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60" r:id="rId2"/>
    <p:sldId id="432" r:id="rId3"/>
    <p:sldId id="461" r:id="rId4"/>
    <p:sldId id="460" r:id="rId5"/>
    <p:sldId id="433" r:id="rId6"/>
    <p:sldId id="454" r:id="rId7"/>
    <p:sldId id="439" r:id="rId8"/>
    <p:sldId id="431" r:id="rId9"/>
    <p:sldId id="434" r:id="rId10"/>
    <p:sldId id="453" r:id="rId11"/>
    <p:sldId id="441" r:id="rId12"/>
    <p:sldId id="466" r:id="rId13"/>
    <p:sldId id="456" r:id="rId14"/>
    <p:sldId id="437" r:id="rId15"/>
    <p:sldId id="440" r:id="rId16"/>
    <p:sldId id="458" r:id="rId17"/>
    <p:sldId id="443" r:id="rId18"/>
    <p:sldId id="403" r:id="rId19"/>
    <p:sldId id="396" r:id="rId20"/>
    <p:sldId id="409" r:id="rId21"/>
    <p:sldId id="464" r:id="rId22"/>
    <p:sldId id="411" r:id="rId23"/>
    <p:sldId id="444" r:id="rId24"/>
    <p:sldId id="465" r:id="rId25"/>
    <p:sldId id="445" r:id="rId26"/>
    <p:sldId id="446" r:id="rId27"/>
    <p:sldId id="447" r:id="rId28"/>
    <p:sldId id="372" r:id="rId29"/>
    <p:sldId id="459" r:id="rId30"/>
    <p:sldId id="427" r:id="rId31"/>
    <p:sldId id="417" r:id="rId32"/>
    <p:sldId id="416" r:id="rId33"/>
    <p:sldId id="44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726"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7" autoAdjust="0"/>
    <p:restoredTop sz="94746"/>
  </p:normalViewPr>
  <p:slideViewPr>
    <p:cSldViewPr snapToGrid="0" snapToObjects="1">
      <p:cViewPr varScale="1">
        <p:scale>
          <a:sx n="81" d="100"/>
          <a:sy n="81" d="100"/>
        </p:scale>
        <p:origin x="907" y="62"/>
      </p:cViewPr>
      <p:guideLst>
        <p:guide orient="horz" pos="2160"/>
        <p:guide pos="472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1FF9A-5D45-F74A-8E65-EA78A99F6872}" type="datetimeFigureOut">
              <a:rPr lang="vi-VN" smtClean="0"/>
              <a:pPr/>
              <a:t>07/10/2024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2D013-FC63-0247-92CD-2F8A85B03074}" type="slidenum">
              <a:rPr lang="vi-VN" smtClean="0"/>
              <a:pPr/>
              <a:t>‹#›</a:t>
            </a:fld>
            <a:endParaRPr lang="vi-VN"/>
          </a:p>
        </p:txBody>
      </p:sp>
    </p:spTree>
    <p:extLst>
      <p:ext uri="{BB962C8B-B14F-4D97-AF65-F5344CB8AC3E}">
        <p14:creationId xmlns:p14="http://schemas.microsoft.com/office/powerpoint/2010/main" val="1867562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2CE811-D71B-4BEB-B951-A18512CF141F}" type="slidenum">
              <a:rPr lang="vi-VN" smtClean="0"/>
              <a:t>19</a:t>
            </a:fld>
            <a:endParaRPr lang="vi-VN"/>
          </a:p>
        </p:txBody>
      </p:sp>
    </p:spTree>
    <p:extLst>
      <p:ext uri="{BB962C8B-B14F-4D97-AF65-F5344CB8AC3E}">
        <p14:creationId xmlns:p14="http://schemas.microsoft.com/office/powerpoint/2010/main" val="1145058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83241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235087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34822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3674212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300774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405327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5201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124795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3543183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276016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B5595-F40D-2746-9918-1D8D868125D3}" type="datetimeFigureOut">
              <a:rPr lang="vi-VN" smtClean="0"/>
              <a:pPr/>
              <a:t>07/10/2024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0221D4A-FF1D-0048-9301-0A742DF77BC1}" type="slidenum">
              <a:rPr lang="vi-VN" smtClean="0"/>
              <a:pPr/>
              <a:t>‹#›</a:t>
            </a:fld>
            <a:endParaRPr lang="vi-VN"/>
          </a:p>
        </p:txBody>
      </p:sp>
    </p:spTree>
    <p:extLst>
      <p:ext uri="{BB962C8B-B14F-4D97-AF65-F5344CB8AC3E}">
        <p14:creationId xmlns:p14="http://schemas.microsoft.com/office/powerpoint/2010/main" val="173405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B5595-F40D-2746-9918-1D8D868125D3}" type="datetimeFigureOut">
              <a:rPr lang="vi-VN" smtClean="0"/>
              <a:pPr/>
              <a:t>07/10/2024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21D4A-FF1D-0048-9301-0A742DF77BC1}" type="slidenum">
              <a:rPr lang="vi-VN" smtClean="0"/>
              <a:pPr/>
              <a:t>‹#›</a:t>
            </a:fld>
            <a:endParaRPr lang="vi-VN"/>
          </a:p>
        </p:txBody>
      </p:sp>
    </p:spTree>
    <p:extLst>
      <p:ext uri="{BB962C8B-B14F-4D97-AF65-F5344CB8AC3E}">
        <p14:creationId xmlns:p14="http://schemas.microsoft.com/office/powerpoint/2010/main" val="1915013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3.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616055-922D-DB4F-8BB2-3645F3702340}"/>
              </a:ext>
            </a:extLst>
          </p:cNvPr>
          <p:cNvPicPr>
            <a:picLocks noGrp="1" noChangeAspect="1"/>
          </p:cNvPicPr>
          <p:nvPr>
            <p:ph idx="1"/>
          </p:nvPr>
        </p:nvPicPr>
        <p:blipFill>
          <a:blip r:embed="rId2"/>
          <a:stretch>
            <a:fillRect/>
          </a:stretch>
        </p:blipFill>
        <p:spPr>
          <a:xfrm>
            <a:off x="1151845" y="0"/>
            <a:ext cx="9906000" cy="6858000"/>
          </a:xfrm>
        </p:spPr>
      </p:pic>
      <p:sp>
        <p:nvSpPr>
          <p:cNvPr id="6" name="Rectangle 5">
            <a:extLst>
              <a:ext uri="{FF2B5EF4-FFF2-40B4-BE49-F238E27FC236}">
                <a16:creationId xmlns:a16="http://schemas.microsoft.com/office/drawing/2014/main" id="{68A21767-8AAB-214F-8CF9-AECAA008A728}"/>
              </a:ext>
            </a:extLst>
          </p:cNvPr>
          <p:cNvSpPr/>
          <p:nvPr/>
        </p:nvSpPr>
        <p:spPr>
          <a:xfrm>
            <a:off x="1632047" y="743825"/>
            <a:ext cx="8845099" cy="1692899"/>
          </a:xfrm>
          <a:prstGeom prst="rect">
            <a:avLst/>
          </a:prstGeom>
        </p:spPr>
        <p:txBody>
          <a:bodyPr wrap="square">
            <a:spAutoFit/>
          </a:bodyPr>
          <a:lstStyle/>
          <a:p>
            <a:pPr algn="ctr"/>
            <a:r>
              <a:rPr lang="en-US" sz="4401" b="1">
                <a:latin typeface="Times New Roman" panose="02020603050405020304" pitchFamily="18" charset="0"/>
                <a:ea typeface="Calibri" panose="020F0502020204030204" pitchFamily="34" charset="0"/>
                <a:cs typeface="Times New Roman" panose="02020603050405020304" pitchFamily="18" charset="0"/>
              </a:rPr>
              <a:t>TIẾT 13: </a:t>
            </a:r>
            <a:r>
              <a:rPr lang="en-US" sz="4401"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4401" b="1" dirty="0">
                <a:latin typeface="Times New Roman" panose="02020603050405020304" pitchFamily="18" charset="0"/>
                <a:ea typeface="Calibri" panose="020F0502020204030204" pitchFamily="34" charset="0"/>
                <a:cs typeface="Times New Roman" panose="02020603050405020304" pitchFamily="18" charset="0"/>
              </a:rPr>
              <a:t> 5</a:t>
            </a:r>
          </a:p>
          <a:p>
            <a:pPr algn="ctr"/>
            <a:r>
              <a:rPr lang="en-US" sz="6000" b="1" dirty="0">
                <a:latin typeface="Times New Roman" panose="02020603050405020304" pitchFamily="18" charset="0"/>
                <a:cs typeface="Times New Roman" panose="02020603050405020304" pitchFamily="18" charset="0"/>
              </a:rPr>
              <a:t>XÃ HỘI NGUYÊN THỦY</a:t>
            </a:r>
            <a:endParaRPr lang="vi-VN" sz="6000" dirty="0"/>
          </a:p>
        </p:txBody>
      </p:sp>
      <p:pic>
        <p:nvPicPr>
          <p:cNvPr id="10" name="Picture 9"/>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143002" y="2825088"/>
            <a:ext cx="4916397" cy="404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243" y="2825088"/>
            <a:ext cx="4980757" cy="404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93152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189619-0720-448E-BA49-C1D951B47B3A}"/>
              </a:ext>
            </a:extLst>
          </p:cNvPr>
          <p:cNvSpPr txBox="1"/>
          <p:nvPr/>
        </p:nvSpPr>
        <p:spPr>
          <a:xfrm>
            <a:off x="3455233" y="168873"/>
            <a:ext cx="4954248" cy="954107"/>
          </a:xfrm>
          <a:prstGeom prst="rect">
            <a:avLst/>
          </a:prstGeom>
          <a:noFill/>
        </p:spPr>
        <p:txBody>
          <a:bodyPr wrap="square">
            <a:spAutoFit/>
          </a:bodyPr>
          <a:lstStyle/>
          <a:p>
            <a:pPr algn="ctr"/>
            <a:r>
              <a:rPr lang="en-US" sz="2800" b="1" dirty="0">
                <a:latin typeface="Times New Roman" panose="02020603050405020304" pitchFamily="18" charset="0"/>
                <a:ea typeface="Calibri" panose="020F0502020204030204" pitchFamily="34" charset="0"/>
                <a:cs typeface="Times New Roman" panose="02020603050405020304" pitchFamily="18" charset="0"/>
              </a:rPr>
              <a:t>TIẾT 5: BÀI 5</a:t>
            </a:r>
          </a:p>
          <a:p>
            <a:pPr algn="ctr"/>
            <a:r>
              <a:rPr lang="en-US" sz="2800" b="1" dirty="0">
                <a:solidFill>
                  <a:srgbClr val="FF0000"/>
                </a:solidFill>
                <a:latin typeface="Times New Roman" panose="02020603050405020304" pitchFamily="18" charset="0"/>
                <a:cs typeface="Times New Roman" panose="02020603050405020304" pitchFamily="18" charset="0"/>
              </a:rPr>
              <a:t>XÃ HỘI NGUYÊN THỦY</a:t>
            </a:r>
            <a:endParaRPr lang="vi-VN" sz="2800" dirty="0">
              <a:solidFill>
                <a:srgbClr val="FF0000"/>
              </a:solidFill>
            </a:endParaRPr>
          </a:p>
        </p:txBody>
      </p:sp>
      <p:sp>
        <p:nvSpPr>
          <p:cNvPr id="3" name="TextBox 2">
            <a:extLst>
              <a:ext uri="{FF2B5EF4-FFF2-40B4-BE49-F238E27FC236}">
                <a16:creationId xmlns:a16="http://schemas.microsoft.com/office/drawing/2014/main" id="{987929E5-2DAD-4834-B1B6-49632D7289D5}"/>
              </a:ext>
            </a:extLst>
          </p:cNvPr>
          <p:cNvSpPr txBox="1"/>
          <p:nvPr/>
        </p:nvSpPr>
        <p:spPr>
          <a:xfrm>
            <a:off x="602105" y="1765681"/>
            <a:ext cx="10460636" cy="523220"/>
          </a:xfrm>
          <a:prstGeom prst="rect">
            <a:avLst/>
          </a:prstGeom>
          <a:noFill/>
        </p:spPr>
        <p:txBody>
          <a:bodyPr wrap="square">
            <a:spAutoFit/>
          </a:bodyPr>
          <a:lstStyle/>
          <a:p>
            <a:pPr indent="254006" algn="just">
              <a:spcBef>
                <a:spcPts val="600"/>
              </a:spcBef>
              <a:spcAft>
                <a:spcPts val="600"/>
              </a:spcAft>
            </a:pPr>
            <a:r>
              <a:rPr lang="en-US" sz="2800" dirty="0" err="1">
                <a:solidFill>
                  <a:srgbClr val="292928"/>
                </a:solidFill>
                <a:latin typeface="Times New Roman" panose="02020603050405020304" pitchFamily="18" charset="0"/>
                <a:ea typeface="Times New Roman" panose="02020603050405020304" pitchFamily="18" charset="0"/>
              </a:rPr>
              <a:t>Trải</a:t>
            </a:r>
            <a:r>
              <a:rPr lang="en-US" sz="2800" dirty="0">
                <a:solidFill>
                  <a:srgbClr val="292928"/>
                </a:solidFill>
                <a:latin typeface="Times New Roman" panose="02020603050405020304" pitchFamily="18" charset="0"/>
                <a:ea typeface="Times New Roman" panose="02020603050405020304" pitchFamily="18" charset="0"/>
              </a:rPr>
              <a:t> qua </a:t>
            </a:r>
            <a:r>
              <a:rPr lang="en-US" sz="2800" dirty="0" err="1">
                <a:solidFill>
                  <a:srgbClr val="292928"/>
                </a:solidFill>
                <a:latin typeface="Times New Roman" panose="02020603050405020304" pitchFamily="18" charset="0"/>
                <a:ea typeface="Times New Roman" panose="02020603050405020304" pitchFamily="18" charset="0"/>
              </a:rPr>
              <a:t>hai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giai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đoạn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Bầy</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người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nguyên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thuỷ</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và</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Công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xã</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thị</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tộc</a:t>
            </a:r>
            <a:r>
              <a:rPr lang="en-US" sz="2800" dirty="0">
                <a:solidFill>
                  <a:srgbClr val="292928"/>
                </a:solidFill>
                <a:latin typeface="Times New Roman" panose="02020603050405020304" pitchFamily="18" charset="0"/>
                <a:ea typeface="Times New Roman" panose="02020603050405020304" pitchFamily="18" charset="0"/>
              </a:rPr>
              <a:t> </a:t>
            </a:r>
          </a:p>
        </p:txBody>
      </p:sp>
      <p:sp>
        <p:nvSpPr>
          <p:cNvPr id="4" name="TextBox 3">
            <a:extLst>
              <a:ext uri="{FF2B5EF4-FFF2-40B4-BE49-F238E27FC236}">
                <a16:creationId xmlns:a16="http://schemas.microsoft.com/office/drawing/2014/main" id="{39291F44-BABC-4C89-924C-FE9844EBC4E6}"/>
              </a:ext>
            </a:extLst>
          </p:cNvPr>
          <p:cNvSpPr txBox="1"/>
          <p:nvPr/>
        </p:nvSpPr>
        <p:spPr>
          <a:xfrm>
            <a:off x="602106" y="1120052"/>
            <a:ext cx="9100279" cy="523220"/>
          </a:xfrm>
          <a:prstGeom prst="rect">
            <a:avLst/>
          </a:prstGeom>
          <a:noFill/>
        </p:spPr>
        <p:txBody>
          <a:bodyPr wrap="square">
            <a:spAutoFit/>
          </a:bodyPr>
          <a:lstStyle/>
          <a:p>
            <a:pPr>
              <a:spcAft>
                <a:spcPts val="600"/>
              </a:spcAft>
            </a:pP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thuỷ</a:t>
            </a:r>
            <a:endParaRPr lang="en-US"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BEF18FF-8396-45CB-9219-A665428584A3}"/>
              </a:ext>
            </a:extLst>
          </p:cNvPr>
          <p:cNvSpPr txBox="1"/>
          <p:nvPr/>
        </p:nvSpPr>
        <p:spPr>
          <a:xfrm>
            <a:off x="602105" y="2288901"/>
            <a:ext cx="11405016" cy="4056495"/>
          </a:xfrm>
          <a:prstGeom prst="rect">
            <a:avLst/>
          </a:prstGeom>
          <a:noFill/>
        </p:spPr>
        <p:txBody>
          <a:bodyPr wrap="square">
            <a:spAutoFit/>
          </a:bodyPr>
          <a:lstStyle/>
          <a:p>
            <a:pPr indent="254006" algn="just">
              <a:lnSpc>
                <a:spcPct val="115000"/>
              </a:lnSpc>
            </a:pPr>
            <a:r>
              <a:rPr lang="en-US" sz="2800" b="1" dirty="0">
                <a:solidFill>
                  <a:srgbClr val="292928"/>
                </a:solidFill>
                <a:latin typeface="Times New Roman" panose="02020603050405020304" pitchFamily="18" charset="0"/>
                <a:ea typeface="Times New Roman" panose="02020603050405020304" pitchFamily="18" charset="0"/>
              </a:rPr>
              <a:t>a. </a:t>
            </a:r>
            <a:r>
              <a:rPr lang="en-US" sz="2800" b="1" dirty="0" err="1">
                <a:solidFill>
                  <a:srgbClr val="292928"/>
                </a:solidFill>
                <a:latin typeface="Times New Roman" panose="02020603050405020304" pitchFamily="18" charset="0"/>
                <a:ea typeface="Times New Roman" panose="02020603050405020304" pitchFamily="18" charset="0"/>
              </a:rPr>
              <a:t>Bầy</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người</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nguyên</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thuỷ</a:t>
            </a:r>
            <a:endParaRPr lang="en-US" sz="2800" b="1" dirty="0">
              <a:solidFill>
                <a:srgbClr val="292928"/>
              </a:solidFill>
              <a:latin typeface="Times New Roman" panose="02020603050405020304" pitchFamily="18" charset="0"/>
              <a:ea typeface="Times New Roman" panose="02020603050405020304" pitchFamily="18" charset="0"/>
            </a:endParaRPr>
          </a:p>
          <a:p>
            <a:pPr marL="457200" indent="-457200" algn="just">
              <a:lnSpc>
                <a:spcPct val="115000"/>
              </a:lnSpc>
              <a:buFontTx/>
              <a:buChar char="-"/>
            </a:pPr>
            <a:r>
              <a:rPr lang="en-US" sz="2800" dirty="0" err="1">
                <a:solidFill>
                  <a:srgbClr val="292928"/>
                </a:solidFill>
                <a:latin typeface="Times New Roman" panose="02020603050405020304" pitchFamily="18" charset="0"/>
                <a:ea typeface="Times New Roman" panose="02020603050405020304" pitchFamily="18" charset="0"/>
              </a:rPr>
              <a:t>Tổ</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chức</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xã</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hội</a:t>
            </a:r>
            <a:r>
              <a:rPr lang="en-US" sz="2800" dirty="0">
                <a:solidFill>
                  <a:srgbClr val="292928"/>
                </a:solidFill>
                <a:latin typeface="Times New Roman" panose="02020603050405020304" pitchFamily="18" charset="0"/>
                <a:ea typeface="Times New Roman" panose="02020603050405020304" pitchFamily="18" charset="0"/>
              </a:rPr>
              <a:t>: + </a:t>
            </a:r>
            <a:r>
              <a:rPr lang="en-US" sz="2800" dirty="0" err="1">
                <a:solidFill>
                  <a:srgbClr val="292928"/>
                </a:solidFill>
                <a:latin typeface="Times New Roman" panose="02020603050405020304" pitchFamily="18" charset="0"/>
                <a:ea typeface="Times New Roman" panose="02020603050405020304" pitchFamily="18" charset="0"/>
              </a:rPr>
              <a:t>Là</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tổ</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chức</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sơ</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khai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đầu</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tiên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của</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loài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người</a:t>
            </a:r>
            <a:r>
              <a:rPr lang="en-US" sz="2800" dirty="0">
                <a:solidFill>
                  <a:srgbClr val="292928"/>
                </a:solidFill>
                <a:latin typeface="Times New Roman" panose="02020603050405020304" pitchFamily="18" charset="0"/>
                <a:ea typeface="Times New Roman" panose="02020603050405020304" pitchFamily="18" charset="0"/>
              </a:rPr>
              <a:t> </a:t>
            </a:r>
          </a:p>
          <a:p>
            <a:pPr algn="just">
              <a:lnSpc>
                <a:spcPct val="115000"/>
              </a:lnSpc>
            </a:pPr>
            <a:r>
              <a:rPr lang="en-US" sz="2800" dirty="0">
                <a:solidFill>
                  <a:srgbClr val="292928"/>
                </a:solidFill>
                <a:latin typeface="Times New Roman" panose="02020603050405020304" pitchFamily="18" charset="0"/>
                <a:ea typeface="Times New Roman" panose="02020603050405020304" pitchFamily="18" charset="0"/>
              </a:rPr>
              <a:t>						+ </a:t>
            </a:r>
            <a:r>
              <a:rPr lang="en-US" sz="2800" dirty="0" err="1">
                <a:solidFill>
                  <a:srgbClr val="292928"/>
                </a:solidFill>
                <a:latin typeface="Times New Roman" panose="02020603050405020304" pitchFamily="18" charset="0"/>
                <a:ea typeface="Times New Roman" panose="02020603050405020304" pitchFamily="18" charset="0"/>
              </a:rPr>
              <a:t>Có</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người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đứng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đầu</a:t>
            </a:r>
            <a:r>
              <a:rPr lang="en-US" sz="2800" dirty="0">
                <a:solidFill>
                  <a:srgbClr val="292928"/>
                </a:solidFill>
                <a:latin typeface="Times New Roman" panose="02020603050405020304" pitchFamily="18" charset="0"/>
                <a:ea typeface="Times New Roman" panose="02020603050405020304" pitchFamily="18" charset="0"/>
              </a:rPr>
              <a:t> </a:t>
            </a:r>
          </a:p>
          <a:p>
            <a:pPr algn="just">
              <a:lnSpc>
                <a:spcPct val="115000"/>
              </a:lnSpc>
            </a:pPr>
            <a:r>
              <a:rPr lang="en-US" sz="2800" dirty="0">
                <a:solidFill>
                  <a:srgbClr val="292928"/>
                </a:solidFill>
                <a:latin typeface="Times New Roman" panose="02020603050405020304" pitchFamily="18" charset="0"/>
                <a:ea typeface="Times New Roman" panose="02020603050405020304" pitchFamily="18" charset="0"/>
              </a:rPr>
              <a:t>						+ </a:t>
            </a:r>
            <a:r>
              <a:rPr lang="en-US" sz="2800" dirty="0" err="1">
                <a:solidFill>
                  <a:srgbClr val="292928"/>
                </a:solidFill>
                <a:latin typeface="Times New Roman" panose="02020603050405020304" pitchFamily="18" charset="0"/>
                <a:ea typeface="Times New Roman" panose="02020603050405020304" pitchFamily="18" charset="0"/>
              </a:rPr>
              <a:t>Có</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phân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công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công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việc</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giữa</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nam</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và</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nữ</a:t>
            </a:r>
            <a:r>
              <a:rPr lang="en-US" sz="2800" dirty="0">
                <a:solidFill>
                  <a:srgbClr val="292928"/>
                </a:solidFill>
                <a:latin typeface="Times New Roman" panose="02020603050405020304" pitchFamily="18" charset="0"/>
                <a:ea typeface="Times New Roman" panose="02020603050405020304" pitchFamily="18" charset="0"/>
              </a:rPr>
              <a:t>.</a:t>
            </a:r>
          </a:p>
          <a:p>
            <a:pPr marL="457200" indent="-457200" algn="just">
              <a:lnSpc>
                <a:spcPct val="115000"/>
              </a:lnSpc>
              <a:buFontTx/>
              <a:buChar char="-"/>
            </a:pPr>
            <a:r>
              <a:rPr lang="en-US" sz="2800" dirty="0" err="1">
                <a:solidFill>
                  <a:srgbClr val="292928"/>
                </a:solidFill>
                <a:latin typeface="Times New Roman" panose="02020603050405020304" pitchFamily="18" charset="0"/>
                <a:ea typeface="Times New Roman" panose="02020603050405020304" pitchFamily="18" charset="0"/>
              </a:rPr>
              <a:t>Đời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sống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vật</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chất</a:t>
            </a:r>
            <a:r>
              <a:rPr lang="en-US" sz="2800" dirty="0">
                <a:solidFill>
                  <a:srgbClr val="292928"/>
                </a:solidFill>
                <a:latin typeface="Times New Roman" panose="02020603050405020304" pitchFamily="18" charset="0"/>
                <a:ea typeface="Times New Roman" panose="02020603050405020304" pitchFamily="18" charset="0"/>
              </a:rPr>
              <a:t>:  + </a:t>
            </a:r>
            <a:r>
              <a:rPr lang="en-US" sz="2800" dirty="0" err="1">
                <a:solidFill>
                  <a:srgbClr val="292928"/>
                </a:solidFill>
                <a:latin typeface="Times New Roman" panose="02020603050405020304" pitchFamily="18" charset="0"/>
                <a:ea typeface="Times New Roman" panose="02020603050405020304" pitchFamily="18" charset="0"/>
              </a:rPr>
              <a:t>Sống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trong</a:t>
            </a:r>
            <a:r>
              <a:rPr lang="en-US" sz="2800" dirty="0">
                <a:solidFill>
                  <a:srgbClr val="292928"/>
                </a:solidFill>
                <a:latin typeface="Times New Roman" panose="02020603050405020304" pitchFamily="18" charset="0"/>
                <a:ea typeface="Times New Roman" panose="02020603050405020304" pitchFamily="18" charset="0"/>
              </a:rPr>
              <a:t> hang </a:t>
            </a:r>
            <a:r>
              <a:rPr lang="en-US" sz="2800" dirty="0" err="1">
                <a:solidFill>
                  <a:srgbClr val="292928"/>
                </a:solidFill>
                <a:latin typeface="Times New Roman" panose="02020603050405020304" pitchFamily="18" charset="0"/>
                <a:ea typeface="Times New Roman" panose="02020603050405020304" pitchFamily="18" charset="0"/>
              </a:rPr>
              <a:t>động</a:t>
            </a:r>
            <a:endParaRPr lang="en-US" sz="2800" dirty="0">
              <a:solidFill>
                <a:srgbClr val="292928"/>
              </a:solidFill>
              <a:latin typeface="Times New Roman" panose="02020603050405020304" pitchFamily="18" charset="0"/>
              <a:ea typeface="Times New Roman" panose="02020603050405020304" pitchFamily="18" charset="0"/>
            </a:endParaRPr>
          </a:p>
          <a:p>
            <a:pPr algn="just">
              <a:lnSpc>
                <a:spcPct val="115000"/>
              </a:lnSpc>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ghè</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đẽo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a:t>
            </a:r>
            <a:r>
              <a:rPr lang="en-US" sz="2800" dirty="0">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lửa</a:t>
            </a:r>
            <a:endParaRPr lang="en-US" sz="2800" dirty="0">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800" dirty="0">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2800" dirty="0">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săn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bắt</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hái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lượm</a:t>
            </a:r>
            <a:r>
              <a:rPr lang="en-US" sz="2800" dirty="0">
                <a:solidFill>
                  <a:srgbClr val="292928"/>
                </a:solidFill>
                <a:latin typeface="Times New Roman" panose="02020603050405020304" pitchFamily="18" charset="0"/>
                <a:ea typeface="Times New Roman" panose="02020603050405020304" pitchFamily="18" charset="0"/>
              </a:rPr>
              <a:t>; </a:t>
            </a:r>
          </a:p>
          <a:p>
            <a:pPr algn="just">
              <a:lnSpc>
                <a:spcPct val="115000"/>
              </a:lnSpc>
            </a:pP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Đời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sống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tinh</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thần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Biết</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làm</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đồ</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trang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sức</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vẽ</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tranh</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trên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vách</a:t>
            </a:r>
            <a:r>
              <a:rPr lang="en-US" sz="2800" dirty="0">
                <a:solidFill>
                  <a:srgbClr val="292928"/>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82706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1000"/>
                                        <p:tgtEl>
                                          <p:spTgt spid="7">
                                            <p:txEl>
                                              <p:pRg st="0" end="0"/>
                                            </p:txEl>
                                          </p:spTgt>
                                        </p:tgtEl>
                                      </p:cBhvr>
                                    </p:animEffect>
                                    <p:anim calcmode="lin" valueType="num">
                                      <p:cBhvr>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additive="base">
                                        <p:cTn id="3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 calcmode="lin" valueType="num">
                                      <p:cBhvr additive="base">
                                        <p:cTn id="44"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anim calcmode="lin" valueType="num">
                                      <p:cBhvr additive="base">
                                        <p:cTn id="50"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 calcmode="lin" valueType="num">
                                      <p:cBhvr additive="base">
                                        <p:cTn id="56"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A11344-2BB1-45B4-8F2C-A3811701031A}"/>
              </a:ext>
            </a:extLst>
          </p:cNvPr>
          <p:cNvSpPr txBox="1"/>
          <p:nvPr/>
        </p:nvSpPr>
        <p:spPr>
          <a:xfrm>
            <a:off x="533035" y="247169"/>
            <a:ext cx="11086879" cy="954107"/>
          </a:xfrm>
          <a:prstGeom prst="rect">
            <a:avLst/>
          </a:prstGeom>
          <a:noFill/>
        </p:spPr>
        <p:txBody>
          <a:bodyPr wrap="square">
            <a:spAutoFit/>
          </a:bodyPr>
          <a:lstStyle/>
          <a:p>
            <a:pPr indent="254000" algn="just">
              <a:tabLst>
                <a:tab pos="464820" algn="l"/>
              </a:tabLst>
            </a:pPr>
            <a:r>
              <a:rPr lang="nl-NL" sz="2800" i="1" dirty="0">
                <a:solidFill>
                  <a:srgbClr val="FF0000"/>
                </a:solidFill>
                <a:effectLst/>
                <a:latin typeface="Times New Roman" panose="02020603050405020304" pitchFamily="18" charset="0"/>
                <a:ea typeface="Calibri" panose="020F0502020204030204" pitchFamily="34" charset="0"/>
              </a:rPr>
              <a:t>Quan sát hình 2 trang 21 em hãy cho biết tác dụng của việc chế tạo công cụ đá của người nguyên thủy?</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1026" name="Picture 2" descr="Không có mô tả.">
            <a:extLst>
              <a:ext uri="{FF2B5EF4-FFF2-40B4-BE49-F238E27FC236}">
                <a16:creationId xmlns:a16="http://schemas.microsoft.com/office/drawing/2014/main" id="{36779B19-0E82-4254-8780-380BEAC28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32" y="1364566"/>
            <a:ext cx="6449656" cy="4771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307C40-731C-4847-ACE7-8126C3546FA8}"/>
              </a:ext>
            </a:extLst>
          </p:cNvPr>
          <p:cNvSpPr txBox="1"/>
          <p:nvPr/>
        </p:nvSpPr>
        <p:spPr>
          <a:xfrm>
            <a:off x="0" y="6099622"/>
            <a:ext cx="7063520" cy="707886"/>
          </a:xfrm>
          <a:prstGeom prst="rect">
            <a:avLst/>
          </a:prstGeom>
          <a:noFill/>
        </p:spPr>
        <p:txBody>
          <a:bodyPr wrap="square">
            <a:spAutoFit/>
          </a:bodyPr>
          <a:lstStyle/>
          <a:p>
            <a:pPr indent="254000" algn="just">
              <a:tabLst>
                <a:tab pos="464820" algn="l"/>
              </a:tabLst>
            </a:pPr>
            <a:r>
              <a:rPr lang="en-US" sz="2000" dirty="0" err="1">
                <a:solidFill>
                  <a:srgbClr val="FF0000"/>
                </a:solidFill>
                <a:effectLst/>
                <a:latin typeface="Times New Roman" panose="02020603050405020304" pitchFamily="18" charset="0"/>
                <a:ea typeface="Times New Roman" panose="02020603050405020304" pitchFamily="18" charset="0"/>
              </a:rPr>
              <a:t>Hình</a:t>
            </a:r>
            <a:r>
              <a:rPr lang="en-US" sz="2000" dirty="0">
                <a:solidFill>
                  <a:srgbClr val="FF0000"/>
                </a:solidFill>
                <a:effectLst/>
                <a:latin typeface="Times New Roman" panose="02020603050405020304" pitchFamily="18" charset="0"/>
                <a:ea typeface="Times New Roman" panose="02020603050405020304" pitchFamily="18" charset="0"/>
              </a:rPr>
              <a:t> 2. </a:t>
            </a:r>
            <a:r>
              <a:rPr lang="en-US" sz="2000" dirty="0" err="1">
                <a:solidFill>
                  <a:srgbClr val="FF0000"/>
                </a:solidFill>
                <a:effectLst/>
                <a:latin typeface="Times New Roman" panose="02020603050405020304" pitchFamily="18" charset="0"/>
                <a:ea typeface="Times New Roman" panose="02020603050405020304" pitchFamily="18" charset="0"/>
              </a:rPr>
              <a:t>Ảnh</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thực</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nghiệm</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cách</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chế</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tạo</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công</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cụ</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đá</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của</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người</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nguyên</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thủy</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1C043C6B-C733-42A2-ABC6-133F6A7BF1B5}"/>
              </a:ext>
            </a:extLst>
          </p:cNvPr>
          <p:cNvSpPr txBox="1"/>
          <p:nvPr/>
        </p:nvSpPr>
        <p:spPr>
          <a:xfrm>
            <a:off x="7049193" y="1449846"/>
            <a:ext cx="5142807" cy="4401205"/>
          </a:xfrm>
          <a:prstGeom prst="rect">
            <a:avLst/>
          </a:prstGeom>
          <a:noFill/>
        </p:spPr>
        <p:txBody>
          <a:bodyPr wrap="square">
            <a:spAutoFit/>
          </a:bodyPr>
          <a:lstStyle/>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Chế</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tác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cụ</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động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nhọn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sắc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hơn</a:t>
            </a:r>
            <a:r>
              <a:rPr lang="en-US" sz="2800" dirty="0">
                <a:latin typeface="Times New Roman" panose="02020603050405020304" pitchFamily="18" charset="0"/>
                <a:ea typeface="Calibri" panose="020F0502020204030204" pitchFamily="34" charset="0"/>
              </a:rPr>
              <a:t>.</a:t>
            </a:r>
          </a:p>
          <a:p>
            <a:pPr algn="just"/>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a:t>
            </a:r>
            <a:r>
              <a:rPr lang="en-US" sz="2800" dirty="0" err="1">
                <a:effectLst/>
                <a:latin typeface="Times New Roman" panose="02020603050405020304" pitchFamily="18" charset="0"/>
                <a:ea typeface="Calibri" panose="020F0502020204030204" pitchFamily="34" charset="0"/>
              </a:rPr>
              <a:t>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thay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đổi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cổ</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triển</a:t>
            </a:r>
            <a:r>
              <a:rPr lang="en-US" sz="2800" dirty="0">
                <a:effectLst/>
                <a:latin typeface="Times New Roman" panose="02020603050405020304" pitchFamily="18" charset="0"/>
                <a:ea typeface="Calibri" panose="020F0502020204030204" pitchFamily="34" charset="0"/>
              </a:rPr>
              <a:t> do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tư</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duy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hai</a:t>
            </a:r>
            <a:r>
              <a:rPr lang="en-US" sz="2800" dirty="0">
                <a:effectLst/>
                <a:latin typeface="Times New Roman" panose="02020603050405020304" pitchFamily="18" charset="0"/>
                <a:ea typeface="Calibri" panose="020F0502020204030204" pitchFamily="34" charset="0"/>
              </a:rPr>
              <a:t> chi </a:t>
            </a:r>
            <a:r>
              <a:rPr lang="en-US" sz="2800" dirty="0" err="1">
                <a:effectLst/>
                <a:latin typeface="Times New Roman" panose="02020603050405020304" pitchFamily="18" charset="0"/>
                <a:ea typeface="Calibri" panose="020F0502020204030204" pitchFamily="34" charset="0"/>
              </a:rPr>
              <a:t>trước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khéo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léo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tay</a:t>
            </a:r>
            <a:r>
              <a:rPr lang="en-US" sz="2800" dirty="0">
                <a:effectLst/>
                <a:latin typeface="Times New Roman" panose="02020603050405020304" pitchFamily="18" charset="0"/>
                <a:ea typeface="Calibri" panose="020F0502020204030204" pitchFamily="34" charset="0"/>
              </a:rPr>
              <a:t>,.. ); </a:t>
            </a:r>
            <a:endParaRPr lang="en-US" sz="2800" dirty="0">
              <a:latin typeface="Times New Roman" panose="02020603050405020304" pitchFamily="18" charset="0"/>
              <a:ea typeface="Calibri" panose="020F0502020204030204" pitchFamily="34" charset="0"/>
            </a:endParaRPr>
          </a:p>
          <a:p>
            <a:pPr algn="just"/>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luỹ</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nghiệm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dẫn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phát</a:t>
            </a:r>
            <a:r>
              <a:rPr lang="en-US" sz="2800" dirty="0">
                <a:effectLst/>
                <a:latin typeface="Times New Roman" panose="02020603050405020304" pitchFamily="18" charset="0"/>
                <a:ea typeface="Calibri" panose="020F0502020204030204" pitchFamily="34" charset="0"/>
              </a:rPr>
              <a:t> minh ra </a:t>
            </a:r>
            <a:r>
              <a:rPr lang="en-US" sz="2800" dirty="0" err="1">
                <a:effectLst/>
                <a:latin typeface="Times New Roman" panose="02020603050405020304" pitchFamily="18" charset="0"/>
                <a:ea typeface="Calibri" panose="020F0502020204030204" pitchFamily="34" charset="0"/>
              </a:rPr>
              <a:t>lửa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bằng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cọ</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hòn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nhau</a:t>
            </a:r>
            <a:endParaRPr lang="en-US" sz="2800" dirty="0">
              <a:effectLst/>
              <a:latin typeface="Times New Roman" panose="02020603050405020304" pitchFamily="18" charset="0"/>
              <a:ea typeface="Calibri" panose="020F0502020204030204" pitchFamily="34" charset="0"/>
            </a:endParaRPr>
          </a:p>
          <a:p>
            <a:pPr algn="just"/>
            <a:endParaRPr lang="en-US" sz="2800" dirty="0"/>
          </a:p>
        </p:txBody>
      </p:sp>
    </p:spTree>
    <p:extLst>
      <p:ext uri="{BB962C8B-B14F-4D97-AF65-F5344CB8AC3E}">
        <p14:creationId xmlns:p14="http://schemas.microsoft.com/office/powerpoint/2010/main" val="3621885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639" y="1610331"/>
            <a:ext cx="11507371" cy="4633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Lao động một loài vượn người đã dần biến đổi (từ chỗ đi bằng bốn chân rồi đi bằng hai ch</a:t>
            </a:r>
            <a:r>
              <a:rPr lang="en-US" sz="2400" dirty="0">
                <a:latin typeface="Times New Roman" panose="02020603050405020304" pitchFamily="18" charset="0"/>
                <a:cs typeface="Times New Roman" panose="02020603050405020304" pitchFamily="18" charset="0"/>
              </a:rPr>
              <a:t>â</a:t>
            </a:r>
            <a:r>
              <a:rPr lang="vi-VN" sz="2400" dirty="0">
                <a:latin typeface="Times New Roman" panose="02020603050405020304" pitchFamily="18" charset="0"/>
                <a:cs typeface="Times New Roman" panose="02020603050405020304" pitchFamily="18" charset="0"/>
              </a:rPr>
              <a:t>n, hai chi trước trở nên khéo léo và trở thành hai bàn tay, họp sọ phát triển, thể tích sọ não lớn hơn,...) để trở thành Người tối cổ, rồi thành Người tinh khôn.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Cũng chính nhờ có lao động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a:t>
            </a:r>
            <a:r>
              <a:rPr lang="vi-VN" sz="2400" b="1" dirty="0">
                <a:latin typeface="Times New Roman" panose="02020603050405020304" pitchFamily="18" charset="0"/>
                <a:cs typeface="Times New Roman" panose="02020603050405020304" pitchFamily="18" charset="0"/>
              </a:rPr>
              <a:t>rong chế tác công cụ lao động</a:t>
            </a:r>
            <a:r>
              <a:rPr lang="vi-VN" sz="2400" dirty="0">
                <a:latin typeface="Times New Roman" panose="02020603050405020304" pitchFamily="18" charset="0"/>
                <a:cs typeface="Times New Roman" panose="02020603050405020304" pitchFamily="18" charset="0"/>
              </a:rPr>
              <a:t>, từ chỗ chỉ biết ghè đẽo thô sơ tiến tới biết mài, khoan, cưa đá,...; </a:t>
            </a:r>
            <a:r>
              <a:rPr lang="vi-VN" sz="2400" b="1" dirty="0">
                <a:latin typeface="Times New Roman" panose="02020603050405020304" pitchFamily="18" charset="0"/>
                <a:cs typeface="Times New Roman" panose="02020603050405020304" pitchFamily="18" charset="0"/>
              </a:rPr>
              <a:t>trong đời 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vi-VN" sz="2400" dirty="0">
                <a:latin typeface="Times New Roman" panose="02020603050405020304" pitchFamily="18" charset="0"/>
                <a:cs typeface="Times New Roman" panose="02020603050405020304" pitchFamily="18" charset="0"/>
              </a:rPr>
              <a:t>: từ chỗ phải sống trong các hang đá tiến tới biết làm những túp lều bằng cành cầy, lợp lá hoặc cỏ khô</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biết chế tạo </a:t>
            </a:r>
            <a:r>
              <a:rPr lang="vi-VN" sz="2400" dirty="0">
                <a:latin typeface="Times New Roman" panose="02020603050405020304" pitchFamily="18" charset="0"/>
                <a:cs typeface="Times New Roman" panose="02020603050405020304" pitchFamily="18" charset="0"/>
              </a:rPr>
              <a:t>ra lửa để sưởi ấm và nướng chín thức ăn; từ chỗ phải sống thành từng bầy để tự bảo vệ và tìm kiếm thức ăn tiến tới các tổ chức xã hội chặt chẽ hơn là công xã thị tộc “cùng làm cùng hưởng”,...loài người phát triển ngày càng tiến bộ hơn qua các giai đoạn bầy người nguyên thuỷ đến công xã thị tộc</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BCE9FE8-24DA-4090-92D3-DAF88AD6326F}"/>
              </a:ext>
            </a:extLst>
          </p:cNvPr>
          <p:cNvSpPr txBox="1"/>
          <p:nvPr/>
        </p:nvSpPr>
        <p:spPr>
          <a:xfrm>
            <a:off x="548640" y="555564"/>
            <a:ext cx="11507371" cy="830997"/>
          </a:xfrm>
          <a:prstGeom prst="rect">
            <a:avLst/>
          </a:prstGeom>
          <a:noFill/>
        </p:spPr>
        <p:txBody>
          <a:bodyPr wrap="square">
            <a:spAutoFit/>
          </a:bodyPr>
          <a:lstStyle/>
          <a:p>
            <a:pPr algn="just"/>
            <a:r>
              <a:rPr lang="en-US" sz="2400" b="1" i="1" dirty="0">
                <a:solidFill>
                  <a:srgbClr val="FF0000"/>
                </a:solidFill>
                <a:latin typeface="Times New Roman" panose="02020603050405020304" pitchFamily="18" charset="0"/>
                <a:cs typeface="Times New Roman" panose="02020603050405020304" pitchFamily="18" charset="0"/>
              </a:rPr>
              <a:t>Theo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lao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vai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trò</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như</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thế</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nào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việc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làm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thay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đổi</a:t>
            </a:r>
            <a:r>
              <a:rPr lang="en-US" sz="2400" b="1" i="1" dirty="0">
                <a:solidFill>
                  <a:srgbClr val="FF0000"/>
                </a:solidFill>
                <a:latin typeface="Times New Roman" panose="02020603050405020304" pitchFamily="18" charset="0"/>
                <a:cs typeface="Times New Roman" panose="02020603050405020304" pitchFamily="18" charset="0"/>
              </a:rPr>
              <a:t> con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cuộc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nguyên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thuỷ</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82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189619-0720-448E-BA49-C1D951B47B3A}"/>
              </a:ext>
            </a:extLst>
          </p:cNvPr>
          <p:cNvSpPr txBox="1"/>
          <p:nvPr/>
        </p:nvSpPr>
        <p:spPr>
          <a:xfrm>
            <a:off x="3455233" y="168873"/>
            <a:ext cx="4954248" cy="954107"/>
          </a:xfrm>
          <a:prstGeom prst="rect">
            <a:avLst/>
          </a:prstGeom>
          <a:noFill/>
        </p:spPr>
        <p:txBody>
          <a:bodyPr wrap="square">
            <a:spAutoFit/>
          </a:bodyPr>
          <a:lstStyle/>
          <a:p>
            <a:pPr algn="ctr"/>
            <a:r>
              <a:rPr lang="en-US" sz="2800" b="1" dirty="0">
                <a:latin typeface="Times New Roman" panose="02020603050405020304" pitchFamily="18" charset="0"/>
                <a:ea typeface="Calibri" panose="020F0502020204030204" pitchFamily="34" charset="0"/>
                <a:cs typeface="Times New Roman" panose="02020603050405020304" pitchFamily="18" charset="0"/>
              </a:rPr>
              <a:t>TIẾT 5: BÀI 5</a:t>
            </a:r>
          </a:p>
          <a:p>
            <a:pPr algn="ctr"/>
            <a:r>
              <a:rPr lang="en-US" sz="2800" b="1" dirty="0">
                <a:solidFill>
                  <a:srgbClr val="FF0000"/>
                </a:solidFill>
                <a:latin typeface="Times New Roman" panose="02020603050405020304" pitchFamily="18" charset="0"/>
                <a:cs typeface="Times New Roman" panose="02020603050405020304" pitchFamily="18" charset="0"/>
              </a:rPr>
              <a:t>XÃ HỘI NGUYÊN THỦY</a:t>
            </a:r>
            <a:endParaRPr lang="vi-VN" sz="2800" dirty="0">
              <a:solidFill>
                <a:srgbClr val="FF0000"/>
              </a:solidFill>
            </a:endParaRPr>
          </a:p>
        </p:txBody>
      </p:sp>
      <p:sp>
        <p:nvSpPr>
          <p:cNvPr id="3" name="TextBox 2">
            <a:extLst>
              <a:ext uri="{FF2B5EF4-FFF2-40B4-BE49-F238E27FC236}">
                <a16:creationId xmlns:a16="http://schemas.microsoft.com/office/drawing/2014/main" id="{987929E5-2DAD-4834-B1B6-49632D7289D5}"/>
              </a:ext>
            </a:extLst>
          </p:cNvPr>
          <p:cNvSpPr txBox="1"/>
          <p:nvPr/>
        </p:nvSpPr>
        <p:spPr>
          <a:xfrm>
            <a:off x="325014" y="1584802"/>
            <a:ext cx="10460636" cy="523220"/>
          </a:xfrm>
          <a:prstGeom prst="rect">
            <a:avLst/>
          </a:prstGeom>
          <a:noFill/>
        </p:spPr>
        <p:txBody>
          <a:bodyPr wrap="square">
            <a:spAutoFit/>
          </a:bodyPr>
          <a:lstStyle/>
          <a:p>
            <a:pPr indent="254006" algn="just">
              <a:spcBef>
                <a:spcPts val="600"/>
              </a:spcBef>
              <a:spcAft>
                <a:spcPts val="600"/>
              </a:spcAft>
            </a:pPr>
            <a:r>
              <a:rPr lang="en-US" sz="2800" dirty="0" err="1">
                <a:solidFill>
                  <a:srgbClr val="292928"/>
                </a:solidFill>
                <a:latin typeface="Times New Roman" panose="02020603050405020304" pitchFamily="18" charset="0"/>
                <a:ea typeface="Times New Roman" panose="02020603050405020304" pitchFamily="18" charset="0"/>
              </a:rPr>
              <a:t>Trải</a:t>
            </a:r>
            <a:r>
              <a:rPr lang="en-US" sz="2800" dirty="0">
                <a:solidFill>
                  <a:srgbClr val="292928"/>
                </a:solidFill>
                <a:latin typeface="Times New Roman" panose="02020603050405020304" pitchFamily="18" charset="0"/>
                <a:ea typeface="Times New Roman" panose="02020603050405020304" pitchFamily="18" charset="0"/>
              </a:rPr>
              <a:t> qua </a:t>
            </a:r>
            <a:r>
              <a:rPr lang="en-US" sz="2800" dirty="0" err="1">
                <a:solidFill>
                  <a:srgbClr val="292928"/>
                </a:solidFill>
                <a:latin typeface="Times New Roman" panose="02020603050405020304" pitchFamily="18" charset="0"/>
                <a:ea typeface="Times New Roman" panose="02020603050405020304" pitchFamily="18" charset="0"/>
              </a:rPr>
              <a:t>hai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giai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đoạn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Bầy</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người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nguyên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thuỷ</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và</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Công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xã</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thị</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tộc</a:t>
            </a:r>
            <a:r>
              <a:rPr lang="en-US" sz="2800" dirty="0">
                <a:solidFill>
                  <a:srgbClr val="292928"/>
                </a:solidFill>
                <a:latin typeface="Times New Roman" panose="02020603050405020304" pitchFamily="18" charset="0"/>
                <a:ea typeface="Times New Roman" panose="02020603050405020304" pitchFamily="18" charset="0"/>
              </a:rPr>
              <a:t> </a:t>
            </a:r>
          </a:p>
        </p:txBody>
      </p:sp>
      <p:sp>
        <p:nvSpPr>
          <p:cNvPr id="4" name="TextBox 3">
            <a:extLst>
              <a:ext uri="{FF2B5EF4-FFF2-40B4-BE49-F238E27FC236}">
                <a16:creationId xmlns:a16="http://schemas.microsoft.com/office/drawing/2014/main" id="{39291F44-BABC-4C89-924C-FE9844EBC4E6}"/>
              </a:ext>
            </a:extLst>
          </p:cNvPr>
          <p:cNvSpPr txBox="1"/>
          <p:nvPr/>
        </p:nvSpPr>
        <p:spPr>
          <a:xfrm>
            <a:off x="602106" y="1120052"/>
            <a:ext cx="9100279" cy="523220"/>
          </a:xfrm>
          <a:prstGeom prst="rect">
            <a:avLst/>
          </a:prstGeom>
          <a:noFill/>
        </p:spPr>
        <p:txBody>
          <a:bodyPr wrap="square">
            <a:spAutoFit/>
          </a:bodyPr>
          <a:lstStyle/>
          <a:p>
            <a:pPr>
              <a:spcAft>
                <a:spcPts val="600"/>
              </a:spcAft>
            </a:pP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thuỷ</a:t>
            </a:r>
            <a:endParaRPr lang="en-US"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BEF18FF-8396-45CB-9219-A665428584A3}"/>
              </a:ext>
            </a:extLst>
          </p:cNvPr>
          <p:cNvSpPr txBox="1"/>
          <p:nvPr/>
        </p:nvSpPr>
        <p:spPr>
          <a:xfrm>
            <a:off x="233597" y="2105094"/>
            <a:ext cx="4734393" cy="548099"/>
          </a:xfrm>
          <a:prstGeom prst="rect">
            <a:avLst/>
          </a:prstGeom>
          <a:noFill/>
        </p:spPr>
        <p:txBody>
          <a:bodyPr wrap="square">
            <a:spAutoFit/>
          </a:bodyPr>
          <a:lstStyle/>
          <a:p>
            <a:pPr indent="254006" algn="just">
              <a:lnSpc>
                <a:spcPct val="115000"/>
              </a:lnSpc>
            </a:pPr>
            <a:r>
              <a:rPr lang="en-US" sz="2800" dirty="0">
                <a:solidFill>
                  <a:srgbClr val="292928"/>
                </a:solidFill>
                <a:latin typeface="Times New Roman" panose="02020603050405020304" pitchFamily="18" charset="0"/>
                <a:ea typeface="Times New Roman" panose="02020603050405020304" pitchFamily="18" charset="0"/>
              </a:rPr>
              <a:t>a. </a:t>
            </a:r>
            <a:r>
              <a:rPr lang="en-US" sz="2800" b="1" dirty="0" err="1">
                <a:solidFill>
                  <a:srgbClr val="292928"/>
                </a:solidFill>
                <a:latin typeface="Times New Roman" panose="02020603050405020304" pitchFamily="18" charset="0"/>
                <a:ea typeface="Times New Roman" panose="02020603050405020304" pitchFamily="18" charset="0"/>
              </a:rPr>
              <a:t>Bầy</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người</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nguyên</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thuỷ</a:t>
            </a:r>
            <a:endParaRPr lang="en-US" sz="2800" b="1" dirty="0">
              <a:solidFill>
                <a:srgbClr val="292928"/>
              </a:solidFill>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EA13068B-29AF-4BAF-BC06-3058C988D8FF}"/>
              </a:ext>
            </a:extLst>
          </p:cNvPr>
          <p:cNvSpPr txBox="1"/>
          <p:nvPr/>
        </p:nvSpPr>
        <p:spPr>
          <a:xfrm>
            <a:off x="233597" y="2656784"/>
            <a:ext cx="3997377" cy="523220"/>
          </a:xfrm>
          <a:prstGeom prst="rect">
            <a:avLst/>
          </a:prstGeom>
          <a:noFill/>
        </p:spPr>
        <p:txBody>
          <a:bodyPr wrap="square">
            <a:spAutoFit/>
          </a:bodyPr>
          <a:lstStyle/>
          <a:p>
            <a:pPr indent="254006" algn="just">
              <a:spcBef>
                <a:spcPts val="600"/>
              </a:spcBef>
              <a:spcAft>
                <a:spcPts val="600"/>
              </a:spcAft>
            </a:pPr>
            <a:r>
              <a:rPr lang="en-US" sz="2800" b="1" dirty="0">
                <a:solidFill>
                  <a:srgbClr val="292928"/>
                </a:solidFill>
                <a:latin typeface="Times New Roman" panose="02020603050405020304" pitchFamily="18" charset="0"/>
                <a:ea typeface="Times New Roman" panose="02020603050405020304" pitchFamily="18" charset="0"/>
              </a:rPr>
              <a:t>b. </a:t>
            </a:r>
            <a:r>
              <a:rPr lang="en-US" sz="2800" b="1" dirty="0" err="1">
                <a:solidFill>
                  <a:srgbClr val="292928"/>
                </a:solidFill>
                <a:latin typeface="Times New Roman" panose="02020603050405020304" pitchFamily="18" charset="0"/>
                <a:ea typeface="Times New Roman" panose="02020603050405020304" pitchFamily="18" charset="0"/>
              </a:rPr>
              <a:t>Công</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xã</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thị</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tộc</a:t>
            </a:r>
            <a:r>
              <a:rPr lang="en-US" sz="2800" dirty="0">
                <a:solidFill>
                  <a:srgbClr val="292928"/>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7900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A89677B-636A-4E31-8F56-D48A48043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25" y="1244184"/>
            <a:ext cx="11257613" cy="56138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712AEB-1568-4E0F-89DC-EFA9A9831ED7}"/>
              </a:ext>
            </a:extLst>
          </p:cNvPr>
          <p:cNvSpPr txBox="1"/>
          <p:nvPr/>
        </p:nvSpPr>
        <p:spPr>
          <a:xfrm>
            <a:off x="734518" y="214583"/>
            <a:ext cx="11092721" cy="856068"/>
          </a:xfrm>
          <a:prstGeom prst="rect">
            <a:avLst/>
          </a:prstGeom>
          <a:noFill/>
        </p:spPr>
        <p:txBody>
          <a:bodyPr wrap="square">
            <a:spAutoFit/>
          </a:bodyPr>
          <a:lstStyle/>
          <a:p>
            <a:pPr algn="just">
              <a:lnSpc>
                <a:spcPct val="107000"/>
              </a:lnSpc>
              <a:spcAft>
                <a:spcPts val="800"/>
              </a:spcAft>
            </a:pPr>
            <a:r>
              <a:rPr lang="nl-NL" sz="2400" i="1" dirty="0">
                <a:solidFill>
                  <a:srgbClr val="FF0000"/>
                </a:solidFill>
                <a:latin typeface="Times New Roman" panose="02020603050405020304" pitchFamily="18" charset="0"/>
                <a:ea typeface="Calibri" panose="020F0502020204030204" pitchFamily="34" charset="0"/>
              </a:rPr>
              <a:t>Dựa vào bảng tr.20, hãy cho biết đời sống vật chất,  tinh thần và tổ chức xã hội của Người tinh khôn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660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6C0ACC-4C4B-4D95-9A92-A35B106465EC}"/>
              </a:ext>
            </a:extLst>
          </p:cNvPr>
          <p:cNvSpPr txBox="1"/>
          <p:nvPr/>
        </p:nvSpPr>
        <p:spPr>
          <a:xfrm>
            <a:off x="560414" y="684412"/>
            <a:ext cx="6935373" cy="2034660"/>
          </a:xfrm>
          <a:prstGeom prst="rect">
            <a:avLst/>
          </a:prstGeom>
          <a:noFill/>
        </p:spPr>
        <p:txBody>
          <a:bodyPr wrap="square">
            <a:spAutoFit/>
          </a:bodyPr>
          <a:lstStyle/>
          <a:p>
            <a:pPr indent="254000" algn="just">
              <a:lnSpc>
                <a:spcPct val="115000"/>
              </a:lnSpc>
            </a:pPr>
            <a:r>
              <a:rPr lang="en-US" sz="24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Thế</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nào</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là</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công</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xã</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thị</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tộc</a:t>
            </a:r>
            <a:r>
              <a:rPr lang="en-US" sz="2800" i="1" dirty="0">
                <a:solidFill>
                  <a:srgbClr val="FF0000"/>
                </a:solidFill>
                <a:effectLst/>
                <a:latin typeface="Times New Roman" panose="02020603050405020304" pitchFamily="18" charset="0"/>
                <a:ea typeface="Calibri" panose="020F0502020204030204" pitchFamily="34" charset="0"/>
              </a:rPr>
              <a:t>? </a:t>
            </a:r>
          </a:p>
          <a:p>
            <a:pPr marL="285750" indent="-285750" algn="just">
              <a:lnSpc>
                <a:spcPct val="115000"/>
              </a:lnSpc>
              <a:buFontTx/>
              <a:buChar char="-"/>
            </a:pPr>
            <a:r>
              <a:rPr lang="en-US" sz="2800" dirty="0" err="1">
                <a:solidFill>
                  <a:srgbClr val="292928"/>
                </a:solidFill>
                <a:effectLst/>
                <a:latin typeface="Times New Roman" panose="02020603050405020304" pitchFamily="18" charset="0"/>
                <a:ea typeface="Times New Roman" panose="02020603050405020304" pitchFamily="18" charset="0"/>
              </a:rPr>
              <a:t>C</a:t>
            </a:r>
            <a:r>
              <a:rPr lang="en-US" sz="2800" dirty="0" err="1">
                <a:solidFill>
                  <a:srgbClr val="292928"/>
                </a:solidFill>
                <a:latin typeface="Times New Roman" panose="02020603050405020304" pitchFamily="18" charset="0"/>
                <a:ea typeface="Times New Roman" panose="02020603050405020304" pitchFamily="18" charset="0"/>
              </a:rPr>
              <a:t>ông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xã</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thị</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tộc</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là</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một</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tổ</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chức</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xã</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hội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mà</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trong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đó</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mọi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thành</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viên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đều</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có</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cùng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huyết</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thống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bình</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đẳng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và</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cùng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làm</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cùng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hưởng</a:t>
            </a:r>
            <a:r>
              <a:rPr lang="en-US" sz="2800" dirty="0">
                <a:solidFill>
                  <a:srgbClr val="292928"/>
                </a:solidFill>
                <a:latin typeface="Times New Roman" panose="02020603050405020304" pitchFamily="18" charset="0"/>
                <a:ea typeface="Times New Roman" panose="02020603050405020304" pitchFamily="18" charset="0"/>
              </a:rPr>
              <a:t>.</a:t>
            </a:r>
            <a:endParaRPr lang="en-US" sz="2800" dirty="0">
              <a:solidFill>
                <a:srgbClr val="292928"/>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335AE863-2D65-4A3B-B684-428D6D2F5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8387" y="738613"/>
            <a:ext cx="4383613" cy="4138914"/>
          </a:xfrm>
          <a:prstGeom prst="rect">
            <a:avLst/>
          </a:prstGeom>
        </p:spPr>
      </p:pic>
      <p:sp>
        <p:nvSpPr>
          <p:cNvPr id="6" name="TextBox 5">
            <a:extLst>
              <a:ext uri="{FF2B5EF4-FFF2-40B4-BE49-F238E27FC236}">
                <a16:creationId xmlns:a16="http://schemas.microsoft.com/office/drawing/2014/main" id="{D80F589A-D20E-401C-B551-A602D28A37C2}"/>
              </a:ext>
            </a:extLst>
          </p:cNvPr>
          <p:cNvSpPr txBox="1"/>
          <p:nvPr/>
        </p:nvSpPr>
        <p:spPr>
          <a:xfrm>
            <a:off x="8792537" y="4931729"/>
            <a:ext cx="2943665" cy="483017"/>
          </a:xfrm>
          <a:prstGeom prst="rect">
            <a:avLst/>
          </a:prstGeom>
          <a:noFill/>
        </p:spPr>
        <p:txBody>
          <a:bodyPr wrap="square">
            <a:spAutoFit/>
          </a:bodyPr>
          <a:lstStyle/>
          <a:p>
            <a:pPr indent="254000" algn="just">
              <a:lnSpc>
                <a:spcPct val="115000"/>
              </a:lnSpc>
            </a:pPr>
            <a:r>
              <a:rPr lang="en-US" sz="2400" b="1" dirty="0" err="1">
                <a:solidFill>
                  <a:srgbClr val="FF0000"/>
                </a:solidFill>
                <a:effectLst/>
                <a:latin typeface="Times New Roman" panose="02020603050405020304" pitchFamily="18" charset="0"/>
                <a:ea typeface="Calibri" panose="020F0502020204030204" pitchFamily="34" charset="0"/>
              </a:rPr>
              <a:t>Thị</a:t>
            </a:r>
            <a:r>
              <a:rPr lang="en-US" sz="2400" b="1" dirty="0">
                <a:solidFill>
                  <a:srgbClr val="FF0000"/>
                </a:solidFill>
                <a:effectLst/>
                <a:latin typeface="Times New Roman" panose="02020603050405020304" pitchFamily="18" charset="0"/>
                <a:ea typeface="Calibri" panose="020F0502020204030204" pitchFamily="34" charset="0"/>
              </a:rPr>
              <a:t> </a:t>
            </a:r>
            <a:r>
              <a:rPr lang="en-US" sz="2400" b="1" dirty="0" err="1">
                <a:solidFill>
                  <a:srgbClr val="FF0000"/>
                </a:solidFill>
                <a:effectLst/>
                <a:latin typeface="Times New Roman" panose="02020603050405020304" pitchFamily="18" charset="0"/>
                <a:ea typeface="Calibri" panose="020F0502020204030204" pitchFamily="34" charset="0"/>
              </a:rPr>
              <a:t>tộc</a:t>
            </a:r>
            <a:endParaRPr lang="en-US" sz="2400" b="1"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072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189619-0720-448E-BA49-C1D951B47B3A}"/>
              </a:ext>
            </a:extLst>
          </p:cNvPr>
          <p:cNvSpPr txBox="1"/>
          <p:nvPr/>
        </p:nvSpPr>
        <p:spPr>
          <a:xfrm>
            <a:off x="3455233" y="168873"/>
            <a:ext cx="4954248" cy="954107"/>
          </a:xfrm>
          <a:prstGeom prst="rect">
            <a:avLst/>
          </a:prstGeom>
          <a:noFill/>
        </p:spPr>
        <p:txBody>
          <a:bodyPr wrap="square">
            <a:spAutoFit/>
          </a:bodyPr>
          <a:lstStyle/>
          <a:p>
            <a:pPr algn="ctr"/>
            <a:r>
              <a:rPr lang="en-US" sz="2800" b="1" dirty="0">
                <a:latin typeface="Times New Roman" panose="02020603050405020304" pitchFamily="18" charset="0"/>
                <a:ea typeface="Calibri" panose="020F0502020204030204" pitchFamily="34" charset="0"/>
                <a:cs typeface="Times New Roman" panose="02020603050405020304" pitchFamily="18" charset="0"/>
              </a:rPr>
              <a:t>TIẾT 5: BÀI 5</a:t>
            </a:r>
          </a:p>
          <a:p>
            <a:pPr algn="ctr"/>
            <a:r>
              <a:rPr lang="en-US" sz="2800" b="1" dirty="0">
                <a:solidFill>
                  <a:srgbClr val="FF0000"/>
                </a:solidFill>
                <a:latin typeface="Times New Roman" panose="02020603050405020304" pitchFamily="18" charset="0"/>
                <a:cs typeface="Times New Roman" panose="02020603050405020304" pitchFamily="18" charset="0"/>
              </a:rPr>
              <a:t>XÃ HỘI NGUYÊN THỦY</a:t>
            </a:r>
            <a:endParaRPr lang="vi-VN" sz="2800" dirty="0">
              <a:solidFill>
                <a:srgbClr val="FF0000"/>
              </a:solidFill>
            </a:endParaRPr>
          </a:p>
        </p:txBody>
      </p:sp>
      <p:sp>
        <p:nvSpPr>
          <p:cNvPr id="4" name="TextBox 3">
            <a:extLst>
              <a:ext uri="{FF2B5EF4-FFF2-40B4-BE49-F238E27FC236}">
                <a16:creationId xmlns:a16="http://schemas.microsoft.com/office/drawing/2014/main" id="{39291F44-BABC-4C89-924C-FE9844EBC4E6}"/>
              </a:ext>
            </a:extLst>
          </p:cNvPr>
          <p:cNvSpPr txBox="1"/>
          <p:nvPr/>
        </p:nvSpPr>
        <p:spPr>
          <a:xfrm>
            <a:off x="602106" y="1120052"/>
            <a:ext cx="9100279" cy="523220"/>
          </a:xfrm>
          <a:prstGeom prst="rect">
            <a:avLst/>
          </a:prstGeom>
          <a:noFill/>
        </p:spPr>
        <p:txBody>
          <a:bodyPr wrap="square">
            <a:spAutoFit/>
          </a:bodyPr>
          <a:lstStyle/>
          <a:p>
            <a:pPr>
              <a:spcAft>
                <a:spcPts val="600"/>
              </a:spcAft>
            </a:pP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thuỷ</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A13068B-29AF-4BAF-BC06-3058C988D8FF}"/>
              </a:ext>
            </a:extLst>
          </p:cNvPr>
          <p:cNvSpPr txBox="1"/>
          <p:nvPr/>
        </p:nvSpPr>
        <p:spPr>
          <a:xfrm>
            <a:off x="352724" y="1677896"/>
            <a:ext cx="3997377" cy="523220"/>
          </a:xfrm>
          <a:prstGeom prst="rect">
            <a:avLst/>
          </a:prstGeom>
          <a:noFill/>
        </p:spPr>
        <p:txBody>
          <a:bodyPr wrap="square">
            <a:spAutoFit/>
          </a:bodyPr>
          <a:lstStyle/>
          <a:p>
            <a:pPr indent="254006" algn="just">
              <a:spcBef>
                <a:spcPts val="600"/>
              </a:spcBef>
              <a:spcAft>
                <a:spcPts val="600"/>
              </a:spcAft>
            </a:pPr>
            <a:r>
              <a:rPr lang="en-US" sz="2800" b="1" dirty="0">
                <a:solidFill>
                  <a:srgbClr val="292928"/>
                </a:solidFill>
                <a:latin typeface="Times New Roman" panose="02020603050405020304" pitchFamily="18" charset="0"/>
                <a:ea typeface="Times New Roman" panose="02020603050405020304" pitchFamily="18" charset="0"/>
              </a:rPr>
              <a:t>b. </a:t>
            </a:r>
            <a:r>
              <a:rPr lang="en-US" sz="2800" b="1" dirty="0" err="1">
                <a:solidFill>
                  <a:srgbClr val="292928"/>
                </a:solidFill>
                <a:latin typeface="Times New Roman" panose="02020603050405020304" pitchFamily="18" charset="0"/>
                <a:ea typeface="Times New Roman" panose="02020603050405020304" pitchFamily="18" charset="0"/>
              </a:rPr>
              <a:t>Công</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xã</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thị</a:t>
            </a:r>
            <a:r>
              <a:rPr lang="en-US" sz="2800" b="1" dirty="0">
                <a:solidFill>
                  <a:srgbClr val="292928"/>
                </a:solidFill>
                <a:latin typeface="Times New Roman" panose="02020603050405020304" pitchFamily="18" charset="0"/>
                <a:ea typeface="Times New Roman" panose="02020603050405020304" pitchFamily="18" charset="0"/>
              </a:rPr>
              <a:t> </a:t>
            </a:r>
            <a:r>
              <a:rPr lang="en-US" sz="2800" b="1" dirty="0" err="1">
                <a:solidFill>
                  <a:srgbClr val="292928"/>
                </a:solidFill>
                <a:latin typeface="Times New Roman" panose="02020603050405020304" pitchFamily="18" charset="0"/>
                <a:ea typeface="Times New Roman" panose="02020603050405020304" pitchFamily="18" charset="0"/>
              </a:rPr>
              <a:t>tộc</a:t>
            </a:r>
            <a:r>
              <a:rPr lang="en-US" sz="2800" b="1" dirty="0">
                <a:solidFill>
                  <a:srgbClr val="292928"/>
                </a:solidFill>
                <a:latin typeface="Times New Roman" panose="02020603050405020304" pitchFamily="18" charset="0"/>
                <a:ea typeface="Times New Roman" panose="02020603050405020304" pitchFamily="18" charset="0"/>
              </a:rPr>
              <a:t> </a:t>
            </a:r>
          </a:p>
        </p:txBody>
      </p:sp>
      <p:sp>
        <p:nvSpPr>
          <p:cNvPr id="8" name="TextBox 7">
            <a:extLst>
              <a:ext uri="{FF2B5EF4-FFF2-40B4-BE49-F238E27FC236}">
                <a16:creationId xmlns:a16="http://schemas.microsoft.com/office/drawing/2014/main" id="{6B89BE71-F7D7-400D-9B37-60A89C8C4556}"/>
              </a:ext>
            </a:extLst>
          </p:cNvPr>
          <p:cNvSpPr txBox="1"/>
          <p:nvPr/>
        </p:nvSpPr>
        <p:spPr>
          <a:xfrm>
            <a:off x="602106" y="2257015"/>
            <a:ext cx="10700479" cy="3099054"/>
          </a:xfrm>
          <a:prstGeom prst="rect">
            <a:avLst/>
          </a:prstGeom>
          <a:noFill/>
        </p:spPr>
        <p:txBody>
          <a:bodyPr wrap="square">
            <a:spAutoFit/>
          </a:bodyPr>
          <a:lstStyle/>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tộc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nhẵn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bén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gốm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dệt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nuôi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sức</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6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000"/>
                                        <p:tgtEl>
                                          <p:spTgt spid="8">
                                            <p:txEl>
                                              <p:pRg st="0" end="0"/>
                                            </p:txEl>
                                          </p:spTgt>
                                        </p:tgtEl>
                                      </p:cBhvr>
                                    </p:animEffect>
                                    <p:anim calcmode="lin" valueType="num">
                                      <p:cBhvr>
                                        <p:cTn id="1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1000"/>
                                        <p:tgtEl>
                                          <p:spTgt spid="8">
                                            <p:txEl>
                                              <p:pRg st="1" end="1"/>
                                            </p:txEl>
                                          </p:spTgt>
                                        </p:tgtEl>
                                      </p:cBhvr>
                                    </p:animEffect>
                                    <p:anim calcmode="lin" valueType="num">
                                      <p:cBhvr>
                                        <p:cTn id="2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1000"/>
                                        <p:tgtEl>
                                          <p:spTgt spid="8">
                                            <p:txEl>
                                              <p:pRg st="2" end="2"/>
                                            </p:txEl>
                                          </p:spTgt>
                                        </p:tgtEl>
                                      </p:cBhvr>
                                    </p:animEffect>
                                    <p:anim calcmode="lin" valueType="num">
                                      <p:cBhvr>
                                        <p:cTn id="2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fade">
                                      <p:cBhvr>
                                        <p:cTn id="34" dur="1000"/>
                                        <p:tgtEl>
                                          <p:spTgt spid="8">
                                            <p:txEl>
                                              <p:pRg st="3" end="3"/>
                                            </p:txEl>
                                          </p:spTgt>
                                        </p:tgtEl>
                                      </p:cBhvr>
                                    </p:animEffect>
                                    <p:anim calcmode="lin" valueType="num">
                                      <p:cBhvr>
                                        <p:cTn id="3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animEffect transition="in" filter="fade">
                                      <p:cBhvr>
                                        <p:cTn id="41" dur="1000"/>
                                        <p:tgtEl>
                                          <p:spTgt spid="8">
                                            <p:txEl>
                                              <p:pRg st="4" end="4"/>
                                            </p:txEl>
                                          </p:spTgt>
                                        </p:tgtEl>
                                      </p:cBhvr>
                                    </p:animEffect>
                                    <p:anim calcmode="lin" valueType="num">
                                      <p:cBhvr>
                                        <p:cTn id="4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fade">
                                      <p:cBhvr>
                                        <p:cTn id="48" dur="1000"/>
                                        <p:tgtEl>
                                          <p:spTgt spid="8">
                                            <p:txEl>
                                              <p:pRg st="5" end="5"/>
                                            </p:txEl>
                                          </p:spTgt>
                                        </p:tgtEl>
                                      </p:cBhvr>
                                    </p:animEffect>
                                    <p:anim calcmode="lin" valueType="num">
                                      <p:cBhvr>
                                        <p:cTn id="4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59" y="202043"/>
            <a:ext cx="5158486" cy="27662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35" y="2968283"/>
            <a:ext cx="5211910" cy="3312000"/>
          </a:xfrm>
          <a:prstGeom prst="rect">
            <a:avLst/>
          </a:prstGeom>
        </p:spPr>
      </p:pic>
      <p:sp>
        <p:nvSpPr>
          <p:cNvPr id="5" name="TextBox 4"/>
          <p:cNvSpPr txBox="1"/>
          <p:nvPr/>
        </p:nvSpPr>
        <p:spPr>
          <a:xfrm>
            <a:off x="469259" y="6331872"/>
            <a:ext cx="5158486" cy="461665"/>
          </a:xfrm>
          <a:prstGeom prst="rect">
            <a:avLst/>
          </a:prstGeom>
          <a:solidFill>
            <a:schemeClr val="accent4">
              <a:lumMod val="60000"/>
              <a:lumOff val="40000"/>
            </a:schemeClr>
          </a:solidFill>
        </p:spPr>
        <p:txBody>
          <a:bodyPr wrap="square" rtlCol="0">
            <a:spAutoFit/>
          </a:bodyPr>
          <a:lstStyle/>
          <a:p>
            <a:pPr algn="ctr"/>
            <a:r>
              <a:rPr lang="en-US" sz="2400" i="1" dirty="0" err="1">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Đồ</a:t>
            </a:r>
            <a:r>
              <a:rPr lang="en-US" sz="2400" i="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i="1" dirty="0" err="1">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trang</a:t>
            </a:r>
            <a:r>
              <a:rPr lang="en-US" sz="2400" i="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 </a:t>
            </a:r>
            <a:r>
              <a:rPr lang="en-US" sz="2400" i="1" dirty="0" err="1">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sức</a:t>
            </a:r>
            <a:endParaRPr lang="vi-VN" sz="2400" i="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endParaRPr>
          </a:p>
        </p:txBody>
      </p:sp>
      <p:pic>
        <p:nvPicPr>
          <p:cNvPr id="6" name="Picture 5">
            <a:extLst>
              <a:ext uri="{FF2B5EF4-FFF2-40B4-BE49-F238E27FC236}">
                <a16:creationId xmlns:a16="http://schemas.microsoft.com/office/drawing/2014/main" id="{A6A1DF88-8E5C-4560-9FD1-DC3AC55A1150}"/>
              </a:ext>
            </a:extLst>
          </p:cNvPr>
          <p:cNvPicPr/>
          <p:nvPr/>
        </p:nvPicPr>
        <p:blipFill rotWithShape="1">
          <a:blip r:embed="rId4">
            <a:extLst>
              <a:ext uri="{28A0092B-C50C-407E-A947-70E740481C1C}">
                <a14:useLocalDpi xmlns:a14="http://schemas.microsoft.com/office/drawing/2010/main" val="0"/>
              </a:ext>
            </a:extLst>
          </a:blip>
          <a:srcRect t="51406" r="50855"/>
          <a:stretch/>
        </p:blipFill>
        <p:spPr bwMode="auto">
          <a:xfrm>
            <a:off x="5756533" y="202043"/>
            <a:ext cx="5966208" cy="3075729"/>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1DD40AE8-D466-4124-B8BF-8875BA55E572}"/>
              </a:ext>
            </a:extLst>
          </p:cNvPr>
          <p:cNvPicPr/>
          <p:nvPr/>
        </p:nvPicPr>
        <p:blipFill rotWithShape="1">
          <a:blip r:embed="rId4">
            <a:extLst>
              <a:ext uri="{28A0092B-C50C-407E-A947-70E740481C1C}">
                <a14:useLocalDpi xmlns:a14="http://schemas.microsoft.com/office/drawing/2010/main" val="0"/>
              </a:ext>
            </a:extLst>
          </a:blip>
          <a:srcRect l="52019" t="50263" r="854" b="-4584"/>
          <a:stretch/>
        </p:blipFill>
        <p:spPr bwMode="auto">
          <a:xfrm>
            <a:off x="6096000" y="3140389"/>
            <a:ext cx="5833402" cy="36684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5565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773" y="3993738"/>
            <a:ext cx="3612012" cy="461665"/>
          </a:xfrm>
          <a:prstGeom prst="rect">
            <a:avLst/>
          </a:prstGeom>
          <a:solidFill>
            <a:schemeClr val="accent4">
              <a:lumMod val="60000"/>
              <a:lumOff val="40000"/>
            </a:schemeClr>
          </a:solid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Công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cổ</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CEACC5F5-6B62-4EFA-AB7E-1DAFE1736513}"/>
              </a:ext>
            </a:extLst>
          </p:cNvPr>
          <p:cNvGrpSpPr/>
          <p:nvPr/>
        </p:nvGrpSpPr>
        <p:grpSpPr>
          <a:xfrm>
            <a:off x="125185" y="920163"/>
            <a:ext cx="11941630" cy="5342091"/>
            <a:chOff x="125185" y="624742"/>
            <a:chExt cx="11941630" cy="4379302"/>
          </a:xfrm>
        </p:grpSpPr>
        <p:grpSp>
          <p:nvGrpSpPr>
            <p:cNvPr id="2" name="Group 1">
              <a:extLst>
                <a:ext uri="{FF2B5EF4-FFF2-40B4-BE49-F238E27FC236}">
                  <a16:creationId xmlns:a16="http://schemas.microsoft.com/office/drawing/2014/main" id="{41C14D1F-02F5-4719-86DC-BCEFA092F3EF}"/>
                </a:ext>
              </a:extLst>
            </p:cNvPr>
            <p:cNvGrpSpPr/>
            <p:nvPr/>
          </p:nvGrpSpPr>
          <p:grpSpPr>
            <a:xfrm>
              <a:off x="125185" y="624742"/>
              <a:ext cx="11941630" cy="4379302"/>
              <a:chOff x="125185" y="76101"/>
              <a:chExt cx="11941630" cy="4379302"/>
            </a:xfrm>
          </p:grpSpPr>
          <p:pic>
            <p:nvPicPr>
              <p:cNvPr id="4" name="Picture 17" descr="Lý thuyết: Sự xuất hiện của loài người và bầy người nguyên thủy sử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85" y="76101"/>
                <a:ext cx="3615599" cy="437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8C6F7BB-C784-4B8E-A079-759DFA3E4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565" y="76101"/>
                <a:ext cx="2343945" cy="3735279"/>
              </a:xfrm>
              <a:prstGeom prst="rect">
                <a:avLst/>
              </a:prstGeom>
            </p:spPr>
          </p:pic>
          <p:pic>
            <p:nvPicPr>
              <p:cNvPr id="7" name="Picture 6">
                <a:extLst>
                  <a:ext uri="{FF2B5EF4-FFF2-40B4-BE49-F238E27FC236}">
                    <a16:creationId xmlns:a16="http://schemas.microsoft.com/office/drawing/2014/main" id="{F676A66F-58BE-41D6-A6EF-EECE49ED2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4291" y="118305"/>
                <a:ext cx="2688770" cy="4045733"/>
              </a:xfrm>
              <a:prstGeom prst="rect">
                <a:avLst/>
              </a:prstGeom>
            </p:spPr>
          </p:pic>
          <p:pic>
            <p:nvPicPr>
              <p:cNvPr id="8" name="Picture 7">
                <a:extLst>
                  <a:ext uri="{FF2B5EF4-FFF2-40B4-BE49-F238E27FC236}">
                    <a16:creationId xmlns:a16="http://schemas.microsoft.com/office/drawing/2014/main" id="{717C4510-2288-4FC8-9CF2-F18CAB6239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9932" y="76101"/>
                <a:ext cx="2936883" cy="3735279"/>
              </a:xfrm>
              <a:prstGeom prst="rect">
                <a:avLst/>
              </a:prstGeom>
            </p:spPr>
          </p:pic>
        </p:grpSp>
        <p:sp>
          <p:nvSpPr>
            <p:cNvPr id="9" name="TextBox 8">
              <a:extLst>
                <a:ext uri="{FF2B5EF4-FFF2-40B4-BE49-F238E27FC236}">
                  <a16:creationId xmlns:a16="http://schemas.microsoft.com/office/drawing/2014/main" id="{49016F9E-99D7-4862-95FB-8D3C0B333981}"/>
                </a:ext>
              </a:extLst>
            </p:cNvPr>
            <p:cNvSpPr txBox="1"/>
            <p:nvPr/>
          </p:nvSpPr>
          <p:spPr>
            <a:xfrm>
              <a:off x="3807655" y="4455403"/>
              <a:ext cx="8177662" cy="461665"/>
            </a:xfrm>
            <a:prstGeom prst="rect">
              <a:avLst/>
            </a:prstGeom>
            <a:solidFill>
              <a:schemeClr val="accent4">
                <a:lumMod val="60000"/>
                <a:lumOff val="40000"/>
              </a:schemeClr>
            </a:solidFill>
          </p:spPr>
          <p:txBody>
            <a:bodyPr wrap="square" rtlCol="0">
              <a:spAutoFit/>
            </a:bodyPr>
            <a:lstStyle/>
            <a:p>
              <a:pPr algn="ctr"/>
              <a:r>
                <a:rPr lang="en-US" sz="2400" b="1" i="1" dirty="0" err="1">
                  <a:solidFill>
                    <a:srgbClr val="FF0000"/>
                  </a:solidFill>
                  <a:latin typeface="Times New Roman" panose="02020603050405020304" pitchFamily="18" charset="0"/>
                  <a:cs typeface="Times New Roman" panose="02020603050405020304" pitchFamily="18" charset="0"/>
                </a:rPr>
                <a:t>Công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cụ</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đá</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đồ</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đựng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bằng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gốm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tinh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khôn</a:t>
              </a:r>
              <a:endParaRPr lang="en-US" sz="2400" b="1" i="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18928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nh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959" y="32212"/>
            <a:ext cx="5148773" cy="3037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834496" y="6313631"/>
            <a:ext cx="4919189"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PHƯƠNG THỨC KIẾM SỐNG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60" y="3101926"/>
            <a:ext cx="5148773" cy="3260942"/>
          </a:xfrm>
          <a:prstGeom prst="rect">
            <a:avLst/>
          </a:prstGeom>
        </p:spPr>
      </p:pic>
      <p:pic>
        <p:nvPicPr>
          <p:cNvPr id="9" name="Picture 8">
            <a:extLst>
              <a:ext uri="{FF2B5EF4-FFF2-40B4-BE49-F238E27FC236}">
                <a16:creationId xmlns:a16="http://schemas.microsoft.com/office/drawing/2014/main" id="{532FCE9F-72F2-4F31-B62A-E9E60D36358A}"/>
              </a:ext>
            </a:extLst>
          </p:cNvPr>
          <p:cNvPicPr/>
          <p:nvPr/>
        </p:nvPicPr>
        <p:blipFill rotWithShape="1">
          <a:blip r:embed="rId5">
            <a:extLst>
              <a:ext uri="{28A0092B-C50C-407E-A947-70E740481C1C}">
                <a14:useLocalDpi xmlns:a14="http://schemas.microsoft.com/office/drawing/2010/main" val="0"/>
              </a:ext>
            </a:extLst>
          </a:blip>
          <a:srcRect l="52142" t="1245" r="1846" b="52286"/>
          <a:stretch/>
        </p:blipFill>
        <p:spPr bwMode="auto">
          <a:xfrm>
            <a:off x="6359267" y="114049"/>
            <a:ext cx="5499798" cy="3037114"/>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36995B08-582B-407C-9F52-39EC380D5B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5034" y="3052687"/>
            <a:ext cx="5499797" cy="3260943"/>
          </a:xfrm>
          <a:prstGeom prst="rect">
            <a:avLst/>
          </a:prstGeom>
        </p:spPr>
      </p:pic>
      <p:sp>
        <p:nvSpPr>
          <p:cNvPr id="13" name="TextBox 12">
            <a:extLst>
              <a:ext uri="{FF2B5EF4-FFF2-40B4-BE49-F238E27FC236}">
                <a16:creationId xmlns:a16="http://schemas.microsoft.com/office/drawing/2014/main" id="{C30BA9B9-1409-44D9-A084-CE194B706C54}"/>
              </a:ext>
            </a:extLst>
          </p:cNvPr>
          <p:cNvSpPr txBox="1"/>
          <p:nvPr/>
        </p:nvSpPr>
        <p:spPr>
          <a:xfrm rot="5400000">
            <a:off x="8832167" y="4318277"/>
            <a:ext cx="553998" cy="4478732"/>
          </a:xfrm>
          <a:prstGeom prst="rect">
            <a:avLst/>
          </a:prstGeom>
          <a:noFill/>
        </p:spPr>
        <p:txBody>
          <a:bodyPr vert="vert270" wrap="square" rtlCol="0">
            <a:spAutoFit/>
          </a:bodyPr>
          <a:lstStyle/>
          <a:p>
            <a:pPr algn="ctr"/>
            <a:r>
              <a:rPr lang="en-US" sz="2400" b="1" dirty="0">
                <a:latin typeface="Times New Roman" panose="02020603050405020304" pitchFamily="18" charset="0"/>
                <a:cs typeface="Times New Roman" panose="02020603050405020304" pitchFamily="18" charset="0"/>
              </a:rPr>
              <a:t>ĐỊA BÀN CƯ TRÚ</a:t>
            </a:r>
          </a:p>
        </p:txBody>
      </p:sp>
    </p:spTree>
    <p:extLst>
      <p:ext uri="{BB962C8B-B14F-4D97-AF65-F5344CB8AC3E}">
        <p14:creationId xmlns:p14="http://schemas.microsoft.com/office/powerpoint/2010/main" val="206895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2C4CE8E-40CF-476A-8399-9AEB6567DA5A}"/>
              </a:ext>
            </a:extLst>
          </p:cNvPr>
          <p:cNvPicPr>
            <a:picLocks noChangeAspect="1" noChangeArrowheads="1"/>
          </p:cNvPicPr>
          <p:nvPr/>
        </p:nvPicPr>
        <p:blipFill>
          <a:blip r:embed="rId2"/>
          <a:srcRect/>
          <a:stretch>
            <a:fillRect/>
          </a:stretch>
        </p:blipFill>
        <p:spPr bwMode="auto">
          <a:xfrm>
            <a:off x="-1" y="318655"/>
            <a:ext cx="7758545" cy="6359236"/>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80642E1F-7EF7-468F-9B9D-03D84166DD72}"/>
              </a:ext>
            </a:extLst>
          </p:cNvPr>
          <p:cNvSpPr txBox="1"/>
          <p:nvPr/>
        </p:nvSpPr>
        <p:spPr>
          <a:xfrm>
            <a:off x="7554361" y="681221"/>
            <a:ext cx="4499093" cy="4210448"/>
          </a:xfrm>
          <a:prstGeom prst="rect">
            <a:avLst/>
          </a:prstGeom>
          <a:noFill/>
        </p:spPr>
        <p:txBody>
          <a:bodyPr wrap="square">
            <a:spAutoFit/>
          </a:bodyPr>
          <a:lstStyle/>
          <a:p>
            <a:pPr algn="just">
              <a:lnSpc>
                <a:spcPct val="107000"/>
              </a:lnSpc>
              <a:spcAft>
                <a:spcPts val="800"/>
              </a:spcAft>
            </a:pPr>
            <a:r>
              <a:rPr lang="nl-NL"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Em hãy quan sát và miêu tả lại bức tranh?</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bầy</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hoang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dã</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lang thang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khu</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rậm</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nuốt</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tuơi</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9249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77C678-8A30-2845-9513-5B37404D9410}"/>
              </a:ext>
            </a:extLst>
          </p:cNvPr>
          <p:cNvSpPr/>
          <p:nvPr/>
        </p:nvSpPr>
        <p:spPr>
          <a:xfrm>
            <a:off x="387927" y="0"/>
            <a:ext cx="11569611" cy="6858000"/>
          </a:xfrm>
          <a:prstGeom prst="roundRect">
            <a:avLst/>
          </a:prstGeom>
          <a:solidFill>
            <a:schemeClr val="accent4">
              <a:lumMod val="60000"/>
              <a:lumOff val="4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9" name="Picture 8">
            <a:extLst>
              <a:ext uri="{FF2B5EF4-FFF2-40B4-BE49-F238E27FC236}">
                <a16:creationId xmlns:a16="http://schemas.microsoft.com/office/drawing/2014/main" id="{EE82ACD1-580D-3D4F-981A-1725373A7B91}"/>
              </a:ext>
            </a:extLst>
          </p:cNvPr>
          <p:cNvPicPr>
            <a:picLocks noChangeAspect="1"/>
          </p:cNvPicPr>
          <p:nvPr/>
        </p:nvPicPr>
        <p:blipFill>
          <a:blip r:embed="rId2"/>
          <a:stretch>
            <a:fillRect/>
          </a:stretch>
        </p:blipFill>
        <p:spPr>
          <a:xfrm>
            <a:off x="9588963" y="2"/>
            <a:ext cx="1110555" cy="1366837"/>
          </a:xfrm>
          <a:prstGeom prst="rect">
            <a:avLst/>
          </a:prstGeom>
        </p:spPr>
      </p:pic>
      <p:sp>
        <p:nvSpPr>
          <p:cNvPr id="5" name="TextBox 4"/>
          <p:cNvSpPr txBox="1"/>
          <p:nvPr/>
        </p:nvSpPr>
        <p:spPr>
          <a:xfrm flipH="1">
            <a:off x="623454" y="4042968"/>
            <a:ext cx="6497781" cy="156966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hang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623455" y="399023"/>
            <a:ext cx="6670963" cy="3539430"/>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gốm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1603" y="54532"/>
            <a:ext cx="3655472" cy="3603170"/>
          </a:xfrm>
          <a:prstGeom prst="rect">
            <a:avLst/>
          </a:prstGeom>
        </p:spPr>
      </p:pic>
      <p:pic>
        <p:nvPicPr>
          <p:cNvPr id="1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1604" y="3706097"/>
            <a:ext cx="3655471" cy="3069868"/>
          </a:xfrm>
          <a:prstGeom prst="rect">
            <a:avLst/>
          </a:prstGeom>
        </p:spPr>
      </p:pic>
    </p:spTree>
    <p:extLst>
      <p:ext uri="{BB962C8B-B14F-4D97-AF65-F5344CB8AC3E}">
        <p14:creationId xmlns:p14="http://schemas.microsoft.com/office/powerpoint/2010/main" val="290879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317482" y="249382"/>
            <a:ext cx="9557039" cy="1945178"/>
          </a:xfrm>
          <a:prstGeom prst="cloudCallout">
            <a:avLst>
              <a:gd name="adj1" fmla="val -26604"/>
              <a:gd name="adj2" fmla="val 803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FF0000"/>
                </a:solidFill>
                <a:latin typeface="Times New Roman" panose="02020603050405020304" pitchFamily="18" charset="0"/>
                <a:cs typeface="Times New Roman" panose="02020603050405020304" pitchFamily="18" charset="0"/>
              </a:rPr>
              <a:t>Đời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chất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tinh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thần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tổ</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chức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Người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tinh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khôn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điểm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tiến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hơn</a:t>
            </a:r>
            <a:r>
              <a:rPr lang="en-US" sz="2400" i="1" dirty="0">
                <a:solidFill>
                  <a:srgbClr val="FF0000"/>
                </a:solidFill>
                <a:latin typeface="Times New Roman" panose="02020603050405020304" pitchFamily="18" charset="0"/>
                <a:cs typeface="Times New Roman" panose="02020603050405020304" pitchFamily="18" charset="0"/>
              </a:rPr>
              <a:t> so </a:t>
            </a:r>
            <a:r>
              <a:rPr lang="en-US" sz="2400" i="1" dirty="0" err="1">
                <a:solidFill>
                  <a:srgbClr val="FF0000"/>
                </a:solidFill>
                <a:latin typeface="Times New Roman" panose="02020603050405020304" pitchFamily="18" charset="0"/>
                <a:cs typeface="Times New Roman" panose="02020603050405020304" pitchFamily="18" charset="0"/>
              </a:rPr>
              <a:t>với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Người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tối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cổ</a:t>
            </a:r>
            <a:r>
              <a:rPr lang="en-US" sz="2400" dirty="0">
                <a:solidFill>
                  <a:srgbClr val="FF0000"/>
                </a:solidFill>
                <a:latin typeface="Times New Roman" panose="02020603050405020304" pitchFamily="18" charset="0"/>
                <a:cs typeface="Times New Roman" panose="02020603050405020304" pitchFamily="18" charset="0"/>
              </a:rPr>
              <a:t>?</a:t>
            </a:r>
          </a:p>
          <a:p>
            <a:pPr algn="ctr"/>
            <a:endParaRPr lang="en-US" sz="3600" dirty="0">
              <a:solidFill>
                <a:schemeClr val="tx1"/>
              </a:solidFill>
            </a:endParaRPr>
          </a:p>
        </p:txBody>
      </p:sp>
      <p:sp>
        <p:nvSpPr>
          <p:cNvPr id="7" name="TextBox 6">
            <a:extLst>
              <a:ext uri="{FF2B5EF4-FFF2-40B4-BE49-F238E27FC236}">
                <a16:creationId xmlns:a16="http://schemas.microsoft.com/office/drawing/2014/main" id="{A9DD35BA-A9EB-4E43-A801-48DB49D8A856}"/>
              </a:ext>
            </a:extLst>
          </p:cNvPr>
          <p:cNvSpPr txBox="1"/>
          <p:nvPr/>
        </p:nvSpPr>
        <p:spPr>
          <a:xfrm>
            <a:off x="618978" y="2742740"/>
            <a:ext cx="10986868" cy="3037883"/>
          </a:xfrm>
          <a:prstGeom prst="rect">
            <a:avLst/>
          </a:prstGeom>
          <a:noFill/>
        </p:spPr>
        <p:txBody>
          <a:bodyPr wrap="square">
            <a:spAutoFit/>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 tiến bộ vượt bậc trong đời sống vật chất của Người tinh khôn là sự xuất hiện của trồng trọt và chăn nuôi. Nó có tác dụng: một là, giúp con người chủ động tự tìm kiếm thức ăn, ít phụ thuộc vào thiên nhiên hơn; hai là, tăng thêm nhiều nguồn thức ăn, ít bị nạn đói đe doạ hơn.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tổ chức xã hội: tổ chức công xã thị tộc đã có sự gắn bó hơn nhờ có quan hệ huyết thống, có sự phần công lao động và cùng làm, cùng hưởng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Calibri" panose="020F0502020204030204" pitchFamily="34" charset="0"/>
              </a:rPr>
              <a:t>Đời sống được cải thiện hơn, thức ăn kiếm được nhiều hơn và sống tốt hơn, vui hơn.</a:t>
            </a:r>
            <a:endParaRPr lang="en-US" sz="2400" dirty="0"/>
          </a:p>
        </p:txBody>
      </p:sp>
    </p:spTree>
    <p:extLst>
      <p:ext uri="{BB962C8B-B14F-4D97-AF65-F5344CB8AC3E}">
        <p14:creationId xmlns:p14="http://schemas.microsoft.com/office/powerpoint/2010/main" val="116548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30" y="1"/>
            <a:ext cx="9924253" cy="1690689"/>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Đời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thủy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439147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54B1A79-DFE1-49AA-824E-FC98F48F65C5}"/>
              </a:ext>
            </a:extLst>
          </p:cNvPr>
          <p:cNvSpPr txBox="1"/>
          <p:nvPr/>
        </p:nvSpPr>
        <p:spPr>
          <a:xfrm>
            <a:off x="6312877" y="214749"/>
            <a:ext cx="5636454" cy="1938992"/>
          </a:xfrm>
          <a:prstGeom prst="rect">
            <a:avLst/>
          </a:prstGeom>
          <a:noFill/>
        </p:spPr>
        <p:txBody>
          <a:bodyPr wrap="square">
            <a:spAutoFit/>
          </a:bodyPr>
          <a:lstStyle/>
          <a:p>
            <a:pPr indent="292100" algn="just">
              <a:spcBef>
                <a:spcPts val="600"/>
              </a:spcBef>
              <a:spcAft>
                <a:spcPts val="600"/>
              </a:spcAft>
              <a:tabLst>
                <a:tab pos="509905" algn="l"/>
              </a:tabLst>
            </a:pPr>
            <a:r>
              <a:rPr lang="en-US" sz="2400" b="0" i="1" dirty="0" err="1">
                <a:solidFill>
                  <a:srgbClr val="FF0000"/>
                </a:solidFill>
                <a:effectLst/>
                <a:latin typeface="Times New Roman" panose="02020603050405020304" pitchFamily="18" charset="0"/>
                <a:ea typeface="Calibri" panose="020F0502020204030204" pitchFamily="34" charset="0"/>
              </a:rPr>
              <a:t>Nhì</a:t>
            </a:r>
            <a:r>
              <a:rPr lang="en-US" sz="2400" i="1" dirty="0" err="1">
                <a:solidFill>
                  <a:srgbClr val="FF0000"/>
                </a:solidFill>
                <a:latin typeface="Times New Roman" panose="02020603050405020304" pitchFamily="18" charset="0"/>
                <a:ea typeface="Calibri" panose="020F0502020204030204" pitchFamily="34" charset="0"/>
              </a:rPr>
              <a:t>n</a:t>
            </a:r>
            <a:r>
              <a:rPr lang="en-US" sz="2400" i="1" dirty="0">
                <a:solidFill>
                  <a:srgbClr val="FF0000"/>
                </a:solidFill>
                <a:latin typeface="Times New Roman" panose="02020603050405020304" pitchFamily="18" charset="0"/>
                <a:ea typeface="Calibri" panose="020F0502020204030204" pitchFamily="34" charset="0"/>
              </a:rPr>
              <a:t> </a:t>
            </a:r>
            <a:r>
              <a:rPr lang="en-US" sz="2400" i="1" dirty="0" err="1">
                <a:solidFill>
                  <a:srgbClr val="FF0000"/>
                </a:solidFill>
                <a:latin typeface="Times New Roman" panose="02020603050405020304" pitchFamily="18" charset="0"/>
                <a:ea typeface="Calibri" panose="020F0502020204030204" pitchFamily="34" charset="0"/>
              </a:rPr>
              <a:t>vào</a:t>
            </a:r>
            <a:r>
              <a:rPr lang="en-US" sz="2400" i="1" dirty="0">
                <a:solidFill>
                  <a:srgbClr val="FF0000"/>
                </a:solidFill>
                <a:latin typeface="Times New Roman" panose="02020603050405020304" pitchFamily="18" charset="0"/>
                <a:ea typeface="Calibri" panose="020F0502020204030204" pitchFamily="34" charset="0"/>
              </a:rPr>
              <a:t> </a:t>
            </a:r>
            <a:r>
              <a:rPr lang="en-US" sz="2400" i="1" dirty="0" err="1">
                <a:solidFill>
                  <a:srgbClr val="FF0000"/>
                </a:solidFill>
                <a:latin typeface="Times New Roman" panose="02020603050405020304" pitchFamily="18" charset="0"/>
                <a:ea typeface="Calibri" panose="020F0502020204030204" pitchFamily="34" charset="0"/>
              </a:rPr>
              <a:t>l</a:t>
            </a:r>
            <a:r>
              <a:rPr lang="en-US" sz="2400" b="0" i="1" dirty="0" err="1">
                <a:solidFill>
                  <a:srgbClr val="FF0000"/>
                </a:solidFill>
                <a:effectLst/>
                <a:latin typeface="Times New Roman" panose="02020603050405020304" pitchFamily="18" charset="0"/>
                <a:ea typeface="Calibri" panose="020F0502020204030204" pitchFamily="34" charset="0"/>
              </a:rPr>
              <a:t>ược</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đồ</a:t>
            </a:r>
            <a:r>
              <a:rPr lang="en-US" sz="2400" b="0" i="1" dirty="0">
                <a:solidFill>
                  <a:srgbClr val="FF0000"/>
                </a:solidFill>
                <a:effectLst/>
                <a:latin typeface="Times New Roman" panose="02020603050405020304" pitchFamily="18" charset="0"/>
                <a:ea typeface="Calibri" panose="020F0502020204030204" pitchFamily="34" charset="0"/>
              </a:rPr>
              <a:t> di </a:t>
            </a:r>
            <a:r>
              <a:rPr lang="en-US" sz="2400" b="0" i="1" dirty="0" err="1">
                <a:solidFill>
                  <a:srgbClr val="FF0000"/>
                </a:solidFill>
                <a:effectLst/>
                <a:latin typeface="Times New Roman" panose="02020603050405020304" pitchFamily="18" charset="0"/>
                <a:ea typeface="Calibri" panose="020F0502020204030204" pitchFamily="34" charset="0"/>
              </a:rPr>
              <a:t>chỉ</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thời</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đồ</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đá</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và</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đồ</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đồng</a:t>
            </a:r>
            <a:r>
              <a:rPr lang="en-US" sz="2400" b="0" i="1" dirty="0">
                <a:solidFill>
                  <a:srgbClr val="FF0000"/>
                </a:solidFill>
                <a:effectLst/>
                <a:latin typeface="Times New Roman" panose="02020603050405020304" pitchFamily="18" charset="0"/>
                <a:ea typeface="Calibri" panose="020F0502020204030204" pitchFamily="34" charset="0"/>
              </a:rPr>
              <a:t> ở </a:t>
            </a:r>
            <a:r>
              <a:rPr lang="en-US" sz="2400" b="0" i="1" dirty="0" err="1">
                <a:solidFill>
                  <a:srgbClr val="FF0000"/>
                </a:solidFill>
                <a:effectLst/>
                <a:latin typeface="Times New Roman" panose="02020603050405020304" pitchFamily="18" charset="0"/>
                <a:ea typeface="Calibri" panose="020F0502020204030204" pitchFamily="34" charset="0"/>
              </a:rPr>
              <a:t>Việt</a:t>
            </a:r>
            <a:r>
              <a:rPr lang="en-US" sz="2400" b="0" i="1" dirty="0">
                <a:solidFill>
                  <a:srgbClr val="FF0000"/>
                </a:solidFill>
                <a:effectLst/>
                <a:latin typeface="Times New Roman" panose="02020603050405020304" pitchFamily="18" charset="0"/>
                <a:ea typeface="Calibri" panose="020F0502020204030204" pitchFamily="34" charset="0"/>
              </a:rPr>
              <a:t> Nam tr.22 </a:t>
            </a:r>
            <a:r>
              <a:rPr lang="en-US" sz="2400" b="0" i="1" dirty="0" err="1">
                <a:solidFill>
                  <a:srgbClr val="FF0000"/>
                </a:solidFill>
                <a:effectLst/>
                <a:latin typeface="Times New Roman" panose="02020603050405020304" pitchFamily="18" charset="0"/>
                <a:ea typeface="Calibri" panose="020F0502020204030204" pitchFamily="34" charset="0"/>
              </a:rPr>
              <a:t>các</a:t>
            </a:r>
            <a:r>
              <a:rPr lang="en-US" sz="2400" b="0" i="1" dirty="0">
                <a:solidFill>
                  <a:srgbClr val="FF0000"/>
                </a:solidFill>
                <a:effectLst/>
                <a:latin typeface="Times New Roman" panose="02020603050405020304" pitchFamily="18" charset="0"/>
                <a:ea typeface="Calibri" panose="020F0502020204030204" pitchFamily="34" charset="0"/>
              </a:rPr>
              <a:t> di </a:t>
            </a:r>
            <a:r>
              <a:rPr lang="en-US" sz="2400" b="0" i="1" dirty="0" err="1">
                <a:solidFill>
                  <a:srgbClr val="FF0000"/>
                </a:solidFill>
                <a:effectLst/>
                <a:latin typeface="Times New Roman" panose="02020603050405020304" pitchFamily="18" charset="0"/>
                <a:ea typeface="Calibri" panose="020F0502020204030204" pitchFamily="34" charset="0"/>
              </a:rPr>
              <a:t>chỉ</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thuộc</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thời</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đại</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đồ</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đá</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mới</a:t>
            </a:r>
            <a:r>
              <a:rPr lang="en-US" sz="2400" b="0" i="1" dirty="0">
                <a:solidFill>
                  <a:srgbClr val="FF0000"/>
                </a:solidFill>
                <a:effectLst/>
                <a:latin typeface="Times New Roman" panose="02020603050405020304" pitchFamily="18" charset="0"/>
                <a:ea typeface="Calibri" panose="020F0502020204030204" pitchFamily="34" charset="0"/>
              </a:rPr>
              <a:t> ở </a:t>
            </a:r>
            <a:r>
              <a:rPr lang="en-US" sz="2400" b="0" i="1" dirty="0" err="1">
                <a:solidFill>
                  <a:srgbClr val="FF0000"/>
                </a:solidFill>
                <a:effectLst/>
                <a:latin typeface="Times New Roman" panose="02020603050405020304" pitchFamily="18" charset="0"/>
                <a:ea typeface="Calibri" panose="020F0502020204030204" pitchFamily="34" charset="0"/>
              </a:rPr>
              <a:t>Việt</a:t>
            </a:r>
            <a:r>
              <a:rPr lang="en-US" sz="2400" b="0" i="1" dirty="0">
                <a:solidFill>
                  <a:srgbClr val="FF0000"/>
                </a:solidFill>
                <a:effectLst/>
                <a:latin typeface="Times New Roman" panose="02020603050405020304" pitchFamily="18" charset="0"/>
                <a:ea typeface="Calibri" panose="020F0502020204030204" pitchFamily="34" charset="0"/>
              </a:rPr>
              <a:t> Nam. </a:t>
            </a:r>
            <a:r>
              <a:rPr lang="en-US" sz="2400" b="0" i="1" dirty="0" err="1">
                <a:solidFill>
                  <a:srgbClr val="FF0000"/>
                </a:solidFill>
                <a:effectLst/>
                <a:latin typeface="Times New Roman" panose="02020603050405020304" pitchFamily="18" charset="0"/>
                <a:ea typeface="Calibri" panose="020F0502020204030204" pitchFamily="34" charset="0"/>
              </a:rPr>
              <a:t>Em</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có</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nhận</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xét</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gì</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về</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sự</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phân</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bố</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của</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các</a:t>
            </a:r>
            <a:r>
              <a:rPr lang="en-US" sz="2400" b="0" i="1" dirty="0">
                <a:solidFill>
                  <a:srgbClr val="FF0000"/>
                </a:solidFill>
                <a:effectLst/>
                <a:latin typeface="Times New Roman" panose="02020603050405020304" pitchFamily="18" charset="0"/>
                <a:ea typeface="Calibri" panose="020F0502020204030204" pitchFamily="34" charset="0"/>
              </a:rPr>
              <a:t> di </a:t>
            </a:r>
            <a:r>
              <a:rPr lang="en-US" sz="2400" b="0" i="1" dirty="0" err="1">
                <a:solidFill>
                  <a:srgbClr val="FF0000"/>
                </a:solidFill>
                <a:effectLst/>
                <a:latin typeface="Times New Roman" panose="02020603050405020304" pitchFamily="18" charset="0"/>
                <a:ea typeface="Calibri" panose="020F0502020204030204" pitchFamily="34" charset="0"/>
              </a:rPr>
              <a:t>chỉ</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đó</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Sự</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phân</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bố</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đó</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chứng</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tỏ</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điều</a:t>
            </a:r>
            <a:r>
              <a:rPr lang="en-US" sz="2400" b="0" i="1" dirty="0">
                <a:solidFill>
                  <a:srgbClr val="FF0000"/>
                </a:solidFill>
                <a:effectLst/>
                <a:latin typeface="Times New Roman" panose="02020603050405020304" pitchFamily="18" charset="0"/>
                <a:ea typeface="Calibri" panose="020F0502020204030204" pitchFamily="34" charset="0"/>
              </a:rPr>
              <a:t> </a:t>
            </a:r>
            <a:r>
              <a:rPr lang="en-US" sz="2400" b="0" i="1" dirty="0" err="1">
                <a:solidFill>
                  <a:srgbClr val="FF0000"/>
                </a:solidFill>
                <a:effectLst/>
                <a:latin typeface="Times New Roman" panose="02020603050405020304" pitchFamily="18" charset="0"/>
                <a:ea typeface="Calibri" panose="020F0502020204030204" pitchFamily="34" charset="0"/>
              </a:rPr>
              <a:t>gì</a:t>
            </a:r>
            <a:r>
              <a:rPr lang="en-US" sz="2400" b="0" i="1" dirty="0">
                <a:solidFill>
                  <a:srgbClr val="FF0000"/>
                </a:solidFill>
                <a:effectLst/>
                <a:latin typeface="Times New Roman" panose="02020603050405020304" pitchFamily="18" charset="0"/>
                <a:ea typeface="Calibri" panose="020F0502020204030204" pitchFamily="34" charset="0"/>
              </a:rPr>
              <a:t>?</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grpSp>
        <p:nvGrpSpPr>
          <p:cNvPr id="8" name="Group 7">
            <a:extLst>
              <a:ext uri="{FF2B5EF4-FFF2-40B4-BE49-F238E27FC236}">
                <a16:creationId xmlns:a16="http://schemas.microsoft.com/office/drawing/2014/main" id="{45CB3F67-AE2D-4221-932D-C397C8A9BA03}"/>
              </a:ext>
            </a:extLst>
          </p:cNvPr>
          <p:cNvGrpSpPr/>
          <p:nvPr/>
        </p:nvGrpSpPr>
        <p:grpSpPr>
          <a:xfrm>
            <a:off x="-205190" y="98475"/>
            <a:ext cx="6518067" cy="6666906"/>
            <a:chOff x="-205190" y="98475"/>
            <a:chExt cx="6518067" cy="6666906"/>
          </a:xfrm>
        </p:grpSpPr>
        <p:pic>
          <p:nvPicPr>
            <p:cNvPr id="2050" name="Picture 2">
              <a:extLst>
                <a:ext uri="{FF2B5EF4-FFF2-40B4-BE49-F238E27FC236}">
                  <a16:creationId xmlns:a16="http://schemas.microsoft.com/office/drawing/2014/main" id="{3A957CC3-D03D-49DB-95B4-C176EC2FF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07" y="98475"/>
              <a:ext cx="5477094" cy="61194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51D0489-8EF5-4CA4-8C7E-EFA0A9E49CC8}"/>
                </a:ext>
              </a:extLst>
            </p:cNvPr>
            <p:cNvSpPr txBox="1"/>
            <p:nvPr/>
          </p:nvSpPr>
          <p:spPr>
            <a:xfrm>
              <a:off x="-205190" y="6303716"/>
              <a:ext cx="6518067" cy="461665"/>
            </a:xfrm>
            <a:prstGeom prst="rect">
              <a:avLst/>
            </a:prstGeom>
            <a:noFill/>
          </p:spPr>
          <p:txBody>
            <a:bodyPr wrap="square">
              <a:spAutoFit/>
            </a:bodyPr>
            <a:lstStyle/>
            <a:p>
              <a:pPr indent="292100" algn="just">
                <a:spcBef>
                  <a:spcPts val="600"/>
                </a:spcBef>
                <a:spcAft>
                  <a:spcPts val="600"/>
                </a:spcAft>
                <a:tabLst>
                  <a:tab pos="509905" algn="l"/>
                </a:tabLst>
              </a:pPr>
              <a:r>
                <a:rPr lang="en-US" sz="2400" b="0" dirty="0" err="1">
                  <a:solidFill>
                    <a:srgbClr val="FF0000"/>
                  </a:solidFill>
                  <a:effectLst/>
                  <a:latin typeface="Times New Roman" panose="02020603050405020304" pitchFamily="18" charset="0"/>
                  <a:ea typeface="Calibri" panose="020F0502020204030204" pitchFamily="34" charset="0"/>
                </a:rPr>
                <a:t>Lược</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đồ</a:t>
              </a:r>
              <a:r>
                <a:rPr lang="en-US" sz="2400" b="0" dirty="0">
                  <a:solidFill>
                    <a:srgbClr val="FF0000"/>
                  </a:solidFill>
                  <a:effectLst/>
                  <a:latin typeface="Times New Roman" panose="02020603050405020304" pitchFamily="18" charset="0"/>
                  <a:ea typeface="Calibri" panose="020F0502020204030204" pitchFamily="34" charset="0"/>
                </a:rPr>
                <a:t> di </a:t>
              </a:r>
              <a:r>
                <a:rPr lang="en-US" sz="2400" b="0" dirty="0" err="1">
                  <a:solidFill>
                    <a:srgbClr val="FF0000"/>
                  </a:solidFill>
                  <a:effectLst/>
                  <a:latin typeface="Times New Roman" panose="02020603050405020304" pitchFamily="18" charset="0"/>
                  <a:ea typeface="Calibri" panose="020F0502020204030204" pitchFamily="34" charset="0"/>
                </a:rPr>
                <a:t>chỉ</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thời</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đồ</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đá</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và</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đồ</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đồng</a:t>
              </a:r>
              <a:r>
                <a:rPr lang="en-US" sz="2400" b="0" dirty="0">
                  <a:solidFill>
                    <a:srgbClr val="FF0000"/>
                  </a:solidFill>
                  <a:effectLst/>
                  <a:latin typeface="Times New Roman" panose="02020603050405020304" pitchFamily="18" charset="0"/>
                  <a:ea typeface="Calibri" panose="020F0502020204030204" pitchFamily="34" charset="0"/>
                </a:rPr>
                <a:t> ở </a:t>
              </a:r>
              <a:r>
                <a:rPr lang="en-US" sz="2400" b="0" dirty="0" err="1">
                  <a:solidFill>
                    <a:srgbClr val="FF0000"/>
                  </a:solidFill>
                  <a:effectLst/>
                  <a:latin typeface="Times New Roman" panose="02020603050405020304" pitchFamily="18" charset="0"/>
                  <a:ea typeface="Calibri" panose="020F0502020204030204" pitchFamily="34" charset="0"/>
                </a:rPr>
                <a:t>Việt</a:t>
              </a:r>
              <a:r>
                <a:rPr lang="en-US" sz="2400" b="0" dirty="0">
                  <a:solidFill>
                    <a:srgbClr val="FF0000"/>
                  </a:solidFill>
                  <a:effectLst/>
                  <a:latin typeface="Times New Roman" panose="02020603050405020304" pitchFamily="18" charset="0"/>
                  <a:ea typeface="Calibri" panose="020F0502020204030204" pitchFamily="34" charset="0"/>
                </a:rPr>
                <a:t> Nam</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grpSp>
      <p:sp>
        <p:nvSpPr>
          <p:cNvPr id="9" name="TextBox 8">
            <a:extLst>
              <a:ext uri="{FF2B5EF4-FFF2-40B4-BE49-F238E27FC236}">
                <a16:creationId xmlns:a16="http://schemas.microsoft.com/office/drawing/2014/main" id="{855FE79F-D6A8-41C7-A1B5-EAC05BD00B76}"/>
              </a:ext>
            </a:extLst>
          </p:cNvPr>
          <p:cNvSpPr txBox="1"/>
          <p:nvPr/>
        </p:nvSpPr>
        <p:spPr>
          <a:xfrm>
            <a:off x="6433626" y="2378157"/>
            <a:ext cx="5636454" cy="3329694"/>
          </a:xfrm>
          <a:prstGeom prst="rect">
            <a:avLst/>
          </a:prstGeom>
          <a:noFill/>
        </p:spPr>
        <p:txBody>
          <a:bodyPr wrap="square">
            <a:spAutoFit/>
          </a:bodyPr>
          <a:lstStyle/>
          <a:p>
            <a:pPr algn="just">
              <a:lnSpc>
                <a:spcPct val="107000"/>
              </a:lnSpc>
              <a:spcAft>
                <a:spcPts val="800"/>
              </a:spcAft>
            </a:pPr>
            <a:r>
              <a:rPr lang="en-US" sz="2400" b="1" dirty="0" err="1">
                <a:latin typeface="Times New Roman" panose="02020603050405020304" pitchFamily="18" charset="0"/>
                <a:ea typeface="Calibri" panose="020F0502020204030204" pitchFamily="34" charset="0"/>
                <a:cs typeface="Times New Roman" panose="02020603050405020304" pitchFamily="18" charset="0"/>
              </a:rPr>
              <a:t>C</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khắp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miền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thổ</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nay. Qua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vế</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xưa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689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5CB3F67-AE2D-4221-932D-C397C8A9BA03}"/>
              </a:ext>
            </a:extLst>
          </p:cNvPr>
          <p:cNvGrpSpPr/>
          <p:nvPr/>
        </p:nvGrpSpPr>
        <p:grpSpPr>
          <a:xfrm>
            <a:off x="1205345" y="166255"/>
            <a:ext cx="8936181" cy="6512164"/>
            <a:chOff x="-205190" y="98475"/>
            <a:chExt cx="6518067" cy="6678713"/>
          </a:xfrm>
        </p:grpSpPr>
        <p:pic>
          <p:nvPicPr>
            <p:cNvPr id="5" name="Picture 2">
              <a:extLst>
                <a:ext uri="{FF2B5EF4-FFF2-40B4-BE49-F238E27FC236}">
                  <a16:creationId xmlns:a16="http://schemas.microsoft.com/office/drawing/2014/main" id="{3A957CC3-D03D-49DB-95B4-C176EC2FF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07" y="98475"/>
              <a:ext cx="5477094" cy="61194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51D0489-8EF5-4CA4-8C7E-EFA0A9E49CC8}"/>
                </a:ext>
              </a:extLst>
            </p:cNvPr>
            <p:cNvSpPr txBox="1"/>
            <p:nvPr/>
          </p:nvSpPr>
          <p:spPr>
            <a:xfrm>
              <a:off x="-205190" y="6303716"/>
              <a:ext cx="6518067" cy="473472"/>
            </a:xfrm>
            <a:prstGeom prst="rect">
              <a:avLst/>
            </a:prstGeom>
            <a:noFill/>
          </p:spPr>
          <p:txBody>
            <a:bodyPr wrap="square">
              <a:spAutoFit/>
            </a:bodyPr>
            <a:lstStyle/>
            <a:p>
              <a:pPr indent="292100" algn="ctr">
                <a:spcBef>
                  <a:spcPts val="600"/>
                </a:spcBef>
                <a:spcAft>
                  <a:spcPts val="600"/>
                </a:spcAft>
                <a:tabLst>
                  <a:tab pos="509905" algn="l"/>
                </a:tabLst>
              </a:pPr>
              <a:r>
                <a:rPr lang="en-US" sz="2400" b="0" dirty="0" err="1">
                  <a:solidFill>
                    <a:srgbClr val="FF0000"/>
                  </a:solidFill>
                  <a:effectLst/>
                  <a:latin typeface="Times New Roman" panose="02020603050405020304" pitchFamily="18" charset="0"/>
                  <a:ea typeface="Calibri" panose="020F0502020204030204" pitchFamily="34" charset="0"/>
                </a:rPr>
                <a:t>Lược</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đồ</a:t>
              </a:r>
              <a:r>
                <a:rPr lang="en-US" sz="2400" b="0" dirty="0">
                  <a:solidFill>
                    <a:srgbClr val="FF0000"/>
                  </a:solidFill>
                  <a:effectLst/>
                  <a:latin typeface="Times New Roman" panose="02020603050405020304" pitchFamily="18" charset="0"/>
                  <a:ea typeface="Calibri" panose="020F0502020204030204" pitchFamily="34" charset="0"/>
                </a:rPr>
                <a:t> di </a:t>
              </a:r>
              <a:r>
                <a:rPr lang="en-US" sz="2400" b="0" dirty="0" err="1">
                  <a:solidFill>
                    <a:srgbClr val="FF0000"/>
                  </a:solidFill>
                  <a:effectLst/>
                  <a:latin typeface="Times New Roman" panose="02020603050405020304" pitchFamily="18" charset="0"/>
                  <a:ea typeface="Calibri" panose="020F0502020204030204" pitchFamily="34" charset="0"/>
                </a:rPr>
                <a:t>chỉ</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thời</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đồ</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đá</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và</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đồ</a:t>
              </a:r>
              <a:r>
                <a:rPr lang="en-US" sz="2400" b="0" dirty="0">
                  <a:solidFill>
                    <a:srgbClr val="FF0000"/>
                  </a:solidFill>
                  <a:effectLst/>
                  <a:latin typeface="Times New Roman" panose="02020603050405020304" pitchFamily="18" charset="0"/>
                  <a:ea typeface="Calibri" panose="020F0502020204030204" pitchFamily="34" charset="0"/>
                </a:rPr>
                <a:t> </a:t>
              </a:r>
              <a:r>
                <a:rPr lang="en-US" sz="2400" b="0" dirty="0" err="1">
                  <a:solidFill>
                    <a:srgbClr val="FF0000"/>
                  </a:solidFill>
                  <a:effectLst/>
                  <a:latin typeface="Times New Roman" panose="02020603050405020304" pitchFamily="18" charset="0"/>
                  <a:ea typeface="Calibri" panose="020F0502020204030204" pitchFamily="34" charset="0"/>
                </a:rPr>
                <a:t>đồng</a:t>
              </a:r>
              <a:r>
                <a:rPr lang="en-US" sz="2400" b="0" dirty="0">
                  <a:solidFill>
                    <a:srgbClr val="FF0000"/>
                  </a:solidFill>
                  <a:effectLst/>
                  <a:latin typeface="Times New Roman" panose="02020603050405020304" pitchFamily="18" charset="0"/>
                  <a:ea typeface="Calibri" panose="020F0502020204030204" pitchFamily="34" charset="0"/>
                </a:rPr>
                <a:t> ở </a:t>
              </a:r>
              <a:r>
                <a:rPr lang="en-US" sz="2400" b="0" dirty="0" err="1">
                  <a:solidFill>
                    <a:srgbClr val="FF0000"/>
                  </a:solidFill>
                  <a:effectLst/>
                  <a:latin typeface="Times New Roman" panose="02020603050405020304" pitchFamily="18" charset="0"/>
                  <a:ea typeface="Calibri" panose="020F0502020204030204" pitchFamily="34" charset="0"/>
                </a:rPr>
                <a:t>Việt</a:t>
              </a:r>
              <a:r>
                <a:rPr lang="en-US" sz="2400" b="0" dirty="0">
                  <a:solidFill>
                    <a:srgbClr val="FF0000"/>
                  </a:solidFill>
                  <a:effectLst/>
                  <a:latin typeface="Times New Roman" panose="02020603050405020304" pitchFamily="18" charset="0"/>
                  <a:ea typeface="Calibri" panose="020F0502020204030204" pitchFamily="34" charset="0"/>
                </a:rPr>
                <a:t> Nam</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550142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95C62A-63F5-421F-A578-6140D4CAAD55}"/>
              </a:ext>
            </a:extLst>
          </p:cNvPr>
          <p:cNvSpPr txBox="1"/>
          <p:nvPr/>
        </p:nvSpPr>
        <p:spPr>
          <a:xfrm>
            <a:off x="568036" y="324840"/>
            <a:ext cx="11180619" cy="461665"/>
          </a:xfrm>
          <a:prstGeom prst="rect">
            <a:avLst/>
          </a:prstGeom>
          <a:noFill/>
        </p:spPr>
        <p:txBody>
          <a:bodyPr wrap="square">
            <a:spAutoFit/>
          </a:bodyPr>
          <a:lstStyle/>
          <a:p>
            <a:pPr algn="just"/>
            <a:r>
              <a:rPr lang="en-US" sz="2400" b="1" i="1" dirty="0" err="1">
                <a:solidFill>
                  <a:srgbClr val="FF0000"/>
                </a:solidFill>
                <a:effectLst/>
                <a:latin typeface="Times New Roman" panose="02020603050405020304" pitchFamily="18" charset="0"/>
                <a:ea typeface="Calibri" panose="020F0502020204030204" pitchFamily="34" charset="0"/>
              </a:rPr>
              <a:t>Em</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nhận</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thấy</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kĩ</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thuật</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chế</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tác</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công</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cụ</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Bắc</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Sơn</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có</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điểm</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gì</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tiến</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bộ</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hơn</a:t>
            </a:r>
            <a:r>
              <a:rPr lang="en-US" sz="2400" b="1" i="1" dirty="0">
                <a:solidFill>
                  <a:srgbClr val="FF0000"/>
                </a:solidFill>
                <a:effectLst/>
                <a:latin typeface="Times New Roman" panose="02020603050405020304" pitchFamily="18" charset="0"/>
                <a:ea typeface="Calibri" panose="020F0502020204030204" pitchFamily="34" charset="0"/>
              </a:rPr>
              <a:t> so </a:t>
            </a:r>
            <a:r>
              <a:rPr lang="en-US" sz="2400" b="1" i="1" dirty="0" err="1">
                <a:solidFill>
                  <a:srgbClr val="FF0000"/>
                </a:solidFill>
                <a:effectLst/>
                <a:latin typeface="Times New Roman" panose="02020603050405020304" pitchFamily="18" charset="0"/>
                <a:ea typeface="Calibri" panose="020F0502020204030204" pitchFamily="34" charset="0"/>
              </a:rPr>
              <a:t>với</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Núi</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Đọ</a:t>
            </a:r>
            <a:r>
              <a:rPr lang="en-US" sz="2400" b="1" i="1" dirty="0">
                <a:solidFill>
                  <a:srgbClr val="FF0000"/>
                </a:solidFill>
                <a:effectLst/>
                <a:latin typeface="Times New Roman" panose="02020603050405020304" pitchFamily="18" charset="0"/>
                <a:ea typeface="Calibri" panose="020F0502020204030204" pitchFamily="34" charset="0"/>
              </a:rPr>
              <a:t>?</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pic>
        <p:nvPicPr>
          <p:cNvPr id="3074" name="Picture 2" descr="Em nhận thấy kĩ thuật chế tác công cụ Bắc Sơn có điểm gì tiến bộ hơn so với Núi Đọ">
            <a:extLst>
              <a:ext uri="{FF2B5EF4-FFF2-40B4-BE49-F238E27FC236}">
                <a16:creationId xmlns:a16="http://schemas.microsoft.com/office/drawing/2014/main" id="{98AE8467-C998-4829-8135-25F023F50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23" y="1080655"/>
            <a:ext cx="8862646" cy="29491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B4B149D-A48F-489C-819A-91C4DE100DEF}"/>
              </a:ext>
            </a:extLst>
          </p:cNvPr>
          <p:cNvSpPr txBox="1"/>
          <p:nvPr/>
        </p:nvSpPr>
        <p:spPr>
          <a:xfrm>
            <a:off x="193964" y="4150407"/>
            <a:ext cx="11721371" cy="2800767"/>
          </a:xfrm>
          <a:prstGeom prst="rect">
            <a:avLst/>
          </a:prstGeom>
          <a:noFill/>
        </p:spPr>
        <p:txBody>
          <a:bodyPr wrap="square">
            <a:spAutoFit/>
          </a:bodyPr>
          <a:lstStyle/>
          <a:p>
            <a:pPr algn="just"/>
            <a:r>
              <a:rPr lang="vi-VN" sz="2200" dirty="0">
                <a:latin typeface="Times New Roman" panose="02020603050405020304" pitchFamily="18" charset="0"/>
                <a:cs typeface="Times New Roman" panose="02020603050405020304" pitchFamily="18" charset="0"/>
              </a:rPr>
              <a:t>+ Công cụ đá ở Núi Đọ </a:t>
            </a:r>
            <a:r>
              <a:rPr lang="en-US" sz="2200" dirty="0">
                <a:latin typeface="Times New Roman" panose="02020603050405020304" pitchFamily="18" charset="0"/>
                <a:cs typeface="Times New Roman" panose="02020603050405020304" pitchFamily="18" charset="0"/>
              </a:rPr>
              <a:t>(</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4)</a:t>
            </a:r>
            <a:r>
              <a:rPr lang="vi-VN" sz="2200" dirty="0">
                <a:latin typeface="Times New Roman" panose="02020603050405020304" pitchFamily="18" charset="0"/>
                <a:cs typeface="Times New Roman" panose="02020603050405020304" pitchFamily="18" charset="0"/>
              </a:rPr>
              <a:t>: được ghè đẽo thô sơ; hình dáng công cụ còn tùy thuộc vào sự nứt vỡ tự nhiên của khối đá qua quá trình ghè 2 mảnh đá vào nhau.</a:t>
            </a:r>
          </a:p>
          <a:p>
            <a:pPr algn="just"/>
            <a:r>
              <a:rPr lang="vi-VN" sz="2200" dirty="0">
                <a:latin typeface="Times New Roman" panose="02020603050405020304" pitchFamily="18" charset="0"/>
                <a:cs typeface="Times New Roman" panose="02020603050405020304" pitchFamily="18" charset="0"/>
              </a:rPr>
              <a:t>+ Rìu mài lưỡi Bắc Sơn: đã được ghè đẽo và mài nhẵn toàn thân; có hình thù tương đối rõ ràng, vừa với tay cầm, phần lưỡi mỏng và sắc bén hơn.</a:t>
            </a:r>
          </a:p>
          <a:p>
            <a:pPr algn="just"/>
            <a:r>
              <a:rPr lang="vi-VN" sz="2200" dirty="0">
                <a:latin typeface="Times New Roman" panose="02020603050405020304" pitchFamily="18" charset="0"/>
                <a:cs typeface="Times New Roman" panose="02020603050405020304" pitchFamily="18" charset="0"/>
              </a:rPr>
              <a:t>=&gt; Như vậy, kĩ thuật chế tác công cụ lao động của cư dân văn hóa Bắc Sơn đã cao hơn, tinh xảo hơn so với cư dân văn hóa Núi Đọ. Ngoài kĩ thuật ghè đẽo, người Bắc Sơn đã sử dụng thêm kĩ thuật mài 2 mặt, mài nhẵn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dài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hoặc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ô-van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tay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cầm</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để tạo nên những công cụ lao động nhỏ gọn, sắc bén hơn</a:t>
            </a:r>
            <a:r>
              <a:rPr lang="vi-VN"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B887FA3-486D-438D-BA2E-9B4FA2CD6696}"/>
              </a:ext>
            </a:extLst>
          </p:cNvPr>
          <p:cNvSpPr txBox="1"/>
          <p:nvPr/>
        </p:nvSpPr>
        <p:spPr>
          <a:xfrm rot="5400000">
            <a:off x="4058273" y="2483129"/>
            <a:ext cx="492443" cy="2842113"/>
          </a:xfrm>
          <a:prstGeom prst="rect">
            <a:avLst/>
          </a:prstGeom>
          <a:solidFill>
            <a:schemeClr val="accent2"/>
          </a:solidFill>
        </p:spPr>
        <p:txBody>
          <a:bodyPr vert="vert270" wrap="square" rtlCol="0">
            <a:spAutoFit/>
          </a:bodyPr>
          <a:lstStyle/>
          <a:p>
            <a:pPr algn="ctr"/>
            <a:r>
              <a:rPr lang="en-US" sz="2000" b="1" dirty="0" err="1">
                <a:latin typeface="Times New Roman" panose="02020603050405020304" pitchFamily="18" charset="0"/>
                <a:cs typeface="Times New Roman" panose="02020603050405020304" pitchFamily="18" charset="0"/>
              </a:rPr>
              <a:t>Rìu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lưỡi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Sơn</a:t>
            </a:r>
            <a:r>
              <a:rPr lang="en-US" sz="2000" b="1"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BB32CAA7-74CA-4400-9DF7-3F119E2ED78B}"/>
              </a:ext>
            </a:extLst>
          </p:cNvPr>
          <p:cNvSpPr txBox="1"/>
          <p:nvPr/>
        </p:nvSpPr>
        <p:spPr>
          <a:xfrm rot="5400000">
            <a:off x="8836599" y="2483129"/>
            <a:ext cx="492443" cy="2842113"/>
          </a:xfrm>
          <a:prstGeom prst="rect">
            <a:avLst/>
          </a:prstGeom>
          <a:solidFill>
            <a:schemeClr val="accent2"/>
          </a:solidFill>
        </p:spPr>
        <p:txBody>
          <a:bodyPr vert="vert270" wrap="square" rtlCol="0">
            <a:spAutoFit/>
          </a:bodyPr>
          <a:lstStyle/>
          <a:p>
            <a:pPr algn="ctr"/>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cụ</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Núi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Đọ</a:t>
            </a:r>
            <a:r>
              <a:rPr lang="en-US" sz="2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963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hai thác kênh hình và thông tin ở mục 2, hãy cho biết những nét chính về đời sống vật chất, tinh thần">
            <a:extLst>
              <a:ext uri="{FF2B5EF4-FFF2-40B4-BE49-F238E27FC236}">
                <a16:creationId xmlns:a16="http://schemas.microsoft.com/office/drawing/2014/main" id="{2AB6B724-3B05-435E-BDB8-F3B66DA70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695" y="1538288"/>
            <a:ext cx="8356210" cy="3781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3C346A4-55CA-4A82-892D-36E4B5C3E9D6}"/>
              </a:ext>
            </a:extLst>
          </p:cNvPr>
          <p:cNvSpPr txBox="1"/>
          <p:nvPr/>
        </p:nvSpPr>
        <p:spPr>
          <a:xfrm>
            <a:off x="1572063" y="248753"/>
            <a:ext cx="9457007" cy="1200329"/>
          </a:xfrm>
          <a:prstGeom prst="rect">
            <a:avLst/>
          </a:prstGeom>
          <a:noFill/>
        </p:spPr>
        <p:txBody>
          <a:bodyPr wrap="square">
            <a:spAutoFit/>
          </a:bodyPr>
          <a:lstStyle/>
          <a:p>
            <a:pPr algn="just"/>
            <a:r>
              <a:rPr lang="en-US" sz="2400" b="1" i="1" dirty="0" err="1">
                <a:solidFill>
                  <a:srgbClr val="FF0000"/>
                </a:solidFill>
                <a:effectLst/>
                <a:latin typeface="Times New Roman" panose="02020603050405020304" pitchFamily="18" charset="0"/>
                <a:ea typeface="Calibri" panose="020F0502020204030204" pitchFamily="34" charset="0"/>
              </a:rPr>
              <a:t>Khai</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thác</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kênh</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hình</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và</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thông</a:t>
            </a:r>
            <a:r>
              <a:rPr lang="en-US" sz="2400" b="1" i="1" dirty="0">
                <a:solidFill>
                  <a:srgbClr val="FF0000"/>
                </a:solidFill>
                <a:effectLst/>
                <a:latin typeface="Times New Roman" panose="02020603050405020304" pitchFamily="18" charset="0"/>
                <a:ea typeface="Calibri" panose="020F0502020204030204" pitchFamily="34" charset="0"/>
              </a:rPr>
              <a:t> tin ở </a:t>
            </a:r>
            <a:r>
              <a:rPr lang="en-US" sz="2400" b="1" i="1" dirty="0" err="1">
                <a:solidFill>
                  <a:srgbClr val="FF0000"/>
                </a:solidFill>
                <a:effectLst/>
                <a:latin typeface="Times New Roman" panose="02020603050405020304" pitchFamily="18" charset="0"/>
                <a:ea typeface="Calibri" panose="020F0502020204030204" pitchFamily="34" charset="0"/>
              </a:rPr>
              <a:t>mục</a:t>
            </a:r>
            <a:r>
              <a:rPr lang="en-US" sz="2400" b="1" i="1" dirty="0">
                <a:solidFill>
                  <a:srgbClr val="FF0000"/>
                </a:solidFill>
                <a:effectLst/>
                <a:latin typeface="Times New Roman" panose="02020603050405020304" pitchFamily="18" charset="0"/>
                <a:ea typeface="Calibri" panose="020F0502020204030204" pitchFamily="34" charset="0"/>
              </a:rPr>
              <a:t> 2, </a:t>
            </a:r>
            <a:r>
              <a:rPr lang="en-US" sz="2400" b="1" i="1" dirty="0" err="1">
                <a:solidFill>
                  <a:srgbClr val="FF0000"/>
                </a:solidFill>
                <a:effectLst/>
                <a:latin typeface="Times New Roman" panose="02020603050405020304" pitchFamily="18" charset="0"/>
                <a:ea typeface="Calibri" panose="020F0502020204030204" pitchFamily="34" charset="0"/>
              </a:rPr>
              <a:t>hãy</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cho</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biết</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những</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nét</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chính</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về</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đời</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sống</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và</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vật</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chất</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tinh</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thần</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của</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người</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nguyên</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thủy</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trên</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đất</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nước</a:t>
            </a:r>
            <a:r>
              <a:rPr lang="en-US" sz="2400" b="1" i="1" dirty="0">
                <a:solidFill>
                  <a:srgbClr val="FF0000"/>
                </a:solidFill>
                <a:effectLst/>
                <a:latin typeface="Times New Roman" panose="02020603050405020304" pitchFamily="18" charset="0"/>
                <a:ea typeface="Calibri" panose="020F0502020204030204" pitchFamily="34" charset="0"/>
              </a:rPr>
              <a:t> </a:t>
            </a:r>
            <a:r>
              <a:rPr lang="en-US" sz="2400" b="1" i="1" dirty="0" err="1">
                <a:solidFill>
                  <a:srgbClr val="FF0000"/>
                </a:solidFill>
                <a:effectLst/>
                <a:latin typeface="Times New Roman" panose="02020603050405020304" pitchFamily="18" charset="0"/>
                <a:ea typeface="Calibri" panose="020F0502020204030204" pitchFamily="34" charset="0"/>
              </a:rPr>
              <a:t>Việt</a:t>
            </a:r>
            <a:r>
              <a:rPr lang="en-US" sz="2400" b="1" i="1" dirty="0">
                <a:solidFill>
                  <a:srgbClr val="FF0000"/>
                </a:solidFill>
                <a:effectLst/>
                <a:latin typeface="Times New Roman" panose="02020603050405020304" pitchFamily="18" charset="0"/>
                <a:ea typeface="Calibri" panose="020F0502020204030204" pitchFamily="34" charset="0"/>
              </a:rPr>
              <a:t> Nam.</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7085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30" y="1"/>
            <a:ext cx="9924253" cy="1690689"/>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Đời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thủy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Nam.</a:t>
            </a:r>
          </a:p>
        </p:txBody>
      </p:sp>
      <p:sp>
        <p:nvSpPr>
          <p:cNvPr id="4" name="TextBox 3">
            <a:extLst>
              <a:ext uri="{FF2B5EF4-FFF2-40B4-BE49-F238E27FC236}">
                <a16:creationId xmlns:a16="http://schemas.microsoft.com/office/drawing/2014/main" id="{C59CF279-8AA9-4142-838E-03D07313A8D0}"/>
              </a:ext>
            </a:extLst>
          </p:cNvPr>
          <p:cNvSpPr txBox="1"/>
          <p:nvPr/>
        </p:nvSpPr>
        <p:spPr>
          <a:xfrm>
            <a:off x="1273629" y="1391407"/>
            <a:ext cx="10290013" cy="2509020"/>
          </a:xfrm>
          <a:prstGeom prst="rect">
            <a:avLst/>
          </a:prstGeom>
          <a:noFill/>
        </p:spPr>
        <p:txBody>
          <a:bodyPr wrap="square">
            <a:spAutoFit/>
          </a:bodyPr>
          <a:lstStyle/>
          <a:p>
            <a:pPr marL="342900" lvl="0" indent="-342900" algn="just">
              <a:lnSpc>
                <a:spcPct val="115000"/>
              </a:lnSpc>
              <a:buClr>
                <a:srgbClr val="434242"/>
              </a:buClr>
              <a:buSzPts val="1200"/>
              <a:buFont typeface="Symbol" panose="05050102010706020507" pitchFamily="18" charset="2"/>
              <a:buChar char="-"/>
              <a:tabLst>
                <a:tab pos="436245" algn="l"/>
              </a:tabLst>
            </a:pP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u="none" strike="noStrike" spc="0" dirty="0">
              <a:solidFill>
                <a:srgbClr val="292928"/>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gn="just">
              <a:lnSpc>
                <a:spcPct val="115000"/>
              </a:lnSpc>
              <a:tabLst>
                <a:tab pos="436245" algn="l"/>
              </a:tabLst>
            </a:pPr>
            <a:r>
              <a:rPr lang="en-US" sz="2400" b="1" dirty="0">
                <a:solidFill>
                  <a:srgbClr val="292928"/>
                </a:solidFill>
                <a:effectLst/>
                <a:latin typeface="Times New Roman" panose="02020603050405020304" pitchFamily="18" charset="0"/>
                <a:ea typeface="Calibri" panose="020F0502020204030204" pitchFamily="34" charset="0"/>
              </a:rPr>
              <a:t> </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latin typeface="Times New Roman" panose="02020603050405020304" pitchFamily="18" charset="0"/>
                <a:ea typeface="Calibri" panose="020F0502020204030204" pitchFamily="34" charset="0"/>
              </a:rPr>
              <a:t>B</a:t>
            </a:r>
            <a:r>
              <a:rPr lang="en-US" sz="2400" dirty="0" err="1">
                <a:solidFill>
                  <a:srgbClr val="292928"/>
                </a:solidFill>
                <a:effectLst/>
                <a:latin typeface="Times New Roman" panose="02020603050405020304" pitchFamily="18" charset="0"/>
                <a:ea typeface="Calibri" panose="020F0502020204030204" pitchFamily="34" charset="0"/>
              </a:rPr>
              <a:t>iết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chế</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tác</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công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cụ</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rìu</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chày</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cuốc</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đá</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dùng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tre</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gỗ</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xương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sừng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để</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làm</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mũi</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tên</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mũi</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lao</a:t>
            </a:r>
            <a:r>
              <a:rPr lang="en-US" sz="2400" dirty="0">
                <a:solidFill>
                  <a:srgbClr val="292928"/>
                </a:solidFill>
                <a:effectLst/>
                <a:latin typeface="Times New Roman" panose="02020603050405020304" pitchFamily="18" charset="0"/>
                <a:ea typeface="Calibri" panose="020F0502020204030204" pitchFamily="34" charset="0"/>
              </a:rPr>
              <a:t>,...</a:t>
            </a:r>
            <a:endParaRPr lang="en-US" sz="2400" dirty="0">
              <a:solidFill>
                <a:srgbClr val="292928"/>
              </a:solidFill>
              <a:effectLst/>
              <a:latin typeface="Times New Roman" panose="02020603050405020304" pitchFamily="18" charset="0"/>
              <a:ea typeface="Times New Roman" panose="02020603050405020304" pitchFamily="18" charset="0"/>
            </a:endParaRPr>
          </a:p>
          <a:p>
            <a:pPr indent="292100" algn="just">
              <a:lnSpc>
                <a:spcPct val="115000"/>
              </a:lnSpc>
            </a:pP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latin typeface="Times New Roman" panose="02020603050405020304" pitchFamily="18" charset="0"/>
                <a:ea typeface="Calibri" panose="020F0502020204030204" pitchFamily="34" charset="0"/>
              </a:rPr>
              <a:t>B</a:t>
            </a:r>
            <a:r>
              <a:rPr lang="en-US" sz="2400" dirty="0" err="1">
                <a:solidFill>
                  <a:srgbClr val="292928"/>
                </a:solidFill>
                <a:effectLst/>
                <a:latin typeface="Times New Roman" panose="02020603050405020304" pitchFamily="18" charset="0"/>
                <a:ea typeface="Calibri" panose="020F0502020204030204" pitchFamily="34" charset="0"/>
              </a:rPr>
              <a:t>iết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trồng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trọt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và</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chăn</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nuôi</a:t>
            </a:r>
            <a:endParaRPr lang="en-US" sz="2400" dirty="0">
              <a:solidFill>
                <a:srgbClr val="292928"/>
              </a:solidFill>
              <a:effectLst/>
              <a:latin typeface="Times New Roman" panose="02020603050405020304" pitchFamily="18" charset="0"/>
              <a:ea typeface="Times New Roman" panose="02020603050405020304" pitchFamily="18" charset="0"/>
            </a:endParaRPr>
          </a:p>
          <a:p>
            <a:pPr indent="292100" algn="just">
              <a:lnSpc>
                <a:spcPct val="115000"/>
              </a:lnSpc>
            </a:pP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Biết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làm</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đồ</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gốm</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nhiều</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kiểu</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dáng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hoa</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văn</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trang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trí</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phong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phú</a:t>
            </a:r>
            <a:r>
              <a:rPr lang="en-US" sz="2400" dirty="0">
                <a:solidFill>
                  <a:srgbClr val="292928"/>
                </a:solidFill>
                <a:effectLst/>
                <a:latin typeface="Times New Roman" panose="02020603050405020304" pitchFamily="18" charset="0"/>
                <a:ea typeface="Calibri" panose="020F0502020204030204" pitchFamily="34" charset="0"/>
              </a:rPr>
              <a:t>.</a:t>
            </a:r>
            <a:endParaRPr lang="en-US" sz="2400" dirty="0">
              <a:solidFill>
                <a:srgbClr val="292928"/>
              </a:solidFill>
              <a:effectLst/>
              <a:latin typeface="Times New Roman" panose="02020603050405020304" pitchFamily="18" charset="0"/>
              <a:ea typeface="Times New Roman" panose="02020603050405020304" pitchFamily="18" charset="0"/>
            </a:endParaRPr>
          </a:p>
          <a:p>
            <a:pPr indent="292100" algn="just">
              <a:lnSpc>
                <a:spcPct val="115000"/>
              </a:lnSpc>
            </a:pPr>
            <a:r>
              <a:rPr lang="en-US" sz="1800" dirty="0">
                <a:solidFill>
                  <a:srgbClr val="292928"/>
                </a:solidFill>
                <a:effectLst/>
                <a:latin typeface="Times New Roman" panose="02020603050405020304" pitchFamily="18" charset="0"/>
                <a:ea typeface="Calibri" panose="020F0502020204030204" pitchFamily="34" charset="0"/>
              </a:rPr>
              <a:t> </a:t>
            </a:r>
            <a:endParaRPr lang="en-US" sz="1800" dirty="0">
              <a:solidFill>
                <a:srgbClr val="292928"/>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5222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additive="base">
                                        <p:cTn id="2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832" y="87316"/>
            <a:ext cx="2336674" cy="303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1493" y="76200"/>
            <a:ext cx="210284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551" y="76200"/>
            <a:ext cx="221730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Text Box 4"/>
          <p:cNvSpPr txBox="1">
            <a:spLocks noChangeArrowheads="1"/>
          </p:cNvSpPr>
          <p:nvPr/>
        </p:nvSpPr>
        <p:spPr bwMode="auto">
          <a:xfrm>
            <a:off x="1332682" y="3124204"/>
            <a:ext cx="1883728" cy="485223"/>
          </a:xfrm>
          <a:prstGeom prst="rect">
            <a:avLst/>
          </a:prstGeom>
          <a:solidFill>
            <a:schemeClr val="bg1"/>
          </a:solidFill>
          <a:ln>
            <a:noFill/>
          </a:ln>
        </p:spPr>
        <p:txBody>
          <a:bodyPr lIns="110356" tIns="57385" rIns="110356" bIns="57385">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spcBef>
                <a:spcPts val="1379"/>
              </a:spcBef>
            </a:pPr>
            <a:r>
              <a:rPr lang="en-US" sz="2400" b="1">
                <a:solidFill>
                  <a:schemeClr val="tx1"/>
                </a:solidFill>
                <a:latin typeface="Times New Roman" pitchFamily="16" charset="0"/>
                <a:cs typeface="Times New Roman" pitchFamily="16" charset="0"/>
              </a:rPr>
              <a:t>Rìu đá mới</a:t>
            </a:r>
          </a:p>
        </p:txBody>
      </p:sp>
      <p:sp>
        <p:nvSpPr>
          <p:cNvPr id="8" name="Text Box 5"/>
          <p:cNvSpPr txBox="1">
            <a:spLocks noChangeArrowheads="1"/>
          </p:cNvSpPr>
          <p:nvPr/>
        </p:nvSpPr>
        <p:spPr bwMode="auto">
          <a:xfrm>
            <a:off x="3340682" y="3076030"/>
            <a:ext cx="2549246" cy="4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10356" tIns="57385" rIns="110356" bIns="57385">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spcBef>
                <a:spcPts val="1379"/>
              </a:spcBef>
            </a:pPr>
            <a:r>
              <a:rPr lang="en-US" sz="2400" b="1">
                <a:solidFill>
                  <a:schemeClr val="tx1"/>
                </a:solidFill>
                <a:latin typeface="Times New Roman" pitchFamily="16" charset="0"/>
                <a:cs typeface="Times New Roman" pitchFamily="16" charset="0"/>
              </a:rPr>
              <a:t>Mũi lao bằng đá</a:t>
            </a: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6982" y="76206"/>
            <a:ext cx="2292524"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Text Box 7"/>
          <p:cNvSpPr txBox="1">
            <a:spLocks noChangeArrowheads="1"/>
          </p:cNvSpPr>
          <p:nvPr/>
        </p:nvSpPr>
        <p:spPr bwMode="auto">
          <a:xfrm>
            <a:off x="5973327" y="3124204"/>
            <a:ext cx="1983475" cy="48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10356" tIns="57385" rIns="110356" bIns="57385">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algn="ctr" eaLnBrk="1" hangingPunct="1">
              <a:spcBef>
                <a:spcPts val="1379"/>
              </a:spcBef>
            </a:pPr>
            <a:r>
              <a:rPr lang="en-US" sz="2400" b="1">
                <a:solidFill>
                  <a:schemeClr val="tx1"/>
                </a:solidFill>
                <a:latin typeface="Times New Roman" pitchFamily="16" charset="0"/>
                <a:cs typeface="Times New Roman" pitchFamily="16" charset="0"/>
              </a:rPr>
              <a:t>Đồ gốm</a:t>
            </a:r>
          </a:p>
        </p:txBody>
      </p:sp>
      <p:sp>
        <p:nvSpPr>
          <p:cNvPr id="11" name="Text Box 8"/>
          <p:cNvSpPr txBox="1">
            <a:spLocks noChangeArrowheads="1"/>
          </p:cNvSpPr>
          <p:nvPr/>
        </p:nvSpPr>
        <p:spPr bwMode="auto">
          <a:xfrm>
            <a:off x="8472352" y="3113318"/>
            <a:ext cx="1586125" cy="485223"/>
          </a:xfrm>
          <a:prstGeom prst="rect">
            <a:avLst/>
          </a:prstGeom>
          <a:solidFill>
            <a:schemeClr val="bg1"/>
          </a:solidFill>
          <a:ln>
            <a:noFill/>
          </a:ln>
        </p:spPr>
        <p:txBody>
          <a:bodyPr lIns="110356" tIns="57385" rIns="110356" bIns="57385">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spcBef>
                <a:spcPts val="1379"/>
              </a:spcBef>
            </a:pPr>
            <a:r>
              <a:rPr lang="vi-VN" sz="2400" b="1" dirty="0">
                <a:solidFill>
                  <a:schemeClr val="tx1"/>
                </a:solidFill>
                <a:latin typeface="Times New Roman" pitchFamily="16" charset="0"/>
                <a:cs typeface="Times New Roman" pitchFamily="16" charset="0"/>
              </a:rPr>
              <a:t>Kim may</a:t>
            </a:r>
          </a:p>
        </p:txBody>
      </p:sp>
      <p:pic>
        <p:nvPicPr>
          <p:cNvPr id="1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4193" y="3744917"/>
            <a:ext cx="2936807" cy="200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Text Box 10"/>
          <p:cNvSpPr txBox="1">
            <a:spLocks noChangeArrowheads="1"/>
          </p:cNvSpPr>
          <p:nvPr/>
        </p:nvSpPr>
        <p:spPr bwMode="auto">
          <a:xfrm>
            <a:off x="1332683" y="5861090"/>
            <a:ext cx="2590125" cy="854555"/>
          </a:xfrm>
          <a:prstGeom prst="rect">
            <a:avLst/>
          </a:prstGeom>
          <a:solidFill>
            <a:schemeClr val="bg1"/>
          </a:solidFill>
          <a:ln>
            <a:noFill/>
          </a:ln>
        </p:spPr>
        <p:txBody>
          <a:bodyPr wrap="square" lIns="110356" tIns="57385" rIns="110356" bIns="57385">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algn="ctr" eaLnBrk="1" hangingPunct="1">
              <a:spcBef>
                <a:spcPts val="1379"/>
              </a:spcBef>
            </a:pPr>
            <a:r>
              <a:rPr lang="en-US" sz="2400" b="1" dirty="0" err="1">
                <a:solidFill>
                  <a:srgbClr val="000000"/>
                </a:solidFill>
                <a:latin typeface="Times New Roman" pitchFamily="16" charset="0"/>
                <a:cs typeface="Times New Roman" pitchFamily="16" charset="0"/>
              </a:rPr>
              <a:t>Đồ</a:t>
            </a:r>
            <a:r>
              <a:rPr lang="en-US" sz="2400" b="1" dirty="0">
                <a:solidFill>
                  <a:srgbClr val="000000"/>
                </a:solidFill>
                <a:latin typeface="Times New Roman" pitchFamily="16" charset="0"/>
                <a:cs typeface="Times New Roman" pitchFamily="16" charset="0"/>
              </a:rPr>
              <a:t> </a:t>
            </a:r>
            <a:r>
              <a:rPr lang="en-US" sz="2400" b="1" dirty="0" err="1">
                <a:solidFill>
                  <a:srgbClr val="000000"/>
                </a:solidFill>
                <a:latin typeface="Times New Roman" pitchFamily="16" charset="0"/>
                <a:cs typeface="Times New Roman" pitchFamily="16" charset="0"/>
              </a:rPr>
              <a:t>trang</a:t>
            </a:r>
            <a:r>
              <a:rPr lang="en-US" sz="2400" b="1" dirty="0">
                <a:solidFill>
                  <a:srgbClr val="000000"/>
                </a:solidFill>
                <a:latin typeface="Times New Roman" pitchFamily="16" charset="0"/>
                <a:cs typeface="Times New Roman" pitchFamily="16" charset="0"/>
              </a:rPr>
              <a:t> </a:t>
            </a:r>
            <a:r>
              <a:rPr lang="en-US" sz="2400" b="1" dirty="0" err="1">
                <a:solidFill>
                  <a:srgbClr val="000000"/>
                </a:solidFill>
                <a:latin typeface="Times New Roman" pitchFamily="16" charset="0"/>
                <a:cs typeface="Times New Roman" pitchFamily="16" charset="0"/>
              </a:rPr>
              <a:t>sức</a:t>
            </a:r>
            <a:r>
              <a:rPr lang="en-US" sz="2400" b="1" dirty="0">
                <a:solidFill>
                  <a:srgbClr val="000000"/>
                </a:solidFill>
                <a:latin typeface="Times New Roman" pitchFamily="16" charset="0"/>
                <a:cs typeface="Times New Roman" pitchFamily="16" charset="0"/>
              </a:rPr>
              <a:t> </a:t>
            </a:r>
            <a:r>
              <a:rPr lang="en-US" sz="2400" b="1" dirty="0" err="1">
                <a:solidFill>
                  <a:srgbClr val="000000"/>
                </a:solidFill>
                <a:latin typeface="Times New Roman" pitchFamily="16" charset="0"/>
                <a:cs typeface="Times New Roman" pitchFamily="16" charset="0"/>
              </a:rPr>
              <a:t>bằng</a:t>
            </a:r>
            <a:r>
              <a:rPr lang="en-US" sz="2400" b="1" dirty="0">
                <a:solidFill>
                  <a:srgbClr val="000000"/>
                </a:solidFill>
                <a:latin typeface="Times New Roman" pitchFamily="16" charset="0"/>
                <a:cs typeface="Times New Roman" pitchFamily="16" charset="0"/>
              </a:rPr>
              <a:t> </a:t>
            </a:r>
            <a:r>
              <a:rPr lang="en-US" sz="2400" b="1" dirty="0" err="1">
                <a:solidFill>
                  <a:srgbClr val="000000"/>
                </a:solidFill>
                <a:latin typeface="Times New Roman" pitchFamily="16" charset="0"/>
                <a:cs typeface="Times New Roman" pitchFamily="16" charset="0"/>
              </a:rPr>
              <a:t>vỏ</a:t>
            </a:r>
            <a:r>
              <a:rPr lang="en-US" sz="2400" b="1" dirty="0">
                <a:solidFill>
                  <a:srgbClr val="000000"/>
                </a:solidFill>
                <a:latin typeface="Times New Roman" pitchFamily="16" charset="0"/>
                <a:cs typeface="Times New Roman" pitchFamily="16" charset="0"/>
              </a:rPr>
              <a:t> </a:t>
            </a:r>
            <a:r>
              <a:rPr lang="en-US" sz="2400" b="1" dirty="0" err="1">
                <a:solidFill>
                  <a:srgbClr val="000000"/>
                </a:solidFill>
                <a:latin typeface="Times New Roman" pitchFamily="16" charset="0"/>
                <a:cs typeface="Times New Roman" pitchFamily="16" charset="0"/>
              </a:rPr>
              <a:t>sò</a:t>
            </a:r>
            <a:endParaRPr lang="en-US" sz="2400" b="1" dirty="0">
              <a:solidFill>
                <a:srgbClr val="000000"/>
              </a:solidFill>
              <a:latin typeface="Times New Roman" pitchFamily="16" charset="0"/>
              <a:cs typeface="Times New Roman" pitchFamily="16" charset="0"/>
            </a:endParaRPr>
          </a:p>
        </p:txBody>
      </p:sp>
      <p:pic>
        <p:nvPicPr>
          <p:cNvPr id="14"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6801" y="3928536"/>
            <a:ext cx="2227114" cy="188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 name="Text Box 12"/>
          <p:cNvSpPr txBox="1">
            <a:spLocks noChangeArrowheads="1"/>
          </p:cNvSpPr>
          <p:nvPr/>
        </p:nvSpPr>
        <p:spPr bwMode="auto">
          <a:xfrm>
            <a:off x="8206983" y="6014513"/>
            <a:ext cx="1851492" cy="485223"/>
          </a:xfrm>
          <a:prstGeom prst="rect">
            <a:avLst/>
          </a:prstGeom>
          <a:solidFill>
            <a:schemeClr val="bg1"/>
          </a:solidFill>
          <a:ln>
            <a:noFill/>
          </a:ln>
        </p:spPr>
        <p:txBody>
          <a:bodyPr wrap="square" lIns="110356" tIns="57385" rIns="110356" bIns="57385">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algn="ctr" eaLnBrk="1" hangingPunct="1">
              <a:spcBef>
                <a:spcPts val="1379"/>
              </a:spcBef>
            </a:pPr>
            <a:r>
              <a:rPr lang="en-US" sz="2400" b="1" dirty="0" err="1">
                <a:solidFill>
                  <a:srgbClr val="000000"/>
                </a:solidFill>
                <a:latin typeface="Times New Roman" pitchFamily="16" charset="0"/>
                <a:cs typeface="Times New Roman" pitchFamily="16" charset="0"/>
              </a:rPr>
              <a:t>Ống</a:t>
            </a:r>
            <a:r>
              <a:rPr lang="en-US" sz="2400" b="1" dirty="0">
                <a:solidFill>
                  <a:srgbClr val="000000"/>
                </a:solidFill>
                <a:latin typeface="Times New Roman" pitchFamily="16" charset="0"/>
                <a:cs typeface="Times New Roman" pitchFamily="16" charset="0"/>
              </a:rPr>
              <a:t> </a:t>
            </a:r>
            <a:r>
              <a:rPr lang="en-US" sz="2400" b="1" dirty="0" err="1">
                <a:solidFill>
                  <a:srgbClr val="000000"/>
                </a:solidFill>
                <a:latin typeface="Times New Roman" pitchFamily="16" charset="0"/>
                <a:cs typeface="Times New Roman" pitchFamily="16" charset="0"/>
              </a:rPr>
              <a:t>sáo</a:t>
            </a:r>
            <a:endParaRPr lang="en-US" sz="2400" b="1" dirty="0">
              <a:solidFill>
                <a:srgbClr val="000000"/>
              </a:solidFill>
              <a:latin typeface="Times New Roman" pitchFamily="16" charset="0"/>
              <a:cs typeface="Times New Roman" pitchFamily="16" charset="0"/>
            </a:endParaRPr>
          </a:p>
        </p:txBody>
      </p:sp>
      <p:pic>
        <p:nvPicPr>
          <p:cNvPr id="16"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202" y="3728511"/>
            <a:ext cx="213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 name="Text Box 14"/>
          <p:cNvSpPr txBox="1">
            <a:spLocks noChangeArrowheads="1"/>
          </p:cNvSpPr>
          <p:nvPr/>
        </p:nvSpPr>
        <p:spPr bwMode="auto">
          <a:xfrm>
            <a:off x="4835613" y="6016893"/>
            <a:ext cx="2275424" cy="485223"/>
          </a:xfrm>
          <a:prstGeom prst="rect">
            <a:avLst/>
          </a:prstGeom>
          <a:solidFill>
            <a:schemeClr val="bg1"/>
          </a:solidFill>
          <a:ln>
            <a:noFill/>
          </a:ln>
        </p:spPr>
        <p:txBody>
          <a:bodyPr wrap="square" lIns="110356" tIns="57385" rIns="110356" bIns="57385">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algn="ctr" eaLnBrk="1" hangingPunct="1">
              <a:spcBef>
                <a:spcPts val="1379"/>
              </a:spcBef>
            </a:pPr>
            <a:r>
              <a:rPr lang="en-US" sz="2400" b="1" dirty="0" err="1">
                <a:solidFill>
                  <a:srgbClr val="000000"/>
                </a:solidFill>
                <a:latin typeface="Times New Roman" pitchFamily="16" charset="0"/>
                <a:cs typeface="Times New Roman" pitchFamily="16" charset="0"/>
              </a:rPr>
              <a:t>Điêu</a:t>
            </a:r>
            <a:r>
              <a:rPr lang="en-US" sz="2400" b="1" dirty="0">
                <a:solidFill>
                  <a:srgbClr val="000000"/>
                </a:solidFill>
                <a:latin typeface="Times New Roman" pitchFamily="16" charset="0"/>
                <a:cs typeface="Times New Roman" pitchFamily="16" charset="0"/>
              </a:rPr>
              <a:t> </a:t>
            </a:r>
            <a:r>
              <a:rPr lang="en-US" sz="2400" b="1" dirty="0" err="1">
                <a:solidFill>
                  <a:srgbClr val="000000"/>
                </a:solidFill>
                <a:latin typeface="Times New Roman" pitchFamily="16" charset="0"/>
                <a:cs typeface="Times New Roman" pitchFamily="16" charset="0"/>
              </a:rPr>
              <a:t>khắc</a:t>
            </a:r>
            <a:endParaRPr lang="en-US" sz="2400" b="1" dirty="0">
              <a:solidFill>
                <a:srgbClr val="000000"/>
              </a:solidFill>
              <a:latin typeface="Times New Roman" pitchFamily="16" charset="0"/>
              <a:cs typeface="Times New Roman" pitchFamily="16" charset="0"/>
            </a:endParaRPr>
          </a:p>
        </p:txBody>
      </p:sp>
    </p:spTree>
    <p:extLst>
      <p:ext uri="{BB962C8B-B14F-4D97-AF65-F5344CB8AC3E}">
        <p14:creationId xmlns:p14="http://schemas.microsoft.com/office/powerpoint/2010/main" val="279198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630" y="1"/>
            <a:ext cx="9924253" cy="1690689"/>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Đời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vật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nguyên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thủy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Việt</a:t>
            </a:r>
            <a:r>
              <a:rPr lang="en-US" sz="3200" b="1" dirty="0">
                <a:solidFill>
                  <a:srgbClr val="FF0000"/>
                </a:solidFill>
                <a:latin typeface="Times New Roman" panose="02020603050405020304" pitchFamily="18" charset="0"/>
                <a:cs typeface="Times New Roman" panose="02020603050405020304" pitchFamily="18" charset="0"/>
              </a:rPr>
              <a:t> Nam.</a:t>
            </a:r>
          </a:p>
        </p:txBody>
      </p:sp>
      <p:sp>
        <p:nvSpPr>
          <p:cNvPr id="4" name="TextBox 3">
            <a:extLst>
              <a:ext uri="{FF2B5EF4-FFF2-40B4-BE49-F238E27FC236}">
                <a16:creationId xmlns:a16="http://schemas.microsoft.com/office/drawing/2014/main" id="{C59CF279-8AA9-4142-838E-03D07313A8D0}"/>
              </a:ext>
            </a:extLst>
          </p:cNvPr>
          <p:cNvSpPr txBox="1"/>
          <p:nvPr/>
        </p:nvSpPr>
        <p:spPr>
          <a:xfrm>
            <a:off x="1273629" y="1378428"/>
            <a:ext cx="10290013" cy="2534540"/>
          </a:xfrm>
          <a:prstGeom prst="rect">
            <a:avLst/>
          </a:prstGeom>
          <a:noFill/>
        </p:spPr>
        <p:txBody>
          <a:bodyPr wrap="square">
            <a:spAutoFit/>
          </a:bodyPr>
          <a:lstStyle/>
          <a:p>
            <a:pPr marL="342900" lvl="0" indent="-342900" algn="just">
              <a:lnSpc>
                <a:spcPct val="115000"/>
              </a:lnSpc>
              <a:buClr>
                <a:srgbClr val="434242"/>
              </a:buClr>
              <a:buSzPts val="1200"/>
              <a:buFont typeface="Symbol" panose="05050102010706020507" pitchFamily="18" charset="2"/>
              <a:buChar char="-"/>
              <a:tabLst>
                <a:tab pos="436245" algn="l"/>
              </a:tabLst>
            </a:pP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292928"/>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buClr>
                <a:srgbClr val="434242"/>
              </a:buClr>
              <a:buSzPts val="1200"/>
              <a:tabLst>
                <a:tab pos="436245" algn="l"/>
              </a:tabLst>
            </a:pP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latin typeface="Times New Roman" panose="02020603050405020304" pitchFamily="18" charset="0"/>
                <a:ea typeface="Calibri" panose="020F0502020204030204" pitchFamily="34" charset="0"/>
              </a:rPr>
              <a:t>B</a:t>
            </a:r>
            <a:r>
              <a:rPr lang="en-US" sz="2400" dirty="0" err="1">
                <a:solidFill>
                  <a:srgbClr val="292928"/>
                </a:solidFill>
                <a:effectLst/>
                <a:latin typeface="Times New Roman" panose="02020603050405020304" pitchFamily="18" charset="0"/>
                <a:ea typeface="Calibri" panose="020F0502020204030204" pitchFamily="34" charset="0"/>
              </a:rPr>
              <a:t>iết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chế</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tác</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công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cụ</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rìu</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chày</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cuốc</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đá</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dùng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tre</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gỗ</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xương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sừng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để</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làm</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vũ</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khí</a:t>
            </a:r>
            <a:r>
              <a:rPr lang="en-US" sz="2400" dirty="0">
                <a:solidFill>
                  <a:srgbClr val="292928"/>
                </a:solidFill>
                <a:effectLst/>
                <a:latin typeface="Times New Roman" panose="02020603050405020304" pitchFamily="18" charset="0"/>
                <a:ea typeface="Calibri" panose="020F0502020204030204" pitchFamily="34" charset="0"/>
              </a:rPr>
              <a:t> </a:t>
            </a:r>
          </a:p>
          <a:p>
            <a:pPr lvl="0" algn="just">
              <a:lnSpc>
                <a:spcPct val="115000"/>
              </a:lnSpc>
              <a:buClr>
                <a:srgbClr val="434242"/>
              </a:buClr>
              <a:buSzPts val="1200"/>
              <a:tabLst>
                <a:tab pos="436245" algn="l"/>
              </a:tabLst>
            </a:pP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latin typeface="Times New Roman" panose="02020603050405020304" pitchFamily="18" charset="0"/>
                <a:ea typeface="Calibri" panose="020F0502020204030204" pitchFamily="34" charset="0"/>
              </a:rPr>
              <a:t>B</a:t>
            </a:r>
            <a:r>
              <a:rPr lang="en-US" sz="2400" dirty="0" err="1">
                <a:solidFill>
                  <a:srgbClr val="292928"/>
                </a:solidFill>
                <a:effectLst/>
                <a:latin typeface="Times New Roman" panose="02020603050405020304" pitchFamily="18" charset="0"/>
                <a:ea typeface="Calibri" panose="020F0502020204030204" pitchFamily="34" charset="0"/>
              </a:rPr>
              <a:t>iết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trồng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trọt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và</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chăn</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nuôi</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làm</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đồ</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gốm</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nhiều</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kiểu</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dáng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hoa</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văn</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phong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phú</a:t>
            </a:r>
            <a:endParaRPr lang="en-US" sz="2400" dirty="0">
              <a:solidFill>
                <a:srgbClr val="292928"/>
              </a:solidFill>
              <a:effectLst/>
              <a:latin typeface="Times New Roman" panose="02020603050405020304" pitchFamily="18" charset="0"/>
              <a:ea typeface="Calibri" panose="020F0502020204030204" pitchFamily="34" charset="0"/>
            </a:endParaRPr>
          </a:p>
          <a:p>
            <a:pPr lvl="0" algn="just">
              <a:lnSpc>
                <a:spcPct val="115000"/>
              </a:lnSpc>
              <a:buClr>
                <a:srgbClr val="434242"/>
              </a:buClr>
              <a:buSzPts val="1200"/>
              <a:tabLst>
                <a:tab pos="436245" algn="l"/>
              </a:tabLst>
            </a:pPr>
            <a:r>
              <a:rPr lang="en-US" sz="2400" dirty="0">
                <a:solidFill>
                  <a:srgbClr val="292928"/>
                </a:solidFill>
                <a:latin typeface="Times New Roman" panose="02020603050405020304" pitchFamily="18" charset="0"/>
                <a:ea typeface="Times New Roman" panose="02020603050405020304" pitchFamily="18" charset="0"/>
              </a:rPr>
              <a:t>+ </a:t>
            </a:r>
            <a:r>
              <a:rPr lang="en-US" sz="2400" dirty="0" err="1">
                <a:solidFill>
                  <a:srgbClr val="292928"/>
                </a:solidFill>
                <a:latin typeface="Times New Roman" panose="02020603050405020304" pitchFamily="18" charset="0"/>
                <a:ea typeface="Times New Roman" panose="02020603050405020304" pitchFamily="18" charset="0"/>
              </a:rPr>
              <a:t>Sống</a:t>
            </a:r>
            <a:r>
              <a:rPr lang="en-US" sz="2400" dirty="0">
                <a:solidFill>
                  <a:srgbClr val="292928"/>
                </a:solidFill>
                <a:latin typeface="Times New Roman" panose="02020603050405020304" pitchFamily="18" charset="0"/>
                <a:ea typeface="Times New Roman" panose="02020603050405020304" pitchFamily="18" charset="0"/>
              </a:rPr>
              <a:t> </a:t>
            </a:r>
            <a:r>
              <a:rPr lang="en-US" sz="2400" dirty="0" err="1">
                <a:solidFill>
                  <a:srgbClr val="292928"/>
                </a:solidFill>
                <a:latin typeface="Times New Roman" panose="02020603050405020304" pitchFamily="18" charset="0"/>
                <a:ea typeface="Times New Roman" panose="02020603050405020304" pitchFamily="18" charset="0"/>
              </a:rPr>
              <a:t>trong</a:t>
            </a:r>
            <a:r>
              <a:rPr lang="en-US" sz="2400" dirty="0">
                <a:solidFill>
                  <a:srgbClr val="292928"/>
                </a:solidFill>
                <a:latin typeface="Times New Roman" panose="02020603050405020304" pitchFamily="18" charset="0"/>
                <a:ea typeface="Times New Roman" panose="02020603050405020304" pitchFamily="18" charset="0"/>
              </a:rPr>
              <a:t> hang </a:t>
            </a:r>
            <a:r>
              <a:rPr lang="en-US" sz="2400" dirty="0" err="1">
                <a:solidFill>
                  <a:srgbClr val="292928"/>
                </a:solidFill>
                <a:latin typeface="Times New Roman" panose="02020603050405020304" pitchFamily="18" charset="0"/>
                <a:ea typeface="Times New Roman" panose="02020603050405020304" pitchFamily="18" charset="0"/>
              </a:rPr>
              <a:t>động</a:t>
            </a:r>
            <a:r>
              <a:rPr lang="en-US" sz="2400" dirty="0">
                <a:solidFill>
                  <a:srgbClr val="292928"/>
                </a:solidFill>
                <a:latin typeface="Times New Roman" panose="02020603050405020304" pitchFamily="18" charset="0"/>
                <a:ea typeface="Times New Roman" panose="02020603050405020304" pitchFamily="18" charset="0"/>
              </a:rPr>
              <a:t>, </a:t>
            </a:r>
            <a:r>
              <a:rPr lang="en-US" sz="2400" dirty="0" err="1">
                <a:solidFill>
                  <a:srgbClr val="292928"/>
                </a:solidFill>
                <a:latin typeface="Times New Roman" panose="02020603050405020304" pitchFamily="18" charset="0"/>
                <a:ea typeface="Times New Roman" panose="02020603050405020304" pitchFamily="18" charset="0"/>
              </a:rPr>
              <a:t>mái</a:t>
            </a:r>
            <a:r>
              <a:rPr lang="en-US" sz="2400" dirty="0">
                <a:solidFill>
                  <a:srgbClr val="292928"/>
                </a:solidFill>
                <a:latin typeface="Times New Roman" panose="02020603050405020304" pitchFamily="18" charset="0"/>
                <a:ea typeface="Times New Roman" panose="02020603050405020304" pitchFamily="18" charset="0"/>
              </a:rPr>
              <a:t> </a:t>
            </a:r>
            <a:r>
              <a:rPr lang="en-US" sz="2400" dirty="0" err="1">
                <a:solidFill>
                  <a:srgbClr val="292928"/>
                </a:solidFill>
                <a:latin typeface="Times New Roman" panose="02020603050405020304" pitchFamily="18" charset="0"/>
                <a:ea typeface="Times New Roman" panose="02020603050405020304" pitchFamily="18" charset="0"/>
              </a:rPr>
              <a:t>đá</a:t>
            </a:r>
            <a:r>
              <a:rPr lang="en-US" sz="2400" dirty="0">
                <a:solidFill>
                  <a:srgbClr val="292928"/>
                </a:solidFill>
                <a:latin typeface="Times New Roman" panose="02020603050405020304" pitchFamily="18" charset="0"/>
                <a:ea typeface="Times New Roman" panose="02020603050405020304" pitchFamily="18" charset="0"/>
              </a:rPr>
              <a:t> </a:t>
            </a:r>
            <a:r>
              <a:rPr lang="en-US" sz="2400" dirty="0" err="1">
                <a:solidFill>
                  <a:srgbClr val="292928"/>
                </a:solidFill>
                <a:latin typeface="Times New Roman" panose="02020603050405020304" pitchFamily="18" charset="0"/>
                <a:ea typeface="Times New Roman" panose="02020603050405020304" pitchFamily="18" charset="0"/>
              </a:rPr>
              <a:t>hoặc</a:t>
            </a:r>
            <a:r>
              <a:rPr lang="en-US" sz="2400" dirty="0">
                <a:solidFill>
                  <a:srgbClr val="292928"/>
                </a:solidFill>
                <a:latin typeface="Times New Roman" panose="02020603050405020304" pitchFamily="18" charset="0"/>
                <a:ea typeface="Times New Roman" panose="02020603050405020304" pitchFamily="18" charset="0"/>
              </a:rPr>
              <a:t> </a:t>
            </a:r>
            <a:r>
              <a:rPr lang="en-US" sz="2400" dirty="0" err="1">
                <a:solidFill>
                  <a:srgbClr val="292928"/>
                </a:solidFill>
                <a:latin typeface="Times New Roman" panose="02020603050405020304" pitchFamily="18" charset="0"/>
                <a:ea typeface="Times New Roman" panose="02020603050405020304" pitchFamily="18" charset="0"/>
              </a:rPr>
              <a:t>túp</a:t>
            </a:r>
            <a:r>
              <a:rPr lang="en-US" sz="2400" dirty="0">
                <a:solidFill>
                  <a:srgbClr val="292928"/>
                </a:solidFill>
                <a:latin typeface="Times New Roman" panose="02020603050405020304" pitchFamily="18" charset="0"/>
                <a:ea typeface="Times New Roman" panose="02020603050405020304" pitchFamily="18" charset="0"/>
              </a:rPr>
              <a:t> </a:t>
            </a:r>
            <a:r>
              <a:rPr lang="en-US" sz="2400" dirty="0" err="1">
                <a:solidFill>
                  <a:srgbClr val="292928"/>
                </a:solidFill>
                <a:latin typeface="Times New Roman" panose="02020603050405020304" pitchFamily="18" charset="0"/>
                <a:ea typeface="Times New Roman" panose="02020603050405020304" pitchFamily="18" charset="0"/>
              </a:rPr>
              <a:t>lều</a:t>
            </a:r>
            <a:endParaRPr lang="en-US" sz="2400" dirty="0">
              <a:solidFill>
                <a:srgbClr val="292928"/>
              </a:solidFill>
              <a:effectLst/>
              <a:latin typeface="Times New Roman" panose="02020603050405020304" pitchFamily="18" charset="0"/>
              <a:ea typeface="Times New Roman" panose="02020603050405020304" pitchFamily="18" charset="0"/>
            </a:endParaRPr>
          </a:p>
          <a:p>
            <a:pPr indent="292100" algn="just">
              <a:lnSpc>
                <a:spcPct val="115000"/>
              </a:lnSpc>
            </a:pPr>
            <a:r>
              <a:rPr lang="en-US" sz="1800" dirty="0">
                <a:solidFill>
                  <a:srgbClr val="292928"/>
                </a:solidFill>
                <a:effectLst/>
                <a:latin typeface="Times New Roman" panose="02020603050405020304" pitchFamily="18" charset="0"/>
                <a:ea typeface="Calibri" panose="020F0502020204030204" pitchFamily="34" charset="0"/>
              </a:rPr>
              <a:t> </a:t>
            </a:r>
            <a:endParaRPr lang="en-US" sz="1800" dirty="0">
              <a:solidFill>
                <a:srgbClr val="292928"/>
              </a:solidFill>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4EE6580-38D2-434A-A619-EBD895DDDA29}"/>
              </a:ext>
            </a:extLst>
          </p:cNvPr>
          <p:cNvSpPr txBox="1"/>
          <p:nvPr/>
        </p:nvSpPr>
        <p:spPr>
          <a:xfrm>
            <a:off x="1273630" y="3600706"/>
            <a:ext cx="9766496" cy="2215991"/>
          </a:xfrm>
          <a:prstGeom prst="rect">
            <a:avLst/>
          </a:prstGeom>
          <a:noFill/>
        </p:spPr>
        <p:txBody>
          <a:bodyPr wrap="square">
            <a:spAutoFit/>
          </a:bodyPr>
          <a:lstStyle/>
          <a:p>
            <a:pPr marL="342900" lvl="0" indent="-342900" algn="just">
              <a:lnSpc>
                <a:spcPct val="115000"/>
              </a:lnSpc>
              <a:buClr>
                <a:srgbClr val="434242"/>
              </a:buClr>
              <a:buSzPts val="1200"/>
              <a:buFont typeface="Symbol" panose="05050102010706020507" pitchFamily="18" charset="2"/>
              <a:buChar char="-"/>
              <a:tabLst>
                <a:tab pos="448310" algn="l"/>
              </a:tabLst>
            </a:pP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u="none" strike="noStrike" spc="0" dirty="0" err="1">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b="1" u="none" strike="noStrike" spc="0" dirty="0">
                <a:solidFill>
                  <a:srgbClr val="292928"/>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292928"/>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buClr>
                <a:srgbClr val="434242"/>
              </a:buClr>
              <a:buSzPts val="1200"/>
              <a:tabLst>
                <a:tab pos="448310" algn="l"/>
              </a:tabLst>
            </a:pP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Biết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làm</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latin typeface="Times New Roman" panose="02020603050405020304" pitchFamily="18" charset="0"/>
                <a:ea typeface="Calibri" panose="020F0502020204030204" pitchFamily="34" charset="0"/>
              </a:rPr>
              <a:t>đồ</a:t>
            </a:r>
            <a:r>
              <a:rPr lang="en-US" sz="2400" dirty="0">
                <a:solidFill>
                  <a:srgbClr val="292928"/>
                </a:solidFill>
                <a:latin typeface="Times New Roman" panose="02020603050405020304" pitchFamily="18" charset="0"/>
                <a:ea typeface="Calibri" panose="020F0502020204030204" pitchFamily="34" charset="0"/>
              </a:rPr>
              <a:t> </a:t>
            </a:r>
            <a:r>
              <a:rPr lang="en-US" sz="2400" dirty="0" err="1">
                <a:solidFill>
                  <a:srgbClr val="292928"/>
                </a:solidFill>
                <a:latin typeface="Times New Roman" panose="02020603050405020304" pitchFamily="18" charset="0"/>
                <a:ea typeface="Calibri" panose="020F0502020204030204" pitchFamily="34" charset="0"/>
              </a:rPr>
              <a:t>trang</a:t>
            </a:r>
            <a:r>
              <a:rPr lang="en-US" sz="2400" dirty="0">
                <a:solidFill>
                  <a:srgbClr val="292928"/>
                </a:solidFill>
                <a:latin typeface="Times New Roman" panose="02020603050405020304" pitchFamily="18" charset="0"/>
                <a:ea typeface="Calibri" panose="020F0502020204030204" pitchFamily="34" charset="0"/>
              </a:rPr>
              <a:t> </a:t>
            </a:r>
            <a:r>
              <a:rPr lang="en-US" sz="2400" dirty="0" err="1">
                <a:solidFill>
                  <a:srgbClr val="292928"/>
                </a:solidFill>
                <a:latin typeface="Times New Roman" panose="02020603050405020304" pitchFamily="18" charset="0"/>
                <a:ea typeface="Calibri" panose="020F0502020204030204" pitchFamily="34" charset="0"/>
              </a:rPr>
              <a:t>sức</a:t>
            </a:r>
            <a:r>
              <a:rPr lang="en-US" sz="2400" dirty="0">
                <a:solidFill>
                  <a:srgbClr val="292928"/>
                </a:solidFill>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đàn</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đá</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vòng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tay</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chuỗi</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hạt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bằng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đất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nung</a:t>
            </a:r>
            <a:r>
              <a:rPr lang="en-US" sz="2400" dirty="0">
                <a:solidFill>
                  <a:srgbClr val="292928"/>
                </a:solidFill>
                <a:effectLst/>
                <a:latin typeface="Times New Roman" panose="02020603050405020304" pitchFamily="18" charset="0"/>
                <a:ea typeface="Calibri" panose="020F0502020204030204" pitchFamily="34" charset="0"/>
              </a:rPr>
              <a:t>,                      + + </a:t>
            </a:r>
            <a:r>
              <a:rPr lang="en-US" sz="2400" dirty="0" err="1">
                <a:solidFill>
                  <a:srgbClr val="292928"/>
                </a:solidFill>
                <a:effectLst/>
                <a:latin typeface="Times New Roman" panose="02020603050405020304" pitchFamily="18" charset="0"/>
                <a:ea typeface="Calibri" panose="020F0502020204030204" pitchFamily="34" charset="0"/>
              </a:rPr>
              <a:t>Biết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vẽ</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tranh</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trên</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vách</a:t>
            </a:r>
            <a:r>
              <a:rPr lang="en-US" sz="2400" dirty="0">
                <a:solidFill>
                  <a:srgbClr val="292928"/>
                </a:solidFill>
                <a:effectLst/>
                <a:latin typeface="Times New Roman" panose="02020603050405020304" pitchFamily="18" charset="0"/>
                <a:ea typeface="Calibri" panose="020F0502020204030204" pitchFamily="34" charset="0"/>
              </a:rPr>
              <a:t> hang,...</a:t>
            </a:r>
            <a:endParaRPr lang="en-US" sz="2400" dirty="0">
              <a:solidFill>
                <a:srgbClr val="292928"/>
              </a:solidFill>
              <a:latin typeface="Times New Roman" panose="02020603050405020304" pitchFamily="18" charset="0"/>
              <a:ea typeface="Calibri" panose="020F0502020204030204" pitchFamily="34" charset="0"/>
            </a:endParaRPr>
          </a:p>
          <a:p>
            <a:pPr lvl="0" algn="just">
              <a:lnSpc>
                <a:spcPct val="115000"/>
              </a:lnSpc>
              <a:buClr>
                <a:srgbClr val="434242"/>
              </a:buClr>
              <a:buSzPts val="1200"/>
              <a:tabLst>
                <a:tab pos="448310" algn="l"/>
              </a:tabLst>
            </a:pP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Đời</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sống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tâm</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linh</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chôn</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theo</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người</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chết</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cả</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công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cụ</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và</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đồ</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trang</a:t>
            </a:r>
            <a:r>
              <a:rPr lang="en-US" sz="2400" dirty="0">
                <a:solidFill>
                  <a:srgbClr val="292928"/>
                </a:solidFill>
                <a:effectLst/>
                <a:latin typeface="Times New Roman" panose="02020603050405020304" pitchFamily="18" charset="0"/>
                <a:ea typeface="Calibri" panose="020F0502020204030204" pitchFamily="34" charset="0"/>
              </a:rPr>
              <a:t> </a:t>
            </a:r>
            <a:r>
              <a:rPr lang="en-US" sz="2400" dirty="0" err="1">
                <a:solidFill>
                  <a:srgbClr val="292928"/>
                </a:solidFill>
                <a:effectLst/>
                <a:latin typeface="Times New Roman" panose="02020603050405020304" pitchFamily="18" charset="0"/>
                <a:ea typeface="Calibri" panose="020F0502020204030204" pitchFamily="34" charset="0"/>
              </a:rPr>
              <a:t>sức</a:t>
            </a:r>
            <a:r>
              <a:rPr lang="en-US" sz="2400" dirty="0">
                <a:solidFill>
                  <a:srgbClr val="292928"/>
                </a:solidFill>
                <a:effectLst/>
                <a:latin typeface="Times New Roman" panose="02020603050405020304" pitchFamily="18" charset="0"/>
                <a:ea typeface="Calibri" panose="020F0502020204030204" pitchFamily="34" charset="0"/>
              </a:rPr>
              <a:t>,...</a:t>
            </a:r>
            <a:endParaRPr lang="en-US" sz="2400" dirty="0">
              <a:solidFill>
                <a:srgbClr val="292928"/>
              </a:solidFill>
              <a:effectLst/>
              <a:latin typeface="Times New Roman" panose="02020603050405020304" pitchFamily="18" charset="0"/>
              <a:ea typeface="Times New Roman" panose="02020603050405020304" pitchFamily="18" charset="0"/>
            </a:endParaRPr>
          </a:p>
          <a:p>
            <a:pPr indent="292100" algn="just">
              <a:lnSpc>
                <a:spcPct val="115000"/>
              </a:lnSpc>
            </a:pPr>
            <a:r>
              <a:rPr lang="en-US" sz="2400" dirty="0">
                <a:solidFill>
                  <a:srgbClr val="292928"/>
                </a:solidFill>
                <a:effectLst/>
                <a:latin typeface="Times New Roman" panose="02020603050405020304" pitchFamily="18" charset="0"/>
                <a:ea typeface="Calibri" panose="020F0502020204030204" pitchFamily="34" charset="0"/>
              </a:rPr>
              <a:t> </a:t>
            </a:r>
            <a:endParaRPr lang="en-US" sz="1800" dirty="0">
              <a:solidFill>
                <a:srgbClr val="292928"/>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269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690" y="571098"/>
            <a:ext cx="10820401" cy="4524315"/>
          </a:xfrm>
          <a:prstGeom prst="rect">
            <a:avLst/>
          </a:prstGeom>
        </p:spPr>
        <p:txBody>
          <a:bodyPr wrap="square">
            <a:spAutoFit/>
          </a:bodyPr>
          <a:lstStyle/>
          <a:p>
            <a:pPr algn="just"/>
            <a:r>
              <a:rPr lang="vi-VN" sz="2400" dirty="0">
                <a:solidFill>
                  <a:srgbClr val="333333"/>
                </a:solidFill>
                <a:latin typeface="+mj-lt"/>
              </a:rPr>
              <a:t>Mô tả bức tranh của người nguyên thủy vẽ cảnh đi săn (hình 1):</a:t>
            </a:r>
          </a:p>
          <a:p>
            <a:pPr algn="just"/>
            <a:r>
              <a:rPr lang="vi-VN" sz="2400" dirty="0">
                <a:solidFill>
                  <a:srgbClr val="333333"/>
                </a:solidFill>
                <a:latin typeface="+mj-lt"/>
              </a:rPr>
              <a:t>+ Người nguyên thủy dùng những mảnh đá nhọn khắc sâu vào vách hang đá để vẽ hình.</a:t>
            </a:r>
          </a:p>
          <a:p>
            <a:pPr algn="just"/>
            <a:r>
              <a:rPr lang="vi-VN" sz="2400" dirty="0">
                <a:solidFill>
                  <a:srgbClr val="333333"/>
                </a:solidFill>
                <a:latin typeface="+mj-lt"/>
              </a:rPr>
              <a:t>+ Trong hình vẽ những người cầm cung tên, mũi lao… nhắm bắn vào một đàn hưu đang chạy.</a:t>
            </a:r>
          </a:p>
          <a:p>
            <a:pPr algn="just"/>
            <a:r>
              <a:rPr lang="vi-VN" sz="2400" dirty="0">
                <a:solidFill>
                  <a:srgbClr val="333333"/>
                </a:solidFill>
                <a:latin typeface="+mj-lt"/>
              </a:rPr>
              <a:t>- Hình 1 gợi cho chúng ta một phần đời sống của người nguyên thủy, cụ thể là:</a:t>
            </a:r>
          </a:p>
          <a:p>
            <a:pPr algn="just"/>
            <a:r>
              <a:rPr lang="vi-VN" sz="2400" dirty="0">
                <a:solidFill>
                  <a:srgbClr val="333333"/>
                </a:solidFill>
                <a:latin typeface="+mj-lt"/>
              </a:rPr>
              <a:t>+ Hoạt động săn bắt động vật là một trong những phương thức kiếm sống của người nguyên thủy.</a:t>
            </a:r>
          </a:p>
          <a:p>
            <a:pPr algn="just"/>
            <a:r>
              <a:rPr lang="vi-VN" sz="2400" dirty="0">
                <a:solidFill>
                  <a:srgbClr val="333333"/>
                </a:solidFill>
                <a:latin typeface="+mj-lt"/>
              </a:rPr>
              <a:t>+ Trong quá trình tìm kiếm thức ăn hoặc xua đuổi thú dữ, người nguyên thủy có sự hợp tác, “chung lưng đấu cật” với nhau.</a:t>
            </a:r>
          </a:p>
          <a:p>
            <a:pPr algn="just"/>
            <a:r>
              <a:rPr lang="vi-VN" sz="2400" dirty="0">
                <a:solidFill>
                  <a:srgbClr val="333333"/>
                </a:solidFill>
                <a:latin typeface="+mj-lt"/>
              </a:rPr>
              <a:t>+ Người nguyên thủy đã biết chế tạo ra cung tên, mũi lao phóng… để việc săn bắt động vật được hiệu quả hơn và an toàn hơn.</a:t>
            </a:r>
            <a:endParaRPr lang="vi-VN" sz="2400" b="0" i="0" dirty="0">
              <a:solidFill>
                <a:srgbClr val="333333"/>
              </a:solidFill>
              <a:effectLst/>
              <a:latin typeface="+mj-lt"/>
            </a:endParaRPr>
          </a:p>
        </p:txBody>
      </p:sp>
    </p:spTree>
    <p:extLst>
      <p:ext uri="{BB962C8B-B14F-4D97-AF65-F5344CB8AC3E}">
        <p14:creationId xmlns:p14="http://schemas.microsoft.com/office/powerpoint/2010/main" val="606066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lichsu 38-39"/>
          <p:cNvPicPr>
            <a:picLocks noChangeAspect="1" noChangeArrowheads="1"/>
          </p:cNvPicPr>
          <p:nvPr/>
        </p:nvPicPr>
        <p:blipFill>
          <a:blip r:embed="rId2">
            <a:extLst>
              <a:ext uri="{28A0092B-C50C-407E-A947-70E740481C1C}">
                <a14:useLocalDpi xmlns:a14="http://schemas.microsoft.com/office/drawing/2010/main" val="0"/>
              </a:ext>
            </a:extLst>
          </a:blip>
          <a:srcRect l="6525" t="5592" r="63890" b="32658"/>
          <a:stretch>
            <a:fillRect/>
          </a:stretch>
        </p:blipFill>
        <p:spPr bwMode="auto">
          <a:xfrm>
            <a:off x="1730326" y="152400"/>
            <a:ext cx="8905924" cy="5562600"/>
          </a:xfrm>
          <a:prstGeom prst="rect">
            <a:avLst/>
          </a:prstGeom>
          <a:noFill/>
          <a:ln w="57150">
            <a:solidFill>
              <a:srgbClr val="996600"/>
            </a:solidFill>
            <a:miter lim="800000"/>
            <a:headEnd/>
            <a:tailEnd/>
          </a:ln>
          <a:extLst>
            <a:ext uri="{909E8E84-426E-40DD-AFC4-6F175D3DCCD1}">
              <a14:hiddenFill xmlns:a14="http://schemas.microsoft.com/office/drawing/2010/main">
                <a:solidFill>
                  <a:srgbClr val="FFFFFF"/>
                </a:solidFill>
              </a14:hiddenFill>
            </a:ext>
          </a:extLst>
        </p:spPr>
      </p:pic>
      <p:sp>
        <p:nvSpPr>
          <p:cNvPr id="60419" name="Text Box 3"/>
          <p:cNvSpPr txBox="1">
            <a:spLocks noChangeArrowheads="1"/>
          </p:cNvSpPr>
          <p:nvPr/>
        </p:nvSpPr>
        <p:spPr bwMode="auto">
          <a:xfrm>
            <a:off x="4295336" y="5855848"/>
            <a:ext cx="4511039" cy="584775"/>
          </a:xfrm>
          <a:prstGeom prst="rect">
            <a:avLst/>
          </a:prstGeom>
          <a:solidFill>
            <a:schemeClr val="accent6">
              <a:lumMod val="60000"/>
              <a:lumOff val="40000"/>
            </a:schemeClr>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altLang="en-US" sz="3200" b="1" dirty="0" err="1">
                <a:latin typeface="Times New Roman" pitchFamily="18" charset="0"/>
                <a:cs typeface="Times New Roman" pitchFamily="18" charset="0"/>
              </a:rPr>
              <a:t>Tục</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chôn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người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chết</a:t>
            </a:r>
            <a:endParaRPr lang="en-US" alt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2830289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643" y="108858"/>
            <a:ext cx="5050972" cy="707571"/>
          </a:xfrm>
        </p:spPr>
        <p:txBody>
          <a:bodyPr>
            <a:norm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48640" y="1956694"/>
            <a:ext cx="11507371" cy="4633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Lao động và chính trong lao động mà từ một loài vượn người đã dần biến đổi (từ chỗ đi bằng bốn chân rồi đi bằng hai ch</a:t>
            </a:r>
            <a:r>
              <a:rPr lang="en-US" sz="2400" dirty="0">
                <a:latin typeface="Times New Roman" panose="02020603050405020304" pitchFamily="18" charset="0"/>
                <a:cs typeface="Times New Roman" panose="02020603050405020304" pitchFamily="18" charset="0"/>
              </a:rPr>
              <a:t>â</a:t>
            </a:r>
            <a:r>
              <a:rPr lang="vi-VN" sz="2400" dirty="0">
                <a:latin typeface="Times New Roman" panose="02020603050405020304" pitchFamily="18" charset="0"/>
                <a:cs typeface="Times New Roman" panose="02020603050405020304" pitchFamily="18" charset="0"/>
              </a:rPr>
              <a:t>n, hai chi trước trở nên khéo léo và trở thành hai bàn tay, họp sọ phát triển, thể tích sọ não lớn hơn,...) để trở thành Người tối cổ, rồi thành Người tinh khôn. </a:t>
            </a:r>
            <a:endParaRPr lang="en-US"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Cũng chính nhờ có lao động</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a:t>
            </a:r>
            <a:r>
              <a:rPr lang="vi-VN" sz="2400" b="1" dirty="0">
                <a:latin typeface="Times New Roman" panose="02020603050405020304" pitchFamily="18" charset="0"/>
                <a:cs typeface="Times New Roman" panose="02020603050405020304" pitchFamily="18" charset="0"/>
              </a:rPr>
              <a:t>rong chế tác công cụ lao động</a:t>
            </a:r>
            <a:r>
              <a:rPr lang="vi-VN" sz="2400" dirty="0">
                <a:latin typeface="Times New Roman" panose="02020603050405020304" pitchFamily="18" charset="0"/>
                <a:cs typeface="Times New Roman" panose="02020603050405020304" pitchFamily="18" charset="0"/>
              </a:rPr>
              <a:t>, từ chỗ chỉ biết ghè đẽo thô sơ tiến tới biết mài, khoan, cưa đá,...; </a:t>
            </a:r>
            <a:r>
              <a:rPr lang="vi-VN" sz="2400" b="1" dirty="0">
                <a:latin typeface="Times New Roman" panose="02020603050405020304" pitchFamily="18" charset="0"/>
                <a:cs typeface="Times New Roman" panose="02020603050405020304" pitchFamily="18" charset="0"/>
              </a:rPr>
              <a:t>trong đời 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vi-VN" sz="2400" dirty="0">
                <a:latin typeface="Times New Roman" panose="02020603050405020304" pitchFamily="18" charset="0"/>
                <a:cs typeface="Times New Roman" panose="02020603050405020304" pitchFamily="18" charset="0"/>
              </a:rPr>
              <a:t>: từ chỗ phải sống trong các hang đá tiến tới biết làm những túp lều bằng cành cầy, lợp lá hoặc cỏ khô</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biết chế tạo </a:t>
            </a:r>
            <a:r>
              <a:rPr lang="vi-VN" sz="2400" dirty="0">
                <a:latin typeface="Times New Roman" panose="02020603050405020304" pitchFamily="18" charset="0"/>
                <a:cs typeface="Times New Roman" panose="02020603050405020304" pitchFamily="18" charset="0"/>
              </a:rPr>
              <a:t>ra lửa để sưởi ấm và nướng chín thức ăn; từ chỗ phải sống thành từng bầy để tự bảo vệ và tìm kiếm thức ăn tiến tới các tổ chức xã hội chặt chẽ hơn là công xã thị tộc “cùng làm cùng hưởng”,...loài người phát triển ngày càng tiến bộ hơn qua các giai đoạn bầy người nguyên thuỷ đến công xã thị tộc</a:t>
            </a:r>
            <a:endParaRPr lang="en-US"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BCE9FE8-24DA-4090-92D3-DAF88AD6326F}"/>
              </a:ext>
            </a:extLst>
          </p:cNvPr>
          <p:cNvSpPr txBox="1"/>
          <p:nvPr/>
        </p:nvSpPr>
        <p:spPr>
          <a:xfrm>
            <a:off x="1783080" y="971063"/>
            <a:ext cx="8992772" cy="830997"/>
          </a:xfrm>
          <a:prstGeom prst="rect">
            <a:avLst/>
          </a:prstGeom>
          <a:noFill/>
        </p:spPr>
        <p:txBody>
          <a:bodyPr wrap="square">
            <a:spAutoFit/>
          </a:bodyPr>
          <a:lstStyle/>
          <a:p>
            <a:pPr algn="just"/>
            <a:r>
              <a:rPr lang="en-US" sz="2400" b="1" i="1" dirty="0">
                <a:solidFill>
                  <a:srgbClr val="FF0000"/>
                </a:solidFill>
                <a:latin typeface="Times New Roman" panose="02020603050405020304" pitchFamily="18" charset="0"/>
                <a:cs typeface="Times New Roman" panose="02020603050405020304" pitchFamily="18" charset="0"/>
              </a:rPr>
              <a:t>Theo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lao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vai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trò</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như</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thế</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nào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việc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làm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thay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đổi</a:t>
            </a:r>
            <a:r>
              <a:rPr lang="en-US" sz="2400" b="1" i="1" dirty="0">
                <a:solidFill>
                  <a:srgbClr val="FF0000"/>
                </a:solidFill>
                <a:latin typeface="Times New Roman" panose="02020603050405020304" pitchFamily="18" charset="0"/>
                <a:cs typeface="Times New Roman" panose="02020603050405020304" pitchFamily="18" charset="0"/>
              </a:rPr>
              <a:t> con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cuộc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người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nguyên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thuỷ</a:t>
            </a:r>
            <a:r>
              <a:rPr lang="en-US" sz="2400" b="1" i="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101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317482" y="249382"/>
            <a:ext cx="9557039" cy="1945178"/>
          </a:xfrm>
          <a:prstGeom prst="cloudCallout">
            <a:avLst>
              <a:gd name="adj1" fmla="val -26604"/>
              <a:gd name="adj2" fmla="val 8030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solidFill>
                  <a:srgbClr val="FF0000"/>
                </a:solidFill>
                <a:latin typeface="Times New Roman" panose="02020603050405020304" pitchFamily="18" charset="0"/>
                <a:cs typeface="Times New Roman" panose="02020603050405020304" pitchFamily="18" charset="0"/>
              </a:rPr>
              <a:t>Đời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sống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vật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chất</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tinh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thần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và</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tổ</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chức</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xã</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hội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của</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Người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tinh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khôn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có</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những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điểm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nào</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tiến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bộ</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hơn</a:t>
            </a:r>
            <a:r>
              <a:rPr lang="en-US" sz="2400" i="1" dirty="0">
                <a:solidFill>
                  <a:srgbClr val="FF0000"/>
                </a:solidFill>
                <a:latin typeface="Times New Roman" panose="02020603050405020304" pitchFamily="18" charset="0"/>
                <a:cs typeface="Times New Roman" panose="02020603050405020304" pitchFamily="18" charset="0"/>
              </a:rPr>
              <a:t> so </a:t>
            </a:r>
            <a:r>
              <a:rPr lang="en-US" sz="2400" i="1" dirty="0" err="1">
                <a:solidFill>
                  <a:srgbClr val="FF0000"/>
                </a:solidFill>
                <a:latin typeface="Times New Roman" panose="02020603050405020304" pitchFamily="18" charset="0"/>
                <a:cs typeface="Times New Roman" panose="02020603050405020304" pitchFamily="18" charset="0"/>
              </a:rPr>
              <a:t>với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Người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tối</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cổ</a:t>
            </a:r>
            <a:r>
              <a:rPr lang="en-US" sz="2400" dirty="0">
                <a:solidFill>
                  <a:srgbClr val="FF0000"/>
                </a:solidFill>
                <a:latin typeface="Times New Roman" panose="02020603050405020304" pitchFamily="18" charset="0"/>
                <a:cs typeface="Times New Roman" panose="02020603050405020304" pitchFamily="18" charset="0"/>
              </a:rPr>
              <a:t>?</a:t>
            </a:r>
          </a:p>
          <a:p>
            <a:pPr algn="ctr"/>
            <a:endParaRPr lang="en-US" sz="3600" dirty="0">
              <a:solidFill>
                <a:schemeClr val="tx1"/>
              </a:solidFill>
            </a:endParaRPr>
          </a:p>
        </p:txBody>
      </p:sp>
      <p:sp>
        <p:nvSpPr>
          <p:cNvPr id="7" name="TextBox 6">
            <a:extLst>
              <a:ext uri="{FF2B5EF4-FFF2-40B4-BE49-F238E27FC236}">
                <a16:creationId xmlns:a16="http://schemas.microsoft.com/office/drawing/2014/main" id="{A9DD35BA-A9EB-4E43-A801-48DB49D8A856}"/>
              </a:ext>
            </a:extLst>
          </p:cNvPr>
          <p:cNvSpPr txBox="1"/>
          <p:nvPr/>
        </p:nvSpPr>
        <p:spPr>
          <a:xfrm>
            <a:off x="618978" y="2742740"/>
            <a:ext cx="10986868" cy="3037883"/>
          </a:xfrm>
          <a:prstGeom prst="rect">
            <a:avLst/>
          </a:prstGeom>
          <a:noFill/>
        </p:spPr>
        <p:txBody>
          <a:bodyPr wrap="square">
            <a:spAutoFit/>
          </a:bodyPr>
          <a:lstStyle/>
          <a:p>
            <a:pPr algn="just">
              <a:lnSpc>
                <a:spcPct val="107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 tiến bộ vượt bậc trong đời sống vật chất của Người tinh khôn là sự xuất hiện của trồng trọt và chăn nuôi. Nó có tác dụng: một là, giúp con người chủ động tự tìm kiếm thức ăn, ít phụ thuộc vào thiên nhiên hơn; hai là, tăng thêm nhiều nguồn thức ăn, ít bị nạn đói đe doạ hơn.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Về tổ chức xã hội: tổ chức công xã thị tộc đã có sự gắn bó hơn nhờ có quan hệ huyết thống, có sự phần công lao động và cùng làm, cùng hưởng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Calibri" panose="020F0502020204030204" pitchFamily="34" charset="0"/>
              </a:rPr>
              <a:t>Đời sống được cải thiện hơn, thức ăn kiếm được nhiều hơn và sống tốt hơn, vui hơn.</a:t>
            </a:r>
            <a:endParaRPr lang="en-US" sz="2400" dirty="0"/>
          </a:p>
        </p:txBody>
      </p:sp>
    </p:spTree>
    <p:extLst>
      <p:ext uri="{BB962C8B-B14F-4D97-AF65-F5344CB8AC3E}">
        <p14:creationId xmlns:p14="http://schemas.microsoft.com/office/powerpoint/2010/main" val="41153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82F8330-A2F2-4A33-A518-D6F8341DB52D}"/>
              </a:ext>
            </a:extLst>
          </p:cNvPr>
          <p:cNvSpPr>
            <a:spLocks noGrp="1"/>
          </p:cNvSpPr>
          <p:nvPr>
            <p:ph type="title"/>
          </p:nvPr>
        </p:nvSpPr>
        <p:spPr>
          <a:xfrm>
            <a:off x="3655643" y="108858"/>
            <a:ext cx="5050972" cy="707571"/>
          </a:xfrm>
        </p:spPr>
        <p:txBody>
          <a:bodyPr>
            <a:normAutofit/>
          </a:bodyPr>
          <a:lstStyle/>
          <a:p>
            <a:pPr algn="ctr"/>
            <a:r>
              <a:rPr lang="en-US" sz="4000" b="1" dirty="0" err="1">
                <a:solidFill>
                  <a:srgbClr val="FF0000"/>
                </a:solidFill>
                <a:latin typeface="Times New Roman" panose="02020603050405020304" pitchFamily="18" charset="0"/>
                <a:cs typeface="Times New Roman" panose="02020603050405020304" pitchFamily="18" charset="0"/>
              </a:rPr>
              <a:t>Vận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dụng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B6FF4BE-BDD3-43F9-9655-4556BACEA4FB}"/>
              </a:ext>
            </a:extLst>
          </p:cNvPr>
          <p:cNvSpPr txBox="1"/>
          <p:nvPr/>
        </p:nvSpPr>
        <p:spPr>
          <a:xfrm>
            <a:off x="1463040" y="855722"/>
            <a:ext cx="9819249" cy="1251240"/>
          </a:xfrm>
          <a:prstGeom prst="rect">
            <a:avLst/>
          </a:prstGeom>
          <a:noFill/>
        </p:spPr>
        <p:txBody>
          <a:bodyPr wrap="square">
            <a:spAutoFit/>
          </a:bodyPr>
          <a:lstStyle/>
          <a:p>
            <a:pPr algn="just">
              <a:lnSpc>
                <a:spcPct val="107000"/>
              </a:lnSpc>
              <a:spcAft>
                <a:spcPts val="800"/>
              </a:spcAft>
            </a:pP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4 (tr.22)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internet,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5402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976EB7-1D18-4817-890C-7C87B4CFD800}"/>
              </a:ext>
            </a:extLst>
          </p:cNvPr>
          <p:cNvSpPr txBox="1"/>
          <p:nvPr/>
        </p:nvSpPr>
        <p:spPr>
          <a:xfrm>
            <a:off x="3081336" y="1205635"/>
            <a:ext cx="5996668" cy="523220"/>
          </a:xfrm>
          <a:prstGeom prst="rect">
            <a:avLst/>
          </a:prstGeom>
          <a:noFill/>
        </p:spPr>
        <p:txBody>
          <a:bodyPr wrap="square" rtlCol="0">
            <a:spAutoFit/>
          </a:bodyPr>
          <a:lstStyle/>
          <a:p>
            <a:pPr algn="ctr"/>
            <a:r>
              <a:rPr lang="en-US" sz="2800" b="1" dirty="0">
                <a:solidFill>
                  <a:schemeClr val="accent4">
                    <a:lumMod val="50000"/>
                  </a:schemeClr>
                </a:solidFill>
                <a:latin typeface="Times New Roman" panose="02020603050405020304" pitchFamily="18" charset="0"/>
                <a:cs typeface="Times New Roman" panose="02020603050405020304" pitchFamily="18" charset="0"/>
              </a:rPr>
              <a:t>NỘI DUNG BÀI HỌC</a:t>
            </a:r>
          </a:p>
        </p:txBody>
      </p:sp>
      <p:sp>
        <p:nvSpPr>
          <p:cNvPr id="3" name="Rectangle 2">
            <a:extLst>
              <a:ext uri="{FF2B5EF4-FFF2-40B4-BE49-F238E27FC236}">
                <a16:creationId xmlns:a16="http://schemas.microsoft.com/office/drawing/2014/main" id="{0A403596-3ECD-4952-8263-922762671675}"/>
              </a:ext>
            </a:extLst>
          </p:cNvPr>
          <p:cNvSpPr/>
          <p:nvPr/>
        </p:nvSpPr>
        <p:spPr>
          <a:xfrm>
            <a:off x="1673451" y="54506"/>
            <a:ext cx="8845099" cy="1077218"/>
          </a:xfrm>
          <a:prstGeom prst="rect">
            <a:avLst/>
          </a:prstGeom>
        </p:spPr>
        <p:txBody>
          <a:bodyPr wrap="square">
            <a:spAutoFit/>
          </a:bodyPr>
          <a:lstStyle/>
          <a:p>
            <a:pPr algn="ct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5</a:t>
            </a:r>
          </a:p>
          <a:p>
            <a:pPr algn="ctr"/>
            <a:r>
              <a:rPr lang="en-US" sz="3200" b="1" dirty="0">
                <a:solidFill>
                  <a:srgbClr val="FF0000"/>
                </a:solidFill>
                <a:latin typeface="Times New Roman" panose="02020603050405020304" pitchFamily="18" charset="0"/>
                <a:cs typeface="Times New Roman" panose="02020603050405020304" pitchFamily="18" charset="0"/>
              </a:rPr>
              <a:t>XÃ HỘI NGUYÊN THỦY</a:t>
            </a:r>
            <a:endParaRPr lang="vi-VN" sz="3200" dirty="0">
              <a:solidFill>
                <a:srgbClr val="FF0000"/>
              </a:solidFill>
            </a:endParaRPr>
          </a:p>
        </p:txBody>
      </p:sp>
      <p:grpSp>
        <p:nvGrpSpPr>
          <p:cNvPr id="4" name="Group 3">
            <a:extLst>
              <a:ext uri="{FF2B5EF4-FFF2-40B4-BE49-F238E27FC236}">
                <a16:creationId xmlns:a16="http://schemas.microsoft.com/office/drawing/2014/main" id="{751080E8-45D6-4C67-A1B9-A8E1433DB459}"/>
              </a:ext>
            </a:extLst>
          </p:cNvPr>
          <p:cNvGrpSpPr/>
          <p:nvPr/>
        </p:nvGrpSpPr>
        <p:grpSpPr>
          <a:xfrm>
            <a:off x="327563" y="1838682"/>
            <a:ext cx="9596954" cy="3552648"/>
            <a:chOff x="1281195" y="2033540"/>
            <a:chExt cx="9596954" cy="3552648"/>
          </a:xfrm>
        </p:grpSpPr>
        <p:sp>
          <p:nvSpPr>
            <p:cNvPr id="5" name="Freeform: Shape 4">
              <a:extLst>
                <a:ext uri="{FF2B5EF4-FFF2-40B4-BE49-F238E27FC236}">
                  <a16:creationId xmlns:a16="http://schemas.microsoft.com/office/drawing/2014/main" id="{E44B73C7-D16E-4A3B-A8A9-FEEF08AA303C}"/>
                </a:ext>
              </a:extLst>
            </p:cNvPr>
            <p:cNvSpPr/>
            <p:nvPr/>
          </p:nvSpPr>
          <p:spPr>
            <a:xfrm>
              <a:off x="1281195" y="2043656"/>
              <a:ext cx="9596954" cy="1571350"/>
            </a:xfrm>
            <a:custGeom>
              <a:avLst/>
              <a:gdLst>
                <a:gd name="connsiteX0" fmla="*/ 0 w 9596954"/>
                <a:gd name="connsiteY0" fmla="*/ 0 h 1571350"/>
                <a:gd name="connsiteX1" fmla="*/ 9596954 w 9596954"/>
                <a:gd name="connsiteY1" fmla="*/ 0 h 1571350"/>
                <a:gd name="connsiteX2" fmla="*/ 9596954 w 9596954"/>
                <a:gd name="connsiteY2" fmla="*/ 1571350 h 1571350"/>
                <a:gd name="connsiteX3" fmla="*/ 0 w 9596954"/>
                <a:gd name="connsiteY3" fmla="*/ 1571350 h 1571350"/>
                <a:gd name="connsiteX4" fmla="*/ 0 w 9596954"/>
                <a:gd name="connsiteY4" fmla="*/ 0 h 157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6954" h="1571350">
                  <a:moveTo>
                    <a:pt x="0" y="0"/>
                  </a:moveTo>
                  <a:lnTo>
                    <a:pt x="9596954" y="0"/>
                  </a:lnTo>
                  <a:lnTo>
                    <a:pt x="9596954" y="1571350"/>
                  </a:lnTo>
                  <a:lnTo>
                    <a:pt x="0" y="157135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64328" tIns="182880" rIns="182880" bIns="182880" numCol="1" spcCol="1270" anchor="ctr" anchorCtr="0">
              <a:noAutofit/>
            </a:bodyPr>
            <a:lstStyle/>
            <a:p>
              <a:pPr marL="0" lvl="0" indent="0" algn="l" defTabSz="2133600">
                <a:lnSpc>
                  <a:spcPct val="90000"/>
                </a:lnSpc>
                <a:spcBef>
                  <a:spcPct val="0"/>
                </a:spcBef>
                <a:spcAft>
                  <a:spcPts val="600"/>
                </a:spcAft>
                <a:buNone/>
              </a:pPr>
              <a:r>
                <a:rPr lang="en-US" sz="4800" b="1" kern="1200" dirty="0">
                  <a:latin typeface="Times New Roman" panose="02020603050405020304" pitchFamily="18" charset="0"/>
                  <a:cs typeface="Times New Roman" panose="02020603050405020304" pitchFamily="18" charset="0"/>
                </a:rPr>
                <a:t>  </a:t>
              </a:r>
              <a:r>
                <a:rPr lang="en-US" sz="3200" b="1" kern="1200" dirty="0">
                  <a:latin typeface="Times New Roman" panose="02020603050405020304" pitchFamily="18" charset="0"/>
                  <a:cs typeface="Times New Roman" panose="02020603050405020304" pitchFamily="18" charset="0"/>
                </a:rPr>
                <a:t>1.   1. </a:t>
              </a:r>
              <a:r>
                <a:rPr lang="en-US" sz="3200" b="1" kern="1200" dirty="0" err="1">
                  <a:latin typeface="Times New Roman" panose="02020603050405020304" pitchFamily="18" charset="0"/>
                  <a:cs typeface="Times New Roman" panose="02020603050405020304" pitchFamily="18" charset="0"/>
                </a:rPr>
                <a:t>Các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giai</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đoạn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phát</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triển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của</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xã</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hội</a:t>
              </a:r>
              <a:endParaRPr lang="en-US" sz="3200" b="1" kern="1200" dirty="0">
                <a:latin typeface="Times New Roman" panose="02020603050405020304" pitchFamily="18" charset="0"/>
                <a:cs typeface="Times New Roman" panose="02020603050405020304" pitchFamily="18" charset="0"/>
              </a:endParaRPr>
            </a:p>
            <a:p>
              <a:pPr marL="0" lvl="0" indent="0" algn="l" defTabSz="2133600">
                <a:lnSpc>
                  <a:spcPct val="90000"/>
                </a:lnSpc>
                <a:spcBef>
                  <a:spcPct val="0"/>
                </a:spcBef>
                <a:spcAft>
                  <a:spcPts val="600"/>
                </a:spcAft>
                <a:buNone/>
              </a:pP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nguyên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thuỷ</a:t>
              </a:r>
              <a:r>
                <a:rPr lang="en-US" sz="3200" b="1" kern="12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12E1E48C-C4F0-4EB4-958A-A738DF5F9E30}"/>
                </a:ext>
              </a:extLst>
            </p:cNvPr>
            <p:cNvSpPr/>
            <p:nvPr/>
          </p:nvSpPr>
          <p:spPr>
            <a:xfrm>
              <a:off x="1285471" y="2033540"/>
              <a:ext cx="1877298" cy="1644885"/>
            </a:xfrm>
            <a:prstGeom prst="rect">
              <a:avLst/>
            </a:prstGeom>
            <a:blipFill>
              <a:blip r:embed="rId2">
                <a:extLst>
                  <a:ext uri="{28A0092B-C50C-407E-A947-70E740481C1C}">
                    <a14:useLocalDpi xmlns:a14="http://schemas.microsoft.com/office/drawing/2010/main" val="0"/>
                  </a:ext>
                </a:extLst>
              </a:blip>
              <a:srcRect/>
              <a:stretch>
                <a:fillRect l="-10000" r="-10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7" name="Freeform: Shape 6">
              <a:extLst>
                <a:ext uri="{FF2B5EF4-FFF2-40B4-BE49-F238E27FC236}">
                  <a16:creationId xmlns:a16="http://schemas.microsoft.com/office/drawing/2014/main" id="{D11D6C11-3B83-498C-B8A1-F8BE972AFE8C}"/>
                </a:ext>
              </a:extLst>
            </p:cNvPr>
            <p:cNvSpPr/>
            <p:nvPr/>
          </p:nvSpPr>
          <p:spPr>
            <a:xfrm>
              <a:off x="1392974" y="4053655"/>
              <a:ext cx="9373395" cy="1507663"/>
            </a:xfrm>
            <a:custGeom>
              <a:avLst/>
              <a:gdLst>
                <a:gd name="connsiteX0" fmla="*/ 0 w 9373395"/>
                <a:gd name="connsiteY0" fmla="*/ 0 h 1507663"/>
                <a:gd name="connsiteX1" fmla="*/ 9373395 w 9373395"/>
                <a:gd name="connsiteY1" fmla="*/ 0 h 1507663"/>
                <a:gd name="connsiteX2" fmla="*/ 9373395 w 9373395"/>
                <a:gd name="connsiteY2" fmla="*/ 1507663 h 1507663"/>
                <a:gd name="connsiteX3" fmla="*/ 0 w 9373395"/>
                <a:gd name="connsiteY3" fmla="*/ 1507663 h 1507663"/>
                <a:gd name="connsiteX4" fmla="*/ 0 w 9373395"/>
                <a:gd name="connsiteY4" fmla="*/ 0 h 1507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3395" h="1507663">
                  <a:moveTo>
                    <a:pt x="0" y="0"/>
                  </a:moveTo>
                  <a:lnTo>
                    <a:pt x="9373395" y="0"/>
                  </a:lnTo>
                  <a:lnTo>
                    <a:pt x="9373395" y="1507663"/>
                  </a:lnTo>
                  <a:lnTo>
                    <a:pt x="0" y="1507663"/>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hueOff val="0"/>
                <a:satOff val="0"/>
                <a:lumOff val="0"/>
                <a:alphaOff val="0"/>
              </a:schemeClr>
            </a:lnRef>
            <a:fillRef idx="1">
              <a:schemeClr val="lt1">
                <a:alpha val="40000"/>
                <a:hueOff val="0"/>
                <a:satOff val="0"/>
                <a:lumOff val="0"/>
                <a:alphaOff val="0"/>
              </a:schemeClr>
            </a:fillRef>
            <a:effectRef idx="1">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064328"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dirty="0">
                  <a:latin typeface="Times New Roman" panose="02020603050405020304" pitchFamily="18" charset="0"/>
                  <a:cs typeface="Times New Roman" panose="02020603050405020304" pitchFamily="18" charset="0"/>
                </a:rPr>
                <a:t>       </a:t>
              </a:r>
            </a:p>
            <a:p>
              <a:pPr marL="0" lvl="0" indent="0" algn="l" defTabSz="1955800">
                <a:lnSpc>
                  <a:spcPct val="90000"/>
                </a:lnSpc>
                <a:spcBef>
                  <a:spcPct val="0"/>
                </a:spcBef>
                <a:spcAft>
                  <a:spcPct val="35000"/>
                </a:spcAft>
                <a:buNone/>
              </a:pPr>
              <a:r>
                <a:rPr lang="en-US" sz="4400" b="1" kern="1200" dirty="0">
                  <a:latin typeface="Times New Roman" panose="02020603050405020304" pitchFamily="18" charset="0"/>
                  <a:cs typeface="Times New Roman" panose="02020603050405020304" pitchFamily="18" charset="0"/>
                </a:rPr>
                <a:t>     </a:t>
              </a:r>
              <a:r>
                <a:rPr lang="en-US" sz="3100" b="1" kern="1200" dirty="0">
                  <a:latin typeface="Times New Roman" panose="02020603050405020304" pitchFamily="18" charset="0"/>
                  <a:cs typeface="Times New Roman" panose="02020603050405020304" pitchFamily="18" charset="0"/>
                </a:rPr>
                <a:t>2. </a:t>
              </a:r>
              <a:r>
                <a:rPr lang="en-US" sz="3100" b="1" kern="1200" dirty="0" err="1">
                  <a:latin typeface="Times New Roman" panose="02020603050405020304" pitchFamily="18" charset="0"/>
                  <a:cs typeface="Times New Roman" panose="02020603050405020304" pitchFamily="18" charset="0"/>
                </a:rPr>
                <a:t>Đời</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sống</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vật</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chất</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và</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tinh</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thần</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của</a:t>
              </a:r>
              <a:r>
                <a:rPr lang="en-US" sz="3100" b="1" kern="1200" dirty="0">
                  <a:latin typeface="Times New Roman" panose="02020603050405020304" pitchFamily="18" charset="0"/>
                  <a:cs typeface="Times New Roman" panose="02020603050405020304" pitchFamily="18" charset="0"/>
                </a:rPr>
                <a:t> </a:t>
              </a:r>
              <a:r>
                <a:rPr lang="en-US" sz="3100" b="1" kern="1200" dirty="0" err="1">
                  <a:latin typeface="Times New Roman" panose="02020603050405020304" pitchFamily="18" charset="0"/>
                  <a:cs typeface="Times New Roman" panose="02020603050405020304" pitchFamily="18" charset="0"/>
                </a:rPr>
                <a:t>người</a:t>
              </a:r>
              <a:endParaRPr lang="en-US" sz="3100" b="1" kern="1200" dirty="0">
                <a:latin typeface="Times New Roman" panose="02020603050405020304" pitchFamily="18" charset="0"/>
                <a:cs typeface="Times New Roman" panose="02020603050405020304" pitchFamily="18" charset="0"/>
              </a:endParaRPr>
            </a:p>
            <a:p>
              <a:pPr marL="0" lvl="0" indent="0" algn="l" defTabSz="19558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nguyên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thủy</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trên</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đất</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nước</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Việt</a:t>
              </a:r>
              <a:r>
                <a:rPr lang="en-US" sz="3200" b="1" kern="1200" dirty="0">
                  <a:latin typeface="Times New Roman" panose="02020603050405020304" pitchFamily="18" charset="0"/>
                  <a:cs typeface="Times New Roman" panose="02020603050405020304" pitchFamily="18" charset="0"/>
                </a:rPr>
                <a:t> Nam.</a:t>
              </a:r>
            </a:p>
            <a:p>
              <a:pPr marL="0" lvl="0" indent="0" algn="l" defTabSz="1955800">
                <a:lnSpc>
                  <a:spcPct val="90000"/>
                </a:lnSpc>
                <a:spcBef>
                  <a:spcPct val="0"/>
                </a:spcBef>
                <a:spcAft>
                  <a:spcPct val="35000"/>
                </a:spcAft>
                <a:buNone/>
              </a:pPr>
              <a:endParaRPr lang="en-US" sz="3200" b="1" kern="12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F05FD45-012F-4C20-AB0C-F2E151CBB721}"/>
                </a:ext>
              </a:extLst>
            </p:cNvPr>
            <p:cNvSpPr/>
            <p:nvPr/>
          </p:nvSpPr>
          <p:spPr>
            <a:xfrm>
              <a:off x="1358733" y="3936270"/>
              <a:ext cx="1711042" cy="1649918"/>
            </a:xfrm>
            <a:prstGeom prst="rect">
              <a:avLst/>
            </a:prstGeom>
            <a:blipFill>
              <a:blip r:embed="rId3">
                <a:extLst>
                  <a:ext uri="{28A0092B-C50C-407E-A947-70E740481C1C}">
                    <a14:useLocalDpi xmlns:a14="http://schemas.microsoft.com/office/drawing/2010/main" val="0"/>
                  </a:ext>
                </a:extLst>
              </a:blip>
              <a:srcRect/>
              <a:stretch>
                <a:fillRect l="-10000" r="-10000"/>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tint val="50000"/>
                <a:hueOff val="10788194"/>
                <a:satOff val="-50206"/>
                <a:lumOff val="-2202"/>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4444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A89677B-636A-4E31-8F56-D48A48043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2" y="928256"/>
            <a:ext cx="10384434" cy="59297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712AEB-1568-4E0F-89DC-EFA9A9831ED7}"/>
              </a:ext>
            </a:extLst>
          </p:cNvPr>
          <p:cNvSpPr txBox="1"/>
          <p:nvPr/>
        </p:nvSpPr>
        <p:spPr>
          <a:xfrm>
            <a:off x="1761977" y="214583"/>
            <a:ext cx="8974728" cy="522259"/>
          </a:xfrm>
          <a:prstGeom prst="rect">
            <a:avLst/>
          </a:prstGeom>
          <a:noFill/>
        </p:spPr>
        <p:txBody>
          <a:bodyPr wrap="square">
            <a:spAutoFit/>
          </a:bodyPr>
          <a:lstStyle/>
          <a:p>
            <a:pPr algn="just">
              <a:lnSpc>
                <a:spcPct val="107000"/>
              </a:lnSpc>
              <a:spcAft>
                <a:spcPts val="800"/>
              </a:spcAft>
            </a:pPr>
            <a:r>
              <a:rPr lang="nl-NL"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Xã hội nguyên thuỷ trải qua những giai đoạn phát triển nào?</a:t>
            </a:r>
          </a:p>
        </p:txBody>
      </p:sp>
    </p:spTree>
    <p:extLst>
      <p:ext uri="{BB962C8B-B14F-4D97-AF65-F5344CB8AC3E}">
        <p14:creationId xmlns:p14="http://schemas.microsoft.com/office/powerpoint/2010/main" val="304974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189619-0720-448E-BA49-C1D951B47B3A}"/>
              </a:ext>
            </a:extLst>
          </p:cNvPr>
          <p:cNvSpPr txBox="1"/>
          <p:nvPr/>
        </p:nvSpPr>
        <p:spPr>
          <a:xfrm>
            <a:off x="3455233" y="168873"/>
            <a:ext cx="4954248" cy="954107"/>
          </a:xfrm>
          <a:prstGeom prst="rect">
            <a:avLst/>
          </a:prstGeom>
          <a:noFill/>
        </p:spPr>
        <p:txBody>
          <a:bodyPr wrap="square">
            <a:spAutoFit/>
          </a:bodyPr>
          <a:lstStyle/>
          <a:p>
            <a:pPr algn="ctr"/>
            <a:r>
              <a:rPr lang="en-US" sz="2800" b="1" dirty="0">
                <a:latin typeface="Times New Roman" panose="02020603050405020304" pitchFamily="18" charset="0"/>
                <a:ea typeface="Calibri" panose="020F0502020204030204" pitchFamily="34" charset="0"/>
                <a:cs typeface="Times New Roman" panose="02020603050405020304" pitchFamily="18" charset="0"/>
              </a:rPr>
              <a:t>TIẾT 5: BÀI 5</a:t>
            </a:r>
          </a:p>
          <a:p>
            <a:pPr algn="ctr"/>
            <a:r>
              <a:rPr lang="en-US" sz="2800" b="1" dirty="0">
                <a:solidFill>
                  <a:srgbClr val="FF0000"/>
                </a:solidFill>
                <a:latin typeface="Times New Roman" panose="02020603050405020304" pitchFamily="18" charset="0"/>
                <a:cs typeface="Times New Roman" panose="02020603050405020304" pitchFamily="18" charset="0"/>
              </a:rPr>
              <a:t>XÃ HỘI NGUYÊN THỦY</a:t>
            </a:r>
            <a:endParaRPr lang="vi-VN" sz="2800" dirty="0">
              <a:solidFill>
                <a:srgbClr val="FF0000"/>
              </a:solidFill>
            </a:endParaRPr>
          </a:p>
        </p:txBody>
      </p:sp>
      <p:sp>
        <p:nvSpPr>
          <p:cNvPr id="3" name="TextBox 2">
            <a:extLst>
              <a:ext uri="{FF2B5EF4-FFF2-40B4-BE49-F238E27FC236}">
                <a16:creationId xmlns:a16="http://schemas.microsoft.com/office/drawing/2014/main" id="{987929E5-2DAD-4834-B1B6-49632D7289D5}"/>
              </a:ext>
            </a:extLst>
          </p:cNvPr>
          <p:cNvSpPr txBox="1"/>
          <p:nvPr/>
        </p:nvSpPr>
        <p:spPr>
          <a:xfrm>
            <a:off x="602105" y="1765681"/>
            <a:ext cx="10460636" cy="523220"/>
          </a:xfrm>
          <a:prstGeom prst="rect">
            <a:avLst/>
          </a:prstGeom>
          <a:noFill/>
        </p:spPr>
        <p:txBody>
          <a:bodyPr wrap="square">
            <a:spAutoFit/>
          </a:bodyPr>
          <a:lstStyle/>
          <a:p>
            <a:pPr indent="254006" algn="just">
              <a:spcBef>
                <a:spcPts val="600"/>
              </a:spcBef>
              <a:spcAft>
                <a:spcPts val="600"/>
              </a:spcAft>
            </a:pPr>
            <a:r>
              <a:rPr lang="en-US" sz="2800" dirty="0" err="1">
                <a:solidFill>
                  <a:srgbClr val="292928"/>
                </a:solidFill>
                <a:latin typeface="Times New Roman" panose="02020603050405020304" pitchFamily="18" charset="0"/>
                <a:ea typeface="Times New Roman" panose="02020603050405020304" pitchFamily="18" charset="0"/>
              </a:rPr>
              <a:t>Trải</a:t>
            </a:r>
            <a:r>
              <a:rPr lang="en-US" sz="2800" dirty="0">
                <a:solidFill>
                  <a:srgbClr val="292928"/>
                </a:solidFill>
                <a:latin typeface="Times New Roman" panose="02020603050405020304" pitchFamily="18" charset="0"/>
                <a:ea typeface="Times New Roman" panose="02020603050405020304" pitchFamily="18" charset="0"/>
              </a:rPr>
              <a:t> qua </a:t>
            </a:r>
            <a:r>
              <a:rPr lang="en-US" sz="2800" dirty="0" err="1">
                <a:solidFill>
                  <a:srgbClr val="292928"/>
                </a:solidFill>
                <a:latin typeface="Times New Roman" panose="02020603050405020304" pitchFamily="18" charset="0"/>
                <a:ea typeface="Times New Roman" panose="02020603050405020304" pitchFamily="18" charset="0"/>
              </a:rPr>
              <a:t>hai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giai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đoạn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Bầy</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người</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nguyên</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thuỷ</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và</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Công</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xã</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thị</a:t>
            </a:r>
            <a:r>
              <a:rPr lang="en-US" sz="2800" dirty="0">
                <a:solidFill>
                  <a:srgbClr val="292928"/>
                </a:solidFill>
                <a:latin typeface="Times New Roman" panose="02020603050405020304" pitchFamily="18" charset="0"/>
                <a:ea typeface="Times New Roman" panose="02020603050405020304" pitchFamily="18" charset="0"/>
              </a:rPr>
              <a:t> </a:t>
            </a:r>
            <a:r>
              <a:rPr lang="en-US" sz="2800" dirty="0" err="1">
                <a:solidFill>
                  <a:srgbClr val="292928"/>
                </a:solidFill>
                <a:latin typeface="Times New Roman" panose="02020603050405020304" pitchFamily="18" charset="0"/>
                <a:ea typeface="Times New Roman" panose="02020603050405020304" pitchFamily="18" charset="0"/>
              </a:rPr>
              <a:t>tộc</a:t>
            </a:r>
            <a:r>
              <a:rPr lang="en-US" sz="2800" dirty="0">
                <a:solidFill>
                  <a:srgbClr val="292928"/>
                </a:solidFill>
                <a:latin typeface="Times New Roman" panose="02020603050405020304" pitchFamily="18" charset="0"/>
                <a:ea typeface="Times New Roman" panose="02020603050405020304" pitchFamily="18" charset="0"/>
              </a:rPr>
              <a:t> </a:t>
            </a:r>
          </a:p>
        </p:txBody>
      </p:sp>
      <p:sp>
        <p:nvSpPr>
          <p:cNvPr id="4" name="TextBox 3">
            <a:extLst>
              <a:ext uri="{FF2B5EF4-FFF2-40B4-BE49-F238E27FC236}">
                <a16:creationId xmlns:a16="http://schemas.microsoft.com/office/drawing/2014/main" id="{39291F44-BABC-4C89-924C-FE9844EBC4E6}"/>
              </a:ext>
            </a:extLst>
          </p:cNvPr>
          <p:cNvSpPr txBox="1"/>
          <p:nvPr/>
        </p:nvSpPr>
        <p:spPr>
          <a:xfrm>
            <a:off x="602106" y="1120052"/>
            <a:ext cx="9100279" cy="523220"/>
          </a:xfrm>
          <a:prstGeom prst="rect">
            <a:avLst/>
          </a:prstGeom>
          <a:noFill/>
        </p:spPr>
        <p:txBody>
          <a:bodyPr wrap="square">
            <a:spAutoFit/>
          </a:bodyPr>
          <a:lstStyle/>
          <a:p>
            <a:pPr>
              <a:spcAft>
                <a:spcPts val="600"/>
              </a:spcAft>
            </a:pP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thuỷ</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65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E31B5F-1101-49DE-906B-2B2A78F5805F}"/>
              </a:ext>
            </a:extLst>
          </p:cNvPr>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355211" y="2968283"/>
            <a:ext cx="5740789" cy="363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extBox 3">
            <a:extLst>
              <a:ext uri="{FF2B5EF4-FFF2-40B4-BE49-F238E27FC236}">
                <a16:creationId xmlns:a16="http://schemas.microsoft.com/office/drawing/2014/main" id="{E18F992A-9F4F-453C-BEA9-64D2448A4ACE}"/>
              </a:ext>
            </a:extLst>
          </p:cNvPr>
          <p:cNvSpPr txBox="1"/>
          <p:nvPr/>
        </p:nvSpPr>
        <p:spPr>
          <a:xfrm>
            <a:off x="483575" y="0"/>
            <a:ext cx="11173266" cy="983283"/>
          </a:xfrm>
          <a:prstGeom prst="rect">
            <a:avLst/>
          </a:prstGeom>
          <a:noFill/>
        </p:spPr>
        <p:txBody>
          <a:bodyPr wrap="square">
            <a:spAutoFit/>
          </a:bodyPr>
          <a:lstStyle/>
          <a:p>
            <a:pPr algn="just">
              <a:lnSpc>
                <a:spcPct val="107000"/>
              </a:lnSpc>
              <a:spcAft>
                <a:spcPts val="800"/>
              </a:spcAft>
            </a:pPr>
            <a:r>
              <a:rPr lang="nl-NL"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Vì sao giai đoạn đầu khi loài người vừa hình thành lại phải sống với nhau theo từng bầy?</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FFC8446-CBBB-4E46-B4C3-96FA10511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394" y="2968282"/>
            <a:ext cx="5520395" cy="3555999"/>
          </a:xfrm>
          <a:prstGeom prst="rect">
            <a:avLst/>
          </a:prstGeom>
        </p:spPr>
      </p:pic>
      <p:sp>
        <p:nvSpPr>
          <p:cNvPr id="7" name="TextBox 6">
            <a:extLst>
              <a:ext uri="{FF2B5EF4-FFF2-40B4-BE49-F238E27FC236}">
                <a16:creationId xmlns:a16="http://schemas.microsoft.com/office/drawing/2014/main" id="{0BC80B77-AD94-4CB0-8609-A97384659DD1}"/>
              </a:ext>
            </a:extLst>
          </p:cNvPr>
          <p:cNvSpPr txBox="1"/>
          <p:nvPr/>
        </p:nvSpPr>
        <p:spPr>
          <a:xfrm>
            <a:off x="309758" y="874563"/>
            <a:ext cx="11527031" cy="2246769"/>
          </a:xfrm>
          <a:prstGeom prst="rect">
            <a:avLst/>
          </a:prstGeom>
          <a:noFill/>
        </p:spPr>
        <p:txBody>
          <a:bodyPr wrap="square">
            <a:spAutoFit/>
          </a:bodyPr>
          <a:lstStyle/>
          <a:p>
            <a:pPr algn="just"/>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bầy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thuỷ</a:t>
            </a:r>
            <a:r>
              <a:rPr lang="en-US" sz="2800" dirty="0">
                <a:effectLst/>
                <a:latin typeface="Times New Roman" panose="02020603050405020304" pitchFamily="18" charset="0"/>
                <a:ea typeface="Calibri" panose="020F0502020204030204" pitchFamily="34" charset="0"/>
              </a:rPr>
              <a:t> do con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vừa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thoát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thế</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cụ</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thô</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thấp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dựa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nhau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dùng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mạnh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tìm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kiếm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vệ</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tạo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bầy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sống</a:t>
            </a:r>
            <a:r>
              <a:rPr lang="en-US" sz="2800" dirty="0">
                <a:effectLst/>
                <a:latin typeface="Times New Roman" panose="02020603050405020304" pitchFamily="18" charset="0"/>
                <a:ea typeface="Calibri" panose="020F0502020204030204" pitchFamily="34" charset="0"/>
              </a:rPr>
              <a:t> lang thang, nay </a:t>
            </a:r>
            <a:r>
              <a:rPr lang="en-US" sz="2800" dirty="0" err="1">
                <a:effectLst/>
                <a:latin typeface="Times New Roman" panose="02020603050405020304" pitchFamily="18" charset="0"/>
                <a:ea typeface="Calibri" panose="020F0502020204030204" pitchFamily="34" charset="0"/>
              </a:rPr>
              <a:t>đây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lượm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hoa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bắt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thú</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ăn</a:t>
            </a:r>
            <a:r>
              <a:rPr lang="en-US" sz="2800" dirty="0">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273057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A89677B-636A-4E31-8F56-D48A48043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625" y="2461352"/>
            <a:ext cx="11257613" cy="4396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712AEB-1568-4E0F-89DC-EFA9A9831ED7}"/>
              </a:ext>
            </a:extLst>
          </p:cNvPr>
          <p:cNvSpPr txBox="1"/>
          <p:nvPr/>
        </p:nvSpPr>
        <p:spPr>
          <a:xfrm>
            <a:off x="734518" y="214583"/>
            <a:ext cx="11092721" cy="2273379"/>
          </a:xfrm>
          <a:prstGeom prst="rect">
            <a:avLst/>
          </a:prstGeom>
          <a:noFill/>
        </p:spPr>
        <p:txBody>
          <a:bodyPr wrap="square">
            <a:spAutoFit/>
          </a:bodyPr>
          <a:lstStyle/>
          <a:p>
            <a:pPr algn="ctr">
              <a:lnSpc>
                <a:spcPct val="107000"/>
              </a:lnSpc>
              <a:spcAft>
                <a:spcPts val="800"/>
              </a:spcAft>
            </a:pPr>
            <a:r>
              <a:rPr lang="nl-NL" sz="2400" b="1" dirty="0">
                <a:solidFill>
                  <a:srgbClr val="0000FF"/>
                </a:solidFill>
                <a:latin typeface="Times New Roman" panose="02020603050405020304" pitchFamily="18" charset="0"/>
                <a:ea typeface="Calibri" panose="020F0502020204030204" pitchFamily="34" charset="0"/>
              </a:rPr>
              <a:t>THẢO LUẬN CẶP ĐÔI – THỜI GIAN: 4 PHÚT</a:t>
            </a:r>
          </a:p>
          <a:p>
            <a:pPr algn="just">
              <a:lnSpc>
                <a:spcPct val="107000"/>
              </a:lnSpc>
              <a:spcAft>
                <a:spcPts val="800"/>
              </a:spcAft>
            </a:pPr>
            <a:r>
              <a:rPr lang="nl-NL" sz="2400" b="1" i="1" dirty="0">
                <a:solidFill>
                  <a:srgbClr val="0000FF"/>
                </a:solidFill>
                <a:latin typeface="Times New Roman" panose="02020603050405020304" pitchFamily="18" charset="0"/>
                <a:ea typeface="Calibri" panose="020F0502020204030204" pitchFamily="34" charset="0"/>
              </a:rPr>
              <a:t>Nội dung 1: </a:t>
            </a:r>
            <a:r>
              <a:rPr lang="nl-NL" sz="2400" i="1" dirty="0">
                <a:solidFill>
                  <a:srgbClr val="FF0000"/>
                </a:solidFill>
                <a:latin typeface="Times New Roman" panose="02020603050405020304" pitchFamily="18" charset="0"/>
                <a:ea typeface="Calibri" panose="020F0502020204030204" pitchFamily="34" charset="0"/>
              </a:rPr>
              <a:t>Dựa vào bảng tr.20, hãy cho biết đời sống vật chất, tinh thần và tổ chức xã hội của Nguời tối cổ</a:t>
            </a:r>
          </a:p>
          <a:p>
            <a:pPr algn="just">
              <a:lnSpc>
                <a:spcPct val="107000"/>
              </a:lnSpc>
              <a:spcAft>
                <a:spcPts val="800"/>
              </a:spcAft>
            </a:pPr>
            <a:r>
              <a:rPr lang="nl-NL" sz="2400" b="1" i="1" dirty="0">
                <a:solidFill>
                  <a:srgbClr val="0000FF"/>
                </a:solidFill>
                <a:latin typeface="Times New Roman" panose="02020603050405020304" pitchFamily="18" charset="0"/>
                <a:ea typeface="Calibri" panose="020F0502020204030204" pitchFamily="34" charset="0"/>
              </a:rPr>
              <a:t>Nội dung 2: </a:t>
            </a:r>
            <a:r>
              <a:rPr lang="nl-NL" sz="2400" i="1" dirty="0">
                <a:solidFill>
                  <a:srgbClr val="FF0000"/>
                </a:solidFill>
                <a:latin typeface="Times New Roman" panose="02020603050405020304" pitchFamily="18" charset="0"/>
                <a:ea typeface="Calibri" panose="020F0502020204030204" pitchFamily="34" charset="0"/>
              </a:rPr>
              <a:t>Dựa vào bảng tr.20, hãy cho biết đời sống vật chất,  tinh thần và tổ chức xã hội của Người tinh khôn</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16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A89677B-636A-4E31-8F56-D48A48043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96" y="1484025"/>
            <a:ext cx="11165174" cy="5171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2712AEB-1568-4E0F-89DC-EFA9A9831ED7}"/>
              </a:ext>
            </a:extLst>
          </p:cNvPr>
          <p:cNvSpPr txBox="1"/>
          <p:nvPr/>
        </p:nvSpPr>
        <p:spPr>
          <a:xfrm>
            <a:off x="1244808" y="400983"/>
            <a:ext cx="9702384" cy="983283"/>
          </a:xfrm>
          <a:prstGeom prst="rect">
            <a:avLst/>
          </a:prstGeom>
          <a:noFill/>
        </p:spPr>
        <p:txBody>
          <a:bodyPr wrap="square">
            <a:spAutoFit/>
          </a:bodyPr>
          <a:lstStyle/>
          <a:p>
            <a:pPr algn="just">
              <a:lnSpc>
                <a:spcPct val="107000"/>
              </a:lnSpc>
              <a:spcAft>
                <a:spcPts val="800"/>
              </a:spcAft>
            </a:pPr>
            <a:r>
              <a:rPr lang="nl-NL" sz="2800" i="1" dirty="0">
                <a:solidFill>
                  <a:srgbClr val="FF0000"/>
                </a:solidFill>
                <a:latin typeface="Times New Roman" panose="02020603050405020304" pitchFamily="18" charset="0"/>
                <a:ea typeface="Calibri" panose="020F0502020204030204" pitchFamily="34" charset="0"/>
              </a:rPr>
              <a:t>Dựa vào bảng tr.20, hãy cho biết đời sống vật chất, tinh thần và tổ chức xã hội của Bầy người nguyên thủy</a:t>
            </a:r>
          </a:p>
        </p:txBody>
      </p:sp>
    </p:spTree>
    <p:extLst>
      <p:ext uri="{BB962C8B-B14F-4D97-AF65-F5344CB8AC3E}">
        <p14:creationId xmlns:p14="http://schemas.microsoft.com/office/powerpoint/2010/main" val="12833657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4131</TotalTime>
  <Words>2619</Words>
  <Application>Microsoft Office PowerPoint</Application>
  <PresentationFormat>Widescreen</PresentationFormat>
  <Paragraphs>128</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Đời sống vật chất và tinh thần của người nguyên thủy trên đất nước Việt Nam.</vt:lpstr>
      <vt:lpstr>PowerPoint Presentation</vt:lpstr>
      <vt:lpstr>PowerPoint Presentation</vt:lpstr>
      <vt:lpstr>PowerPoint Presentation</vt:lpstr>
      <vt:lpstr>PowerPoint Presentation</vt:lpstr>
      <vt:lpstr>2. Đời sống vật chất và tinh thần của người nguyên thủy trên đất nước Việt Nam.</vt:lpstr>
      <vt:lpstr>PowerPoint Presentation</vt:lpstr>
      <vt:lpstr>2. Đời sống vật chất và tinh thần của người nguyên thủy trên đất nước Việt Nam.</vt:lpstr>
      <vt:lpstr>PowerPoint Presentation</vt:lpstr>
      <vt:lpstr>Luyện tập</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Thương Lê Thị</cp:lastModifiedBy>
  <cp:revision>194</cp:revision>
  <dcterms:created xsi:type="dcterms:W3CDTF">2019-04-01T01:28:11Z</dcterms:created>
  <dcterms:modified xsi:type="dcterms:W3CDTF">2024-10-07T06:20:56Z</dcterms:modified>
</cp:coreProperties>
</file>