
<file path=[Content_Types].xml><?xml version="1.0" encoding="utf-8"?>
<Types xmlns="http://schemas.openxmlformats.org/package/2006/content-types">
  <Default Extension="png" ContentType="image/png"/>
  <Default Extension="mp3" ContentType="audio/mpe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58"/>
  </p:notesMasterIdLst>
  <p:sldIdLst>
    <p:sldId id="257" r:id="rId2"/>
    <p:sldId id="258" r:id="rId3"/>
    <p:sldId id="259" r:id="rId4"/>
    <p:sldId id="340" r:id="rId5"/>
    <p:sldId id="338" r:id="rId6"/>
    <p:sldId id="341" r:id="rId7"/>
    <p:sldId id="343" r:id="rId8"/>
    <p:sldId id="344" r:id="rId9"/>
    <p:sldId id="339" r:id="rId10"/>
    <p:sldId id="342" r:id="rId11"/>
    <p:sldId id="347" r:id="rId12"/>
    <p:sldId id="345" r:id="rId13"/>
    <p:sldId id="332" r:id="rId14"/>
    <p:sldId id="334" r:id="rId15"/>
    <p:sldId id="335" r:id="rId16"/>
    <p:sldId id="336" r:id="rId17"/>
    <p:sldId id="337" r:id="rId18"/>
    <p:sldId id="346" r:id="rId19"/>
    <p:sldId id="280" r:id="rId20"/>
    <p:sldId id="283" r:id="rId21"/>
    <p:sldId id="284" r:id="rId22"/>
    <p:sldId id="330" r:id="rId23"/>
    <p:sldId id="285" r:id="rId24"/>
    <p:sldId id="286" r:id="rId25"/>
    <p:sldId id="287" r:id="rId26"/>
    <p:sldId id="288" r:id="rId27"/>
    <p:sldId id="291" r:id="rId28"/>
    <p:sldId id="292" r:id="rId29"/>
    <p:sldId id="294" r:id="rId30"/>
    <p:sldId id="297" r:id="rId31"/>
    <p:sldId id="298" r:id="rId32"/>
    <p:sldId id="299" r:id="rId33"/>
    <p:sldId id="348" r:id="rId34"/>
    <p:sldId id="303" r:id="rId35"/>
    <p:sldId id="301" r:id="rId36"/>
    <p:sldId id="305" r:id="rId37"/>
    <p:sldId id="307" r:id="rId38"/>
    <p:sldId id="304" r:id="rId39"/>
    <p:sldId id="349" r:id="rId40"/>
    <p:sldId id="306" r:id="rId41"/>
    <p:sldId id="331" r:id="rId42"/>
    <p:sldId id="315" r:id="rId43"/>
    <p:sldId id="316" r:id="rId44"/>
    <p:sldId id="317" r:id="rId45"/>
    <p:sldId id="318" r:id="rId46"/>
    <p:sldId id="270" r:id="rId47"/>
    <p:sldId id="290" r:id="rId48"/>
    <p:sldId id="325" r:id="rId49"/>
    <p:sldId id="326" r:id="rId50"/>
    <p:sldId id="327" r:id="rId51"/>
    <p:sldId id="320" r:id="rId52"/>
    <p:sldId id="319" r:id="rId53"/>
    <p:sldId id="322" r:id="rId54"/>
    <p:sldId id="323" r:id="rId55"/>
    <p:sldId id="321" r:id="rId56"/>
    <p:sldId id="324" r:id="rId57"/>
  </p:sldIdLst>
  <p:sldSz cx="9144000" cy="5143500" type="screen16x9"/>
  <p:notesSz cx="6858000" cy="9144000"/>
  <p:embeddedFontLst>
    <p:embeddedFont>
      <p:font typeface="Euphoria Script" panose="020B0604020202020204" charset="0"/>
      <p:regular r:id="rId59"/>
    </p:embeddedFont>
    <p:embeddedFont>
      <p:font typeface="Wingdings 3" panose="05040102010807070707" pitchFamily="18" charset="2"/>
      <p:regular r:id="rId60"/>
    </p:embeddedFont>
    <p:embeddedFont>
      <p:font typeface="Bebas Neue" panose="020B0604020202020204" charset="0"/>
      <p:regular r:id="rId61"/>
    </p:embeddedFont>
    <p:embeddedFont>
      <p:font typeface="Trebuchet MS" panose="020B0603020202020204" pitchFamily="34" charset="0"/>
      <p:regular r:id="rId62"/>
      <p:bold r:id="rId63"/>
      <p:italic r:id="rId64"/>
      <p:boldItalic r:id="rId65"/>
    </p:embeddedFont>
    <p:embeddedFont>
      <p:font typeface="Baskervville" panose="020B0604020202020204" charset="0"/>
      <p:regular r:id="rId66"/>
      <p:italic r:id="rId67"/>
    </p:embeddedFont>
    <p:embeddedFont>
      <p:font typeface="Lato" panose="020B060402020202020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56B0FE1-36A8-4E61-AD4E-2F0E9D752F36}">
  <a:tblStyle styleId="{A56B0FE1-36A8-4E61-AD4E-2F0E9D752F3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559" autoAdjust="0"/>
    <p:restoredTop sz="94660"/>
  </p:normalViewPr>
  <p:slideViewPr>
    <p:cSldViewPr snapToGrid="0">
      <p:cViewPr varScale="1">
        <p:scale>
          <a:sx n="96" d="100"/>
          <a:sy n="96" d="100"/>
        </p:scale>
        <p:origin x="462" y="9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23e57e410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23e57e410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0083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22fef0dd8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22fef0dd8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3219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1255bab6080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1255bab608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261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g123e57e4108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6" name="Google Shape;916;g123e57e4108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676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12474def263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12474def263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63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23e57e410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23e57e410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38016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22fef0dd8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22fef0dd8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9573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23e57e410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23e57e410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3668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22fef0dd8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22fef0dd8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541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1252bb067ef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1252bb067ef_0_3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22fef0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22fef0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1252bb067ef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1252bb067ef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252bb067ef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252bb067ef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23e57e410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23e57e410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9215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252bb067ef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252bb067ef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123e57e4108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123e57e4108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223546f85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1223546f85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123e57e4108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123e57e4108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1223546f850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1223546f85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1223546f85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1223546f85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Google Shape;797;g11fba705b9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8" name="Google Shape;798;g11fba705b9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3579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22fef0dd8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22fef0dd8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123e57e410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123e57e410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83464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g12474def263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1" name="Google Shape;861;g12474def263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13684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g122fef0dd8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0" name="Google Shape;870;g122fef0dd8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3820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22fef0dd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22fef0dd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772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23e57e4108_0_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23e57e4108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5432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23e57e410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7" name="Google Shape;897;g123e57e410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06159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23e57e410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23e57e410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36527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g123e57e4108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5" name="Google Shape;1045;g123e57e4108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3004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23e57e4108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123e57e4108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12813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123e57e4108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0" name="Google Shape;1060;g123e57e410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209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123e57e4108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123e57e4108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84885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g123e57e4108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6" name="Google Shape;976;g123e57e4108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7563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g123e57e4108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7" name="Google Shape;887;g123e57e4108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73908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252bb067e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252bb067e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7669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23e57e410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23e57e410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3411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3"/>
        <p:cNvGrpSpPr/>
        <p:nvPr/>
      </p:nvGrpSpPr>
      <p:grpSpPr>
        <a:xfrm>
          <a:off x="0" y="0"/>
          <a:ext cx="0" cy="0"/>
          <a:chOff x="0" y="0"/>
          <a:chExt cx="0" cy="0"/>
        </a:xfrm>
      </p:grpSpPr>
      <p:sp>
        <p:nvSpPr>
          <p:cNvPr id="1294" name="Google Shape;1294;g1252bb067ef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5" name="Google Shape;1295;g1252bb067ef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795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g1252bb067ef_1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7" name="Google Shape;1317;g1252bb067ef_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02013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23e57e410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23e57e410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22fef0dd8c_3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122fef0dd8c_3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23e57e410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23e57e410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944971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8"/>
        <p:cNvGrpSpPr/>
        <p:nvPr/>
      </p:nvGrpSpPr>
      <p:grpSpPr>
        <a:xfrm>
          <a:off x="0" y="0"/>
          <a:ext cx="0" cy="0"/>
          <a:chOff x="0" y="0"/>
          <a:chExt cx="0" cy="0"/>
        </a:xfrm>
      </p:grpSpPr>
      <p:sp>
        <p:nvSpPr>
          <p:cNvPr id="1429" name="Google Shape;1429;g122fef0dd8c_3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0" name="Google Shape;1430;g122fef0dd8c_3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04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23e57e410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23e57e410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5379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23e57e4108_0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23e57e4108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3074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123e57e4108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123e57e4108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8196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252bb067ef_1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1252bb067ef_1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54619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123e57e4108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3" name="Google Shape;1393;g123e57e4108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92283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9"/>
        <p:cNvGrpSpPr/>
        <p:nvPr/>
      </p:nvGrpSpPr>
      <p:grpSpPr>
        <a:xfrm>
          <a:off x="0" y="0"/>
          <a:ext cx="0" cy="0"/>
          <a:chOff x="0" y="0"/>
          <a:chExt cx="0" cy="0"/>
        </a:xfrm>
      </p:grpSpPr>
      <p:sp>
        <p:nvSpPr>
          <p:cNvPr id="1740" name="Google Shape;1740;g1223546f850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1" name="Google Shape;1741;g1223546f850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4573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3"/>
        <p:cNvGrpSpPr/>
        <p:nvPr/>
      </p:nvGrpSpPr>
      <p:grpSpPr>
        <a:xfrm>
          <a:off x="0" y="0"/>
          <a:ext cx="0" cy="0"/>
          <a:chOff x="0" y="0"/>
          <a:chExt cx="0" cy="0"/>
        </a:xfrm>
      </p:grpSpPr>
      <p:sp>
        <p:nvSpPr>
          <p:cNvPr id="1374" name="Google Shape;1374;g1223546f85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5" name="Google Shape;1375;g1223546f85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15548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0"/>
        <p:cNvGrpSpPr/>
        <p:nvPr/>
      </p:nvGrpSpPr>
      <p:grpSpPr>
        <a:xfrm>
          <a:off x="0" y="0"/>
          <a:ext cx="0" cy="0"/>
          <a:chOff x="0" y="0"/>
          <a:chExt cx="0" cy="0"/>
        </a:xfrm>
      </p:grpSpPr>
      <p:sp>
        <p:nvSpPr>
          <p:cNvPr id="1751" name="Google Shape;1751;g1223546f85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2" name="Google Shape;1752;g1223546f85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2306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123e57e4108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123e57e4108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3365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Google Shape;1242;g123e57e4108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3" name="Google Shape;1243;g123e57e4108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884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252bb067e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252bb067e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285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22fef0dd8c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22fef0dd8c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52106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896701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9406239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050" dirty="0">
              <a:solidFill>
                <a:schemeClr val="accent1">
                  <a:lumMod val="60000"/>
                  <a:lumOff val="40000"/>
                </a:schemeClr>
              </a:solidFill>
              <a:latin typeface="Arial"/>
            </a:endParaRPr>
          </a:p>
        </p:txBody>
      </p:sp>
    </p:spTree>
    <p:extLst>
      <p:ext uri="{BB962C8B-B14F-4D97-AF65-F5344CB8AC3E}">
        <p14:creationId xmlns:p14="http://schemas.microsoft.com/office/powerpoint/2010/main" val="233823357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2047017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3925920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55612156"/>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2090331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84560271"/>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60"/>
        <p:cNvGrpSpPr/>
        <p:nvPr/>
      </p:nvGrpSpPr>
      <p:grpSpPr>
        <a:xfrm>
          <a:off x="0" y="0"/>
          <a:ext cx="0" cy="0"/>
          <a:chOff x="0" y="0"/>
          <a:chExt cx="0" cy="0"/>
        </a:xfrm>
      </p:grpSpPr>
      <p:sp>
        <p:nvSpPr>
          <p:cNvPr id="262" name="Google Shape;262;p13"/>
          <p:cNvSpPr txBox="1">
            <a:spLocks noGrp="1"/>
          </p:cNvSpPr>
          <p:nvPr>
            <p:ph type="title" hasCustomPrompt="1"/>
          </p:nvPr>
        </p:nvSpPr>
        <p:spPr>
          <a:xfrm>
            <a:off x="2061900" y="1176375"/>
            <a:ext cx="2336400" cy="59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4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3" name="Google Shape;263;p13"/>
          <p:cNvSpPr txBox="1">
            <a:spLocks noGrp="1"/>
          </p:cNvSpPr>
          <p:nvPr>
            <p:ph type="subTitle" idx="1"/>
          </p:nvPr>
        </p:nvSpPr>
        <p:spPr>
          <a:xfrm>
            <a:off x="2061900" y="2193499"/>
            <a:ext cx="2336400" cy="51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4" name="Google Shape;264;p13"/>
          <p:cNvSpPr txBox="1">
            <a:spLocks noGrp="1"/>
          </p:cNvSpPr>
          <p:nvPr>
            <p:ph type="title" idx="2" hasCustomPrompt="1"/>
          </p:nvPr>
        </p:nvSpPr>
        <p:spPr>
          <a:xfrm>
            <a:off x="4745700" y="1176375"/>
            <a:ext cx="2336400" cy="59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4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 name="Google Shape;265;p13"/>
          <p:cNvSpPr txBox="1">
            <a:spLocks noGrp="1"/>
          </p:cNvSpPr>
          <p:nvPr>
            <p:ph type="subTitle" idx="3"/>
          </p:nvPr>
        </p:nvSpPr>
        <p:spPr>
          <a:xfrm>
            <a:off x="4745700" y="2193499"/>
            <a:ext cx="2336400" cy="51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6" name="Google Shape;266;p13"/>
          <p:cNvSpPr txBox="1">
            <a:spLocks noGrp="1"/>
          </p:cNvSpPr>
          <p:nvPr>
            <p:ph type="title" idx="4" hasCustomPrompt="1"/>
          </p:nvPr>
        </p:nvSpPr>
        <p:spPr>
          <a:xfrm>
            <a:off x="2061900" y="2951300"/>
            <a:ext cx="2336400" cy="59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4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7" name="Google Shape;267;p13"/>
          <p:cNvSpPr txBox="1">
            <a:spLocks noGrp="1"/>
          </p:cNvSpPr>
          <p:nvPr>
            <p:ph type="subTitle" idx="5"/>
          </p:nvPr>
        </p:nvSpPr>
        <p:spPr>
          <a:xfrm>
            <a:off x="2061900" y="3968838"/>
            <a:ext cx="2336400" cy="51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8" name="Google Shape;268;p13"/>
          <p:cNvSpPr txBox="1">
            <a:spLocks noGrp="1"/>
          </p:cNvSpPr>
          <p:nvPr>
            <p:ph type="title" idx="6" hasCustomPrompt="1"/>
          </p:nvPr>
        </p:nvSpPr>
        <p:spPr>
          <a:xfrm>
            <a:off x="4745700" y="2951300"/>
            <a:ext cx="2336400" cy="59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4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9" name="Google Shape;269;p13"/>
          <p:cNvSpPr txBox="1">
            <a:spLocks noGrp="1"/>
          </p:cNvSpPr>
          <p:nvPr>
            <p:ph type="subTitle" idx="7"/>
          </p:nvPr>
        </p:nvSpPr>
        <p:spPr>
          <a:xfrm>
            <a:off x="4745700" y="3968838"/>
            <a:ext cx="2336400" cy="5181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70" name="Google Shape;270;p13"/>
          <p:cNvSpPr txBox="1">
            <a:spLocks noGrp="1"/>
          </p:cNvSpPr>
          <p:nvPr>
            <p:ph type="title" idx="8"/>
          </p:nvPr>
        </p:nvSpPr>
        <p:spPr>
          <a:xfrm>
            <a:off x="715100" y="535000"/>
            <a:ext cx="77139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1" name="Google Shape;271;p13"/>
          <p:cNvSpPr txBox="1">
            <a:spLocks noGrp="1"/>
          </p:cNvSpPr>
          <p:nvPr>
            <p:ph type="subTitle" idx="9"/>
          </p:nvPr>
        </p:nvSpPr>
        <p:spPr>
          <a:xfrm>
            <a:off x="2061900" y="1790375"/>
            <a:ext cx="2336400" cy="36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2" name="Google Shape;272;p13"/>
          <p:cNvSpPr txBox="1">
            <a:spLocks noGrp="1"/>
          </p:cNvSpPr>
          <p:nvPr>
            <p:ph type="subTitle" idx="13"/>
          </p:nvPr>
        </p:nvSpPr>
        <p:spPr>
          <a:xfrm>
            <a:off x="4745700" y="1790375"/>
            <a:ext cx="2336400" cy="365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3" name="Google Shape;273;p13"/>
          <p:cNvSpPr txBox="1">
            <a:spLocks noGrp="1"/>
          </p:cNvSpPr>
          <p:nvPr>
            <p:ph type="subTitle" idx="14"/>
          </p:nvPr>
        </p:nvSpPr>
        <p:spPr>
          <a:xfrm>
            <a:off x="2061900" y="3566918"/>
            <a:ext cx="2336400" cy="365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74" name="Google Shape;274;p13"/>
          <p:cNvSpPr txBox="1">
            <a:spLocks noGrp="1"/>
          </p:cNvSpPr>
          <p:nvPr>
            <p:ph type="subTitle" idx="15"/>
          </p:nvPr>
        </p:nvSpPr>
        <p:spPr>
          <a:xfrm>
            <a:off x="4745700" y="3566918"/>
            <a:ext cx="2336400" cy="3654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1708089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9"/>
        <p:cNvGrpSpPr/>
        <p:nvPr/>
      </p:nvGrpSpPr>
      <p:grpSpPr>
        <a:xfrm>
          <a:off x="0" y="0"/>
          <a:ext cx="0" cy="0"/>
          <a:chOff x="0" y="0"/>
          <a:chExt cx="0" cy="0"/>
        </a:xfrm>
      </p:grpSpPr>
      <p:sp>
        <p:nvSpPr>
          <p:cNvPr id="206" name="Google Shape;206;p9"/>
          <p:cNvSpPr txBox="1">
            <a:spLocks noGrp="1"/>
          </p:cNvSpPr>
          <p:nvPr>
            <p:ph type="title"/>
          </p:nvPr>
        </p:nvSpPr>
        <p:spPr>
          <a:xfrm>
            <a:off x="1635150" y="1665775"/>
            <a:ext cx="3883200" cy="8418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7" name="Google Shape;207;p9"/>
          <p:cNvSpPr txBox="1">
            <a:spLocks noGrp="1"/>
          </p:cNvSpPr>
          <p:nvPr>
            <p:ph type="subTitle" idx="1"/>
          </p:nvPr>
        </p:nvSpPr>
        <p:spPr>
          <a:xfrm>
            <a:off x="1635150" y="2554500"/>
            <a:ext cx="3241800" cy="101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extLst>
      <p:ext uri="{BB962C8B-B14F-4D97-AF65-F5344CB8AC3E}">
        <p14:creationId xmlns:p14="http://schemas.microsoft.com/office/powerpoint/2010/main" val="1010609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8"/>
        <p:cNvGrpSpPr/>
        <p:nvPr/>
      </p:nvGrpSpPr>
      <p:grpSpPr>
        <a:xfrm>
          <a:off x="0" y="0"/>
          <a:ext cx="0" cy="0"/>
          <a:chOff x="0" y="0"/>
          <a:chExt cx="0" cy="0"/>
        </a:xfrm>
      </p:grpSpPr>
      <p:sp>
        <p:nvSpPr>
          <p:cNvPr id="330" name="Google Shape;330;p15"/>
          <p:cNvSpPr txBox="1">
            <a:spLocks noGrp="1"/>
          </p:cNvSpPr>
          <p:nvPr>
            <p:ph type="subTitle" idx="1"/>
          </p:nvPr>
        </p:nvSpPr>
        <p:spPr>
          <a:xfrm>
            <a:off x="3916600" y="2768725"/>
            <a:ext cx="3665400" cy="79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1" name="Google Shape;331;p15"/>
          <p:cNvSpPr txBox="1">
            <a:spLocks noGrp="1"/>
          </p:cNvSpPr>
          <p:nvPr>
            <p:ph type="title"/>
          </p:nvPr>
        </p:nvSpPr>
        <p:spPr>
          <a:xfrm>
            <a:off x="3916600" y="1497050"/>
            <a:ext cx="4512300" cy="12126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7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428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496181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96"/>
        <p:cNvGrpSpPr/>
        <p:nvPr/>
      </p:nvGrpSpPr>
      <p:grpSpPr>
        <a:xfrm>
          <a:off x="0" y="0"/>
          <a:ext cx="0" cy="0"/>
          <a:chOff x="0" y="0"/>
          <a:chExt cx="0" cy="0"/>
        </a:xfrm>
      </p:grpSpPr>
      <p:sp>
        <p:nvSpPr>
          <p:cNvPr id="299" name="Google Shape;299;p14"/>
          <p:cNvSpPr txBox="1">
            <a:spLocks noGrp="1"/>
          </p:cNvSpPr>
          <p:nvPr>
            <p:ph type="title"/>
          </p:nvPr>
        </p:nvSpPr>
        <p:spPr>
          <a:xfrm>
            <a:off x="4436741" y="2569550"/>
            <a:ext cx="3149700" cy="556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sz="2000">
                <a:solidFill>
                  <a:schemeClr val="dk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00" name="Google Shape;300;p14"/>
          <p:cNvSpPr txBox="1">
            <a:spLocks noGrp="1"/>
          </p:cNvSpPr>
          <p:nvPr>
            <p:ph type="subTitle" idx="1"/>
          </p:nvPr>
        </p:nvSpPr>
        <p:spPr>
          <a:xfrm>
            <a:off x="2195125" y="1281850"/>
            <a:ext cx="5391600" cy="1131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500"/>
              <a:buNone/>
              <a:defRPr sz="2100">
                <a:latin typeface="Lato"/>
                <a:ea typeface="Lato"/>
                <a:cs typeface="Lato"/>
                <a:sym typeface="La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Tree>
    <p:extLst>
      <p:ext uri="{BB962C8B-B14F-4D97-AF65-F5344CB8AC3E}">
        <p14:creationId xmlns:p14="http://schemas.microsoft.com/office/powerpoint/2010/main" val="26258887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73"/>
        <p:cNvGrpSpPr/>
        <p:nvPr/>
      </p:nvGrpSpPr>
      <p:grpSpPr>
        <a:xfrm>
          <a:off x="0" y="0"/>
          <a:ext cx="0" cy="0"/>
          <a:chOff x="0" y="0"/>
          <a:chExt cx="0" cy="0"/>
        </a:xfrm>
      </p:grpSpPr>
      <p:sp>
        <p:nvSpPr>
          <p:cNvPr id="175" name="Google Shape;175;p8"/>
          <p:cNvSpPr txBox="1">
            <a:spLocks noGrp="1"/>
          </p:cNvSpPr>
          <p:nvPr>
            <p:ph type="title"/>
          </p:nvPr>
        </p:nvSpPr>
        <p:spPr>
          <a:xfrm>
            <a:off x="715100" y="859425"/>
            <a:ext cx="4514100" cy="2529300"/>
          </a:xfrm>
          <a:prstGeom prst="rect">
            <a:avLst/>
          </a:prstGeom>
        </p:spPr>
        <p:txBody>
          <a:bodyPr spcFirstLastPara="1" wrap="square" lIns="91425" tIns="91425" rIns="91425" bIns="91425" anchor="ctr" anchorCtr="0">
            <a:noAutofit/>
          </a:bodyPr>
          <a:lstStyle>
            <a:lvl1pPr lvl="0">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extLst>
      <p:ext uri="{BB962C8B-B14F-4D97-AF65-F5344CB8AC3E}">
        <p14:creationId xmlns:p14="http://schemas.microsoft.com/office/powerpoint/2010/main" val="2010424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44"/>
        <p:cNvGrpSpPr/>
        <p:nvPr/>
      </p:nvGrpSpPr>
      <p:grpSpPr>
        <a:xfrm>
          <a:off x="0" y="0"/>
          <a:ext cx="0" cy="0"/>
          <a:chOff x="0" y="0"/>
          <a:chExt cx="0" cy="0"/>
        </a:xfrm>
      </p:grpSpPr>
      <p:sp>
        <p:nvSpPr>
          <p:cNvPr id="146" name="Google Shape;146;p7"/>
          <p:cNvSpPr txBox="1">
            <a:spLocks noGrp="1"/>
          </p:cNvSpPr>
          <p:nvPr>
            <p:ph type="title"/>
          </p:nvPr>
        </p:nvSpPr>
        <p:spPr>
          <a:xfrm>
            <a:off x="1276875" y="799075"/>
            <a:ext cx="4519800" cy="7074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7"/>
          <p:cNvSpPr txBox="1">
            <a:spLocks noGrp="1"/>
          </p:cNvSpPr>
          <p:nvPr>
            <p:ph type="body" idx="1"/>
          </p:nvPr>
        </p:nvSpPr>
        <p:spPr>
          <a:xfrm>
            <a:off x="1276875" y="1746050"/>
            <a:ext cx="5142000" cy="21429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dk2"/>
              </a:buClr>
              <a:buSzPts val="1400"/>
              <a:buChar char="●"/>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505559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72"/>
        <p:cNvGrpSpPr/>
        <p:nvPr/>
      </p:nvGrpSpPr>
      <p:grpSpPr>
        <a:xfrm>
          <a:off x="0" y="0"/>
          <a:ext cx="0" cy="0"/>
          <a:chOff x="0" y="0"/>
          <a:chExt cx="0" cy="0"/>
        </a:xfrm>
      </p:grpSpPr>
      <p:sp>
        <p:nvSpPr>
          <p:cNvPr id="574" name="Google Shape;574;p25"/>
          <p:cNvSpPr txBox="1">
            <a:spLocks noGrp="1"/>
          </p:cNvSpPr>
          <p:nvPr>
            <p:ph type="subTitle" idx="1"/>
          </p:nvPr>
        </p:nvSpPr>
        <p:spPr>
          <a:xfrm>
            <a:off x="1057263" y="2216950"/>
            <a:ext cx="2336400" cy="279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75" name="Google Shape;575;p25"/>
          <p:cNvSpPr txBox="1">
            <a:spLocks noGrp="1"/>
          </p:cNvSpPr>
          <p:nvPr>
            <p:ph type="subTitle" idx="2"/>
          </p:nvPr>
        </p:nvSpPr>
        <p:spPr>
          <a:xfrm>
            <a:off x="908013" y="2533225"/>
            <a:ext cx="26349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6" name="Google Shape;576;p25"/>
          <p:cNvSpPr txBox="1">
            <a:spLocks noGrp="1"/>
          </p:cNvSpPr>
          <p:nvPr>
            <p:ph type="subTitle" idx="3"/>
          </p:nvPr>
        </p:nvSpPr>
        <p:spPr>
          <a:xfrm>
            <a:off x="3255111" y="3670451"/>
            <a:ext cx="2634300" cy="790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7" name="Google Shape;577;p25"/>
          <p:cNvSpPr txBox="1">
            <a:spLocks noGrp="1"/>
          </p:cNvSpPr>
          <p:nvPr>
            <p:ph type="subTitle" idx="4"/>
          </p:nvPr>
        </p:nvSpPr>
        <p:spPr>
          <a:xfrm>
            <a:off x="5602179" y="2535325"/>
            <a:ext cx="2634300" cy="78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8" name="Google Shape;578;p25"/>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9" name="Google Shape;579;p25"/>
          <p:cNvSpPr txBox="1">
            <a:spLocks noGrp="1"/>
          </p:cNvSpPr>
          <p:nvPr>
            <p:ph type="subTitle" idx="5"/>
          </p:nvPr>
        </p:nvSpPr>
        <p:spPr>
          <a:xfrm>
            <a:off x="3403800" y="3350750"/>
            <a:ext cx="2336400" cy="283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80" name="Google Shape;580;p25"/>
          <p:cNvSpPr txBox="1">
            <a:spLocks noGrp="1"/>
          </p:cNvSpPr>
          <p:nvPr>
            <p:ph type="subTitle" idx="6"/>
          </p:nvPr>
        </p:nvSpPr>
        <p:spPr>
          <a:xfrm>
            <a:off x="5751129" y="2216950"/>
            <a:ext cx="2336400" cy="2799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4059785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5"/>
        <p:cNvGrpSpPr/>
        <p:nvPr/>
      </p:nvGrpSpPr>
      <p:grpSpPr>
        <a:xfrm>
          <a:off x="0" y="0"/>
          <a:ext cx="0" cy="0"/>
          <a:chOff x="0" y="0"/>
          <a:chExt cx="0" cy="0"/>
        </a:xfrm>
      </p:grpSpPr>
      <p:sp>
        <p:nvSpPr>
          <p:cNvPr id="102" name="Google Shape;102;p5"/>
          <p:cNvSpPr txBox="1">
            <a:spLocks noGrp="1"/>
          </p:cNvSpPr>
          <p:nvPr>
            <p:ph type="subTitle" idx="1"/>
          </p:nvPr>
        </p:nvSpPr>
        <p:spPr>
          <a:xfrm>
            <a:off x="1715619" y="2306825"/>
            <a:ext cx="2231100" cy="393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3" name="Google Shape;103;p5"/>
          <p:cNvSpPr txBox="1">
            <a:spLocks noGrp="1"/>
          </p:cNvSpPr>
          <p:nvPr>
            <p:ph type="subTitle" idx="2"/>
          </p:nvPr>
        </p:nvSpPr>
        <p:spPr>
          <a:xfrm>
            <a:off x="5194131" y="2306825"/>
            <a:ext cx="2235300" cy="393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4" name="Google Shape;104;p5"/>
          <p:cNvSpPr txBox="1">
            <a:spLocks noGrp="1"/>
          </p:cNvSpPr>
          <p:nvPr>
            <p:ph type="subTitle" idx="3"/>
          </p:nvPr>
        </p:nvSpPr>
        <p:spPr>
          <a:xfrm>
            <a:off x="1656219" y="2777700"/>
            <a:ext cx="2349900" cy="1383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5" name="Google Shape;105;p5"/>
          <p:cNvSpPr txBox="1">
            <a:spLocks noGrp="1"/>
          </p:cNvSpPr>
          <p:nvPr>
            <p:ph type="subTitle" idx="4"/>
          </p:nvPr>
        </p:nvSpPr>
        <p:spPr>
          <a:xfrm>
            <a:off x="5135781" y="2779350"/>
            <a:ext cx="2352000" cy="138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6" name="Google Shape;106;p5"/>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97871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03"/>
        <p:cNvGrpSpPr/>
        <p:nvPr/>
      </p:nvGrpSpPr>
      <p:grpSpPr>
        <a:xfrm>
          <a:off x="0" y="0"/>
          <a:ext cx="0" cy="0"/>
          <a:chOff x="0" y="0"/>
          <a:chExt cx="0" cy="0"/>
        </a:xfrm>
      </p:grpSpPr>
      <p:sp>
        <p:nvSpPr>
          <p:cNvPr id="605" name="Google Shape;605;p26"/>
          <p:cNvSpPr txBox="1">
            <a:spLocks noGrp="1"/>
          </p:cNvSpPr>
          <p:nvPr>
            <p:ph type="subTitle" idx="1"/>
          </p:nvPr>
        </p:nvSpPr>
        <p:spPr>
          <a:xfrm>
            <a:off x="1810738" y="1768961"/>
            <a:ext cx="2490000" cy="33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06" name="Google Shape;606;p26"/>
          <p:cNvSpPr txBox="1">
            <a:spLocks noGrp="1"/>
          </p:cNvSpPr>
          <p:nvPr>
            <p:ph type="subTitle" idx="2"/>
          </p:nvPr>
        </p:nvSpPr>
        <p:spPr>
          <a:xfrm>
            <a:off x="1810725" y="2170125"/>
            <a:ext cx="2490000" cy="531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7" name="Google Shape;607;p26"/>
          <p:cNvSpPr txBox="1">
            <a:spLocks noGrp="1"/>
          </p:cNvSpPr>
          <p:nvPr>
            <p:ph type="subTitle" idx="3"/>
          </p:nvPr>
        </p:nvSpPr>
        <p:spPr>
          <a:xfrm>
            <a:off x="5653475" y="2170125"/>
            <a:ext cx="2490000" cy="531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8" name="Google Shape;608;p26"/>
          <p:cNvSpPr txBox="1">
            <a:spLocks noGrp="1"/>
          </p:cNvSpPr>
          <p:nvPr>
            <p:ph type="subTitle" idx="4"/>
          </p:nvPr>
        </p:nvSpPr>
        <p:spPr>
          <a:xfrm>
            <a:off x="1810725" y="3558559"/>
            <a:ext cx="2490000" cy="531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09" name="Google Shape;609;p26"/>
          <p:cNvSpPr txBox="1">
            <a:spLocks noGrp="1"/>
          </p:cNvSpPr>
          <p:nvPr>
            <p:ph type="subTitle" idx="5"/>
          </p:nvPr>
        </p:nvSpPr>
        <p:spPr>
          <a:xfrm>
            <a:off x="5653475" y="3558559"/>
            <a:ext cx="2490000" cy="531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0" name="Google Shape;610;p26"/>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1" name="Google Shape;611;p26"/>
          <p:cNvSpPr txBox="1">
            <a:spLocks noGrp="1"/>
          </p:cNvSpPr>
          <p:nvPr>
            <p:ph type="subTitle" idx="6"/>
          </p:nvPr>
        </p:nvSpPr>
        <p:spPr>
          <a:xfrm>
            <a:off x="1810738" y="3154767"/>
            <a:ext cx="2490000" cy="33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12" name="Google Shape;612;p26"/>
          <p:cNvSpPr txBox="1">
            <a:spLocks noGrp="1"/>
          </p:cNvSpPr>
          <p:nvPr>
            <p:ph type="subTitle" idx="7"/>
          </p:nvPr>
        </p:nvSpPr>
        <p:spPr>
          <a:xfrm>
            <a:off x="5653483" y="1768961"/>
            <a:ext cx="2490000" cy="33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13" name="Google Shape;613;p26"/>
          <p:cNvSpPr txBox="1">
            <a:spLocks noGrp="1"/>
          </p:cNvSpPr>
          <p:nvPr>
            <p:ph type="subTitle" idx="8"/>
          </p:nvPr>
        </p:nvSpPr>
        <p:spPr>
          <a:xfrm>
            <a:off x="5653483" y="3154767"/>
            <a:ext cx="2490000" cy="330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8702448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75"/>
        <p:cNvGrpSpPr/>
        <p:nvPr/>
      </p:nvGrpSpPr>
      <p:grpSpPr>
        <a:xfrm>
          <a:off x="0" y="0"/>
          <a:ext cx="0" cy="0"/>
          <a:chOff x="0" y="0"/>
          <a:chExt cx="0" cy="0"/>
        </a:xfrm>
      </p:grpSpPr>
      <p:sp>
        <p:nvSpPr>
          <p:cNvPr id="677" name="Google Shape;677;p28"/>
          <p:cNvSpPr txBox="1">
            <a:spLocks noGrp="1"/>
          </p:cNvSpPr>
          <p:nvPr>
            <p:ph type="title" hasCustomPrompt="1"/>
          </p:nvPr>
        </p:nvSpPr>
        <p:spPr>
          <a:xfrm>
            <a:off x="1143725" y="662275"/>
            <a:ext cx="4076100" cy="5838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9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78" name="Google Shape;678;p28"/>
          <p:cNvSpPr txBox="1">
            <a:spLocks noGrp="1"/>
          </p:cNvSpPr>
          <p:nvPr>
            <p:ph type="subTitle" idx="1"/>
          </p:nvPr>
        </p:nvSpPr>
        <p:spPr>
          <a:xfrm>
            <a:off x="1143725" y="1246075"/>
            <a:ext cx="40761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9" name="Google Shape;679;p28"/>
          <p:cNvSpPr txBox="1">
            <a:spLocks noGrp="1"/>
          </p:cNvSpPr>
          <p:nvPr>
            <p:ph type="title" idx="2" hasCustomPrompt="1"/>
          </p:nvPr>
        </p:nvSpPr>
        <p:spPr>
          <a:xfrm>
            <a:off x="1143725" y="2031775"/>
            <a:ext cx="4076100" cy="585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9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80" name="Google Shape;680;p28"/>
          <p:cNvSpPr txBox="1">
            <a:spLocks noGrp="1"/>
          </p:cNvSpPr>
          <p:nvPr>
            <p:ph type="subTitle" idx="3"/>
          </p:nvPr>
        </p:nvSpPr>
        <p:spPr>
          <a:xfrm>
            <a:off x="1143725" y="2617075"/>
            <a:ext cx="40761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81" name="Google Shape;681;p28"/>
          <p:cNvSpPr txBox="1">
            <a:spLocks noGrp="1"/>
          </p:cNvSpPr>
          <p:nvPr>
            <p:ph type="title" idx="4" hasCustomPrompt="1"/>
          </p:nvPr>
        </p:nvSpPr>
        <p:spPr>
          <a:xfrm>
            <a:off x="1143725" y="3402775"/>
            <a:ext cx="4076100" cy="5853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3900">
                <a:solidFill>
                  <a:schemeClr val="dk2"/>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82" name="Google Shape;682;p28"/>
          <p:cNvSpPr txBox="1">
            <a:spLocks noGrp="1"/>
          </p:cNvSpPr>
          <p:nvPr>
            <p:ph type="subTitle" idx="5"/>
          </p:nvPr>
        </p:nvSpPr>
        <p:spPr>
          <a:xfrm>
            <a:off x="1143725" y="3988075"/>
            <a:ext cx="4076100" cy="4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27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47"/>
        <p:cNvGrpSpPr/>
        <p:nvPr/>
      </p:nvGrpSpPr>
      <p:grpSpPr>
        <a:xfrm>
          <a:off x="0" y="0"/>
          <a:ext cx="0" cy="0"/>
          <a:chOff x="0" y="0"/>
          <a:chExt cx="0" cy="0"/>
        </a:xfrm>
      </p:grpSpPr>
      <p:sp>
        <p:nvSpPr>
          <p:cNvPr id="454" name="Google Shape;454;p20"/>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48844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37"/>
        <p:cNvGrpSpPr/>
        <p:nvPr/>
      </p:nvGrpSpPr>
      <p:grpSpPr>
        <a:xfrm>
          <a:off x="0" y="0"/>
          <a:ext cx="0" cy="0"/>
          <a:chOff x="0" y="0"/>
          <a:chExt cx="0" cy="0"/>
        </a:xfrm>
      </p:grpSpPr>
      <p:sp>
        <p:nvSpPr>
          <p:cNvPr id="639" name="Google Shape;639;p27"/>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40" name="Google Shape;640;p27"/>
          <p:cNvSpPr txBox="1">
            <a:spLocks noGrp="1"/>
          </p:cNvSpPr>
          <p:nvPr>
            <p:ph type="subTitle" idx="1"/>
          </p:nvPr>
        </p:nvSpPr>
        <p:spPr>
          <a:xfrm>
            <a:off x="781150" y="2212224"/>
            <a:ext cx="220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27"/>
          <p:cNvSpPr txBox="1">
            <a:spLocks noGrp="1"/>
          </p:cNvSpPr>
          <p:nvPr>
            <p:ph type="subTitle" idx="2"/>
          </p:nvPr>
        </p:nvSpPr>
        <p:spPr>
          <a:xfrm>
            <a:off x="3467400" y="2212224"/>
            <a:ext cx="220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27"/>
          <p:cNvSpPr txBox="1">
            <a:spLocks noGrp="1"/>
          </p:cNvSpPr>
          <p:nvPr>
            <p:ph type="subTitle" idx="3"/>
          </p:nvPr>
        </p:nvSpPr>
        <p:spPr>
          <a:xfrm>
            <a:off x="6153675" y="2212224"/>
            <a:ext cx="220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3" name="Google Shape;643;p27"/>
          <p:cNvSpPr txBox="1">
            <a:spLocks noGrp="1"/>
          </p:cNvSpPr>
          <p:nvPr>
            <p:ph type="subTitle" idx="4"/>
          </p:nvPr>
        </p:nvSpPr>
        <p:spPr>
          <a:xfrm>
            <a:off x="781150" y="3637426"/>
            <a:ext cx="220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4" name="Google Shape;644;p27"/>
          <p:cNvSpPr txBox="1">
            <a:spLocks noGrp="1"/>
          </p:cNvSpPr>
          <p:nvPr>
            <p:ph type="subTitle" idx="5"/>
          </p:nvPr>
        </p:nvSpPr>
        <p:spPr>
          <a:xfrm>
            <a:off x="3467400" y="3637426"/>
            <a:ext cx="220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5" name="Google Shape;645;p27"/>
          <p:cNvSpPr txBox="1">
            <a:spLocks noGrp="1"/>
          </p:cNvSpPr>
          <p:nvPr>
            <p:ph type="subTitle" idx="6"/>
          </p:nvPr>
        </p:nvSpPr>
        <p:spPr>
          <a:xfrm>
            <a:off x="6153675" y="3637426"/>
            <a:ext cx="2209200" cy="572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6" name="Google Shape;646;p27"/>
          <p:cNvSpPr txBox="1">
            <a:spLocks noGrp="1"/>
          </p:cNvSpPr>
          <p:nvPr>
            <p:ph type="subTitle" idx="7"/>
          </p:nvPr>
        </p:nvSpPr>
        <p:spPr>
          <a:xfrm>
            <a:off x="781138" y="1724200"/>
            <a:ext cx="2209200" cy="415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47" name="Google Shape;647;p27"/>
          <p:cNvSpPr txBox="1">
            <a:spLocks noGrp="1"/>
          </p:cNvSpPr>
          <p:nvPr>
            <p:ph type="subTitle" idx="8"/>
          </p:nvPr>
        </p:nvSpPr>
        <p:spPr>
          <a:xfrm>
            <a:off x="3467388" y="1724200"/>
            <a:ext cx="2209200" cy="415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48" name="Google Shape;648;p27"/>
          <p:cNvSpPr txBox="1">
            <a:spLocks noGrp="1"/>
          </p:cNvSpPr>
          <p:nvPr>
            <p:ph type="subTitle" idx="9"/>
          </p:nvPr>
        </p:nvSpPr>
        <p:spPr>
          <a:xfrm>
            <a:off x="6153663" y="1724200"/>
            <a:ext cx="2209200" cy="415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49" name="Google Shape;649;p27"/>
          <p:cNvSpPr txBox="1">
            <a:spLocks noGrp="1"/>
          </p:cNvSpPr>
          <p:nvPr>
            <p:ph type="subTitle" idx="13"/>
          </p:nvPr>
        </p:nvSpPr>
        <p:spPr>
          <a:xfrm>
            <a:off x="781138" y="3152274"/>
            <a:ext cx="2209200" cy="415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50" name="Google Shape;650;p27"/>
          <p:cNvSpPr txBox="1">
            <a:spLocks noGrp="1"/>
          </p:cNvSpPr>
          <p:nvPr>
            <p:ph type="subTitle" idx="14"/>
          </p:nvPr>
        </p:nvSpPr>
        <p:spPr>
          <a:xfrm>
            <a:off x="3467388" y="3152274"/>
            <a:ext cx="2209200" cy="415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51" name="Google Shape;651;p27"/>
          <p:cNvSpPr txBox="1">
            <a:spLocks noGrp="1"/>
          </p:cNvSpPr>
          <p:nvPr>
            <p:ph type="subTitle" idx="15"/>
          </p:nvPr>
        </p:nvSpPr>
        <p:spPr>
          <a:xfrm>
            <a:off x="6153663" y="3152274"/>
            <a:ext cx="2209200" cy="4155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24379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25"/>
        <p:cNvGrpSpPr/>
        <p:nvPr/>
      </p:nvGrpSpPr>
      <p:grpSpPr>
        <a:xfrm>
          <a:off x="0" y="0"/>
          <a:ext cx="0" cy="0"/>
          <a:chOff x="0" y="0"/>
          <a:chExt cx="0" cy="0"/>
        </a:xfrm>
      </p:grpSpPr>
      <p:sp>
        <p:nvSpPr>
          <p:cNvPr id="432" name="Google Shape;432;p19"/>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587710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6335971"/>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79"/>
        <p:cNvGrpSpPr/>
        <p:nvPr/>
      </p:nvGrpSpPr>
      <p:grpSpPr>
        <a:xfrm>
          <a:off x="0" y="0"/>
          <a:ext cx="0" cy="0"/>
          <a:chOff x="0" y="0"/>
          <a:chExt cx="0" cy="0"/>
        </a:xfrm>
      </p:grpSpPr>
      <p:sp>
        <p:nvSpPr>
          <p:cNvPr id="381" name="Google Shape;381;p17"/>
          <p:cNvSpPr txBox="1">
            <a:spLocks noGrp="1"/>
          </p:cNvSpPr>
          <p:nvPr>
            <p:ph type="subTitle" idx="1"/>
          </p:nvPr>
        </p:nvSpPr>
        <p:spPr>
          <a:xfrm>
            <a:off x="720000" y="2676438"/>
            <a:ext cx="2907600" cy="103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17"/>
          <p:cNvSpPr txBox="1">
            <a:spLocks noGrp="1"/>
          </p:cNvSpPr>
          <p:nvPr>
            <p:ph type="title"/>
          </p:nvPr>
        </p:nvSpPr>
        <p:spPr>
          <a:xfrm>
            <a:off x="720000" y="1435663"/>
            <a:ext cx="2907600" cy="11694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218575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05"/>
        <p:cNvGrpSpPr/>
        <p:nvPr/>
      </p:nvGrpSpPr>
      <p:grpSpPr>
        <a:xfrm>
          <a:off x="0" y="0"/>
          <a:ext cx="0" cy="0"/>
          <a:chOff x="0" y="0"/>
          <a:chExt cx="0" cy="0"/>
        </a:xfrm>
      </p:grpSpPr>
      <p:sp>
        <p:nvSpPr>
          <p:cNvPr id="423" name="Google Shape;423;p18"/>
          <p:cNvSpPr txBox="1">
            <a:spLocks noGrp="1"/>
          </p:cNvSpPr>
          <p:nvPr>
            <p:ph type="subTitle" idx="1"/>
          </p:nvPr>
        </p:nvSpPr>
        <p:spPr>
          <a:xfrm>
            <a:off x="720000" y="1179625"/>
            <a:ext cx="4371600" cy="18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24" name="Google Shape;424;p18"/>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7766615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46"/>
        <p:cNvGrpSpPr/>
        <p:nvPr/>
      </p:nvGrpSpPr>
      <p:grpSpPr>
        <a:xfrm>
          <a:off x="0" y="0"/>
          <a:ext cx="0" cy="0"/>
          <a:chOff x="0" y="0"/>
          <a:chExt cx="0" cy="0"/>
        </a:xfrm>
      </p:grpSpPr>
      <p:sp>
        <p:nvSpPr>
          <p:cNvPr id="548" name="Google Shape;548;p24"/>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70" name="Google Shape;570;p24"/>
          <p:cNvSpPr txBox="1">
            <a:spLocks noGrp="1"/>
          </p:cNvSpPr>
          <p:nvPr>
            <p:ph type="subTitle" idx="1"/>
          </p:nvPr>
        </p:nvSpPr>
        <p:spPr>
          <a:xfrm>
            <a:off x="719300" y="1205875"/>
            <a:ext cx="3621000" cy="342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300"/>
              <a:buFont typeface="Cambo"/>
              <a:buChar char="●"/>
              <a:defRPr sz="1300"/>
            </a:lvl1pPr>
            <a:lvl2pPr lvl="1" algn="ctr" rtl="0">
              <a:lnSpc>
                <a:spcPct val="100000"/>
              </a:lnSpc>
              <a:spcBef>
                <a:spcPts val="0"/>
              </a:spcBef>
              <a:spcAft>
                <a:spcPts val="0"/>
              </a:spcAft>
              <a:buClr>
                <a:srgbClr val="191919"/>
              </a:buClr>
              <a:buSzPts val="1300"/>
              <a:buFont typeface="Cambo"/>
              <a:buChar char="○"/>
              <a:defRPr sz="1300"/>
            </a:lvl2pPr>
            <a:lvl3pPr lvl="2" algn="ctr" rtl="0">
              <a:lnSpc>
                <a:spcPct val="100000"/>
              </a:lnSpc>
              <a:spcBef>
                <a:spcPts val="0"/>
              </a:spcBef>
              <a:spcAft>
                <a:spcPts val="0"/>
              </a:spcAft>
              <a:buClr>
                <a:srgbClr val="191919"/>
              </a:buClr>
              <a:buSzPts val="1300"/>
              <a:buFont typeface="Cambo"/>
              <a:buChar char="■"/>
              <a:defRPr sz="1300"/>
            </a:lvl3pPr>
            <a:lvl4pPr lvl="3" algn="ctr" rtl="0">
              <a:lnSpc>
                <a:spcPct val="100000"/>
              </a:lnSpc>
              <a:spcBef>
                <a:spcPts val="0"/>
              </a:spcBef>
              <a:spcAft>
                <a:spcPts val="0"/>
              </a:spcAft>
              <a:buClr>
                <a:srgbClr val="191919"/>
              </a:buClr>
              <a:buSzPts val="1300"/>
              <a:buFont typeface="Cambo"/>
              <a:buChar char="●"/>
              <a:defRPr sz="1300"/>
            </a:lvl4pPr>
            <a:lvl5pPr lvl="4" algn="ctr" rtl="0">
              <a:lnSpc>
                <a:spcPct val="100000"/>
              </a:lnSpc>
              <a:spcBef>
                <a:spcPts val="0"/>
              </a:spcBef>
              <a:spcAft>
                <a:spcPts val="0"/>
              </a:spcAft>
              <a:buClr>
                <a:srgbClr val="191919"/>
              </a:buClr>
              <a:buSzPts val="1300"/>
              <a:buFont typeface="Cambo"/>
              <a:buChar char="○"/>
              <a:defRPr sz="1300"/>
            </a:lvl5pPr>
            <a:lvl6pPr lvl="5" algn="ctr" rtl="0">
              <a:lnSpc>
                <a:spcPct val="100000"/>
              </a:lnSpc>
              <a:spcBef>
                <a:spcPts val="0"/>
              </a:spcBef>
              <a:spcAft>
                <a:spcPts val="0"/>
              </a:spcAft>
              <a:buClr>
                <a:srgbClr val="191919"/>
              </a:buClr>
              <a:buSzPts val="1300"/>
              <a:buFont typeface="Cambo"/>
              <a:buChar char="■"/>
              <a:defRPr sz="1300"/>
            </a:lvl6pPr>
            <a:lvl7pPr lvl="6" algn="ctr" rtl="0">
              <a:lnSpc>
                <a:spcPct val="100000"/>
              </a:lnSpc>
              <a:spcBef>
                <a:spcPts val="0"/>
              </a:spcBef>
              <a:spcAft>
                <a:spcPts val="0"/>
              </a:spcAft>
              <a:buClr>
                <a:srgbClr val="191919"/>
              </a:buClr>
              <a:buSzPts val="1300"/>
              <a:buFont typeface="Cambo"/>
              <a:buChar char="●"/>
              <a:defRPr sz="1300"/>
            </a:lvl7pPr>
            <a:lvl8pPr lvl="7" algn="ctr" rtl="0">
              <a:lnSpc>
                <a:spcPct val="100000"/>
              </a:lnSpc>
              <a:spcBef>
                <a:spcPts val="0"/>
              </a:spcBef>
              <a:spcAft>
                <a:spcPts val="0"/>
              </a:spcAft>
              <a:buClr>
                <a:srgbClr val="191919"/>
              </a:buClr>
              <a:buSzPts val="1300"/>
              <a:buFont typeface="Cambo"/>
              <a:buChar char="○"/>
              <a:defRPr sz="1300"/>
            </a:lvl8pPr>
            <a:lvl9pPr lvl="8" algn="ctr" rtl="0">
              <a:lnSpc>
                <a:spcPct val="100000"/>
              </a:lnSpc>
              <a:spcBef>
                <a:spcPts val="0"/>
              </a:spcBef>
              <a:spcAft>
                <a:spcPts val="0"/>
              </a:spcAft>
              <a:buClr>
                <a:srgbClr val="191919"/>
              </a:buClr>
              <a:buSzPts val="1300"/>
              <a:buFont typeface="Cambo"/>
              <a:buChar char="■"/>
              <a:defRPr sz="1300"/>
            </a:lvl9pPr>
          </a:lstStyle>
          <a:p>
            <a:endParaRPr/>
          </a:p>
        </p:txBody>
      </p:sp>
      <p:sp>
        <p:nvSpPr>
          <p:cNvPr id="571" name="Google Shape;571;p24"/>
          <p:cNvSpPr txBox="1">
            <a:spLocks noGrp="1"/>
          </p:cNvSpPr>
          <p:nvPr>
            <p:ph type="subTitle" idx="2"/>
          </p:nvPr>
        </p:nvSpPr>
        <p:spPr>
          <a:xfrm>
            <a:off x="4675525" y="1205875"/>
            <a:ext cx="3621000" cy="3429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300"/>
              <a:buFont typeface="Cambo"/>
              <a:buChar char="●"/>
              <a:defRPr sz="1300"/>
            </a:lvl1pPr>
            <a:lvl2pPr lvl="1" algn="ctr" rtl="0">
              <a:lnSpc>
                <a:spcPct val="100000"/>
              </a:lnSpc>
              <a:spcBef>
                <a:spcPts val="0"/>
              </a:spcBef>
              <a:spcAft>
                <a:spcPts val="0"/>
              </a:spcAft>
              <a:buClr>
                <a:srgbClr val="191919"/>
              </a:buClr>
              <a:buSzPts val="1300"/>
              <a:buFont typeface="Cambo"/>
              <a:buChar char="○"/>
              <a:defRPr sz="1300"/>
            </a:lvl2pPr>
            <a:lvl3pPr lvl="2" algn="ctr" rtl="0">
              <a:lnSpc>
                <a:spcPct val="100000"/>
              </a:lnSpc>
              <a:spcBef>
                <a:spcPts val="0"/>
              </a:spcBef>
              <a:spcAft>
                <a:spcPts val="0"/>
              </a:spcAft>
              <a:buClr>
                <a:srgbClr val="191919"/>
              </a:buClr>
              <a:buSzPts val="1300"/>
              <a:buFont typeface="Cambo"/>
              <a:buChar char="■"/>
              <a:defRPr sz="1300"/>
            </a:lvl3pPr>
            <a:lvl4pPr lvl="3" algn="ctr" rtl="0">
              <a:lnSpc>
                <a:spcPct val="100000"/>
              </a:lnSpc>
              <a:spcBef>
                <a:spcPts val="0"/>
              </a:spcBef>
              <a:spcAft>
                <a:spcPts val="0"/>
              </a:spcAft>
              <a:buClr>
                <a:srgbClr val="191919"/>
              </a:buClr>
              <a:buSzPts val="1300"/>
              <a:buFont typeface="Cambo"/>
              <a:buChar char="●"/>
              <a:defRPr sz="1300"/>
            </a:lvl4pPr>
            <a:lvl5pPr lvl="4" algn="ctr" rtl="0">
              <a:lnSpc>
                <a:spcPct val="100000"/>
              </a:lnSpc>
              <a:spcBef>
                <a:spcPts val="0"/>
              </a:spcBef>
              <a:spcAft>
                <a:spcPts val="0"/>
              </a:spcAft>
              <a:buClr>
                <a:srgbClr val="191919"/>
              </a:buClr>
              <a:buSzPts val="1300"/>
              <a:buFont typeface="Cambo"/>
              <a:buChar char="○"/>
              <a:defRPr sz="1300"/>
            </a:lvl5pPr>
            <a:lvl6pPr lvl="5" algn="ctr" rtl="0">
              <a:lnSpc>
                <a:spcPct val="100000"/>
              </a:lnSpc>
              <a:spcBef>
                <a:spcPts val="0"/>
              </a:spcBef>
              <a:spcAft>
                <a:spcPts val="0"/>
              </a:spcAft>
              <a:buClr>
                <a:srgbClr val="191919"/>
              </a:buClr>
              <a:buSzPts val="1300"/>
              <a:buFont typeface="Cambo"/>
              <a:buChar char="■"/>
              <a:defRPr sz="1300"/>
            </a:lvl6pPr>
            <a:lvl7pPr lvl="6" algn="ctr" rtl="0">
              <a:lnSpc>
                <a:spcPct val="100000"/>
              </a:lnSpc>
              <a:spcBef>
                <a:spcPts val="0"/>
              </a:spcBef>
              <a:spcAft>
                <a:spcPts val="0"/>
              </a:spcAft>
              <a:buClr>
                <a:srgbClr val="191919"/>
              </a:buClr>
              <a:buSzPts val="1300"/>
              <a:buFont typeface="Cambo"/>
              <a:buChar char="●"/>
              <a:defRPr sz="1300"/>
            </a:lvl7pPr>
            <a:lvl8pPr lvl="7" algn="ctr" rtl="0">
              <a:lnSpc>
                <a:spcPct val="100000"/>
              </a:lnSpc>
              <a:spcBef>
                <a:spcPts val="0"/>
              </a:spcBef>
              <a:spcAft>
                <a:spcPts val="0"/>
              </a:spcAft>
              <a:buClr>
                <a:srgbClr val="191919"/>
              </a:buClr>
              <a:buSzPts val="1300"/>
              <a:buFont typeface="Cambo"/>
              <a:buChar char="○"/>
              <a:defRPr sz="1300"/>
            </a:lvl8pPr>
            <a:lvl9pPr lvl="8" algn="ctr" rtl="0">
              <a:lnSpc>
                <a:spcPct val="100000"/>
              </a:lnSpc>
              <a:spcBef>
                <a:spcPts val="0"/>
              </a:spcBef>
              <a:spcAft>
                <a:spcPts val="0"/>
              </a:spcAft>
              <a:buClr>
                <a:srgbClr val="191919"/>
              </a:buClr>
              <a:buSzPts val="1300"/>
              <a:buFont typeface="Cambo"/>
              <a:buChar char="■"/>
              <a:defRPr sz="1300"/>
            </a:lvl9pPr>
          </a:lstStyle>
          <a:p>
            <a:endParaRPr/>
          </a:p>
        </p:txBody>
      </p:sp>
    </p:spTree>
    <p:extLst>
      <p:ext uri="{BB962C8B-B14F-4D97-AF65-F5344CB8AC3E}">
        <p14:creationId xmlns:p14="http://schemas.microsoft.com/office/powerpoint/2010/main" val="10960296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31"/>
        <p:cNvGrpSpPr/>
        <p:nvPr/>
      </p:nvGrpSpPr>
      <p:grpSpPr>
        <a:xfrm>
          <a:off x="0" y="0"/>
          <a:ext cx="0" cy="0"/>
          <a:chOff x="0" y="0"/>
          <a:chExt cx="0" cy="0"/>
        </a:xfrm>
      </p:grpSpPr>
      <p:sp>
        <p:nvSpPr>
          <p:cNvPr id="233" name="Google Shape;233;p11"/>
          <p:cNvSpPr txBox="1">
            <a:spLocks noGrp="1"/>
          </p:cNvSpPr>
          <p:nvPr>
            <p:ph type="title" hasCustomPrompt="1"/>
          </p:nvPr>
        </p:nvSpPr>
        <p:spPr>
          <a:xfrm>
            <a:off x="1284000" y="535000"/>
            <a:ext cx="6576000" cy="153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9600"/>
              <a:buNone/>
              <a:defRPr sz="93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34" name="Google Shape;234;p11"/>
          <p:cNvSpPr txBox="1">
            <a:spLocks noGrp="1"/>
          </p:cNvSpPr>
          <p:nvPr>
            <p:ph type="subTitle" idx="1"/>
          </p:nvPr>
        </p:nvSpPr>
        <p:spPr>
          <a:xfrm>
            <a:off x="1283863" y="2070250"/>
            <a:ext cx="6576000" cy="37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extLst>
      <p:ext uri="{BB962C8B-B14F-4D97-AF65-F5344CB8AC3E}">
        <p14:creationId xmlns:p14="http://schemas.microsoft.com/office/powerpoint/2010/main" val="2413479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55"/>
        <p:cNvGrpSpPr/>
        <p:nvPr/>
      </p:nvGrpSpPr>
      <p:grpSpPr>
        <a:xfrm>
          <a:off x="0" y="0"/>
          <a:ext cx="0" cy="0"/>
          <a:chOff x="0" y="0"/>
          <a:chExt cx="0" cy="0"/>
        </a:xfrm>
      </p:grpSpPr>
      <p:sp>
        <p:nvSpPr>
          <p:cNvPr id="357" name="Google Shape;357;p16"/>
          <p:cNvSpPr txBox="1">
            <a:spLocks noGrp="1"/>
          </p:cNvSpPr>
          <p:nvPr>
            <p:ph type="subTitle" idx="1"/>
          </p:nvPr>
        </p:nvSpPr>
        <p:spPr>
          <a:xfrm>
            <a:off x="720000" y="2716100"/>
            <a:ext cx="2965500" cy="11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8" name="Google Shape;358;p16"/>
          <p:cNvSpPr txBox="1">
            <a:spLocks noGrp="1"/>
          </p:cNvSpPr>
          <p:nvPr>
            <p:ph type="title"/>
          </p:nvPr>
        </p:nvSpPr>
        <p:spPr>
          <a:xfrm>
            <a:off x="720000" y="1847850"/>
            <a:ext cx="4653000" cy="868200"/>
          </a:xfrm>
          <a:prstGeom prst="rect">
            <a:avLst/>
          </a:prstGeom>
        </p:spPr>
        <p:txBody>
          <a:bodyPr spcFirstLastPara="1" wrap="square" lIns="91425" tIns="91425" rIns="91425" bIns="91425" anchor="b" anchorCtr="0">
            <a:noAutofit/>
          </a:bodyPr>
          <a:lstStyle>
            <a:lvl1pPr lvl="0" rtl="0">
              <a:spcBef>
                <a:spcPts val="0"/>
              </a:spcBef>
              <a:spcAft>
                <a:spcPts val="0"/>
              </a:spcAft>
              <a:buSzPts val="3300"/>
              <a:buNone/>
              <a:defRPr sz="24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673144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71"/>
        <p:cNvGrpSpPr/>
        <p:nvPr/>
      </p:nvGrpSpPr>
      <p:grpSpPr>
        <a:xfrm>
          <a:off x="0" y="0"/>
          <a:ext cx="0" cy="0"/>
          <a:chOff x="0" y="0"/>
          <a:chExt cx="0" cy="0"/>
        </a:xfrm>
      </p:grpSpPr>
      <p:sp>
        <p:nvSpPr>
          <p:cNvPr id="478" name="Google Shape;478;p21"/>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sz="3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719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20"/>
        <p:cNvGrpSpPr/>
        <p:nvPr/>
      </p:nvGrpSpPr>
      <p:grpSpPr>
        <a:xfrm>
          <a:off x="0" y="0"/>
          <a:ext cx="0" cy="0"/>
          <a:chOff x="0" y="0"/>
          <a:chExt cx="0" cy="0"/>
        </a:xfrm>
      </p:grpSpPr>
      <p:sp>
        <p:nvSpPr>
          <p:cNvPr id="522" name="Google Shape;522;p23"/>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44" name="Google Shape;544;p23"/>
          <p:cNvSpPr txBox="1">
            <a:spLocks noGrp="1"/>
          </p:cNvSpPr>
          <p:nvPr>
            <p:ph type="subTitle" idx="1"/>
          </p:nvPr>
        </p:nvSpPr>
        <p:spPr>
          <a:xfrm>
            <a:off x="1329525" y="1399600"/>
            <a:ext cx="1463100" cy="47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Cambo"/>
              <a:buChar char="●"/>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rgbClr val="191919"/>
              </a:buClr>
              <a:buSzPts val="1400"/>
              <a:buFont typeface="Cambo"/>
              <a:buChar char="○"/>
              <a:defRPr/>
            </a:lvl2pPr>
            <a:lvl3pPr lvl="2" algn="ctr" rtl="0">
              <a:lnSpc>
                <a:spcPct val="100000"/>
              </a:lnSpc>
              <a:spcBef>
                <a:spcPts val="0"/>
              </a:spcBef>
              <a:spcAft>
                <a:spcPts val="0"/>
              </a:spcAft>
              <a:buClr>
                <a:srgbClr val="191919"/>
              </a:buClr>
              <a:buSzPts val="1400"/>
              <a:buFont typeface="Cambo"/>
              <a:buChar char="■"/>
              <a:defRPr/>
            </a:lvl3pPr>
            <a:lvl4pPr lvl="3" algn="ctr" rtl="0">
              <a:lnSpc>
                <a:spcPct val="100000"/>
              </a:lnSpc>
              <a:spcBef>
                <a:spcPts val="0"/>
              </a:spcBef>
              <a:spcAft>
                <a:spcPts val="0"/>
              </a:spcAft>
              <a:buClr>
                <a:srgbClr val="191919"/>
              </a:buClr>
              <a:buSzPts val="1400"/>
              <a:buFont typeface="Cambo"/>
              <a:buChar char="●"/>
              <a:defRPr/>
            </a:lvl4pPr>
            <a:lvl5pPr lvl="4" algn="ctr" rtl="0">
              <a:lnSpc>
                <a:spcPct val="100000"/>
              </a:lnSpc>
              <a:spcBef>
                <a:spcPts val="0"/>
              </a:spcBef>
              <a:spcAft>
                <a:spcPts val="0"/>
              </a:spcAft>
              <a:buClr>
                <a:srgbClr val="191919"/>
              </a:buClr>
              <a:buSzPts val="1400"/>
              <a:buFont typeface="Cambo"/>
              <a:buChar char="○"/>
              <a:defRPr/>
            </a:lvl5pPr>
            <a:lvl6pPr lvl="5" algn="ctr" rtl="0">
              <a:lnSpc>
                <a:spcPct val="100000"/>
              </a:lnSpc>
              <a:spcBef>
                <a:spcPts val="0"/>
              </a:spcBef>
              <a:spcAft>
                <a:spcPts val="0"/>
              </a:spcAft>
              <a:buClr>
                <a:srgbClr val="191919"/>
              </a:buClr>
              <a:buSzPts val="1400"/>
              <a:buFont typeface="Cambo"/>
              <a:buChar char="■"/>
              <a:defRPr/>
            </a:lvl6pPr>
            <a:lvl7pPr lvl="6" algn="ctr" rtl="0">
              <a:lnSpc>
                <a:spcPct val="100000"/>
              </a:lnSpc>
              <a:spcBef>
                <a:spcPts val="0"/>
              </a:spcBef>
              <a:spcAft>
                <a:spcPts val="0"/>
              </a:spcAft>
              <a:buClr>
                <a:srgbClr val="191919"/>
              </a:buClr>
              <a:buSzPts val="1400"/>
              <a:buFont typeface="Cambo"/>
              <a:buChar char="●"/>
              <a:defRPr/>
            </a:lvl7pPr>
            <a:lvl8pPr lvl="7" algn="ctr" rtl="0">
              <a:lnSpc>
                <a:spcPct val="100000"/>
              </a:lnSpc>
              <a:spcBef>
                <a:spcPts val="0"/>
              </a:spcBef>
              <a:spcAft>
                <a:spcPts val="0"/>
              </a:spcAft>
              <a:buClr>
                <a:srgbClr val="191919"/>
              </a:buClr>
              <a:buSzPts val="1400"/>
              <a:buFont typeface="Cambo"/>
              <a:buChar char="○"/>
              <a:defRPr/>
            </a:lvl8pPr>
            <a:lvl9pPr lvl="8" algn="ctr" rtl="0">
              <a:lnSpc>
                <a:spcPct val="100000"/>
              </a:lnSpc>
              <a:spcBef>
                <a:spcPts val="0"/>
              </a:spcBef>
              <a:spcAft>
                <a:spcPts val="0"/>
              </a:spcAft>
              <a:buClr>
                <a:srgbClr val="191919"/>
              </a:buClr>
              <a:buSzPts val="1400"/>
              <a:buFont typeface="Cambo"/>
              <a:buChar char="■"/>
              <a:defRPr/>
            </a:lvl9pPr>
          </a:lstStyle>
          <a:p>
            <a:endParaRPr/>
          </a:p>
        </p:txBody>
      </p:sp>
      <p:sp>
        <p:nvSpPr>
          <p:cNvPr id="545" name="Google Shape;545;p23"/>
          <p:cNvSpPr txBox="1">
            <a:spLocks noGrp="1"/>
          </p:cNvSpPr>
          <p:nvPr>
            <p:ph type="subTitle" idx="2"/>
          </p:nvPr>
        </p:nvSpPr>
        <p:spPr>
          <a:xfrm>
            <a:off x="6351375" y="2646904"/>
            <a:ext cx="1463100" cy="4755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1400"/>
              <a:buFont typeface="Cambo"/>
              <a:buChar char="●"/>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rgbClr val="191919"/>
              </a:buClr>
              <a:buSzPts val="1400"/>
              <a:buFont typeface="Cambo"/>
              <a:buChar char="○"/>
              <a:defRPr/>
            </a:lvl2pPr>
            <a:lvl3pPr lvl="2" algn="ctr" rtl="0">
              <a:lnSpc>
                <a:spcPct val="100000"/>
              </a:lnSpc>
              <a:spcBef>
                <a:spcPts val="0"/>
              </a:spcBef>
              <a:spcAft>
                <a:spcPts val="0"/>
              </a:spcAft>
              <a:buClr>
                <a:srgbClr val="191919"/>
              </a:buClr>
              <a:buSzPts val="1400"/>
              <a:buFont typeface="Cambo"/>
              <a:buChar char="■"/>
              <a:defRPr/>
            </a:lvl3pPr>
            <a:lvl4pPr lvl="3" algn="ctr" rtl="0">
              <a:lnSpc>
                <a:spcPct val="100000"/>
              </a:lnSpc>
              <a:spcBef>
                <a:spcPts val="0"/>
              </a:spcBef>
              <a:spcAft>
                <a:spcPts val="0"/>
              </a:spcAft>
              <a:buClr>
                <a:srgbClr val="191919"/>
              </a:buClr>
              <a:buSzPts val="1400"/>
              <a:buFont typeface="Cambo"/>
              <a:buChar char="●"/>
              <a:defRPr/>
            </a:lvl4pPr>
            <a:lvl5pPr lvl="4" algn="ctr" rtl="0">
              <a:lnSpc>
                <a:spcPct val="100000"/>
              </a:lnSpc>
              <a:spcBef>
                <a:spcPts val="0"/>
              </a:spcBef>
              <a:spcAft>
                <a:spcPts val="0"/>
              </a:spcAft>
              <a:buClr>
                <a:srgbClr val="191919"/>
              </a:buClr>
              <a:buSzPts val="1400"/>
              <a:buFont typeface="Cambo"/>
              <a:buChar char="○"/>
              <a:defRPr/>
            </a:lvl5pPr>
            <a:lvl6pPr lvl="5" algn="ctr" rtl="0">
              <a:lnSpc>
                <a:spcPct val="100000"/>
              </a:lnSpc>
              <a:spcBef>
                <a:spcPts val="0"/>
              </a:spcBef>
              <a:spcAft>
                <a:spcPts val="0"/>
              </a:spcAft>
              <a:buClr>
                <a:srgbClr val="191919"/>
              </a:buClr>
              <a:buSzPts val="1400"/>
              <a:buFont typeface="Cambo"/>
              <a:buChar char="■"/>
              <a:defRPr/>
            </a:lvl6pPr>
            <a:lvl7pPr lvl="6" algn="ctr" rtl="0">
              <a:lnSpc>
                <a:spcPct val="100000"/>
              </a:lnSpc>
              <a:spcBef>
                <a:spcPts val="0"/>
              </a:spcBef>
              <a:spcAft>
                <a:spcPts val="0"/>
              </a:spcAft>
              <a:buClr>
                <a:srgbClr val="191919"/>
              </a:buClr>
              <a:buSzPts val="1400"/>
              <a:buFont typeface="Cambo"/>
              <a:buChar char="●"/>
              <a:defRPr/>
            </a:lvl7pPr>
            <a:lvl8pPr lvl="7" algn="ctr" rtl="0">
              <a:lnSpc>
                <a:spcPct val="100000"/>
              </a:lnSpc>
              <a:spcBef>
                <a:spcPts val="0"/>
              </a:spcBef>
              <a:spcAft>
                <a:spcPts val="0"/>
              </a:spcAft>
              <a:buClr>
                <a:srgbClr val="191919"/>
              </a:buClr>
              <a:buSzPts val="1400"/>
              <a:buFont typeface="Cambo"/>
              <a:buChar char="○"/>
              <a:defRPr/>
            </a:lvl8pPr>
            <a:lvl9pPr lvl="8" algn="ctr" rtl="0">
              <a:lnSpc>
                <a:spcPct val="100000"/>
              </a:lnSpc>
              <a:spcBef>
                <a:spcPts val="0"/>
              </a:spcBef>
              <a:spcAft>
                <a:spcPts val="0"/>
              </a:spcAft>
              <a:buClr>
                <a:srgbClr val="191919"/>
              </a:buClr>
              <a:buSzPts val="1400"/>
              <a:buFont typeface="Cambo"/>
              <a:buChar char="■"/>
              <a:defRPr/>
            </a:lvl9pPr>
          </a:lstStyle>
          <a:p>
            <a:endParaRPr/>
          </a:p>
        </p:txBody>
      </p:sp>
    </p:spTree>
    <p:extLst>
      <p:ext uri="{BB962C8B-B14F-4D97-AF65-F5344CB8AC3E}">
        <p14:creationId xmlns:p14="http://schemas.microsoft.com/office/powerpoint/2010/main" val="779297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90"/>
        <p:cNvGrpSpPr/>
        <p:nvPr/>
      </p:nvGrpSpPr>
      <p:grpSpPr>
        <a:xfrm>
          <a:off x="0" y="0"/>
          <a:ext cx="0" cy="0"/>
          <a:chOff x="0" y="0"/>
          <a:chExt cx="0" cy="0"/>
        </a:xfrm>
      </p:grpSpPr>
      <p:sp>
        <p:nvSpPr>
          <p:cNvPr id="492" name="Google Shape;492;p22"/>
          <p:cNvSpPr txBox="1">
            <a:spLocks noGrp="1"/>
          </p:cNvSpPr>
          <p:nvPr>
            <p:ph type="subTitle" idx="1"/>
          </p:nvPr>
        </p:nvSpPr>
        <p:spPr>
          <a:xfrm>
            <a:off x="1290775" y="2543700"/>
            <a:ext cx="2907600" cy="189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93" name="Google Shape;493;p22"/>
          <p:cNvSpPr txBox="1">
            <a:spLocks noGrp="1"/>
          </p:cNvSpPr>
          <p:nvPr>
            <p:ph type="subTitle" idx="2"/>
          </p:nvPr>
        </p:nvSpPr>
        <p:spPr>
          <a:xfrm>
            <a:off x="4945650" y="2543700"/>
            <a:ext cx="2907600" cy="189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94" name="Google Shape;494;p22"/>
          <p:cNvSpPr txBox="1">
            <a:spLocks noGrp="1"/>
          </p:cNvSpPr>
          <p:nvPr>
            <p:ph type="title"/>
          </p:nvPr>
        </p:nvSpPr>
        <p:spPr>
          <a:xfrm>
            <a:off x="720000" y="5350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3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5" name="Google Shape;495;p22"/>
          <p:cNvSpPr txBox="1">
            <a:spLocks noGrp="1"/>
          </p:cNvSpPr>
          <p:nvPr>
            <p:ph type="subTitle" idx="3"/>
          </p:nvPr>
        </p:nvSpPr>
        <p:spPr>
          <a:xfrm>
            <a:off x="1290763" y="2105700"/>
            <a:ext cx="2907600" cy="4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96" name="Google Shape;496;p22"/>
          <p:cNvSpPr txBox="1">
            <a:spLocks noGrp="1"/>
          </p:cNvSpPr>
          <p:nvPr>
            <p:ph type="subTitle" idx="4"/>
          </p:nvPr>
        </p:nvSpPr>
        <p:spPr>
          <a:xfrm>
            <a:off x="4945638" y="2105700"/>
            <a:ext cx="2907600" cy="43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2100" b="1">
                <a:solidFill>
                  <a:schemeClr val="dk2"/>
                </a:solidFill>
                <a:latin typeface="Baskervville"/>
                <a:ea typeface="Baskervville"/>
                <a:cs typeface="Baskervville"/>
                <a:sym typeface="Baskervville"/>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Tree>
    <p:extLst>
      <p:ext uri="{BB962C8B-B14F-4D97-AF65-F5344CB8AC3E}">
        <p14:creationId xmlns:p14="http://schemas.microsoft.com/office/powerpoint/2010/main" val="272801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7797141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58618380"/>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0737315"/>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22336836"/>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399704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11/09/2024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260042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11/09/2024</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7834805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4" r:id="rId22"/>
    <p:sldLayoutId id="2147483705" r:id="rId23"/>
    <p:sldLayoutId id="2147483706" r:id="rId24"/>
    <p:sldLayoutId id="2147483707" r:id="rId25"/>
    <p:sldLayoutId id="2147483708" r:id="rId26"/>
    <p:sldLayoutId id="2147483710" r:id="rId27"/>
    <p:sldLayoutId id="2147483711" r:id="rId28"/>
    <p:sldLayoutId id="2147483712" r:id="rId29"/>
    <p:sldLayoutId id="2147483714" r:id="rId30"/>
    <p:sldLayoutId id="2147483715" r:id="rId31"/>
    <p:sldLayoutId id="2147483716" r:id="rId32"/>
    <p:sldLayoutId id="2147483717" r:id="rId33"/>
    <p:sldLayoutId id="2147483718" r:id="rId34"/>
    <p:sldLayoutId id="2147483719" r:id="rId35"/>
    <p:sldLayoutId id="2147483721" r:id="rId36"/>
    <p:sldLayoutId id="2147483722" r:id="rId37"/>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1.xml"/><Relationship Id="rId5" Type="http://schemas.openxmlformats.org/officeDocument/2006/relationships/image" Target="../media/image12.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27.xml"/><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6.xml"/><Relationship Id="rId11" Type="http://schemas.openxmlformats.org/officeDocument/2006/relationships/image" Target="../media/image50.svg"/><Relationship Id="rId5" Type="http://schemas.openxmlformats.org/officeDocument/2006/relationships/slideLayout" Target="../slideLayouts/slideLayout34.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0.svg"/></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7.xml"/><Relationship Id="rId11" Type="http://schemas.openxmlformats.org/officeDocument/2006/relationships/image" Target="../media/image5.svg"/><Relationship Id="rId5" Type="http://schemas.openxmlformats.org/officeDocument/2006/relationships/slideLayout" Target="../slideLayouts/slideLayout35.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svg"/></Relationships>
</file>

<file path=ppt/slides/_rels/slide48.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8.xml"/><Relationship Id="rId11" Type="http://schemas.openxmlformats.org/officeDocument/2006/relationships/image" Target="../media/image50.svg"/><Relationship Id="rId5" Type="http://schemas.openxmlformats.org/officeDocument/2006/relationships/slideLayout" Target="../slideLayouts/slideLayout34.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0.svg"/></Relationships>
</file>

<file path=ppt/slides/_rels/slide49.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49.xml"/><Relationship Id="rId11" Type="http://schemas.openxmlformats.org/officeDocument/2006/relationships/image" Target="../media/image5.svg"/><Relationship Id="rId5" Type="http://schemas.openxmlformats.org/officeDocument/2006/relationships/slideLayout" Target="../slideLayouts/slideLayout35.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50.xml"/><Relationship Id="rId11" Type="http://schemas.openxmlformats.org/officeDocument/2006/relationships/image" Target="../media/image50.svg"/><Relationship Id="rId5" Type="http://schemas.openxmlformats.org/officeDocument/2006/relationships/slideLayout" Target="../slideLayouts/slideLayout34.xml"/><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image" Target="../media/image30.svg"/></Relationships>
</file>

<file path=ppt/slides/_rels/slide5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1.xml"/><Relationship Id="rId1" Type="http://schemas.openxmlformats.org/officeDocument/2006/relationships/slideLayout" Target="../slideLayouts/slideLayout27.xml"/><Relationship Id="rId4" Type="http://schemas.openxmlformats.org/officeDocument/2006/relationships/image" Target="../media/image31.png"/></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4.xml"/><Relationship Id="rId1" Type="http://schemas.openxmlformats.org/officeDocument/2006/relationships/slideLayout" Target="../slideLayouts/slideLayout31.xml"/><Relationship Id="rId5" Type="http://schemas.openxmlformats.org/officeDocument/2006/relationships/image" Target="../media/image34.png"/><Relationship Id="rId4" Type="http://schemas.openxmlformats.org/officeDocument/2006/relationships/image" Target="../media/image1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2" name="Google Shape;8895;p28"/>
          <p:cNvSpPr txBox="1">
            <a:spLocks/>
          </p:cNvSpPr>
          <p:nvPr/>
        </p:nvSpPr>
        <p:spPr>
          <a:xfrm>
            <a:off x="2805696" y="522640"/>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rgbClr val="AA3D0D"/>
                </a:solidFill>
                <a:latin typeface="Times New Roman" panose="02020603050405020304" pitchFamily="18" charset="0"/>
                <a:cs typeface="Times New Roman" panose="02020603050405020304" pitchFamily="18" charset="0"/>
              </a:rPr>
              <a:t>KHỞI ĐỘNG</a:t>
            </a:r>
            <a:endParaRPr lang="vi-VN" sz="3500" b="1" dirty="0">
              <a:solidFill>
                <a:srgbClr val="AA3D0D"/>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801239" y="1469367"/>
            <a:ext cx="3176155" cy="1995056"/>
          </a:xfrm>
          <a:prstGeom prst="roundRect">
            <a:avLst>
              <a:gd name="adj" fmla="val 7490"/>
            </a:avLst>
          </a:prstGeom>
          <a:solidFill>
            <a:srgbClr val="FFFFFF"/>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Times New Roman" panose="02020603050405020304" pitchFamily="18" charset="0"/>
                <a:cs typeface="Times New Roman" panose="02020603050405020304" pitchFamily="18" charset="0"/>
              </a:rPr>
              <a:t>Em hãy xem video và trả lời câu hỏi sau:</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Tình bạn có ý nghĩa như thế nào đối với em?</a:t>
            </a:r>
            <a:endParaRPr lang="en-US" sz="2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2" name="Rounded Rectangle 1"/>
          <p:cNvSpPr/>
          <p:nvPr/>
        </p:nvSpPr>
        <p:spPr>
          <a:xfrm>
            <a:off x="827350" y="647664"/>
            <a:ext cx="4864814" cy="518487"/>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Times New Roman" panose="02020603050405020304" pitchFamily="18" charset="0"/>
                <a:cs typeface="Times New Roman" panose="02020603050405020304" pitchFamily="18" charset="0"/>
              </a:rPr>
              <a:t>HOẠT ĐỘNG CẶP ĐÔI </a:t>
            </a:r>
          </a:p>
        </p:txBody>
      </p:sp>
      <p:grpSp>
        <p:nvGrpSpPr>
          <p:cNvPr id="3" name="Group 2"/>
          <p:cNvGrpSpPr/>
          <p:nvPr/>
        </p:nvGrpSpPr>
        <p:grpSpPr>
          <a:xfrm>
            <a:off x="136634" y="1166151"/>
            <a:ext cx="5555530" cy="2026735"/>
            <a:chOff x="2840420" y="1040416"/>
            <a:chExt cx="4355680" cy="2026735"/>
          </a:xfrm>
        </p:grpSpPr>
        <p:sp>
          <p:nvSpPr>
            <p:cNvPr id="4" name="Rounded Rectangle 3"/>
            <p:cNvSpPr/>
            <p:nvPr/>
          </p:nvSpPr>
          <p:spPr>
            <a:xfrm>
              <a:off x="3194879" y="1279448"/>
              <a:ext cx="4001221" cy="1787703"/>
            </a:xfrm>
            <a:prstGeom prst="roundRect">
              <a:avLst>
                <a:gd name="adj" fmla="val 15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chemeClr val="bg1"/>
                  </a:solidFill>
                  <a:latin typeface="Times New Roman" panose="02020603050405020304" pitchFamily="18" charset="0"/>
                  <a:cs typeface="Times New Roman" panose="02020603050405020304" pitchFamily="18" charset="0"/>
                </a:rPr>
                <a:t>Trình </a:t>
              </a:r>
              <a:r>
                <a:rPr lang="vi-VN" sz="1800" dirty="0">
                  <a:solidFill>
                    <a:schemeClr val="bg1"/>
                  </a:solidFill>
                  <a:latin typeface="Times New Roman" panose="02020603050405020304" pitchFamily="18" charset="0"/>
                  <a:cs typeface="Times New Roman" panose="02020603050405020304" pitchFamily="18" charset="0"/>
                </a:rPr>
                <a:t>bày những hiểu biết chung về </a:t>
              </a:r>
              <a:r>
                <a:rPr lang="vi-VN" sz="1800" dirty="0" smtClean="0">
                  <a:solidFill>
                    <a:schemeClr val="bg1"/>
                  </a:solidFill>
                  <a:latin typeface="Times New Roman" panose="02020603050405020304" pitchFamily="18" charset="0"/>
                  <a:cs typeface="Times New Roman" panose="02020603050405020304" pitchFamily="18" charset="0"/>
                </a:rPr>
                <a:t>bài </a:t>
              </a:r>
              <a:r>
                <a:rPr lang="vi-VN" sz="1800" dirty="0">
                  <a:solidFill>
                    <a:schemeClr val="bg1"/>
                  </a:solidFill>
                  <a:latin typeface="Times New Roman" panose="02020603050405020304" pitchFamily="18" charset="0"/>
                  <a:cs typeface="Times New Roman" panose="02020603050405020304" pitchFamily="18" charset="0"/>
                </a:rPr>
                <a:t>thơ </a:t>
              </a:r>
              <a:r>
                <a:rPr lang="en-US" sz="1800" i="1" dirty="0" smtClean="0">
                  <a:solidFill>
                    <a:schemeClr val="bg1"/>
                  </a:solidFill>
                  <a:latin typeface="Times New Roman" panose="02020603050405020304" pitchFamily="18" charset="0"/>
                  <a:cs typeface="Times New Roman" panose="02020603050405020304" pitchFamily="18" charset="0"/>
                </a:rPr>
                <a:t>“</a:t>
              </a:r>
              <a:r>
                <a:rPr lang="vi-VN" sz="1800" i="1" dirty="0" smtClean="0">
                  <a:solidFill>
                    <a:schemeClr val="bg1"/>
                  </a:solidFill>
                  <a:latin typeface="Times New Roman" panose="02020603050405020304" pitchFamily="18" charset="0"/>
                  <a:cs typeface="Times New Roman" panose="02020603050405020304" pitchFamily="18" charset="0"/>
                </a:rPr>
                <a:t>Khóc </a:t>
              </a:r>
              <a:r>
                <a:rPr lang="vi-VN" sz="1800" i="1" dirty="0">
                  <a:solidFill>
                    <a:schemeClr val="bg1"/>
                  </a:solidFill>
                  <a:latin typeface="Times New Roman" panose="02020603050405020304" pitchFamily="18" charset="0"/>
                  <a:cs typeface="Times New Roman" panose="02020603050405020304" pitchFamily="18" charset="0"/>
                </a:rPr>
                <a:t>Dương </a:t>
              </a:r>
              <a:r>
                <a:rPr lang="vi-VN" sz="1800" i="1" dirty="0" smtClean="0">
                  <a:solidFill>
                    <a:schemeClr val="bg1"/>
                  </a:solidFill>
                  <a:latin typeface="Times New Roman" panose="02020603050405020304" pitchFamily="18" charset="0"/>
                  <a:cs typeface="Times New Roman" panose="02020603050405020304" pitchFamily="18" charset="0"/>
                </a:rPr>
                <a:t>Khuê</a:t>
              </a:r>
              <a:r>
                <a:rPr lang="en-US" sz="1800" i="1" dirty="0" smtClean="0">
                  <a:solidFill>
                    <a:schemeClr val="bg1"/>
                  </a:solidFill>
                  <a:latin typeface="Times New Roman" panose="02020603050405020304" pitchFamily="18" charset="0"/>
                  <a:cs typeface="Times New Roman" panose="02020603050405020304" pitchFamily="18" charset="0"/>
                </a:rPr>
                <a:t>”</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Hoàn</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cảnh</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ra</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đời</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thể</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thơ</a:t>
              </a:r>
              <a:r>
                <a:rPr lang="en-US" sz="1800" dirty="0" smtClean="0">
                  <a:solidFill>
                    <a:schemeClr val="bg1"/>
                  </a:solidFill>
                  <a:latin typeface="Times New Roman" panose="02020603050405020304" pitchFamily="18" charset="0"/>
                  <a:cs typeface="Times New Roman" panose="02020603050405020304" pitchFamily="18" charset="0"/>
                </a:rPr>
                <a:t>…)</a:t>
              </a:r>
              <a:endParaRPr lang="vi-VN" sz="1800" dirty="0">
                <a:solidFill>
                  <a:schemeClr val="bg1"/>
                </a:solidFill>
                <a:latin typeface="Times New Roman" panose="02020603050405020304" pitchFamily="18" charset="0"/>
                <a:cs typeface="Times New Roman" panose="02020603050405020304" pitchFamily="18" charset="0"/>
              </a:endParaRPr>
            </a:p>
          </p:txBody>
        </p:sp>
        <p:sp>
          <p:nvSpPr>
            <p:cNvPr id="5" name="Oval 4"/>
            <p:cNvSpPr/>
            <p:nvPr/>
          </p:nvSpPr>
          <p:spPr>
            <a:xfrm>
              <a:off x="2840420" y="1040416"/>
              <a:ext cx="708917" cy="554804"/>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solidFill>
                </a:rPr>
                <a:t>2.</a:t>
              </a:r>
              <a:endParaRPr lang="en-US" sz="2000" b="1" dirty="0">
                <a:solidFill>
                  <a:schemeClr val="accent6"/>
                </a:solidFill>
              </a:endParaRPr>
            </a:p>
          </p:txBody>
        </p:sp>
      </p:grpSp>
      <p:pic>
        <p:nvPicPr>
          <p:cNvPr id="6" name="Picture 5"/>
          <p:cNvPicPr>
            <a:picLocks noChangeAspect="1"/>
          </p:cNvPicPr>
          <p:nvPr/>
        </p:nvPicPr>
        <p:blipFill>
          <a:blip r:embed="rId3"/>
          <a:stretch>
            <a:fillRect/>
          </a:stretch>
        </p:blipFill>
        <p:spPr>
          <a:xfrm>
            <a:off x="5841081" y="768927"/>
            <a:ext cx="2468677" cy="365177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885835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15" name="Google Shape;674;p27"/>
          <p:cNvSpPr txBox="1">
            <a:spLocks noGrp="1"/>
          </p:cNvSpPr>
          <p:nvPr>
            <p:ph type="subTitle" idx="4294967295"/>
          </p:nvPr>
        </p:nvSpPr>
        <p:spPr>
          <a:xfrm>
            <a:off x="902747" y="2408138"/>
            <a:ext cx="3097260" cy="447675"/>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I. Đọc -Tìm hiểu chung</a:t>
            </a:r>
            <a:endParaRPr sz="20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854630" y="2855813"/>
            <a:ext cx="1960492" cy="8755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1.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giả</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2.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phẩm</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420607" y="979823"/>
            <a:ext cx="2176461" cy="3542083"/>
          </a:xfrm>
          <a:prstGeom prst="rect">
            <a:avLst/>
          </a:prstGeom>
        </p:spPr>
      </p:pic>
      <p:sp>
        <p:nvSpPr>
          <p:cNvPr id="4" name="Rectangle 3"/>
          <p:cNvSpPr/>
          <p:nvPr/>
        </p:nvSpPr>
        <p:spPr>
          <a:xfrm>
            <a:off x="1450428" y="-35840"/>
            <a:ext cx="6186443" cy="2031325"/>
          </a:xfrm>
          <a:prstGeom prst="rect">
            <a:avLst/>
          </a:prstGeom>
        </p:spPr>
        <p:txBody>
          <a:bodyPr wrap="square">
            <a:spAutoFit/>
          </a:bodyPr>
          <a:lstStyle/>
          <a:p>
            <a:pPr algn="ctr">
              <a:lnSpc>
                <a:spcPct val="150000"/>
              </a:lnSpc>
            </a:pP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Văn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bản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 DƯƠNG KHUÊ</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Khuyến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
        <p:nvSpPr>
          <p:cNvPr id="7" name="Google Shape;674;p27"/>
          <p:cNvSpPr txBox="1">
            <a:spLocks noGrp="1"/>
          </p:cNvSpPr>
          <p:nvPr>
            <p:ph type="subTitle" idx="4294967295"/>
          </p:nvPr>
        </p:nvSpPr>
        <p:spPr>
          <a:xfrm>
            <a:off x="2113047" y="3899338"/>
            <a:ext cx="3097260" cy="737979"/>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-Hoàn cảnh sáng tác:</a:t>
            </a:r>
          </a:p>
          <a:p>
            <a:pPr marL="0" lvl="0" indent="0" algn="l" rtl="0">
              <a:lnSpc>
                <a:spcPct val="100000"/>
              </a:lnSpc>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-Thể thơ:</a:t>
            </a:r>
            <a:endParaRP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698686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3" name="Rounded Rectangle 2"/>
          <p:cNvSpPr/>
          <p:nvPr/>
        </p:nvSpPr>
        <p:spPr>
          <a:xfrm>
            <a:off x="945931" y="613669"/>
            <a:ext cx="2459421"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rgbClr val="FF0000"/>
                </a:solidFill>
                <a:latin typeface="Times New Roman" panose="02020603050405020304" pitchFamily="18" charset="0"/>
                <a:cs typeface="Times New Roman" panose="02020603050405020304" pitchFamily="18" charset="0"/>
              </a:rPr>
              <a:t>2</a:t>
            </a:r>
            <a:r>
              <a:rPr lang="en-US" sz="2300" b="1" dirty="0">
                <a:solidFill>
                  <a:srgbClr val="FF0000"/>
                </a:solidFill>
                <a:latin typeface="Times New Roman" panose="02020603050405020304" pitchFamily="18" charset="0"/>
                <a:cs typeface="Times New Roman" panose="02020603050405020304" pitchFamily="18" charset="0"/>
              </a:rPr>
              <a:t>. </a:t>
            </a:r>
            <a:r>
              <a:rPr lang="en-US" sz="2300" b="1" dirty="0" err="1" smtClean="0">
                <a:solidFill>
                  <a:srgbClr val="FF0000"/>
                </a:solidFill>
                <a:latin typeface="Times New Roman" panose="02020603050405020304" pitchFamily="18" charset="0"/>
                <a:cs typeface="Times New Roman" panose="02020603050405020304" pitchFamily="18" charset="0"/>
              </a:rPr>
              <a:t>Tác</a:t>
            </a:r>
            <a:r>
              <a:rPr lang="en-US" sz="2300" b="1" dirty="0" smtClean="0">
                <a:solidFill>
                  <a:srgbClr val="FF0000"/>
                </a:solidFill>
                <a:latin typeface="Times New Roman" panose="02020603050405020304" pitchFamily="18" charset="0"/>
                <a:cs typeface="Times New Roman" panose="02020603050405020304" pitchFamily="18" charset="0"/>
              </a:rPr>
              <a:t> </a:t>
            </a:r>
            <a:r>
              <a:rPr lang="en-US" sz="2300" b="1" dirty="0" err="1" smtClean="0">
                <a:solidFill>
                  <a:srgbClr val="FF0000"/>
                </a:solidFill>
                <a:latin typeface="Times New Roman" panose="02020603050405020304" pitchFamily="18" charset="0"/>
                <a:cs typeface="Times New Roman" panose="02020603050405020304" pitchFamily="18" charset="0"/>
              </a:rPr>
              <a:t>phẩm</a:t>
            </a:r>
            <a:endParaRPr lang="vi-VN" sz="23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21180" y="2074987"/>
            <a:ext cx="3268097" cy="1856279"/>
          </a:xfrm>
          <a:prstGeom prst="rect">
            <a:avLst/>
          </a:prstGeom>
          <a:ln>
            <a:noFill/>
          </a:ln>
          <a:effectLst>
            <a:outerShdw blurRad="190500" algn="tl" rotWithShape="0">
              <a:srgbClr val="000000">
                <a:alpha val="70000"/>
              </a:srgbClr>
            </a:outerShdw>
          </a:effectLst>
        </p:spPr>
      </p:pic>
      <p:sp>
        <p:nvSpPr>
          <p:cNvPr id="7" name="Rounded Rectangle 6"/>
          <p:cNvSpPr/>
          <p:nvPr/>
        </p:nvSpPr>
        <p:spPr>
          <a:xfrm>
            <a:off x="4324649" y="1745623"/>
            <a:ext cx="3364524" cy="1095054"/>
          </a:xfrm>
          <a:prstGeom prst="roundRect">
            <a:avLst>
              <a:gd name="adj" fmla="val 1155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Sáng tác năm 1902 </a:t>
            </a:r>
            <a:r>
              <a:rPr lang="vi-VN" sz="2000" dirty="0" smtClean="0">
                <a:solidFill>
                  <a:sysClr val="windowText" lastClr="000000"/>
                </a:solidFill>
                <a:latin typeface="Times New Roman" panose="02020603050405020304" pitchFamily="18" charset="0"/>
                <a:cs typeface="Times New Roman" panose="02020603050405020304" pitchFamily="18" charset="0"/>
              </a:rPr>
              <a:t>khi </a:t>
            </a:r>
            <a:r>
              <a:rPr lang="vi-VN" sz="2000" dirty="0">
                <a:solidFill>
                  <a:sysClr val="windowText" lastClr="000000"/>
                </a:solidFill>
                <a:latin typeface="Times New Roman" panose="02020603050405020304" pitchFamily="18" charset="0"/>
                <a:cs typeface="Times New Roman" panose="02020603050405020304" pitchFamily="18" charset="0"/>
              </a:rPr>
              <a:t>Dương Khuê </a:t>
            </a:r>
            <a:r>
              <a:rPr lang="vi-VN" sz="2000" dirty="0" smtClean="0">
                <a:solidFill>
                  <a:sysClr val="windowText" lastClr="000000"/>
                </a:solidFill>
                <a:latin typeface="Times New Roman" panose="02020603050405020304" pitchFamily="18" charset="0"/>
                <a:cs typeface="Times New Roman" panose="02020603050405020304" pitchFamily="18" charset="0"/>
              </a:rPr>
              <a:t>mất</a:t>
            </a:r>
            <a:r>
              <a:rPr lang="en-US" sz="2000" dirty="0" smtClean="0">
                <a:solidFill>
                  <a:sysClr val="windowText" lastClr="000000"/>
                </a:solidFill>
                <a:latin typeface="Times New Roman" panose="02020603050405020304" pitchFamily="18" charset="0"/>
                <a:cs typeface="Times New Roman" panose="02020603050405020304" pitchFamily="18" charset="0"/>
              </a:rPr>
              <a:t>.</a:t>
            </a:r>
            <a:endParaRPr lang="vi-VN" sz="2000" dirty="0">
              <a:solidFill>
                <a:sysClr val="windowText" lastClr="000000"/>
              </a:solidFill>
              <a:latin typeface="Times New Roman" panose="02020603050405020304" pitchFamily="18" charset="0"/>
              <a:cs typeface="Times New Roman" panose="02020603050405020304" pitchFamily="18" charset="0"/>
            </a:endParaRPr>
          </a:p>
        </p:txBody>
      </p:sp>
      <p:cxnSp>
        <p:nvCxnSpPr>
          <p:cNvPr id="9" name="Elbow Connector 8"/>
          <p:cNvCxnSpPr>
            <a:stCxn id="6" idx="3"/>
            <a:endCxn id="5" idx="1"/>
          </p:cNvCxnSpPr>
          <p:nvPr/>
        </p:nvCxnSpPr>
        <p:spPr>
          <a:xfrm flipV="1">
            <a:off x="3989277" y="2276321"/>
            <a:ext cx="336538" cy="726806"/>
          </a:xfrm>
          <a:prstGeom prst="bentConnector3">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Elbow Connector 10"/>
          <p:cNvCxnSpPr/>
          <p:nvPr/>
        </p:nvCxnSpPr>
        <p:spPr>
          <a:xfrm>
            <a:off x="3952491" y="3131754"/>
            <a:ext cx="744316" cy="508435"/>
          </a:xfrm>
          <a:prstGeom prst="bentConnector3">
            <a:avLst>
              <a:gd name="adj1" fmla="val 50000"/>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4712215" y="3092662"/>
            <a:ext cx="3364524" cy="1095054"/>
          </a:xfrm>
          <a:prstGeom prst="roundRect">
            <a:avLst>
              <a:gd name="adj" fmla="val 1155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smtClean="0">
                <a:solidFill>
                  <a:sysClr val="windowText" lastClr="000000"/>
                </a:solidFill>
                <a:latin typeface="Times New Roman" panose="02020603050405020304" pitchFamily="18" charset="0"/>
                <a:cs typeface="Times New Roman" panose="02020603050405020304" pitchFamily="18" charset="0"/>
              </a:rPr>
              <a:t>Thể</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thơ</a:t>
            </a:r>
            <a:r>
              <a:rPr lang="en-US" sz="2000" dirty="0" smtClean="0">
                <a:solidFill>
                  <a:sysClr val="windowText" lastClr="000000"/>
                </a:solidFill>
                <a:latin typeface="Times New Roman" panose="02020603050405020304" pitchFamily="18" charset="0"/>
                <a:cs typeface="Times New Roman" panose="02020603050405020304" pitchFamily="18" charset="0"/>
              </a:rPr>
              <a:t>: Song </a:t>
            </a:r>
            <a:r>
              <a:rPr lang="en-US" sz="2000" dirty="0" err="1" smtClean="0">
                <a:solidFill>
                  <a:sysClr val="windowText" lastClr="000000"/>
                </a:solidFill>
                <a:latin typeface="Times New Roman" panose="02020603050405020304" pitchFamily="18" charset="0"/>
                <a:cs typeface="Times New Roman" panose="02020603050405020304" pitchFamily="18" charset="0"/>
              </a:rPr>
              <a:t>thất</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lục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bát</a:t>
            </a:r>
            <a:endParaRPr lang="vi-VN" sz="20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679819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anim calcmode="lin" valueType="num">
                                      <p:cBhvr>
                                        <p:cTn id="27" dur="2000" fill="hold"/>
                                        <p:tgtEl>
                                          <p:spTgt spid="10"/>
                                        </p:tgtEl>
                                        <p:attrNameLst>
                                          <p:attrName>ppt_w</p:attrName>
                                        </p:attrNameLst>
                                      </p:cBhvr>
                                      <p:tavLst>
                                        <p:tav tm="0" fmla="#ppt_w*sin(2.5*pi*$)">
                                          <p:val>
                                            <p:fltVal val="0"/>
                                          </p:val>
                                        </p:tav>
                                        <p:tav tm="100000">
                                          <p:val>
                                            <p:fltVal val="1"/>
                                          </p:val>
                                        </p:tav>
                                      </p:tavLst>
                                    </p:anim>
                                    <p:anim calcmode="lin" valueType="num">
                                      <p:cBhvr>
                                        <p:cTn id="28"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2" name="Rounded Rectangle 1"/>
          <p:cNvSpPr/>
          <p:nvPr/>
        </p:nvSpPr>
        <p:spPr>
          <a:xfrm>
            <a:off x="924674" y="694139"/>
            <a:ext cx="7376845" cy="980549"/>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Times New Roman" panose="02020603050405020304" pitchFamily="18" charset="0"/>
                <a:cs typeface="Times New Roman" panose="02020603050405020304" pitchFamily="18" charset="0"/>
              </a:rPr>
              <a:t>Em hãy </a:t>
            </a:r>
            <a:r>
              <a:rPr lang="en-US" sz="2000" b="1" dirty="0">
                <a:solidFill>
                  <a:srgbClr val="C00000"/>
                </a:solidFill>
                <a:latin typeface="Times New Roman" panose="02020603050405020304" pitchFamily="18" charset="0"/>
                <a:cs typeface="Times New Roman" panose="02020603050405020304" pitchFamily="18" charset="0"/>
              </a:rPr>
              <a:t>đ</a:t>
            </a:r>
            <a:r>
              <a:rPr lang="vi-VN" sz="2000" b="1" dirty="0" smtClean="0">
                <a:solidFill>
                  <a:srgbClr val="C00000"/>
                </a:solidFill>
                <a:latin typeface="Times New Roman" panose="02020603050405020304" pitchFamily="18" charset="0"/>
                <a:cs typeface="Times New Roman" panose="02020603050405020304" pitchFamily="18" charset="0"/>
              </a:rPr>
              <a:t>iền </a:t>
            </a:r>
            <a:r>
              <a:rPr lang="vi-VN" sz="2000" b="1" dirty="0">
                <a:solidFill>
                  <a:srgbClr val="C00000"/>
                </a:solidFill>
                <a:latin typeface="Times New Roman" panose="02020603050405020304" pitchFamily="18" charset="0"/>
                <a:cs typeface="Times New Roman" panose="02020603050405020304" pitchFamily="18" charset="0"/>
              </a:rPr>
              <a:t>từ thích hợp vào chỗ trống để hoàn thành khái niệm về thể song thất lục bát trong phiếu dưới đây</a:t>
            </a:r>
            <a:r>
              <a:rPr lang="vi-VN" sz="2000" b="1" dirty="0" smtClean="0">
                <a:solidFill>
                  <a:srgbClr val="C00000"/>
                </a:solidFill>
                <a:latin typeface="Times New Roman" panose="02020603050405020304" pitchFamily="18" charset="0"/>
                <a:cs typeface="Times New Roman" panose="02020603050405020304" pitchFamily="18" charset="0"/>
              </a:rPr>
              <a:t>:</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728905" y="1947587"/>
            <a:ext cx="6093135" cy="2569311"/>
          </a:xfrm>
          <a:prstGeom prst="roundRect">
            <a:avLst>
              <a:gd name="adj" fmla="val 11197"/>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latin typeface="Times New Roman" panose="02020603050405020304" pitchFamily="18" charset="0"/>
                <a:cs typeface="Times New Roman" panose="02020603050405020304" pitchFamily="18" charset="0"/>
              </a:rPr>
              <a:t>Song thất lục bát là thể thơ kết hợp giữa thơ </a:t>
            </a:r>
            <a:r>
              <a:rPr lang="en-US" sz="2000" b="1"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và thơ </a:t>
            </a:r>
            <a:r>
              <a:rPr lang="en-US" sz="2000" b="1"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 mỗi khổ gồm bốn dòng thơ: bắt đầu bằng một </a:t>
            </a:r>
            <a:r>
              <a:rPr lang="en-US" sz="2000" b="1"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 tiếp theo là </a:t>
            </a:r>
            <a:r>
              <a:rPr lang="en-US" sz="2000" b="1"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(đôi khi cặp lục bát xếp trước), tạo thành một </a:t>
            </a:r>
            <a:r>
              <a:rPr lang="en-US" sz="2000" b="1" dirty="0" smtClean="0">
                <a:solidFill>
                  <a:srgbClr val="000000"/>
                </a:solidFill>
                <a:latin typeface="Times New Roman" panose="02020603050405020304" pitchFamily="18" charset="0"/>
                <a:cs typeface="Times New Roman" panose="02020603050405020304" pitchFamily="18" charset="0"/>
              </a:rPr>
              <a:t>… </a:t>
            </a:r>
            <a:r>
              <a:rPr lang="vi-VN" sz="2000" dirty="0" smtClean="0">
                <a:solidFill>
                  <a:srgbClr val="000000"/>
                </a:solidFill>
                <a:latin typeface="Times New Roman" panose="02020603050405020304" pitchFamily="18" charset="0"/>
                <a:cs typeface="Times New Roman" panose="02020603050405020304" pitchFamily="18" charset="0"/>
              </a:rPr>
              <a:t>về ý cũng như về âm thanh, nhạc điệu.</a:t>
            </a:r>
            <a:endParaRPr lang="vi-VN" sz="2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982056" y="2116979"/>
            <a:ext cx="1611226" cy="2230525"/>
          </a:xfrm>
          <a:prstGeom prst="rect">
            <a:avLst/>
          </a:prstGeom>
        </p:spPr>
      </p:pic>
    </p:spTree>
    <p:extLst>
      <p:ext uri="{BB962C8B-B14F-4D97-AF65-F5344CB8AC3E}">
        <p14:creationId xmlns:p14="http://schemas.microsoft.com/office/powerpoint/2010/main" val="225138399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6" presetClass="entr" presetSubtype="16"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2" name="Rounded Rectangle 1"/>
          <p:cNvSpPr/>
          <p:nvPr/>
        </p:nvSpPr>
        <p:spPr>
          <a:xfrm>
            <a:off x="211387" y="747765"/>
            <a:ext cx="7582328" cy="2569311"/>
          </a:xfrm>
          <a:prstGeom prst="roundRect">
            <a:avLst>
              <a:gd name="adj" fmla="val 11197"/>
            </a:avLst>
          </a:prstGeom>
          <a:solidFill>
            <a:schemeClr val="accent2"/>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chemeClr val="bg1"/>
                </a:solidFill>
                <a:latin typeface="Times New Roman" panose="02020603050405020304" pitchFamily="18" charset="0"/>
                <a:cs typeface="Times New Roman" panose="02020603050405020304" pitchFamily="18" charset="0"/>
              </a:rPr>
              <a:t>Song thất lục bát là thể thơ kết hợp giữa thơ </a:t>
            </a:r>
            <a:r>
              <a:rPr lang="en-US" sz="2000" b="1"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và thơ </a:t>
            </a:r>
            <a:r>
              <a:rPr lang="en-US" sz="2000" b="1"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 mỗi khổ gồm bốn dòng thơ: bắt đầu bằng một </a:t>
            </a:r>
            <a:r>
              <a:rPr lang="en-US" sz="2000" b="1" dirty="0" smtClean="0">
                <a:solidFill>
                  <a:schemeClr val="bg1"/>
                </a:solidFill>
                <a:latin typeface="Times New Roman" panose="02020603050405020304" pitchFamily="18" charset="0"/>
                <a:cs typeface="Times New Roman" panose="02020603050405020304" pitchFamily="18" charset="0"/>
              </a:rPr>
              <a:t>……..…………..</a:t>
            </a:r>
            <a:r>
              <a:rPr lang="vi-VN" sz="2000" dirty="0" smtClean="0">
                <a:solidFill>
                  <a:schemeClr val="bg1"/>
                </a:solidFill>
                <a:latin typeface="Times New Roman" panose="02020603050405020304" pitchFamily="18" charset="0"/>
                <a:cs typeface="Times New Roman" panose="02020603050405020304" pitchFamily="18" charset="0"/>
              </a:rPr>
              <a:t>, tiếp theo là </a:t>
            </a:r>
            <a:r>
              <a:rPr lang="en-US" sz="2000" b="1"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(đôi khi cặp lục bát xếp trước), tạo thành một </a:t>
            </a:r>
            <a:r>
              <a:rPr lang="en-US" sz="2000" b="1"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về ý cũng như về âm thanh, nhạc điệu.</a:t>
            </a:r>
            <a:endParaRPr lang="vi-VN" sz="2000" dirty="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32029" y="1423277"/>
            <a:ext cx="1376738" cy="448339"/>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Times New Roman" panose="02020603050405020304" pitchFamily="18" charset="0"/>
                <a:cs typeface="Times New Roman" panose="02020603050405020304" pitchFamily="18" charset="0"/>
              </a:rPr>
              <a:t>thất ngôn</a:t>
            </a:r>
            <a:endParaRPr lang="vi-VN" sz="2000" b="1" dirty="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661062" y="972183"/>
            <a:ext cx="1171253" cy="509983"/>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Times New Roman" panose="02020603050405020304" pitchFamily="18" charset="0"/>
                <a:cs typeface="Times New Roman" panose="02020603050405020304" pitchFamily="18" charset="0"/>
              </a:rPr>
              <a:t>lục bát</a:t>
            </a:r>
            <a:endParaRPr lang="vi-VN" sz="2000" b="1" dirty="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211387" y="1871616"/>
            <a:ext cx="1850204" cy="423497"/>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Times New Roman" panose="02020603050405020304" pitchFamily="18" charset="0"/>
                <a:cs typeface="Times New Roman" panose="02020603050405020304" pitchFamily="18" charset="0"/>
              </a:rPr>
              <a:t>cặp thất ngôn</a:t>
            </a:r>
            <a:endParaRPr lang="vi-VN" sz="2000" b="1" dirty="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489435" y="2083364"/>
            <a:ext cx="1360159" cy="340188"/>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Times New Roman" panose="02020603050405020304" pitchFamily="18" charset="0"/>
                <a:cs typeface="Times New Roman" panose="02020603050405020304" pitchFamily="18" charset="0"/>
              </a:rPr>
              <a:t>cặp lục bát</a:t>
            </a:r>
            <a:endParaRPr lang="vi-VN" sz="2000" b="1" dirty="0">
              <a:solidFill>
                <a:srgbClr val="00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2836434" y="2577072"/>
            <a:ext cx="2332234" cy="458044"/>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0000"/>
                </a:solidFill>
                <a:latin typeface="Times New Roman" panose="02020603050405020304" pitchFamily="18" charset="0"/>
                <a:cs typeface="Times New Roman" panose="02020603050405020304" pitchFamily="18" charset="0"/>
              </a:rPr>
              <a:t>kết cấu trọn vẹn</a:t>
            </a:r>
            <a:endParaRPr lang="vi-VN" sz="2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388886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2" name="Rounded Rectangle 1"/>
          <p:cNvSpPr/>
          <p:nvPr/>
        </p:nvSpPr>
        <p:spPr>
          <a:xfrm>
            <a:off x="1526736" y="722769"/>
            <a:ext cx="6121352"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smtClean="0">
                <a:solidFill>
                  <a:srgbClr val="000000"/>
                </a:solidFill>
                <a:latin typeface="Times New Roman" panose="02020603050405020304" pitchFamily="18" charset="0"/>
                <a:cs typeface="Times New Roman" panose="02020603050405020304" pitchFamily="18" charset="0"/>
              </a:rPr>
              <a:t>Đặc</a:t>
            </a:r>
            <a:r>
              <a:rPr lang="en-US" sz="2300" b="1" dirty="0" smtClean="0">
                <a:solidFill>
                  <a:srgbClr val="000000"/>
                </a:solidFill>
                <a:latin typeface="Times New Roman" panose="02020603050405020304" pitchFamily="18" charset="0"/>
                <a:cs typeface="Times New Roman" panose="02020603050405020304" pitchFamily="18" charset="0"/>
              </a:rPr>
              <a:t> điểm </a:t>
            </a:r>
            <a:r>
              <a:rPr lang="vi-VN" sz="2300" b="1" dirty="0" smtClean="0">
                <a:solidFill>
                  <a:srgbClr val="000000"/>
                </a:solidFill>
                <a:latin typeface="Times New Roman" panose="02020603050405020304" pitchFamily="18" charset="0"/>
                <a:cs typeface="Times New Roman" panose="02020603050405020304" pitchFamily="18" charset="0"/>
              </a:rPr>
              <a:t>của </a:t>
            </a:r>
            <a:r>
              <a:rPr lang="vi-VN" sz="2300" b="1" dirty="0">
                <a:solidFill>
                  <a:srgbClr val="000000"/>
                </a:solidFill>
                <a:latin typeface="Times New Roman" panose="02020603050405020304" pitchFamily="18" charset="0"/>
                <a:cs typeface="Times New Roman" panose="02020603050405020304" pitchFamily="18" charset="0"/>
              </a:rPr>
              <a:t>thể thơ song thất lục bát</a:t>
            </a:r>
          </a:p>
        </p:txBody>
      </p:sp>
      <p:graphicFrame>
        <p:nvGraphicFramePr>
          <p:cNvPr id="3" name="Table 2"/>
          <p:cNvGraphicFramePr>
            <a:graphicFrameLocks noGrp="1"/>
          </p:cNvGraphicFramePr>
          <p:nvPr>
            <p:extLst>
              <p:ext uri="{D42A27DB-BD31-4B8C-83A1-F6EECF244321}">
                <p14:modId xmlns:p14="http://schemas.microsoft.com/office/powerpoint/2010/main" val="760538493"/>
              </p:ext>
            </p:extLst>
          </p:nvPr>
        </p:nvGraphicFramePr>
        <p:xfrm>
          <a:off x="585628" y="1443875"/>
          <a:ext cx="8201020" cy="3548539"/>
        </p:xfrm>
        <a:graphic>
          <a:graphicData uri="http://schemas.openxmlformats.org/drawingml/2006/table">
            <a:tbl>
              <a:tblPr firstRow="1" bandRow="1">
                <a:tableStyleId>{A56B0FE1-36A8-4E61-AD4E-2F0E9D752F36}</a:tableStyleId>
              </a:tblPr>
              <a:tblGrid>
                <a:gridCol w="825558">
                  <a:extLst>
                    <a:ext uri="{9D8B030D-6E8A-4147-A177-3AD203B41FA5}">
                      <a16:colId xmlns:a16="http://schemas.microsoft.com/office/drawing/2014/main" val="1671776143"/>
                    </a:ext>
                  </a:extLst>
                </a:gridCol>
                <a:gridCol w="819010">
                  <a:extLst>
                    <a:ext uri="{9D8B030D-6E8A-4147-A177-3AD203B41FA5}">
                      <a16:colId xmlns:a16="http://schemas.microsoft.com/office/drawing/2014/main" val="196666121"/>
                    </a:ext>
                  </a:extLst>
                </a:gridCol>
                <a:gridCol w="6556452">
                  <a:extLst>
                    <a:ext uri="{9D8B030D-6E8A-4147-A177-3AD203B41FA5}">
                      <a16:colId xmlns:a16="http://schemas.microsoft.com/office/drawing/2014/main" val="284741299"/>
                    </a:ext>
                  </a:extLst>
                </a:gridCol>
              </a:tblGrid>
              <a:tr h="3548539">
                <a:tc>
                  <a:txBody>
                    <a:bodyPr/>
                    <a:lstStyle/>
                    <a:p>
                      <a:pPr algn="ctr">
                        <a:lnSpc>
                          <a:spcPct val="150000"/>
                        </a:lnSpc>
                      </a:pPr>
                      <a:r>
                        <a:rPr lang="en-US" sz="1600" b="1" dirty="0" smtClean="0">
                          <a:solidFill>
                            <a:schemeClr val="bg1"/>
                          </a:solidFill>
                          <a:latin typeface="Times New Roman" panose="02020603050405020304" pitchFamily="18" charset="0"/>
                          <a:cs typeface="Times New Roman" panose="02020603050405020304" pitchFamily="18" charset="0"/>
                        </a:rPr>
                        <a:t>Hình thức</a:t>
                      </a:r>
                      <a:endParaRPr lang="en-US" sz="16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50000"/>
                      </a:schemeClr>
                    </a:solidFill>
                  </a:tcPr>
                </a:tc>
                <a:tc>
                  <a:txBody>
                    <a:bodyPr/>
                    <a:lstStyle/>
                    <a:p>
                      <a:pPr algn="ctr">
                        <a:lnSpc>
                          <a:spcPct val="150000"/>
                        </a:lnSpc>
                      </a:pPr>
                      <a:r>
                        <a:rPr lang="en-US" sz="1600" b="1" dirty="0" smtClean="0">
                          <a:solidFill>
                            <a:schemeClr val="bg1"/>
                          </a:solidFill>
                          <a:latin typeface="Times New Roman" panose="02020603050405020304" pitchFamily="18" charset="0"/>
                          <a:cs typeface="Times New Roman" panose="02020603050405020304" pitchFamily="18" charset="0"/>
                        </a:rPr>
                        <a:t>Gieo vần</a:t>
                      </a:r>
                      <a:endParaRPr lang="en-US" sz="16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75000"/>
                      </a:schemeClr>
                    </a:solidFill>
                  </a:tcPr>
                </a:tc>
                <a:tc>
                  <a:txBody>
                    <a:bodyPr/>
                    <a:lstStyle/>
                    <a:p>
                      <a:pPr marL="0" indent="0" algn="just">
                        <a:lnSpc>
                          <a:spcPct val="150000"/>
                        </a:lnSpc>
                        <a:buFont typeface="Arial" panose="020B0604020202020204" pitchFamily="34" charset="0"/>
                        <a:buNone/>
                      </a:pPr>
                      <a:endParaRPr lang="en-US" sz="1600"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040205110"/>
                  </a:ext>
                </a:extLst>
              </a:tr>
            </a:tbl>
          </a:graphicData>
        </a:graphic>
      </p:graphicFrame>
      <p:sp>
        <p:nvSpPr>
          <p:cNvPr id="4" name="Rounded Rectangle 3"/>
          <p:cNvSpPr/>
          <p:nvPr/>
        </p:nvSpPr>
        <p:spPr>
          <a:xfrm>
            <a:off x="2205318" y="1443875"/>
            <a:ext cx="6654903" cy="3548539"/>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600" dirty="0">
                <a:solidFill>
                  <a:schemeClr val="bg1"/>
                </a:solidFill>
                <a:latin typeface="Times New Roman" panose="02020603050405020304" pitchFamily="18" charset="0"/>
                <a:cs typeface="Times New Roman" panose="02020603050405020304" pitchFamily="18" charset="0"/>
              </a:rPr>
              <a:t>Tiếng cuối dòng bảy trên bắt vần trắc xuống tiếng thứ năm của dòng bảy dưới.</a:t>
            </a:r>
          </a:p>
          <a:p>
            <a:pPr marL="285750" indent="-285750" algn="just">
              <a:lnSpc>
                <a:spcPct val="150000"/>
              </a:lnSpc>
              <a:buFont typeface="Arial" panose="020B0604020202020204" pitchFamily="34" charset="0"/>
              <a:buChar char="•"/>
            </a:pPr>
            <a:r>
              <a:rPr lang="vi-VN" sz="1600" dirty="0">
                <a:solidFill>
                  <a:schemeClr val="bg1"/>
                </a:solidFill>
                <a:latin typeface="Times New Roman" panose="02020603050405020304" pitchFamily="18" charset="0"/>
                <a:cs typeface="Times New Roman" panose="02020603050405020304" pitchFamily="18" charset="0"/>
              </a:rPr>
              <a:t>Tiếng cuối dòng bảy dưới bắt vần với tiếng cuối của dòng sáu.</a:t>
            </a:r>
          </a:p>
          <a:p>
            <a:pPr marL="285750" indent="-285750" algn="just">
              <a:lnSpc>
                <a:spcPct val="150000"/>
              </a:lnSpc>
              <a:buFont typeface="Arial" panose="020B0604020202020204" pitchFamily="34" charset="0"/>
              <a:buChar char="•"/>
            </a:pPr>
            <a:r>
              <a:rPr lang="vi-VN" sz="1600" dirty="0">
                <a:solidFill>
                  <a:schemeClr val="bg1"/>
                </a:solidFill>
                <a:latin typeface="Times New Roman" panose="02020603050405020304" pitchFamily="18" charset="0"/>
                <a:cs typeface="Times New Roman" panose="02020603050405020304" pitchFamily="18" charset="0"/>
              </a:rPr>
              <a:t>Tiếng cuối của dòng sáu bắt vần với tiếng thứ sáu của dòng tám.</a:t>
            </a:r>
          </a:p>
          <a:p>
            <a:pPr marL="285750" indent="-285750" algn="just">
              <a:lnSpc>
                <a:spcPct val="150000"/>
              </a:lnSpc>
              <a:buFont typeface="Arial" panose="020B0604020202020204" pitchFamily="34" charset="0"/>
              <a:buChar char="•"/>
            </a:pPr>
            <a:r>
              <a:rPr lang="vi-VN" sz="1600" dirty="0">
                <a:solidFill>
                  <a:schemeClr val="bg1"/>
                </a:solidFill>
                <a:latin typeface="Times New Roman" panose="02020603050405020304" pitchFamily="18" charset="0"/>
                <a:cs typeface="Times New Roman" panose="02020603050405020304" pitchFamily="18" charset="0"/>
              </a:rPr>
              <a:t>Tiếng cuối của dòng tám lại bắt vần với tiếng thứ ba hoặc tiếng thứ năm ở dòng bảy đầu khổ thơ sau. </a:t>
            </a:r>
          </a:p>
          <a:p>
            <a:pPr algn="just">
              <a:lnSpc>
                <a:spcPct val="150000"/>
              </a:lnSpc>
            </a:pPr>
            <a:r>
              <a:rPr lang="vi-VN" sz="1600" dirty="0">
                <a:solidFill>
                  <a:schemeClr val="bg1"/>
                </a:solidFill>
                <a:latin typeface="Times New Roman" panose="02020603050405020304" pitchFamily="18" charset="0"/>
                <a:cs typeface="Times New Roman" panose="02020603050405020304" pitchFamily="18" charset="0"/>
              </a:rPr>
              <a:t>=&gt; Mỗi khổ thơ có hai vần trắc và năm vần bằng; dòng sáu chỉ có vần chân, ba dòng kia vừa có vần chân vừa có vần lưng.</a:t>
            </a:r>
          </a:p>
        </p:txBody>
      </p:sp>
    </p:spTree>
    <p:extLst>
      <p:ext uri="{BB962C8B-B14F-4D97-AF65-F5344CB8AC3E}">
        <p14:creationId xmlns:p14="http://schemas.microsoft.com/office/powerpoint/2010/main" val="625087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wipe(left)">
                                      <p:cBhvr>
                                        <p:cTn id="26" dur="500"/>
                                        <p:tgtEl>
                                          <p:spTgt spid="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wipe(left)">
                                      <p:cBhvr>
                                        <p:cTn id="31" dur="500"/>
                                        <p:tgtEl>
                                          <p:spTgt spid="4">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Effect transition="in" filter="wipe(left)">
                                      <p:cBhvr>
                                        <p:cTn id="3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72747541"/>
              </p:ext>
            </p:extLst>
          </p:nvPr>
        </p:nvGraphicFramePr>
        <p:xfrm>
          <a:off x="708917" y="765781"/>
          <a:ext cx="7715891" cy="3724025"/>
        </p:xfrm>
        <a:graphic>
          <a:graphicData uri="http://schemas.openxmlformats.org/drawingml/2006/table">
            <a:tbl>
              <a:tblPr firstRow="1" bandRow="1">
                <a:tableStyleId>{A56B0FE1-36A8-4E61-AD4E-2F0E9D752F36}</a:tableStyleId>
              </a:tblPr>
              <a:tblGrid>
                <a:gridCol w="1017141">
                  <a:extLst>
                    <a:ext uri="{9D8B030D-6E8A-4147-A177-3AD203B41FA5}">
                      <a16:colId xmlns:a16="http://schemas.microsoft.com/office/drawing/2014/main" val="1671776143"/>
                    </a:ext>
                  </a:extLst>
                </a:gridCol>
                <a:gridCol w="1643866">
                  <a:extLst>
                    <a:ext uri="{9D8B030D-6E8A-4147-A177-3AD203B41FA5}">
                      <a16:colId xmlns:a16="http://schemas.microsoft.com/office/drawing/2014/main" val="196666121"/>
                    </a:ext>
                  </a:extLst>
                </a:gridCol>
                <a:gridCol w="5054884">
                  <a:extLst>
                    <a:ext uri="{9D8B030D-6E8A-4147-A177-3AD203B41FA5}">
                      <a16:colId xmlns:a16="http://schemas.microsoft.com/office/drawing/2014/main" val="284741299"/>
                    </a:ext>
                  </a:extLst>
                </a:gridCol>
              </a:tblGrid>
              <a:tr h="855821">
                <a:tc>
                  <a:txBody>
                    <a:bodyPr/>
                    <a:lstStyle/>
                    <a:p>
                      <a:pPr algn="ctr">
                        <a:lnSpc>
                          <a:spcPct val="150000"/>
                        </a:lnSpc>
                      </a:pPr>
                      <a:r>
                        <a:rPr lang="en-US" sz="1600" b="1" dirty="0" smtClean="0">
                          <a:solidFill>
                            <a:schemeClr val="bg1"/>
                          </a:solidFill>
                        </a:rPr>
                        <a:t>Hình thức</a:t>
                      </a:r>
                      <a:endParaRPr lang="en-US" sz="1600" b="1" dirty="0">
                        <a:solidFill>
                          <a:schemeClr val="bg1"/>
                        </a:solidFill>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50000"/>
                      </a:schemeClr>
                    </a:solidFill>
                  </a:tcPr>
                </a:tc>
                <a:tc>
                  <a:txBody>
                    <a:bodyPr/>
                    <a:lstStyle/>
                    <a:p>
                      <a:pPr algn="ctr">
                        <a:lnSpc>
                          <a:spcPct val="100000"/>
                        </a:lnSpc>
                      </a:pPr>
                      <a:r>
                        <a:rPr lang="en-US" sz="1600" b="1" dirty="0" smtClean="0">
                          <a:solidFill>
                            <a:schemeClr val="bg1"/>
                          </a:solidFill>
                        </a:rPr>
                        <a:t>Ngắt</a:t>
                      </a:r>
                      <a:r>
                        <a:rPr lang="en-US" sz="1600" b="1" baseline="0" dirty="0" smtClean="0">
                          <a:solidFill>
                            <a:schemeClr val="bg1"/>
                          </a:solidFill>
                        </a:rPr>
                        <a:t> nhịp</a:t>
                      </a:r>
                      <a:endParaRPr lang="en-US" sz="1600" b="1" dirty="0">
                        <a:solidFill>
                          <a:schemeClr val="bg1"/>
                        </a:solidFill>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75000"/>
                      </a:schemeClr>
                    </a:solidFill>
                  </a:tcPr>
                </a:tc>
                <a:tc>
                  <a:txBody>
                    <a:bodyPr/>
                    <a:lstStyle/>
                    <a:p>
                      <a:pPr algn="just">
                        <a:lnSpc>
                          <a:spcPct val="150000"/>
                        </a:lnSpc>
                      </a:pPr>
                      <a:endParaRPr lang="en-US" sz="1600" dirty="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3205179"/>
                  </a:ext>
                </a:extLst>
              </a:tr>
              <a:tr h="2868204">
                <a:tc>
                  <a:txBody>
                    <a:bodyPr/>
                    <a:lstStyle/>
                    <a:p>
                      <a:pPr algn="ctr">
                        <a:lnSpc>
                          <a:spcPct val="150000"/>
                        </a:lnSpc>
                      </a:pPr>
                      <a:r>
                        <a:rPr lang="en-US" sz="1600" b="1" dirty="0" smtClean="0">
                          <a:solidFill>
                            <a:schemeClr val="bg1"/>
                          </a:solidFill>
                          <a:latin typeface="Times New Roman" panose="02020603050405020304" pitchFamily="18" charset="0"/>
                          <a:cs typeface="Times New Roman" panose="02020603050405020304" pitchFamily="18" charset="0"/>
                        </a:rPr>
                        <a:t>Nội dung</a:t>
                      </a:r>
                      <a:endParaRPr lang="en-US" sz="1600" b="1" dirty="0">
                        <a:solidFill>
                          <a:schemeClr val="bg1"/>
                        </a:solidFill>
                        <a:latin typeface="Times New Roman" panose="02020603050405020304" pitchFamily="18" charset="0"/>
                        <a:cs typeface="Times New Roman" panose="02020603050405020304" pitchFamily="18" charset="0"/>
                      </a:endParaRP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50000"/>
                      </a:schemeClr>
                    </a:solidFill>
                  </a:tcPr>
                </a:tc>
                <a:tc gridSpan="2">
                  <a:txBody>
                    <a:bodyPr/>
                    <a:lstStyle/>
                    <a:p>
                      <a:pPr marL="285750" indent="-285750">
                        <a:lnSpc>
                          <a:spcPct val="150000"/>
                        </a:lnSpc>
                        <a:buFont typeface="Arial" panose="020B0604020202020204" pitchFamily="34" charset="0"/>
                        <a:buChar char="•"/>
                      </a:pPr>
                      <a:endParaRPr lang="vi-VN" sz="1600" dirty="0" smtClean="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40000"/>
                        <a:lumOff val="60000"/>
                      </a:schemeClr>
                    </a:solidFill>
                  </a:tcPr>
                </a:tc>
                <a:tc hMerge="1">
                  <a:txBody>
                    <a:bodyPr/>
                    <a:lstStyle/>
                    <a:p>
                      <a:pPr>
                        <a:lnSpc>
                          <a:spcPct val="150000"/>
                        </a:lnSpc>
                      </a:pPr>
                      <a:endParaRPr lang="en-US" sz="1800"/>
                    </a:p>
                  </a:txBody>
                  <a:tcP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465331594"/>
                  </a:ext>
                </a:extLst>
              </a:tr>
            </a:tbl>
          </a:graphicData>
        </a:graphic>
      </p:graphicFrame>
      <p:sp>
        <p:nvSpPr>
          <p:cNvPr id="3" name="Rounded Rectangle 2"/>
          <p:cNvSpPr/>
          <p:nvPr/>
        </p:nvSpPr>
        <p:spPr>
          <a:xfrm>
            <a:off x="3388658" y="765781"/>
            <a:ext cx="5036150" cy="834419"/>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600" dirty="0">
                <a:solidFill>
                  <a:srgbClr val="000000"/>
                </a:solidFill>
                <a:latin typeface="Times New Roman" panose="02020603050405020304" pitchFamily="18" charset="0"/>
                <a:cs typeface="Times New Roman" panose="02020603050405020304" pitchFamily="18" charset="0"/>
              </a:rPr>
              <a:t>Các dòng bảy có thể ngắt nhịp 3/4 hoặc 3/2/2, hai dòng sáu – tám ngắt theo thể lục bát.</a:t>
            </a:r>
          </a:p>
        </p:txBody>
      </p:sp>
      <p:sp>
        <p:nvSpPr>
          <p:cNvPr id="4" name="Rounded Rectangle 3"/>
          <p:cNvSpPr/>
          <p:nvPr/>
        </p:nvSpPr>
        <p:spPr>
          <a:xfrm>
            <a:off x="1694329" y="1600200"/>
            <a:ext cx="6730479" cy="2889606"/>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600" dirty="0">
                <a:solidFill>
                  <a:srgbClr val="000000"/>
                </a:solidFill>
                <a:latin typeface="Times New Roman" panose="02020603050405020304" pitchFamily="18" charset="0"/>
                <a:cs typeface="Times New Roman" panose="02020603050405020304" pitchFamily="18" charset="0"/>
              </a:rPr>
              <a:t>Kể những câu chuyện dài, bao quát một khoảng thời gian và không gian rộng lớn với nhiều sự kiện, nhân vật.</a:t>
            </a:r>
          </a:p>
          <a:p>
            <a:pPr marL="285750" indent="-285750" algn="just">
              <a:lnSpc>
                <a:spcPct val="150000"/>
              </a:lnSpc>
              <a:buFont typeface="Arial" panose="020B0604020202020204" pitchFamily="34" charset="0"/>
              <a:buChar char="•"/>
            </a:pPr>
            <a:r>
              <a:rPr lang="vi-VN" sz="1600" dirty="0">
                <a:solidFill>
                  <a:srgbClr val="000000"/>
                </a:solidFill>
                <a:latin typeface="Times New Roman" panose="02020603050405020304" pitchFamily="18" charset="0"/>
                <a:cs typeface="Times New Roman" panose="02020603050405020304" pitchFamily="18" charset="0"/>
              </a:rPr>
              <a:t>Cặp thất ngôn kể sự việc và cặp lục bát thiên về cảm thán, giãi bày.</a:t>
            </a:r>
          </a:p>
          <a:p>
            <a:pPr marL="285750" indent="-285750" algn="just">
              <a:lnSpc>
                <a:spcPct val="150000"/>
              </a:lnSpc>
              <a:buFont typeface="Arial" panose="020B0604020202020204" pitchFamily="34" charset="0"/>
              <a:buChar char="•"/>
            </a:pPr>
            <a:r>
              <a:rPr lang="vi-VN" sz="1600" dirty="0">
                <a:solidFill>
                  <a:srgbClr val="000000"/>
                </a:solidFill>
                <a:latin typeface="Times New Roman" panose="02020603050405020304" pitchFamily="18" charset="0"/>
                <a:cs typeface="Times New Roman" panose="02020603050405020304" pitchFamily="18" charset="0"/>
              </a:rPr>
              <a:t>Thường chỉ có một nhân vật trữ tình trong khung cảnh thời gian và không gian hạn hẹp.</a:t>
            </a:r>
          </a:p>
          <a:p>
            <a:pPr marL="285750" indent="-285750" algn="just">
              <a:lnSpc>
                <a:spcPct val="150000"/>
              </a:lnSpc>
              <a:buFont typeface="Arial" panose="020B0604020202020204" pitchFamily="34" charset="0"/>
              <a:buChar char="•"/>
            </a:pPr>
            <a:r>
              <a:rPr lang="vi-VN" sz="1600" dirty="0">
                <a:solidFill>
                  <a:srgbClr val="000000"/>
                </a:solidFill>
                <a:latin typeface="Times New Roman" panose="02020603050405020304" pitchFamily="18" charset="0"/>
                <a:cs typeface="Times New Roman" panose="02020603050405020304" pitchFamily="18" charset="0"/>
              </a:rPr>
              <a:t>Kết hợp được nhiều vẻ đẹp của tiếng Việt, dồi dào nhạc điệu, trong đó nổi bật ở âm điệu nhớ thương triền miên, phù hợp để ngâm ngợi.</a:t>
            </a:r>
          </a:p>
        </p:txBody>
      </p:sp>
    </p:spTree>
    <p:extLst>
      <p:ext uri="{BB962C8B-B14F-4D97-AF65-F5344CB8AC3E}">
        <p14:creationId xmlns:p14="http://schemas.microsoft.com/office/powerpoint/2010/main" val="42170237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left)">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left)">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wipe(left)">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62323624"/>
              </p:ext>
            </p:extLst>
          </p:nvPr>
        </p:nvGraphicFramePr>
        <p:xfrm>
          <a:off x="729465" y="965771"/>
          <a:ext cx="7541231" cy="3226085"/>
        </p:xfrm>
        <a:graphic>
          <a:graphicData uri="http://schemas.openxmlformats.org/drawingml/2006/table">
            <a:tbl>
              <a:tblPr firstRow="1" bandRow="1">
                <a:tableStyleId>{A56B0FE1-36A8-4E61-AD4E-2F0E9D752F36}</a:tableStyleId>
              </a:tblPr>
              <a:tblGrid>
                <a:gridCol w="1571946">
                  <a:extLst>
                    <a:ext uri="{9D8B030D-6E8A-4147-A177-3AD203B41FA5}">
                      <a16:colId xmlns:a16="http://schemas.microsoft.com/office/drawing/2014/main" val="1671776143"/>
                    </a:ext>
                  </a:extLst>
                </a:gridCol>
                <a:gridCol w="5969285">
                  <a:extLst>
                    <a:ext uri="{9D8B030D-6E8A-4147-A177-3AD203B41FA5}">
                      <a16:colId xmlns:a16="http://schemas.microsoft.com/office/drawing/2014/main" val="284741299"/>
                    </a:ext>
                  </a:extLst>
                </a:gridCol>
              </a:tblGrid>
              <a:tr h="3226085">
                <a:tc>
                  <a:txBody>
                    <a:bodyPr/>
                    <a:lstStyle/>
                    <a:p>
                      <a:pPr algn="ctr">
                        <a:lnSpc>
                          <a:spcPct val="150000"/>
                        </a:lnSpc>
                      </a:pPr>
                      <a:r>
                        <a:rPr lang="en-US" sz="1600" b="1" dirty="0" smtClean="0">
                          <a:solidFill>
                            <a:schemeClr val="bg1"/>
                          </a:solidFill>
                          <a:latin typeface="Times New Roman" panose="02020603050405020304" pitchFamily="18" charset="0"/>
                          <a:cs typeface="Times New Roman" panose="02020603050405020304" pitchFamily="18" charset="0"/>
                        </a:rPr>
                        <a:t>Vai trò, vị trí trong nền văn học Việt Nam</a:t>
                      </a:r>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50000"/>
                      </a:schemeClr>
                    </a:solidFill>
                  </a:tcPr>
                </a:tc>
                <a:tc>
                  <a:txBody>
                    <a:bodyPr/>
                    <a:lstStyle/>
                    <a:p>
                      <a:pPr marL="285750" indent="-285750" algn="just">
                        <a:lnSpc>
                          <a:spcPct val="150000"/>
                        </a:lnSpc>
                        <a:buFont typeface="Arial" panose="020B0604020202020204" pitchFamily="34" charset="0"/>
                        <a:buChar char="•"/>
                      </a:pPr>
                      <a:endParaRPr lang="vi-VN" sz="1600" dirty="0" smtClean="0"/>
                    </a:p>
                  </a:txBody>
                  <a:tcPr anchor="ctr">
                    <a:lnL w="19050" cap="flat" cmpd="sng" algn="ctr">
                      <a:solidFill>
                        <a:schemeClr val="accent6"/>
                      </a:solidFill>
                      <a:prstDash val="solid"/>
                      <a:round/>
                      <a:headEnd type="none" w="med" len="med"/>
                      <a:tailEnd type="none" w="med" len="med"/>
                    </a:lnL>
                    <a:lnR w="19050" cap="flat" cmpd="sng" algn="ctr">
                      <a:solidFill>
                        <a:schemeClr val="accent6"/>
                      </a:solidFill>
                      <a:prstDash val="solid"/>
                      <a:round/>
                      <a:headEnd type="none" w="med" len="med"/>
                      <a:tailEnd type="none" w="med" len="med"/>
                    </a:lnR>
                    <a:lnT w="19050" cap="flat" cmpd="sng" algn="ctr">
                      <a:solidFill>
                        <a:schemeClr val="accent6"/>
                      </a:solidFill>
                      <a:prstDash val="solid"/>
                      <a:round/>
                      <a:headEnd type="none" w="med" len="med"/>
                      <a:tailEnd type="none" w="med" len="med"/>
                    </a:lnT>
                    <a:lnB w="19050" cap="flat" cmpd="sng" algn="ctr">
                      <a:solidFill>
                        <a:schemeClr val="accent6"/>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4040205110"/>
                  </a:ext>
                </a:extLst>
              </a:tr>
            </a:tbl>
          </a:graphicData>
        </a:graphic>
      </p:graphicFrame>
      <p:sp>
        <p:nvSpPr>
          <p:cNvPr id="3" name="Rounded Rectangle 2"/>
          <p:cNvSpPr/>
          <p:nvPr/>
        </p:nvSpPr>
        <p:spPr>
          <a:xfrm>
            <a:off x="2359733" y="1134010"/>
            <a:ext cx="5762291" cy="2889606"/>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1600" dirty="0">
                <a:solidFill>
                  <a:srgbClr val="000000"/>
                </a:solidFill>
                <a:latin typeface="Times New Roman" panose="02020603050405020304" pitchFamily="18" charset="0"/>
                <a:cs typeface="Times New Roman" panose="02020603050405020304" pitchFamily="18" charset="0"/>
              </a:rPr>
              <a:t>Trong văn học trung đại, thể song thất lục bát thiên về việc diễn tả đời sống nội tâm nhân vật với cảm hứng trữ tình bi thương, có khả năng biểu lộ một cách tinh tế những dòng cảm xúc dồn nén với tâm trạng nhớ tiếc và mong đợi.</a:t>
            </a:r>
          </a:p>
          <a:p>
            <a:pPr marL="285750" indent="-285750" algn="just">
              <a:lnSpc>
                <a:spcPct val="150000"/>
              </a:lnSpc>
              <a:buFont typeface="Arial" panose="020B0604020202020204" pitchFamily="34" charset="0"/>
              <a:buChar char="•"/>
            </a:pPr>
            <a:r>
              <a:rPr lang="vi-VN" sz="1600" dirty="0">
                <a:solidFill>
                  <a:srgbClr val="000000"/>
                </a:solidFill>
                <a:latin typeface="Times New Roman" panose="02020603050405020304" pitchFamily="18" charset="0"/>
                <a:cs typeface="Times New Roman" panose="02020603050405020304" pitchFamily="18" charset="0"/>
              </a:rPr>
              <a:t>Một số nhà thơ hiện đại vẫn sử dụng thể thơ này nhưng tác phẩm đã mang âm hưởng của thời đại với những cảm xúc mới mẻ.</a:t>
            </a:r>
          </a:p>
        </p:txBody>
      </p:sp>
    </p:spTree>
    <p:extLst>
      <p:ext uri="{BB962C8B-B14F-4D97-AF65-F5344CB8AC3E}">
        <p14:creationId xmlns:p14="http://schemas.microsoft.com/office/powerpoint/2010/main" val="114517667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15" name="Google Shape;674;p27"/>
          <p:cNvSpPr txBox="1">
            <a:spLocks noGrp="1"/>
          </p:cNvSpPr>
          <p:nvPr>
            <p:ph type="subTitle" idx="4294967295"/>
          </p:nvPr>
        </p:nvSpPr>
        <p:spPr>
          <a:xfrm>
            <a:off x="902747" y="2408138"/>
            <a:ext cx="3097260" cy="447675"/>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I. Đọc -Tìm hiểu chung</a:t>
            </a:r>
            <a:endParaRPr sz="20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854630" y="2855813"/>
            <a:ext cx="1960492" cy="8755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1.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giả</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2.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phẩm</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420607" y="979823"/>
            <a:ext cx="2176461" cy="3542083"/>
          </a:xfrm>
          <a:prstGeom prst="rect">
            <a:avLst/>
          </a:prstGeom>
        </p:spPr>
      </p:pic>
      <p:sp>
        <p:nvSpPr>
          <p:cNvPr id="9" name="Rounded Rectangle 8"/>
          <p:cNvSpPr/>
          <p:nvPr/>
        </p:nvSpPr>
        <p:spPr>
          <a:xfrm>
            <a:off x="784516" y="2855813"/>
            <a:ext cx="4114724" cy="228768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3. Bố cục </a:t>
            </a:r>
            <a:r>
              <a:rPr lang="en-US" sz="2000" dirty="0" err="1" smtClean="0">
                <a:solidFill>
                  <a:sysClr val="windowText" lastClr="000000"/>
                </a:solidFill>
                <a:latin typeface="Times New Roman" panose="02020603050405020304" pitchFamily="18" charset="0"/>
                <a:cs typeface="Times New Roman" panose="02020603050405020304" pitchFamily="18" charset="0"/>
              </a:rPr>
              <a:t>văn</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bản</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450428" y="-35840"/>
            <a:ext cx="6186443" cy="2031325"/>
          </a:xfrm>
          <a:prstGeom prst="rect">
            <a:avLst/>
          </a:prstGeom>
        </p:spPr>
        <p:txBody>
          <a:bodyPr wrap="square">
            <a:spAutoFit/>
          </a:bodyPr>
          <a:lstStyle/>
          <a:p>
            <a:pPr algn="ctr">
              <a:lnSpc>
                <a:spcPct val="150000"/>
              </a:lnSpc>
            </a:pP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Văn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bản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 DƯƠNG KHUÊ</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Khuyến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04311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2" name="Rounded Rectangle 1"/>
          <p:cNvSpPr/>
          <p:nvPr/>
        </p:nvSpPr>
        <p:spPr>
          <a:xfrm>
            <a:off x="3071920" y="683173"/>
            <a:ext cx="3626659" cy="60635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a:solidFill>
                  <a:schemeClr val="tx1"/>
                </a:solidFill>
                <a:latin typeface="Times New Roman" panose="02020603050405020304" pitchFamily="18" charset="0"/>
                <a:cs typeface="Times New Roman" panose="02020603050405020304" pitchFamily="18" charset="0"/>
              </a:rPr>
              <a:t>3</a:t>
            </a:r>
            <a:r>
              <a:rPr lang="en-US" sz="2300" b="1" dirty="0" smtClean="0">
                <a:solidFill>
                  <a:schemeClr val="tx1"/>
                </a:solidFill>
                <a:latin typeface="Times New Roman" panose="02020603050405020304" pitchFamily="18" charset="0"/>
                <a:cs typeface="Times New Roman" panose="02020603050405020304" pitchFamily="18" charset="0"/>
              </a:rPr>
              <a:t>. Bố cục văn bản</a:t>
            </a:r>
            <a:endParaRPr lang="vi-VN" sz="2300" b="1"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758109" y="1933903"/>
            <a:ext cx="6788319" cy="2984938"/>
          </a:xfrm>
          <a:prstGeom prst="roundRect">
            <a:avLst>
              <a:gd name="adj" fmla="val 8604"/>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chemeClr val="bg1"/>
                </a:solidFill>
                <a:latin typeface="Times New Roman" panose="02020603050405020304" pitchFamily="18" charset="0"/>
                <a:cs typeface="Times New Roman" panose="02020603050405020304" pitchFamily="18" charset="0"/>
              </a:rPr>
              <a:t>Em hãy trả lời các câu hỏi sau:</a:t>
            </a:r>
          </a:p>
          <a:p>
            <a:pPr marL="342900" indent="-342900" algn="just">
              <a:lnSpc>
                <a:spcPct val="150000"/>
              </a:lnSpc>
              <a:buFont typeface="Arial" panose="020B0604020202020204" pitchFamily="34" charset="0"/>
              <a:buChar char="•"/>
            </a:pPr>
            <a:r>
              <a:rPr lang="vi-VN" sz="2000" dirty="0">
                <a:solidFill>
                  <a:schemeClr val="bg1"/>
                </a:solidFill>
                <a:latin typeface="Times New Roman" panose="02020603050405020304" pitchFamily="18" charset="0"/>
                <a:cs typeface="Times New Roman" panose="02020603050405020304" pitchFamily="18" charset="0"/>
              </a:rPr>
              <a:t>Sự kiện tạo ra nguồn cảm xúc để Nguyễn Khuyến viết bài thơ là gì?</a:t>
            </a:r>
          </a:p>
          <a:p>
            <a:pPr marL="342900" indent="-342900" algn="just">
              <a:lnSpc>
                <a:spcPct val="150000"/>
              </a:lnSpc>
              <a:buFont typeface="Arial" panose="020B0604020202020204" pitchFamily="34" charset="0"/>
              <a:buChar char="•"/>
            </a:pPr>
            <a:r>
              <a:rPr lang="vi-VN" sz="2000" dirty="0" smtClean="0">
                <a:solidFill>
                  <a:schemeClr val="bg1"/>
                </a:solidFill>
                <a:latin typeface="Times New Roman" panose="02020603050405020304" pitchFamily="18" charset="0"/>
                <a:cs typeface="Times New Roman" panose="02020603050405020304" pitchFamily="18" charset="0"/>
              </a:rPr>
              <a:t>Vẽ </a:t>
            </a:r>
            <a:r>
              <a:rPr lang="vi-VN" sz="2000" dirty="0">
                <a:solidFill>
                  <a:schemeClr val="bg1"/>
                </a:solidFill>
                <a:latin typeface="Times New Roman" panose="02020603050405020304" pitchFamily="18" charset="0"/>
                <a:cs typeface="Times New Roman" panose="02020603050405020304" pitchFamily="18" charset="0"/>
              </a:rPr>
              <a:t>sơ đồ tư duy về bố cục của văn bản và nội dung từng phần theo bố cục đó.</a:t>
            </a:r>
          </a:p>
        </p:txBody>
      </p:sp>
      <p:sp>
        <p:nvSpPr>
          <p:cNvPr id="5" name="Rounded Rectangle 4"/>
          <p:cNvSpPr/>
          <p:nvPr/>
        </p:nvSpPr>
        <p:spPr>
          <a:xfrm>
            <a:off x="1850746" y="1303283"/>
            <a:ext cx="3034503" cy="571145"/>
          </a:xfrm>
          <a:prstGeom prst="roundRect">
            <a:avLst>
              <a:gd name="adj" fmla="val 4431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latin typeface="Times New Roman" panose="02020603050405020304" pitchFamily="18" charset="0"/>
                <a:cs typeface="Times New Roman" panose="02020603050405020304" pitchFamily="18" charset="0"/>
              </a:rPr>
              <a:t>HOẠT ĐỘNG NHÓM</a:t>
            </a:r>
            <a:endParaRPr lang="vi-VN" sz="20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500"/>
                                        <p:tgtEl>
                                          <p:spTgt spid="5"/>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2" name="Google Shape;8895;p28"/>
          <p:cNvSpPr txBox="1">
            <a:spLocks/>
          </p:cNvSpPr>
          <p:nvPr/>
        </p:nvSpPr>
        <p:spPr>
          <a:xfrm>
            <a:off x="803450" y="310651"/>
            <a:ext cx="7502237" cy="62345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000" b="1" dirty="0" smtClean="0">
                <a:solidFill>
                  <a:srgbClr val="7030A0"/>
                </a:solidFill>
                <a:latin typeface="Arial" panose="020B0604020202020204" pitchFamily="34" charset="0"/>
                <a:cs typeface="Arial" panose="020B0604020202020204" pitchFamily="34" charset="0"/>
              </a:rPr>
              <a:t>Bài 1: </a:t>
            </a:r>
            <a:r>
              <a:rPr lang="vi-VN" sz="3000" b="1" dirty="0" smtClean="0">
                <a:solidFill>
                  <a:srgbClr val="7030A0"/>
                </a:solidFill>
                <a:latin typeface="Arial" panose="020B0604020202020204" pitchFamily="34" charset="0"/>
                <a:cs typeface="Arial" panose="020B0604020202020204" pitchFamily="34" charset="0"/>
              </a:rPr>
              <a:t>Thơ và thơ song thất lục bát</a:t>
            </a:r>
            <a:endParaRPr lang="en-US" sz="3000" b="1" dirty="0">
              <a:solidFill>
                <a:srgbClr val="7030A0"/>
              </a:solidFill>
              <a:latin typeface="Arial" panose="020B0604020202020204" pitchFamily="34" charset="0"/>
              <a:cs typeface="Arial" panose="020B0604020202020204" pitchFamily="34" charset="0"/>
            </a:endParaRPr>
          </a:p>
        </p:txBody>
      </p:sp>
      <p:sp>
        <p:nvSpPr>
          <p:cNvPr id="3" name="Google Shape;8895;p28"/>
          <p:cNvSpPr txBox="1">
            <a:spLocks/>
          </p:cNvSpPr>
          <p:nvPr/>
        </p:nvSpPr>
        <p:spPr>
          <a:xfrm>
            <a:off x="152287" y="1060231"/>
            <a:ext cx="8153400" cy="334360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en-US" sz="3500" b="1" u="sng" dirty="0" smtClean="0">
                <a:solidFill>
                  <a:schemeClr val="bg1">
                    <a:lumMod val="25000"/>
                  </a:schemeClr>
                </a:solidFill>
                <a:latin typeface="Arial" panose="020B0604020202020204" pitchFamily="34" charset="0"/>
                <a:cs typeface="Arial" panose="020B0604020202020204" pitchFamily="34" charset="0"/>
              </a:rPr>
              <a:t>Văn </a:t>
            </a:r>
            <a:r>
              <a:rPr lang="en-US" sz="3500" b="1" u="sng" dirty="0" err="1" smtClean="0">
                <a:solidFill>
                  <a:schemeClr val="bg1">
                    <a:lumMod val="25000"/>
                  </a:schemeClr>
                </a:solidFill>
                <a:latin typeface="Arial" panose="020B0604020202020204" pitchFamily="34" charset="0"/>
                <a:cs typeface="Arial" panose="020B0604020202020204" pitchFamily="34" charset="0"/>
              </a:rPr>
              <a:t>bản</a:t>
            </a:r>
            <a:r>
              <a:rPr lang="en-US" sz="3500" b="1" u="sng" dirty="0" smtClean="0">
                <a:solidFill>
                  <a:schemeClr val="bg1">
                    <a:lumMod val="25000"/>
                  </a:schemeClr>
                </a:solidFill>
                <a:latin typeface="Arial" panose="020B0604020202020204" pitchFamily="34" charset="0"/>
                <a:cs typeface="Arial" panose="020B0604020202020204" pitchFamily="34" charset="0"/>
              </a:rPr>
              <a:t> </a:t>
            </a:r>
          </a:p>
          <a:p>
            <a:pPr>
              <a:lnSpc>
                <a:spcPct val="150000"/>
              </a:lnSpc>
            </a:pPr>
            <a:r>
              <a:rPr lang="en-US" sz="6000" b="1" dirty="0" smtClean="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a:t>
            </a:r>
            <a:r>
              <a:rPr lang="en-US" sz="6000" b="1" dirty="0" smtClean="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DƯƠNG KHUÊ</a:t>
            </a:r>
          </a:p>
          <a:p>
            <a:pPr>
              <a:lnSpc>
                <a:spcPct val="150000"/>
              </a:lnSpc>
            </a:pPr>
            <a:r>
              <a:rPr lang="en-US" sz="6000" b="1" dirty="0" smtClean="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6000" b="1" dirty="0" err="1" smtClean="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Nguyễn</a:t>
            </a:r>
            <a:r>
              <a:rPr lang="en-US" sz="6000" b="1" dirty="0" smtClean="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6000" b="1" dirty="0" err="1" smtClean="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Khuyến</a:t>
            </a:r>
            <a:r>
              <a:rPr lang="en-US" sz="6000" b="1" dirty="0" smtClean="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6000" b="1" dirty="0">
              <a:solidFill>
                <a:srgbClr val="AA3D0D"/>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2" name="Rounded Rectangle 1"/>
          <p:cNvSpPr/>
          <p:nvPr/>
        </p:nvSpPr>
        <p:spPr>
          <a:xfrm>
            <a:off x="2878814" y="600115"/>
            <a:ext cx="3370388" cy="51370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smtClean="0">
                <a:solidFill>
                  <a:schemeClr val="accent1">
                    <a:lumMod val="75000"/>
                  </a:schemeClr>
                </a:solidFill>
                <a:latin typeface="Times New Roman" panose="02020603050405020304" pitchFamily="18" charset="0"/>
                <a:cs typeface="Times New Roman" panose="02020603050405020304" pitchFamily="18" charset="0"/>
              </a:rPr>
              <a:t>Nguồn</a:t>
            </a:r>
            <a:r>
              <a:rPr lang="en-US" sz="2100" b="1" dirty="0" smtClean="0">
                <a:solidFill>
                  <a:schemeClr val="accent1">
                    <a:lumMod val="75000"/>
                  </a:schemeClr>
                </a:solidFill>
                <a:latin typeface="Times New Roman" panose="02020603050405020304" pitchFamily="18" charset="0"/>
                <a:cs typeface="Times New Roman" panose="02020603050405020304" pitchFamily="18" charset="0"/>
              </a:rPr>
              <a:t> </a:t>
            </a:r>
            <a:r>
              <a:rPr lang="en-US" sz="2100" b="1" dirty="0">
                <a:solidFill>
                  <a:schemeClr val="accent1">
                    <a:lumMod val="75000"/>
                  </a:schemeClr>
                </a:solidFill>
                <a:latin typeface="Times New Roman" panose="02020603050405020304" pitchFamily="18" charset="0"/>
                <a:cs typeface="Times New Roman" panose="02020603050405020304" pitchFamily="18" charset="0"/>
              </a:rPr>
              <a:t>cảm xúc</a:t>
            </a:r>
            <a:endParaRPr lang="vi-VN" sz="2100" b="1" dirty="0">
              <a:solidFill>
                <a:schemeClr val="accent1">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a:srcRect l="29059" t="2769" r="29653" b="2968"/>
          <a:stretch/>
        </p:blipFill>
        <p:spPr>
          <a:xfrm>
            <a:off x="831728" y="1207385"/>
            <a:ext cx="2597272" cy="3333933"/>
          </a:xfrm>
          <a:prstGeom prst="rect">
            <a:avLst/>
          </a:prstGeom>
          <a:ln>
            <a:noFill/>
          </a:ln>
          <a:effectLst>
            <a:outerShdw blurRad="190500" algn="tl" rotWithShape="0">
              <a:srgbClr val="000000">
                <a:alpha val="70000"/>
              </a:srgbClr>
            </a:outerShdw>
          </a:effectLst>
        </p:spPr>
      </p:pic>
      <p:sp>
        <p:nvSpPr>
          <p:cNvPr id="5" name="Rounded Rectangle 4"/>
          <p:cNvSpPr/>
          <p:nvPr/>
        </p:nvSpPr>
        <p:spPr>
          <a:xfrm>
            <a:off x="4090766" y="2131702"/>
            <a:ext cx="3934297" cy="148529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latin typeface="Times New Roman" panose="02020603050405020304" pitchFamily="18" charset="0"/>
                <a:cs typeface="Times New Roman" panose="02020603050405020304" pitchFamily="18" charset="0"/>
              </a:rPr>
              <a:t>Sự </a:t>
            </a:r>
            <a:r>
              <a:rPr lang="vi-VN" sz="2000" b="1" dirty="0" smtClean="0">
                <a:solidFill>
                  <a:sysClr val="windowText" lastClr="000000"/>
                </a:solidFill>
                <a:latin typeface="Times New Roman" panose="02020603050405020304" pitchFamily="18" charset="0"/>
                <a:cs typeface="Times New Roman" panose="02020603050405020304" pitchFamily="18" charset="0"/>
              </a:rPr>
              <a:t>kiện</a:t>
            </a:r>
            <a:r>
              <a:rPr lang="en-US" sz="2000" b="1" dirty="0" smtClean="0">
                <a:solidFill>
                  <a:sysClr val="windowText" lastClr="000000"/>
                </a:solidFill>
                <a:latin typeface="Times New Roman" panose="02020603050405020304" pitchFamily="18" charset="0"/>
                <a:cs typeface="Times New Roman" panose="02020603050405020304" pitchFamily="18" charset="0"/>
              </a:rPr>
              <a:t>:</a:t>
            </a:r>
            <a:r>
              <a:rPr lang="vi-VN" sz="2000" b="1" dirty="0" smtClean="0">
                <a:solidFill>
                  <a:sysClr val="windowText" lastClr="000000"/>
                </a:solidFill>
                <a:latin typeface="Times New Roman" panose="02020603050405020304" pitchFamily="18" charset="0"/>
                <a:cs typeface="Times New Roman" panose="02020603050405020304" pitchFamily="18" charset="0"/>
              </a:rPr>
              <a:t> </a:t>
            </a:r>
            <a:r>
              <a:rPr lang="vi-VN" sz="2000" dirty="0" smtClean="0">
                <a:solidFill>
                  <a:sysClr val="windowText" lastClr="000000"/>
                </a:solidFill>
                <a:latin typeface="Times New Roman" panose="02020603050405020304" pitchFamily="18" charset="0"/>
                <a:cs typeface="Times New Roman" panose="02020603050405020304" pitchFamily="18" charset="0"/>
              </a:rPr>
              <a:t>Người </a:t>
            </a:r>
            <a:r>
              <a:rPr lang="vi-VN" sz="2000" dirty="0">
                <a:solidFill>
                  <a:sysClr val="windowText" lastClr="000000"/>
                </a:solidFill>
                <a:latin typeface="Times New Roman" panose="02020603050405020304" pitchFamily="18" charset="0"/>
                <a:cs typeface="Times New Roman" panose="02020603050405020304" pitchFamily="18" charset="0"/>
              </a:rPr>
              <a:t>bạn tri kỉ của </a:t>
            </a:r>
            <a:r>
              <a:rPr lang="en-US" sz="2000" dirty="0" smtClean="0">
                <a:solidFill>
                  <a:sysClr val="windowText" lastClr="000000"/>
                </a:solidFill>
                <a:latin typeface="Times New Roman" panose="02020603050405020304" pitchFamily="18" charset="0"/>
                <a:cs typeface="Times New Roman" panose="02020603050405020304" pitchFamily="18" charset="0"/>
              </a:rPr>
              <a:t>Nguyễn Khuyến</a:t>
            </a:r>
            <a:r>
              <a:rPr lang="vi-VN" sz="2000" dirty="0" smtClean="0">
                <a:solidFill>
                  <a:sysClr val="windowText" lastClr="000000"/>
                </a:solidFill>
                <a:latin typeface="Times New Roman" panose="02020603050405020304" pitchFamily="18" charset="0"/>
                <a:cs typeface="Times New Roman" panose="02020603050405020304" pitchFamily="18" charset="0"/>
              </a:rPr>
              <a:t> </a:t>
            </a:r>
            <a:r>
              <a:rPr lang="vi-VN" sz="2000" dirty="0">
                <a:solidFill>
                  <a:sysClr val="windowText" lastClr="000000"/>
                </a:solidFill>
                <a:latin typeface="Times New Roman" panose="02020603050405020304" pitchFamily="18" charset="0"/>
                <a:cs typeface="Times New Roman" panose="02020603050405020304" pitchFamily="18" charset="0"/>
              </a:rPr>
              <a:t>là Dương Khuê đã ra đi.</a:t>
            </a:r>
          </a:p>
        </p:txBody>
      </p:sp>
      <p:pic>
        <p:nvPicPr>
          <p:cNvPr id="6" name="Picture 5"/>
          <p:cNvPicPr>
            <a:picLocks noChangeAspect="1"/>
          </p:cNvPicPr>
          <p:nvPr/>
        </p:nvPicPr>
        <p:blipFill>
          <a:blip r:embed="rId4"/>
          <a:stretch>
            <a:fillRect/>
          </a:stretch>
        </p:blipFill>
        <p:spPr>
          <a:xfrm rot="2988272">
            <a:off x="3745922" y="1533472"/>
            <a:ext cx="689689" cy="90166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right)">
                                      <p:cBhvr>
                                        <p:cTn id="16" dur="500"/>
                                        <p:tgtEl>
                                          <p:spTgt spid="6"/>
                                        </p:tgtEl>
                                      </p:cBhvr>
                                    </p:animEffect>
                                  </p:childTnLst>
                                </p:cTn>
                              </p:par>
                            </p:childTnLst>
                          </p:cTn>
                        </p:par>
                        <p:par>
                          <p:cTn id="17" fill="hold">
                            <p:stCondLst>
                              <p:cond delay="1000"/>
                            </p:stCondLst>
                            <p:childTnLst>
                              <p:par>
                                <p:cTn id="18" presetID="21" presetClass="entr" presetSubtype="3"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3)">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3" name="Rounded Rectangle 2"/>
          <p:cNvSpPr/>
          <p:nvPr/>
        </p:nvSpPr>
        <p:spPr>
          <a:xfrm>
            <a:off x="601579" y="799289"/>
            <a:ext cx="952946" cy="3610911"/>
          </a:xfrm>
          <a:prstGeom prst="roundRect">
            <a:avLst>
              <a:gd name="adj" fmla="val 5595"/>
            </a:avLst>
          </a:prstGeom>
          <a:solidFill>
            <a:schemeClr val="accent1">
              <a:lumMod val="75000"/>
            </a:schemeClr>
          </a:solid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100" b="1" dirty="0" smtClean="0">
                <a:solidFill>
                  <a:schemeClr val="bg1"/>
                </a:solidFill>
                <a:latin typeface="Times New Roman" panose="02020603050405020304" pitchFamily="18" charset="0"/>
                <a:cs typeface="Times New Roman" panose="02020603050405020304" pitchFamily="18" charset="0"/>
              </a:rPr>
              <a:t>3.</a:t>
            </a:r>
          </a:p>
          <a:p>
            <a:pPr algn="ctr">
              <a:lnSpc>
                <a:spcPct val="150000"/>
              </a:lnSpc>
            </a:pPr>
            <a:r>
              <a:rPr lang="en-US" sz="2100" b="1" dirty="0" smtClean="0">
                <a:solidFill>
                  <a:schemeClr val="bg1"/>
                </a:solidFill>
                <a:latin typeface="Times New Roman" panose="02020603050405020304" pitchFamily="18" charset="0"/>
                <a:cs typeface="Times New Roman" panose="02020603050405020304" pitchFamily="18" charset="0"/>
              </a:rPr>
              <a:t>Bố cục </a:t>
            </a:r>
            <a:endParaRPr lang="en-US" sz="2100" i="1" dirty="0" smtClean="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2490536" y="799289"/>
            <a:ext cx="1997242" cy="1039091"/>
          </a:xfrm>
          <a:prstGeom prst="roundRect">
            <a:avLst>
              <a:gd name="adj" fmla="val 5595"/>
            </a:avLst>
          </a:prstGeom>
          <a:solidFill>
            <a:schemeClr val="accent4">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rgbClr val="000000"/>
                </a:solidFill>
                <a:latin typeface="Times New Roman" panose="02020603050405020304" pitchFamily="18" charset="0"/>
                <a:cs typeface="Times New Roman" panose="02020603050405020304" pitchFamily="18" charset="0"/>
              </a:rPr>
              <a:t>Phần 1 </a:t>
            </a:r>
          </a:p>
          <a:p>
            <a:pPr algn="ctr">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(Hai câu thơ đầu)</a:t>
            </a:r>
          </a:p>
        </p:txBody>
      </p:sp>
      <p:sp>
        <p:nvSpPr>
          <p:cNvPr id="5" name="Right Arrow 4"/>
          <p:cNvSpPr/>
          <p:nvPr/>
        </p:nvSpPr>
        <p:spPr>
          <a:xfrm>
            <a:off x="1690041" y="1008771"/>
            <a:ext cx="664979" cy="620125"/>
          </a:xfrm>
          <a:prstGeom prst="rightArrow">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6" name="Rounded Rectangle 5"/>
          <p:cNvSpPr/>
          <p:nvPr/>
        </p:nvSpPr>
        <p:spPr>
          <a:xfrm>
            <a:off x="2490536" y="1958776"/>
            <a:ext cx="1997242" cy="1291937"/>
          </a:xfrm>
          <a:prstGeom prst="roundRect">
            <a:avLst>
              <a:gd name="adj" fmla="val 5595"/>
            </a:avLst>
          </a:prstGeom>
          <a:solidFill>
            <a:schemeClr val="accent4">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rgbClr val="000000"/>
                </a:solidFill>
                <a:latin typeface="Times New Roman" panose="02020603050405020304" pitchFamily="18" charset="0"/>
                <a:cs typeface="Times New Roman" panose="02020603050405020304" pitchFamily="18" charset="0"/>
              </a:rPr>
              <a:t>Phần 2</a:t>
            </a:r>
          </a:p>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(Từ câu 3 đến câu 22)</a:t>
            </a:r>
          </a:p>
        </p:txBody>
      </p:sp>
      <p:sp>
        <p:nvSpPr>
          <p:cNvPr id="7" name="Right Arrow 6"/>
          <p:cNvSpPr/>
          <p:nvPr/>
        </p:nvSpPr>
        <p:spPr>
          <a:xfrm>
            <a:off x="1690041" y="2294680"/>
            <a:ext cx="664979" cy="620125"/>
          </a:xfrm>
          <a:prstGeom prst="rightArrow">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8" name="Rounded Rectangle 7"/>
          <p:cNvSpPr/>
          <p:nvPr/>
        </p:nvSpPr>
        <p:spPr>
          <a:xfrm>
            <a:off x="2490536" y="3371109"/>
            <a:ext cx="1997242" cy="1039091"/>
          </a:xfrm>
          <a:prstGeom prst="roundRect">
            <a:avLst>
              <a:gd name="adj" fmla="val 5595"/>
            </a:avLst>
          </a:prstGeom>
          <a:solidFill>
            <a:schemeClr val="accent4">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smtClean="0">
                <a:solidFill>
                  <a:srgbClr val="000000"/>
                </a:solidFill>
                <a:latin typeface="Times New Roman" panose="02020603050405020304" pitchFamily="18" charset="0"/>
                <a:cs typeface="Times New Roman" panose="02020603050405020304" pitchFamily="18" charset="0"/>
              </a:rPr>
              <a:t>Phần 3 </a:t>
            </a:r>
          </a:p>
          <a:p>
            <a:pPr algn="ctr">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(Còn lại)</a:t>
            </a:r>
          </a:p>
        </p:txBody>
      </p:sp>
      <p:sp>
        <p:nvSpPr>
          <p:cNvPr id="9" name="Right Arrow 8"/>
          <p:cNvSpPr/>
          <p:nvPr/>
        </p:nvSpPr>
        <p:spPr>
          <a:xfrm>
            <a:off x="1690041" y="3580591"/>
            <a:ext cx="664979" cy="620125"/>
          </a:xfrm>
          <a:prstGeom prst="rightArrow">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10" name="Rounded Rectangle 9"/>
          <p:cNvSpPr/>
          <p:nvPr/>
        </p:nvSpPr>
        <p:spPr>
          <a:xfrm>
            <a:off x="5423789" y="799289"/>
            <a:ext cx="3106600" cy="1039091"/>
          </a:xfrm>
          <a:prstGeom prst="roundRect">
            <a:avLst>
              <a:gd name="adj" fmla="val 5595"/>
            </a:avLst>
          </a:prstGeom>
          <a:solidFill>
            <a:schemeClr val="accent4">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Nỗi đau của nhà thơ đột ngột khi mất bạn.</a:t>
            </a:r>
          </a:p>
        </p:txBody>
      </p:sp>
      <p:sp>
        <p:nvSpPr>
          <p:cNvPr id="11" name="Right Arrow 10"/>
          <p:cNvSpPr/>
          <p:nvPr/>
        </p:nvSpPr>
        <p:spPr>
          <a:xfrm>
            <a:off x="4623294" y="1008771"/>
            <a:ext cx="664979" cy="620125"/>
          </a:xfrm>
          <a:prstGeom prst="rightArrow">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12" name="Rounded Rectangle 11"/>
          <p:cNvSpPr/>
          <p:nvPr/>
        </p:nvSpPr>
        <p:spPr>
          <a:xfrm>
            <a:off x="5423788" y="1958776"/>
            <a:ext cx="3106601" cy="1291937"/>
          </a:xfrm>
          <a:prstGeom prst="roundRect">
            <a:avLst>
              <a:gd name="adj" fmla="val 5595"/>
            </a:avLst>
          </a:prstGeom>
          <a:solidFill>
            <a:schemeClr val="accent4">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Những kỉ niệm về tình bạn sống lại trong hồi tưởng của nhà thơ.</a:t>
            </a:r>
          </a:p>
        </p:txBody>
      </p:sp>
      <p:sp>
        <p:nvSpPr>
          <p:cNvPr id="13" name="Right Arrow 12"/>
          <p:cNvSpPr/>
          <p:nvPr/>
        </p:nvSpPr>
        <p:spPr>
          <a:xfrm>
            <a:off x="4623294" y="2294681"/>
            <a:ext cx="664979" cy="620125"/>
          </a:xfrm>
          <a:prstGeom prst="rightArrow">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14" name="Rounded Rectangle 13"/>
          <p:cNvSpPr/>
          <p:nvPr/>
        </p:nvSpPr>
        <p:spPr>
          <a:xfrm>
            <a:off x="5423789" y="3371109"/>
            <a:ext cx="3106600" cy="1039091"/>
          </a:xfrm>
          <a:prstGeom prst="roundRect">
            <a:avLst>
              <a:gd name="adj" fmla="val 5595"/>
            </a:avLst>
          </a:prstGeom>
          <a:solidFill>
            <a:schemeClr val="accent4">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Nỗi </a:t>
            </a:r>
            <a:r>
              <a:rPr lang="en-US" sz="1800" dirty="0" err="1" smtClean="0">
                <a:solidFill>
                  <a:srgbClr val="000000"/>
                </a:solidFill>
                <a:latin typeface="Times New Roman" panose="02020603050405020304" pitchFamily="18" charset="0"/>
                <a:cs typeface="Times New Roman" panose="02020603050405020304" pitchFamily="18" charset="0"/>
              </a:rPr>
              <a:t>đau</a:t>
            </a:r>
            <a:r>
              <a:rPr lang="en-US" sz="1800" dirty="0" smtClean="0">
                <a:solidFill>
                  <a:srgbClr val="000000"/>
                </a:solidFill>
                <a:latin typeface="Times New Roman" panose="02020603050405020304" pitchFamily="18" charset="0"/>
                <a:cs typeface="Times New Roman" panose="02020603050405020304" pitchFamily="18" charset="0"/>
              </a:rPr>
              <a:t> </a:t>
            </a:r>
            <a:r>
              <a:rPr lang="en-US" sz="1800" dirty="0" err="1" smtClean="0">
                <a:solidFill>
                  <a:srgbClr val="000000"/>
                </a:solidFill>
                <a:latin typeface="Times New Roman" panose="02020603050405020304" pitchFamily="18" charset="0"/>
                <a:cs typeface="Times New Roman" panose="02020603050405020304" pitchFamily="18" charset="0"/>
              </a:rPr>
              <a:t>khi</a:t>
            </a:r>
            <a:r>
              <a:rPr lang="en-US" sz="1800" dirty="0" smtClean="0">
                <a:solidFill>
                  <a:srgbClr val="000000"/>
                </a:solidFill>
                <a:latin typeface="Times New Roman" panose="02020603050405020304" pitchFamily="18" charset="0"/>
                <a:cs typeface="Times New Roman" panose="02020603050405020304" pitchFamily="18" charset="0"/>
              </a:rPr>
              <a:t> đối mặt với hiện thực.</a:t>
            </a:r>
          </a:p>
        </p:txBody>
      </p:sp>
      <p:sp>
        <p:nvSpPr>
          <p:cNvPr id="15" name="Right Arrow 14"/>
          <p:cNvSpPr/>
          <p:nvPr/>
        </p:nvSpPr>
        <p:spPr>
          <a:xfrm>
            <a:off x="4623294" y="3580591"/>
            <a:ext cx="664979" cy="620125"/>
          </a:xfrm>
          <a:prstGeom prst="rightArrow">
            <a:avLst/>
          </a:pr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500"/>
                                        <p:tgtEl>
                                          <p:spTgt spid="7"/>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randombar(horizontal)">
                                      <p:cBhvr>
                                        <p:cTn id="43" dur="500"/>
                                        <p:tgtEl>
                                          <p:spTgt spid="1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randombar(horizontal)">
                                      <p:cBhvr>
                                        <p:cTn id="6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2" name="Google Shape;851;p40"/>
          <p:cNvSpPr txBox="1">
            <a:spLocks noGrp="1"/>
          </p:cNvSpPr>
          <p:nvPr>
            <p:ph type="title"/>
          </p:nvPr>
        </p:nvSpPr>
        <p:spPr>
          <a:xfrm>
            <a:off x="2574977" y="1808251"/>
            <a:ext cx="5705994" cy="1155767"/>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US" sz="4000" dirty="0" smtClean="0">
                <a:latin typeface="Times New Roman" panose="02020603050405020304" pitchFamily="18" charset="0"/>
                <a:cs typeface="Times New Roman" panose="02020603050405020304" pitchFamily="18" charset="0"/>
              </a:rPr>
              <a:t>ĐỌC -</a:t>
            </a:r>
            <a:r>
              <a:rPr lang="en" sz="4000" dirty="0" smtClean="0">
                <a:latin typeface="Times New Roman" panose="02020603050405020304" pitchFamily="18" charset="0"/>
                <a:cs typeface="Times New Roman" panose="02020603050405020304" pitchFamily="18" charset="0"/>
              </a:rPr>
              <a:t>HIỂU CHI TIẾT</a:t>
            </a:r>
            <a:endParaRPr sz="4000" dirty="0">
              <a:latin typeface="Times New Roman" panose="02020603050405020304" pitchFamily="18" charset="0"/>
              <a:cs typeface="Times New Roman" panose="02020603050405020304" pitchFamily="18" charset="0"/>
            </a:endParaRPr>
          </a:p>
        </p:txBody>
      </p:sp>
      <p:sp>
        <p:nvSpPr>
          <p:cNvPr id="3" name="Google Shape;852;p40"/>
          <p:cNvSpPr txBox="1">
            <a:spLocks/>
          </p:cNvSpPr>
          <p:nvPr/>
        </p:nvSpPr>
        <p:spPr>
          <a:xfrm>
            <a:off x="1265409" y="1808251"/>
            <a:ext cx="1217100" cy="1155767"/>
          </a:xfrm>
          <a:prstGeom prst="rect">
            <a:avLst/>
          </a:prstGeom>
          <a:solidFill>
            <a:schemeClr val="bg1">
              <a:lumMod val="50000"/>
            </a:schemeClr>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dirty="0" smtClean="0">
                <a:solidFill>
                  <a:schemeClr val="bg1"/>
                </a:solidFill>
                <a:latin typeface="Arial" panose="020B0604020202020204" pitchFamily="34" charset="0"/>
                <a:cs typeface="Arial" panose="020B0604020202020204" pitchFamily="34" charset="0"/>
              </a:rPr>
              <a:t>II</a:t>
            </a:r>
            <a:r>
              <a:rPr lang="en-US" sz="6000" b="1" dirty="0" smtClean="0">
                <a:solidFill>
                  <a:schemeClr val="accent6"/>
                </a:solidFill>
                <a:latin typeface="Arial" panose="020B0604020202020204" pitchFamily="34" charset="0"/>
                <a:cs typeface="Arial" panose="020B0604020202020204" pitchFamily="34" charset="0"/>
              </a:rPr>
              <a:t>.</a:t>
            </a:r>
            <a:endParaRPr lang="en-US" sz="6000" b="1" dirty="0">
              <a:solidFill>
                <a:schemeClr val="accent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6542566"/>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3" name="Rounded Rectangle 2"/>
          <p:cNvSpPr/>
          <p:nvPr/>
        </p:nvSpPr>
        <p:spPr>
          <a:xfrm>
            <a:off x="653198" y="872360"/>
            <a:ext cx="6693533" cy="2633210"/>
          </a:xfrm>
          <a:prstGeom prst="roundRect">
            <a:avLst>
              <a:gd name="adj" fmla="val 9241"/>
            </a:avLst>
          </a:prstGeom>
          <a:solidFill>
            <a:schemeClr val="accent6"/>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chemeClr val="bg1"/>
                </a:solidFill>
                <a:latin typeface="Times New Roman" panose="02020603050405020304" pitchFamily="18" charset="0"/>
                <a:cs typeface="Times New Roman" panose="02020603050405020304" pitchFamily="18" charset="0"/>
              </a:rPr>
              <a:t>? </a:t>
            </a:r>
            <a:r>
              <a:rPr lang="vi-VN" sz="2000" dirty="0" smtClean="0">
                <a:solidFill>
                  <a:schemeClr val="bg1"/>
                </a:solidFill>
                <a:latin typeface="Times New Roman" panose="02020603050405020304" pitchFamily="18" charset="0"/>
                <a:cs typeface="Times New Roman" panose="02020603050405020304" pitchFamily="18" charset="0"/>
              </a:rPr>
              <a:t>Chỉ </a:t>
            </a:r>
            <a:r>
              <a:rPr lang="vi-VN" sz="2000" dirty="0">
                <a:solidFill>
                  <a:schemeClr val="bg1"/>
                </a:solidFill>
                <a:latin typeface="Times New Roman" panose="02020603050405020304" pitchFamily="18" charset="0"/>
                <a:cs typeface="Times New Roman" panose="02020603050405020304" pitchFamily="18" charset="0"/>
              </a:rPr>
              <a:t>ra đặc điểm của thể thơ song thất lục bát qua bài thơ “Khóc Dương Khuê”.</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95333" y="1422871"/>
            <a:ext cx="4366961" cy="2273707"/>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5438274" y="1708483"/>
            <a:ext cx="3007895" cy="851241"/>
          </a:xfrm>
          <a:prstGeom prst="roundRect">
            <a:avLst>
              <a:gd name="adj" fmla="val 1533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Times New Roman" panose="02020603050405020304" pitchFamily="18" charset="0"/>
                <a:cs typeface="Times New Roman" panose="02020603050405020304" pitchFamily="18" charset="0"/>
              </a:rPr>
              <a:t>Một </a:t>
            </a:r>
            <a:r>
              <a:rPr lang="en-US" sz="2000" dirty="0">
                <a:solidFill>
                  <a:schemeClr val="bg1"/>
                </a:solidFill>
                <a:latin typeface="Times New Roman" panose="02020603050405020304" pitchFamily="18" charset="0"/>
                <a:cs typeface="Times New Roman" panose="02020603050405020304" pitchFamily="18" charset="0"/>
              </a:rPr>
              <a:t>cặp câu thất ngôn</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5438274" y="3306331"/>
            <a:ext cx="3007895" cy="904722"/>
          </a:xfrm>
          <a:prstGeom prst="roundRect">
            <a:avLst>
              <a:gd name="adj" fmla="val 9847"/>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smtClean="0">
                <a:solidFill>
                  <a:srgbClr val="000000"/>
                </a:solidFill>
                <a:latin typeface="Times New Roman" panose="02020603050405020304" pitchFamily="18" charset="0"/>
                <a:cs typeface="Times New Roman" panose="02020603050405020304" pitchFamily="18" charset="0"/>
              </a:rPr>
              <a:t>Tiếp </a:t>
            </a:r>
            <a:r>
              <a:rPr lang="en-US" sz="2000" dirty="0">
                <a:solidFill>
                  <a:srgbClr val="000000"/>
                </a:solidFill>
                <a:latin typeface="Times New Roman" panose="02020603050405020304" pitchFamily="18" charset="0"/>
                <a:cs typeface="Times New Roman" panose="02020603050405020304" pitchFamily="18" charset="0"/>
              </a:rPr>
              <a:t>theo là cặp lục </a:t>
            </a:r>
            <a:r>
              <a:rPr lang="en-US" sz="2000" dirty="0" smtClean="0">
                <a:solidFill>
                  <a:srgbClr val="000000"/>
                </a:solidFill>
                <a:latin typeface="Times New Roman" panose="02020603050405020304" pitchFamily="18" charset="0"/>
                <a:cs typeface="Times New Roman" panose="02020603050405020304" pitchFamily="18" charset="0"/>
              </a:rPr>
              <a:t>bát</a:t>
            </a:r>
          </a:p>
        </p:txBody>
      </p:sp>
      <p:sp>
        <p:nvSpPr>
          <p:cNvPr id="8" name="Chevron 7"/>
          <p:cNvSpPr/>
          <p:nvPr/>
        </p:nvSpPr>
        <p:spPr>
          <a:xfrm rot="5400000">
            <a:off x="6721883" y="2679640"/>
            <a:ext cx="440675" cy="506776"/>
          </a:xfrm>
          <a:prstGeom prst="chevron">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2)">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1000"/>
                            </p:stCondLst>
                            <p:childTnLst>
                              <p:par>
                                <p:cTn id="18" presetID="14"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2" name="Rounded Rectangle 1"/>
          <p:cNvSpPr/>
          <p:nvPr/>
        </p:nvSpPr>
        <p:spPr>
          <a:xfrm>
            <a:off x="625642" y="599964"/>
            <a:ext cx="7820525" cy="555427"/>
          </a:xfrm>
          <a:prstGeom prst="roundRect">
            <a:avLst>
              <a:gd name="adj" fmla="val 29423"/>
            </a:avLst>
          </a:prstGeom>
          <a:solidFill>
            <a:schemeClr val="accent1">
              <a:lumMod val="50000"/>
            </a:schemeClr>
          </a:solid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smtClean="0">
                <a:solidFill>
                  <a:schemeClr val="bg1"/>
                </a:solidFill>
                <a:latin typeface="Times New Roman" panose="02020603050405020304" pitchFamily="18" charset="0"/>
                <a:cs typeface="Times New Roman" panose="02020603050405020304" pitchFamily="18" charset="0"/>
              </a:rPr>
              <a:t>Gieo</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cs typeface="Times New Roman" panose="02020603050405020304" pitchFamily="18" charset="0"/>
              </a:rPr>
              <a:t>vần</a:t>
            </a:r>
            <a:endParaRPr lang="en-US" sz="2100" i="1" dirty="0" smtClean="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625642" y="1608083"/>
            <a:ext cx="3886200" cy="1459969"/>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Tiếng cuối dòng bảy trên bắt vần trắc xuống tiếng thứ năm của dòng bảy dưới.</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647358" y="1660633"/>
            <a:ext cx="3798810" cy="1365933"/>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Tiếng cuối của dòng bảy dưới bắt vần với tiếng cuối của dòng sáu.</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625642" y="3281926"/>
            <a:ext cx="3886200" cy="1314137"/>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rgbClr val="C00000"/>
                </a:solidFill>
                <a:latin typeface="Times New Roman" panose="02020603050405020304" pitchFamily="18" charset="0"/>
                <a:cs typeface="Times New Roman" panose="02020603050405020304" pitchFamily="18" charset="0"/>
              </a:rPr>
              <a:t>Ví dụ:</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Nhớ từ thuở đăng khoa ngày trước,</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Vẫn sớm hôm tôi bác cùng </a:t>
            </a:r>
            <a:r>
              <a:rPr lang="vi-VN" sz="1800" i="1" dirty="0" smtClean="0">
                <a:solidFill>
                  <a:schemeClr val="bg1"/>
                </a:solidFill>
                <a:latin typeface="Times New Roman" panose="02020603050405020304" pitchFamily="18" charset="0"/>
                <a:cs typeface="Times New Roman" panose="02020603050405020304" pitchFamily="18" charset="0"/>
              </a:rPr>
              <a:t>nhau</a:t>
            </a:r>
            <a:r>
              <a:rPr lang="en-US" sz="1800" i="1" dirty="0" smtClean="0">
                <a:solidFill>
                  <a:schemeClr val="bg1"/>
                </a:solidFill>
                <a:latin typeface="Times New Roman" panose="02020603050405020304" pitchFamily="18" charset="0"/>
                <a:cs typeface="Times New Roman" panose="02020603050405020304" pitchFamily="18" charset="0"/>
              </a:rPr>
              <a:t>.</a:t>
            </a:r>
            <a:endParaRPr lang="vi-VN" sz="1800" i="1" dirty="0">
              <a:solidFill>
                <a:schemeClr val="bg1"/>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647358" y="3281926"/>
            <a:ext cx="3798810" cy="1314137"/>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rgbClr val="C00000"/>
                </a:solidFill>
                <a:latin typeface="Times New Roman" panose="02020603050405020304" pitchFamily="18" charset="0"/>
                <a:cs typeface="Times New Roman" panose="02020603050405020304" pitchFamily="18" charset="0"/>
              </a:rPr>
              <a:t>Ví dụ:</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Tiếng suối nghe róc rách lưng đèo; </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Có khi từng gác cheo leo</a:t>
            </a:r>
          </a:p>
        </p:txBody>
      </p:sp>
      <p:sp>
        <p:nvSpPr>
          <p:cNvPr id="17" name="Oval 16"/>
          <p:cNvSpPr/>
          <p:nvPr/>
        </p:nvSpPr>
        <p:spPr>
          <a:xfrm>
            <a:off x="3717758" y="3826042"/>
            <a:ext cx="589547" cy="3128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82526" y="4226597"/>
            <a:ext cx="487251" cy="3128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819037" y="3826041"/>
            <a:ext cx="515760" cy="3128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6953223" y="4226596"/>
            <a:ext cx="434805" cy="3128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stretch>
            <a:fillRect/>
          </a:stretch>
        </p:blipFill>
        <p:spPr>
          <a:xfrm rot="9091514" flipH="1" flipV="1">
            <a:off x="2120256" y="2886136"/>
            <a:ext cx="530329" cy="560625"/>
          </a:xfrm>
          <a:prstGeom prst="rect">
            <a:avLst/>
          </a:prstGeom>
        </p:spPr>
      </p:pic>
      <p:pic>
        <p:nvPicPr>
          <p:cNvPr id="23" name="Picture 22"/>
          <p:cNvPicPr>
            <a:picLocks noChangeAspect="1"/>
          </p:cNvPicPr>
          <p:nvPr/>
        </p:nvPicPr>
        <p:blipFill>
          <a:blip r:embed="rId3"/>
          <a:stretch>
            <a:fillRect/>
          </a:stretch>
        </p:blipFill>
        <p:spPr>
          <a:xfrm rot="13017144" flipV="1">
            <a:off x="6547255" y="2919963"/>
            <a:ext cx="578912" cy="497716"/>
          </a:xfrm>
          <a:prstGeom prst="rect">
            <a:avLst/>
          </a:prstGeom>
        </p:spPr>
      </p:pic>
      <p:sp>
        <p:nvSpPr>
          <p:cNvPr id="24" name="Right Arrow 23"/>
          <p:cNvSpPr/>
          <p:nvPr/>
        </p:nvSpPr>
        <p:spPr>
          <a:xfrm rot="5400000">
            <a:off x="2320776" y="1202102"/>
            <a:ext cx="495932" cy="573532"/>
          </a:xfrm>
          <a:prstGeom prst="rightArrow">
            <a:avLst/>
          </a:prstGeom>
          <a:solidFill>
            <a:schemeClr val="accent1">
              <a:lumMod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25" name="Right Arrow 24"/>
          <p:cNvSpPr/>
          <p:nvPr/>
        </p:nvSpPr>
        <p:spPr>
          <a:xfrm rot="5400000">
            <a:off x="6298797" y="1197786"/>
            <a:ext cx="495932" cy="573532"/>
          </a:xfrm>
          <a:prstGeom prst="rightArrow">
            <a:avLst/>
          </a:prstGeom>
          <a:solidFill>
            <a:schemeClr val="accent1">
              <a:lumMod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up)">
                                      <p:cBhvr>
                                        <p:cTn id="21" dur="500"/>
                                        <p:tgtEl>
                                          <p:spTgt spid="2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up)">
                                      <p:cBhvr>
                                        <p:cTn id="37" dur="500"/>
                                        <p:tgtEl>
                                          <p:spTgt spid="25"/>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par>
                          <p:cTn id="51" fill="hold">
                            <p:stCondLst>
                              <p:cond delay="1000"/>
                            </p:stCondLst>
                            <p:childTnLst>
                              <p:par>
                                <p:cTn id="52" presetID="16" presetClass="entr" presetSubtype="21"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11" grpId="0" animBg="1"/>
      <p:bldP spid="12" grpId="0" animBg="1"/>
      <p:bldP spid="17" grpId="0" animBg="1"/>
      <p:bldP spid="18" grpId="0" animBg="1"/>
      <p:bldP spid="19" grpId="0" animBg="1"/>
      <p:bldP spid="20" grpId="0" animBg="1"/>
      <p:bldP spid="24"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2" name="Rounded Rectangle 1"/>
          <p:cNvSpPr/>
          <p:nvPr/>
        </p:nvSpPr>
        <p:spPr>
          <a:xfrm>
            <a:off x="2084789" y="689576"/>
            <a:ext cx="1757167" cy="555427"/>
          </a:xfrm>
          <a:prstGeom prst="roundRect">
            <a:avLst>
              <a:gd name="adj" fmla="val 29423"/>
            </a:avLst>
          </a:prstGeom>
          <a:solidFill>
            <a:schemeClr val="accent1">
              <a:lumMod val="50000"/>
            </a:schemeClr>
          </a:solid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smtClean="0">
                <a:solidFill>
                  <a:schemeClr val="bg1"/>
                </a:solidFill>
                <a:latin typeface="Times New Roman" panose="02020603050405020304" pitchFamily="18" charset="0"/>
                <a:cs typeface="Times New Roman" panose="02020603050405020304" pitchFamily="18" charset="0"/>
              </a:rPr>
              <a:t>Gieo</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cs typeface="Times New Roman" panose="02020603050405020304" pitchFamily="18" charset="0"/>
              </a:rPr>
              <a:t>vần</a:t>
            </a:r>
            <a:endParaRPr lang="en-US" sz="2100" i="1" dirty="0" smtClean="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691743" y="1812707"/>
            <a:ext cx="4523874" cy="1189243"/>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Tiếng cuối của dòng sáu bắt vần với tiếng thứ sáu của dòng tám.</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91743" y="3215824"/>
            <a:ext cx="4523874" cy="1314137"/>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chemeClr val="bg1"/>
                </a:solidFill>
                <a:latin typeface="Times New Roman" panose="02020603050405020304" pitchFamily="18" charset="0"/>
                <a:cs typeface="Times New Roman" panose="02020603050405020304" pitchFamily="18" charset="0"/>
              </a:rPr>
              <a:t>Ví dụ:</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Có khi bàn soạn câu văn,</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Biết bao đông bích, điển phần trước sau.</a:t>
            </a:r>
          </a:p>
        </p:txBody>
      </p:sp>
      <p:sp>
        <p:nvSpPr>
          <p:cNvPr id="9" name="Oval 8"/>
          <p:cNvSpPr/>
          <p:nvPr/>
        </p:nvSpPr>
        <p:spPr>
          <a:xfrm>
            <a:off x="2908453" y="3725320"/>
            <a:ext cx="485314" cy="36428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309202" y="4121337"/>
            <a:ext cx="568323" cy="40862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stretch>
            <a:fillRect/>
          </a:stretch>
        </p:blipFill>
        <p:spPr>
          <a:xfrm rot="9091514" flipH="1" flipV="1">
            <a:off x="2186357" y="2820034"/>
            <a:ext cx="530329" cy="560625"/>
          </a:xfrm>
          <a:prstGeom prst="rect">
            <a:avLst/>
          </a:prstGeom>
        </p:spPr>
      </p:pic>
      <p:sp>
        <p:nvSpPr>
          <p:cNvPr id="17" name="Right Arrow 16"/>
          <p:cNvSpPr/>
          <p:nvPr/>
        </p:nvSpPr>
        <p:spPr>
          <a:xfrm rot="5400000">
            <a:off x="2705714" y="1206203"/>
            <a:ext cx="495932" cy="573532"/>
          </a:xfrm>
          <a:prstGeom prst="rightArrow">
            <a:avLst/>
          </a:prstGeom>
          <a:solidFill>
            <a:schemeClr val="accent1">
              <a:lumMod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5435713" y="1975286"/>
            <a:ext cx="3087801" cy="267146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anim calcmode="lin" valueType="num">
                                      <p:cBhvr>
                                        <p:cTn id="11" dur="500" fill="hold"/>
                                        <p:tgtEl>
                                          <p:spTgt spid="4"/>
                                        </p:tgtEl>
                                        <p:attrNameLst>
                                          <p:attrName>ppt_x</p:attrName>
                                        </p:attrNameLst>
                                      </p:cBhvr>
                                      <p:tavLst>
                                        <p:tav tm="0">
                                          <p:val>
                                            <p:strVal val="#ppt_x"/>
                                          </p:val>
                                        </p:tav>
                                        <p:tav tm="100000">
                                          <p:val>
                                            <p:strVal val="#ppt_x"/>
                                          </p:val>
                                        </p:tav>
                                      </p:tavLst>
                                    </p:anim>
                                    <p:anim calcmode="lin" valueType="num">
                                      <p:cBhvr>
                                        <p:cTn id="12"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500"/>
                            </p:stCondLst>
                            <p:childTnLst>
                              <p:par>
                                <p:cTn id="28" presetID="14" presetClass="entr" presetSubtype="1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randombar(horizontal)">
                                      <p:cBhvr>
                                        <p:cTn id="30" dur="500"/>
                                        <p:tgtEl>
                                          <p:spTgt spid="5"/>
                                        </p:tgtEl>
                                      </p:cBhvr>
                                    </p:animEffect>
                                  </p:childTnLst>
                                </p:cTn>
                              </p:par>
                            </p:childTnLst>
                          </p:cTn>
                        </p:par>
                        <p:par>
                          <p:cTn id="31" fill="hold">
                            <p:stCondLst>
                              <p:cond delay="1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9" grpId="0" animBg="1"/>
      <p:bldP spid="10"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pic>
        <p:nvPicPr>
          <p:cNvPr id="1746" name="Google Shape;1746;p70"/>
          <p:cNvPicPr preferRelativeResize="0"/>
          <p:nvPr/>
        </p:nvPicPr>
        <p:blipFill>
          <a:blip r:embed="rId3">
            <a:alphaModFix/>
          </a:blip>
          <a:stretch>
            <a:fillRect/>
          </a:stretch>
        </p:blipFill>
        <p:spPr>
          <a:xfrm rot="12438265">
            <a:off x="7035331" y="-452248"/>
            <a:ext cx="2520274" cy="1408175"/>
          </a:xfrm>
          <a:prstGeom prst="rect">
            <a:avLst/>
          </a:prstGeom>
          <a:noFill/>
          <a:ln>
            <a:noFill/>
          </a:ln>
        </p:spPr>
      </p:pic>
      <p:pic>
        <p:nvPicPr>
          <p:cNvPr id="1748" name="Google Shape;1748;p70"/>
          <p:cNvPicPr preferRelativeResize="0"/>
          <p:nvPr/>
        </p:nvPicPr>
        <p:blipFill>
          <a:blip r:embed="rId4">
            <a:alphaModFix/>
          </a:blip>
          <a:stretch>
            <a:fillRect/>
          </a:stretch>
        </p:blipFill>
        <p:spPr>
          <a:xfrm>
            <a:off x="-77648" y="3007925"/>
            <a:ext cx="1677849" cy="2305473"/>
          </a:xfrm>
          <a:prstGeom prst="rect">
            <a:avLst/>
          </a:prstGeom>
          <a:noFill/>
          <a:ln>
            <a:noFill/>
          </a:ln>
        </p:spPr>
      </p:pic>
      <p:sp>
        <p:nvSpPr>
          <p:cNvPr id="4" name="Rounded Rectangle 3"/>
          <p:cNvSpPr/>
          <p:nvPr/>
        </p:nvSpPr>
        <p:spPr>
          <a:xfrm>
            <a:off x="1402921" y="731754"/>
            <a:ext cx="1576553" cy="555427"/>
          </a:xfrm>
          <a:prstGeom prst="roundRect">
            <a:avLst>
              <a:gd name="adj" fmla="val 29423"/>
            </a:avLst>
          </a:prstGeom>
          <a:solidFill>
            <a:schemeClr val="accent1">
              <a:lumMod val="50000"/>
            </a:schemeClr>
          </a:solid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accent6"/>
                </a:solidFill>
                <a:latin typeface="Times New Roman" panose="02020603050405020304" pitchFamily="18" charset="0"/>
                <a:cs typeface="Times New Roman" panose="02020603050405020304" pitchFamily="18" charset="0"/>
              </a:rPr>
              <a:t>. </a:t>
            </a:r>
            <a:r>
              <a:rPr lang="en-US" sz="2100" b="1" dirty="0" smtClean="0">
                <a:solidFill>
                  <a:schemeClr val="bg1"/>
                </a:solidFill>
                <a:latin typeface="Times New Roman" panose="02020603050405020304" pitchFamily="18" charset="0"/>
                <a:cs typeface="Times New Roman" panose="02020603050405020304" pitchFamily="18" charset="0"/>
              </a:rPr>
              <a:t>Gieo </a:t>
            </a:r>
            <a:r>
              <a:rPr lang="en-US" sz="2100" b="1" dirty="0">
                <a:solidFill>
                  <a:schemeClr val="bg1"/>
                </a:solidFill>
                <a:latin typeface="Times New Roman" panose="02020603050405020304" pitchFamily="18" charset="0"/>
                <a:cs typeface="Times New Roman" panose="02020603050405020304" pitchFamily="18" charset="0"/>
              </a:rPr>
              <a:t>vần</a:t>
            </a:r>
            <a:endParaRPr lang="en-US" sz="2100" i="1" dirty="0" smtClean="0">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25643" y="1878809"/>
            <a:ext cx="3131110" cy="2186415"/>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Tiếng cuối của dòng tám lại bắt vần với tiếng thứ ba hoặc tiếng thứ năm ở dòng bảy đầu khổ thơ sau. </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4056041" y="2366353"/>
            <a:ext cx="4475023" cy="2183613"/>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chemeClr val="bg1"/>
                </a:solidFill>
                <a:latin typeface="Times New Roman" panose="02020603050405020304" pitchFamily="18" charset="0"/>
                <a:cs typeface="Times New Roman" panose="02020603050405020304" pitchFamily="18" charset="0"/>
              </a:rPr>
              <a:t>Ví dụ:</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Có khi bàn soạn câu văn,</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Biết bao đông bích, điển phần trước sau.</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Buổi dương cửu cùng nhau hoạn nạn, Phận đầu thăng chẳng dám than trời;</a:t>
            </a:r>
          </a:p>
        </p:txBody>
      </p:sp>
      <p:sp>
        <p:nvSpPr>
          <p:cNvPr id="7" name="Oval 6"/>
          <p:cNvSpPr/>
          <p:nvPr/>
        </p:nvSpPr>
        <p:spPr>
          <a:xfrm>
            <a:off x="7855027" y="3268505"/>
            <a:ext cx="440441" cy="37930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669347" y="3702342"/>
            <a:ext cx="568323" cy="40862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stretch>
            <a:fillRect/>
          </a:stretch>
        </p:blipFill>
        <p:spPr>
          <a:xfrm rot="10800000" flipV="1">
            <a:off x="3621368" y="1998270"/>
            <a:ext cx="675876" cy="560625"/>
          </a:xfrm>
          <a:prstGeom prst="rect">
            <a:avLst/>
          </a:prstGeom>
        </p:spPr>
      </p:pic>
      <p:sp>
        <p:nvSpPr>
          <p:cNvPr id="10" name="Right Arrow 9"/>
          <p:cNvSpPr/>
          <p:nvPr/>
        </p:nvSpPr>
        <p:spPr>
          <a:xfrm rot="5400000">
            <a:off x="1943232" y="1248381"/>
            <a:ext cx="495932" cy="573532"/>
          </a:xfrm>
          <a:prstGeom prst="rightArrow">
            <a:avLst/>
          </a:prstGeom>
          <a:solidFill>
            <a:schemeClr val="accent1">
              <a:lumMod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par>
                          <p:cTn id="26" fill="hold">
                            <p:stCondLst>
                              <p:cond delay="1000"/>
                            </p:stCondLst>
                            <p:childTnLst>
                              <p:par>
                                <p:cTn id="27" presetID="16" presetClass="entr" presetSubtype="21"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2" name="Rounded Rectangle 1"/>
          <p:cNvSpPr/>
          <p:nvPr/>
        </p:nvSpPr>
        <p:spPr>
          <a:xfrm>
            <a:off x="1034964" y="1429407"/>
            <a:ext cx="4506520" cy="2503614"/>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latin typeface="Times New Roman" panose="02020603050405020304" pitchFamily="18" charset="0"/>
                <a:cs typeface="Times New Roman" panose="02020603050405020304" pitchFamily="18" charset="0"/>
              </a:rPr>
              <a:t>Mỗi khổ </a:t>
            </a:r>
            <a:r>
              <a:rPr lang="vi-VN" sz="2000" b="1" dirty="0" smtClean="0">
                <a:solidFill>
                  <a:srgbClr val="000000"/>
                </a:solidFill>
                <a:latin typeface="Times New Roman" panose="02020603050405020304" pitchFamily="18" charset="0"/>
                <a:cs typeface="Times New Roman" panose="02020603050405020304" pitchFamily="18" charset="0"/>
              </a:rPr>
              <a:t>thơ</a:t>
            </a:r>
            <a:r>
              <a:rPr lang="en-US" sz="2000" b="1" dirty="0" smtClean="0">
                <a:solidFill>
                  <a:srgbClr val="000000"/>
                </a:solidFill>
                <a:latin typeface="Times New Roman" panose="02020603050405020304" pitchFamily="18" charset="0"/>
                <a:cs typeface="Times New Roman" panose="02020603050405020304" pitchFamily="18" charset="0"/>
              </a:rPr>
              <a:t>:</a:t>
            </a:r>
            <a:r>
              <a:rPr lang="vi-VN" sz="2000" b="1" dirty="0" smtClean="0">
                <a:solidFill>
                  <a:srgbClr val="000000"/>
                </a:solidFill>
                <a:latin typeface="Times New Roman" panose="02020603050405020304" pitchFamily="18" charset="0"/>
                <a:cs typeface="Times New Roman" panose="02020603050405020304" pitchFamily="18" charset="0"/>
              </a:rPr>
              <a:t> </a:t>
            </a:r>
            <a:endParaRPr lang="en-US" sz="2000" b="1" dirty="0" smtClean="0">
              <a:solidFill>
                <a:srgbClr val="000000"/>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vi-VN" sz="2000" dirty="0" smtClean="0">
                <a:solidFill>
                  <a:srgbClr val="000000"/>
                </a:solidFill>
                <a:latin typeface="Times New Roman" panose="02020603050405020304" pitchFamily="18" charset="0"/>
                <a:cs typeface="Times New Roman" panose="02020603050405020304" pitchFamily="18" charset="0"/>
              </a:rPr>
              <a:t>Có </a:t>
            </a:r>
            <a:r>
              <a:rPr lang="vi-VN" sz="2000" dirty="0">
                <a:solidFill>
                  <a:srgbClr val="000000"/>
                </a:solidFill>
                <a:latin typeface="Times New Roman" panose="02020603050405020304" pitchFamily="18" charset="0"/>
                <a:cs typeface="Times New Roman" panose="02020603050405020304" pitchFamily="18" charset="0"/>
              </a:rPr>
              <a:t>hai vần trắc và năm vần </a:t>
            </a:r>
            <a:r>
              <a:rPr lang="vi-VN" sz="2000" dirty="0" smtClean="0">
                <a:solidFill>
                  <a:srgbClr val="000000"/>
                </a:solidFill>
                <a:latin typeface="Times New Roman" panose="02020603050405020304" pitchFamily="18" charset="0"/>
                <a:cs typeface="Times New Roman" panose="02020603050405020304" pitchFamily="18" charset="0"/>
              </a:rPr>
              <a:t>bằng</a:t>
            </a:r>
            <a:r>
              <a:rPr lang="en-US" sz="2000" dirty="0" smtClean="0">
                <a:solidFill>
                  <a:srgbClr val="000000"/>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vi-VN" sz="2000" dirty="0" smtClean="0">
                <a:solidFill>
                  <a:srgbClr val="000000"/>
                </a:solidFill>
                <a:latin typeface="Times New Roman" panose="02020603050405020304" pitchFamily="18" charset="0"/>
                <a:cs typeface="Times New Roman" panose="02020603050405020304" pitchFamily="18" charset="0"/>
              </a:rPr>
              <a:t>Dòng </a:t>
            </a:r>
            <a:r>
              <a:rPr lang="vi-VN" sz="2000" dirty="0">
                <a:solidFill>
                  <a:srgbClr val="000000"/>
                </a:solidFill>
                <a:latin typeface="Times New Roman" panose="02020603050405020304" pitchFamily="18" charset="0"/>
                <a:cs typeface="Times New Roman" panose="02020603050405020304" pitchFamily="18" charset="0"/>
              </a:rPr>
              <a:t>sáu chỉ có vần </a:t>
            </a:r>
            <a:r>
              <a:rPr lang="vi-VN" sz="2000" dirty="0" smtClean="0">
                <a:solidFill>
                  <a:srgbClr val="000000"/>
                </a:solidFill>
                <a:latin typeface="Times New Roman" panose="02020603050405020304" pitchFamily="18" charset="0"/>
                <a:cs typeface="Times New Roman" panose="02020603050405020304" pitchFamily="18" charset="0"/>
              </a:rPr>
              <a:t>chân</a:t>
            </a:r>
            <a:r>
              <a:rPr lang="en-US" sz="2000" dirty="0" smtClean="0">
                <a:solidFill>
                  <a:srgbClr val="000000"/>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vi-VN" sz="2000" dirty="0" smtClean="0">
                <a:solidFill>
                  <a:srgbClr val="000000"/>
                </a:solidFill>
                <a:latin typeface="Times New Roman" panose="02020603050405020304" pitchFamily="18" charset="0"/>
                <a:cs typeface="Times New Roman" panose="02020603050405020304" pitchFamily="18" charset="0"/>
              </a:rPr>
              <a:t>Ba </a:t>
            </a:r>
            <a:r>
              <a:rPr lang="vi-VN" sz="2000" dirty="0">
                <a:solidFill>
                  <a:srgbClr val="000000"/>
                </a:solidFill>
                <a:latin typeface="Times New Roman" panose="02020603050405020304" pitchFamily="18" charset="0"/>
                <a:cs typeface="Times New Roman" panose="02020603050405020304" pitchFamily="18" charset="0"/>
              </a:rPr>
              <a:t>dòng </a:t>
            </a:r>
            <a:r>
              <a:rPr lang="en-US" sz="2000" dirty="0" smtClean="0">
                <a:solidFill>
                  <a:srgbClr val="000000"/>
                </a:solidFill>
                <a:latin typeface="Times New Roman" panose="02020603050405020304" pitchFamily="18" charset="0"/>
                <a:cs typeface="Times New Roman" panose="02020603050405020304" pitchFamily="18" charset="0"/>
              </a:rPr>
              <a:t>sau</a:t>
            </a:r>
            <a:r>
              <a:rPr lang="vi-VN" sz="2000" dirty="0" smtClean="0">
                <a:solidFill>
                  <a:srgbClr val="000000"/>
                </a:solidFill>
                <a:latin typeface="Times New Roman" panose="02020603050405020304" pitchFamily="18" charset="0"/>
                <a:cs typeface="Times New Roman" panose="02020603050405020304" pitchFamily="18" charset="0"/>
              </a:rPr>
              <a:t> </a:t>
            </a:r>
            <a:r>
              <a:rPr lang="vi-VN" sz="2000" dirty="0">
                <a:solidFill>
                  <a:srgbClr val="000000"/>
                </a:solidFill>
                <a:latin typeface="Times New Roman" panose="02020603050405020304" pitchFamily="18" charset="0"/>
                <a:cs typeface="Times New Roman" panose="02020603050405020304" pitchFamily="18" charset="0"/>
              </a:rPr>
              <a:t>vừa có vần chân vừa có vần lưng.</a:t>
            </a:r>
            <a:endParaRPr lang="en-US" sz="2000" dirty="0" smtClean="0">
              <a:solidFill>
                <a:srgbClr val="000000"/>
              </a:solidFill>
              <a:latin typeface="Times New Roman" panose="02020603050405020304" pitchFamily="18" charset="0"/>
              <a:cs typeface="Times New Roman" panose="02020603050405020304" pitchFamily="18" charset="0"/>
            </a:endParaRPr>
          </a:p>
        </p:txBody>
      </p:sp>
      <p:sp>
        <p:nvSpPr>
          <p:cNvPr id="3" name="Right Arrow 2"/>
          <p:cNvSpPr/>
          <p:nvPr/>
        </p:nvSpPr>
        <p:spPr>
          <a:xfrm rot="5400000">
            <a:off x="2946114" y="765845"/>
            <a:ext cx="684218" cy="783033"/>
          </a:xfrm>
          <a:prstGeom prst="rightArrow">
            <a:avLst/>
          </a:prstGeom>
          <a:solidFill>
            <a:srgbClr val="AA3D0D"/>
          </a:solidFill>
          <a:ln w="19050">
            <a:solidFill>
              <a:srgbClr val="AA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728552" y="1808018"/>
            <a:ext cx="2680129" cy="2680129"/>
          </a:xfrm>
          <a:prstGeom prst="rect">
            <a:avLst/>
          </a:prstGeom>
          <a:ln>
            <a:noFill/>
          </a:ln>
          <a:effectLst>
            <a:outerShdw blurRad="190500" algn="tl" rotWithShape="0">
              <a:srgbClr val="000000">
                <a:alpha val="70000"/>
              </a:srgb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1" presetClass="entr" presetSubtype="3"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3)">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sp>
        <p:nvSpPr>
          <p:cNvPr id="2" name="Rounded Rectangle 1"/>
          <p:cNvSpPr/>
          <p:nvPr/>
        </p:nvSpPr>
        <p:spPr>
          <a:xfrm>
            <a:off x="3561952" y="701915"/>
            <a:ext cx="1957750" cy="555427"/>
          </a:xfrm>
          <a:prstGeom prst="roundRect">
            <a:avLst>
              <a:gd name="adj" fmla="val 29423"/>
            </a:avLst>
          </a:prstGeom>
          <a:solidFill>
            <a:schemeClr val="accent1">
              <a:lumMod val="50000"/>
            </a:schemeClr>
          </a:solid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err="1" smtClean="0">
                <a:solidFill>
                  <a:schemeClr val="bg1"/>
                </a:solidFill>
                <a:latin typeface="Times New Roman" panose="02020603050405020304" pitchFamily="18" charset="0"/>
                <a:cs typeface="Times New Roman" panose="02020603050405020304" pitchFamily="18" charset="0"/>
              </a:rPr>
              <a:t>Ngắt</a:t>
            </a:r>
            <a:r>
              <a:rPr lang="en-US" sz="2100" b="1" dirty="0" smtClean="0">
                <a:solidFill>
                  <a:schemeClr val="bg1"/>
                </a:solidFill>
                <a:latin typeface="Times New Roman" panose="02020603050405020304" pitchFamily="18" charset="0"/>
                <a:cs typeface="Times New Roman" panose="02020603050405020304" pitchFamily="18" charset="0"/>
              </a:rPr>
              <a:t> </a:t>
            </a:r>
            <a:r>
              <a:rPr lang="en-US" sz="2100" b="1" dirty="0">
                <a:solidFill>
                  <a:schemeClr val="bg1"/>
                </a:solidFill>
                <a:latin typeface="Times New Roman" panose="02020603050405020304" pitchFamily="18" charset="0"/>
                <a:cs typeface="Times New Roman" panose="02020603050405020304" pitchFamily="18" charset="0"/>
              </a:rPr>
              <a:t>nhịp</a:t>
            </a:r>
            <a:endParaRPr lang="en-US" sz="2100" i="1" dirty="0" smtClean="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1772245" y="1240221"/>
            <a:ext cx="5784478" cy="1095599"/>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lnSpc>
                <a:spcPct val="150000"/>
              </a:lnSpc>
              <a:buFont typeface="Arial" panose="020B0604020202020204" pitchFamily="34" charset="0"/>
              <a:buChar char="•"/>
            </a:pPr>
            <a:r>
              <a:rPr lang="vi-VN" sz="2000" dirty="0">
                <a:solidFill>
                  <a:srgbClr val="000000"/>
                </a:solidFill>
                <a:latin typeface="Times New Roman" panose="02020603050405020304" pitchFamily="18" charset="0"/>
                <a:cs typeface="Times New Roman" panose="02020603050405020304" pitchFamily="18" charset="0"/>
              </a:rPr>
              <a:t>Các dòng bảy có thể ngắt nhịp 3/4 hoặc </a:t>
            </a:r>
            <a:r>
              <a:rPr lang="vi-VN" sz="2000" dirty="0" smtClean="0">
                <a:solidFill>
                  <a:srgbClr val="000000"/>
                </a:solidFill>
                <a:latin typeface="Times New Roman" panose="02020603050405020304" pitchFamily="18" charset="0"/>
                <a:cs typeface="Times New Roman" panose="02020603050405020304" pitchFamily="18" charset="0"/>
              </a:rPr>
              <a:t>3/2/2</a:t>
            </a:r>
            <a:r>
              <a:rPr lang="en-US" sz="2000" dirty="0" smtClean="0">
                <a:solidFill>
                  <a:srgbClr val="000000"/>
                </a:solidFill>
                <a:latin typeface="Times New Roman" panose="02020603050405020304" pitchFamily="18" charset="0"/>
                <a:cs typeface="Times New Roman" panose="02020603050405020304" pitchFamily="18" charset="0"/>
              </a:rPr>
              <a:t>.</a:t>
            </a:r>
          </a:p>
          <a:p>
            <a:pPr marL="285750" indent="-285750" algn="just">
              <a:lnSpc>
                <a:spcPct val="150000"/>
              </a:lnSpc>
              <a:buFont typeface="Arial" panose="020B0604020202020204" pitchFamily="34" charset="0"/>
              <a:buChar char="•"/>
            </a:pPr>
            <a:r>
              <a:rPr lang="vi-VN" sz="2000" dirty="0" smtClean="0">
                <a:solidFill>
                  <a:srgbClr val="000000"/>
                </a:solidFill>
                <a:latin typeface="Times New Roman" panose="02020603050405020304" pitchFamily="18" charset="0"/>
                <a:cs typeface="Times New Roman" panose="02020603050405020304" pitchFamily="18" charset="0"/>
              </a:rPr>
              <a:t>Hai </a:t>
            </a:r>
            <a:r>
              <a:rPr lang="vi-VN" sz="2000" dirty="0">
                <a:solidFill>
                  <a:srgbClr val="000000"/>
                </a:solidFill>
                <a:latin typeface="Times New Roman" panose="02020603050405020304" pitchFamily="18" charset="0"/>
                <a:cs typeface="Times New Roman" panose="02020603050405020304" pitchFamily="18" charset="0"/>
              </a:rPr>
              <a:t>dòng sáu – tám ngắt theo thể lục bát.</a:t>
            </a:r>
            <a:endParaRPr lang="en-US" sz="2000" dirty="0" smtClean="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542773" y="2375339"/>
            <a:ext cx="3998054" cy="2209952"/>
          </a:xfrm>
          <a:prstGeom prst="roundRect">
            <a:avLst>
              <a:gd name="adj" fmla="val 6634"/>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b="1" dirty="0">
                <a:solidFill>
                  <a:schemeClr val="bg1"/>
                </a:solidFill>
                <a:latin typeface="Times New Roman" panose="02020603050405020304" pitchFamily="18" charset="0"/>
                <a:cs typeface="Times New Roman" panose="02020603050405020304" pitchFamily="18" charset="0"/>
              </a:rPr>
              <a:t>Ví dụ:</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Câu thơ nghĩ/ đắn đo/ không viết, </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Viết đưa ai,/ ai biết mà đưa; </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Giường kia/ treo cũng hững hờ, </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Đàn kia gảy cũng/ ngẩn ngơ tiếng đàn.</a:t>
            </a:r>
          </a:p>
        </p:txBody>
      </p:sp>
      <p:sp>
        <p:nvSpPr>
          <p:cNvPr id="5" name="Rounded Rectangle 4"/>
          <p:cNvSpPr/>
          <p:nvPr/>
        </p:nvSpPr>
        <p:spPr>
          <a:xfrm>
            <a:off x="4612734" y="2401677"/>
            <a:ext cx="3949375" cy="2183613"/>
          </a:xfrm>
          <a:prstGeom prst="roundRect">
            <a:avLst>
              <a:gd name="adj" fmla="val 4111"/>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700" b="1" dirty="0">
                <a:solidFill>
                  <a:schemeClr val="bg1"/>
                </a:solidFill>
                <a:latin typeface="Times New Roman" panose="02020603050405020304" pitchFamily="18" charset="0"/>
                <a:cs typeface="Times New Roman" panose="02020603050405020304" pitchFamily="18" charset="0"/>
              </a:rPr>
              <a:t>Ví dụ:</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Buổi dương cửu/ cùng nhau hoạn nạn, </a:t>
            </a:r>
            <a:endParaRPr lang="en-US" sz="1700" i="1" dirty="0" smtClean="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1700" i="1" dirty="0" smtClean="0">
                <a:solidFill>
                  <a:schemeClr val="bg1"/>
                </a:solidFill>
                <a:latin typeface="Times New Roman" panose="02020603050405020304" pitchFamily="18" charset="0"/>
                <a:cs typeface="Times New Roman" panose="02020603050405020304" pitchFamily="18" charset="0"/>
              </a:rPr>
              <a:t>Phận </a:t>
            </a:r>
            <a:r>
              <a:rPr lang="vi-VN" sz="1700" i="1" dirty="0">
                <a:solidFill>
                  <a:schemeClr val="bg1"/>
                </a:solidFill>
                <a:latin typeface="Times New Roman" panose="02020603050405020304" pitchFamily="18" charset="0"/>
                <a:cs typeface="Times New Roman" panose="02020603050405020304" pitchFamily="18" charset="0"/>
              </a:rPr>
              <a:t>đẩu thăng/ chẳng dám than trời; </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Bác già,/ tôi cũng già rồi,</a:t>
            </a:r>
          </a:p>
          <a:p>
            <a:pPr algn="just">
              <a:lnSpc>
                <a:spcPct val="150000"/>
              </a:lnSpc>
            </a:pPr>
            <a:r>
              <a:rPr lang="vi-VN" sz="1700" i="1" dirty="0">
                <a:solidFill>
                  <a:schemeClr val="bg1"/>
                </a:solidFill>
                <a:latin typeface="Times New Roman" panose="02020603050405020304" pitchFamily="18" charset="0"/>
                <a:cs typeface="Times New Roman" panose="02020603050405020304" pitchFamily="18" charset="0"/>
              </a:rPr>
              <a:t>Biết thôi/, thôi thế/ thì thôi/ mới là!</a:t>
            </a:r>
          </a:p>
        </p:txBody>
      </p:sp>
    </p:spTree>
    <p:extLst>
      <p:ext uri="{BB962C8B-B14F-4D97-AF65-F5344CB8AC3E}">
        <p14:creationId xmlns:p14="http://schemas.microsoft.com/office/powerpoint/2010/main" val="21271803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ircle(i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15" name="Google Shape;674;p27"/>
          <p:cNvSpPr txBox="1">
            <a:spLocks noGrp="1"/>
          </p:cNvSpPr>
          <p:nvPr>
            <p:ph type="subTitle" idx="4294967295"/>
          </p:nvPr>
        </p:nvSpPr>
        <p:spPr>
          <a:xfrm>
            <a:off x="902747" y="2417379"/>
            <a:ext cx="3097260" cy="438434"/>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I. Đọc -Tìm hiểu chung</a:t>
            </a:r>
            <a:endParaRPr sz="20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881386" y="2750864"/>
            <a:ext cx="1960492" cy="8755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1.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cs typeface="Arial" panose="020B0604020202020204" pitchFamily="34" charset="0"/>
              </a:rPr>
              <a:t> </a:t>
            </a:r>
            <a:r>
              <a:rPr lang="en-US" sz="2000" dirty="0" err="1" smtClean="0">
                <a:solidFill>
                  <a:sysClr val="windowText" lastClr="000000"/>
                </a:solidFill>
                <a:cs typeface="Arial" panose="020B0604020202020204" pitchFamily="34" charset="0"/>
              </a:rPr>
              <a:t>giả</a:t>
            </a:r>
            <a:endParaRPr lang="en-US" sz="2000" dirty="0" smtClean="0">
              <a:solidFill>
                <a:sysClr val="windowText" lastClr="000000"/>
              </a:solidFill>
              <a:cs typeface="Arial" panose="020B0604020202020204" pitchFamily="34" charset="0"/>
            </a:endParaRPr>
          </a:p>
        </p:txBody>
      </p:sp>
      <p:pic>
        <p:nvPicPr>
          <p:cNvPr id="2" name="Picture 1"/>
          <p:cNvPicPr>
            <a:picLocks noChangeAspect="1"/>
          </p:cNvPicPr>
          <p:nvPr/>
        </p:nvPicPr>
        <p:blipFill>
          <a:blip r:embed="rId3"/>
          <a:stretch>
            <a:fillRect/>
          </a:stretch>
        </p:blipFill>
        <p:spPr>
          <a:xfrm>
            <a:off x="6420607" y="979823"/>
            <a:ext cx="2176461" cy="3542083"/>
          </a:xfrm>
          <a:prstGeom prst="rect">
            <a:avLst/>
          </a:prstGeom>
        </p:spPr>
      </p:pic>
      <p:sp>
        <p:nvSpPr>
          <p:cNvPr id="4" name="Rectangle 3"/>
          <p:cNvSpPr/>
          <p:nvPr/>
        </p:nvSpPr>
        <p:spPr>
          <a:xfrm>
            <a:off x="1450428" y="-35840"/>
            <a:ext cx="6186443" cy="2031325"/>
          </a:xfrm>
          <a:prstGeom prst="rect">
            <a:avLst/>
          </a:prstGeom>
        </p:spPr>
        <p:txBody>
          <a:bodyPr wrap="square">
            <a:spAutoFit/>
          </a:bodyPr>
          <a:lstStyle/>
          <a:p>
            <a:pPr algn="ctr">
              <a:lnSpc>
                <a:spcPct val="150000"/>
              </a:lnSpc>
            </a:pP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Văn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bản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 DƯƠNG KHUÊ</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Khuyến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3" name="Rounded Rectangle 2"/>
          <p:cNvSpPr/>
          <p:nvPr/>
        </p:nvSpPr>
        <p:spPr>
          <a:xfrm>
            <a:off x="1596608" y="1220646"/>
            <a:ext cx="5805310" cy="996150"/>
          </a:xfrm>
          <a:prstGeom prst="roundRect">
            <a:avLst>
              <a:gd name="adj" fmla="val 17733"/>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2000" i="1" dirty="0">
                <a:solidFill>
                  <a:srgbClr val="000000"/>
                </a:solidFill>
                <a:latin typeface="Times New Roman" panose="02020603050405020304" pitchFamily="18" charset="0"/>
                <a:cs typeface="Times New Roman" panose="02020603050405020304" pitchFamily="18" charset="0"/>
              </a:rPr>
              <a:t>Bác Dương thôi đã, thôi rồi,</a:t>
            </a:r>
          </a:p>
          <a:p>
            <a:pPr indent="457200" algn="just">
              <a:lnSpc>
                <a:spcPct val="150000"/>
              </a:lnSpc>
            </a:pPr>
            <a:r>
              <a:rPr lang="vi-VN" sz="2000" i="1" dirty="0">
                <a:solidFill>
                  <a:srgbClr val="000000"/>
                </a:solidFill>
                <a:latin typeface="Times New Roman" panose="02020603050405020304" pitchFamily="18" charset="0"/>
                <a:cs typeface="Times New Roman" panose="02020603050405020304" pitchFamily="18" charset="0"/>
              </a:rPr>
              <a:t>Nước mây man mác, ngậm ngùi lòng ta.</a:t>
            </a:r>
          </a:p>
        </p:txBody>
      </p:sp>
      <p:sp>
        <p:nvSpPr>
          <p:cNvPr id="4" name="Rounded Rectangle 3"/>
          <p:cNvSpPr/>
          <p:nvPr/>
        </p:nvSpPr>
        <p:spPr>
          <a:xfrm>
            <a:off x="793296" y="2704852"/>
            <a:ext cx="3186423" cy="1845114"/>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Một sự thảng thốt xót thương cất lên, tưởng như bất ngờ bị đánh rơi mất một cái gì vô cùng quý báu.</a:t>
            </a:r>
          </a:p>
        </p:txBody>
      </p:sp>
      <p:sp>
        <p:nvSpPr>
          <p:cNvPr id="6" name="Oval 5"/>
          <p:cNvSpPr/>
          <p:nvPr/>
        </p:nvSpPr>
        <p:spPr>
          <a:xfrm>
            <a:off x="3489729" y="1220646"/>
            <a:ext cx="1861590" cy="545809"/>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rot="9622977" flipH="1" flipV="1">
            <a:off x="2162389" y="2289217"/>
            <a:ext cx="640367" cy="560625"/>
          </a:xfrm>
          <a:prstGeom prst="rect">
            <a:avLst/>
          </a:prstGeom>
        </p:spPr>
      </p:pic>
      <p:sp>
        <p:nvSpPr>
          <p:cNvPr id="10" name="Rounded Rectangle 9"/>
          <p:cNvSpPr/>
          <p:nvPr/>
        </p:nvSpPr>
        <p:spPr>
          <a:xfrm>
            <a:off x="4277841" y="2722938"/>
            <a:ext cx="4201141" cy="1845114"/>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Nhóm từ “thôi </a:t>
            </a:r>
            <a:r>
              <a:rPr lang="vi-VN" sz="1800" dirty="0" smtClean="0">
                <a:solidFill>
                  <a:srgbClr val="000000"/>
                </a:solidFill>
                <a:latin typeface="Times New Roman" panose="02020603050405020304" pitchFamily="18" charset="0"/>
                <a:cs typeface="Times New Roman" panose="02020603050405020304" pitchFamily="18" charset="0"/>
              </a:rPr>
              <a:t>đã</a:t>
            </a:r>
            <a:r>
              <a:rPr lang="en-US" sz="1800" dirty="0" smtClean="0">
                <a:solidFill>
                  <a:srgbClr val="000000"/>
                </a:solidFill>
                <a:latin typeface="Times New Roman" panose="02020603050405020304" pitchFamily="18" charset="0"/>
                <a:cs typeface="Times New Roman" panose="02020603050405020304" pitchFamily="18" charset="0"/>
              </a:rPr>
              <a:t>,</a:t>
            </a:r>
            <a:r>
              <a:rPr lang="vi-VN" sz="1800" dirty="0" smtClean="0">
                <a:solidFill>
                  <a:srgbClr val="000000"/>
                </a:solidFill>
                <a:latin typeface="Times New Roman" panose="02020603050405020304" pitchFamily="18" charset="0"/>
                <a:cs typeface="Times New Roman" panose="02020603050405020304" pitchFamily="18" charset="0"/>
              </a:rPr>
              <a:t> </a:t>
            </a:r>
            <a:r>
              <a:rPr lang="vi-VN" sz="1800" dirty="0">
                <a:solidFill>
                  <a:srgbClr val="000000"/>
                </a:solidFill>
                <a:latin typeface="Times New Roman" panose="02020603050405020304" pitchFamily="18" charset="0"/>
                <a:cs typeface="Times New Roman" panose="02020603050405020304" pitchFamily="18" charset="0"/>
              </a:rPr>
              <a:t>thôi rồi” </a:t>
            </a:r>
            <a:r>
              <a:rPr lang="en-US" sz="1800" dirty="0" smtClean="0">
                <a:solidFill>
                  <a:srgbClr val="000000"/>
                </a:solidFill>
                <a:latin typeface="Times New Roman" panose="02020603050405020304" pitchFamily="18" charset="0"/>
                <a:cs typeface="Times New Roman" panose="02020603050405020304" pitchFamily="18" charset="0"/>
              </a:rPr>
              <a:t>/</a:t>
            </a:r>
            <a:r>
              <a:rPr lang="en-US" sz="1800" dirty="0" err="1" smtClean="0">
                <a:solidFill>
                  <a:srgbClr val="000000"/>
                </a:solidFill>
                <a:latin typeface="Times New Roman" panose="02020603050405020304" pitchFamily="18" charset="0"/>
                <a:cs typeface="Times New Roman" panose="02020603050405020304" pitchFamily="18" charset="0"/>
              </a:rPr>
              <a:t>nói</a:t>
            </a:r>
            <a:r>
              <a:rPr lang="en-US" sz="1800" dirty="0" smtClean="0">
                <a:solidFill>
                  <a:srgbClr val="000000"/>
                </a:solidFill>
                <a:latin typeface="Times New Roman" panose="02020603050405020304" pitchFamily="18" charset="0"/>
                <a:cs typeface="Times New Roman" panose="02020603050405020304" pitchFamily="18" charset="0"/>
              </a:rPr>
              <a:t> </a:t>
            </a:r>
            <a:r>
              <a:rPr lang="en-US" sz="1800" dirty="0" err="1" smtClean="0">
                <a:solidFill>
                  <a:srgbClr val="000000"/>
                </a:solidFill>
                <a:latin typeface="Times New Roman" panose="02020603050405020304" pitchFamily="18" charset="0"/>
                <a:cs typeface="Times New Roman" panose="02020603050405020304" pitchFamily="18" charset="0"/>
              </a:rPr>
              <a:t>giảm</a:t>
            </a:r>
            <a:r>
              <a:rPr lang="en-US" sz="1800" dirty="0" smtClean="0">
                <a:solidFill>
                  <a:srgbClr val="000000"/>
                </a:solidFill>
                <a:latin typeface="Times New Roman" panose="02020603050405020304" pitchFamily="18" charset="0"/>
                <a:cs typeface="Times New Roman" panose="02020603050405020304" pitchFamily="18" charset="0"/>
              </a:rPr>
              <a:t> </a:t>
            </a:r>
            <a:r>
              <a:rPr lang="en-US" sz="1800" dirty="0" err="1" smtClean="0">
                <a:solidFill>
                  <a:srgbClr val="000000"/>
                </a:solidFill>
                <a:latin typeface="Times New Roman" panose="02020603050405020304" pitchFamily="18" charset="0"/>
                <a:cs typeface="Times New Roman" panose="02020603050405020304" pitchFamily="18" charset="0"/>
              </a:rPr>
              <a:t>nói</a:t>
            </a:r>
            <a:r>
              <a:rPr lang="en-US" sz="1800" dirty="0" smtClean="0">
                <a:solidFill>
                  <a:srgbClr val="000000"/>
                </a:solidFill>
                <a:latin typeface="Times New Roman" panose="02020603050405020304" pitchFamily="18" charset="0"/>
                <a:cs typeface="Times New Roman" panose="02020603050405020304" pitchFamily="18" charset="0"/>
              </a:rPr>
              <a:t> </a:t>
            </a:r>
            <a:r>
              <a:rPr lang="en-US" sz="1800" dirty="0" err="1" smtClean="0">
                <a:solidFill>
                  <a:srgbClr val="000000"/>
                </a:solidFill>
                <a:latin typeface="Times New Roman" panose="02020603050405020304" pitchFamily="18" charset="0"/>
                <a:cs typeface="Times New Roman" panose="02020603050405020304" pitchFamily="18" charset="0"/>
              </a:rPr>
              <a:t>tránh</a:t>
            </a:r>
            <a:r>
              <a:rPr lang="en-US" sz="1800" dirty="0" smtClean="0">
                <a:solidFill>
                  <a:srgbClr val="000000"/>
                </a:solidFill>
                <a:latin typeface="Times New Roman" panose="02020603050405020304" pitchFamily="18" charset="0"/>
                <a:cs typeface="Times New Roman" panose="02020603050405020304" pitchFamily="18" charset="0"/>
              </a:rPr>
              <a:t> - </a:t>
            </a:r>
            <a:r>
              <a:rPr lang="vi-VN" sz="1800" dirty="0" smtClean="0">
                <a:solidFill>
                  <a:srgbClr val="000000"/>
                </a:solidFill>
                <a:latin typeface="Times New Roman" panose="02020603050405020304" pitchFamily="18" charset="0"/>
                <a:cs typeface="Times New Roman" panose="02020603050405020304" pitchFamily="18" charset="0"/>
              </a:rPr>
              <a:t>một </a:t>
            </a:r>
            <a:r>
              <a:rPr lang="vi-VN" sz="1800" dirty="0">
                <a:solidFill>
                  <a:srgbClr val="000000"/>
                </a:solidFill>
                <a:latin typeface="Times New Roman" panose="02020603050405020304" pitchFamily="18" charset="0"/>
                <a:cs typeface="Times New Roman" panose="02020603050405020304" pitchFamily="18" charset="0"/>
              </a:rPr>
              <a:t>lối nói bình dị, làm giảm bớt đi nỗi đau đớn ghê gớm đối với tuổi già. </a:t>
            </a:r>
          </a:p>
        </p:txBody>
      </p:sp>
      <p:pic>
        <p:nvPicPr>
          <p:cNvPr id="11" name="Picture 10"/>
          <p:cNvPicPr>
            <a:picLocks noChangeAspect="1"/>
          </p:cNvPicPr>
          <p:nvPr/>
        </p:nvPicPr>
        <p:blipFill>
          <a:blip r:embed="rId3"/>
          <a:stretch>
            <a:fillRect/>
          </a:stretch>
        </p:blipFill>
        <p:spPr>
          <a:xfrm rot="13148950" flipV="1">
            <a:off x="6068315" y="2339849"/>
            <a:ext cx="656964" cy="476598"/>
          </a:xfrm>
          <a:prstGeom prst="rect">
            <a:avLst/>
          </a:prstGeom>
        </p:spPr>
      </p:pic>
      <p:sp>
        <p:nvSpPr>
          <p:cNvPr id="9" name="Rounded Rectangle 8"/>
          <p:cNvSpPr/>
          <p:nvPr/>
        </p:nvSpPr>
        <p:spPr>
          <a:xfrm>
            <a:off x="1050749" y="-199696"/>
            <a:ext cx="6454184" cy="142034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ctr">
              <a:buFont typeface="Arial"/>
              <a:buAutoNum type="arabicPeriod"/>
            </a:pPr>
            <a:r>
              <a:rPr lang="vi-VN" sz="2300" b="1" dirty="0" smtClean="0">
                <a:solidFill>
                  <a:schemeClr val="tx1"/>
                </a:solidFill>
                <a:latin typeface="Times New Roman" panose="02020603050405020304" pitchFamily="18" charset="0"/>
                <a:cs typeface="Times New Roman" panose="02020603050405020304" pitchFamily="18" charset="0"/>
              </a:rPr>
              <a:t>Tâm </a:t>
            </a:r>
            <a:r>
              <a:rPr lang="vi-VN" sz="2300" b="1" dirty="0">
                <a:solidFill>
                  <a:schemeClr val="tx1"/>
                </a:solidFill>
                <a:latin typeface="Times New Roman" panose="02020603050405020304" pitchFamily="18" charset="0"/>
                <a:cs typeface="Times New Roman" panose="02020603050405020304" pitchFamily="18" charset="0"/>
              </a:rPr>
              <a:t>trạng, tình cảm, cảm xúc của nhà </a:t>
            </a:r>
            <a:r>
              <a:rPr lang="vi-VN" sz="2300" b="1" dirty="0" smtClean="0">
                <a:solidFill>
                  <a:schemeClr val="tx1"/>
                </a:solidFill>
                <a:latin typeface="Times New Roman" panose="02020603050405020304" pitchFamily="18" charset="0"/>
                <a:cs typeface="Times New Roman" panose="02020603050405020304" pitchFamily="18" charset="0"/>
              </a:rPr>
              <a:t>thơ</a:t>
            </a:r>
            <a:r>
              <a:rPr lang="en-US" sz="2300" b="1" dirty="0" smtClean="0">
                <a:solidFill>
                  <a:schemeClr val="tx1"/>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đột</a:t>
            </a:r>
            <a:r>
              <a:rPr lang="en-US" sz="2400" b="1" dirty="0" smtClean="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ngột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smtClean="0">
                <a:solidFill>
                  <a:srgbClr val="000000"/>
                </a:solidFill>
                <a:latin typeface="Times New Roman" panose="02020603050405020304" pitchFamily="18" charset="0"/>
                <a:cs typeface="Times New Roman" panose="02020603050405020304" pitchFamily="18" charset="0"/>
              </a:rPr>
              <a:t>nghe</a:t>
            </a:r>
            <a:r>
              <a:rPr lang="en-US" sz="2400" b="1" dirty="0" smtClean="0">
                <a:solidFill>
                  <a:srgbClr val="000000"/>
                </a:solidFill>
                <a:latin typeface="Times New Roman" panose="02020603050405020304" pitchFamily="18" charset="0"/>
                <a:cs typeface="Times New Roman" panose="02020603050405020304" pitchFamily="18" charset="0"/>
              </a:rPr>
              <a:t> tin </a:t>
            </a:r>
            <a:r>
              <a:rPr lang="en-US" sz="2400" b="1" dirty="0" err="1">
                <a:solidFill>
                  <a:srgbClr val="000000"/>
                </a:solidFill>
                <a:latin typeface="Times New Roman" panose="02020603050405020304" pitchFamily="18" charset="0"/>
                <a:cs typeface="Times New Roman" panose="02020603050405020304" pitchFamily="18" charset="0"/>
              </a:rPr>
              <a:t>mất</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bạn</a:t>
            </a:r>
            <a:r>
              <a:rPr lang="en-US" sz="2400" b="1" dirty="0" smtClean="0">
                <a:solidFill>
                  <a:srgbClr val="000000"/>
                </a:solidFill>
                <a:latin typeface="Times New Roman" panose="02020603050405020304" pitchFamily="18" charset="0"/>
                <a:cs typeface="Times New Roman" panose="02020603050405020304" pitchFamily="18" charset="0"/>
              </a:rPr>
              <a:t>.</a:t>
            </a:r>
            <a:endParaRPr lang="vi-VN" sz="23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26357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randombar(horizont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par>
                                <p:cTn id="29" presetID="47"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62"/>
        <p:cNvGrpSpPr/>
        <p:nvPr/>
      </p:nvGrpSpPr>
      <p:grpSpPr>
        <a:xfrm>
          <a:off x="0" y="0"/>
          <a:ext cx="0" cy="0"/>
          <a:chOff x="0" y="0"/>
          <a:chExt cx="0" cy="0"/>
        </a:xfrm>
      </p:grpSpPr>
      <p:sp>
        <p:nvSpPr>
          <p:cNvPr id="2" name="Rounded Rectangle 1"/>
          <p:cNvSpPr/>
          <p:nvPr/>
        </p:nvSpPr>
        <p:spPr>
          <a:xfrm>
            <a:off x="1596608" y="1044000"/>
            <a:ext cx="5805310" cy="996150"/>
          </a:xfrm>
          <a:prstGeom prst="roundRect">
            <a:avLst>
              <a:gd name="adj" fmla="val 17733"/>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2000" i="1" dirty="0">
                <a:solidFill>
                  <a:srgbClr val="000000"/>
                </a:solidFill>
                <a:latin typeface="Times New Roman" panose="02020603050405020304" pitchFamily="18" charset="0"/>
                <a:cs typeface="Times New Roman" panose="02020603050405020304" pitchFamily="18" charset="0"/>
              </a:rPr>
              <a:t>Bác Dương thôi đã, thôi rồi,</a:t>
            </a:r>
          </a:p>
          <a:p>
            <a:pPr indent="457200" algn="just">
              <a:lnSpc>
                <a:spcPct val="150000"/>
              </a:lnSpc>
            </a:pPr>
            <a:r>
              <a:rPr lang="vi-VN" sz="2000" i="1" dirty="0">
                <a:solidFill>
                  <a:srgbClr val="000000"/>
                </a:solidFill>
                <a:latin typeface="Times New Roman" panose="02020603050405020304" pitchFamily="18" charset="0"/>
                <a:cs typeface="Times New Roman" panose="02020603050405020304" pitchFamily="18" charset="0"/>
              </a:rPr>
              <a:t>Nước mây man mác, ngậm ngùi lòng ta.</a:t>
            </a:r>
          </a:p>
        </p:txBody>
      </p:sp>
      <p:sp>
        <p:nvSpPr>
          <p:cNvPr id="3" name="Rounded Rectangle 2"/>
          <p:cNvSpPr/>
          <p:nvPr/>
        </p:nvSpPr>
        <p:spPr>
          <a:xfrm>
            <a:off x="736145" y="2619865"/>
            <a:ext cx="3186423" cy="1845114"/>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chemeClr val="bg1"/>
                </a:solidFill>
                <a:latin typeface="Times New Roman" panose="02020603050405020304" pitchFamily="18" charset="0"/>
                <a:cs typeface="Times New Roman" panose="02020603050405020304" pitchFamily="18" charset="0"/>
              </a:rPr>
              <a:t>“</a:t>
            </a:r>
            <a:r>
              <a:rPr lang="vi-VN" sz="1800" dirty="0">
                <a:solidFill>
                  <a:schemeClr val="bg1"/>
                </a:solidFill>
                <a:latin typeface="Times New Roman" panose="02020603050405020304" pitchFamily="18" charset="0"/>
                <a:cs typeface="Times New Roman" panose="02020603050405020304" pitchFamily="18" charset="0"/>
              </a:rPr>
              <a:t>nước mây” chỉ hai sự vật cách </a:t>
            </a:r>
            <a:r>
              <a:rPr lang="vi-VN" sz="1800" dirty="0" smtClean="0">
                <a:solidFill>
                  <a:schemeClr val="bg1"/>
                </a:solidFill>
                <a:latin typeface="Times New Roman" panose="02020603050405020304" pitchFamily="18" charset="0"/>
                <a:cs typeface="Times New Roman" panose="02020603050405020304" pitchFamily="18" charset="0"/>
              </a:rPr>
              <a:t>xa</a:t>
            </a:r>
            <a:r>
              <a:rPr lang="en-US" sz="1800" dirty="0" smtClean="0">
                <a:solidFill>
                  <a:schemeClr val="bg1"/>
                </a:solidFill>
                <a:latin typeface="Times New Roman" panose="02020603050405020304" pitchFamily="18" charset="0"/>
                <a:cs typeface="Times New Roman" panose="02020603050405020304" pitchFamily="18" charset="0"/>
              </a:rPr>
              <a:t>,</a:t>
            </a:r>
            <a:r>
              <a:rPr lang="vi-VN" sz="1800" dirty="0" smtClean="0">
                <a:solidFill>
                  <a:schemeClr val="bg1"/>
                </a:solidFill>
                <a:latin typeface="Times New Roman" panose="02020603050405020304" pitchFamily="18" charset="0"/>
                <a:cs typeface="Times New Roman" panose="02020603050405020304" pitchFamily="18" charset="0"/>
              </a:rPr>
              <a:t> </a:t>
            </a:r>
            <a:r>
              <a:rPr lang="en-US" sz="1800" dirty="0" smtClean="0">
                <a:solidFill>
                  <a:schemeClr val="bg1"/>
                </a:solidFill>
                <a:latin typeface="Times New Roman" panose="02020603050405020304" pitchFamily="18" charset="0"/>
                <a:cs typeface="Times New Roman" panose="02020603050405020304" pitchFamily="18" charset="0"/>
              </a:rPr>
              <a:t>s</a:t>
            </a:r>
            <a:r>
              <a:rPr lang="vi-VN" sz="1800" dirty="0" smtClean="0">
                <a:solidFill>
                  <a:schemeClr val="bg1"/>
                </a:solidFill>
                <a:latin typeface="Times New Roman" panose="02020603050405020304" pitchFamily="18" charset="0"/>
                <a:cs typeface="Times New Roman" panose="02020603050405020304" pitchFamily="18" charset="0"/>
              </a:rPr>
              <a:t>ong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dòng</a:t>
            </a:r>
            <a:r>
              <a:rPr lang="en-US" sz="1800" dirty="0" smtClean="0">
                <a:solidFill>
                  <a:schemeClr val="bg1"/>
                </a:solidFill>
                <a:latin typeface="Times New Roman" panose="02020603050405020304" pitchFamily="18" charset="0"/>
                <a:cs typeface="Times New Roman" panose="02020603050405020304" pitchFamily="18" charset="0"/>
              </a:rPr>
              <a:t>  </a:t>
            </a:r>
            <a:r>
              <a:rPr lang="vi-VN" sz="1800" dirty="0" smtClean="0">
                <a:solidFill>
                  <a:schemeClr val="bg1"/>
                </a:solidFill>
                <a:latin typeface="Times New Roman" panose="02020603050405020304" pitchFamily="18" charset="0"/>
                <a:cs typeface="Times New Roman" panose="02020603050405020304" pitchFamily="18" charset="0"/>
              </a:rPr>
              <a:t>nước </a:t>
            </a:r>
            <a:r>
              <a:rPr lang="vi-VN" sz="1800" dirty="0">
                <a:solidFill>
                  <a:schemeClr val="bg1"/>
                </a:solidFill>
                <a:latin typeface="Times New Roman" panose="02020603050405020304" pitchFamily="18" charset="0"/>
                <a:cs typeface="Times New Roman" panose="02020603050405020304" pitchFamily="18" charset="0"/>
              </a:rPr>
              <a:t>chảy, dù đi đâu về đâu vẫn ôm ấp bóng mây trôi. </a:t>
            </a:r>
          </a:p>
        </p:txBody>
      </p:sp>
      <p:pic>
        <p:nvPicPr>
          <p:cNvPr id="5" name="Picture 4"/>
          <p:cNvPicPr>
            <a:picLocks noChangeAspect="1"/>
          </p:cNvPicPr>
          <p:nvPr/>
        </p:nvPicPr>
        <p:blipFill>
          <a:blip r:embed="rId3"/>
          <a:stretch>
            <a:fillRect/>
          </a:stretch>
        </p:blipFill>
        <p:spPr>
          <a:xfrm rot="9622977" flipH="1" flipV="1">
            <a:off x="2162389" y="2112571"/>
            <a:ext cx="640367" cy="560625"/>
          </a:xfrm>
          <a:prstGeom prst="rect">
            <a:avLst/>
          </a:prstGeom>
        </p:spPr>
      </p:pic>
      <p:sp>
        <p:nvSpPr>
          <p:cNvPr id="6" name="Rounded Rectangle 5"/>
          <p:cNvSpPr/>
          <p:nvPr/>
        </p:nvSpPr>
        <p:spPr>
          <a:xfrm>
            <a:off x="4277841" y="2546292"/>
            <a:ext cx="4169968" cy="1845114"/>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chemeClr val="bg1"/>
                </a:solidFill>
                <a:latin typeface="Times New Roman" panose="02020603050405020304" pitchFamily="18" charset="0"/>
                <a:cs typeface="Times New Roman" panose="02020603050405020304" pitchFamily="18" charset="0"/>
              </a:rPr>
              <a:t>Từ láy </a:t>
            </a:r>
            <a:r>
              <a:rPr lang="vi-VN" sz="1800" dirty="0">
                <a:solidFill>
                  <a:schemeClr val="bg1"/>
                </a:solidFill>
                <a:latin typeface="Times New Roman" panose="02020603050405020304" pitchFamily="18" charset="0"/>
                <a:cs typeface="Times New Roman" panose="02020603050405020304" pitchFamily="18" charset="0"/>
              </a:rPr>
              <a:t>“man mác”, “ngậm ngùi</a:t>
            </a:r>
            <a:r>
              <a:rPr lang="vi-VN" sz="1800" dirty="0" smtClean="0">
                <a:solidFill>
                  <a:schemeClr val="bg1"/>
                </a:solidFill>
                <a:latin typeface="Times New Roman" panose="02020603050405020304" pitchFamily="18" charset="0"/>
                <a:cs typeface="Times New Roman" panose="02020603050405020304" pitchFamily="18" charset="0"/>
              </a:rPr>
              <a:t>”</a:t>
            </a:r>
            <a:r>
              <a:rPr lang="en-US" sz="1800" dirty="0" smtClean="0">
                <a:solidFill>
                  <a:schemeClr val="bg1"/>
                </a:solidFill>
                <a:latin typeface="Times New Roman" panose="02020603050405020304" pitchFamily="18" charset="0"/>
                <a:cs typeface="Times New Roman" panose="02020603050405020304" pitchFamily="18" charset="0"/>
              </a:rPr>
              <a:t> -&gt;</a:t>
            </a:r>
            <a:r>
              <a:rPr lang="en-US" sz="1800" dirty="0" err="1" smtClean="0">
                <a:solidFill>
                  <a:schemeClr val="bg1"/>
                </a:solidFill>
                <a:latin typeface="Times New Roman" panose="02020603050405020304" pitchFamily="18" charset="0"/>
                <a:cs typeface="Times New Roman" panose="02020603050405020304" pitchFamily="18" charset="0"/>
              </a:rPr>
              <a:t>cả</a:t>
            </a:r>
            <a:r>
              <a:rPr lang="vi-VN" sz="1800" dirty="0" smtClean="0">
                <a:solidFill>
                  <a:schemeClr val="bg1"/>
                </a:solidFill>
                <a:latin typeface="Times New Roman" panose="02020603050405020304" pitchFamily="18" charset="0"/>
                <a:cs typeface="Times New Roman" panose="02020603050405020304" pitchFamily="18" charset="0"/>
              </a:rPr>
              <a:t> </a:t>
            </a:r>
            <a:r>
              <a:rPr lang="vi-VN" sz="1800" dirty="0">
                <a:solidFill>
                  <a:schemeClr val="bg1"/>
                </a:solidFill>
                <a:latin typeface="Times New Roman" panose="02020603050405020304" pitchFamily="18" charset="0"/>
                <a:cs typeface="Times New Roman" panose="02020603050405020304" pitchFamily="18" charset="0"/>
              </a:rPr>
              <a:t>một trời thương xót, một không gian cách trở bao la, âm dương đôi đường, buồn đau, nặng trĩu.</a:t>
            </a:r>
          </a:p>
        </p:txBody>
      </p:sp>
      <p:pic>
        <p:nvPicPr>
          <p:cNvPr id="7" name="Picture 6"/>
          <p:cNvPicPr>
            <a:picLocks noChangeAspect="1"/>
          </p:cNvPicPr>
          <p:nvPr/>
        </p:nvPicPr>
        <p:blipFill>
          <a:blip r:embed="rId3"/>
          <a:stretch>
            <a:fillRect/>
          </a:stretch>
        </p:blipFill>
        <p:spPr>
          <a:xfrm rot="13148950" flipV="1">
            <a:off x="6068315" y="2163203"/>
            <a:ext cx="656964" cy="476598"/>
          </a:xfrm>
          <a:prstGeom prst="rect">
            <a:avLst/>
          </a:prstGeom>
        </p:spPr>
      </p:pic>
      <p:cxnSp>
        <p:nvCxnSpPr>
          <p:cNvPr id="10" name="Straight Connector 9"/>
          <p:cNvCxnSpPr/>
          <p:nvPr/>
        </p:nvCxnSpPr>
        <p:spPr>
          <a:xfrm>
            <a:off x="2192482" y="1917436"/>
            <a:ext cx="1163782"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397828" y="1917436"/>
            <a:ext cx="1049481" cy="1243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620491" y="1929873"/>
            <a:ext cx="1163782"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838999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up)">
                                      <p:cBhvr>
                                        <p:cTn id="24" dur="500"/>
                                        <p:tgtEl>
                                          <p:spTgt spid="7"/>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par>
                                <p:cTn id="32" presetID="16" presetClass="entr" presetSubtype="2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2" name="Rounded Rectangle 1"/>
          <p:cNvSpPr/>
          <p:nvPr/>
        </p:nvSpPr>
        <p:spPr>
          <a:xfrm>
            <a:off x="1575827" y="825791"/>
            <a:ext cx="5805310" cy="996150"/>
          </a:xfrm>
          <a:prstGeom prst="roundRect">
            <a:avLst>
              <a:gd name="adj" fmla="val 17733"/>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2000" i="1" dirty="0">
                <a:solidFill>
                  <a:srgbClr val="000000"/>
                </a:solidFill>
                <a:latin typeface="Times New Roman" panose="02020603050405020304" pitchFamily="18" charset="0"/>
                <a:cs typeface="Times New Roman" panose="02020603050405020304" pitchFamily="18" charset="0"/>
              </a:rPr>
              <a:t>Bác Dương thôi đã, thôi rồi,</a:t>
            </a:r>
          </a:p>
          <a:p>
            <a:pPr indent="457200" algn="just">
              <a:lnSpc>
                <a:spcPct val="150000"/>
              </a:lnSpc>
            </a:pPr>
            <a:r>
              <a:rPr lang="vi-VN" sz="2000" i="1" dirty="0">
                <a:solidFill>
                  <a:srgbClr val="000000"/>
                </a:solidFill>
                <a:latin typeface="Times New Roman" panose="02020603050405020304" pitchFamily="18" charset="0"/>
                <a:cs typeface="Times New Roman" panose="02020603050405020304" pitchFamily="18" charset="0"/>
              </a:rPr>
              <a:t>Nước mây man mác, ngậm ngùi lòng ta.</a:t>
            </a:r>
          </a:p>
        </p:txBody>
      </p:sp>
      <p:sp>
        <p:nvSpPr>
          <p:cNvPr id="3" name="Oval 2"/>
          <p:cNvSpPr/>
          <p:nvPr/>
        </p:nvSpPr>
        <p:spPr>
          <a:xfrm>
            <a:off x="2003830" y="914400"/>
            <a:ext cx="1549862" cy="4572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20414" y="2309998"/>
            <a:ext cx="7104993" cy="632900"/>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err="1" smtClean="0">
                <a:solidFill>
                  <a:schemeClr val="bg1"/>
                </a:solidFill>
                <a:latin typeface="Times New Roman" panose="02020603050405020304" pitchFamily="18" charset="0"/>
                <a:cs typeface="Times New Roman" panose="02020603050405020304" pitchFamily="18" charset="0"/>
              </a:rPr>
              <a:t>Cách</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xưng</a:t>
            </a:r>
            <a:r>
              <a:rPr lang="en-US" sz="1800" dirty="0" smtClean="0">
                <a:solidFill>
                  <a:schemeClr val="bg1"/>
                </a:solidFill>
                <a:latin typeface="Times New Roman" panose="02020603050405020304" pitchFamily="18" charset="0"/>
                <a:cs typeface="Times New Roman" panose="02020603050405020304" pitchFamily="18" charset="0"/>
              </a:rPr>
              <a:t> </a:t>
            </a:r>
            <a:r>
              <a:rPr lang="en-US" sz="1800" dirty="0" err="1" smtClean="0">
                <a:solidFill>
                  <a:schemeClr val="bg1"/>
                </a:solidFill>
                <a:latin typeface="Times New Roman" panose="02020603050405020304" pitchFamily="18" charset="0"/>
                <a:cs typeface="Times New Roman" panose="02020603050405020304" pitchFamily="18" charset="0"/>
              </a:rPr>
              <a:t>hô</a:t>
            </a:r>
            <a:r>
              <a:rPr lang="vi-VN" sz="1800" dirty="0" smtClean="0">
                <a:solidFill>
                  <a:schemeClr val="bg1"/>
                </a:solidFill>
                <a:latin typeface="Times New Roman" panose="02020603050405020304" pitchFamily="18" charset="0"/>
                <a:cs typeface="Times New Roman" panose="02020603050405020304" pitchFamily="18" charset="0"/>
              </a:rPr>
              <a:t> </a:t>
            </a:r>
            <a:r>
              <a:rPr lang="vi-VN" sz="1800" dirty="0">
                <a:solidFill>
                  <a:schemeClr val="bg1"/>
                </a:solidFill>
                <a:latin typeface="Times New Roman" panose="02020603050405020304" pitchFamily="18" charset="0"/>
                <a:cs typeface="Times New Roman" panose="02020603050405020304" pitchFamily="18" charset="0"/>
              </a:rPr>
              <a:t>“bác”, thể hiện một tấm lòng kính trọng và thân </a:t>
            </a:r>
            <a:r>
              <a:rPr lang="vi-VN" sz="1800" dirty="0" smtClean="0">
                <a:solidFill>
                  <a:schemeClr val="bg1"/>
                </a:solidFill>
                <a:latin typeface="Times New Roman" panose="02020603050405020304" pitchFamily="18" charset="0"/>
                <a:cs typeface="Times New Roman" panose="02020603050405020304" pitchFamily="18" charset="0"/>
              </a:rPr>
              <a:t>mật</a:t>
            </a:r>
            <a:endParaRPr lang="en-US" sz="1800" dirty="0" smtClean="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rot="9622977" flipH="1" flipV="1">
            <a:off x="3828778" y="1785657"/>
            <a:ext cx="640367" cy="560625"/>
          </a:xfrm>
          <a:prstGeom prst="rect">
            <a:avLst/>
          </a:prstGeom>
        </p:spPr>
      </p:pic>
      <p:sp>
        <p:nvSpPr>
          <p:cNvPr id="9" name="Rounded Rectangle 8"/>
          <p:cNvSpPr/>
          <p:nvPr/>
        </p:nvSpPr>
        <p:spPr>
          <a:xfrm>
            <a:off x="420414" y="3093017"/>
            <a:ext cx="7104993" cy="1095355"/>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dirty="0" smtClean="0">
                <a:solidFill>
                  <a:srgbClr val="FF0000"/>
                </a:solidFill>
                <a:latin typeface="Times New Roman" panose="02020603050405020304" pitchFamily="18" charset="0"/>
                <a:cs typeface="Times New Roman" panose="02020603050405020304" pitchFamily="18" charset="0"/>
              </a:rPr>
              <a:t>=&gt; Hai </a:t>
            </a:r>
            <a:r>
              <a:rPr lang="en-US" sz="1800" b="1" i="1" dirty="0" err="1" smtClean="0">
                <a:solidFill>
                  <a:srgbClr val="FF0000"/>
                </a:solidFill>
                <a:latin typeface="Times New Roman" panose="02020603050405020304" pitchFamily="18" charset="0"/>
                <a:cs typeface="Times New Roman" panose="02020603050405020304" pitchFamily="18" charset="0"/>
              </a:rPr>
              <a:t>câu</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thơ</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là</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sự</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thảng</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thốt</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nghẹn</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ngào</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xót</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thương</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trước</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sự</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ra</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đi</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của</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người</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smtClean="0">
                <a:solidFill>
                  <a:srgbClr val="FF0000"/>
                </a:solidFill>
                <a:latin typeface="Times New Roman" panose="02020603050405020304" pitchFamily="18" charset="0"/>
                <a:cs typeface="Times New Roman" panose="02020603050405020304" pitchFamily="18" charset="0"/>
              </a:rPr>
              <a:t>bạn</a:t>
            </a:r>
            <a:r>
              <a:rPr lang="en-US" sz="1800" b="1" i="1" dirty="0" smtClean="0">
                <a:solidFill>
                  <a:srgbClr val="FF0000"/>
                </a:solidFill>
                <a:latin typeface="Times New Roman" panose="02020603050405020304" pitchFamily="18" charset="0"/>
                <a:cs typeface="Times New Roman" panose="02020603050405020304" pitchFamily="18" charset="0"/>
              </a:rPr>
              <a:t> tri </a:t>
            </a:r>
            <a:r>
              <a:rPr lang="en-US" sz="1800" b="1" i="1" dirty="0" err="1" smtClean="0">
                <a:solidFill>
                  <a:srgbClr val="FF0000"/>
                </a:solidFill>
                <a:latin typeface="Times New Roman" panose="02020603050405020304" pitchFamily="18" charset="0"/>
                <a:cs typeface="Times New Roman" panose="02020603050405020304" pitchFamily="18" charset="0"/>
              </a:rPr>
              <a:t>kỷ</a:t>
            </a:r>
            <a:r>
              <a:rPr lang="en-US" sz="1800" b="1" i="1" dirty="0" smtClean="0">
                <a:solidFill>
                  <a:srgbClr val="FF0000"/>
                </a:solidFill>
                <a:latin typeface="Times New Roman" panose="02020603050405020304" pitchFamily="18" charset="0"/>
                <a:cs typeface="Times New Roman" panose="02020603050405020304" pitchFamily="18" charset="0"/>
              </a:rPr>
              <a:t>.</a:t>
            </a:r>
            <a:r>
              <a:rPr lang="vi-VN" sz="1800" b="1" i="1" dirty="0" smtClean="0">
                <a:solidFill>
                  <a:srgbClr val="FF0000"/>
                </a:solidFill>
                <a:latin typeface="Times New Roman" panose="02020603050405020304" pitchFamily="18" charset="0"/>
                <a:cs typeface="Times New Roman" panose="02020603050405020304" pitchFamily="18" charset="0"/>
              </a:rPr>
              <a:t> </a:t>
            </a:r>
            <a:endParaRPr lang="vi-VN" sz="18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97735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1000"/>
                            </p:stCondLst>
                            <p:childTnLst>
                              <p:par>
                                <p:cTn id="21" presetID="14" presetClass="entr" presetSubtype="1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2" name="Rounded Rectangle 1"/>
          <p:cNvSpPr/>
          <p:nvPr/>
        </p:nvSpPr>
        <p:spPr>
          <a:xfrm>
            <a:off x="265870" y="126125"/>
            <a:ext cx="6454184" cy="89337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Times New Roman" panose="02020603050405020304" pitchFamily="18" charset="0"/>
                <a:cs typeface="Times New Roman" panose="02020603050405020304" pitchFamily="18" charset="0"/>
              </a:rPr>
              <a:t>2.Những </a:t>
            </a:r>
            <a:r>
              <a:rPr lang="en-US" sz="2400" b="1" dirty="0" err="1">
                <a:solidFill>
                  <a:srgbClr val="000000"/>
                </a:solidFill>
                <a:latin typeface="Times New Roman" panose="02020603050405020304" pitchFamily="18" charset="0"/>
                <a:cs typeface="Times New Roman" panose="02020603050405020304" pitchFamily="18" charset="0"/>
              </a:rPr>
              <a:t>kỉ</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niệm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tình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bạn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lại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hồi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tưởng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nhà</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thơ</a:t>
            </a:r>
            <a:r>
              <a:rPr lang="en-US" sz="2400" b="1" dirty="0" smtClean="0">
                <a:solidFill>
                  <a:srgbClr val="000000"/>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145854" y="1093075"/>
            <a:ext cx="3227967" cy="2039007"/>
          </a:xfrm>
          <a:prstGeom prst="rect">
            <a:avLst/>
          </a:prstGeom>
          <a:ln>
            <a:noFill/>
          </a:ln>
          <a:effectLst>
            <a:outerShdw blurRad="190500" algn="tl" rotWithShape="0">
              <a:srgbClr val="000000">
                <a:alpha val="70000"/>
              </a:srgbClr>
            </a:outerShdw>
          </a:effectLst>
        </p:spPr>
      </p:pic>
      <p:sp>
        <p:nvSpPr>
          <p:cNvPr id="4" name="Cloud Callout 3"/>
          <p:cNvSpPr/>
          <p:nvPr/>
        </p:nvSpPr>
        <p:spPr>
          <a:xfrm>
            <a:off x="3689131" y="777766"/>
            <a:ext cx="5738649" cy="1597573"/>
          </a:xfrm>
          <a:prstGeom prst="cloudCallout">
            <a:avLst>
              <a:gd name="adj1" fmla="val -28761"/>
              <a:gd name="adj2" fmla="val 65546"/>
            </a:avLst>
          </a:prstGeom>
          <a:solidFill>
            <a:schemeClr val="accent2"/>
          </a:solidFill>
          <a:ln>
            <a:solidFill>
              <a:srgbClr val="AA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chemeClr val="bg1"/>
                </a:solidFill>
                <a:latin typeface="Times New Roman" panose="02020603050405020304" pitchFamily="18" charset="0"/>
                <a:cs typeface="Times New Roman" panose="02020603050405020304" pitchFamily="18" charset="0"/>
              </a:rPr>
              <a:t>Hoạt động nhóm theo </a:t>
            </a:r>
            <a:r>
              <a:rPr lang="en-US" sz="2000" dirty="0">
                <a:solidFill>
                  <a:schemeClr val="bg1"/>
                </a:solidFill>
                <a:latin typeface="Times New Roman" panose="02020603050405020304" pitchFamily="18" charset="0"/>
                <a:cs typeface="Times New Roman" panose="02020603050405020304" pitchFamily="18" charset="0"/>
              </a:rPr>
              <a:t>kĩ </a:t>
            </a:r>
            <a:r>
              <a:rPr lang="en-US" sz="2000" dirty="0" smtClean="0">
                <a:solidFill>
                  <a:schemeClr val="bg1"/>
                </a:solidFill>
                <a:latin typeface="Times New Roman" panose="02020603050405020304" pitchFamily="18" charset="0"/>
                <a:cs typeface="Times New Roman" panose="02020603050405020304" pitchFamily="18" charset="0"/>
              </a:rPr>
              <a:t>thuật “Khăn </a:t>
            </a:r>
            <a:r>
              <a:rPr lang="en-US" sz="2000" dirty="0">
                <a:solidFill>
                  <a:schemeClr val="bg1"/>
                </a:solidFill>
                <a:latin typeface="Times New Roman" panose="02020603050405020304" pitchFamily="18" charset="0"/>
                <a:cs typeface="Times New Roman" panose="02020603050405020304" pitchFamily="18" charset="0"/>
              </a:rPr>
              <a:t>trải </a:t>
            </a:r>
            <a:r>
              <a:rPr lang="en-US" sz="2000" dirty="0" smtClean="0">
                <a:solidFill>
                  <a:schemeClr val="bg1"/>
                </a:solidFill>
                <a:latin typeface="Times New Roman" panose="02020603050405020304" pitchFamily="18" charset="0"/>
                <a:cs typeface="Times New Roman" panose="02020603050405020304" pitchFamily="18" charset="0"/>
              </a:rPr>
              <a:t>bàn” và trả lời các câu hỏi sau: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1082566" y="3009899"/>
            <a:ext cx="7872248" cy="2133601"/>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dirty="0" err="1" smtClean="0">
                <a:solidFill>
                  <a:srgbClr val="C00000"/>
                </a:solidFill>
                <a:latin typeface="Times New Roman" panose="02020603050405020304" pitchFamily="18" charset="0"/>
                <a:cs typeface="Times New Roman" panose="02020603050405020304" pitchFamily="18" charset="0"/>
              </a:rPr>
              <a:t>Câu</a:t>
            </a:r>
            <a:r>
              <a:rPr lang="en-US" sz="1800" b="1" dirty="0" smtClean="0">
                <a:solidFill>
                  <a:srgbClr val="C00000"/>
                </a:solidFill>
                <a:latin typeface="Times New Roman" panose="02020603050405020304" pitchFamily="18" charset="0"/>
                <a:cs typeface="Times New Roman" panose="02020603050405020304" pitchFamily="18" charset="0"/>
              </a:rPr>
              <a:t> </a:t>
            </a:r>
            <a:r>
              <a:rPr lang="en-US" sz="1800" b="1" dirty="0" err="1" smtClean="0">
                <a:solidFill>
                  <a:srgbClr val="C00000"/>
                </a:solidFill>
                <a:latin typeface="Times New Roman" panose="02020603050405020304" pitchFamily="18" charset="0"/>
                <a:cs typeface="Times New Roman" panose="02020603050405020304" pitchFamily="18" charset="0"/>
              </a:rPr>
              <a:t>hỏi</a:t>
            </a:r>
            <a:r>
              <a:rPr lang="en-US" sz="1800" b="1" dirty="0" smtClean="0">
                <a:solidFill>
                  <a:srgbClr val="C00000"/>
                </a:solidFill>
                <a:latin typeface="Times New Roman" panose="02020603050405020304" pitchFamily="18" charset="0"/>
                <a:cs typeface="Times New Roman" panose="02020603050405020304" pitchFamily="18" charset="0"/>
              </a:rPr>
              <a:t> :</a:t>
            </a:r>
          </a:p>
          <a:p>
            <a:pPr algn="ctr">
              <a:lnSpc>
                <a:spcPct val="150000"/>
              </a:lnSpc>
            </a:pPr>
            <a:r>
              <a:rPr lang="en-US" sz="1800" b="1" dirty="0" smtClean="0">
                <a:solidFill>
                  <a:srgbClr val="C00000"/>
                </a:solidFill>
                <a:latin typeface="Times New Roman" panose="02020603050405020304" pitchFamily="18" charset="0"/>
                <a:cs typeface="Times New Roman" panose="02020603050405020304" pitchFamily="18" charset="0"/>
              </a:rPr>
              <a:t>. </a:t>
            </a:r>
            <a:r>
              <a:rPr lang="vi-VN" sz="1800" dirty="0" smtClean="0">
                <a:solidFill>
                  <a:srgbClr val="000000"/>
                </a:solidFill>
                <a:latin typeface="Times New Roman" panose="02020603050405020304" pitchFamily="18" charset="0"/>
                <a:cs typeface="Times New Roman" panose="02020603050405020304" pitchFamily="18" charset="0"/>
              </a:rPr>
              <a:t>Những </a:t>
            </a:r>
            <a:r>
              <a:rPr lang="vi-VN" sz="1800" dirty="0">
                <a:solidFill>
                  <a:srgbClr val="000000"/>
                </a:solidFill>
                <a:latin typeface="Times New Roman" panose="02020603050405020304" pitchFamily="18" charset="0"/>
                <a:cs typeface="Times New Roman" panose="02020603050405020304" pitchFamily="18" charset="0"/>
              </a:rPr>
              <a:t>kỉ niệm về tình bạn đã được tác giả hồi tưởng như thế </a:t>
            </a:r>
            <a:r>
              <a:rPr lang="vi-VN" sz="1800" dirty="0" smtClean="0">
                <a:solidFill>
                  <a:srgbClr val="000000"/>
                </a:solidFill>
                <a:latin typeface="Times New Roman" panose="02020603050405020304" pitchFamily="18" charset="0"/>
                <a:cs typeface="Times New Roman" panose="02020603050405020304" pitchFamily="18" charset="0"/>
              </a:rPr>
              <a:t>nào</a:t>
            </a:r>
            <a:r>
              <a:rPr lang="en-US" sz="1800" dirty="0" smtClean="0">
                <a:solidFill>
                  <a:srgbClr val="000000"/>
                </a:solidFill>
                <a:latin typeface="Times New Roman" panose="02020603050405020304" pitchFamily="18" charset="0"/>
                <a:cs typeface="Times New Roman" panose="02020603050405020304" pitchFamily="18" charset="0"/>
              </a:rPr>
              <a:t> </a:t>
            </a:r>
            <a:r>
              <a:rPr lang="vi-VN" sz="1800" dirty="0" smtClean="0">
                <a:solidFill>
                  <a:srgbClr val="000000"/>
                </a:solidFill>
                <a:latin typeface="Times New Roman" panose="02020603050405020304" pitchFamily="18" charset="0"/>
                <a:cs typeface="Times New Roman" panose="02020603050405020304" pitchFamily="18" charset="0"/>
              </a:rPr>
              <a:t>và </a:t>
            </a:r>
            <a:r>
              <a:rPr lang="vi-VN" sz="1800" dirty="0">
                <a:solidFill>
                  <a:srgbClr val="000000"/>
                </a:solidFill>
                <a:latin typeface="Times New Roman" panose="02020603050405020304" pitchFamily="18" charset="0"/>
                <a:cs typeface="Times New Roman" panose="02020603050405020304" pitchFamily="18" charset="0"/>
              </a:rPr>
              <a:t>theo trình tự nào trong đoạn thơ từ dòng 3 đến dòng 22?</a:t>
            </a:r>
          </a:p>
          <a:p>
            <a:pPr marL="342900" indent="-342900" algn="just">
              <a:lnSpc>
                <a:spcPct val="150000"/>
              </a:lnSpc>
              <a:buFont typeface="Arial" panose="020B0604020202020204" pitchFamily="34" charset="0"/>
              <a:buChar char="•"/>
            </a:pPr>
            <a:r>
              <a:rPr lang="vi-VN" sz="1800" dirty="0" smtClean="0">
                <a:solidFill>
                  <a:srgbClr val="000000"/>
                </a:solidFill>
                <a:latin typeface="Times New Roman" panose="02020603050405020304" pitchFamily="18" charset="0"/>
                <a:cs typeface="Times New Roman" panose="02020603050405020304" pitchFamily="18" charset="0"/>
              </a:rPr>
              <a:t>Phân </a:t>
            </a:r>
            <a:r>
              <a:rPr lang="vi-VN" sz="1800" dirty="0">
                <a:solidFill>
                  <a:srgbClr val="000000"/>
                </a:solidFill>
                <a:latin typeface="Times New Roman" panose="02020603050405020304" pitchFamily="18" charset="0"/>
                <a:cs typeface="Times New Roman" panose="02020603050405020304" pitchFamily="18" charset="0"/>
              </a:rPr>
              <a:t>tích tác dụng của một số biện pháp tu từ nổi bật trong bài thơ “Khóc Dương Khuê”.</a:t>
            </a:r>
          </a:p>
        </p:txBody>
      </p:sp>
    </p:spTree>
    <p:extLst>
      <p:ext uri="{BB962C8B-B14F-4D97-AF65-F5344CB8AC3E}">
        <p14:creationId xmlns:p14="http://schemas.microsoft.com/office/powerpoint/2010/main" val="4203774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1"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2)">
                                      <p:cBhvr>
                                        <p:cTn id="12" dur="500"/>
                                        <p:tgtEl>
                                          <p:spTgt spid="3"/>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3" name="Rounded Rectangle 2"/>
          <p:cNvSpPr/>
          <p:nvPr/>
        </p:nvSpPr>
        <p:spPr>
          <a:xfrm>
            <a:off x="865122" y="1839191"/>
            <a:ext cx="2927560" cy="1080654"/>
          </a:xfrm>
          <a:prstGeom prst="roundRect">
            <a:avLst>
              <a:gd name="adj" fmla="val 5472"/>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latin typeface="Times New Roman" panose="02020603050405020304" pitchFamily="18" charset="0"/>
                <a:cs typeface="Times New Roman" panose="02020603050405020304" pitchFamily="18" charset="0"/>
              </a:rPr>
              <a:t>Kỉ niệm cùng đỗ đạt, cùng làm </a:t>
            </a:r>
            <a:r>
              <a:rPr lang="vi-VN" sz="2000" dirty="0" smtClean="0">
                <a:solidFill>
                  <a:sysClr val="windowText" lastClr="000000"/>
                </a:solidFill>
                <a:latin typeface="Times New Roman" panose="02020603050405020304" pitchFamily="18" charset="0"/>
                <a:cs typeface="Times New Roman" panose="02020603050405020304" pitchFamily="18" charset="0"/>
              </a:rPr>
              <a:t>quan</a:t>
            </a:r>
            <a:r>
              <a:rPr lang="en-US" sz="2000" dirty="0">
                <a:solidFill>
                  <a:sysClr val="windowText" lastClr="000000"/>
                </a:solidFill>
                <a:latin typeface="Times New Roman" panose="02020603050405020304" pitchFamily="18" charset="0"/>
                <a:cs typeface="Times New Roman" panose="02020603050405020304" pitchFamily="18" charset="0"/>
              </a:rPr>
              <a:t>.</a:t>
            </a:r>
            <a:endParaRPr lang="vi-VN" sz="2000" i="1" dirty="0">
              <a:solidFill>
                <a:sysClr val="windowText" lastClr="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938154" y="1839191"/>
            <a:ext cx="4561610" cy="1402774"/>
          </a:xfrm>
          <a:prstGeom prst="roundRect">
            <a:avLst>
              <a:gd name="adj" fmla="val 5472"/>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latin typeface="Times New Roman" panose="02020603050405020304" pitchFamily="18" charset="0"/>
                <a:cs typeface="Times New Roman" panose="02020603050405020304" pitchFamily="18" charset="0"/>
              </a:rPr>
              <a:t>Những cuộc du ngoạn, thăm thú nơi “dặm khách” chan hòa với thiên nhiên, thảnh thơi giữa chốn lâm </a:t>
            </a:r>
            <a:r>
              <a:rPr lang="vi-VN" sz="2000" dirty="0" smtClean="0">
                <a:solidFill>
                  <a:sysClr val="windowText" lastClr="000000"/>
                </a:solidFill>
                <a:latin typeface="Times New Roman" panose="02020603050405020304" pitchFamily="18" charset="0"/>
                <a:cs typeface="Times New Roman" panose="02020603050405020304" pitchFamily="18" charset="0"/>
              </a:rPr>
              <a:t>tuyền</a:t>
            </a:r>
            <a:r>
              <a:rPr lang="en-US" sz="2000" dirty="0" smtClean="0">
                <a:solidFill>
                  <a:sysClr val="windowText" lastClr="000000"/>
                </a:solidFill>
                <a:latin typeface="Times New Roman" panose="02020603050405020304" pitchFamily="18" charset="0"/>
                <a:cs typeface="Times New Roman" panose="02020603050405020304" pitchFamily="18" charset="0"/>
              </a:rPr>
              <a:t>.</a:t>
            </a:r>
            <a:endParaRPr lang="vi-VN" sz="2000" i="1" dirty="0">
              <a:solidFill>
                <a:sysClr val="windowText" lastClr="000000"/>
              </a:solidFill>
              <a:latin typeface="Times New Roman" panose="02020603050405020304" pitchFamily="18" charset="0"/>
              <a:cs typeface="Times New Roman" panose="02020603050405020304" pitchFamily="18" charset="0"/>
            </a:endParaRPr>
          </a:p>
        </p:txBody>
      </p:sp>
      <p:cxnSp>
        <p:nvCxnSpPr>
          <p:cNvPr id="5" name="Straight Arrow Connector 4"/>
          <p:cNvCxnSpPr>
            <a:endCxn id="3" idx="0"/>
          </p:cNvCxnSpPr>
          <p:nvPr/>
        </p:nvCxnSpPr>
        <p:spPr>
          <a:xfrm flipH="1">
            <a:off x="2328902" y="1338536"/>
            <a:ext cx="2048198" cy="500655"/>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4" idx="0"/>
          </p:cNvCxnSpPr>
          <p:nvPr/>
        </p:nvCxnSpPr>
        <p:spPr>
          <a:xfrm>
            <a:off x="4377100" y="1338536"/>
            <a:ext cx="1841859" cy="500655"/>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0444" y="3162835"/>
            <a:ext cx="3192238" cy="1314137"/>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rgbClr val="000000"/>
                </a:solidFill>
                <a:latin typeface="Times New Roman" panose="02020603050405020304" pitchFamily="18" charset="0"/>
                <a:cs typeface="Times New Roman" panose="02020603050405020304" pitchFamily="18" charset="0"/>
              </a:rPr>
              <a:t>Tình </a:t>
            </a:r>
            <a:r>
              <a:rPr lang="vi-VN" sz="1800" dirty="0">
                <a:solidFill>
                  <a:srgbClr val="000000"/>
                </a:solidFill>
                <a:latin typeface="Times New Roman" panose="02020603050405020304" pitchFamily="18" charset="0"/>
                <a:cs typeface="Times New Roman" panose="02020603050405020304" pitchFamily="18" charset="0"/>
              </a:rPr>
              <a:t>bạn ấy là “duyên trời” tác hợp nên: </a:t>
            </a:r>
            <a:r>
              <a:rPr lang="vi-VN" sz="1800" i="1" dirty="0">
                <a:solidFill>
                  <a:srgbClr val="000000"/>
                </a:solidFill>
                <a:latin typeface="Times New Roman" panose="02020603050405020304" pitchFamily="18" charset="0"/>
                <a:cs typeface="Times New Roman" panose="02020603050405020304" pitchFamily="18" charset="0"/>
              </a:rPr>
              <a:t>“Trong khi gặp gỡ khác đâu duyên trời”.</a:t>
            </a:r>
          </a:p>
        </p:txBody>
      </p:sp>
      <p:pic>
        <p:nvPicPr>
          <p:cNvPr id="8" name="Picture 7"/>
          <p:cNvPicPr>
            <a:picLocks noChangeAspect="1"/>
          </p:cNvPicPr>
          <p:nvPr/>
        </p:nvPicPr>
        <p:blipFill>
          <a:blip r:embed="rId3"/>
          <a:stretch>
            <a:fillRect/>
          </a:stretch>
        </p:blipFill>
        <p:spPr>
          <a:xfrm rot="9091514" flipH="1" flipV="1">
            <a:off x="1931398" y="2767362"/>
            <a:ext cx="530329" cy="560625"/>
          </a:xfrm>
          <a:prstGeom prst="rect">
            <a:avLst/>
          </a:prstGeom>
        </p:spPr>
      </p:pic>
      <p:sp>
        <p:nvSpPr>
          <p:cNvPr id="9" name="Rounded Rectangle 8"/>
          <p:cNvSpPr/>
          <p:nvPr/>
        </p:nvSpPr>
        <p:spPr>
          <a:xfrm>
            <a:off x="4377100" y="3815567"/>
            <a:ext cx="4039537" cy="661405"/>
          </a:xfrm>
          <a:prstGeom prst="roundRect">
            <a:avLst>
              <a:gd name="adj" fmla="val 7643"/>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i="1" dirty="0">
                <a:solidFill>
                  <a:srgbClr val="000000"/>
                </a:solidFill>
                <a:latin typeface="Times New Roman" panose="02020603050405020304" pitchFamily="18" charset="0"/>
                <a:cs typeface="Times New Roman" panose="02020603050405020304" pitchFamily="18" charset="0"/>
              </a:rPr>
              <a:t>“Tiếng suối nghe róc rách lưng đèo</a:t>
            </a:r>
            <a:r>
              <a:rPr lang="vi-VN" sz="1800" i="1" dirty="0" smtClean="0">
                <a:solidFill>
                  <a:srgbClr val="000000"/>
                </a:solidFill>
                <a:latin typeface="Times New Roman" panose="02020603050405020304" pitchFamily="18" charset="0"/>
                <a:cs typeface="Times New Roman" panose="02020603050405020304" pitchFamily="18" charset="0"/>
              </a:rPr>
              <a:t>”</a:t>
            </a:r>
            <a:r>
              <a:rPr lang="en-US" sz="1800" i="1" dirty="0" smtClean="0">
                <a:solidFill>
                  <a:srgbClr val="000000"/>
                </a:solidFill>
                <a:latin typeface="Times New Roman" panose="02020603050405020304" pitchFamily="18" charset="0"/>
                <a:cs typeface="Times New Roman" panose="02020603050405020304" pitchFamily="18" charset="0"/>
              </a:rPr>
              <a:t>.</a:t>
            </a:r>
            <a:endParaRPr lang="vi-VN" sz="1800" i="1" dirty="0">
              <a:solidFill>
                <a:srgbClr val="00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rot="14137166" flipV="1">
            <a:off x="6086739" y="3286372"/>
            <a:ext cx="620256" cy="560625"/>
          </a:xfrm>
          <a:prstGeom prst="rect">
            <a:avLst/>
          </a:prstGeom>
        </p:spPr>
      </p:pic>
      <p:sp>
        <p:nvSpPr>
          <p:cNvPr id="11" name="Rounded Rectangle 10"/>
          <p:cNvSpPr/>
          <p:nvPr/>
        </p:nvSpPr>
        <p:spPr>
          <a:xfrm>
            <a:off x="1232822" y="578068"/>
            <a:ext cx="6454184" cy="872153"/>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Times New Roman" panose="02020603050405020304" pitchFamily="18" charset="0"/>
                <a:cs typeface="Times New Roman" panose="02020603050405020304" pitchFamily="18" charset="0"/>
              </a:rPr>
              <a:t>2.Những </a:t>
            </a:r>
            <a:r>
              <a:rPr lang="en-US" sz="2400" b="1" dirty="0" err="1">
                <a:solidFill>
                  <a:srgbClr val="000000"/>
                </a:solidFill>
                <a:latin typeface="Times New Roman" panose="02020603050405020304" pitchFamily="18" charset="0"/>
                <a:cs typeface="Times New Roman" panose="02020603050405020304" pitchFamily="18" charset="0"/>
              </a:rPr>
              <a:t>kỉ</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niệm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tình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bạn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lại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hồi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tưởng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nhà</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thơ</a:t>
            </a:r>
            <a:r>
              <a:rPr lang="en-US" sz="2400" b="1" dirty="0" smtClean="0">
                <a:solidFill>
                  <a:srgbClr val="000000"/>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861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anim calcmode="lin" valueType="num">
                                      <p:cBhvr>
                                        <p:cTn id="13" dur="2000" fill="hold"/>
                                        <p:tgtEl>
                                          <p:spTgt spid="3"/>
                                        </p:tgtEl>
                                        <p:attrNameLst>
                                          <p:attrName>ppt_w</p:attrName>
                                        </p:attrNameLst>
                                      </p:cBhvr>
                                      <p:tavLst>
                                        <p:tav tm="0" fmla="#ppt_w*sin(2.5*pi*$)">
                                          <p:val>
                                            <p:fltVal val="0"/>
                                          </p:val>
                                        </p:tav>
                                        <p:tav tm="100000">
                                          <p:val>
                                            <p:fltVal val="1"/>
                                          </p:val>
                                        </p:tav>
                                      </p:tavLst>
                                    </p:anim>
                                    <p:anim calcmode="lin" valueType="num">
                                      <p:cBhvr>
                                        <p:cTn id="14"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2000"/>
                                        <p:tgtEl>
                                          <p:spTgt spid="7"/>
                                        </p:tgtEl>
                                      </p:cBhvr>
                                    </p:animEffect>
                                    <p:anim calcmode="lin" valueType="num">
                                      <p:cBhvr>
                                        <p:cTn id="25" dur="2000" fill="hold"/>
                                        <p:tgtEl>
                                          <p:spTgt spid="7"/>
                                        </p:tgtEl>
                                        <p:attrNameLst>
                                          <p:attrName>ppt_w</p:attrName>
                                        </p:attrNameLst>
                                      </p:cBhvr>
                                      <p:tavLst>
                                        <p:tav tm="0" fmla="#ppt_w*sin(2.5*pi*$)">
                                          <p:val>
                                            <p:fltVal val="0"/>
                                          </p:val>
                                        </p:tav>
                                        <p:tav tm="100000">
                                          <p:val>
                                            <p:fltVal val="1"/>
                                          </p:val>
                                        </p:tav>
                                      </p:tavLst>
                                    </p:anim>
                                    <p:anim calcmode="lin" valueType="num">
                                      <p:cBhvr>
                                        <p:cTn id="26"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45" presetClass="entr" presetSubtype="0"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2000"/>
                                        <p:tgtEl>
                                          <p:spTgt spid="4"/>
                                        </p:tgtEl>
                                      </p:cBhvr>
                                    </p:animEffect>
                                    <p:anim calcmode="lin" valueType="num">
                                      <p:cBhvr>
                                        <p:cTn id="37" dur="2000" fill="hold"/>
                                        <p:tgtEl>
                                          <p:spTgt spid="4"/>
                                        </p:tgtEl>
                                        <p:attrNameLst>
                                          <p:attrName>ppt_w</p:attrName>
                                        </p:attrNameLst>
                                      </p:cBhvr>
                                      <p:tavLst>
                                        <p:tav tm="0" fmla="#ppt_w*sin(2.5*pi*$)">
                                          <p:val>
                                            <p:fltVal val="0"/>
                                          </p:val>
                                        </p:tav>
                                        <p:tav tm="100000">
                                          <p:val>
                                            <p:fltVal val="1"/>
                                          </p:val>
                                        </p:tav>
                                      </p:tavLst>
                                    </p:anim>
                                    <p:anim calcmode="lin" valueType="num">
                                      <p:cBhvr>
                                        <p:cTn id="38"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up)">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9" grpId="0" animBg="1"/>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898"/>
        <p:cNvGrpSpPr/>
        <p:nvPr/>
      </p:nvGrpSpPr>
      <p:grpSpPr>
        <a:xfrm>
          <a:off x="0" y="0"/>
          <a:ext cx="0" cy="0"/>
          <a:chOff x="0" y="0"/>
          <a:chExt cx="0" cy="0"/>
        </a:xfrm>
      </p:grpSpPr>
      <p:sp>
        <p:nvSpPr>
          <p:cNvPr id="3" name="Rounded Rectangle 2"/>
          <p:cNvSpPr/>
          <p:nvPr/>
        </p:nvSpPr>
        <p:spPr>
          <a:xfrm>
            <a:off x="19077" y="1259831"/>
            <a:ext cx="3375970" cy="1683566"/>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solidFill>
                <a:latin typeface="Times New Roman" panose="02020603050405020304" pitchFamily="18" charset="0"/>
                <a:cs typeface="Times New Roman" panose="02020603050405020304" pitchFamily="18" charset="0"/>
              </a:rPr>
              <a:t>Những lần cùng nhau đi nghe hát ả đào nơi lầu cao, thưởng thức cung đàn, giọng hát.</a:t>
            </a:r>
            <a:endParaRPr lang="vi-VN" sz="2000" i="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479129" y="1259830"/>
            <a:ext cx="2328827" cy="1683567"/>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solidFill>
                <a:latin typeface="Times New Roman" panose="02020603050405020304" pitchFamily="18" charset="0"/>
                <a:cs typeface="Times New Roman" panose="02020603050405020304" pitchFamily="18" charset="0"/>
              </a:rPr>
              <a:t>Những lần cùng nhau uống rượu: </a:t>
            </a:r>
            <a:r>
              <a:rPr lang="vi-VN" sz="2000" i="1" dirty="0">
                <a:solidFill>
                  <a:schemeClr val="bg1"/>
                </a:solidFill>
                <a:latin typeface="Times New Roman" panose="02020603050405020304" pitchFamily="18" charset="0"/>
                <a:cs typeface="Times New Roman" panose="02020603050405020304" pitchFamily="18" charset="0"/>
              </a:rPr>
              <a:t>“Cũng có lúc rượu ngon cùng </a:t>
            </a:r>
            <a:r>
              <a:rPr lang="vi-VN" sz="2000" i="1" dirty="0" smtClean="0">
                <a:solidFill>
                  <a:schemeClr val="bg1"/>
                </a:solidFill>
                <a:latin typeface="Times New Roman" panose="02020603050405020304" pitchFamily="18" charset="0"/>
                <a:cs typeface="Times New Roman" panose="02020603050405020304" pitchFamily="18" charset="0"/>
              </a:rPr>
              <a:t>nhắp</a:t>
            </a:r>
            <a:r>
              <a:rPr lang="en-US" sz="2000" i="1" dirty="0" smtClean="0">
                <a:solidFill>
                  <a:schemeClr val="bg1"/>
                </a:solidFill>
                <a:latin typeface="Times New Roman" panose="02020603050405020304" pitchFamily="18" charset="0"/>
                <a:cs typeface="Times New Roman" panose="02020603050405020304" pitchFamily="18" charset="0"/>
              </a:rPr>
              <a:t>”.</a:t>
            </a:r>
            <a:endParaRPr lang="vi-VN" sz="2000" i="1" dirty="0">
              <a:solidFill>
                <a:schemeClr val="bg1"/>
              </a:solidFill>
              <a:latin typeface="Times New Roman" panose="02020603050405020304" pitchFamily="18" charset="0"/>
              <a:cs typeface="Times New Roman" panose="02020603050405020304" pitchFamily="18" charset="0"/>
            </a:endParaRPr>
          </a:p>
        </p:txBody>
      </p:sp>
      <p:cxnSp>
        <p:nvCxnSpPr>
          <p:cNvPr id="5" name="Straight Arrow Connector 4"/>
          <p:cNvCxnSpPr/>
          <p:nvPr/>
        </p:nvCxnSpPr>
        <p:spPr>
          <a:xfrm flipH="1">
            <a:off x="1183490" y="717112"/>
            <a:ext cx="2656866" cy="542220"/>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3828566" y="717113"/>
            <a:ext cx="433259" cy="542219"/>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103368" y="1311927"/>
            <a:ext cx="2830425" cy="1683566"/>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1"/>
                </a:solidFill>
                <a:latin typeface="Times New Roman" panose="02020603050405020304" pitchFamily="18" charset="0"/>
                <a:cs typeface="Times New Roman" panose="02020603050405020304" pitchFamily="18" charset="0"/>
              </a:rPr>
              <a:t>Những lần cùng nhau </a:t>
            </a:r>
            <a:r>
              <a:rPr lang="vi-VN" sz="2000" dirty="0" smtClean="0">
                <a:solidFill>
                  <a:schemeClr val="bg1"/>
                </a:solidFill>
                <a:latin typeface="Times New Roman" panose="02020603050405020304" pitchFamily="18" charset="0"/>
                <a:cs typeface="Times New Roman" panose="02020603050405020304" pitchFamily="18" charset="0"/>
              </a:rPr>
              <a:t>làm </a:t>
            </a:r>
            <a:r>
              <a:rPr lang="vi-VN" sz="2000" dirty="0">
                <a:solidFill>
                  <a:schemeClr val="bg1"/>
                </a:solidFill>
                <a:latin typeface="Times New Roman" panose="02020603050405020304" pitchFamily="18" charset="0"/>
                <a:cs typeface="Times New Roman" panose="02020603050405020304" pitchFamily="18" charset="0"/>
              </a:rPr>
              <a:t>thơ: </a:t>
            </a:r>
            <a:r>
              <a:rPr lang="vi-VN" sz="2000" i="1" dirty="0">
                <a:solidFill>
                  <a:schemeClr val="bg1"/>
                </a:solidFill>
                <a:latin typeface="Times New Roman" panose="02020603050405020304" pitchFamily="18" charset="0"/>
                <a:cs typeface="Times New Roman" panose="02020603050405020304" pitchFamily="18" charset="0"/>
              </a:rPr>
              <a:t>“Có khi hàn soạn câu văn”.</a:t>
            </a:r>
          </a:p>
        </p:txBody>
      </p:sp>
      <p:cxnSp>
        <p:nvCxnSpPr>
          <p:cNvPr id="9" name="Straight Arrow Connector 8"/>
          <p:cNvCxnSpPr/>
          <p:nvPr/>
        </p:nvCxnSpPr>
        <p:spPr>
          <a:xfrm>
            <a:off x="3924438" y="717112"/>
            <a:ext cx="3205260" cy="542220"/>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p:cNvSpPr/>
          <p:nvPr/>
        </p:nvSpPr>
        <p:spPr>
          <a:xfrm>
            <a:off x="956017" y="0"/>
            <a:ext cx="6454184" cy="893378"/>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00"/>
                </a:solidFill>
                <a:latin typeface="Times New Roman" panose="02020603050405020304" pitchFamily="18" charset="0"/>
                <a:cs typeface="Times New Roman" panose="02020603050405020304" pitchFamily="18" charset="0"/>
              </a:rPr>
              <a:t>2.Những </a:t>
            </a:r>
            <a:r>
              <a:rPr lang="en-US" sz="2400" b="1" dirty="0" err="1">
                <a:solidFill>
                  <a:srgbClr val="000000"/>
                </a:solidFill>
                <a:latin typeface="Times New Roman" panose="02020603050405020304" pitchFamily="18" charset="0"/>
                <a:cs typeface="Times New Roman" panose="02020603050405020304" pitchFamily="18" charset="0"/>
              </a:rPr>
              <a:t>kỉ</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niệm</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về</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tình</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bạn</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sống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lại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trong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hồi</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tưởng</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của</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nhà</a:t>
            </a:r>
            <a:r>
              <a:rPr lang="en-US" sz="2400" b="1" dirty="0">
                <a:solidFill>
                  <a:srgbClr val="000000"/>
                </a:solidFill>
                <a:latin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cs typeface="Times New Roman" panose="02020603050405020304" pitchFamily="18" charset="0"/>
              </a:rPr>
              <a:t>thơ</a:t>
            </a:r>
            <a:r>
              <a:rPr lang="en-US" sz="2400" b="1" dirty="0" smtClean="0">
                <a:solidFill>
                  <a:srgbClr val="000000"/>
                </a:solidFill>
                <a:latin typeface="Times New Roman" panose="02020603050405020304" pitchFamily="18" charset="0"/>
                <a:cs typeface="Times New Roman" panose="02020603050405020304" pitchFamily="18" charset="0"/>
              </a:rPr>
              <a:t>.</a:t>
            </a:r>
            <a:endParaRPr lang="en-US" sz="2400" b="1" dirty="0">
              <a:solidFill>
                <a:srgbClr val="000000"/>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4489745" y="3948282"/>
            <a:ext cx="2920456" cy="10872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92379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500" fill="hold"/>
                                        <p:tgtEl>
                                          <p:spTgt spid="10"/>
                                        </p:tgtEl>
                                        <p:attrNameLst>
                                          <p:attrName>ppt_y</p:attrName>
                                        </p:attrNameLst>
                                      </p:cBhvr>
                                      <p:tavLst>
                                        <p:tav tm="0">
                                          <p:val>
                                            <p:strVal val="#ppt_y-.1"/>
                                          </p:val>
                                        </p:tav>
                                        <p:tav tm="100000">
                                          <p:val>
                                            <p:strVal val="#ppt_y"/>
                                          </p:val>
                                        </p:tav>
                                      </p:tavLst>
                                    </p:anim>
                                  </p:childTnLst>
                                </p:cTn>
                              </p:par>
                              <p:par>
                                <p:cTn id="35" presetID="21" presetClass="entr" presetSubtype="3"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heel(3)">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3" name="Rounded Rectangle 2"/>
          <p:cNvSpPr/>
          <p:nvPr/>
        </p:nvSpPr>
        <p:spPr>
          <a:xfrm>
            <a:off x="388704" y="238991"/>
            <a:ext cx="3331242" cy="976745"/>
          </a:xfrm>
          <a:prstGeom prst="roundRect">
            <a:avLst>
              <a:gd name="adj" fmla="val 29423"/>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000000"/>
                </a:solidFill>
                <a:latin typeface="Times New Roman" panose="02020603050405020304" pitchFamily="18" charset="0"/>
                <a:cs typeface="Times New Roman" panose="02020603050405020304" pitchFamily="18" charset="0"/>
              </a:rPr>
              <a:t>Cách </a:t>
            </a:r>
            <a:r>
              <a:rPr lang="en-US" sz="2000" b="1" dirty="0">
                <a:solidFill>
                  <a:srgbClr val="000000"/>
                </a:solidFill>
                <a:latin typeface="Times New Roman" panose="02020603050405020304" pitchFamily="18" charset="0"/>
                <a:cs typeface="Times New Roman" panose="02020603050405020304" pitchFamily="18" charset="0"/>
              </a:rPr>
              <a:t>diễn đạt trùng điệp hai nhóm từ ngữ</a:t>
            </a:r>
            <a:endParaRPr lang="en-US" sz="2000" b="1" i="1" dirty="0" smtClean="0">
              <a:solidFill>
                <a:srgbClr val="000000"/>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266427" y="1403609"/>
            <a:ext cx="1840455" cy="630380"/>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dirty="0">
                <a:solidFill>
                  <a:schemeClr val="bg1"/>
                </a:solidFill>
                <a:latin typeface="Times New Roman" panose="02020603050405020304" pitchFamily="18" charset="0"/>
                <a:cs typeface="Times New Roman" panose="02020603050405020304" pitchFamily="18" charset="0"/>
              </a:rPr>
              <a:t>“Cũng có lúc” </a:t>
            </a:r>
          </a:p>
        </p:txBody>
      </p:sp>
      <p:sp>
        <p:nvSpPr>
          <p:cNvPr id="5" name="Rounded Rectangle 4"/>
          <p:cNvSpPr/>
          <p:nvPr/>
        </p:nvSpPr>
        <p:spPr>
          <a:xfrm>
            <a:off x="1266424" y="2301766"/>
            <a:ext cx="1840455" cy="632771"/>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dirty="0">
                <a:solidFill>
                  <a:schemeClr val="bg1"/>
                </a:solidFill>
                <a:latin typeface="Times New Roman" panose="02020603050405020304" pitchFamily="18" charset="0"/>
                <a:cs typeface="Times New Roman" panose="02020603050405020304" pitchFamily="18" charset="0"/>
              </a:rPr>
              <a:t>“Cũng có </a:t>
            </a:r>
            <a:r>
              <a:rPr lang="en-US" sz="2000" i="1" dirty="0" smtClean="0">
                <a:solidFill>
                  <a:schemeClr val="bg1"/>
                </a:solidFill>
                <a:latin typeface="Times New Roman" panose="02020603050405020304" pitchFamily="18" charset="0"/>
                <a:cs typeface="Times New Roman" panose="02020603050405020304" pitchFamily="18" charset="0"/>
              </a:rPr>
              <a:t>khi</a:t>
            </a:r>
            <a:r>
              <a:rPr lang="vi-VN" sz="2000" i="1" dirty="0" smtClean="0">
                <a:solidFill>
                  <a:schemeClr val="bg1"/>
                </a:solidFill>
                <a:latin typeface="Times New Roman" panose="02020603050405020304" pitchFamily="18" charset="0"/>
                <a:cs typeface="Times New Roman" panose="02020603050405020304" pitchFamily="18" charset="0"/>
              </a:rPr>
              <a:t>” </a:t>
            </a:r>
            <a:endParaRPr lang="vi-VN" sz="2000" i="1" dirty="0">
              <a:solidFill>
                <a:schemeClr val="bg1"/>
              </a:solidFill>
              <a:latin typeface="Times New Roman" panose="02020603050405020304" pitchFamily="18" charset="0"/>
              <a:cs typeface="Times New Roman" panose="02020603050405020304" pitchFamily="18" charset="0"/>
            </a:endParaRPr>
          </a:p>
        </p:txBody>
      </p:sp>
      <p:cxnSp>
        <p:nvCxnSpPr>
          <p:cNvPr id="6" name="Elbow Connector 5"/>
          <p:cNvCxnSpPr>
            <a:endCxn id="4" idx="1"/>
          </p:cNvCxnSpPr>
          <p:nvPr/>
        </p:nvCxnSpPr>
        <p:spPr>
          <a:xfrm rot="16200000" flipH="1">
            <a:off x="863545" y="1315916"/>
            <a:ext cx="547257" cy="258508"/>
          </a:xfrm>
          <a:prstGeom prst="bentConnector2">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Elbow Connector 6"/>
          <p:cNvCxnSpPr>
            <a:endCxn id="5" idx="1"/>
          </p:cNvCxnSpPr>
          <p:nvPr/>
        </p:nvCxnSpPr>
        <p:spPr>
          <a:xfrm rot="16200000" flipH="1">
            <a:off x="687494" y="2039222"/>
            <a:ext cx="899354" cy="258505"/>
          </a:xfrm>
          <a:prstGeom prst="bentConnector2">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ight Brace 7"/>
          <p:cNvSpPr/>
          <p:nvPr/>
        </p:nvSpPr>
        <p:spPr>
          <a:xfrm>
            <a:off x="3418611" y="1445170"/>
            <a:ext cx="301335" cy="1489367"/>
          </a:xfrm>
          <a:prstGeom prst="rightBrace">
            <a:avLst>
              <a:gd name="adj1" fmla="val 63506"/>
              <a:gd name="adj2" fmla="val 21521"/>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3719946" y="1069841"/>
            <a:ext cx="3761509" cy="1453059"/>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1800" dirty="0" smtClean="0">
                <a:solidFill>
                  <a:srgbClr val="000000"/>
                </a:solidFill>
                <a:latin typeface="Times New Roman" panose="02020603050405020304" pitchFamily="18" charset="0"/>
                <a:cs typeface="Times New Roman" panose="02020603050405020304" pitchFamily="18" charset="0"/>
              </a:rPr>
              <a:t>Đan </a:t>
            </a:r>
            <a:r>
              <a:rPr lang="vi-VN" sz="1800" dirty="0">
                <a:solidFill>
                  <a:srgbClr val="000000"/>
                </a:solidFill>
                <a:latin typeface="Times New Roman" panose="02020603050405020304" pitchFamily="18" charset="0"/>
                <a:cs typeface="Times New Roman" panose="02020603050405020304" pitchFamily="18" charset="0"/>
              </a:rPr>
              <a:t>chéo vào </a:t>
            </a:r>
            <a:r>
              <a:rPr lang="vi-VN" sz="1800" dirty="0" smtClean="0">
                <a:solidFill>
                  <a:srgbClr val="000000"/>
                </a:solidFill>
                <a:latin typeface="Times New Roman" panose="02020603050405020304" pitchFamily="18" charset="0"/>
                <a:cs typeface="Times New Roman" panose="02020603050405020304" pitchFamily="18" charset="0"/>
              </a:rPr>
              <a:t>nhau</a:t>
            </a:r>
            <a:r>
              <a:rPr lang="en-US" sz="1800" dirty="0" smtClean="0">
                <a:solidFill>
                  <a:srgbClr val="000000"/>
                </a:solidFill>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1800" dirty="0" smtClean="0">
                <a:solidFill>
                  <a:srgbClr val="000000"/>
                </a:solidFill>
                <a:latin typeface="Times New Roman" panose="02020603050405020304" pitchFamily="18" charset="0"/>
                <a:cs typeface="Times New Roman" panose="02020603050405020304" pitchFamily="18" charset="0"/>
              </a:rPr>
              <a:t>Bốn </a:t>
            </a:r>
            <a:r>
              <a:rPr lang="vi-VN" sz="1800" dirty="0">
                <a:solidFill>
                  <a:srgbClr val="000000"/>
                </a:solidFill>
                <a:latin typeface="Times New Roman" panose="02020603050405020304" pitchFamily="18" charset="0"/>
                <a:cs typeface="Times New Roman" panose="02020603050405020304" pitchFamily="18" charset="0"/>
              </a:rPr>
              <a:t>lần xuất hiện trên tám dòng </a:t>
            </a:r>
            <a:r>
              <a:rPr lang="vi-VN" sz="1800" dirty="0" smtClean="0">
                <a:solidFill>
                  <a:srgbClr val="000000"/>
                </a:solidFill>
                <a:latin typeface="Times New Roman" panose="02020603050405020304" pitchFamily="18" charset="0"/>
                <a:cs typeface="Times New Roman" panose="02020603050405020304" pitchFamily="18" charset="0"/>
              </a:rPr>
              <a:t>thơ</a:t>
            </a:r>
            <a:r>
              <a:rPr lang="en-US" sz="1800" dirty="0" smtClean="0">
                <a:solidFill>
                  <a:srgbClr val="000000"/>
                </a:solidFill>
                <a:latin typeface="Times New Roman" panose="02020603050405020304" pitchFamily="18" charset="0"/>
                <a:cs typeface="Times New Roman" panose="02020603050405020304" pitchFamily="18" charset="0"/>
              </a:rPr>
              <a:t>.</a:t>
            </a:r>
          </a:p>
        </p:txBody>
      </p:sp>
      <p:sp>
        <p:nvSpPr>
          <p:cNvPr id="10" name="Rounded Rectangle 9"/>
          <p:cNvSpPr/>
          <p:nvPr/>
        </p:nvSpPr>
        <p:spPr>
          <a:xfrm>
            <a:off x="591878" y="3678622"/>
            <a:ext cx="8257832" cy="388882"/>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i="1" dirty="0" err="1" smtClean="0">
                <a:solidFill>
                  <a:srgbClr val="FF0000"/>
                </a:solidFill>
                <a:latin typeface="Times New Roman" panose="02020603050405020304" pitchFamily="18" charset="0"/>
                <a:cs typeface="Times New Roman" panose="02020603050405020304" pitchFamily="18" charset="0"/>
              </a:rPr>
              <a:t>Sử</a:t>
            </a:r>
            <a:r>
              <a:rPr lang="en-US" sz="1800" b="1" i="1" dirty="0" smtClean="0">
                <a:solidFill>
                  <a:srgbClr val="FF0000"/>
                </a:solidFill>
                <a:latin typeface="Times New Roman" panose="02020603050405020304" pitchFamily="18" charset="0"/>
                <a:cs typeface="Times New Roman" panose="02020603050405020304" pitchFamily="18" charset="0"/>
              </a:rPr>
              <a:t> </a:t>
            </a:r>
            <a:r>
              <a:rPr lang="en-US" sz="1800" b="1" i="1" dirty="0" err="1">
                <a:solidFill>
                  <a:srgbClr val="FF0000"/>
                </a:solidFill>
                <a:latin typeface="Times New Roman" panose="02020603050405020304" pitchFamily="18" charset="0"/>
                <a:cs typeface="Times New Roman" panose="02020603050405020304" pitchFamily="18" charset="0"/>
              </a:rPr>
              <a:t>dụng</a:t>
            </a:r>
            <a:r>
              <a:rPr lang="en-US" sz="1800" b="1" i="1" dirty="0">
                <a:solidFill>
                  <a:srgbClr val="FF0000"/>
                </a:solidFill>
                <a:latin typeface="Times New Roman" panose="02020603050405020304" pitchFamily="18" charset="0"/>
                <a:cs typeface="Times New Roman" panose="02020603050405020304" pitchFamily="18" charset="0"/>
              </a:rPr>
              <a:t> </a:t>
            </a:r>
            <a:r>
              <a:rPr lang="vi-VN" sz="1800" b="1" i="1" dirty="0">
                <a:solidFill>
                  <a:srgbClr val="FF0000"/>
                </a:solidFill>
                <a:latin typeface="Times New Roman" panose="02020603050405020304" pitchFamily="18" charset="0"/>
                <a:cs typeface="Times New Roman" panose="02020603050405020304" pitchFamily="18" charset="0"/>
              </a:rPr>
              <a:t>phép liệt kê, trùng </a:t>
            </a:r>
            <a:r>
              <a:rPr lang="vi-VN" sz="1800" b="1" i="1" dirty="0" smtClean="0">
                <a:solidFill>
                  <a:srgbClr val="FF0000"/>
                </a:solidFill>
                <a:latin typeface="Times New Roman" panose="02020603050405020304" pitchFamily="18" charset="0"/>
                <a:cs typeface="Times New Roman" panose="02020603050405020304" pitchFamily="18" charset="0"/>
              </a:rPr>
              <a:t>điệp</a:t>
            </a:r>
            <a:r>
              <a:rPr lang="en-US" sz="1800" b="1" i="1" dirty="0" smtClean="0">
                <a:solidFill>
                  <a:srgbClr val="FF0000"/>
                </a:solidFill>
                <a:latin typeface="Times New Roman" panose="02020603050405020304" pitchFamily="18" charset="0"/>
                <a:cs typeface="Times New Roman" panose="02020603050405020304" pitchFamily="18" charset="0"/>
              </a:rPr>
              <a:t>,v</a:t>
            </a:r>
            <a:r>
              <a:rPr lang="vi-VN" sz="1800" b="1" i="1" dirty="0" smtClean="0">
                <a:solidFill>
                  <a:srgbClr val="FF0000"/>
                </a:solidFill>
                <a:latin typeface="Times New Roman" panose="02020603050405020304" pitchFamily="18" charset="0"/>
                <a:cs typeface="Times New Roman" panose="02020603050405020304" pitchFamily="18" charset="0"/>
              </a:rPr>
              <a:t>ừa </a:t>
            </a:r>
            <a:r>
              <a:rPr lang="vi-VN" sz="1800" b="1" i="1" dirty="0">
                <a:solidFill>
                  <a:srgbClr val="FF0000"/>
                </a:solidFill>
                <a:latin typeface="Times New Roman" panose="02020603050405020304" pitchFamily="18" charset="0"/>
                <a:cs typeface="Times New Roman" panose="02020603050405020304" pitchFamily="18" charset="0"/>
              </a:rPr>
              <a:t>để liệt kê gợi nhớ, vừa tạo nên âm hưởng quấn quýt, thiết tha</a:t>
            </a:r>
            <a:r>
              <a:rPr lang="vi-VN" sz="1800" b="1" i="1" dirty="0" smtClean="0">
                <a:solidFill>
                  <a:srgbClr val="FF0000"/>
                </a:solidFill>
                <a:latin typeface="Times New Roman" panose="02020603050405020304" pitchFamily="18" charset="0"/>
                <a:cs typeface="Times New Roman" panose="02020603050405020304" pitchFamily="18" charset="0"/>
              </a:rPr>
              <a:t>.</a:t>
            </a:r>
            <a:r>
              <a:rPr lang="vi-VN" sz="1800" b="1" i="1" dirty="0">
                <a:solidFill>
                  <a:srgbClr val="FF0000"/>
                </a:solidFill>
                <a:latin typeface="Times New Roman" panose="02020603050405020304" pitchFamily="18" charset="0"/>
                <a:cs typeface="Times New Roman" panose="02020603050405020304" pitchFamily="18" charset="0"/>
              </a:rPr>
              <a:t> Những kỉ niệm được hồi tưởng theo trình tự thời gian, vô cùng sâu sắc, đẹp đẽ v</a:t>
            </a:r>
            <a:r>
              <a:rPr lang="en-US" sz="1800" b="1" i="1" dirty="0">
                <a:solidFill>
                  <a:srgbClr val="FF0000"/>
                </a:solidFill>
                <a:latin typeface="Times New Roman" panose="02020603050405020304" pitchFamily="18" charset="0"/>
                <a:cs typeface="Times New Roman" panose="02020603050405020304" pitchFamily="18" charset="0"/>
              </a:rPr>
              <a:t>ề</a:t>
            </a:r>
            <a:r>
              <a:rPr lang="vi-VN" sz="1800" b="1" i="1" dirty="0">
                <a:solidFill>
                  <a:srgbClr val="FF0000"/>
                </a:solidFill>
                <a:latin typeface="Times New Roman" panose="02020603050405020304" pitchFamily="18" charset="0"/>
                <a:cs typeface="Times New Roman" panose="02020603050405020304" pitchFamily="18" charset="0"/>
              </a:rPr>
              <a:t> tình bạn, không bao giờ có thể quên được. Gây ấn tượng về một tình bạn lâu bền, sâu sắc, thuỷ chung và vô cùng thắm thiết</a:t>
            </a:r>
            <a:endParaRPr lang="en-US" sz="1800" b="1" i="1" dirty="0" smtClean="0">
              <a:solidFill>
                <a:srgbClr val="FF0000"/>
              </a:solidFill>
              <a:latin typeface="Times New Roman" panose="02020603050405020304" pitchFamily="18" charset="0"/>
              <a:cs typeface="Times New Roman" panose="02020603050405020304" pitchFamily="18" charset="0"/>
            </a:endParaRPr>
          </a:p>
        </p:txBody>
      </p:sp>
      <p:sp>
        <p:nvSpPr>
          <p:cNvPr id="11" name="Right Arrow 10"/>
          <p:cNvSpPr/>
          <p:nvPr/>
        </p:nvSpPr>
        <p:spPr>
          <a:xfrm>
            <a:off x="231228" y="3467003"/>
            <a:ext cx="360650" cy="560610"/>
          </a:xfrm>
          <a:prstGeom prst="rightArrow">
            <a:avLst>
              <a:gd name="adj1" fmla="val 50000"/>
              <a:gd name="adj2" fmla="val 47086"/>
            </a:avLst>
          </a:prstGeom>
          <a:solidFill>
            <a:srgbClr val="AA3D0D"/>
          </a:solidFill>
          <a:ln w="19050">
            <a:solidFill>
              <a:srgbClr val="AA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1338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Horizontal)">
                                      <p:cBhvr>
                                        <p:cTn id="30" dur="500"/>
                                        <p:tgtEl>
                                          <p:spTgt spid="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randombar(horizontal)">
                                      <p:cBhvr>
                                        <p:cTn id="34" dur="500"/>
                                        <p:tgtEl>
                                          <p:spTgt spid="9">
                                            <p:txEl>
                                              <p:pRg st="0" end="0"/>
                                            </p:txEl>
                                          </p:spTgt>
                                        </p:tgtEl>
                                      </p:cBhvr>
                                    </p:animEffect>
                                  </p:childTnLst>
                                </p:cTn>
                              </p:par>
                            </p:childTnLst>
                          </p:cTn>
                        </p:par>
                        <p:par>
                          <p:cTn id="35" fill="hold">
                            <p:stCondLst>
                              <p:cond delay="1000"/>
                            </p:stCondLst>
                            <p:childTnLst>
                              <p:par>
                                <p:cTn id="36" presetID="14" presetClass="entr" presetSubtype="10" fill="hold" grpId="0" nodeType="after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8" dur="500"/>
                                        <p:tgtEl>
                                          <p:spTgt spid="9">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500"/>
                                        <p:tgtEl>
                                          <p:spTgt spid="11"/>
                                        </p:tgtEl>
                                      </p:cBhvr>
                                    </p:animEffect>
                                  </p:childTnLst>
                                </p:cTn>
                              </p:par>
                            </p:childTnLst>
                          </p:cTn>
                        </p:par>
                        <p:par>
                          <p:cTn id="44" fill="hold">
                            <p:stCondLst>
                              <p:cond delay="500"/>
                            </p:stCondLst>
                            <p:childTnLst>
                              <p:par>
                                <p:cTn id="45" presetID="14" presetClass="entr" presetSubtype="1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uiExpand="1" build="p"/>
      <p:bldP spid="10" grpId="0"/>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 name="Rounded Rectangle 9"/>
          <p:cNvSpPr/>
          <p:nvPr/>
        </p:nvSpPr>
        <p:spPr>
          <a:xfrm>
            <a:off x="244870" y="745229"/>
            <a:ext cx="7357516" cy="1017818"/>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latin typeface="Times New Roman" panose="02020603050405020304" pitchFamily="18" charset="0"/>
                <a:cs typeface="Times New Roman" panose="02020603050405020304" pitchFamily="18" charset="0"/>
              </a:rPr>
              <a:t>Có lúc ta cảm thấy người sống đang đối thoại và tâm sự với người đã khuất. </a:t>
            </a:r>
            <a:endParaRPr lang="en-US" sz="2000" dirty="0" smtClean="0">
              <a:solidFill>
                <a:srgbClr val="00000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325500" y="1763047"/>
            <a:ext cx="3837339" cy="2156381"/>
          </a:xfrm>
          <a:prstGeom prst="rect">
            <a:avLst/>
          </a:prstGeom>
          <a:ln>
            <a:noFill/>
          </a:ln>
          <a:effectLst>
            <a:outerShdw blurRad="190500" algn="tl" rotWithShape="0">
              <a:srgbClr val="000000">
                <a:alpha val="70000"/>
              </a:srgbClr>
            </a:outerShdw>
          </a:effectLst>
        </p:spPr>
      </p:pic>
      <p:sp>
        <p:nvSpPr>
          <p:cNvPr id="2" name="Rectangle 1"/>
          <p:cNvSpPr/>
          <p:nvPr/>
        </p:nvSpPr>
        <p:spPr>
          <a:xfrm>
            <a:off x="244870" y="98898"/>
            <a:ext cx="5178468" cy="579967"/>
          </a:xfrm>
          <a:prstGeom prst="rect">
            <a:avLst/>
          </a:prstGeom>
        </p:spPr>
        <p:txBody>
          <a:bodyPr wrap="square">
            <a:spAutoFit/>
          </a:bodyPr>
          <a:lstStyle/>
          <a:p>
            <a:pPr algn="just">
              <a:lnSpc>
                <a:spcPct val="150000"/>
              </a:lnSpc>
            </a:pPr>
            <a:r>
              <a:rPr lang="en-US" sz="2400" b="1" dirty="0" smtClean="0">
                <a:latin typeface="Times New Roman" panose="02020603050405020304" pitchFamily="18" charset="0"/>
                <a:cs typeface="Times New Roman" panose="02020603050405020304" pitchFamily="18" charset="0"/>
              </a:rPr>
              <a:t>3.Nỗi </a:t>
            </a:r>
            <a:r>
              <a:rPr lang="en-US" sz="2400" b="1" dirty="0" err="1">
                <a:latin typeface="Times New Roman" panose="02020603050405020304" pitchFamily="18" charset="0"/>
                <a:cs typeface="Times New Roman" panose="02020603050405020304" pitchFamily="18" charset="0"/>
              </a:rPr>
              <a:t>đau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mặt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thực</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50216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3)">
                                      <p:cBhvr>
                                        <p:cTn id="7" dur="500"/>
                                        <p:tgtEl>
                                          <p:spTgt spid="1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pic>
        <p:nvPicPr>
          <p:cNvPr id="20" name="Picture 19"/>
          <p:cNvPicPr>
            <a:picLocks noChangeAspect="1"/>
          </p:cNvPicPr>
          <p:nvPr/>
        </p:nvPicPr>
        <p:blipFill>
          <a:blip r:embed="rId3"/>
          <a:stretch>
            <a:fillRect/>
          </a:stretch>
        </p:blipFill>
        <p:spPr>
          <a:xfrm>
            <a:off x="6240782" y="1860403"/>
            <a:ext cx="2339312" cy="2461363"/>
          </a:xfrm>
          <a:prstGeom prst="rect">
            <a:avLst/>
          </a:prstGeom>
          <a:ln>
            <a:noFill/>
          </a:ln>
          <a:effectLst>
            <a:outerShdw blurRad="190500" algn="tl" rotWithShape="0">
              <a:srgbClr val="000000">
                <a:alpha val="70000"/>
              </a:srgbClr>
            </a:outerShdw>
          </a:effectLst>
        </p:spPr>
      </p:pic>
      <p:sp>
        <p:nvSpPr>
          <p:cNvPr id="21" name="Rounded Rectangle 20"/>
          <p:cNvSpPr/>
          <p:nvPr/>
        </p:nvSpPr>
        <p:spPr>
          <a:xfrm>
            <a:off x="677597" y="619875"/>
            <a:ext cx="5338740" cy="636622"/>
          </a:xfrm>
          <a:prstGeom prst="roundRect">
            <a:avLst>
              <a:gd name="adj" fmla="val 29423"/>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latin typeface="Times New Roman" panose="02020603050405020304" pitchFamily="18" charset="0"/>
                <a:cs typeface="Times New Roman" panose="02020603050405020304" pitchFamily="18" charset="0"/>
              </a:rPr>
              <a:t>Điển tích, điển cố</a:t>
            </a:r>
            <a:endParaRPr lang="en-US" sz="2000" i="1" dirty="0" smtClean="0">
              <a:solidFill>
                <a:srgbClr val="000000"/>
              </a:solidFill>
              <a:latin typeface="Times New Roman" panose="02020603050405020304" pitchFamily="18" charset="0"/>
              <a:cs typeface="Times New Roman" panose="02020603050405020304" pitchFamily="18" charset="0"/>
            </a:endParaRPr>
          </a:p>
        </p:txBody>
      </p:sp>
      <p:sp>
        <p:nvSpPr>
          <p:cNvPr id="22" name="Rounded Rectangle 21"/>
          <p:cNvSpPr/>
          <p:nvPr/>
        </p:nvSpPr>
        <p:spPr>
          <a:xfrm>
            <a:off x="701659" y="1860404"/>
            <a:ext cx="2664996" cy="1724461"/>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dirty="0" smtClean="0">
                <a:solidFill>
                  <a:srgbClr val="000000"/>
                </a:solidFill>
                <a:latin typeface="Times New Roman" panose="02020603050405020304" pitchFamily="18" charset="0"/>
                <a:cs typeface="Times New Roman" panose="02020603050405020304" pitchFamily="18" charset="0"/>
              </a:rPr>
              <a:t>Điển tích </a:t>
            </a:r>
            <a:r>
              <a:rPr lang="vi-VN" sz="1800" b="1" dirty="0" smtClean="0">
                <a:solidFill>
                  <a:srgbClr val="000000"/>
                </a:solidFill>
                <a:latin typeface="Times New Roman" panose="02020603050405020304" pitchFamily="18" charset="0"/>
                <a:cs typeface="Times New Roman" panose="02020603050405020304" pitchFamily="18" charset="0"/>
              </a:rPr>
              <a:t>Trần </a:t>
            </a:r>
            <a:r>
              <a:rPr lang="vi-VN" sz="1800" b="1" dirty="0">
                <a:solidFill>
                  <a:srgbClr val="000000"/>
                </a:solidFill>
                <a:latin typeface="Times New Roman" panose="02020603050405020304" pitchFamily="18" charset="0"/>
                <a:cs typeface="Times New Roman" panose="02020603050405020304" pitchFamily="18" charset="0"/>
              </a:rPr>
              <a:t>Phồn - Từ </a:t>
            </a:r>
            <a:r>
              <a:rPr lang="vi-VN" sz="1800" b="1" dirty="0" smtClean="0">
                <a:solidFill>
                  <a:srgbClr val="000000"/>
                </a:solidFill>
                <a:latin typeface="Times New Roman" panose="02020603050405020304" pitchFamily="18" charset="0"/>
                <a:cs typeface="Times New Roman" panose="02020603050405020304" pitchFamily="18" charset="0"/>
              </a:rPr>
              <a:t>Trĩ</a:t>
            </a:r>
            <a:r>
              <a:rPr lang="en-US" sz="1800" b="1" dirty="0" smtClean="0">
                <a:solidFill>
                  <a:srgbClr val="000000"/>
                </a:solidFill>
                <a:latin typeface="Times New Roman" panose="02020603050405020304" pitchFamily="18" charset="0"/>
                <a:cs typeface="Times New Roman" panose="02020603050405020304" pitchFamily="18" charset="0"/>
              </a:rPr>
              <a:t>: </a:t>
            </a:r>
            <a:r>
              <a:rPr lang="vi-VN" sz="1800" dirty="0">
                <a:solidFill>
                  <a:srgbClr val="000000"/>
                </a:solidFill>
                <a:latin typeface="Times New Roman" panose="02020603050405020304" pitchFamily="18" charset="0"/>
                <a:cs typeface="Times New Roman" panose="02020603050405020304" pitchFamily="18" charset="0"/>
              </a:rPr>
              <a:t>Chiếc giường dành riêng tiếp bạn nay đã trở nên “hững hờ”. </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
        <p:nvSpPr>
          <p:cNvPr id="23" name="Rounded Rectangle 22"/>
          <p:cNvSpPr/>
          <p:nvPr/>
        </p:nvSpPr>
        <p:spPr>
          <a:xfrm>
            <a:off x="3636820" y="1860403"/>
            <a:ext cx="2379517" cy="1724461"/>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b="1" dirty="0" smtClean="0">
                <a:solidFill>
                  <a:srgbClr val="000000"/>
                </a:solidFill>
                <a:latin typeface="Times New Roman" panose="02020603050405020304" pitchFamily="18" charset="0"/>
                <a:cs typeface="Times New Roman" panose="02020603050405020304" pitchFamily="18" charset="0"/>
              </a:rPr>
              <a:t>Điển tích </a:t>
            </a:r>
            <a:r>
              <a:rPr lang="vi-VN" sz="1800" b="1" dirty="0" smtClean="0">
                <a:solidFill>
                  <a:srgbClr val="000000"/>
                </a:solidFill>
                <a:latin typeface="Times New Roman" panose="02020603050405020304" pitchFamily="18" charset="0"/>
                <a:cs typeface="Times New Roman" panose="02020603050405020304" pitchFamily="18" charset="0"/>
              </a:rPr>
              <a:t>Tử </a:t>
            </a:r>
            <a:r>
              <a:rPr lang="vi-VN" sz="1800" b="1" dirty="0">
                <a:solidFill>
                  <a:srgbClr val="000000"/>
                </a:solidFill>
                <a:latin typeface="Times New Roman" panose="02020603050405020304" pitchFamily="18" charset="0"/>
                <a:cs typeface="Times New Roman" panose="02020603050405020304" pitchFamily="18" charset="0"/>
              </a:rPr>
              <a:t>Kỳ - Bá </a:t>
            </a:r>
            <a:r>
              <a:rPr lang="vi-VN" sz="1800" b="1" dirty="0" smtClean="0">
                <a:solidFill>
                  <a:srgbClr val="000000"/>
                </a:solidFill>
                <a:latin typeface="Times New Roman" panose="02020603050405020304" pitchFamily="18" charset="0"/>
                <a:cs typeface="Times New Roman" panose="02020603050405020304" pitchFamily="18" charset="0"/>
              </a:rPr>
              <a:t>Nha</a:t>
            </a:r>
            <a:r>
              <a:rPr lang="en-US" sz="1800" b="1" dirty="0" smtClean="0">
                <a:solidFill>
                  <a:srgbClr val="000000"/>
                </a:solidFill>
                <a:latin typeface="Times New Roman" panose="02020603050405020304" pitchFamily="18" charset="0"/>
                <a:cs typeface="Times New Roman" panose="02020603050405020304" pitchFamily="18" charset="0"/>
              </a:rPr>
              <a:t>: </a:t>
            </a:r>
            <a:r>
              <a:rPr lang="vi-VN" sz="1800" dirty="0" smtClean="0">
                <a:solidFill>
                  <a:srgbClr val="000000"/>
                </a:solidFill>
                <a:latin typeface="Times New Roman" panose="02020603050405020304" pitchFamily="18" charset="0"/>
                <a:cs typeface="Times New Roman" panose="02020603050405020304" pitchFamily="18" charset="0"/>
              </a:rPr>
              <a:t>Tiếng </a:t>
            </a:r>
            <a:r>
              <a:rPr lang="vi-VN" sz="1800" dirty="0">
                <a:solidFill>
                  <a:srgbClr val="000000"/>
                </a:solidFill>
                <a:latin typeface="Times New Roman" panose="02020603050405020304" pitchFamily="18" charset="0"/>
                <a:cs typeface="Times New Roman" panose="02020603050405020304" pitchFamily="18" charset="0"/>
              </a:rPr>
              <a:t>đàn cũng “ngẩn ngơ” mất hồn vì lẻ bạn.</a:t>
            </a:r>
            <a:r>
              <a:rPr lang="en-US" sz="1800" dirty="0" smtClean="0">
                <a:solidFill>
                  <a:srgbClr val="000000"/>
                </a:solidFill>
                <a:latin typeface="Times New Roman" panose="02020603050405020304" pitchFamily="18" charset="0"/>
                <a:cs typeface="Times New Roman" panose="02020603050405020304" pitchFamily="18" charset="0"/>
              </a:rPr>
              <a:t> </a:t>
            </a:r>
            <a:r>
              <a:rPr lang="vi-VN" sz="1800" dirty="0" smtClean="0">
                <a:solidFill>
                  <a:srgbClr val="000000"/>
                </a:solidFill>
                <a:latin typeface="Times New Roman" panose="02020603050405020304" pitchFamily="18" charset="0"/>
                <a:cs typeface="Times New Roman" panose="02020603050405020304" pitchFamily="18" charset="0"/>
              </a:rPr>
              <a:t> </a:t>
            </a:r>
            <a:endParaRPr lang="vi-VN" sz="1800" dirty="0">
              <a:solidFill>
                <a:srgbClr val="000000"/>
              </a:solidFill>
              <a:latin typeface="Times New Roman" panose="02020603050405020304" pitchFamily="18" charset="0"/>
              <a:cs typeface="Times New Roman" panose="02020603050405020304" pitchFamily="18" charset="0"/>
            </a:endParaRPr>
          </a:p>
        </p:txBody>
      </p:sp>
      <p:sp>
        <p:nvSpPr>
          <p:cNvPr id="24" name="Right Arrow 23"/>
          <p:cNvSpPr/>
          <p:nvPr/>
        </p:nvSpPr>
        <p:spPr>
          <a:xfrm rot="5400000">
            <a:off x="1786191" y="1271685"/>
            <a:ext cx="495932" cy="573532"/>
          </a:xfrm>
          <a:prstGeom prst="rightArrow">
            <a:avLst/>
          </a:prstGeom>
          <a:solidFill>
            <a:schemeClr val="accent1">
              <a:lumMod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25" name="Right Arrow 24"/>
          <p:cNvSpPr/>
          <p:nvPr/>
        </p:nvSpPr>
        <p:spPr>
          <a:xfrm rot="5400000">
            <a:off x="4578612" y="1271684"/>
            <a:ext cx="495932" cy="573532"/>
          </a:xfrm>
          <a:prstGeom prst="rightArrow">
            <a:avLst/>
          </a:prstGeom>
          <a:solidFill>
            <a:schemeClr val="accent1">
              <a:lumMod val="50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latin typeface="Arial" panose="020B0604020202020204" pitchFamily="34" charset="0"/>
              <a:cs typeface="Arial" panose="020B0604020202020204" pitchFamily="34" charset="0"/>
            </a:endParaRPr>
          </a:p>
        </p:txBody>
      </p:sp>
      <p:sp>
        <p:nvSpPr>
          <p:cNvPr id="27" name="Right Brace 26"/>
          <p:cNvSpPr/>
          <p:nvPr/>
        </p:nvSpPr>
        <p:spPr>
          <a:xfrm rot="5400000">
            <a:off x="3221566" y="965971"/>
            <a:ext cx="301335" cy="5539122"/>
          </a:xfrm>
          <a:prstGeom prst="rightBrace">
            <a:avLst>
              <a:gd name="adj1" fmla="val 63506"/>
              <a:gd name="adj2" fmla="val 49123"/>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28" name="Rounded Rectangle 27"/>
          <p:cNvSpPr/>
          <p:nvPr/>
        </p:nvSpPr>
        <p:spPr>
          <a:xfrm>
            <a:off x="1227630" y="3886200"/>
            <a:ext cx="4278049" cy="727910"/>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dirty="0">
                <a:solidFill>
                  <a:srgbClr val="C00000"/>
                </a:solidFill>
                <a:latin typeface="Times New Roman" panose="02020603050405020304" pitchFamily="18" charset="0"/>
                <a:cs typeface="Times New Roman" panose="02020603050405020304" pitchFamily="18" charset="0"/>
              </a:rPr>
              <a:t>Một cách nói thậm xưng để cực tả nỗi đau tê tái khi bạn thân qua đời. </a:t>
            </a:r>
            <a:endParaRPr lang="en-US" sz="1800" b="1" dirty="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18955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up)">
                                      <p:cBhvr>
                                        <p:cTn id="21" dur="500"/>
                                        <p:tgtEl>
                                          <p:spTgt spid="25"/>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21" presetClass="entr" presetSubtype="2"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heel(2)">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randombar(horizont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7" grpId="0" animBg="1"/>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4" name="Rounded Rectangle 3"/>
          <p:cNvSpPr/>
          <p:nvPr/>
        </p:nvSpPr>
        <p:spPr>
          <a:xfrm>
            <a:off x="623253" y="872359"/>
            <a:ext cx="3984889" cy="3514601"/>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latin typeface="Times New Roman" panose="02020603050405020304" pitchFamily="18" charset="0"/>
                <a:cs typeface="Times New Roman" panose="02020603050405020304" pitchFamily="18" charset="0"/>
              </a:rPr>
              <a:t>Khi còn sống thì đôi </a:t>
            </a:r>
            <a:r>
              <a:rPr lang="vi-VN" sz="2000" b="1" dirty="0" smtClean="0">
                <a:solidFill>
                  <a:srgbClr val="000000"/>
                </a:solidFill>
                <a:latin typeface="Times New Roman" panose="02020603050405020304" pitchFamily="18" charset="0"/>
                <a:cs typeface="Times New Roman" panose="02020603050405020304" pitchFamily="18" charset="0"/>
              </a:rPr>
              <a:t>bạn</a:t>
            </a:r>
            <a:endParaRPr lang="en-US" sz="20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992251" y="1578048"/>
            <a:ext cx="3246885" cy="603377"/>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smtClean="0">
                <a:solidFill>
                  <a:srgbClr val="000000"/>
                </a:solidFill>
                <a:latin typeface="Times New Roman" panose="02020603050405020304" pitchFamily="18" charset="0"/>
                <a:cs typeface="Times New Roman" panose="02020603050405020304" pitchFamily="18" charset="0"/>
              </a:rPr>
              <a:t>Cùng</a:t>
            </a:r>
            <a:r>
              <a:rPr lang="en-US" sz="1800" dirty="0" smtClean="0">
                <a:solidFill>
                  <a:srgbClr val="000000"/>
                </a:solidFill>
                <a:latin typeface="Times New Roman" panose="02020603050405020304" pitchFamily="18" charset="0"/>
                <a:cs typeface="Times New Roman" panose="02020603050405020304" pitchFamily="18" charset="0"/>
              </a:rPr>
              <a:t> đ</a:t>
            </a:r>
            <a:r>
              <a:rPr lang="vi-VN" sz="1800" dirty="0" smtClean="0">
                <a:solidFill>
                  <a:srgbClr val="000000"/>
                </a:solidFill>
                <a:latin typeface="Times New Roman" panose="02020603050405020304" pitchFamily="18" charset="0"/>
                <a:cs typeface="Times New Roman" panose="02020603050405020304" pitchFamily="18" charset="0"/>
              </a:rPr>
              <a:t>i </a:t>
            </a:r>
            <a:r>
              <a:rPr lang="vi-VN" sz="1800" dirty="0">
                <a:solidFill>
                  <a:srgbClr val="000000"/>
                </a:solidFill>
                <a:latin typeface="Times New Roman" panose="02020603050405020304" pitchFamily="18" charset="0"/>
                <a:cs typeface="Times New Roman" panose="02020603050405020304" pitchFamily="18" charset="0"/>
              </a:rPr>
              <a:t>chơi “dặm khách</a:t>
            </a:r>
            <a:r>
              <a:rPr lang="vi-VN" sz="1800" dirty="0" smtClean="0">
                <a:solidFill>
                  <a:srgbClr val="000000"/>
                </a:solidFill>
                <a:latin typeface="Times New Roman" panose="02020603050405020304" pitchFamily="18" charset="0"/>
                <a:cs typeface="Times New Roman" panose="02020603050405020304" pitchFamily="18" charset="0"/>
              </a:rPr>
              <a:t>”</a:t>
            </a:r>
            <a:r>
              <a:rPr lang="en-US" sz="1800" dirty="0" smtClean="0">
                <a:solidFill>
                  <a:srgbClr val="000000"/>
                </a:solidFill>
                <a:latin typeface="Times New Roman" panose="02020603050405020304" pitchFamily="18" charset="0"/>
                <a:cs typeface="Times New Roman" panose="02020603050405020304" pitchFamily="18" charset="0"/>
              </a:rPr>
              <a:t>.</a:t>
            </a:r>
          </a:p>
        </p:txBody>
      </p:sp>
      <p:sp>
        <p:nvSpPr>
          <p:cNvPr id="6" name="Rounded Rectangle 5"/>
          <p:cNvSpPr/>
          <p:nvPr/>
        </p:nvSpPr>
        <p:spPr>
          <a:xfrm>
            <a:off x="992254" y="3548143"/>
            <a:ext cx="3246885" cy="603377"/>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smtClean="0">
                <a:solidFill>
                  <a:srgbClr val="000000"/>
                </a:solidFill>
                <a:latin typeface="Times New Roman" panose="02020603050405020304" pitchFamily="18" charset="0"/>
                <a:cs typeface="Times New Roman" panose="02020603050405020304" pitchFamily="18" charset="0"/>
              </a:rPr>
              <a:t>Cùng </a:t>
            </a:r>
            <a:r>
              <a:rPr lang="vi-VN" sz="1800" dirty="0">
                <a:solidFill>
                  <a:srgbClr val="000000"/>
                </a:solidFill>
                <a:latin typeface="Times New Roman" panose="02020603050405020304" pitchFamily="18" charset="0"/>
                <a:cs typeface="Times New Roman" panose="02020603050405020304" pitchFamily="18" charset="0"/>
              </a:rPr>
              <a:t>“bàn soạn câu </a:t>
            </a:r>
            <a:r>
              <a:rPr lang="vi-VN" sz="1800" dirty="0" smtClean="0">
                <a:solidFill>
                  <a:srgbClr val="000000"/>
                </a:solidFill>
                <a:latin typeface="Times New Roman" panose="02020603050405020304" pitchFamily="18" charset="0"/>
                <a:cs typeface="Times New Roman" panose="02020603050405020304" pitchFamily="18" charset="0"/>
              </a:rPr>
              <a:t>văn</a:t>
            </a:r>
            <a:r>
              <a:rPr lang="en-US" sz="1800" dirty="0" smtClean="0">
                <a:solidFill>
                  <a:srgbClr val="000000"/>
                </a:solidFill>
                <a:latin typeface="Times New Roman" panose="02020603050405020304" pitchFamily="18" charset="0"/>
                <a:cs typeface="Times New Roman" panose="02020603050405020304" pitchFamily="18" charset="0"/>
              </a:rPr>
              <a:t>”.</a:t>
            </a:r>
            <a:endParaRPr lang="en-US" sz="1800" b="1" dirty="0" smtClean="0">
              <a:solidFill>
                <a:srgbClr val="000000"/>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92252" y="2234746"/>
            <a:ext cx="3246885" cy="603377"/>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smtClean="0">
                <a:solidFill>
                  <a:srgbClr val="000000"/>
                </a:solidFill>
                <a:latin typeface="Times New Roman" panose="02020603050405020304" pitchFamily="18" charset="0"/>
                <a:cs typeface="Times New Roman" panose="02020603050405020304" pitchFamily="18" charset="0"/>
              </a:rPr>
              <a:t>Cùng </a:t>
            </a:r>
            <a:r>
              <a:rPr lang="vi-VN" sz="1800" dirty="0">
                <a:solidFill>
                  <a:srgbClr val="000000"/>
                </a:solidFill>
                <a:latin typeface="Times New Roman" panose="02020603050405020304" pitchFamily="18" charset="0"/>
                <a:cs typeface="Times New Roman" panose="02020603050405020304" pitchFamily="18" charset="0"/>
              </a:rPr>
              <a:t>“lựa chiều cầm xoang</a:t>
            </a:r>
            <a:r>
              <a:rPr lang="vi-VN" sz="1800" dirty="0" smtClean="0">
                <a:solidFill>
                  <a:srgbClr val="000000"/>
                </a:solidFill>
                <a:latin typeface="Times New Roman" panose="02020603050405020304" pitchFamily="18" charset="0"/>
                <a:cs typeface="Times New Roman" panose="02020603050405020304" pitchFamily="18" charset="0"/>
              </a:rPr>
              <a:t>”</a:t>
            </a:r>
            <a:r>
              <a:rPr lang="en-US" sz="1800" dirty="0" smtClean="0">
                <a:solidFill>
                  <a:srgbClr val="000000"/>
                </a:solidFill>
                <a:latin typeface="Times New Roman" panose="02020603050405020304" pitchFamily="18" charset="0"/>
                <a:cs typeface="Times New Roman" panose="02020603050405020304" pitchFamily="18" charset="0"/>
              </a:rPr>
              <a:t>.</a:t>
            </a:r>
            <a:r>
              <a:rPr lang="vi-VN" sz="1800" dirty="0" smtClean="0">
                <a:solidFill>
                  <a:srgbClr val="000000"/>
                </a:solidFill>
                <a:latin typeface="Times New Roman" panose="02020603050405020304" pitchFamily="18" charset="0"/>
                <a:cs typeface="Times New Roman" panose="02020603050405020304" pitchFamily="18" charset="0"/>
              </a:rPr>
              <a:t> </a:t>
            </a:r>
            <a:endParaRPr lang="en-US" sz="1800" dirty="0" smtClean="0">
              <a:solidFill>
                <a:srgbClr val="000000"/>
              </a:solidFill>
              <a:latin typeface="Times New Roman" panose="02020603050405020304" pitchFamily="18" charset="0"/>
              <a:cs typeface="Times New Roman" panose="02020603050405020304" pitchFamily="18" charset="0"/>
            </a:endParaRPr>
          </a:p>
        </p:txBody>
      </p:sp>
      <p:sp>
        <p:nvSpPr>
          <p:cNvPr id="8" name="Rounded Rectangle 7"/>
          <p:cNvSpPr/>
          <p:nvPr/>
        </p:nvSpPr>
        <p:spPr>
          <a:xfrm>
            <a:off x="992253" y="2894892"/>
            <a:ext cx="3246885" cy="599915"/>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1800" dirty="0" smtClean="0">
                <a:solidFill>
                  <a:srgbClr val="000000"/>
                </a:solidFill>
                <a:latin typeface="Times New Roman" panose="02020603050405020304" pitchFamily="18" charset="0"/>
                <a:cs typeface="Times New Roman" panose="02020603050405020304" pitchFamily="18" charset="0"/>
              </a:rPr>
              <a:t>“Rượu </a:t>
            </a:r>
            <a:r>
              <a:rPr lang="vi-VN" sz="1800" dirty="0">
                <a:solidFill>
                  <a:srgbClr val="000000"/>
                </a:solidFill>
                <a:latin typeface="Times New Roman" panose="02020603050405020304" pitchFamily="18" charset="0"/>
                <a:cs typeface="Times New Roman" panose="02020603050405020304" pitchFamily="18" charset="0"/>
              </a:rPr>
              <a:t>ngon cùng nhắp</a:t>
            </a:r>
            <a:r>
              <a:rPr lang="vi-VN" sz="1800" dirty="0" smtClean="0">
                <a:solidFill>
                  <a:srgbClr val="000000"/>
                </a:solidFill>
                <a:latin typeface="Times New Roman" panose="02020603050405020304" pitchFamily="18" charset="0"/>
                <a:cs typeface="Times New Roman" panose="02020603050405020304" pitchFamily="18" charset="0"/>
              </a:rPr>
              <a:t>”</a:t>
            </a:r>
            <a:r>
              <a:rPr lang="en-US" sz="1800" dirty="0" smtClean="0">
                <a:solidFill>
                  <a:srgbClr val="000000"/>
                </a:solidFill>
                <a:latin typeface="Times New Roman" panose="02020603050405020304" pitchFamily="18" charset="0"/>
                <a:cs typeface="Times New Roman" panose="02020603050405020304" pitchFamily="18" charset="0"/>
              </a:rPr>
              <a:t>.</a:t>
            </a:r>
          </a:p>
        </p:txBody>
      </p:sp>
      <p:sp>
        <p:nvSpPr>
          <p:cNvPr id="9" name="Rounded Rectangle 8"/>
          <p:cNvSpPr/>
          <p:nvPr/>
        </p:nvSpPr>
        <p:spPr>
          <a:xfrm>
            <a:off x="4820529" y="893379"/>
            <a:ext cx="3709554" cy="3493580"/>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rgbClr val="000000"/>
                </a:solidFill>
                <a:latin typeface="Times New Roman" panose="02020603050405020304" pitchFamily="18" charset="0"/>
                <a:cs typeface="Times New Roman" panose="02020603050405020304" pitchFamily="18" charset="0"/>
              </a:rPr>
              <a:t>Lúc bạn qua </a:t>
            </a:r>
            <a:r>
              <a:rPr lang="vi-VN" sz="2000" b="1" dirty="0" smtClean="0">
                <a:solidFill>
                  <a:srgbClr val="000000"/>
                </a:solidFill>
                <a:latin typeface="Times New Roman" panose="02020603050405020304" pitchFamily="18" charset="0"/>
                <a:cs typeface="Times New Roman" panose="02020603050405020304" pitchFamily="18" charset="0"/>
              </a:rPr>
              <a:t>đời</a:t>
            </a:r>
            <a:endParaRPr lang="en-US" sz="20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a:p>
            <a:pPr algn="ctr">
              <a:lnSpc>
                <a:spcPct val="150000"/>
              </a:lnSpc>
            </a:pPr>
            <a:endParaRPr lang="en-US" sz="1800" b="1" dirty="0" smtClean="0">
              <a:solidFill>
                <a:srgbClr val="000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5051863" y="1579418"/>
            <a:ext cx="3246885" cy="1315474"/>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Chẳng còn người tri âm tri kỉ để cùng nhau uống rượu, làm thơ, nghe đàn.</a:t>
            </a:r>
          </a:p>
        </p:txBody>
      </p:sp>
      <p:sp>
        <p:nvSpPr>
          <p:cNvPr id="11" name="Rounded Rectangle 10"/>
          <p:cNvSpPr/>
          <p:nvPr/>
        </p:nvSpPr>
        <p:spPr>
          <a:xfrm>
            <a:off x="5051863" y="2791259"/>
            <a:ext cx="3246885" cy="1160895"/>
          </a:xfrm>
          <a:prstGeom prst="roundRect">
            <a:avLst>
              <a:gd name="adj" fmla="val 5595"/>
            </a:avLst>
          </a:prstGeom>
          <a:solidFill>
            <a:schemeClr val="accent1">
              <a:lumMod val="20000"/>
              <a:lumOff val="80000"/>
            </a:schemeClr>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Không còn người năng lui tới thăm nom, chia ngọt sẻ </a:t>
            </a:r>
            <a:r>
              <a:rPr lang="vi-VN" sz="1800" dirty="0" smtClean="0">
                <a:solidFill>
                  <a:srgbClr val="000000"/>
                </a:solidFill>
                <a:latin typeface="Times New Roman" panose="02020603050405020304" pitchFamily="18" charset="0"/>
                <a:cs typeface="Times New Roman" panose="02020603050405020304" pitchFamily="18" charset="0"/>
              </a:rPr>
              <a:t>bùi</a:t>
            </a:r>
            <a:r>
              <a:rPr lang="en-US" sz="1800" dirty="0" smtClean="0">
                <a:solidFill>
                  <a:srgbClr val="000000"/>
                </a:solidFill>
                <a:latin typeface="Times New Roman" panose="02020603050405020304" pitchFamily="18" charset="0"/>
                <a:cs typeface="Times New Roman" panose="02020603050405020304" pitchFamily="18" charset="0"/>
              </a:rPr>
              <a:t>.</a:t>
            </a:r>
            <a:endParaRPr lang="vi-VN" sz="1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80605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2" name="Rounded Rectangle 1"/>
          <p:cNvSpPr/>
          <p:nvPr/>
        </p:nvSpPr>
        <p:spPr>
          <a:xfrm>
            <a:off x="3320597" y="546539"/>
            <a:ext cx="2658961" cy="60351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err="1" smtClean="0">
                <a:solidFill>
                  <a:schemeClr val="tx1"/>
                </a:solidFill>
                <a:latin typeface="Times New Roman" panose="02020603050405020304" pitchFamily="18" charset="0"/>
                <a:cs typeface="Times New Roman" panose="02020603050405020304" pitchFamily="18" charset="0"/>
              </a:rPr>
              <a:t>Đọc</a:t>
            </a:r>
            <a:r>
              <a:rPr lang="en-US" sz="2300" b="1" dirty="0" smtClean="0">
                <a:solidFill>
                  <a:schemeClr val="tx1"/>
                </a:solidFill>
                <a:latin typeface="Times New Roman" panose="02020603050405020304" pitchFamily="18" charset="0"/>
                <a:cs typeface="Times New Roman" panose="02020603050405020304" pitchFamily="18" charset="0"/>
              </a:rPr>
              <a:t> văn bản</a:t>
            </a:r>
            <a:endParaRPr lang="vi-VN" sz="2300" b="1" dirty="0">
              <a:solidFill>
                <a:schemeClr val="tx1"/>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1078962" y="1378835"/>
            <a:ext cx="3867540" cy="1031500"/>
          </a:xfrm>
          <a:prstGeom prst="roundRect">
            <a:avLst>
              <a:gd name="adj" fmla="val 5595"/>
            </a:avLst>
          </a:prstGeom>
          <a:solidFill>
            <a:srgbClr val="AA3D0D"/>
          </a:solidFill>
          <a:ln w="19050">
            <a:solidFill>
              <a:srgbClr val="AA3D0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chemeClr val="bg1"/>
                </a:solidFill>
                <a:latin typeface="Times New Roman" panose="02020603050405020304" pitchFamily="18" charset="0"/>
                <a:cs typeface="Times New Roman" panose="02020603050405020304" pitchFamily="18" charset="0"/>
              </a:rPr>
              <a:t>Cách đọc</a:t>
            </a:r>
            <a:r>
              <a:rPr lang="en-US" sz="2000" b="1" dirty="0" smtClean="0">
                <a:solidFill>
                  <a:schemeClr val="bg1"/>
                </a:solidFill>
                <a:latin typeface="Times New Roman" panose="02020603050405020304" pitchFamily="18" charset="0"/>
                <a:cs typeface="Times New Roman" panose="02020603050405020304" pitchFamily="18" charset="0"/>
              </a:rPr>
              <a:t>: </a:t>
            </a:r>
            <a:r>
              <a:rPr lang="en-US" sz="2000" dirty="0" smtClean="0">
                <a:solidFill>
                  <a:schemeClr val="bg1"/>
                </a:solidFill>
                <a:latin typeface="Times New Roman" panose="02020603050405020304" pitchFamily="18" charset="0"/>
                <a:cs typeface="Times New Roman" panose="02020603050405020304" pitchFamily="18" charset="0"/>
              </a:rPr>
              <a:t>Giọng </a:t>
            </a:r>
            <a:r>
              <a:rPr lang="en-US" sz="2000" dirty="0">
                <a:solidFill>
                  <a:schemeClr val="bg1"/>
                </a:solidFill>
                <a:latin typeface="Times New Roman" panose="02020603050405020304" pitchFamily="18" charset="0"/>
                <a:cs typeface="Times New Roman" panose="02020603050405020304" pitchFamily="18" charset="0"/>
              </a:rPr>
              <a:t>đọc da diết, nhiều cảm xúc </a:t>
            </a:r>
            <a:endParaRPr lang="en-US" sz="2000" i="1" dirty="0" smtClean="0">
              <a:solidFill>
                <a:schemeClr val="bg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1078961" y="3112359"/>
            <a:ext cx="3867540" cy="1502049"/>
          </a:xfrm>
          <a:prstGeom prst="roundRect">
            <a:avLst>
              <a:gd name="adj" fmla="val 5595"/>
            </a:avLst>
          </a:prstGeom>
          <a:solidFill>
            <a:schemeClr val="accent6"/>
          </a:solid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chemeClr val="bg1"/>
                </a:solidFill>
                <a:latin typeface="Times New Roman" panose="02020603050405020304" pitchFamily="18" charset="0"/>
                <a:cs typeface="Times New Roman" panose="02020603050405020304" pitchFamily="18" charset="0"/>
              </a:rPr>
              <a:t>Thể </a:t>
            </a:r>
            <a:r>
              <a:rPr lang="vi-VN" sz="2000" dirty="0">
                <a:solidFill>
                  <a:schemeClr val="bg1"/>
                </a:solidFill>
                <a:latin typeface="Times New Roman" panose="02020603050405020304" pitchFamily="18" charset="0"/>
                <a:cs typeface="Times New Roman" panose="02020603050405020304" pitchFamily="18" charset="0"/>
              </a:rPr>
              <a:t>hiện được nỗi lòng thương xót của nhà thơ đối với người bạn quá cố của Dương Khuê.</a:t>
            </a:r>
            <a:endParaRPr lang="en-US" sz="2000" dirty="0" smtClean="0">
              <a:solidFill>
                <a:schemeClr val="bg1"/>
              </a:solidFill>
              <a:latin typeface="Times New Roman" panose="02020603050405020304" pitchFamily="18" charset="0"/>
              <a:cs typeface="Times New Roman" panose="02020603050405020304" pitchFamily="18" charset="0"/>
            </a:endParaRPr>
          </a:p>
        </p:txBody>
      </p:sp>
      <p:sp>
        <p:nvSpPr>
          <p:cNvPr id="12" name="Right Arrow 11"/>
          <p:cNvSpPr/>
          <p:nvPr/>
        </p:nvSpPr>
        <p:spPr>
          <a:xfrm rot="5400000">
            <a:off x="2661720" y="2381945"/>
            <a:ext cx="702023" cy="758804"/>
          </a:xfrm>
          <a:prstGeom prst="rightArrow">
            <a:avLst/>
          </a:prstGeom>
          <a:solidFill>
            <a:srgbClr val="AA3D0D"/>
          </a:solidFill>
          <a:ln w="19050">
            <a:solidFill>
              <a:srgbClr val="AA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flipH="1">
            <a:off x="5878285" y="724805"/>
            <a:ext cx="2270927" cy="3943725"/>
          </a:xfrm>
          <a:prstGeom prst="rect">
            <a:avLst/>
          </a:prstGeom>
        </p:spPr>
      </p:pic>
    </p:spTree>
    <p:extLst>
      <p:ext uri="{BB962C8B-B14F-4D97-AF65-F5344CB8AC3E}">
        <p14:creationId xmlns:p14="http://schemas.microsoft.com/office/powerpoint/2010/main" val="10491031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500"/>
                                        <p:tgtEl>
                                          <p:spTgt spid="10"/>
                                        </p:tgtEl>
                                      </p:cBhvr>
                                    </p:animEffect>
                                  </p:childTnLst>
                                </p:cTn>
                              </p:par>
                            </p:childTnLst>
                          </p:cTn>
                        </p:par>
                        <p:par>
                          <p:cTn id="20" fill="hold">
                            <p:stCondLst>
                              <p:cond delay="5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childTnLst>
                          </p:cTn>
                        </p:par>
                        <p:par>
                          <p:cTn id="24" fill="hold">
                            <p:stCondLst>
                              <p:cond delay="1000"/>
                            </p:stCondLst>
                            <p:childTnLst>
                              <p:par>
                                <p:cTn id="25" presetID="14" presetClass="entr" presetSubtype="1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77"/>
        <p:cNvGrpSpPr/>
        <p:nvPr/>
      </p:nvGrpSpPr>
      <p:grpSpPr>
        <a:xfrm>
          <a:off x="0" y="0"/>
          <a:ext cx="0" cy="0"/>
          <a:chOff x="0" y="0"/>
          <a:chExt cx="0" cy="0"/>
        </a:xfrm>
      </p:grpSpPr>
      <p:sp>
        <p:nvSpPr>
          <p:cNvPr id="2" name="Rounded Rectangle 1"/>
          <p:cNvSpPr/>
          <p:nvPr/>
        </p:nvSpPr>
        <p:spPr>
          <a:xfrm>
            <a:off x="1078734" y="145939"/>
            <a:ext cx="4554811" cy="1905812"/>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latin typeface="Times New Roman" panose="02020603050405020304" pitchFamily="18" charset="0"/>
                <a:cs typeface="Times New Roman" panose="02020603050405020304" pitchFamily="18" charset="0"/>
              </a:rPr>
              <a:t>Nguyễn Khuyến đã có nhiều cách nói rất sâu sắc, cảm động diễn tả sự thương xót bạn và nỗi buồn cô đơn của mình.</a:t>
            </a:r>
            <a:endParaRPr lang="en-US" sz="2000" b="1" dirty="0" smtClean="0">
              <a:solidFill>
                <a:srgbClr val="000000"/>
              </a:solidFill>
              <a:latin typeface="Times New Roman" panose="02020603050405020304" pitchFamily="18" charset="0"/>
              <a:cs typeface="Times New Roman" panose="02020603050405020304" pitchFamily="18" charset="0"/>
            </a:endParaRPr>
          </a:p>
        </p:txBody>
      </p:sp>
      <p:sp>
        <p:nvSpPr>
          <p:cNvPr id="3" name="Right Arrow 2"/>
          <p:cNvSpPr/>
          <p:nvPr/>
        </p:nvSpPr>
        <p:spPr>
          <a:xfrm>
            <a:off x="418363" y="531286"/>
            <a:ext cx="660371" cy="721386"/>
          </a:xfrm>
          <a:prstGeom prst="rightArrow">
            <a:avLst/>
          </a:prstGeom>
          <a:solidFill>
            <a:srgbClr val="AA3D0D"/>
          </a:solidFill>
          <a:ln w="19050">
            <a:solidFill>
              <a:srgbClr val="AA3D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3"/>
          <a:srcRect l="5772"/>
          <a:stretch/>
        </p:blipFill>
        <p:spPr>
          <a:xfrm>
            <a:off x="735724" y="2051752"/>
            <a:ext cx="7882759" cy="30917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582774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500"/>
                                        <p:tgtEl>
                                          <p:spTgt spid="6"/>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2" name="Google Shape;851;p40"/>
          <p:cNvSpPr txBox="1">
            <a:spLocks noGrp="1"/>
          </p:cNvSpPr>
          <p:nvPr>
            <p:ph type="title"/>
          </p:nvPr>
        </p:nvSpPr>
        <p:spPr>
          <a:xfrm>
            <a:off x="2574977" y="1808251"/>
            <a:ext cx="5705994" cy="1155767"/>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4000" dirty="0" smtClean="0">
                <a:latin typeface="Times New Roman" panose="02020603050405020304" pitchFamily="18" charset="0"/>
                <a:cs typeface="Times New Roman" panose="02020603050405020304" pitchFamily="18" charset="0"/>
              </a:rPr>
              <a:t>TỔNG KẾT</a:t>
            </a:r>
            <a:endParaRPr sz="4000" dirty="0">
              <a:latin typeface="Times New Roman" panose="02020603050405020304" pitchFamily="18" charset="0"/>
              <a:cs typeface="Times New Roman" panose="02020603050405020304" pitchFamily="18" charset="0"/>
            </a:endParaRPr>
          </a:p>
        </p:txBody>
      </p:sp>
      <p:sp>
        <p:nvSpPr>
          <p:cNvPr id="3" name="Google Shape;852;p40"/>
          <p:cNvSpPr txBox="1">
            <a:spLocks/>
          </p:cNvSpPr>
          <p:nvPr/>
        </p:nvSpPr>
        <p:spPr>
          <a:xfrm>
            <a:off x="1265409" y="1808251"/>
            <a:ext cx="1393708" cy="1155767"/>
          </a:xfrm>
          <a:prstGeom prst="rect">
            <a:avLst/>
          </a:prstGeom>
          <a:solidFill>
            <a:schemeClr val="bg1">
              <a:lumMod val="50000"/>
            </a:schemeClr>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6000" b="1" dirty="0" smtClean="0">
                <a:solidFill>
                  <a:schemeClr val="bg1"/>
                </a:solidFill>
                <a:latin typeface="Times New Roman" panose="02020603050405020304" pitchFamily="18" charset="0"/>
                <a:cs typeface="Times New Roman" panose="02020603050405020304" pitchFamily="18" charset="0"/>
              </a:rPr>
              <a:t>III/</a:t>
            </a:r>
            <a:endParaRPr lang="en-US" sz="6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4042669"/>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2" name="Rounded Rectangle 1"/>
          <p:cNvSpPr/>
          <p:nvPr/>
        </p:nvSpPr>
        <p:spPr>
          <a:xfrm>
            <a:off x="3541895" y="786403"/>
            <a:ext cx="4266816" cy="1704109"/>
          </a:xfrm>
          <a:prstGeom prst="roundRect">
            <a:avLst>
              <a:gd name="adj" fmla="val 13191"/>
            </a:avLst>
          </a:prstGeom>
          <a:solidFill>
            <a:srgbClr val="FFFFFF"/>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smtClean="0">
                <a:solidFill>
                  <a:srgbClr val="000000"/>
                </a:solidFill>
                <a:latin typeface="Times New Roman" panose="02020603050405020304" pitchFamily="18" charset="0"/>
                <a:cs typeface="Times New Roman" panose="02020603050405020304" pitchFamily="18" charset="0"/>
              </a:rPr>
              <a:t>?</a:t>
            </a:r>
            <a:r>
              <a:rPr lang="vi-VN" sz="2000" dirty="0" smtClean="0">
                <a:solidFill>
                  <a:srgbClr val="000000"/>
                </a:solidFill>
                <a:latin typeface="Times New Roman" panose="02020603050405020304" pitchFamily="18" charset="0"/>
                <a:cs typeface="Times New Roman" panose="02020603050405020304" pitchFamily="18" charset="0"/>
              </a:rPr>
              <a:t>Tổng </a:t>
            </a:r>
            <a:r>
              <a:rPr lang="vi-VN" sz="2000" dirty="0">
                <a:solidFill>
                  <a:srgbClr val="000000"/>
                </a:solidFill>
                <a:latin typeface="Times New Roman" panose="02020603050405020304" pitchFamily="18" charset="0"/>
                <a:cs typeface="Times New Roman" panose="02020603050405020304" pitchFamily="18" charset="0"/>
              </a:rPr>
              <a:t>kết nội dung và nghệ thuật văn bản “Khóc Dương Khuê”.</a:t>
            </a:r>
            <a:endParaRPr lang="en-US" sz="2000" i="1" dirty="0">
              <a:solidFill>
                <a:srgbClr val="0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4569865" y="2514645"/>
            <a:ext cx="2417111" cy="1883679"/>
          </a:xfrm>
          <a:prstGeom prst="rect">
            <a:avLst/>
          </a:prstGeom>
        </p:spPr>
      </p:pic>
      <p:pic>
        <p:nvPicPr>
          <p:cNvPr id="4" name="Picture 3"/>
          <p:cNvPicPr>
            <a:picLocks noChangeAspect="1"/>
          </p:cNvPicPr>
          <p:nvPr/>
        </p:nvPicPr>
        <p:blipFill>
          <a:blip r:embed="rId4"/>
          <a:stretch>
            <a:fillRect/>
          </a:stretch>
        </p:blipFill>
        <p:spPr>
          <a:xfrm>
            <a:off x="1031497" y="720728"/>
            <a:ext cx="1971476" cy="387038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51428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21" presetClass="entr" presetSubtype="3"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3)">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2" name="Rounded Rectangle 1"/>
          <p:cNvSpPr/>
          <p:nvPr/>
        </p:nvSpPr>
        <p:spPr>
          <a:xfrm>
            <a:off x="664781" y="1313793"/>
            <a:ext cx="7770303" cy="841175"/>
          </a:xfrm>
          <a:prstGeom prst="roundRect">
            <a:avLst>
              <a:gd name="adj" fmla="val 13750"/>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a:solidFill>
                  <a:srgbClr val="000000"/>
                </a:solidFill>
                <a:latin typeface="Times New Roman" panose="02020603050405020304" pitchFamily="18" charset="0"/>
                <a:cs typeface="Times New Roman" panose="02020603050405020304" pitchFamily="18" charset="0"/>
              </a:rPr>
              <a:t>Bài thơ thể hiện xúc động tình bạn tri âm, tri kỉ của hai nhà thơ. </a:t>
            </a:r>
            <a:endParaRPr lang="en-US" sz="2000" dirty="0" smtClean="0">
              <a:solidFill>
                <a:srgbClr val="000000"/>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3465103" y="598607"/>
            <a:ext cx="2334043" cy="677920"/>
          </a:xfrm>
          <a:prstGeom prst="roundRect">
            <a:avLst>
              <a:gd name="adj" fmla="val 0"/>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tx1"/>
                </a:solidFill>
                <a:latin typeface="Times New Roman" panose="02020603050405020304" pitchFamily="18" charset="0"/>
                <a:cs typeface="Times New Roman" panose="02020603050405020304" pitchFamily="18" charset="0"/>
              </a:rPr>
              <a:t>1. Nội dung</a:t>
            </a:r>
            <a:endParaRPr lang="en-US" sz="2300" dirty="0">
              <a:solidFill>
                <a:schemeClr val="tx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664781" y="2267984"/>
            <a:ext cx="7770303" cy="1047964"/>
          </a:xfrm>
          <a:prstGeom prst="roundRect">
            <a:avLst>
              <a:gd name="adj" fmla="val 9804"/>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rgbClr val="000000"/>
                </a:solidFill>
                <a:latin typeface="Times New Roman" panose="02020603050405020304" pitchFamily="18" charset="0"/>
                <a:cs typeface="Times New Roman" panose="02020603050405020304" pitchFamily="18" charset="0"/>
              </a:rPr>
              <a:t>Nghe </a:t>
            </a:r>
            <a:r>
              <a:rPr lang="vi-VN" sz="2000" dirty="0">
                <a:solidFill>
                  <a:srgbClr val="000000"/>
                </a:solidFill>
                <a:latin typeface="Times New Roman" panose="02020603050405020304" pitchFamily="18" charset="0"/>
                <a:cs typeface="Times New Roman" panose="02020603050405020304" pitchFamily="18" charset="0"/>
              </a:rPr>
              <a:t>tin bạn qua đời, </a:t>
            </a:r>
            <a:r>
              <a:rPr lang="en-US" sz="2000" dirty="0" smtClean="0">
                <a:solidFill>
                  <a:srgbClr val="000000"/>
                </a:solidFill>
                <a:latin typeface="Times New Roman" panose="02020603050405020304" pitchFamily="18" charset="0"/>
                <a:cs typeface="Times New Roman" panose="02020603050405020304" pitchFamily="18" charset="0"/>
              </a:rPr>
              <a:t>Nguyễn Khuyến </a:t>
            </a:r>
            <a:r>
              <a:rPr lang="vi-VN" sz="2000" dirty="0" smtClean="0">
                <a:solidFill>
                  <a:srgbClr val="000000"/>
                </a:solidFill>
                <a:latin typeface="Times New Roman" panose="02020603050405020304" pitchFamily="18" charset="0"/>
                <a:cs typeface="Times New Roman" panose="02020603050405020304" pitchFamily="18" charset="0"/>
              </a:rPr>
              <a:t>đã </a:t>
            </a:r>
            <a:r>
              <a:rPr lang="vi-VN" sz="2000" dirty="0">
                <a:solidFill>
                  <a:srgbClr val="000000"/>
                </a:solidFill>
                <a:latin typeface="Times New Roman" panose="02020603050405020304" pitchFamily="18" charset="0"/>
                <a:cs typeface="Times New Roman" panose="02020603050405020304" pitchFamily="18" charset="0"/>
              </a:rPr>
              <a:t>vô cùng đau đớn và những kỷ niệm ngày xưa đã ùa về trong kí ức. </a:t>
            </a:r>
            <a:endParaRPr lang="en-US" sz="2000" dirty="0" smtClean="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664781" y="3428964"/>
            <a:ext cx="7770303" cy="1047964"/>
          </a:xfrm>
          <a:prstGeom prst="roundRect">
            <a:avLst>
              <a:gd name="adj" fmla="val 11765"/>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rgbClr val="000000"/>
                </a:solidFill>
                <a:latin typeface="Times New Roman" panose="02020603050405020304" pitchFamily="18" charset="0"/>
                <a:cs typeface="Times New Roman" panose="02020603050405020304" pitchFamily="18" charset="0"/>
              </a:rPr>
              <a:t>Qua </a:t>
            </a:r>
            <a:r>
              <a:rPr lang="vi-VN" sz="2000" dirty="0">
                <a:solidFill>
                  <a:srgbClr val="000000"/>
                </a:solidFill>
                <a:latin typeface="Times New Roman" panose="02020603050405020304" pitchFamily="18" charset="0"/>
                <a:cs typeface="Times New Roman" panose="02020603050405020304" pitchFamily="18" charset="0"/>
              </a:rPr>
              <a:t>bài thơ khóc bạn, tác giả đã bộc lộ tâm trạng cô đơn, những trăn trở day dứt của nhà thơ về nhân tình thế thái.</a:t>
            </a:r>
            <a:endParaRPr lang="en-US" sz="2000" dirty="0"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983370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96"/>
        <p:cNvGrpSpPr/>
        <p:nvPr/>
      </p:nvGrpSpPr>
      <p:grpSpPr>
        <a:xfrm>
          <a:off x="0" y="0"/>
          <a:ext cx="0" cy="0"/>
          <a:chOff x="0" y="0"/>
          <a:chExt cx="0" cy="0"/>
        </a:xfrm>
      </p:grpSpPr>
      <p:sp>
        <p:nvSpPr>
          <p:cNvPr id="2" name="Rounded Rectangle 1"/>
          <p:cNvSpPr/>
          <p:nvPr/>
        </p:nvSpPr>
        <p:spPr>
          <a:xfrm>
            <a:off x="2800270" y="756746"/>
            <a:ext cx="3656170" cy="644834"/>
          </a:xfrm>
          <a:prstGeom prst="roundRect">
            <a:avLst>
              <a:gd name="adj" fmla="val 21362"/>
            </a:avLst>
          </a:prstGeom>
          <a:solidFill>
            <a:schemeClr val="accent1">
              <a:lumMod val="75000"/>
            </a:schemeClr>
          </a:solidFill>
          <a:ln w="19050">
            <a:solidFill>
              <a:schemeClr val="accent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b="1" dirty="0" smtClean="0">
                <a:solidFill>
                  <a:schemeClr val="bg1"/>
                </a:solidFill>
                <a:latin typeface="Times New Roman" panose="02020603050405020304" pitchFamily="18" charset="0"/>
                <a:cs typeface="Times New Roman" panose="02020603050405020304" pitchFamily="18" charset="0"/>
              </a:rPr>
              <a:t>2. Nghệ thuật</a:t>
            </a:r>
            <a:endParaRPr lang="en-US" sz="2300" dirty="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809904" y="1744717"/>
            <a:ext cx="5221026" cy="1080677"/>
          </a:xfrm>
          <a:prstGeom prst="roundRect">
            <a:avLst>
              <a:gd name="adj" fmla="val 5758"/>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Bài thơ được viết bằng thể thơ song thất lục bát, lời khóc bạn càng trở nên thiết tha, não </a:t>
            </a:r>
            <a:r>
              <a:rPr lang="vi-VN" sz="1800" dirty="0" smtClean="0">
                <a:solidFill>
                  <a:srgbClr val="000000"/>
                </a:solidFill>
                <a:latin typeface="Times New Roman" panose="02020603050405020304" pitchFamily="18" charset="0"/>
                <a:cs typeface="Times New Roman" panose="02020603050405020304" pitchFamily="18" charset="0"/>
              </a:rPr>
              <a:t>nùng</a:t>
            </a:r>
            <a:r>
              <a:rPr lang="en-US" sz="1800" dirty="0" smtClean="0">
                <a:solidFill>
                  <a:srgbClr val="000000"/>
                </a:solidFill>
                <a:latin typeface="Times New Roman" panose="02020603050405020304" pitchFamily="18" charset="0"/>
                <a:cs typeface="Times New Roman" panose="02020603050405020304" pitchFamily="18" charset="0"/>
              </a:rPr>
              <a:t>.</a:t>
            </a:r>
          </a:p>
        </p:txBody>
      </p:sp>
      <p:sp>
        <p:nvSpPr>
          <p:cNvPr id="4" name="Rounded Rectangle 3"/>
          <p:cNvSpPr/>
          <p:nvPr/>
        </p:nvSpPr>
        <p:spPr>
          <a:xfrm>
            <a:off x="666809" y="3189549"/>
            <a:ext cx="1152461" cy="1423815"/>
          </a:xfrm>
          <a:prstGeom prst="roundRect">
            <a:avLst>
              <a:gd name="adj" fmla="val 5758"/>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Nức </a:t>
            </a:r>
            <a:r>
              <a:rPr lang="en-US" sz="1800" dirty="0">
                <a:solidFill>
                  <a:srgbClr val="000000"/>
                </a:solidFill>
                <a:latin typeface="Times New Roman" panose="02020603050405020304" pitchFamily="18" charset="0"/>
                <a:cs typeface="Times New Roman" panose="02020603050405020304" pitchFamily="18" charset="0"/>
              </a:rPr>
              <a:t>nở, thảng </a:t>
            </a:r>
            <a:r>
              <a:rPr lang="en-US" sz="1800" dirty="0" smtClean="0">
                <a:solidFill>
                  <a:srgbClr val="000000"/>
                </a:solidFill>
                <a:latin typeface="Times New Roman" panose="02020603050405020304" pitchFamily="18" charset="0"/>
                <a:cs typeface="Times New Roman" panose="02020603050405020304" pitchFamily="18" charset="0"/>
              </a:rPr>
              <a:t>thốt.</a:t>
            </a:r>
          </a:p>
        </p:txBody>
      </p:sp>
      <p:sp>
        <p:nvSpPr>
          <p:cNvPr id="5" name="Rounded Rectangle 4"/>
          <p:cNvSpPr/>
          <p:nvPr/>
        </p:nvSpPr>
        <p:spPr>
          <a:xfrm>
            <a:off x="6617985" y="1757332"/>
            <a:ext cx="1908269" cy="2864434"/>
          </a:xfrm>
          <a:prstGeom prst="roundRect">
            <a:avLst>
              <a:gd name="adj" fmla="val 5758"/>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rgbClr val="000000"/>
                </a:solidFill>
                <a:latin typeface="Times New Roman" panose="02020603050405020304" pitchFamily="18" charset="0"/>
                <a:cs typeface="Times New Roman" panose="02020603050405020304" pitchFamily="18" charset="0"/>
              </a:rPr>
              <a:t>Giọng thơ liền mạch, lời thơ tinh tế, biểu cảm đã thể hiện nghệ thuật vừa bình dị, vừa điêu luyện.</a:t>
            </a:r>
            <a:endParaRPr lang="en-US" sz="1800" dirty="0">
              <a:solidFill>
                <a:srgbClr val="000000"/>
              </a:solidFill>
              <a:latin typeface="Times New Roman" panose="02020603050405020304" pitchFamily="18" charset="0"/>
              <a:cs typeface="Times New Roman" panose="02020603050405020304" pitchFamily="18" charset="0"/>
            </a:endParaRPr>
          </a:p>
        </p:txBody>
      </p:sp>
      <p:cxnSp>
        <p:nvCxnSpPr>
          <p:cNvPr id="6" name="Straight Arrow Connector 5"/>
          <p:cNvCxnSpPr>
            <a:stCxn id="2" idx="2"/>
            <a:endCxn id="3" idx="0"/>
          </p:cNvCxnSpPr>
          <p:nvPr/>
        </p:nvCxnSpPr>
        <p:spPr>
          <a:xfrm flipH="1">
            <a:off x="3420417" y="1401580"/>
            <a:ext cx="1207938" cy="343137"/>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2"/>
            <a:endCxn id="4" idx="0"/>
          </p:cNvCxnSpPr>
          <p:nvPr/>
        </p:nvCxnSpPr>
        <p:spPr>
          <a:xfrm flipH="1">
            <a:off x="1243040" y="2825394"/>
            <a:ext cx="2177377" cy="364155"/>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2"/>
            <a:endCxn id="5" idx="0"/>
          </p:cNvCxnSpPr>
          <p:nvPr/>
        </p:nvCxnSpPr>
        <p:spPr>
          <a:xfrm>
            <a:off x="4628355" y="1401580"/>
            <a:ext cx="2943765" cy="355752"/>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1896888" y="3189549"/>
            <a:ext cx="825764" cy="1423815"/>
          </a:xfrm>
          <a:prstGeom prst="roundRect">
            <a:avLst>
              <a:gd name="adj" fmla="val 5758"/>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Kể </a:t>
            </a:r>
            <a:r>
              <a:rPr lang="en-US" sz="1800" dirty="0">
                <a:solidFill>
                  <a:srgbClr val="000000"/>
                </a:solidFill>
                <a:latin typeface="Times New Roman" panose="02020603050405020304" pitchFamily="18" charset="0"/>
                <a:cs typeface="Times New Roman" panose="02020603050405020304" pitchFamily="18" charset="0"/>
              </a:rPr>
              <a:t>lể thở </a:t>
            </a:r>
            <a:r>
              <a:rPr lang="en-US" sz="1800" dirty="0" smtClean="0">
                <a:solidFill>
                  <a:srgbClr val="000000"/>
                </a:solidFill>
                <a:latin typeface="Times New Roman" panose="02020603050405020304" pitchFamily="18" charset="0"/>
                <a:cs typeface="Times New Roman" panose="02020603050405020304" pitchFamily="18" charset="0"/>
              </a:rPr>
              <a:t>than.</a:t>
            </a:r>
          </a:p>
        </p:txBody>
      </p:sp>
      <p:cxnSp>
        <p:nvCxnSpPr>
          <p:cNvPr id="28" name="Straight Arrow Connector 27"/>
          <p:cNvCxnSpPr>
            <a:stCxn id="3" idx="2"/>
            <a:endCxn id="27" idx="0"/>
          </p:cNvCxnSpPr>
          <p:nvPr/>
        </p:nvCxnSpPr>
        <p:spPr>
          <a:xfrm flipH="1">
            <a:off x="2309770" y="2825394"/>
            <a:ext cx="1110647" cy="364155"/>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2800270" y="3189549"/>
            <a:ext cx="1307697" cy="1423815"/>
          </a:xfrm>
          <a:prstGeom prst="roundRect">
            <a:avLst>
              <a:gd name="adj" fmla="val 5758"/>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dirty="0" smtClean="0">
                <a:solidFill>
                  <a:srgbClr val="000000"/>
                </a:solidFill>
                <a:latin typeface="Times New Roman" panose="02020603050405020304" pitchFamily="18" charset="0"/>
                <a:cs typeface="Times New Roman" panose="02020603050405020304" pitchFamily="18" charset="0"/>
              </a:rPr>
              <a:t>Lúc thì phân </a:t>
            </a:r>
            <a:r>
              <a:rPr lang="en-US" sz="1800" dirty="0">
                <a:solidFill>
                  <a:srgbClr val="000000"/>
                </a:solidFill>
                <a:latin typeface="Times New Roman" panose="02020603050405020304" pitchFamily="18" charset="0"/>
                <a:cs typeface="Times New Roman" panose="02020603050405020304" pitchFamily="18" charset="0"/>
              </a:rPr>
              <a:t>trần, </a:t>
            </a:r>
            <a:r>
              <a:rPr lang="en-US" sz="1800" dirty="0" smtClean="0">
                <a:solidFill>
                  <a:srgbClr val="000000"/>
                </a:solidFill>
                <a:latin typeface="Times New Roman" panose="02020603050405020304" pitchFamily="18" charset="0"/>
                <a:cs typeface="Times New Roman" panose="02020603050405020304" pitchFamily="18" charset="0"/>
              </a:rPr>
              <a:t>trách móc.</a:t>
            </a:r>
          </a:p>
        </p:txBody>
      </p:sp>
      <p:cxnSp>
        <p:nvCxnSpPr>
          <p:cNvPr id="32" name="Straight Arrow Connector 31"/>
          <p:cNvCxnSpPr>
            <a:stCxn id="3" idx="2"/>
            <a:endCxn id="31" idx="0"/>
          </p:cNvCxnSpPr>
          <p:nvPr/>
        </p:nvCxnSpPr>
        <p:spPr>
          <a:xfrm>
            <a:off x="3420417" y="2825394"/>
            <a:ext cx="33702" cy="364155"/>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Rounded Rectangle 39"/>
          <p:cNvSpPr/>
          <p:nvPr/>
        </p:nvSpPr>
        <p:spPr>
          <a:xfrm>
            <a:off x="4190283" y="3184635"/>
            <a:ext cx="2345386" cy="1428730"/>
          </a:xfrm>
          <a:prstGeom prst="roundRect">
            <a:avLst>
              <a:gd name="adj" fmla="val 5758"/>
            </a:avLst>
          </a:prstGeom>
          <a:solidFill>
            <a:schemeClr val="accent6"/>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rgbClr val="000000"/>
                </a:solidFill>
                <a:latin typeface="Times New Roman" panose="02020603050405020304" pitchFamily="18" charset="0"/>
                <a:cs typeface="Times New Roman" panose="02020603050405020304" pitchFamily="18" charset="0"/>
              </a:rPr>
              <a:t>Lời </a:t>
            </a:r>
            <a:r>
              <a:rPr lang="vi-VN" sz="1800" dirty="0">
                <a:solidFill>
                  <a:srgbClr val="000000"/>
                </a:solidFill>
                <a:latin typeface="Times New Roman" panose="02020603050405020304" pitchFamily="18" charset="0"/>
                <a:cs typeface="Times New Roman" panose="02020603050405020304" pitchFamily="18" charset="0"/>
              </a:rPr>
              <a:t>thơ thủ thỉ như nói với người còn sống, rất cảm động.</a:t>
            </a:r>
            <a:endParaRPr lang="en-US" sz="1800" dirty="0" smtClean="0">
              <a:solidFill>
                <a:srgbClr val="000000"/>
              </a:solidFill>
              <a:latin typeface="Times New Roman" panose="02020603050405020304" pitchFamily="18" charset="0"/>
              <a:cs typeface="Times New Roman" panose="02020603050405020304" pitchFamily="18" charset="0"/>
            </a:endParaRPr>
          </a:p>
        </p:txBody>
      </p:sp>
      <p:cxnSp>
        <p:nvCxnSpPr>
          <p:cNvPr id="41" name="Straight Arrow Connector 40"/>
          <p:cNvCxnSpPr>
            <a:stCxn id="3" idx="2"/>
            <a:endCxn id="40" idx="0"/>
          </p:cNvCxnSpPr>
          <p:nvPr/>
        </p:nvCxnSpPr>
        <p:spPr>
          <a:xfrm>
            <a:off x="3420417" y="2825394"/>
            <a:ext cx="1942559" cy="359241"/>
          </a:xfrm>
          <a:prstGeom prst="straightConnector1">
            <a:avLst/>
          </a:prstGeom>
          <a:ln w="190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13951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up)">
                                      <p:cBhvr>
                                        <p:cTn id="30" dur="500"/>
                                        <p:tgtEl>
                                          <p:spTgt spid="28"/>
                                        </p:tgtEl>
                                      </p:cBhvr>
                                    </p:animEffect>
                                  </p:childTnLst>
                                </p:cTn>
                              </p:par>
                            </p:childTnLst>
                          </p:cTn>
                        </p:par>
                        <p:par>
                          <p:cTn id="31" fill="hold">
                            <p:stCondLst>
                              <p:cond delay="500"/>
                            </p:stCondLst>
                            <p:childTnLst>
                              <p:par>
                                <p:cTn id="32" presetID="14" presetClass="entr" presetSubtype="10"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randombar(horizontal)">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up)">
                                      <p:cBhvr>
                                        <p:cTn id="39" dur="500"/>
                                        <p:tgtEl>
                                          <p:spTgt spid="3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randombar(horizont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up)">
                                      <p:cBhvr>
                                        <p:cTn id="48" dur="500"/>
                                        <p:tgtEl>
                                          <p:spTgt spid="41"/>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randombar(horizontal)">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up)">
                                      <p:cBhvr>
                                        <p:cTn id="57" dur="500"/>
                                        <p:tgtEl>
                                          <p:spTgt spid="8"/>
                                        </p:tgtEl>
                                      </p:cBhvr>
                                    </p:animEffect>
                                  </p:childTnLst>
                                </p:cTn>
                              </p:par>
                            </p:childTnLst>
                          </p:cTn>
                        </p:par>
                        <p:par>
                          <p:cTn id="58" fill="hold">
                            <p:stCondLst>
                              <p:cond delay="500"/>
                            </p:stCondLst>
                            <p:childTnLst>
                              <p:par>
                                <p:cTn id="59" presetID="14" presetClass="entr" presetSubtype="10"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randombar(horizontal)">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27" grpId="0" animBg="1"/>
      <p:bldP spid="31" grpId="0" animBg="1"/>
      <p:bldP spid="4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18"/>
        <p:cNvGrpSpPr/>
        <p:nvPr/>
      </p:nvGrpSpPr>
      <p:grpSpPr>
        <a:xfrm>
          <a:off x="0" y="0"/>
          <a:ext cx="0" cy="0"/>
          <a:chOff x="0" y="0"/>
          <a:chExt cx="0" cy="0"/>
        </a:xfrm>
      </p:grpSpPr>
      <p:sp>
        <p:nvSpPr>
          <p:cNvPr id="2" name="Rounded Rectangle 1"/>
          <p:cNvSpPr/>
          <p:nvPr/>
        </p:nvSpPr>
        <p:spPr>
          <a:xfrm>
            <a:off x="903381" y="1538094"/>
            <a:ext cx="3658555"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rgbClr val="C00000"/>
                </a:solidFill>
                <a:latin typeface="Arial" panose="020B0604020202020204" pitchFamily="34" charset="0"/>
                <a:cs typeface="Arial" panose="020B0604020202020204" pitchFamily="34" charset="0"/>
              </a:rPr>
              <a:t>Nhiệm vụ 1:</a:t>
            </a:r>
          </a:p>
          <a:p>
            <a:pPr algn="ctr">
              <a:lnSpc>
                <a:spcPct val="150000"/>
              </a:lnSpc>
            </a:pPr>
            <a:r>
              <a:rPr lang="en-US" sz="2000" b="1" dirty="0">
                <a:solidFill>
                  <a:schemeClr val="tx1">
                    <a:lumMod val="50000"/>
                  </a:schemeClr>
                </a:solidFill>
                <a:latin typeface="Arial" panose="020B0604020202020204" pitchFamily="34" charset="0"/>
                <a:cs typeface="Arial" panose="020B0604020202020204" pitchFamily="34" charset="0"/>
              </a:rPr>
              <a:t>Trả lời câu hỏi trắc nghiệm</a:t>
            </a:r>
            <a:endParaRPr lang="en-US" sz="2000" dirty="0">
              <a:solidFill>
                <a:schemeClr val="tx1">
                  <a:lumMod val="50000"/>
                </a:schemeClr>
              </a:solidFill>
              <a:latin typeface="Arial" panose="020B0604020202020204" pitchFamily="34" charset="0"/>
              <a:cs typeface="Arial" panose="020B0604020202020204" pitchFamily="34" charset="0"/>
            </a:endParaRPr>
          </a:p>
        </p:txBody>
      </p:sp>
      <p:sp>
        <p:nvSpPr>
          <p:cNvPr id="3" name="Google Shape;8895;p28"/>
          <p:cNvSpPr txBox="1">
            <a:spLocks/>
          </p:cNvSpPr>
          <p:nvPr/>
        </p:nvSpPr>
        <p:spPr>
          <a:xfrm>
            <a:off x="2732659" y="644475"/>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rgbClr val="AA3D0D"/>
                </a:solidFill>
                <a:latin typeface="Arial" panose="020B0604020202020204" pitchFamily="34" charset="0"/>
                <a:cs typeface="Arial" panose="020B0604020202020204" pitchFamily="34" charset="0"/>
              </a:rPr>
              <a:t>LUYỆN TẬP</a:t>
            </a:r>
            <a:endParaRPr lang="vi-VN" sz="3500" b="1" dirty="0">
              <a:solidFill>
                <a:srgbClr val="AA3D0D"/>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4779806" y="1953492"/>
            <a:ext cx="3565940" cy="2375182"/>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1379228" y="2878178"/>
            <a:ext cx="2706859" cy="1255885"/>
          </a:xfrm>
          <a:prstGeom prst="rect">
            <a:avLst/>
          </a:prstGeom>
        </p:spPr>
      </p:pic>
    </p:spTree>
    <p:extLst>
      <p:ext uri="{BB962C8B-B14F-4D97-AF65-F5344CB8AC3E}">
        <p14:creationId xmlns:p14="http://schemas.microsoft.com/office/powerpoint/2010/main" val="28672855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21" presetClass="entr" presetSubtype="3"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3)">
                                      <p:cBhvr>
                                        <p:cTn id="16" dur="500"/>
                                        <p:tgtEl>
                                          <p:spTgt spid="4"/>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064926" y="927100"/>
            <a:ext cx="7113875" cy="910596"/>
          </a:xfrm>
          <a:prstGeom prst="roundRect">
            <a:avLst>
              <a:gd name="adj" fmla="val 1764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latin typeface="Arial" panose="020B0604020202020204" pitchFamily="34" charset="0"/>
                <a:cs typeface="Arial" panose="020B0604020202020204" pitchFamily="34" charset="0"/>
              </a:rPr>
              <a:t>Câu hỏi </a:t>
            </a:r>
            <a:r>
              <a:rPr lang="en-US" sz="2000" b="1" noProof="1" smtClean="0">
                <a:solidFill>
                  <a:srgbClr val="000000"/>
                </a:solidFill>
                <a:latin typeface="Arial" panose="020B0604020202020204" pitchFamily="34" charset="0"/>
                <a:cs typeface="Arial" panose="020B0604020202020204" pitchFamily="34" charset="0"/>
              </a:rPr>
              <a:t>1: </a:t>
            </a:r>
            <a:r>
              <a:rPr lang="vi-VN" sz="2000" noProof="1">
                <a:solidFill>
                  <a:srgbClr val="000000"/>
                </a:solidFill>
                <a:latin typeface="Arial" panose="020B0604020202020204" pitchFamily="34" charset="0"/>
                <a:cs typeface="Arial" panose="020B0604020202020204" pitchFamily="34" charset="0"/>
              </a:rPr>
              <a:t>Chủ đề của bài thơ </a:t>
            </a:r>
            <a:r>
              <a:rPr lang="vi-VN" sz="2000" i="1" noProof="1">
                <a:solidFill>
                  <a:srgbClr val="000000"/>
                </a:solidFill>
                <a:latin typeface="Arial" panose="020B0604020202020204" pitchFamily="34" charset="0"/>
                <a:cs typeface="Arial" panose="020B0604020202020204" pitchFamily="34" charset="0"/>
              </a:rPr>
              <a:t>Khóc Dương Khuê </a:t>
            </a:r>
            <a:r>
              <a:rPr lang="vi-VN" sz="2000" noProof="1">
                <a:solidFill>
                  <a:srgbClr val="000000"/>
                </a:solidFill>
                <a:latin typeface="Arial" panose="020B0604020202020204" pitchFamily="34" charset="0"/>
                <a:cs typeface="Arial" panose="020B0604020202020204" pitchFamily="34" charset="0"/>
              </a:rPr>
              <a:t>là gì?</a:t>
            </a:r>
          </a:p>
        </p:txBody>
      </p:sp>
      <p:sp>
        <p:nvSpPr>
          <p:cNvPr id="3" name="Đáp án đúng">
            <a:extLst>
              <a:ext uri="{FF2B5EF4-FFF2-40B4-BE49-F238E27FC236}">
                <a16:creationId xmlns:a16="http://schemas.microsoft.com/office/drawing/2014/main" id="{8B66CBE4-2DB9-BCF7-D1C4-281B894BFE17}"/>
              </a:ext>
            </a:extLst>
          </p:cNvPr>
          <p:cNvSpPr/>
          <p:nvPr/>
        </p:nvSpPr>
        <p:spPr>
          <a:xfrm>
            <a:off x="4919955" y="3238432"/>
            <a:ext cx="3258846" cy="9144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rgbClr val="000000"/>
                </a:solidFill>
                <a:latin typeface="Arial" panose="020B0604020202020204" pitchFamily="34" charset="0"/>
                <a:cs typeface="Arial" panose="020B0604020202020204" pitchFamily="34" charset="0"/>
              </a:rPr>
              <a:t>D. </a:t>
            </a:r>
            <a:r>
              <a:rPr lang="vi-VN" sz="1800" noProof="1">
                <a:solidFill>
                  <a:srgbClr val="000000"/>
                </a:solidFill>
                <a:latin typeface="Arial" panose="020B0604020202020204" pitchFamily="34" charset="0"/>
                <a:cs typeface="Arial" panose="020B0604020202020204" pitchFamily="34" charset="0"/>
              </a:rPr>
              <a:t>Tình bạn</a:t>
            </a:r>
          </a:p>
        </p:txBody>
      </p:sp>
      <p:sp>
        <p:nvSpPr>
          <p:cNvPr id="4" name="Đáp án sai 1">
            <a:extLst>
              <a:ext uri="{FF2B5EF4-FFF2-40B4-BE49-F238E27FC236}">
                <a16:creationId xmlns:a16="http://schemas.microsoft.com/office/drawing/2014/main" id="{3FCD9830-5FD1-BD44-878B-228BD96CE996}"/>
              </a:ext>
            </a:extLst>
          </p:cNvPr>
          <p:cNvSpPr/>
          <p:nvPr/>
        </p:nvSpPr>
        <p:spPr>
          <a:xfrm>
            <a:off x="1064925" y="2081888"/>
            <a:ext cx="3278463" cy="96874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rgbClr val="000000"/>
                </a:solidFill>
                <a:latin typeface="Arial" panose="020B0604020202020204" pitchFamily="34" charset="0"/>
                <a:cs typeface="Arial" panose="020B0604020202020204" pitchFamily="34" charset="0"/>
              </a:rPr>
              <a:t>A. </a:t>
            </a:r>
            <a:r>
              <a:rPr lang="vi-VN" sz="1800" noProof="1">
                <a:solidFill>
                  <a:srgbClr val="000000"/>
                </a:solidFill>
                <a:latin typeface="Arial" panose="020B0604020202020204" pitchFamily="34" charset="0"/>
                <a:cs typeface="Arial" panose="020B0604020202020204" pitchFamily="34" charset="0"/>
              </a:rPr>
              <a:t>Tình yêu lứa đôi</a:t>
            </a:r>
          </a:p>
        </p:txBody>
      </p:sp>
      <p:sp>
        <p:nvSpPr>
          <p:cNvPr id="5" name="Đáp án sai 2">
            <a:extLst>
              <a:ext uri="{FF2B5EF4-FFF2-40B4-BE49-F238E27FC236}">
                <a16:creationId xmlns:a16="http://schemas.microsoft.com/office/drawing/2014/main" id="{6A919885-0285-0403-1E09-FA94D8BC080B}"/>
              </a:ext>
            </a:extLst>
          </p:cNvPr>
          <p:cNvSpPr/>
          <p:nvPr/>
        </p:nvSpPr>
        <p:spPr>
          <a:xfrm>
            <a:off x="1064925" y="3238432"/>
            <a:ext cx="3278464" cy="91446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rgbClr val="000000"/>
                </a:solidFill>
                <a:latin typeface="Arial" panose="020B0604020202020204" pitchFamily="34" charset="0"/>
                <a:cs typeface="Arial" panose="020B0604020202020204" pitchFamily="34" charset="0"/>
              </a:rPr>
              <a:t>B. Tình đồng chí, đồng đội</a:t>
            </a:r>
            <a:endParaRPr lang="vi-VN" sz="18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919955" y="2081888"/>
            <a:ext cx="3258846" cy="96874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rgbClr val="000000"/>
                </a:solidFill>
                <a:latin typeface="Arial" panose="020B0604020202020204" pitchFamily="34" charset="0"/>
                <a:cs typeface="Arial" panose="020B0604020202020204" pitchFamily="34" charset="0"/>
              </a:rPr>
              <a:t>C. </a:t>
            </a:r>
            <a:r>
              <a:rPr lang="vi-VN" sz="1800" noProof="1">
                <a:solidFill>
                  <a:srgbClr val="000000"/>
                </a:solidFill>
                <a:latin typeface="Arial" panose="020B0604020202020204" pitchFamily="34" charset="0"/>
                <a:cs typeface="Arial" panose="020B0604020202020204" pitchFamily="34" charset="0"/>
              </a:rPr>
              <a:t>Tình yêu nước</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7095" y="-576847"/>
            <a:ext cx="437336" cy="437336"/>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382145" y="3486622"/>
            <a:ext cx="765482" cy="666278"/>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80530" y="3447829"/>
            <a:ext cx="762858" cy="679637"/>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489565" y="2361489"/>
            <a:ext cx="762858" cy="679637"/>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691793" y="2375017"/>
            <a:ext cx="762858" cy="679637"/>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3958" y="-576847"/>
            <a:ext cx="437336" cy="437336"/>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711200" y="777766"/>
            <a:ext cx="7684175" cy="946013"/>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latin typeface="Times New Roman" panose="02020603050405020304" pitchFamily="18" charset="0"/>
                <a:cs typeface="Times New Roman" panose="02020603050405020304" pitchFamily="18" charset="0"/>
              </a:rPr>
              <a:t>Câu hỏi </a:t>
            </a:r>
            <a:r>
              <a:rPr lang="en-US" sz="2000" b="1" noProof="1">
                <a:solidFill>
                  <a:srgbClr val="000000"/>
                </a:solidFill>
                <a:latin typeface="Times New Roman" panose="02020603050405020304" pitchFamily="18" charset="0"/>
                <a:cs typeface="Times New Roman" panose="02020603050405020304" pitchFamily="18" charset="0"/>
              </a:rPr>
              <a:t>2</a:t>
            </a:r>
            <a:r>
              <a:rPr lang="en-US" sz="2000" b="1" noProof="1" smtClean="0">
                <a:solidFill>
                  <a:srgbClr val="000000"/>
                </a:solidFill>
                <a:latin typeface="Times New Roman" panose="02020603050405020304" pitchFamily="18" charset="0"/>
                <a:cs typeface="Times New Roman" panose="02020603050405020304" pitchFamily="18" charset="0"/>
              </a:rPr>
              <a:t>: </a:t>
            </a:r>
            <a:r>
              <a:rPr lang="vi-VN" sz="2000" noProof="1">
                <a:solidFill>
                  <a:srgbClr val="000000"/>
                </a:solidFill>
                <a:latin typeface="Times New Roman" panose="02020603050405020304" pitchFamily="18" charset="0"/>
                <a:cs typeface="Times New Roman" panose="02020603050405020304" pitchFamily="18" charset="0"/>
              </a:rPr>
              <a:t>Nội dung chính của bài thơ</a:t>
            </a:r>
            <a:r>
              <a:rPr lang="vi-VN" sz="2000" i="1" noProof="1">
                <a:solidFill>
                  <a:srgbClr val="000000"/>
                </a:solidFill>
                <a:latin typeface="Times New Roman" panose="02020603050405020304" pitchFamily="18" charset="0"/>
                <a:cs typeface="Times New Roman" panose="02020603050405020304" pitchFamily="18" charset="0"/>
              </a:rPr>
              <a:t> Khóc Dương Khuê </a:t>
            </a:r>
            <a:r>
              <a:rPr lang="vi-VN" sz="2000" noProof="1">
                <a:solidFill>
                  <a:srgbClr val="000000"/>
                </a:solidFill>
                <a:latin typeface="Times New Roman" panose="02020603050405020304" pitchFamily="18" charset="0"/>
                <a:cs typeface="Times New Roman" panose="02020603050405020304" pitchFamily="18" charset="0"/>
              </a:rPr>
              <a:t>là gì?</a:t>
            </a:r>
            <a:endParaRPr lang="en-US" sz="2000" noProof="1">
              <a:solidFill>
                <a:srgbClr val="000000"/>
              </a:solidFill>
              <a:latin typeface="Times New Roman" panose="02020603050405020304" pitchFamily="18" charset="0"/>
              <a:cs typeface="Times New Roman" panose="02020603050405020304" pitchFamily="18"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939800" y="3233031"/>
            <a:ext cx="3531130" cy="12627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B. </a:t>
            </a:r>
            <a:r>
              <a:rPr lang="vi-VN" sz="1800" noProof="1">
                <a:solidFill>
                  <a:srgbClr val="000000"/>
                </a:solidFill>
                <a:latin typeface="Times New Roman" panose="02020603050405020304" pitchFamily="18" charset="0"/>
                <a:cs typeface="Times New Roman" panose="02020603050405020304" pitchFamily="18" charset="0"/>
              </a:rPr>
              <a:t>Nỗi niềm thương nhớ, xót xa khi nghe tin người bạn tri kỷ của mình mất</a:t>
            </a:r>
          </a:p>
        </p:txBody>
      </p:sp>
      <p:sp>
        <p:nvSpPr>
          <p:cNvPr id="4" name="Đáp án sai 1">
            <a:extLst>
              <a:ext uri="{FF2B5EF4-FFF2-40B4-BE49-F238E27FC236}">
                <a16:creationId xmlns:a16="http://schemas.microsoft.com/office/drawing/2014/main" id="{3FCD9830-5FD1-BD44-878B-228BD96CE996}"/>
              </a:ext>
            </a:extLst>
          </p:cNvPr>
          <p:cNvSpPr/>
          <p:nvPr/>
        </p:nvSpPr>
        <p:spPr>
          <a:xfrm>
            <a:off x="939799" y="1955800"/>
            <a:ext cx="3503816" cy="100711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A. </a:t>
            </a:r>
            <a:r>
              <a:rPr lang="vi-VN" sz="1800" noProof="1">
                <a:solidFill>
                  <a:srgbClr val="000000"/>
                </a:solidFill>
                <a:latin typeface="Times New Roman" panose="02020603050405020304" pitchFamily="18" charset="0"/>
                <a:cs typeface="Times New Roman" panose="02020603050405020304" pitchFamily="18" charset="0"/>
              </a:rPr>
              <a:t>Kể về kỉ niệm tình bạn trước khi biệt ly</a:t>
            </a:r>
          </a:p>
        </p:txBody>
      </p:sp>
      <p:sp>
        <p:nvSpPr>
          <p:cNvPr id="5" name="Đáp án sai 2">
            <a:extLst>
              <a:ext uri="{FF2B5EF4-FFF2-40B4-BE49-F238E27FC236}">
                <a16:creationId xmlns:a16="http://schemas.microsoft.com/office/drawing/2014/main" id="{6A919885-0285-0403-1E09-FA94D8BC080B}"/>
              </a:ext>
            </a:extLst>
          </p:cNvPr>
          <p:cNvSpPr/>
          <p:nvPr/>
        </p:nvSpPr>
        <p:spPr>
          <a:xfrm>
            <a:off x="4686300" y="1955800"/>
            <a:ext cx="3500279" cy="100711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C. Sự nuối tiếc về tình bạn trong quá khứ</a:t>
            </a:r>
            <a:endParaRPr lang="vi-VN" sz="1800" noProof="1">
              <a:solidFill>
                <a:srgbClr val="000000"/>
              </a:solidFill>
              <a:latin typeface="Times New Roman" panose="02020603050405020304" pitchFamily="18" charset="0"/>
              <a:cs typeface="Times New Roman" panose="02020603050405020304" pitchFamily="18"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686300" y="3233031"/>
            <a:ext cx="3500279" cy="12627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D. Niềm tự hào, sự trân trọng tình bạn đẹp không ai có</a:t>
            </a:r>
            <a:endParaRPr lang="vi-VN" sz="1800" noProof="1">
              <a:solidFill>
                <a:srgbClr val="000000"/>
              </a:solidFill>
              <a:latin typeface="Times New Roman" panose="02020603050405020304" pitchFamily="18" charset="0"/>
              <a:cs typeface="Times New Roman" panose="02020603050405020304" pitchFamily="18"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4369" y="-505992"/>
            <a:ext cx="385250" cy="385250"/>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65617" y="3864415"/>
            <a:ext cx="674315" cy="586926"/>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14576" y="2364217"/>
            <a:ext cx="672003" cy="598693"/>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514575" y="3852648"/>
            <a:ext cx="672003" cy="598693"/>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798926" y="2329686"/>
            <a:ext cx="672003" cy="598693"/>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131232" y="-505992"/>
            <a:ext cx="385250" cy="38525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632882" y="535649"/>
            <a:ext cx="7813380" cy="121659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1" noProof="1">
                <a:solidFill>
                  <a:srgbClr val="000000"/>
                </a:solidFill>
                <a:latin typeface="Times New Roman" panose="02020603050405020304" pitchFamily="18" charset="0"/>
                <a:cs typeface="Times New Roman" panose="02020603050405020304" pitchFamily="18" charset="0"/>
              </a:rPr>
              <a:t>Câu hỏi </a:t>
            </a:r>
            <a:r>
              <a:rPr lang="en-US" sz="1800" b="1" noProof="1">
                <a:solidFill>
                  <a:srgbClr val="000000"/>
                </a:solidFill>
                <a:latin typeface="Times New Roman" panose="02020603050405020304" pitchFamily="18" charset="0"/>
                <a:cs typeface="Times New Roman" panose="02020603050405020304" pitchFamily="18" charset="0"/>
              </a:rPr>
              <a:t>3</a:t>
            </a:r>
            <a:r>
              <a:rPr lang="en-US" sz="1800" b="1" noProof="1" smtClean="0">
                <a:solidFill>
                  <a:srgbClr val="000000"/>
                </a:solidFill>
                <a:latin typeface="Times New Roman" panose="02020603050405020304" pitchFamily="18" charset="0"/>
                <a:cs typeface="Times New Roman" panose="02020603050405020304" pitchFamily="18" charset="0"/>
              </a:rPr>
              <a:t>: </a:t>
            </a:r>
            <a:r>
              <a:rPr lang="vi-VN" sz="1800" noProof="1">
                <a:solidFill>
                  <a:srgbClr val="000000"/>
                </a:solidFill>
                <a:latin typeface="Times New Roman" panose="02020603050405020304" pitchFamily="18" charset="0"/>
                <a:cs typeface="Times New Roman" panose="02020603050405020304" pitchFamily="18" charset="0"/>
              </a:rPr>
              <a:t>Hai câu thơ </a:t>
            </a:r>
            <a:r>
              <a:rPr lang="en-US" sz="1800" noProof="1" smtClean="0">
                <a:solidFill>
                  <a:srgbClr val="000000"/>
                </a:solidFill>
                <a:latin typeface="Times New Roman" panose="02020603050405020304" pitchFamily="18" charset="0"/>
                <a:cs typeface="Times New Roman" panose="02020603050405020304" pitchFamily="18" charset="0"/>
              </a:rPr>
              <a:t>sau</a:t>
            </a:r>
            <a:r>
              <a:rPr lang="vi-VN" sz="1800" noProof="1" smtClean="0">
                <a:solidFill>
                  <a:srgbClr val="000000"/>
                </a:solidFill>
                <a:latin typeface="Times New Roman" panose="02020603050405020304" pitchFamily="18" charset="0"/>
                <a:cs typeface="Times New Roman" panose="02020603050405020304" pitchFamily="18" charset="0"/>
              </a:rPr>
              <a:t> </a:t>
            </a:r>
            <a:r>
              <a:rPr lang="vi-VN" sz="1800" noProof="1">
                <a:solidFill>
                  <a:srgbClr val="000000"/>
                </a:solidFill>
                <a:latin typeface="Times New Roman" panose="02020603050405020304" pitchFamily="18" charset="0"/>
                <a:cs typeface="Times New Roman" panose="02020603050405020304" pitchFamily="18" charset="0"/>
              </a:rPr>
              <a:t>miêu tả tâm trạng nào của Nguyễn Khuyến?</a:t>
            </a:r>
          </a:p>
          <a:p>
            <a:pPr indent="640080" algn="just">
              <a:lnSpc>
                <a:spcPct val="150000"/>
              </a:lnSpc>
            </a:pPr>
            <a:r>
              <a:rPr lang="en-US" sz="1800" i="1" noProof="1" smtClean="0">
                <a:solidFill>
                  <a:srgbClr val="000000"/>
                </a:solidFill>
                <a:latin typeface="Times New Roman" panose="02020603050405020304" pitchFamily="18" charset="0"/>
                <a:cs typeface="Times New Roman" panose="02020603050405020304" pitchFamily="18" charset="0"/>
              </a:rPr>
              <a:t>“</a:t>
            </a:r>
            <a:r>
              <a:rPr lang="vi-VN" sz="1800" i="1" noProof="1" smtClean="0">
                <a:solidFill>
                  <a:srgbClr val="000000"/>
                </a:solidFill>
                <a:latin typeface="Times New Roman" panose="02020603050405020304" pitchFamily="18" charset="0"/>
                <a:cs typeface="Times New Roman" panose="02020603050405020304" pitchFamily="18" charset="0"/>
              </a:rPr>
              <a:t>Bác </a:t>
            </a:r>
            <a:r>
              <a:rPr lang="vi-VN" sz="1800" i="1" noProof="1">
                <a:solidFill>
                  <a:srgbClr val="000000"/>
                </a:solidFill>
                <a:latin typeface="Times New Roman" panose="02020603050405020304" pitchFamily="18" charset="0"/>
                <a:cs typeface="Times New Roman" panose="02020603050405020304" pitchFamily="18" charset="0"/>
              </a:rPr>
              <a:t>Dương thôi đã thôi rồi,</a:t>
            </a:r>
          </a:p>
          <a:p>
            <a:pPr indent="640080" algn="just">
              <a:lnSpc>
                <a:spcPct val="150000"/>
              </a:lnSpc>
            </a:pPr>
            <a:r>
              <a:rPr lang="vi-VN" sz="1800" i="1" noProof="1">
                <a:solidFill>
                  <a:srgbClr val="000000"/>
                </a:solidFill>
                <a:latin typeface="Times New Roman" panose="02020603050405020304" pitchFamily="18" charset="0"/>
                <a:cs typeface="Times New Roman" panose="02020603050405020304" pitchFamily="18" charset="0"/>
              </a:rPr>
              <a:t>Nước mây man mác ngậm ngùi lòng ta</a:t>
            </a:r>
            <a:r>
              <a:rPr lang="vi-VN" sz="1800" i="1" noProof="1" smtClean="0">
                <a:solidFill>
                  <a:srgbClr val="000000"/>
                </a:solidFill>
                <a:latin typeface="Times New Roman" panose="02020603050405020304" pitchFamily="18" charset="0"/>
                <a:cs typeface="Times New Roman" panose="02020603050405020304" pitchFamily="18" charset="0"/>
              </a:rPr>
              <a:t>.</a:t>
            </a:r>
            <a:r>
              <a:rPr lang="en-US" sz="1800" i="1" noProof="1" smtClean="0">
                <a:solidFill>
                  <a:srgbClr val="000000"/>
                </a:solidFill>
                <a:latin typeface="Times New Roman" panose="02020603050405020304" pitchFamily="18" charset="0"/>
                <a:cs typeface="Times New Roman" panose="02020603050405020304" pitchFamily="18" charset="0"/>
              </a:rPr>
              <a:t>”</a:t>
            </a:r>
            <a:endParaRPr lang="vi-VN" sz="1800" i="1" noProof="1">
              <a:solidFill>
                <a:srgbClr val="000000"/>
              </a:solidFill>
              <a:latin typeface="Times New Roman" panose="02020603050405020304" pitchFamily="18" charset="0"/>
              <a:cs typeface="Times New Roman" panose="02020603050405020304" pitchFamily="18"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104458" y="1909285"/>
            <a:ext cx="4341804" cy="1228149"/>
          </a:xfrm>
          <a:prstGeom prst="roundRect">
            <a:avLst>
              <a:gd name="adj" fmla="val 9748"/>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C. </a:t>
            </a:r>
            <a:r>
              <a:rPr lang="vi-VN" sz="1800" noProof="1">
                <a:solidFill>
                  <a:srgbClr val="000000"/>
                </a:solidFill>
                <a:latin typeface="Times New Roman" panose="02020603050405020304" pitchFamily="18" charset="0"/>
                <a:cs typeface="Times New Roman" panose="02020603050405020304" pitchFamily="18" charset="0"/>
              </a:rPr>
              <a:t>Tâm trạng bàng hoàng, </a:t>
            </a:r>
            <a:r>
              <a:rPr lang="vi-VN" sz="1800" noProof="1" smtClean="0">
                <a:solidFill>
                  <a:srgbClr val="000000"/>
                </a:solidFill>
                <a:latin typeface="Times New Roman" panose="02020603050405020304" pitchFamily="18" charset="0"/>
                <a:cs typeface="Times New Roman" panose="02020603050405020304" pitchFamily="18" charset="0"/>
              </a:rPr>
              <a:t>sự </a:t>
            </a:r>
            <a:r>
              <a:rPr lang="vi-VN" sz="1800" noProof="1">
                <a:solidFill>
                  <a:srgbClr val="000000"/>
                </a:solidFill>
                <a:latin typeface="Times New Roman" panose="02020603050405020304" pitchFamily="18" charset="0"/>
                <a:cs typeface="Times New Roman" panose="02020603050405020304" pitchFamily="18" charset="0"/>
              </a:rPr>
              <a:t>buồn thương của Nguyễn Khuyến khi hay tin người bằng hữu qua đời vì </a:t>
            </a:r>
            <a:r>
              <a:rPr lang="vi-VN" sz="1800" noProof="1" smtClean="0">
                <a:solidFill>
                  <a:srgbClr val="000000"/>
                </a:solidFill>
                <a:latin typeface="Times New Roman" panose="02020603050405020304" pitchFamily="18" charset="0"/>
                <a:cs typeface="Times New Roman" panose="02020603050405020304" pitchFamily="18" charset="0"/>
              </a:rPr>
              <a:t>bệnh</a:t>
            </a:r>
            <a:r>
              <a:rPr lang="en-US" sz="1800" noProof="1" smtClean="0">
                <a:solidFill>
                  <a:srgbClr val="000000"/>
                </a:solidFill>
                <a:latin typeface="Times New Roman" panose="02020603050405020304" pitchFamily="18" charset="0"/>
                <a:cs typeface="Times New Roman" panose="02020603050405020304" pitchFamily="18" charset="0"/>
              </a:rPr>
              <a:t>.</a:t>
            </a:r>
            <a:endParaRPr lang="vi-VN" sz="1800" noProof="1">
              <a:solidFill>
                <a:srgbClr val="000000"/>
              </a:solidFill>
              <a:latin typeface="Times New Roman" panose="02020603050405020304" pitchFamily="18" charset="0"/>
              <a:cs typeface="Times New Roman" panose="02020603050405020304" pitchFamily="18"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632881" y="1904138"/>
            <a:ext cx="3159866" cy="1233295"/>
          </a:xfrm>
          <a:prstGeom prst="roundRect">
            <a:avLst>
              <a:gd name="adj" fmla="val 1236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A. </a:t>
            </a:r>
            <a:r>
              <a:rPr lang="vi-VN" sz="1800" noProof="1">
                <a:solidFill>
                  <a:srgbClr val="000000"/>
                </a:solidFill>
                <a:latin typeface="Times New Roman" panose="02020603050405020304" pitchFamily="18" charset="0"/>
                <a:cs typeface="Times New Roman" panose="02020603050405020304" pitchFamily="18" charset="0"/>
              </a:rPr>
              <a:t>Tâm trạng nhớ nhung người bạn quá </a:t>
            </a:r>
            <a:r>
              <a:rPr lang="vi-VN" sz="1800" noProof="1" smtClean="0">
                <a:solidFill>
                  <a:srgbClr val="000000"/>
                </a:solidFill>
                <a:latin typeface="Times New Roman" panose="02020603050405020304" pitchFamily="18" charset="0"/>
                <a:cs typeface="Times New Roman" panose="02020603050405020304" pitchFamily="18" charset="0"/>
              </a:rPr>
              <a:t>cố</a:t>
            </a:r>
            <a:r>
              <a:rPr lang="en-US" sz="1800" noProof="1" smtClean="0">
                <a:solidFill>
                  <a:srgbClr val="000000"/>
                </a:solidFill>
                <a:latin typeface="Times New Roman" panose="02020603050405020304" pitchFamily="18" charset="0"/>
                <a:cs typeface="Times New Roman" panose="02020603050405020304" pitchFamily="18" charset="0"/>
              </a:rPr>
              <a:t>.</a:t>
            </a:r>
            <a:endParaRPr lang="vi-VN" sz="1800" noProof="1">
              <a:solidFill>
                <a:srgbClr val="000000"/>
              </a:solidFill>
              <a:latin typeface="Times New Roman" panose="02020603050405020304" pitchFamily="18" charset="0"/>
              <a:cs typeface="Times New Roman" panose="02020603050405020304" pitchFamily="18"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632881" y="3289324"/>
            <a:ext cx="3228501" cy="1337986"/>
          </a:xfrm>
          <a:prstGeom prst="roundRect">
            <a:avLst>
              <a:gd name="adj" fmla="val 1174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B. </a:t>
            </a:r>
            <a:r>
              <a:rPr lang="vi-VN" sz="1800" noProof="1">
                <a:solidFill>
                  <a:srgbClr val="000000"/>
                </a:solidFill>
                <a:latin typeface="Times New Roman" panose="02020603050405020304" pitchFamily="18" charset="0"/>
                <a:cs typeface="Times New Roman" panose="02020603050405020304" pitchFamily="18" charset="0"/>
              </a:rPr>
              <a:t>Tâm trạng mong chờ được gặp lại người bạn cũ sau nhiều năm xa </a:t>
            </a:r>
            <a:r>
              <a:rPr lang="vi-VN" sz="1800" noProof="1" smtClean="0">
                <a:solidFill>
                  <a:srgbClr val="000000"/>
                </a:solidFill>
                <a:latin typeface="Times New Roman" panose="02020603050405020304" pitchFamily="18" charset="0"/>
                <a:cs typeface="Times New Roman" panose="02020603050405020304" pitchFamily="18" charset="0"/>
              </a:rPr>
              <a:t>cách</a:t>
            </a:r>
            <a:r>
              <a:rPr lang="en-US" sz="1800" noProof="1" smtClean="0">
                <a:solidFill>
                  <a:srgbClr val="000000"/>
                </a:solidFill>
                <a:latin typeface="Times New Roman" panose="02020603050405020304" pitchFamily="18" charset="0"/>
                <a:cs typeface="Times New Roman" panose="02020603050405020304" pitchFamily="18" charset="0"/>
              </a:rPr>
              <a:t>.</a:t>
            </a:r>
            <a:endParaRPr lang="vi-VN" sz="1800" noProof="1">
              <a:solidFill>
                <a:srgbClr val="000000"/>
              </a:solidFill>
              <a:latin typeface="Times New Roman" panose="02020603050405020304" pitchFamily="18" charset="0"/>
              <a:cs typeface="Times New Roman" panose="02020603050405020304" pitchFamily="18"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104458" y="3289324"/>
            <a:ext cx="4341804" cy="1337986"/>
          </a:xfrm>
          <a:prstGeom prst="roundRect">
            <a:avLst>
              <a:gd name="adj" fmla="val 1097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Times New Roman" panose="02020603050405020304" pitchFamily="18" charset="0"/>
                <a:cs typeface="Times New Roman" panose="02020603050405020304" pitchFamily="18" charset="0"/>
              </a:rPr>
              <a:t>D. </a:t>
            </a:r>
            <a:r>
              <a:rPr lang="vi-VN" sz="1800" noProof="1">
                <a:solidFill>
                  <a:srgbClr val="000000"/>
                </a:solidFill>
                <a:latin typeface="Times New Roman" panose="02020603050405020304" pitchFamily="18" charset="0"/>
                <a:cs typeface="Times New Roman" panose="02020603050405020304" pitchFamily="18" charset="0"/>
              </a:rPr>
              <a:t>Tâm trạng buồn tủi vì giây phút cuối cùng vẫn không được nói lời tạm biệt người bạn cũ</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42363" y="-596057"/>
            <a:ext cx="446154" cy="446154"/>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665345" y="2443643"/>
            <a:ext cx="780916" cy="679712"/>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44248" y="3817145"/>
            <a:ext cx="778240" cy="693341"/>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740588" y="3933969"/>
            <a:ext cx="778240" cy="693341"/>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044248" y="2457722"/>
            <a:ext cx="778240" cy="693341"/>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769226" y="-596057"/>
            <a:ext cx="446154" cy="446154"/>
          </a:xfrm>
          <a:prstGeom prst="rect">
            <a:avLst/>
          </a:prstGeom>
        </p:spPr>
      </p:pic>
    </p:spTree>
    <p:extLst>
      <p:ext uri="{BB962C8B-B14F-4D97-AF65-F5344CB8AC3E}">
        <p14:creationId xmlns:p14="http://schemas.microsoft.com/office/powerpoint/2010/main" val="15670908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31"/>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022147" y="802302"/>
            <a:ext cx="7004010" cy="932146"/>
          </a:xfrm>
          <a:prstGeom prst="roundRect">
            <a:avLst>
              <a:gd name="adj" fmla="val 23479"/>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noProof="1">
                <a:solidFill>
                  <a:srgbClr val="000000"/>
                </a:solidFill>
                <a:latin typeface="Arial" panose="020B0604020202020204" pitchFamily="34" charset="0"/>
                <a:cs typeface="Arial" panose="020B0604020202020204" pitchFamily="34" charset="0"/>
              </a:rPr>
              <a:t>Câu hỏi </a:t>
            </a:r>
            <a:r>
              <a:rPr lang="en-US" sz="2000" b="1" noProof="1">
                <a:solidFill>
                  <a:srgbClr val="000000"/>
                </a:solidFill>
                <a:latin typeface="Arial" panose="020B0604020202020204" pitchFamily="34" charset="0"/>
                <a:cs typeface="Arial" panose="020B0604020202020204" pitchFamily="34" charset="0"/>
              </a:rPr>
              <a:t>4</a:t>
            </a:r>
            <a:r>
              <a:rPr lang="en-US" sz="2000" b="1" noProof="1" smtClean="0">
                <a:solidFill>
                  <a:srgbClr val="000000"/>
                </a:solidFill>
                <a:latin typeface="Arial" panose="020B0604020202020204" pitchFamily="34" charset="0"/>
                <a:cs typeface="Arial" panose="020B0604020202020204" pitchFamily="34" charset="0"/>
              </a:rPr>
              <a:t>: </a:t>
            </a:r>
            <a:r>
              <a:rPr lang="vi-VN" sz="2000" noProof="1">
                <a:solidFill>
                  <a:srgbClr val="000000"/>
                </a:solidFill>
                <a:latin typeface="Arial" panose="020B0604020202020204" pitchFamily="34" charset="0"/>
                <a:cs typeface="Arial" panose="020B0604020202020204" pitchFamily="34" charset="0"/>
              </a:rPr>
              <a:t>Cách gọi “bác Dương” thể hiện điều gì?</a:t>
            </a:r>
            <a:endParaRPr lang="en-US" sz="20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647700" y="3144131"/>
            <a:ext cx="4216400" cy="132626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Arial" panose="020B0604020202020204" pitchFamily="34" charset="0"/>
                <a:cs typeface="Arial" panose="020B0604020202020204" pitchFamily="34" charset="0"/>
              </a:rPr>
              <a:t>B. </a:t>
            </a:r>
            <a:r>
              <a:rPr lang="vi-VN" sz="1800" noProof="1">
                <a:solidFill>
                  <a:srgbClr val="000000"/>
                </a:solidFill>
                <a:latin typeface="Arial" panose="020B0604020202020204" pitchFamily="34" charset="0"/>
                <a:cs typeface="Arial" panose="020B0604020202020204" pitchFamily="34" charset="0"/>
              </a:rPr>
              <a:t>Vừa thể hiện sự trang nghiêm, mẫu mực lại gợi được tình cảm thân mật, gắn bó giữa hai </a:t>
            </a:r>
            <a:r>
              <a:rPr lang="vi-VN" sz="1800" noProof="1" smtClean="0">
                <a:solidFill>
                  <a:srgbClr val="000000"/>
                </a:solidFill>
                <a:latin typeface="Arial" panose="020B0604020202020204" pitchFamily="34" charset="0"/>
                <a:cs typeface="Arial" panose="020B0604020202020204" pitchFamily="34" charset="0"/>
              </a:rPr>
              <a:t>người</a:t>
            </a:r>
            <a:r>
              <a:rPr lang="en-US" sz="1800" noProof="1" smtClean="0">
                <a:solidFill>
                  <a:srgbClr val="000000"/>
                </a:solidFill>
                <a:latin typeface="Arial" panose="020B0604020202020204" pitchFamily="34" charset="0"/>
                <a:cs typeface="Arial" panose="020B0604020202020204" pitchFamily="34" charset="0"/>
              </a:rPr>
              <a:t>.</a:t>
            </a:r>
            <a:endParaRPr lang="vi-VN" sz="18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647700" y="1955801"/>
            <a:ext cx="4216400" cy="1041399"/>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Arial" panose="020B0604020202020204" pitchFamily="34" charset="0"/>
                <a:cs typeface="Arial" panose="020B0604020202020204" pitchFamily="34" charset="0"/>
              </a:rPr>
              <a:t>A. Thể hiện sự trang nghiêm, mẫu </a:t>
            </a:r>
            <a:r>
              <a:rPr lang="en-US" sz="1800" noProof="1" smtClean="0">
                <a:solidFill>
                  <a:srgbClr val="000000"/>
                </a:solidFill>
                <a:latin typeface="Arial" panose="020B0604020202020204" pitchFamily="34" charset="0"/>
                <a:cs typeface="Arial" panose="020B0604020202020204" pitchFamily="34" charset="0"/>
              </a:rPr>
              <a:t>mực trong mối quan hệ của hai người</a:t>
            </a:r>
            <a:endParaRPr lang="vi-VN" sz="18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5078699" y="1955801"/>
            <a:ext cx="3443001" cy="10414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Arial" panose="020B0604020202020204" pitchFamily="34" charset="0"/>
                <a:cs typeface="Arial" panose="020B0604020202020204" pitchFamily="34" charset="0"/>
              </a:rPr>
              <a:t>C. </a:t>
            </a:r>
            <a:r>
              <a:rPr lang="vi-VN" sz="1800" noProof="1">
                <a:solidFill>
                  <a:srgbClr val="000000"/>
                </a:solidFill>
                <a:latin typeface="Arial" panose="020B0604020202020204" pitchFamily="34" charset="0"/>
                <a:cs typeface="Arial" panose="020B0604020202020204" pitchFamily="34" charset="0"/>
              </a:rPr>
              <a:t>Thể hiện mối quan hệ họ hàng thân thích của hai </a:t>
            </a:r>
            <a:r>
              <a:rPr lang="vi-VN" sz="1800" noProof="1" smtClean="0">
                <a:solidFill>
                  <a:srgbClr val="000000"/>
                </a:solidFill>
                <a:latin typeface="Arial" panose="020B0604020202020204" pitchFamily="34" charset="0"/>
                <a:cs typeface="Arial" panose="020B0604020202020204" pitchFamily="34" charset="0"/>
              </a:rPr>
              <a:t>người</a:t>
            </a:r>
            <a:r>
              <a:rPr lang="en-US" sz="1800" noProof="1" smtClean="0">
                <a:solidFill>
                  <a:srgbClr val="000000"/>
                </a:solidFill>
                <a:latin typeface="Arial" panose="020B0604020202020204" pitchFamily="34" charset="0"/>
                <a:cs typeface="Arial" panose="020B0604020202020204" pitchFamily="34" charset="0"/>
              </a:rPr>
              <a:t>.</a:t>
            </a:r>
            <a:endParaRPr lang="vi-VN" sz="18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5026738" y="3144131"/>
            <a:ext cx="3494962" cy="1291315"/>
          </a:xfrm>
          <a:prstGeom prst="roundRect">
            <a:avLst>
              <a:gd name="adj" fmla="val 781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noProof="1">
                <a:solidFill>
                  <a:srgbClr val="000000"/>
                </a:solidFill>
                <a:latin typeface="Arial" panose="020B0604020202020204" pitchFamily="34" charset="0"/>
                <a:cs typeface="Arial" panose="020B0604020202020204" pitchFamily="34" charset="0"/>
              </a:rPr>
              <a:t>D. </a:t>
            </a:r>
            <a:r>
              <a:rPr lang="vi-VN" sz="1800" noProof="1">
                <a:solidFill>
                  <a:srgbClr val="000000"/>
                </a:solidFill>
                <a:latin typeface="Arial" panose="020B0604020202020204" pitchFamily="34" charset="0"/>
                <a:cs typeface="Arial" panose="020B0604020202020204" pitchFamily="34" charset="0"/>
              </a:rPr>
              <a:t>Thể hiện sự gần gũi, thân thiết, gắn bó giữa hai </a:t>
            </a:r>
            <a:r>
              <a:rPr lang="vi-VN" sz="1800" noProof="1" smtClean="0">
                <a:solidFill>
                  <a:srgbClr val="000000"/>
                </a:solidFill>
                <a:latin typeface="Arial" panose="020B0604020202020204" pitchFamily="34" charset="0"/>
                <a:cs typeface="Arial" panose="020B0604020202020204" pitchFamily="34" charset="0"/>
              </a:rPr>
              <a:t>người</a:t>
            </a:r>
            <a:r>
              <a:rPr lang="en-US" sz="1800" noProof="1" smtClean="0">
                <a:solidFill>
                  <a:srgbClr val="000000"/>
                </a:solidFill>
                <a:latin typeface="Arial" panose="020B0604020202020204" pitchFamily="34" charset="0"/>
                <a:cs typeface="Arial" panose="020B0604020202020204" pitchFamily="34" charset="0"/>
              </a:rPr>
              <a:t>.</a:t>
            </a:r>
            <a:endParaRPr lang="vi-VN" sz="1800" noProof="1">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04369" y="-505992"/>
            <a:ext cx="385250" cy="385250"/>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4129901" y="3823928"/>
            <a:ext cx="674315" cy="586926"/>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49696" y="2398506"/>
            <a:ext cx="672003" cy="598693"/>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7849697" y="3846035"/>
            <a:ext cx="672003" cy="598693"/>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188151" y="2398507"/>
            <a:ext cx="672003" cy="598693"/>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131232" y="-505992"/>
            <a:ext cx="385250" cy="385250"/>
          </a:xfrm>
          <a:prstGeom prst="rect">
            <a:avLst/>
          </a:prstGeom>
        </p:spPr>
      </p:pic>
    </p:spTree>
    <p:extLst>
      <p:ext uri="{BB962C8B-B14F-4D97-AF65-F5344CB8AC3E}">
        <p14:creationId xmlns:p14="http://schemas.microsoft.com/office/powerpoint/2010/main" val="69402958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2" name="Rounded Rectangle 1"/>
          <p:cNvSpPr/>
          <p:nvPr/>
        </p:nvSpPr>
        <p:spPr>
          <a:xfrm>
            <a:off x="827350" y="647664"/>
            <a:ext cx="4864814" cy="518487"/>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Times New Roman" panose="02020603050405020304" pitchFamily="18" charset="0"/>
                <a:cs typeface="Times New Roman" panose="02020603050405020304" pitchFamily="18" charset="0"/>
              </a:rPr>
              <a:t>HOẠT ĐỘNG CẶP ĐÔI </a:t>
            </a:r>
          </a:p>
        </p:txBody>
      </p:sp>
      <p:grpSp>
        <p:nvGrpSpPr>
          <p:cNvPr id="3" name="Group 2"/>
          <p:cNvGrpSpPr/>
          <p:nvPr/>
        </p:nvGrpSpPr>
        <p:grpSpPr>
          <a:xfrm>
            <a:off x="1043395" y="1166151"/>
            <a:ext cx="4355680" cy="2026735"/>
            <a:chOff x="2840420" y="1040416"/>
            <a:chExt cx="4355680" cy="2026735"/>
          </a:xfrm>
        </p:grpSpPr>
        <p:sp>
          <p:nvSpPr>
            <p:cNvPr id="4" name="Rounded Rectangle 3"/>
            <p:cNvSpPr/>
            <p:nvPr/>
          </p:nvSpPr>
          <p:spPr>
            <a:xfrm>
              <a:off x="3194879" y="1279448"/>
              <a:ext cx="4001221" cy="1787703"/>
            </a:xfrm>
            <a:prstGeom prst="roundRect">
              <a:avLst>
                <a:gd name="adj" fmla="val 158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rgbClr val="000000"/>
                  </a:solidFill>
                  <a:latin typeface="Times New Roman" panose="02020603050405020304" pitchFamily="18" charset="0"/>
                  <a:cs typeface="Times New Roman" panose="02020603050405020304" pitchFamily="18" charset="0"/>
                </a:rPr>
                <a:t>Trình </a:t>
              </a:r>
              <a:r>
                <a:rPr lang="vi-VN" sz="1800" dirty="0">
                  <a:solidFill>
                    <a:srgbClr val="000000"/>
                  </a:solidFill>
                  <a:latin typeface="Times New Roman" panose="02020603050405020304" pitchFamily="18" charset="0"/>
                  <a:cs typeface="Times New Roman" panose="02020603050405020304" pitchFamily="18" charset="0"/>
                </a:rPr>
                <a:t>bày những hiểu biết chung về tác giả Nguyễn </a:t>
              </a:r>
              <a:r>
                <a:rPr lang="vi-VN" sz="1800" dirty="0" smtClean="0">
                  <a:solidFill>
                    <a:srgbClr val="000000"/>
                  </a:solidFill>
                  <a:latin typeface="Times New Roman" panose="02020603050405020304" pitchFamily="18" charset="0"/>
                  <a:cs typeface="Times New Roman" panose="02020603050405020304" pitchFamily="18" charset="0"/>
                </a:rPr>
                <a:t>Khuyến</a:t>
              </a:r>
              <a:r>
                <a:rPr lang="en-US" sz="1800" dirty="0" smtClean="0">
                  <a:solidFill>
                    <a:srgbClr val="000000"/>
                  </a:solidFill>
                  <a:latin typeface="Times New Roman" panose="02020603050405020304" pitchFamily="18" charset="0"/>
                  <a:cs typeface="Times New Roman" panose="02020603050405020304" pitchFamily="18" charset="0"/>
                </a:rPr>
                <a:t>.</a:t>
              </a:r>
              <a:endParaRPr lang="vi-VN" sz="1800" dirty="0">
                <a:solidFill>
                  <a:srgbClr val="000000"/>
                </a:solidFill>
                <a:latin typeface="Times New Roman" panose="02020603050405020304" pitchFamily="18" charset="0"/>
                <a:cs typeface="Times New Roman" panose="02020603050405020304" pitchFamily="18" charset="0"/>
              </a:endParaRPr>
            </a:p>
          </p:txBody>
        </p:sp>
        <p:sp>
          <p:nvSpPr>
            <p:cNvPr id="5" name="Oval 4"/>
            <p:cNvSpPr/>
            <p:nvPr/>
          </p:nvSpPr>
          <p:spPr>
            <a:xfrm>
              <a:off x="2840420" y="1040416"/>
              <a:ext cx="708917" cy="554804"/>
            </a:xfrm>
            <a:prstGeom prst="ellipse">
              <a:avLst/>
            </a:prstGeom>
            <a:solidFill>
              <a:schemeClr val="accent1">
                <a:lumMod val="7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accent6"/>
                  </a:solidFill>
                </a:rPr>
                <a:t>2.</a:t>
              </a:r>
              <a:endParaRPr lang="en-US" sz="2000" b="1" dirty="0">
                <a:solidFill>
                  <a:schemeClr val="accent6"/>
                </a:solidFill>
              </a:endParaRPr>
            </a:p>
          </p:txBody>
        </p:sp>
      </p:grpSp>
      <p:pic>
        <p:nvPicPr>
          <p:cNvPr id="6" name="Picture 5"/>
          <p:cNvPicPr>
            <a:picLocks noChangeAspect="1"/>
          </p:cNvPicPr>
          <p:nvPr/>
        </p:nvPicPr>
        <p:blipFill>
          <a:blip r:embed="rId3"/>
          <a:stretch>
            <a:fillRect/>
          </a:stretch>
        </p:blipFill>
        <p:spPr>
          <a:xfrm>
            <a:off x="5841081" y="768927"/>
            <a:ext cx="2468677" cy="3651778"/>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4"/>
          <a:stretch>
            <a:fillRect/>
          </a:stretch>
        </p:blipFill>
        <p:spPr>
          <a:xfrm>
            <a:off x="2759994" y="3300462"/>
            <a:ext cx="1276940" cy="1273755"/>
          </a:xfrm>
          <a:prstGeom prst="rect">
            <a:avLst/>
          </a:prstGeom>
        </p:spPr>
      </p:pic>
    </p:spTree>
    <p:extLst>
      <p:ext uri="{BB962C8B-B14F-4D97-AF65-F5344CB8AC3E}">
        <p14:creationId xmlns:p14="http://schemas.microsoft.com/office/powerpoint/2010/main" val="22853610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1" presetClass="entr" presetSubtype="3"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3)">
                                      <p:cBhvr>
                                        <p:cTn id="10" dur="500"/>
                                        <p:tgtEl>
                                          <p:spTgt spid="6"/>
                                        </p:tgtEl>
                                      </p:cBhvr>
                                    </p:animEffect>
                                  </p:childTnLst>
                                </p:cTn>
                              </p:par>
                            </p:childTnLst>
                          </p:cTn>
                        </p:par>
                        <p:par>
                          <p:cTn id="11" fill="hold">
                            <p:stCondLst>
                              <p:cond delay="500"/>
                            </p:stCondLst>
                            <p:childTnLst>
                              <p:par>
                                <p:cTn id="12" presetID="14" presetClass="entr" presetSubtype="1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72647" y="676844"/>
            <a:ext cx="7024976" cy="1160074"/>
          </a:xfrm>
          <a:prstGeom prst="roundRect">
            <a:avLst>
              <a:gd name="adj" fmla="val 1547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latin typeface="Times New Roman" panose="02020603050405020304" pitchFamily="18" charset="0"/>
                <a:cs typeface="Times New Roman" panose="02020603050405020304" pitchFamily="18" charset="0"/>
              </a:rPr>
              <a:t>Câu hỏi </a:t>
            </a:r>
            <a:r>
              <a:rPr lang="en-US" sz="2000" b="1" noProof="1">
                <a:solidFill>
                  <a:srgbClr val="000000"/>
                </a:solidFill>
                <a:latin typeface="Times New Roman" panose="02020603050405020304" pitchFamily="18" charset="0"/>
                <a:cs typeface="Times New Roman" panose="02020603050405020304" pitchFamily="18" charset="0"/>
              </a:rPr>
              <a:t>5</a:t>
            </a:r>
            <a:r>
              <a:rPr lang="en-US" sz="2000" b="1" noProof="1" smtClean="0">
                <a:solidFill>
                  <a:srgbClr val="000000"/>
                </a:solidFill>
                <a:latin typeface="Times New Roman" panose="02020603050405020304" pitchFamily="18" charset="0"/>
                <a:cs typeface="Times New Roman" panose="02020603050405020304" pitchFamily="18" charset="0"/>
              </a:rPr>
              <a:t>: </a:t>
            </a:r>
            <a:r>
              <a:rPr lang="en-US" sz="2000" noProof="1">
                <a:solidFill>
                  <a:srgbClr val="000000"/>
                </a:solidFill>
                <a:latin typeface="Times New Roman" panose="02020603050405020304" pitchFamily="18" charset="0"/>
                <a:cs typeface="Times New Roman" panose="02020603050405020304" pitchFamily="18" charset="0"/>
              </a:rPr>
              <a:t>Đâu </a:t>
            </a:r>
            <a:r>
              <a:rPr lang="en-US" sz="2000" b="1" noProof="1">
                <a:solidFill>
                  <a:srgbClr val="000000"/>
                </a:solidFill>
                <a:latin typeface="Times New Roman" panose="02020603050405020304" pitchFamily="18" charset="0"/>
                <a:cs typeface="Times New Roman" panose="02020603050405020304" pitchFamily="18" charset="0"/>
              </a:rPr>
              <a:t>không </a:t>
            </a:r>
            <a:r>
              <a:rPr lang="en-US" sz="2000" noProof="1">
                <a:solidFill>
                  <a:srgbClr val="000000"/>
                </a:solidFill>
                <a:latin typeface="Times New Roman" panose="02020603050405020304" pitchFamily="18" charset="0"/>
                <a:cs typeface="Times New Roman" panose="02020603050405020304" pitchFamily="18" charset="0"/>
              </a:rPr>
              <a:t>phải một phẩm chất quan trọng để có một tình bạn trong sáng, bền vững?</a:t>
            </a:r>
            <a:endParaRPr lang="vi-VN" sz="2000" noProof="1">
              <a:solidFill>
                <a:srgbClr val="000000"/>
              </a:solidFill>
              <a:latin typeface="Times New Roman" panose="02020603050405020304" pitchFamily="18" charset="0"/>
              <a:cs typeface="Times New Roman" panose="02020603050405020304" pitchFamily="18"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4811238" y="3378345"/>
            <a:ext cx="3186385" cy="9687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Times New Roman" panose="02020603050405020304" pitchFamily="18" charset="0"/>
                <a:cs typeface="Times New Roman" panose="02020603050405020304" pitchFamily="18" charset="0"/>
              </a:rPr>
              <a:t>D. </a:t>
            </a:r>
            <a:r>
              <a:rPr lang="vi-VN" sz="2000" noProof="1">
                <a:solidFill>
                  <a:srgbClr val="000000"/>
                </a:solidFill>
                <a:latin typeface="Times New Roman" panose="02020603050405020304" pitchFamily="18" charset="0"/>
                <a:cs typeface="Times New Roman" panose="02020603050405020304" pitchFamily="18" charset="0"/>
              </a:rPr>
              <a:t>Sự thực dụng</a:t>
            </a:r>
          </a:p>
        </p:txBody>
      </p:sp>
      <p:sp>
        <p:nvSpPr>
          <p:cNvPr id="4" name="Đáp án sai 1">
            <a:extLst>
              <a:ext uri="{FF2B5EF4-FFF2-40B4-BE49-F238E27FC236}">
                <a16:creationId xmlns:a16="http://schemas.microsoft.com/office/drawing/2014/main" id="{3FCD9830-5FD1-BD44-878B-228BD96CE996}"/>
              </a:ext>
            </a:extLst>
          </p:cNvPr>
          <p:cNvSpPr/>
          <p:nvPr/>
        </p:nvSpPr>
        <p:spPr>
          <a:xfrm>
            <a:off x="972647" y="2196188"/>
            <a:ext cx="3278463" cy="96874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Times New Roman" panose="02020603050405020304" pitchFamily="18" charset="0"/>
                <a:cs typeface="Times New Roman" panose="02020603050405020304" pitchFamily="18" charset="0"/>
              </a:rPr>
              <a:t>A. </a:t>
            </a:r>
            <a:r>
              <a:rPr lang="vi-VN" sz="2000" noProof="1">
                <a:solidFill>
                  <a:srgbClr val="000000"/>
                </a:solidFill>
                <a:latin typeface="Times New Roman" panose="02020603050405020304" pitchFamily="18" charset="0"/>
                <a:cs typeface="Times New Roman" panose="02020603050405020304" pitchFamily="18" charset="0"/>
              </a:rPr>
              <a:t>Sự tin tưởng</a:t>
            </a:r>
          </a:p>
        </p:txBody>
      </p:sp>
      <p:sp>
        <p:nvSpPr>
          <p:cNvPr id="5" name="Đáp án sai 2">
            <a:extLst>
              <a:ext uri="{FF2B5EF4-FFF2-40B4-BE49-F238E27FC236}">
                <a16:creationId xmlns:a16="http://schemas.microsoft.com/office/drawing/2014/main" id="{6A919885-0285-0403-1E09-FA94D8BC080B}"/>
              </a:ext>
            </a:extLst>
          </p:cNvPr>
          <p:cNvSpPr/>
          <p:nvPr/>
        </p:nvSpPr>
        <p:spPr>
          <a:xfrm>
            <a:off x="972647" y="3415862"/>
            <a:ext cx="3278464" cy="93123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Times New Roman" panose="02020603050405020304" pitchFamily="18" charset="0"/>
                <a:cs typeface="Times New Roman" panose="02020603050405020304" pitchFamily="18" charset="0"/>
              </a:rPr>
              <a:t>B. Sự tôn trọng</a:t>
            </a:r>
            <a:endParaRPr lang="vi-VN" sz="2000" noProof="1">
              <a:solidFill>
                <a:srgbClr val="000000"/>
              </a:solidFill>
              <a:latin typeface="Times New Roman" panose="02020603050405020304" pitchFamily="18" charset="0"/>
              <a:cs typeface="Times New Roman" panose="02020603050405020304" pitchFamily="18"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27677" y="2196188"/>
            <a:ext cx="3169946" cy="96874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Times New Roman" panose="02020603050405020304" pitchFamily="18" charset="0"/>
                <a:cs typeface="Times New Roman" panose="02020603050405020304" pitchFamily="18" charset="0"/>
              </a:rPr>
              <a:t>C. </a:t>
            </a:r>
            <a:r>
              <a:rPr lang="vi-VN" sz="2000" noProof="1">
                <a:solidFill>
                  <a:srgbClr val="000000"/>
                </a:solidFill>
                <a:latin typeface="Times New Roman" panose="02020603050405020304" pitchFamily="18" charset="0"/>
                <a:cs typeface="Times New Roman" panose="02020603050405020304" pitchFamily="18" charset="0"/>
              </a:rPr>
              <a:t>Sự thấu hiểu</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7095" y="-576847"/>
            <a:ext cx="437336" cy="437336"/>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7215845" y="3680814"/>
            <a:ext cx="765482" cy="666278"/>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86500" y="3644632"/>
            <a:ext cx="762858" cy="679637"/>
          </a:xfrm>
          <a:prstGeom prst="rect">
            <a:avLst/>
          </a:prstGeom>
        </p:spPr>
      </p:pic>
      <p:pic>
        <p:nvPicPr>
          <p:cNvPr id="10" name="Picture 9">
            <a:extLst>
              <a:ext uri="{FF2B5EF4-FFF2-40B4-BE49-F238E27FC236}">
                <a16:creationId xmlns:a16="http://schemas.microsoft.com/office/drawing/2014/main" id="{A47525BE-8DC6-1E4E-AED4-3C6DAB364AFC}"/>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178619" y="2485298"/>
            <a:ext cx="762858" cy="679637"/>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516325" y="2485297"/>
            <a:ext cx="762858" cy="679637"/>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293958" y="-576847"/>
            <a:ext cx="437336" cy="437336"/>
          </a:xfrm>
          <a:prstGeom prst="rect">
            <a:avLst/>
          </a:prstGeom>
        </p:spPr>
      </p:pic>
    </p:spTree>
    <p:extLst>
      <p:ext uri="{BB962C8B-B14F-4D97-AF65-F5344CB8AC3E}">
        <p14:creationId xmlns:p14="http://schemas.microsoft.com/office/powerpoint/2010/main" val="1096036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2" name="Rounded Rectangle 1"/>
          <p:cNvSpPr/>
          <p:nvPr/>
        </p:nvSpPr>
        <p:spPr>
          <a:xfrm>
            <a:off x="1179039" y="1481959"/>
            <a:ext cx="3085419" cy="1128214"/>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rgbClr val="C00000"/>
                </a:solidFill>
                <a:latin typeface="Times New Roman" panose="02020603050405020304" pitchFamily="18" charset="0"/>
                <a:cs typeface="Times New Roman" panose="02020603050405020304" pitchFamily="18" charset="0"/>
              </a:rPr>
              <a:t>Nhiệm vụ 2:</a:t>
            </a:r>
          </a:p>
          <a:p>
            <a:pPr algn="ctr">
              <a:lnSpc>
                <a:spcPct val="150000"/>
              </a:lnSpc>
            </a:pPr>
            <a:r>
              <a:rPr lang="en-US" sz="2000" b="1" dirty="0">
                <a:solidFill>
                  <a:schemeClr val="tx1">
                    <a:lumMod val="50000"/>
                  </a:schemeClr>
                </a:solidFill>
                <a:latin typeface="Times New Roman" panose="02020603050405020304" pitchFamily="18" charset="0"/>
                <a:cs typeface="Times New Roman" panose="02020603050405020304" pitchFamily="18" charset="0"/>
              </a:rPr>
              <a:t>Luyện tập theo văn bản</a:t>
            </a:r>
            <a:endParaRPr lang="en-US" sz="2000" dirty="0">
              <a:solidFill>
                <a:schemeClr val="tx1">
                  <a:lumMod val="50000"/>
                </a:schemeClr>
              </a:solidFill>
              <a:latin typeface="Times New Roman" panose="02020603050405020304" pitchFamily="18" charset="0"/>
              <a:cs typeface="Times New Roman" panose="02020603050405020304" pitchFamily="18" charset="0"/>
            </a:endParaRPr>
          </a:p>
        </p:txBody>
      </p:sp>
      <p:sp>
        <p:nvSpPr>
          <p:cNvPr id="3" name="Google Shape;8895;p28"/>
          <p:cNvSpPr txBox="1">
            <a:spLocks/>
          </p:cNvSpPr>
          <p:nvPr/>
        </p:nvSpPr>
        <p:spPr>
          <a:xfrm>
            <a:off x="2721749" y="642146"/>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rgbClr val="AA3D0D"/>
                </a:solidFill>
                <a:latin typeface="Arial" panose="020B0604020202020204" pitchFamily="34" charset="0"/>
                <a:cs typeface="Arial" panose="020B0604020202020204" pitchFamily="34" charset="0"/>
              </a:rPr>
              <a:t>LUYỆN TẬP</a:t>
            </a:r>
            <a:endParaRPr lang="vi-VN" sz="3500" b="1" dirty="0">
              <a:solidFill>
                <a:srgbClr val="AA3D0D"/>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657709" y="2687681"/>
            <a:ext cx="1588631" cy="1632222"/>
          </a:xfrm>
          <a:prstGeom prst="rect">
            <a:avLst/>
          </a:prstGeom>
        </p:spPr>
      </p:pic>
      <p:pic>
        <p:nvPicPr>
          <p:cNvPr id="5" name="Picture 4"/>
          <p:cNvPicPr>
            <a:picLocks noChangeAspect="1"/>
          </p:cNvPicPr>
          <p:nvPr/>
        </p:nvPicPr>
        <p:blipFill>
          <a:blip r:embed="rId4"/>
          <a:stretch>
            <a:fillRect/>
          </a:stretch>
        </p:blipFill>
        <p:spPr>
          <a:xfrm>
            <a:off x="4496979" y="2610173"/>
            <a:ext cx="3986488" cy="18641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17405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outVertical)">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21" presetClass="entr" presetSubtype="3"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3)">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Rounded Rectangle 1"/>
          <p:cNvSpPr/>
          <p:nvPr/>
        </p:nvSpPr>
        <p:spPr>
          <a:xfrm>
            <a:off x="753930" y="767255"/>
            <a:ext cx="7723320" cy="987262"/>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b="1" dirty="0">
                <a:solidFill>
                  <a:srgbClr val="000000"/>
                </a:solidFill>
                <a:latin typeface="Times New Roman" panose="02020603050405020304" pitchFamily="18" charset="0"/>
                <a:cs typeface="Times New Roman" panose="02020603050405020304" pitchFamily="18" charset="0"/>
              </a:rPr>
              <a:t>Viết đoạn văn phân tích khổ thơ cuối bài “Khóc Dương Khuê</a:t>
            </a:r>
            <a:r>
              <a:rPr lang="vi-VN" sz="1800" b="1" dirty="0" smtClean="0">
                <a:solidFill>
                  <a:srgbClr val="000000"/>
                </a:solidFill>
                <a:latin typeface="Times New Roman" panose="02020603050405020304" pitchFamily="18" charset="0"/>
                <a:cs typeface="Times New Roman" panose="02020603050405020304" pitchFamily="18" charset="0"/>
              </a:rPr>
              <a:t>”</a:t>
            </a:r>
            <a:r>
              <a:rPr lang="en-US" sz="1800" b="1" dirty="0" smtClean="0">
                <a:solidFill>
                  <a:srgbClr val="000000"/>
                </a:solidFill>
                <a:latin typeface="Times New Roman" panose="02020603050405020304" pitchFamily="18" charset="0"/>
                <a:cs typeface="Times New Roman" panose="02020603050405020304" pitchFamily="18" charset="0"/>
              </a:rPr>
              <a:t> – Nguyễn Khuyến</a:t>
            </a:r>
            <a:r>
              <a:rPr lang="vi-VN" sz="1800" b="1" dirty="0" smtClean="0">
                <a:solidFill>
                  <a:srgbClr val="000000"/>
                </a:solidFill>
                <a:latin typeface="Times New Roman" panose="02020603050405020304" pitchFamily="18" charset="0"/>
                <a:cs typeface="Times New Roman" panose="02020603050405020304" pitchFamily="18" charset="0"/>
              </a:rPr>
              <a:t>.</a:t>
            </a:r>
            <a:endParaRPr lang="vi-VN" sz="1800" b="1" dirty="0">
              <a:solidFill>
                <a:srgbClr val="0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5193047" y="2732809"/>
            <a:ext cx="3950953" cy="2410691"/>
          </a:xfrm>
          <a:prstGeom prst="rect">
            <a:avLst/>
          </a:prstGeom>
          <a:ln>
            <a:noFill/>
          </a:ln>
          <a:effectLst>
            <a:outerShdw blurRad="190500" algn="tl" rotWithShape="0">
              <a:srgbClr val="000000">
                <a:alpha val="70000"/>
              </a:srgbClr>
            </a:outerShdw>
          </a:effectLst>
        </p:spPr>
      </p:pic>
      <p:sp>
        <p:nvSpPr>
          <p:cNvPr id="4" name="Rounded Rectangle 3"/>
          <p:cNvSpPr/>
          <p:nvPr/>
        </p:nvSpPr>
        <p:spPr>
          <a:xfrm>
            <a:off x="238923" y="1815222"/>
            <a:ext cx="4764001" cy="1835174"/>
          </a:xfrm>
          <a:prstGeom prst="roundRect">
            <a:avLst>
              <a:gd name="adj" fmla="val 6228"/>
            </a:avLst>
          </a:prstGeom>
          <a:solidFill>
            <a:schemeClr val="accent5"/>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i="1" dirty="0" smtClean="0">
                <a:solidFill>
                  <a:schemeClr val="bg1"/>
                </a:solidFill>
                <a:latin typeface="Times New Roman" panose="02020603050405020304" pitchFamily="18" charset="0"/>
                <a:cs typeface="Times New Roman" panose="02020603050405020304" pitchFamily="18" charset="0"/>
              </a:rPr>
              <a:t>“</a:t>
            </a:r>
            <a:r>
              <a:rPr lang="vi-VN" sz="1800" i="1" dirty="0" smtClean="0">
                <a:solidFill>
                  <a:schemeClr val="bg1"/>
                </a:solidFill>
                <a:latin typeface="Times New Roman" panose="02020603050405020304" pitchFamily="18" charset="0"/>
                <a:cs typeface="Times New Roman" panose="02020603050405020304" pitchFamily="18" charset="0"/>
              </a:rPr>
              <a:t>Bác </a:t>
            </a:r>
            <a:r>
              <a:rPr lang="vi-VN" sz="1800" i="1" dirty="0">
                <a:solidFill>
                  <a:schemeClr val="bg1"/>
                </a:solidFill>
                <a:latin typeface="Times New Roman" panose="02020603050405020304" pitchFamily="18" charset="0"/>
                <a:cs typeface="Times New Roman" panose="02020603050405020304" pitchFamily="18" charset="0"/>
              </a:rPr>
              <a:t>chẳng ở dẫu van chẳng ở</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Tôi tuy thương lấy nhớ làm thương;</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Tuổi già hạt lệ như sương,</a:t>
            </a:r>
          </a:p>
          <a:p>
            <a:pPr algn="just">
              <a:lnSpc>
                <a:spcPct val="150000"/>
              </a:lnSpc>
            </a:pPr>
            <a:r>
              <a:rPr lang="vi-VN" sz="1800" i="1" dirty="0">
                <a:solidFill>
                  <a:schemeClr val="bg1"/>
                </a:solidFill>
                <a:latin typeface="Times New Roman" panose="02020603050405020304" pitchFamily="18" charset="0"/>
                <a:cs typeface="Times New Roman" panose="02020603050405020304" pitchFamily="18" charset="0"/>
              </a:rPr>
              <a:t>Hơi đâu chuốc lấy hai hàng chứa chan</a:t>
            </a:r>
            <a:r>
              <a:rPr lang="vi-VN" sz="1800" i="1" dirty="0" smtClean="0">
                <a:solidFill>
                  <a:schemeClr val="bg1"/>
                </a:solidFill>
                <a:latin typeface="Times New Roman" panose="02020603050405020304" pitchFamily="18" charset="0"/>
                <a:cs typeface="Times New Roman" panose="02020603050405020304" pitchFamily="18" charset="0"/>
              </a:rPr>
              <a:t>!</a:t>
            </a:r>
            <a:r>
              <a:rPr lang="en-US" sz="1800" i="1" dirty="0" smtClean="0">
                <a:solidFill>
                  <a:schemeClr val="bg1"/>
                </a:solidFill>
                <a:latin typeface="Times New Roman" panose="02020603050405020304" pitchFamily="18" charset="0"/>
                <a:cs typeface="Times New Roman" panose="02020603050405020304" pitchFamily="18" charset="0"/>
              </a:rPr>
              <a:t>”</a:t>
            </a:r>
            <a:endParaRPr lang="vi-VN" sz="1800" i="1" dirty="0">
              <a:solidFill>
                <a:schemeClr val="bg1"/>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6048951" y="1440291"/>
            <a:ext cx="1572394" cy="1292518"/>
          </a:xfrm>
          <a:prstGeom prst="rect">
            <a:avLst/>
          </a:prstGeom>
        </p:spPr>
      </p:pic>
    </p:spTree>
    <p:extLst>
      <p:ext uri="{BB962C8B-B14F-4D97-AF65-F5344CB8AC3E}">
        <p14:creationId xmlns:p14="http://schemas.microsoft.com/office/powerpoint/2010/main" val="1960201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anim calcmode="lin" valueType="num">
                                      <p:cBhvr>
                                        <p:cTn id="11" dur="500" fill="hold"/>
                                        <p:tgtEl>
                                          <p:spTgt spid="5"/>
                                        </p:tgtEl>
                                        <p:attrNameLst>
                                          <p:attrName>ppt_x</p:attrName>
                                        </p:attrNameLst>
                                      </p:cBhvr>
                                      <p:tavLst>
                                        <p:tav tm="0">
                                          <p:val>
                                            <p:strVal val="#ppt_x"/>
                                          </p:val>
                                        </p:tav>
                                        <p:tav tm="100000">
                                          <p:val>
                                            <p:strVal val="#ppt_x"/>
                                          </p:val>
                                        </p:tav>
                                      </p:tavLst>
                                    </p:anim>
                                    <p:anim calcmode="lin" valueType="num">
                                      <p:cBhvr>
                                        <p:cTn id="12" dur="5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par>
                                <p:cTn id="17" presetID="21" presetClass="entr" presetSubtype="3"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3)">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3" name="Rounded Rectangle 2"/>
          <p:cNvSpPr/>
          <p:nvPr/>
        </p:nvSpPr>
        <p:spPr>
          <a:xfrm>
            <a:off x="2632948" y="1019504"/>
            <a:ext cx="4085024" cy="652974"/>
          </a:xfrm>
          <a:prstGeom prst="roundRect">
            <a:avLst>
              <a:gd name="adj" fmla="val 22861"/>
            </a:avLst>
          </a:prstGeom>
          <a:solidFill>
            <a:srgbClr val="AA3D0D"/>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bg1"/>
                </a:solidFill>
                <a:latin typeface="Times New Roman" panose="02020603050405020304" pitchFamily="18" charset="0"/>
                <a:cs typeface="Times New Roman" panose="02020603050405020304" pitchFamily="18" charset="0"/>
              </a:rPr>
              <a:t>Gợi ý phân tích</a:t>
            </a:r>
            <a:endParaRPr lang="vi-VN" sz="18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1080656" y="2280744"/>
            <a:ext cx="3594804" cy="1979527"/>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a:solidFill>
                  <a:sysClr val="windowText" lastClr="000000"/>
                </a:solidFill>
                <a:latin typeface="Times New Roman" panose="02020603050405020304" pitchFamily="18" charset="0"/>
                <a:cs typeface="Times New Roman" panose="02020603050405020304" pitchFamily="18" charset="0"/>
              </a:rPr>
              <a:t>Bốn câu cuối bài thơ như một tiếng nấc đau đớn. Tuổi già vốn ít lệ </a:t>
            </a:r>
            <a:r>
              <a:rPr lang="vi-VN" sz="1800" dirty="0" smtClean="0">
                <a:solidFill>
                  <a:sysClr val="windowText" lastClr="000000"/>
                </a:solidFill>
                <a:latin typeface="Times New Roman" panose="02020603050405020304" pitchFamily="18" charset="0"/>
                <a:cs typeface="Times New Roman" panose="02020603050405020304" pitchFamily="18" charset="0"/>
              </a:rPr>
              <a:t>(hạt </a:t>
            </a:r>
            <a:r>
              <a:rPr lang="vi-VN" sz="1800" dirty="0">
                <a:solidFill>
                  <a:sysClr val="windowText" lastClr="000000"/>
                </a:solidFill>
                <a:latin typeface="Times New Roman" panose="02020603050405020304" pitchFamily="18" charset="0"/>
                <a:cs typeface="Times New Roman" panose="02020603050405020304" pitchFamily="18" charset="0"/>
              </a:rPr>
              <a:t>lệ như </a:t>
            </a:r>
            <a:r>
              <a:rPr lang="vi-VN" sz="1800" dirty="0" smtClean="0">
                <a:solidFill>
                  <a:sysClr val="windowText" lastClr="000000"/>
                </a:solidFill>
                <a:latin typeface="Times New Roman" panose="02020603050405020304" pitchFamily="18" charset="0"/>
                <a:cs typeface="Times New Roman" panose="02020603050405020304" pitchFamily="18" charset="0"/>
              </a:rPr>
              <a:t>sương), </a:t>
            </a:r>
            <a:r>
              <a:rPr lang="vi-VN" sz="1800" dirty="0">
                <a:solidFill>
                  <a:sysClr val="windowText" lastClr="000000"/>
                </a:solidFill>
                <a:latin typeface="Times New Roman" panose="02020603050405020304" pitchFamily="18" charset="0"/>
                <a:cs typeface="Times New Roman" panose="02020603050405020304" pitchFamily="18" charset="0"/>
              </a:rPr>
              <a:t>nên chỉ biết khóc ở trong </a:t>
            </a:r>
            <a:r>
              <a:rPr lang="vi-VN" sz="1800" dirty="0" smtClean="0">
                <a:solidFill>
                  <a:sysClr val="windowText" lastClr="000000"/>
                </a:solidFill>
                <a:latin typeface="Times New Roman" panose="02020603050405020304" pitchFamily="18" charset="0"/>
                <a:cs typeface="Times New Roman" panose="02020603050405020304" pitchFamily="18" charset="0"/>
              </a:rPr>
              <a:t>lòng</a:t>
            </a:r>
            <a:r>
              <a:rPr lang="en-US" sz="1800" dirty="0" smtClean="0">
                <a:solidFill>
                  <a:sysClr val="windowText" lastClr="000000"/>
                </a:solidFill>
                <a:latin typeface="Times New Roman" panose="02020603050405020304" pitchFamily="18" charset="0"/>
                <a:cs typeface="Times New Roman" panose="02020603050405020304" pitchFamily="18" charset="0"/>
              </a:rPr>
              <a:t>.</a:t>
            </a:r>
            <a:endParaRPr lang="vi-VN" sz="1800" dirty="0">
              <a:solidFill>
                <a:sysClr val="windowText" lastClr="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849382" y="2265218"/>
            <a:ext cx="2600900" cy="1995054"/>
          </a:xfrm>
          <a:prstGeom prst="roundRect">
            <a:avLst>
              <a:gd name="adj" fmla="val 5472"/>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dirty="0" smtClean="0">
                <a:solidFill>
                  <a:sysClr val="windowText" lastClr="000000"/>
                </a:solidFill>
                <a:latin typeface="Times New Roman" panose="02020603050405020304" pitchFamily="18" charset="0"/>
                <a:cs typeface="Times New Roman" panose="02020603050405020304" pitchFamily="18" charset="0"/>
              </a:rPr>
              <a:t>Cách </a:t>
            </a:r>
            <a:r>
              <a:rPr lang="vi-VN" sz="1800" dirty="0">
                <a:solidFill>
                  <a:sysClr val="windowText" lastClr="000000"/>
                </a:solidFill>
                <a:latin typeface="Times New Roman" panose="02020603050405020304" pitchFamily="18" charset="0"/>
                <a:cs typeface="Times New Roman" panose="02020603050405020304" pitchFamily="18" charset="0"/>
              </a:rPr>
              <a:t>diễn đạt trùng điệp và tăng cấp đã tạo nên giọng thơ buồn thê </a:t>
            </a:r>
            <a:r>
              <a:rPr lang="vi-VN" sz="1800" dirty="0" smtClean="0">
                <a:solidFill>
                  <a:sysClr val="windowText" lastClr="000000"/>
                </a:solidFill>
                <a:latin typeface="Times New Roman" panose="02020603050405020304" pitchFamily="18" charset="0"/>
                <a:cs typeface="Times New Roman" panose="02020603050405020304" pitchFamily="18" charset="0"/>
              </a:rPr>
              <a:t>thiết</a:t>
            </a:r>
            <a:r>
              <a:rPr lang="en-US" sz="1800" dirty="0" smtClean="0">
                <a:solidFill>
                  <a:sysClr val="windowText" lastClr="000000"/>
                </a:solidFill>
                <a:latin typeface="Times New Roman" panose="02020603050405020304" pitchFamily="18" charset="0"/>
                <a:cs typeface="Times New Roman" panose="02020603050405020304" pitchFamily="18" charset="0"/>
              </a:rPr>
              <a:t>.</a:t>
            </a:r>
            <a:endParaRPr lang="vi-VN" sz="1800" dirty="0">
              <a:solidFill>
                <a:sysClr val="windowText" lastClr="000000"/>
              </a:solidFill>
              <a:latin typeface="Times New Roman" panose="02020603050405020304" pitchFamily="18" charset="0"/>
              <a:cs typeface="Times New Roman" panose="02020603050405020304" pitchFamily="18" charset="0"/>
            </a:endParaRPr>
          </a:p>
        </p:txBody>
      </p:sp>
      <p:cxnSp>
        <p:nvCxnSpPr>
          <p:cNvPr id="6" name="Straight Arrow Connector 5"/>
          <p:cNvCxnSpPr>
            <a:stCxn id="3" idx="2"/>
            <a:endCxn id="4" idx="0"/>
          </p:cNvCxnSpPr>
          <p:nvPr/>
        </p:nvCxnSpPr>
        <p:spPr>
          <a:xfrm flipH="1">
            <a:off x="2878058" y="1672478"/>
            <a:ext cx="1797402" cy="608266"/>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2"/>
            <a:endCxn id="5" idx="0"/>
          </p:cNvCxnSpPr>
          <p:nvPr/>
        </p:nvCxnSpPr>
        <p:spPr>
          <a:xfrm>
            <a:off x="4675460" y="1672478"/>
            <a:ext cx="1474372" cy="592740"/>
          </a:xfrm>
          <a:prstGeom prst="straightConnector1">
            <a:avLst/>
          </a:prstGeom>
          <a:ln w="19050">
            <a:solidFill>
              <a:srgbClr val="AA3D0D"/>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4355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742"/>
        <p:cNvGrpSpPr/>
        <p:nvPr/>
      </p:nvGrpSpPr>
      <p:grpSpPr>
        <a:xfrm>
          <a:off x="0" y="0"/>
          <a:ext cx="0" cy="0"/>
          <a:chOff x="0" y="0"/>
          <a:chExt cx="0" cy="0"/>
        </a:xfrm>
      </p:grpSpPr>
      <p:pic>
        <p:nvPicPr>
          <p:cNvPr id="1746" name="Google Shape;1746;p70"/>
          <p:cNvPicPr preferRelativeResize="0"/>
          <p:nvPr/>
        </p:nvPicPr>
        <p:blipFill>
          <a:blip r:embed="rId3">
            <a:alphaModFix/>
          </a:blip>
          <a:stretch>
            <a:fillRect/>
          </a:stretch>
        </p:blipFill>
        <p:spPr>
          <a:xfrm rot="12438265">
            <a:off x="7035331" y="-452248"/>
            <a:ext cx="2520274" cy="1408175"/>
          </a:xfrm>
          <a:prstGeom prst="rect">
            <a:avLst/>
          </a:prstGeom>
          <a:noFill/>
          <a:ln>
            <a:noFill/>
          </a:ln>
        </p:spPr>
      </p:pic>
      <p:pic>
        <p:nvPicPr>
          <p:cNvPr id="1748" name="Google Shape;1748;p70"/>
          <p:cNvPicPr preferRelativeResize="0"/>
          <p:nvPr/>
        </p:nvPicPr>
        <p:blipFill>
          <a:blip r:embed="rId4">
            <a:alphaModFix/>
          </a:blip>
          <a:stretch>
            <a:fillRect/>
          </a:stretch>
        </p:blipFill>
        <p:spPr>
          <a:xfrm>
            <a:off x="-77648" y="3007925"/>
            <a:ext cx="1677849" cy="2305473"/>
          </a:xfrm>
          <a:prstGeom prst="rect">
            <a:avLst/>
          </a:prstGeom>
          <a:noFill/>
          <a:ln>
            <a:noFill/>
          </a:ln>
        </p:spPr>
      </p:pic>
      <p:sp>
        <p:nvSpPr>
          <p:cNvPr id="5" name="Google Shape;8895;p28"/>
          <p:cNvSpPr txBox="1">
            <a:spLocks/>
          </p:cNvSpPr>
          <p:nvPr/>
        </p:nvSpPr>
        <p:spPr>
          <a:xfrm>
            <a:off x="2669766" y="665125"/>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rgbClr val="AA3D0D"/>
                </a:solidFill>
                <a:latin typeface="Times New Roman" panose="02020603050405020304" pitchFamily="18" charset="0"/>
                <a:cs typeface="Times New Roman" panose="02020603050405020304" pitchFamily="18" charset="0"/>
              </a:rPr>
              <a:t>VẬN DỤNG</a:t>
            </a:r>
            <a:endParaRPr lang="vi-VN" sz="3500" b="1" dirty="0">
              <a:solidFill>
                <a:srgbClr val="AA3D0D"/>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3703838" y="2028468"/>
            <a:ext cx="4690972" cy="2148051"/>
          </a:xfrm>
          <a:prstGeom prst="roundRect">
            <a:avLst>
              <a:gd name="adj" fmla="val 7786"/>
            </a:avLst>
          </a:prstGeom>
          <a:solidFill>
            <a:srgbClr val="FFFFFF"/>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Times New Roman" panose="02020603050405020304" pitchFamily="18" charset="0"/>
                <a:cs typeface="Times New Roman" panose="02020603050405020304" pitchFamily="18" charset="0"/>
              </a:rPr>
              <a:t>Em hãy trả lời câu hỏi sau:</a:t>
            </a:r>
          </a:p>
          <a:p>
            <a:pPr algn="just">
              <a:lnSpc>
                <a:spcPct val="150000"/>
              </a:lnSpc>
            </a:pPr>
            <a:r>
              <a:rPr lang="vi-VN" sz="2000" dirty="0">
                <a:solidFill>
                  <a:srgbClr val="000000"/>
                </a:solidFill>
                <a:latin typeface="Times New Roman" panose="02020603050405020304" pitchFamily="18" charset="0"/>
                <a:cs typeface="Times New Roman" panose="02020603050405020304" pitchFamily="18" charset="0"/>
              </a:rPr>
              <a:t>Bài thơ “Khóc Dương Khuê” giúp em có thêm nhận thức gì về tình bạn trong cuộc sống?</a:t>
            </a:r>
          </a:p>
        </p:txBody>
      </p:sp>
      <p:pic>
        <p:nvPicPr>
          <p:cNvPr id="7" name="Picture 6"/>
          <p:cNvPicPr>
            <a:picLocks noChangeAspect="1"/>
          </p:cNvPicPr>
          <p:nvPr/>
        </p:nvPicPr>
        <p:blipFill>
          <a:blip r:embed="rId5"/>
          <a:stretch>
            <a:fillRect/>
          </a:stretch>
        </p:blipFill>
        <p:spPr>
          <a:xfrm>
            <a:off x="993363" y="1333192"/>
            <a:ext cx="2349278" cy="3308983"/>
          </a:xfrm>
          <a:prstGeom prst="rect">
            <a:avLst/>
          </a:prstGeom>
        </p:spPr>
      </p:pic>
    </p:spTree>
    <p:extLst>
      <p:ext uri="{BB962C8B-B14F-4D97-AF65-F5344CB8AC3E}">
        <p14:creationId xmlns:p14="http://schemas.microsoft.com/office/powerpoint/2010/main" val="26184691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76"/>
        <p:cNvGrpSpPr/>
        <p:nvPr/>
      </p:nvGrpSpPr>
      <p:grpSpPr>
        <a:xfrm>
          <a:off x="0" y="0"/>
          <a:ext cx="0" cy="0"/>
          <a:chOff x="0" y="0"/>
          <a:chExt cx="0" cy="0"/>
        </a:xfrm>
      </p:grpSpPr>
      <p:sp>
        <p:nvSpPr>
          <p:cNvPr id="2" name="Pentagon 1"/>
          <p:cNvSpPr/>
          <p:nvPr/>
        </p:nvSpPr>
        <p:spPr>
          <a:xfrm>
            <a:off x="3170776" y="653802"/>
            <a:ext cx="2826327" cy="508811"/>
          </a:xfrm>
          <a:prstGeom prst="homePlate">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latin typeface="Times New Roman" panose="02020603050405020304" pitchFamily="18" charset="0"/>
                <a:cs typeface="Times New Roman" panose="02020603050405020304" pitchFamily="18" charset="0"/>
              </a:rPr>
              <a:t>Gợi ý</a:t>
            </a:r>
            <a:endParaRPr lang="en-US" sz="2000" b="1" dirty="0">
              <a:solidFill>
                <a:schemeClr val="bg1"/>
              </a:solidFill>
              <a:latin typeface="Times New Roman" panose="02020603050405020304" pitchFamily="18" charset="0"/>
              <a:cs typeface="Times New Roman" panose="02020603050405020304" pitchFamily="18" charset="0"/>
            </a:endParaRPr>
          </a:p>
        </p:txBody>
      </p:sp>
      <p:sp>
        <p:nvSpPr>
          <p:cNvPr id="3" name="Rounded Rectangle 2"/>
          <p:cNvSpPr/>
          <p:nvPr/>
        </p:nvSpPr>
        <p:spPr>
          <a:xfrm>
            <a:off x="521095" y="1162613"/>
            <a:ext cx="8125690" cy="342899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lnSpc>
                <a:spcPct val="150000"/>
              </a:lnSpc>
            </a:pPr>
            <a:r>
              <a:rPr lang="vi-VN" sz="1800" dirty="0">
                <a:solidFill>
                  <a:sysClr val="windowText" lastClr="000000"/>
                </a:solidFill>
                <a:latin typeface="Times New Roman" panose="02020603050405020304" pitchFamily="18" charset="0"/>
                <a:cs typeface="Times New Roman" panose="02020603050405020304" pitchFamily="18" charset="0"/>
              </a:rPr>
              <a:t>Tình bạn không chỉ là </a:t>
            </a:r>
            <a:r>
              <a:rPr lang="vi-VN" sz="1800" dirty="0" smtClean="0">
                <a:solidFill>
                  <a:sysClr val="windowText" lastClr="000000"/>
                </a:solidFill>
                <a:latin typeface="Times New Roman" panose="02020603050405020304" pitchFamily="18" charset="0"/>
                <a:cs typeface="Times New Roman" panose="02020603050405020304" pitchFamily="18" charset="0"/>
              </a:rPr>
              <a:t>một </a:t>
            </a:r>
            <a:r>
              <a:rPr lang="vi-VN" sz="1800" dirty="0">
                <a:solidFill>
                  <a:sysClr val="windowText" lastClr="000000"/>
                </a:solidFill>
                <a:latin typeface="Times New Roman" panose="02020603050405020304" pitchFamily="18" charset="0"/>
                <a:cs typeface="Times New Roman" panose="02020603050405020304" pitchFamily="18" charset="0"/>
              </a:rPr>
              <a:t>trong những tình cảm quan trọng mà còn là một yếu tố rất cần thiết trong cuộc sống của mỗi người. Tình bạn giúp chúng ta giảm bớt cảm giác cô đơn, đem đến người để chia sẻ những tâm tư, những khó khăn và nỗi buồn của cuộc đời. Tình bạn là tình cảm thân thiết giữa con người, một mối quan hệ mà ta tìm kiếm để san sẻ, quan tâm và chăm sóc lẫn </a:t>
            </a:r>
            <a:r>
              <a:rPr lang="vi-VN" sz="1800" dirty="0" smtClean="0">
                <a:solidFill>
                  <a:sysClr val="windowText" lastClr="000000"/>
                </a:solidFill>
                <a:latin typeface="Times New Roman" panose="02020603050405020304" pitchFamily="18" charset="0"/>
                <a:cs typeface="Times New Roman" panose="02020603050405020304" pitchFamily="18" charset="0"/>
              </a:rPr>
              <a:t>nhau </a:t>
            </a:r>
            <a:r>
              <a:rPr lang="vi-VN" sz="1800" dirty="0">
                <a:solidFill>
                  <a:sysClr val="windowText" lastClr="000000"/>
                </a:solidFill>
                <a:latin typeface="Times New Roman" panose="02020603050405020304" pitchFamily="18" charset="0"/>
                <a:cs typeface="Times New Roman" panose="02020603050405020304" pitchFamily="18" charset="0"/>
              </a:rPr>
              <a:t>và luôn đặt sự chân thành và nhiệt tình lên hàng đầu. Tình bạn đích thực chỉ có thể được gắn kết bởi tình cảm </a:t>
            </a:r>
            <a:r>
              <a:rPr lang="vi-VN" sz="1800" dirty="0" smtClean="0">
                <a:solidFill>
                  <a:sysClr val="windowText" lastClr="000000"/>
                </a:solidFill>
                <a:latin typeface="Times New Roman" panose="02020603050405020304" pitchFamily="18" charset="0"/>
                <a:cs typeface="Times New Roman" panose="02020603050405020304" pitchFamily="18" charset="0"/>
              </a:rPr>
              <a:t>trong </a:t>
            </a:r>
            <a:r>
              <a:rPr lang="vi-VN" sz="1800" dirty="0">
                <a:solidFill>
                  <a:sysClr val="windowText" lastClr="000000"/>
                </a:solidFill>
                <a:latin typeface="Times New Roman" panose="02020603050405020304" pitchFamily="18" charset="0"/>
                <a:cs typeface="Times New Roman" panose="02020603050405020304" pitchFamily="18" charset="0"/>
              </a:rPr>
              <a:t>sáng và sự chân thành, không bao giờ vì lợi ích cá nhân mà lợi dụng hay hãm hại bạn của </a:t>
            </a:r>
            <a:r>
              <a:rPr lang="vi-VN" sz="1800" dirty="0" smtClean="0">
                <a:solidFill>
                  <a:sysClr val="windowText" lastClr="000000"/>
                </a:solidFill>
                <a:latin typeface="Times New Roman" panose="02020603050405020304" pitchFamily="18" charset="0"/>
                <a:cs typeface="Times New Roman" panose="02020603050405020304" pitchFamily="18" charset="0"/>
              </a:rPr>
              <a:t>mình</a:t>
            </a:r>
            <a:r>
              <a:rPr lang="en-US" sz="1800" dirty="0" smtClean="0">
                <a:solidFill>
                  <a:sysClr val="windowText" lastClr="000000"/>
                </a:solidFill>
                <a:latin typeface="Times New Roman" panose="02020603050405020304" pitchFamily="18" charset="0"/>
                <a:cs typeface="Times New Roman" panose="02020603050405020304" pitchFamily="18" charset="0"/>
              </a:rPr>
              <a:t>.</a:t>
            </a:r>
            <a:endParaRPr lang="vi-VN" sz="1800" dirty="0">
              <a:solidFill>
                <a:sysClr val="windowText" lastClr="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76696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53"/>
        <p:cNvGrpSpPr/>
        <p:nvPr/>
      </p:nvGrpSpPr>
      <p:grpSpPr>
        <a:xfrm>
          <a:off x="0" y="0"/>
          <a:ext cx="0" cy="0"/>
          <a:chOff x="0" y="0"/>
          <a:chExt cx="0" cy="0"/>
        </a:xfrm>
      </p:grpSpPr>
      <p:sp>
        <p:nvSpPr>
          <p:cNvPr id="3" name="Google Shape;8895;p28"/>
          <p:cNvSpPr txBox="1">
            <a:spLocks/>
          </p:cNvSpPr>
          <p:nvPr/>
        </p:nvSpPr>
        <p:spPr>
          <a:xfrm>
            <a:off x="1848985" y="1001159"/>
            <a:ext cx="5217431"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rgbClr val="AA3D0D"/>
                </a:solidFill>
                <a:latin typeface="Times New Roman" panose="02020603050405020304" pitchFamily="18" charset="0"/>
                <a:cs typeface="Times New Roman" panose="02020603050405020304" pitchFamily="18" charset="0"/>
              </a:rPr>
              <a:t>HƯỚNG DẪN TỰ HỌC.</a:t>
            </a:r>
            <a:endParaRPr lang="vi-VN" sz="3500" b="1" dirty="0">
              <a:solidFill>
                <a:srgbClr val="AA3D0D"/>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852055" y="2051141"/>
            <a:ext cx="3356263" cy="1733215"/>
          </a:xfrm>
          <a:prstGeom prst="roundRect">
            <a:avLst>
              <a:gd name="adj" fmla="val 7490"/>
            </a:avLst>
          </a:prstGeom>
          <a:solidFill>
            <a:schemeClr val="bg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000000"/>
                </a:solidFill>
                <a:latin typeface="Times New Roman" panose="02020603050405020304" pitchFamily="18" charset="0"/>
                <a:cs typeface="Times New Roman" panose="02020603050405020304" pitchFamily="18" charset="0"/>
              </a:rPr>
              <a:t>Ôn tập Văn bản</a:t>
            </a:r>
          </a:p>
          <a:p>
            <a:pPr algn="ctr">
              <a:lnSpc>
                <a:spcPct val="150000"/>
              </a:lnSpc>
            </a:pPr>
            <a:r>
              <a:rPr lang="en-US" sz="2000" i="1" dirty="0" smtClean="0">
                <a:solidFill>
                  <a:srgbClr val="000000"/>
                </a:solidFill>
                <a:latin typeface="Times New Roman" panose="02020603050405020304" pitchFamily="18" charset="0"/>
                <a:cs typeface="Times New Roman" panose="02020603050405020304" pitchFamily="18" charset="0"/>
              </a:rPr>
              <a:t>Khóc Dương Khuê – </a:t>
            </a:r>
            <a:r>
              <a:rPr lang="en-US" sz="2000" dirty="0" smtClean="0">
                <a:solidFill>
                  <a:srgbClr val="000000"/>
                </a:solidFill>
                <a:latin typeface="Times New Roman" panose="02020603050405020304" pitchFamily="18" charset="0"/>
                <a:cs typeface="Times New Roman" panose="02020603050405020304" pitchFamily="18" charset="0"/>
              </a:rPr>
              <a:t>Nguyễn Khuyến</a:t>
            </a:r>
            <a:endParaRPr lang="vi-VN" sz="2000" dirty="0">
              <a:solidFill>
                <a:srgbClr val="000000"/>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572000" y="2051140"/>
            <a:ext cx="3699164" cy="1733215"/>
          </a:xfrm>
          <a:prstGeom prst="roundRect">
            <a:avLst>
              <a:gd name="adj" fmla="val 7490"/>
            </a:avLst>
          </a:prstGeom>
          <a:solidFill>
            <a:schemeClr val="bg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000000"/>
                </a:solidFill>
                <a:latin typeface="Times New Roman" panose="02020603050405020304" pitchFamily="18" charset="0"/>
                <a:cs typeface="Times New Roman" panose="02020603050405020304" pitchFamily="18" charset="0"/>
              </a:rPr>
              <a:t>Soạn Thực hành tiếng Việt</a:t>
            </a:r>
          </a:p>
          <a:p>
            <a:pPr algn="ctr">
              <a:lnSpc>
                <a:spcPct val="150000"/>
              </a:lnSpc>
            </a:pPr>
            <a:r>
              <a:rPr lang="en-US" sz="2000" dirty="0">
                <a:solidFill>
                  <a:srgbClr val="000000"/>
                </a:solidFill>
                <a:latin typeface="Times New Roman" panose="02020603050405020304" pitchFamily="18" charset="0"/>
                <a:cs typeface="Times New Roman" panose="02020603050405020304" pitchFamily="18" charset="0"/>
              </a:rPr>
              <a:t>Một số hiểu biết về chữ Nôm và chữ Quốc ngữ</a:t>
            </a:r>
          </a:p>
        </p:txBody>
      </p:sp>
    </p:spTree>
    <p:extLst>
      <p:ext uri="{BB962C8B-B14F-4D97-AF65-F5344CB8AC3E}">
        <p14:creationId xmlns:p14="http://schemas.microsoft.com/office/powerpoint/2010/main" val="27181239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3" name="Rounded Rectangle 2"/>
          <p:cNvSpPr/>
          <p:nvPr/>
        </p:nvSpPr>
        <p:spPr>
          <a:xfrm>
            <a:off x="652972" y="1129504"/>
            <a:ext cx="2614209" cy="513708"/>
          </a:xfrm>
          <a:prstGeom prst="roundRect">
            <a:avLst>
              <a:gd name="adj" fmla="val 3231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bg1"/>
                </a:solidFill>
                <a:latin typeface="Times New Roman" panose="02020603050405020304" pitchFamily="18" charset="0"/>
                <a:cs typeface="Times New Roman" panose="02020603050405020304" pitchFamily="18" charset="0"/>
              </a:rPr>
              <a:t>1. Tác giả</a:t>
            </a:r>
            <a:endParaRPr lang="vi-VN" sz="2100" b="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718329" y="1643212"/>
            <a:ext cx="2483494" cy="3079627"/>
          </a:xfrm>
          <a:prstGeom prst="rect">
            <a:avLst/>
          </a:prstGeom>
        </p:spPr>
      </p:pic>
      <p:sp>
        <p:nvSpPr>
          <p:cNvPr id="7" name="Rounded Rectangle 6"/>
          <p:cNvSpPr/>
          <p:nvPr/>
        </p:nvSpPr>
        <p:spPr>
          <a:xfrm>
            <a:off x="3267180" y="1386358"/>
            <a:ext cx="5377098" cy="325363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ysClr val="windowText" lastClr="000000"/>
                </a:solidFill>
                <a:latin typeface="Times New Roman" panose="02020603050405020304" pitchFamily="18" charset="0"/>
                <a:cs typeface="Times New Roman" panose="02020603050405020304" pitchFamily="18" charset="0"/>
              </a:rPr>
              <a:t>Hiệu </a:t>
            </a:r>
            <a:r>
              <a:rPr lang="vi-VN" sz="2000" dirty="0">
                <a:solidFill>
                  <a:sysClr val="windowText" lastClr="000000"/>
                </a:solidFill>
                <a:latin typeface="Times New Roman" panose="02020603050405020304" pitchFamily="18" charset="0"/>
                <a:cs typeface="Times New Roman" panose="02020603050405020304" pitchFamily="18" charset="0"/>
              </a:rPr>
              <a:t>là Quế Sơn, tự là Miễu </a:t>
            </a:r>
            <a:r>
              <a:rPr lang="vi-VN" sz="2000" dirty="0" smtClean="0">
                <a:solidFill>
                  <a:sysClr val="windowText" lastClr="000000"/>
                </a:solidFill>
                <a:latin typeface="Times New Roman" panose="02020603050405020304" pitchFamily="18" charset="0"/>
                <a:cs typeface="Times New Roman" panose="02020603050405020304" pitchFamily="18" charset="0"/>
              </a:rPr>
              <a:t>Chi</a:t>
            </a:r>
            <a:r>
              <a:rPr lang="en-US" sz="2000" dirty="0" smtClean="0">
                <a:solidFill>
                  <a:sysClr val="windowText" lastClr="000000"/>
                </a:solidFill>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000" dirty="0" smtClean="0">
                <a:solidFill>
                  <a:sysClr val="windowText" lastClr="000000"/>
                </a:solidFill>
                <a:latin typeface="Times New Roman" panose="02020603050405020304" pitchFamily="18" charset="0"/>
                <a:cs typeface="Times New Roman" panose="02020603050405020304" pitchFamily="18" charset="0"/>
              </a:rPr>
              <a:t>Thường </a:t>
            </a:r>
            <a:r>
              <a:rPr lang="vi-VN" sz="2000" dirty="0">
                <a:solidFill>
                  <a:sysClr val="windowText" lastClr="000000"/>
                </a:solidFill>
                <a:latin typeface="Times New Roman" panose="02020603050405020304" pitchFamily="18" charset="0"/>
                <a:cs typeface="Times New Roman" panose="02020603050405020304" pitchFamily="18" charset="0"/>
              </a:rPr>
              <a:t>được gọi là Tam Nguyên Yên Đổ.</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a:p>
            <a:pPr marL="342900" indent="-342900" algn="just">
              <a:lnSpc>
                <a:spcPct val="150000"/>
              </a:lnSpc>
              <a:buFont typeface="Arial" panose="020B0604020202020204" pitchFamily="34" charset="0"/>
              <a:buChar char="•"/>
            </a:pPr>
            <a:r>
              <a:rPr lang="vi-VN" sz="2000" dirty="0">
                <a:solidFill>
                  <a:sysClr val="windowText" lastClr="000000"/>
                </a:solidFill>
                <a:latin typeface="Times New Roman" panose="02020603050405020304" pitchFamily="18" charset="0"/>
                <a:cs typeface="Times New Roman" panose="02020603050405020304" pitchFamily="18" charset="0"/>
              </a:rPr>
              <a:t>Là người có phẩm chất tốt đẹp, mặc dù ra làm quan nhưng nổi tiếng là thanh liêm, chính trực. </a:t>
            </a:r>
          </a:p>
          <a:p>
            <a:pPr marL="342900" indent="-342900" algn="just">
              <a:lnSpc>
                <a:spcPct val="150000"/>
              </a:lnSpc>
              <a:buFont typeface="Arial" panose="020B0604020202020204" pitchFamily="34" charset="0"/>
              <a:buChar char="•"/>
            </a:pPr>
            <a:r>
              <a:rPr lang="vi-VN" sz="2000" dirty="0" smtClean="0">
                <a:solidFill>
                  <a:sysClr val="windowText" lastClr="000000"/>
                </a:solidFill>
                <a:latin typeface="Times New Roman" panose="02020603050405020304" pitchFamily="18" charset="0"/>
                <a:cs typeface="Times New Roman" panose="02020603050405020304" pitchFamily="18" charset="0"/>
              </a:rPr>
              <a:t>Thơ </a:t>
            </a:r>
            <a:r>
              <a:rPr lang="vi-VN" sz="2000" dirty="0">
                <a:solidFill>
                  <a:sysClr val="windowText" lastClr="000000"/>
                </a:solidFill>
                <a:latin typeface="Times New Roman" panose="02020603050405020304" pitchFamily="18" charset="0"/>
                <a:cs typeface="Times New Roman" panose="02020603050405020304" pitchFamily="18" charset="0"/>
              </a:rPr>
              <a:t>của </a:t>
            </a:r>
            <a:r>
              <a:rPr lang="en-US" sz="2000" dirty="0" smtClean="0">
                <a:solidFill>
                  <a:sysClr val="windowText" lastClr="000000"/>
                </a:solidFill>
                <a:latin typeface="Times New Roman" panose="02020603050405020304" pitchFamily="18" charset="0"/>
                <a:cs typeface="Times New Roman" panose="02020603050405020304" pitchFamily="18" charset="0"/>
              </a:rPr>
              <a:t>ông </a:t>
            </a:r>
            <a:r>
              <a:rPr lang="vi-VN" sz="2000" dirty="0" smtClean="0">
                <a:solidFill>
                  <a:sysClr val="windowText" lastClr="000000"/>
                </a:solidFill>
                <a:latin typeface="Times New Roman" panose="02020603050405020304" pitchFamily="18" charset="0"/>
                <a:cs typeface="Times New Roman" panose="02020603050405020304" pitchFamily="18" charset="0"/>
              </a:rPr>
              <a:t>luôn </a:t>
            </a:r>
            <a:r>
              <a:rPr lang="vi-VN" sz="2000" dirty="0">
                <a:solidFill>
                  <a:sysClr val="windowText" lastClr="000000"/>
                </a:solidFill>
                <a:latin typeface="Times New Roman" panose="02020603050405020304" pitchFamily="18" charset="0"/>
                <a:cs typeface="Times New Roman" panose="02020603050405020304" pitchFamily="18" charset="0"/>
              </a:rPr>
              <a:t>giàu cảm xúc với thiên nhiên, với con người và với quê hương.</a:t>
            </a:r>
          </a:p>
        </p:txBody>
      </p:sp>
    </p:spTree>
    <p:extLst>
      <p:ext uri="{BB962C8B-B14F-4D97-AF65-F5344CB8AC3E}">
        <p14:creationId xmlns:p14="http://schemas.microsoft.com/office/powerpoint/2010/main" val="39397327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1" presetClass="entr" presetSubtype="2"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2)">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28670" y="1748227"/>
            <a:ext cx="2470719" cy="2163644"/>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909478" y="565078"/>
            <a:ext cx="7290565" cy="105251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b="1" dirty="0">
                <a:solidFill>
                  <a:sysClr val="windowText" lastClr="000000"/>
                </a:solidFill>
                <a:latin typeface="Times New Roman" panose="02020603050405020304" pitchFamily="18" charset="0"/>
                <a:cs typeface="Times New Roman" panose="02020603050405020304" pitchFamily="18" charset="0"/>
              </a:rPr>
              <a:t>Một số tập thơ tiêu biểu:</a:t>
            </a:r>
            <a:r>
              <a:rPr lang="vi-VN" sz="2000" dirty="0">
                <a:solidFill>
                  <a:sysClr val="windowText" lastClr="000000"/>
                </a:solidFill>
                <a:latin typeface="Times New Roman" panose="02020603050405020304" pitchFamily="18" charset="0"/>
                <a:cs typeface="Times New Roman" panose="02020603050405020304" pitchFamily="18" charset="0"/>
              </a:rPr>
              <a:t> Quế Sơn thi tập, Yên Đổ thi tập, Bách Liêu thi văn tập, Cẩm </a:t>
            </a:r>
            <a:r>
              <a:rPr lang="vi-VN" sz="2000" dirty="0" smtClean="0">
                <a:solidFill>
                  <a:sysClr val="windowText" lastClr="000000"/>
                </a:solidFill>
                <a:latin typeface="Times New Roman" panose="02020603050405020304" pitchFamily="18" charset="0"/>
                <a:cs typeface="Times New Roman" panose="02020603050405020304" pitchFamily="18" charset="0"/>
              </a:rPr>
              <a:t>Ngữ…</a:t>
            </a:r>
            <a:endParaRPr lang="vi-VN" sz="2000" dirty="0">
              <a:solidFill>
                <a:sysClr val="windowText" lastClr="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4"/>
          <a:stretch>
            <a:fillRect/>
          </a:stretch>
        </p:blipFill>
        <p:spPr>
          <a:xfrm>
            <a:off x="4472567" y="1748227"/>
            <a:ext cx="2994663" cy="2163644"/>
          </a:xfrm>
          <a:prstGeom prst="rect">
            <a:avLst/>
          </a:prstGeom>
          <a:ln>
            <a:noFill/>
          </a:ln>
          <a:effectLst>
            <a:outerShdw blurRad="190500" algn="tl" rotWithShape="0">
              <a:srgbClr val="000000">
                <a:alpha val="70000"/>
              </a:srgbClr>
            </a:outerShdw>
          </a:effectLst>
        </p:spPr>
      </p:pic>
      <p:sp>
        <p:nvSpPr>
          <p:cNvPr id="5" name="Rounded Rectangle 4"/>
          <p:cNvSpPr/>
          <p:nvPr/>
        </p:nvSpPr>
        <p:spPr>
          <a:xfrm>
            <a:off x="1774199" y="4036989"/>
            <a:ext cx="2179660" cy="524738"/>
          </a:xfrm>
          <a:prstGeom prst="roundRect">
            <a:avLst>
              <a:gd name="adj" fmla="val 15385"/>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ysClr val="windowText" lastClr="000000"/>
                </a:solidFill>
                <a:cs typeface="Arial" panose="020B0604020202020204" pitchFamily="34" charset="0"/>
              </a:rPr>
              <a:t>Quế </a:t>
            </a:r>
            <a:r>
              <a:rPr lang="vi-VN" sz="1800" dirty="0">
                <a:solidFill>
                  <a:sysClr val="windowText" lastClr="000000"/>
                </a:solidFill>
                <a:latin typeface="Times New Roman" panose="02020603050405020304" pitchFamily="18" charset="0"/>
                <a:cs typeface="Times New Roman" panose="02020603050405020304" pitchFamily="18" charset="0"/>
              </a:rPr>
              <a:t>Sơn</a:t>
            </a:r>
            <a:r>
              <a:rPr lang="vi-VN" sz="1800" dirty="0">
                <a:solidFill>
                  <a:sysClr val="windowText" lastClr="000000"/>
                </a:solidFill>
                <a:cs typeface="Arial" panose="020B0604020202020204" pitchFamily="34" charset="0"/>
              </a:rPr>
              <a:t> thi tập</a:t>
            </a:r>
            <a:endParaRPr lang="en-US" sz="1800" dirty="0" smtClean="0">
              <a:solidFill>
                <a:sysClr val="windowText" lastClr="000000"/>
              </a:solidFill>
              <a:cs typeface="Arial" panose="020B0604020202020204" pitchFamily="34" charset="0"/>
            </a:endParaRPr>
          </a:p>
        </p:txBody>
      </p:sp>
      <p:sp>
        <p:nvSpPr>
          <p:cNvPr id="6" name="Rounded Rectangle 5"/>
          <p:cNvSpPr/>
          <p:nvPr/>
        </p:nvSpPr>
        <p:spPr>
          <a:xfrm>
            <a:off x="4266042" y="4036989"/>
            <a:ext cx="3407711" cy="524738"/>
          </a:xfrm>
          <a:prstGeom prst="roundRect">
            <a:avLst>
              <a:gd name="adj" fmla="val 15385"/>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800" dirty="0">
                <a:solidFill>
                  <a:sysClr val="windowText" lastClr="000000"/>
                </a:solidFill>
                <a:cs typeface="Arial" panose="020B0604020202020204" pitchFamily="34" charset="0"/>
              </a:rPr>
              <a:t>Tam </a:t>
            </a:r>
            <a:r>
              <a:rPr lang="vi-VN" sz="1800" dirty="0">
                <a:solidFill>
                  <a:sysClr val="windowText" lastClr="000000"/>
                </a:solidFill>
                <a:latin typeface="Times New Roman" panose="02020603050405020304" pitchFamily="18" charset="0"/>
                <a:cs typeface="Times New Roman" panose="02020603050405020304" pitchFamily="18" charset="0"/>
              </a:rPr>
              <a:t>nguyên</a:t>
            </a:r>
            <a:r>
              <a:rPr lang="vi-VN" sz="1800" dirty="0">
                <a:solidFill>
                  <a:sysClr val="windowText" lastClr="000000"/>
                </a:solidFill>
                <a:cs typeface="Arial" panose="020B0604020202020204" pitchFamily="34" charset="0"/>
              </a:rPr>
              <a:t> Yên Đổ thi ca </a:t>
            </a:r>
            <a:endParaRPr lang="en-US" sz="1800" dirty="0" smtClean="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2943511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par>
                          <p:cTn id="8" fill="hold">
                            <p:stCondLst>
                              <p:cond delay="500"/>
                            </p:stCondLst>
                            <p:childTnLst>
                              <p:par>
                                <p:cTn id="9" presetID="21" presetClass="entr" presetSubtype="3"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3)">
                                      <p:cBhvr>
                                        <p:cTn id="11" dur="500"/>
                                        <p:tgtEl>
                                          <p:spTgt spid="2"/>
                                        </p:tgtEl>
                                      </p:cBhvr>
                                    </p:animEffect>
                                  </p:childTnLst>
                                </p:cTn>
                              </p:par>
                              <p:par>
                                <p:cTn id="12" presetID="21" presetClass="entr" presetSubtype="3"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3)">
                                      <p:cBhvr>
                                        <p:cTn id="14" dur="500"/>
                                        <p:tgtEl>
                                          <p:spTgt spid="4"/>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01027" y="1383833"/>
            <a:ext cx="2516603" cy="3116170"/>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2574253" y="671314"/>
            <a:ext cx="4072731" cy="513708"/>
          </a:xfrm>
          <a:prstGeom prst="roundRect">
            <a:avLst>
              <a:gd name="adj" fmla="val 3231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smtClean="0">
                <a:solidFill>
                  <a:schemeClr val="bg1"/>
                </a:solidFill>
                <a:latin typeface="Times New Roman" panose="02020603050405020304" pitchFamily="18" charset="0"/>
                <a:cs typeface="Times New Roman" panose="02020603050405020304" pitchFamily="18" charset="0"/>
              </a:rPr>
              <a:t>Tìm hiểu về Dương Khuê</a:t>
            </a:r>
            <a:endParaRPr lang="vi-VN" sz="2100" b="1" dirty="0">
              <a:solidFill>
                <a:schemeClr val="bg1"/>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563815" y="1289538"/>
            <a:ext cx="4958861" cy="32286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smtClean="0">
                <a:solidFill>
                  <a:sysClr val="windowText" lastClr="000000"/>
                </a:solidFill>
                <a:latin typeface="Times New Roman" panose="02020603050405020304" pitchFamily="18" charset="0"/>
                <a:cs typeface="Times New Roman" panose="02020603050405020304" pitchFamily="18" charset="0"/>
              </a:rPr>
              <a:t>Quê quán: Hà Đông, Hà Nội.</a:t>
            </a:r>
          </a:p>
          <a:p>
            <a:pPr marL="342900" indent="-342900" algn="just">
              <a:lnSpc>
                <a:spcPct val="150000"/>
              </a:lnSpc>
              <a:buFont typeface="Arial" panose="020B0604020202020204" pitchFamily="34" charset="0"/>
              <a:buChar char="•"/>
            </a:pPr>
            <a:r>
              <a:rPr lang="vi-VN" sz="2000" dirty="0" smtClean="0">
                <a:solidFill>
                  <a:sysClr val="windowText" lastClr="000000"/>
                </a:solidFill>
                <a:latin typeface="Times New Roman" panose="02020603050405020304" pitchFamily="18" charset="0"/>
                <a:cs typeface="Times New Roman" panose="02020603050405020304" pitchFamily="18" charset="0"/>
              </a:rPr>
              <a:t>Đỗ </a:t>
            </a:r>
            <a:r>
              <a:rPr lang="vi-VN" sz="2000" dirty="0">
                <a:solidFill>
                  <a:sysClr val="windowText" lastClr="000000"/>
                </a:solidFill>
                <a:latin typeface="Times New Roman" panose="02020603050405020304" pitchFamily="18" charset="0"/>
                <a:cs typeface="Times New Roman" panose="02020603050405020304" pitchFamily="18" charset="0"/>
              </a:rPr>
              <a:t>tiến sĩ năm </a:t>
            </a:r>
            <a:r>
              <a:rPr lang="vi-VN" sz="2000" dirty="0" smtClean="0">
                <a:solidFill>
                  <a:sysClr val="windowText" lastClr="000000"/>
                </a:solidFill>
                <a:latin typeface="Times New Roman" panose="02020603050405020304" pitchFamily="18" charset="0"/>
                <a:cs typeface="Times New Roman" panose="02020603050405020304" pitchFamily="18" charset="0"/>
              </a:rPr>
              <a:t>1868</a:t>
            </a:r>
            <a:r>
              <a:rPr lang="en-US" sz="2000" dirty="0" smtClean="0">
                <a:solidFill>
                  <a:sysClr val="windowText" lastClr="000000"/>
                </a:solidFill>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000" dirty="0" smtClean="0">
                <a:solidFill>
                  <a:sysClr val="windowText" lastClr="000000"/>
                </a:solidFill>
                <a:latin typeface="Times New Roman" panose="02020603050405020304" pitchFamily="18" charset="0"/>
                <a:cs typeface="Times New Roman" panose="02020603050405020304" pitchFamily="18" charset="0"/>
              </a:rPr>
              <a:t>Là </a:t>
            </a:r>
            <a:r>
              <a:rPr lang="vi-VN" sz="2000" dirty="0">
                <a:solidFill>
                  <a:sysClr val="windowText" lastClr="000000"/>
                </a:solidFill>
                <a:latin typeface="Times New Roman" panose="02020603050405020304" pitchFamily="18" charset="0"/>
                <a:cs typeface="Times New Roman" panose="02020603050405020304" pitchFamily="18" charset="0"/>
              </a:rPr>
              <a:t>bạn thân của Nguyễn </a:t>
            </a:r>
            <a:r>
              <a:rPr lang="vi-VN" sz="2000" dirty="0" smtClean="0">
                <a:solidFill>
                  <a:sysClr val="windowText" lastClr="000000"/>
                </a:solidFill>
                <a:latin typeface="Times New Roman" panose="02020603050405020304" pitchFamily="18" charset="0"/>
                <a:cs typeface="Times New Roman" panose="02020603050405020304" pitchFamily="18" charset="0"/>
              </a:rPr>
              <a:t>Khuyến</a:t>
            </a:r>
            <a:r>
              <a:rPr lang="en-US" sz="2000" dirty="0" smtClean="0">
                <a:solidFill>
                  <a:sysClr val="windowText" lastClr="000000"/>
                </a:solidFill>
                <a:latin typeface="Times New Roman" panose="02020603050405020304" pitchFamily="18" charset="0"/>
                <a:cs typeface="Times New Roman" panose="02020603050405020304" pitchFamily="18" charset="0"/>
              </a:rPr>
              <a:t>.</a:t>
            </a:r>
          </a:p>
          <a:p>
            <a:pPr marL="342900" indent="-342900" algn="just">
              <a:lnSpc>
                <a:spcPct val="150000"/>
              </a:lnSpc>
              <a:buFont typeface="Arial" panose="020B0604020202020204" pitchFamily="34" charset="0"/>
              <a:buChar char="•"/>
            </a:pPr>
            <a:r>
              <a:rPr lang="vi-VN" sz="2000" dirty="0">
                <a:solidFill>
                  <a:sysClr val="windowText" lastClr="000000"/>
                </a:solidFill>
                <a:latin typeface="Times New Roman" panose="02020603050405020304" pitchFamily="18" charset="0"/>
                <a:cs typeface="Times New Roman" panose="02020603050405020304" pitchFamily="18" charset="0"/>
              </a:rPr>
              <a:t>Hai người kết bạn từ thuở thi đậu, Nguyễn Khuyến bỏ quan về quê, Dương Khuê vẫn làm quan nhưng cả hai vẫn giữ tình bạn gắn bó khăng khít.</a:t>
            </a:r>
          </a:p>
        </p:txBody>
      </p:sp>
    </p:spTree>
    <p:extLst>
      <p:ext uri="{BB962C8B-B14F-4D97-AF65-F5344CB8AC3E}">
        <p14:creationId xmlns:p14="http://schemas.microsoft.com/office/powerpoint/2010/main" val="19549127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1"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3)">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left)">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left)">
                                      <p:cBhvr>
                                        <p:cTn id="33"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15" name="Google Shape;674;p27"/>
          <p:cNvSpPr txBox="1">
            <a:spLocks noGrp="1"/>
          </p:cNvSpPr>
          <p:nvPr>
            <p:ph type="subTitle" idx="4294967295"/>
          </p:nvPr>
        </p:nvSpPr>
        <p:spPr>
          <a:xfrm>
            <a:off x="902747" y="2408138"/>
            <a:ext cx="3097260" cy="447675"/>
          </a:xfrm>
          <a:prstGeom prst="rect">
            <a:avLst/>
          </a:prstGeom>
        </p:spPr>
        <p:txBody>
          <a:bodyPr spcFirstLastPara="1" wrap="square" lIns="91425" tIns="91425" rIns="91425" bIns="91425" anchor="b" anchorCtr="0">
            <a:noAutofit/>
          </a:bodyPr>
          <a:lstStyle/>
          <a:p>
            <a:pPr marL="0" lvl="0" indent="0" algn="l" rtl="0">
              <a:lnSpc>
                <a:spcPct val="100000"/>
              </a:lnSpc>
              <a:spcBef>
                <a:spcPts val="0"/>
              </a:spcBef>
              <a:spcAft>
                <a:spcPts val="0"/>
              </a:spcAft>
              <a:buNone/>
            </a:pPr>
            <a:r>
              <a:rPr lang="en" sz="2000" b="1" dirty="0" smtClean="0">
                <a:latin typeface="Times New Roman" panose="02020603050405020304" pitchFamily="18" charset="0"/>
                <a:cs typeface="Times New Roman" panose="02020603050405020304" pitchFamily="18" charset="0"/>
              </a:rPr>
              <a:t>I. Đọc -Tìm hiểu chung</a:t>
            </a:r>
            <a:endParaRPr sz="2000" b="1"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854630" y="2855813"/>
            <a:ext cx="1960492" cy="87555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1.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giả</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a:p>
            <a:pPr algn="just">
              <a:lnSpc>
                <a:spcPct val="150000"/>
              </a:lnSpc>
            </a:pPr>
            <a:r>
              <a:rPr lang="en-US" sz="2000" dirty="0" smtClean="0">
                <a:solidFill>
                  <a:sysClr val="windowText" lastClr="000000"/>
                </a:solidFill>
                <a:latin typeface="Times New Roman" panose="02020603050405020304" pitchFamily="18" charset="0"/>
                <a:cs typeface="Times New Roman" panose="02020603050405020304" pitchFamily="18" charset="0"/>
              </a:rPr>
              <a:t>2. </a:t>
            </a:r>
            <a:r>
              <a:rPr lang="en-US" sz="2000" dirty="0" err="1" smtClean="0">
                <a:solidFill>
                  <a:sysClr val="windowText" lastClr="000000"/>
                </a:solidFill>
                <a:latin typeface="Times New Roman" panose="02020603050405020304" pitchFamily="18" charset="0"/>
                <a:cs typeface="Times New Roman" panose="02020603050405020304" pitchFamily="18" charset="0"/>
              </a:rPr>
              <a:t>Tác</a:t>
            </a:r>
            <a:r>
              <a:rPr lang="en-US" sz="2000" dirty="0" smtClean="0">
                <a:solidFill>
                  <a:sysClr val="windowText" lastClr="000000"/>
                </a:solidFill>
                <a:latin typeface="Times New Roman" panose="02020603050405020304" pitchFamily="18" charset="0"/>
                <a:cs typeface="Times New Roman" panose="02020603050405020304" pitchFamily="18" charset="0"/>
              </a:rPr>
              <a:t> </a:t>
            </a:r>
            <a:r>
              <a:rPr lang="en-US" sz="2000" dirty="0" err="1" smtClean="0">
                <a:solidFill>
                  <a:sysClr val="windowText" lastClr="000000"/>
                </a:solidFill>
                <a:latin typeface="Times New Roman" panose="02020603050405020304" pitchFamily="18" charset="0"/>
                <a:cs typeface="Times New Roman" panose="02020603050405020304" pitchFamily="18" charset="0"/>
              </a:rPr>
              <a:t>phẩm</a:t>
            </a:r>
            <a:endParaRPr lang="en-US" sz="2000" dirty="0" smtClean="0">
              <a:solidFill>
                <a:sysClr val="windowText" lastClr="00000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6420607" y="979823"/>
            <a:ext cx="2176461" cy="3542083"/>
          </a:xfrm>
          <a:prstGeom prst="rect">
            <a:avLst/>
          </a:prstGeom>
        </p:spPr>
      </p:pic>
      <p:sp>
        <p:nvSpPr>
          <p:cNvPr id="4" name="Rectangle 3"/>
          <p:cNvSpPr/>
          <p:nvPr/>
        </p:nvSpPr>
        <p:spPr>
          <a:xfrm>
            <a:off x="1450428" y="-35840"/>
            <a:ext cx="6186443" cy="2031325"/>
          </a:xfrm>
          <a:prstGeom prst="rect">
            <a:avLst/>
          </a:prstGeom>
        </p:spPr>
        <p:txBody>
          <a:bodyPr wrap="square">
            <a:spAutoFit/>
          </a:bodyPr>
          <a:lstStyle/>
          <a:p>
            <a:pPr algn="ctr">
              <a:lnSpc>
                <a:spcPct val="150000"/>
              </a:lnSpc>
            </a:pP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Văn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r>
              <a:rPr lang="en-US" sz="2800" b="1" u="sng" dirty="0" err="1">
                <a:solidFill>
                  <a:schemeClr val="bg1">
                    <a:lumMod val="25000"/>
                  </a:schemeClr>
                </a:solidFill>
                <a:latin typeface="Times New Roman" panose="02020603050405020304" pitchFamily="18" charset="0"/>
                <a:cs typeface="Times New Roman" panose="02020603050405020304" pitchFamily="18" charset="0"/>
              </a:rPr>
              <a:t>bản</a:t>
            </a:r>
            <a:r>
              <a:rPr lang="en-US" sz="2800" b="1" u="sng" dirty="0">
                <a:solidFill>
                  <a:schemeClr val="bg1">
                    <a:lumMod val="25000"/>
                  </a:schemeClr>
                </a:solidFill>
                <a:latin typeface="Times New Roman" panose="02020603050405020304" pitchFamily="18" charset="0"/>
                <a:cs typeface="Times New Roman" panose="02020603050405020304" pitchFamily="18" charset="0"/>
              </a:rPr>
              <a:t> </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KHÓC DƯƠNG KHUÊ</a:t>
            </a:r>
          </a:p>
          <a:p>
            <a:pPr algn="ctr">
              <a:lnSpc>
                <a:spcPct val="150000"/>
              </a:lnSpc>
            </a:pP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Nguyễn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Khuyến</a:t>
            </a:r>
            <a:r>
              <a:rPr lang="en-US" sz="2800" b="1" dirty="0">
                <a:solidFill>
                  <a:srgbClr val="AA3D0D"/>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652974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1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652</TotalTime>
  <Words>3031</Words>
  <Application>Microsoft Office PowerPoint</Application>
  <PresentationFormat>On-screen Show (16:9)</PresentationFormat>
  <Paragraphs>268</Paragraphs>
  <Slides>56</Slides>
  <Notes>56</Notes>
  <HiddenSlides>0</HiddenSlides>
  <MMClips>10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Euphoria Script</vt:lpstr>
      <vt:lpstr>Wingdings 3</vt:lpstr>
      <vt:lpstr>Times New Roman</vt:lpstr>
      <vt:lpstr>Cambo</vt:lpstr>
      <vt:lpstr>Bebas Neue</vt:lpstr>
      <vt:lpstr>Arial</vt:lpstr>
      <vt:lpstr>Trebuchet MS</vt:lpstr>
      <vt:lpstr>Baskervville</vt:lpstr>
      <vt:lpstr>Lato</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-HIỂU CHI 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101</cp:revision>
  <dcterms:modified xsi:type="dcterms:W3CDTF">2024-09-10T17:52:18Z</dcterms:modified>
</cp:coreProperties>
</file>