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Outfit"/>
      <p:regular r:id="rId17"/>
    </p:embeddedFont>
    <p:embeddedFont>
      <p:font typeface="Outfit"/>
      <p:regular r:id="rId18"/>
    </p:embeddedFont>
    <p:embeddedFont>
      <p:font typeface="Bitter"/>
      <p:regular r:id="rId19"/>
    </p:embeddedFont>
    <p:embeddedFont>
      <p:font typeface="Bitter"/>
      <p:regular r:id="rId20"/>
    </p:embeddedFont>
    <p:embeddedFont>
      <p:font typeface="Bitter"/>
      <p:regular r:id="rId21"/>
    </p:embeddedFont>
    <p:embeddedFont>
      <p:font typeface="Bitter"/>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0B1012"/>
          </a:solidFill>
          <a:ln/>
        </p:spPr>
      </p:sp>
      <p:sp>
        <p:nvSpPr>
          <p:cNvPr id="3" name="Shape 1"/>
          <p:cNvSpPr/>
          <p:nvPr/>
        </p:nvSpPr>
        <p:spPr>
          <a:xfrm>
            <a:off x="0" y="0"/>
            <a:ext cx="14630400" cy="8229600"/>
          </a:xfrm>
          <a:prstGeom prst="rect">
            <a:avLst/>
          </a:prstGeom>
          <a:solidFill>
            <a:srgbClr val="1C1D1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8.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9.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0.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8869680" y="0"/>
            <a:ext cx="5760720" cy="8229600"/>
          </a:xfrm>
          <a:prstGeom prst="rect">
            <a:avLst/>
          </a:prstGeom>
        </p:spPr>
      </p:pic>
      <p:sp>
        <p:nvSpPr>
          <p:cNvPr id="3" name="Text 0"/>
          <p:cNvSpPr/>
          <p:nvPr/>
        </p:nvSpPr>
        <p:spPr>
          <a:xfrm>
            <a:off x="793790" y="2357199"/>
            <a:ext cx="7556421" cy="1240155"/>
          </a:xfrm>
          <a:prstGeom prst="rect">
            <a:avLst/>
          </a:prstGeom>
          <a:noFill/>
          <a:ln/>
        </p:spPr>
        <p:txBody>
          <a:bodyPr wrap="square" lIns="0" tIns="0" rIns="0" bIns="0" rtlCol="0" anchor="t"/>
          <a:lstStyle/>
          <a:p>
            <a:pPr algn="l" indent="0" marL="0">
              <a:lnSpc>
                <a:spcPts val="4850"/>
              </a:lnSpc>
              <a:buNone/>
            </a:pPr>
            <a:r>
              <a:rPr lang="en-US" sz="3900" b="1" dirty="0">
                <a:solidFill>
                  <a:srgbClr val="E1E5CD"/>
                </a:solidFill>
                <a:latin typeface="Outfit Bold" pitchFamily="34" charset="0"/>
                <a:ea typeface="Outfit Bold" pitchFamily="34" charset="-122"/>
                <a:cs typeface="Outfit Bold" pitchFamily="34" charset="-120"/>
              </a:rPr>
              <a:t>Bài Giới Thiệu Sách: TRÁI TIM NGƯỜI MẸ</a:t>
            </a:r>
            <a:endParaRPr lang="en-US" sz="3900" dirty="0"/>
          </a:p>
        </p:txBody>
      </p:sp>
      <p:sp>
        <p:nvSpPr>
          <p:cNvPr id="4" name="Text 1"/>
          <p:cNvSpPr/>
          <p:nvPr/>
        </p:nvSpPr>
        <p:spPr>
          <a:xfrm>
            <a:off x="793790" y="3676650"/>
            <a:ext cx="4307562" cy="310158"/>
          </a:xfrm>
          <a:prstGeom prst="rect">
            <a:avLst/>
          </a:prstGeom>
          <a:noFill/>
          <a:ln/>
        </p:spPr>
        <p:txBody>
          <a:bodyPr wrap="none" lIns="0" tIns="0" rIns="0" bIns="0" rtlCol="0" anchor="t"/>
          <a:lstStyle/>
          <a:p>
            <a:pPr algn="l" indent="0" marL="0">
              <a:lnSpc>
                <a:spcPts val="2400"/>
              </a:lnSpc>
              <a:buNone/>
            </a:pPr>
            <a:r>
              <a:rPr lang="en-US" sz="1950" b="1" dirty="0">
                <a:solidFill>
                  <a:srgbClr val="E1E5CD"/>
                </a:solidFill>
                <a:latin typeface="Outfit Bold" pitchFamily="34" charset="0"/>
                <a:ea typeface="Outfit Bold" pitchFamily="34" charset="-122"/>
                <a:cs typeface="Outfit Bold" pitchFamily="34" charset="-120"/>
              </a:rPr>
              <a:t>Kỷ niệm Ngày Phụ nữ Việt Nam 20/10</a:t>
            </a:r>
            <a:endParaRPr lang="en-US" sz="1950" dirty="0"/>
          </a:p>
        </p:txBody>
      </p:sp>
      <p:sp>
        <p:nvSpPr>
          <p:cNvPr id="5" name="Text 2"/>
          <p:cNvSpPr/>
          <p:nvPr/>
        </p:nvSpPr>
        <p:spPr>
          <a:xfrm>
            <a:off x="793790" y="4284464"/>
            <a:ext cx="7556421" cy="1587818"/>
          </a:xfrm>
          <a:prstGeom prst="rect">
            <a:avLst/>
          </a:prstGeom>
          <a:noFill/>
          <a:ln/>
        </p:spPr>
        <p:txBody>
          <a:bodyPr wrap="square" lIns="0" tIns="0" rIns="0" bIns="0" rtlCol="0" anchor="t"/>
          <a:lstStyle/>
          <a:p>
            <a:pPr algn="l" indent="0" marL="0">
              <a:lnSpc>
                <a:spcPts val="3100"/>
              </a:lnSpc>
              <a:buNone/>
            </a:pPr>
            <a:r>
              <a:rPr lang="en-US" sz="1950" dirty="0">
                <a:solidFill>
                  <a:srgbClr val="C2C4B5"/>
                </a:solidFill>
                <a:latin typeface="Bitter" pitchFamily="34" charset="0"/>
                <a:ea typeface="Bitter" pitchFamily="34" charset="-122"/>
                <a:cs typeface="Bitter" pitchFamily="34" charset="-120"/>
              </a:rPr>
              <a:t>Kính thưa quý Thầy cô và các em Học sinh thân mến! Hôm nay, trong không khí trang trọng hướng về Ngày Phụ nữ Việt Nam 20/10, chúng ta sẽ cùng nhau tôn vinh tình yêu vĩ đại nhất: tình mẫu tử.</a:t>
            </a:r>
            <a:endParaRPr lang="en-US" sz="19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819037"/>
            <a:ext cx="11391662" cy="620078"/>
          </a:xfrm>
          <a:prstGeom prst="rect">
            <a:avLst/>
          </a:prstGeom>
          <a:noFill/>
          <a:ln/>
        </p:spPr>
        <p:txBody>
          <a:bodyPr wrap="none" lIns="0" tIns="0" rIns="0" bIns="0" rtlCol="0" anchor="t"/>
          <a:lstStyle/>
          <a:p>
            <a:pPr algn="l" indent="0" marL="0">
              <a:lnSpc>
                <a:spcPts val="4850"/>
              </a:lnSpc>
              <a:buNone/>
            </a:pPr>
            <a:r>
              <a:rPr lang="en-US" sz="3900" b="1" dirty="0">
                <a:solidFill>
                  <a:srgbClr val="E1E5CD"/>
                </a:solidFill>
                <a:latin typeface="Outfit Bold" pitchFamily="34" charset="0"/>
                <a:ea typeface="Outfit Bold" pitchFamily="34" charset="-122"/>
                <a:cs typeface="Outfit Bold" pitchFamily="34" charset="-120"/>
              </a:rPr>
              <a:t>Lời Kết: Trân Trọng Tình Mẹ và Nỗ Lực Hoàn Thiện</a:t>
            </a:r>
            <a:endParaRPr lang="en-US" sz="3900" dirty="0"/>
          </a:p>
        </p:txBody>
      </p:sp>
      <p:sp>
        <p:nvSpPr>
          <p:cNvPr id="3" name="Text 1"/>
          <p:cNvSpPr/>
          <p:nvPr/>
        </p:nvSpPr>
        <p:spPr>
          <a:xfrm>
            <a:off x="793790" y="2835950"/>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Các em học sinh thân mến! Hãy luôn nhớ rằng: sự nỗ lực học tập, tránh xa những thói hư tật xấu và luôn cố gắng hoàn thiện bản thân để trở thành một người tốt, sống có ích cho xã hội, chính là cách thiết thực nhất để đền đáp công ơn cha mẹ.</a:t>
            </a:r>
            <a:endParaRPr lang="en-US" sz="1550" dirty="0"/>
          </a:p>
        </p:txBody>
      </p:sp>
      <p:sp>
        <p:nvSpPr>
          <p:cNvPr id="4" name="Shape 2"/>
          <p:cNvSpPr/>
          <p:nvPr/>
        </p:nvSpPr>
        <p:spPr>
          <a:xfrm>
            <a:off x="793790" y="3694271"/>
            <a:ext cx="4215289" cy="2096095"/>
          </a:xfrm>
          <a:prstGeom prst="roundRect">
            <a:avLst>
              <a:gd name="adj" fmla="val 22725"/>
            </a:avLst>
          </a:prstGeom>
          <a:solidFill>
            <a:srgbClr val="3B3C3E"/>
          </a:solidFill>
          <a:ln/>
        </p:spPr>
      </p:sp>
      <p:sp>
        <p:nvSpPr>
          <p:cNvPr id="5" name="Text 3"/>
          <p:cNvSpPr/>
          <p:nvPr/>
        </p:nvSpPr>
        <p:spPr>
          <a:xfrm>
            <a:off x="992148" y="3892629"/>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Hành Động Ngay</a:t>
            </a:r>
            <a:endParaRPr lang="en-US" sz="1950" dirty="0"/>
          </a:p>
        </p:txBody>
      </p:sp>
      <p:sp>
        <p:nvSpPr>
          <p:cNvPr id="6" name="Text 4"/>
          <p:cNvSpPr/>
          <p:nvPr/>
        </p:nvSpPr>
        <p:spPr>
          <a:xfrm>
            <a:off x="992148" y="4321850"/>
            <a:ext cx="3818573" cy="95261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Quan tâm, chăm sóc người mẹ vô vàn kính yêu của chúng ta từng giây, từng phút khi ta còn có thể.</a:t>
            </a:r>
            <a:endParaRPr lang="en-US" sz="1550" dirty="0"/>
          </a:p>
        </p:txBody>
      </p:sp>
      <p:sp>
        <p:nvSpPr>
          <p:cNvPr id="7" name="Shape 5"/>
          <p:cNvSpPr/>
          <p:nvPr/>
        </p:nvSpPr>
        <p:spPr>
          <a:xfrm>
            <a:off x="5207437" y="3694271"/>
            <a:ext cx="4215408" cy="2096095"/>
          </a:xfrm>
          <a:prstGeom prst="roundRect">
            <a:avLst>
              <a:gd name="adj" fmla="val 22725"/>
            </a:avLst>
          </a:prstGeom>
          <a:solidFill>
            <a:srgbClr val="3B3C3E"/>
          </a:solidFill>
          <a:ln/>
        </p:spPr>
      </p:sp>
      <p:sp>
        <p:nvSpPr>
          <p:cNvPr id="8" name="Text 6"/>
          <p:cNvSpPr/>
          <p:nvPr/>
        </p:nvSpPr>
        <p:spPr>
          <a:xfrm>
            <a:off x="5405795" y="3892629"/>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Nỗ Lực Học Tập</a:t>
            </a:r>
            <a:endParaRPr lang="en-US" sz="1950" dirty="0"/>
          </a:p>
        </p:txBody>
      </p:sp>
      <p:sp>
        <p:nvSpPr>
          <p:cNvPr id="9" name="Text 7"/>
          <p:cNvSpPr/>
          <p:nvPr/>
        </p:nvSpPr>
        <p:spPr>
          <a:xfrm>
            <a:off x="5405795" y="4321850"/>
            <a:ext cx="3818692"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Học tập chăm chỉ và rèn luyện đạo đức là món quà lớn nhất dành tặng cha mẹ.</a:t>
            </a:r>
            <a:endParaRPr lang="en-US" sz="1550" dirty="0"/>
          </a:p>
        </p:txBody>
      </p:sp>
      <p:sp>
        <p:nvSpPr>
          <p:cNvPr id="10" name="Shape 8"/>
          <p:cNvSpPr/>
          <p:nvPr/>
        </p:nvSpPr>
        <p:spPr>
          <a:xfrm>
            <a:off x="9621203" y="3694271"/>
            <a:ext cx="4215289" cy="2096095"/>
          </a:xfrm>
          <a:prstGeom prst="roundRect">
            <a:avLst>
              <a:gd name="adj" fmla="val 22725"/>
            </a:avLst>
          </a:prstGeom>
          <a:solidFill>
            <a:srgbClr val="3B3C3E"/>
          </a:solidFill>
          <a:ln/>
        </p:spPr>
      </p:sp>
      <p:sp>
        <p:nvSpPr>
          <p:cNvPr id="11" name="Text 9"/>
          <p:cNvSpPr/>
          <p:nvPr/>
        </p:nvSpPr>
        <p:spPr>
          <a:xfrm>
            <a:off x="9819561" y="3892629"/>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Tìm Đọc Sách</a:t>
            </a:r>
            <a:endParaRPr lang="en-US" sz="1950" dirty="0"/>
          </a:p>
        </p:txBody>
      </p:sp>
      <p:sp>
        <p:nvSpPr>
          <p:cNvPr id="12" name="Text 10"/>
          <p:cNvSpPr/>
          <p:nvPr/>
        </p:nvSpPr>
        <p:spPr>
          <a:xfrm>
            <a:off x="9819561" y="4321850"/>
            <a:ext cx="3818573" cy="127015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Hãy tìm đọc cuốn sách </a:t>
            </a:r>
            <a:pPr algn="l" indent="0" marL="0">
              <a:lnSpc>
                <a:spcPts val="2500"/>
              </a:lnSpc>
              <a:buNone/>
            </a:pPr>
            <a:r>
              <a:rPr lang="en-US" sz="1550" b="1" dirty="0">
                <a:solidFill>
                  <a:srgbClr val="C2C4B5"/>
                </a:solidFill>
                <a:latin typeface="Bitter" pitchFamily="34" charset="0"/>
                <a:ea typeface="Bitter" pitchFamily="34" charset="-122"/>
                <a:cs typeface="Bitter" pitchFamily="34" charset="-120"/>
              </a:rPr>
              <a:t>“TRÁI TIM NGƯỜI MẸ”</a:t>
            </a:r>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 có trong thư viện nhà trường để cảm nhận món quà tuyệt vời này (Mã: TN.01280 và TN. 01286).</a:t>
            </a:r>
            <a:endParaRPr lang="en-US" sz="1550" dirty="0"/>
          </a:p>
        </p:txBody>
      </p:sp>
      <p:sp>
        <p:nvSpPr>
          <p:cNvPr id="13" name="Text 11"/>
          <p:cNvSpPr/>
          <p:nvPr/>
        </p:nvSpPr>
        <p:spPr>
          <a:xfrm>
            <a:off x="793790" y="6013609"/>
            <a:ext cx="13042821" cy="396954"/>
          </a:xfrm>
          <a:prstGeom prst="rect">
            <a:avLst/>
          </a:prstGeom>
          <a:noFill/>
          <a:ln/>
        </p:spPr>
        <p:txBody>
          <a:bodyPr wrap="none" lIns="0" tIns="0" rIns="0" bIns="0" rtlCol="0" anchor="t"/>
          <a:lstStyle/>
          <a:p>
            <a:pPr algn="l" indent="0" marL="0">
              <a:lnSpc>
                <a:spcPts val="3100"/>
              </a:lnSpc>
              <a:buNone/>
            </a:pPr>
            <a:r>
              <a:rPr lang="en-US" sz="1950" dirty="0">
                <a:solidFill>
                  <a:srgbClr val="C2C4B5"/>
                </a:solidFill>
                <a:latin typeface="Bitter" pitchFamily="34" charset="0"/>
                <a:ea typeface="Bitter" pitchFamily="34" charset="-122"/>
                <a:cs typeface="Bitter" pitchFamily="34" charset="-120"/>
              </a:rPr>
              <a:t>Xin chân thành cảm ơn quý thầy cô giáo và các em đã lắng nghe!</a:t>
            </a:r>
            <a:endParaRPr lang="en-US" sz="19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862608"/>
            <a:ext cx="11323677" cy="1240393"/>
          </a:xfrm>
          <a:prstGeom prst="rect">
            <a:avLst/>
          </a:prstGeom>
          <a:noFill/>
          <a:ln/>
        </p:spPr>
        <p:txBody>
          <a:bodyPr wrap="none" lIns="0" tIns="0" rIns="0" bIns="0" rtlCol="0" anchor="t"/>
          <a:lstStyle/>
          <a:p>
            <a:pPr algn="l" indent="0" marL="0">
              <a:lnSpc>
                <a:spcPts val="9750"/>
              </a:lnSpc>
              <a:buNone/>
            </a:pPr>
            <a:r>
              <a:rPr lang="en-US" sz="7800" b="1" dirty="0">
                <a:solidFill>
                  <a:srgbClr val="E1E5CD"/>
                </a:solidFill>
                <a:latin typeface="Outfit Bold" pitchFamily="34" charset="0"/>
                <a:ea typeface="Outfit Bold" pitchFamily="34" charset="-122"/>
                <a:cs typeface="Outfit Bold" pitchFamily="34" charset="-120"/>
              </a:rPr>
              <a:t>Mẹ: Ánh Sáng và Mãi Mãi</a:t>
            </a:r>
            <a:endParaRPr lang="en-US" sz="7800" dirty="0"/>
          </a:p>
        </p:txBody>
      </p:sp>
      <p:sp>
        <p:nvSpPr>
          <p:cNvPr id="3" name="Text 1"/>
          <p:cNvSpPr/>
          <p:nvPr/>
        </p:nvSpPr>
        <p:spPr>
          <a:xfrm>
            <a:off x="1091446" y="2723078"/>
            <a:ext cx="12745164" cy="317540"/>
          </a:xfrm>
          <a:prstGeom prst="rect">
            <a:avLst/>
          </a:prstGeom>
          <a:noFill/>
          <a:ln/>
        </p:spPr>
        <p:txBody>
          <a:bodyPr wrap="non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“Mẹ! Có nghĩa là ánh sáng</a:t>
            </a:r>
            <a:endParaRPr lang="en-US" sz="1550" dirty="0"/>
          </a:p>
        </p:txBody>
      </p:sp>
      <p:sp>
        <p:nvSpPr>
          <p:cNvPr id="4" name="Text 2"/>
          <p:cNvSpPr/>
          <p:nvPr/>
        </p:nvSpPr>
        <p:spPr>
          <a:xfrm>
            <a:off x="1091446" y="3263860"/>
            <a:ext cx="12745164" cy="317540"/>
          </a:xfrm>
          <a:prstGeom prst="rect">
            <a:avLst/>
          </a:prstGeom>
          <a:noFill/>
          <a:ln/>
        </p:spPr>
        <p:txBody>
          <a:bodyPr wrap="non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Một ngọn đèn thắp bằng máu con tim</a:t>
            </a:r>
            <a:endParaRPr lang="en-US" sz="1550" dirty="0"/>
          </a:p>
        </p:txBody>
      </p:sp>
      <p:sp>
        <p:nvSpPr>
          <p:cNvPr id="5" name="Text 3"/>
          <p:cNvSpPr/>
          <p:nvPr/>
        </p:nvSpPr>
        <p:spPr>
          <a:xfrm>
            <a:off x="1091446" y="3804642"/>
            <a:ext cx="12745164" cy="317540"/>
          </a:xfrm>
          <a:prstGeom prst="rect">
            <a:avLst/>
          </a:prstGeom>
          <a:noFill/>
          <a:ln/>
        </p:spPr>
        <p:txBody>
          <a:bodyPr wrap="non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Cái đóm lửa thiêng liêng</a:t>
            </a:r>
            <a:endParaRPr lang="en-US" sz="1550" dirty="0"/>
          </a:p>
        </p:txBody>
      </p:sp>
      <p:sp>
        <p:nvSpPr>
          <p:cNvPr id="6" name="Text 4"/>
          <p:cNvSpPr/>
          <p:nvPr/>
        </p:nvSpPr>
        <p:spPr>
          <a:xfrm>
            <a:off x="1091446" y="4345424"/>
            <a:ext cx="12745164" cy="317540"/>
          </a:xfrm>
          <a:prstGeom prst="rect">
            <a:avLst/>
          </a:prstGeom>
          <a:noFill/>
          <a:ln/>
        </p:spPr>
        <p:txBody>
          <a:bodyPr wrap="non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Cháy trong bão bùng, cháy trong đêm tối</a:t>
            </a:r>
            <a:endParaRPr lang="en-US" sz="1550" dirty="0"/>
          </a:p>
        </p:txBody>
      </p:sp>
      <p:sp>
        <p:nvSpPr>
          <p:cNvPr id="7" name="Text 5"/>
          <p:cNvSpPr/>
          <p:nvPr/>
        </p:nvSpPr>
        <p:spPr>
          <a:xfrm>
            <a:off x="1091446" y="4886206"/>
            <a:ext cx="12745164" cy="317540"/>
          </a:xfrm>
          <a:prstGeom prst="rect">
            <a:avLst/>
          </a:prstGeom>
          <a:noFill/>
          <a:ln/>
        </p:spPr>
        <p:txBody>
          <a:bodyPr wrap="non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Mẹ! Có nghĩa là mãi mãi</a:t>
            </a:r>
            <a:endParaRPr lang="en-US" sz="1550" dirty="0"/>
          </a:p>
        </p:txBody>
      </p:sp>
      <p:sp>
        <p:nvSpPr>
          <p:cNvPr id="8" name="Text 6"/>
          <p:cNvSpPr/>
          <p:nvPr/>
        </p:nvSpPr>
        <p:spPr>
          <a:xfrm>
            <a:off x="1091446" y="5426988"/>
            <a:ext cx="12745164" cy="317540"/>
          </a:xfrm>
          <a:prstGeom prst="rect">
            <a:avLst/>
          </a:prstGeom>
          <a:noFill/>
          <a:ln/>
        </p:spPr>
        <p:txBody>
          <a:bodyPr wrap="non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Là cho – đi – không – đòi – lại – bao – giờ”</a:t>
            </a:r>
            <a:endParaRPr lang="en-US" sz="1550" dirty="0"/>
          </a:p>
        </p:txBody>
      </p:sp>
      <p:sp>
        <p:nvSpPr>
          <p:cNvPr id="9" name="Text 7"/>
          <p:cNvSpPr/>
          <p:nvPr/>
        </p:nvSpPr>
        <p:spPr>
          <a:xfrm>
            <a:off x="1091446" y="5967770"/>
            <a:ext cx="12745164" cy="317540"/>
          </a:xfrm>
          <a:prstGeom prst="rect">
            <a:avLst/>
          </a:prstGeom>
          <a:noFill/>
          <a:ln/>
        </p:spPr>
        <p:txBody>
          <a:bodyPr wrap="none" lIns="0" tIns="0" rIns="0" bIns="0" rtlCol="0" anchor="t"/>
          <a:lstStyle/>
          <a:p>
            <a:pPr algn="l" indent="0" marL="0">
              <a:lnSpc>
                <a:spcPts val="2500"/>
              </a:lnSpc>
              <a:buNone/>
            </a:pPr>
            <a:r>
              <a:rPr lang="en-US" sz="1550" b="1" dirty="0">
                <a:solidFill>
                  <a:srgbClr val="C2C4B5"/>
                </a:solidFill>
                <a:latin typeface="Bitter" pitchFamily="34" charset="0"/>
                <a:ea typeface="Bitter" pitchFamily="34" charset="-122"/>
                <a:cs typeface="Bitter" pitchFamily="34" charset="-120"/>
              </a:rPr>
              <a:t>(Thanh Nguyên - trích “Ngày xưa có mẹ”)</a:t>
            </a:r>
            <a:endParaRPr lang="en-US" sz="1550" dirty="0"/>
          </a:p>
        </p:txBody>
      </p:sp>
      <p:sp>
        <p:nvSpPr>
          <p:cNvPr id="10" name="Shape 8"/>
          <p:cNvSpPr/>
          <p:nvPr/>
        </p:nvSpPr>
        <p:spPr>
          <a:xfrm>
            <a:off x="793790" y="2499836"/>
            <a:ext cx="22860" cy="4008715"/>
          </a:xfrm>
          <a:prstGeom prst="rect">
            <a:avLst/>
          </a:prstGeom>
          <a:solidFill>
            <a:srgbClr val="9FA582"/>
          </a:solidFill>
          <a:ln/>
        </p:spPr>
      </p:sp>
      <p:sp>
        <p:nvSpPr>
          <p:cNvPr id="11" name="Text 9"/>
          <p:cNvSpPr/>
          <p:nvPr/>
        </p:nvSpPr>
        <p:spPr>
          <a:xfrm>
            <a:off x="793790" y="6731794"/>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Tình yêu Mẹ dành cho chúng ta bao la ấm áp như nắng sớm mai và dịu dàng như bản tình ca êm ái. Không có giấy mực nào trên đời có thể ghi hết được tất cả những gì mà mẹ đã hy sinh cho ta.</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969407"/>
            <a:ext cx="10290929" cy="620078"/>
          </a:xfrm>
          <a:prstGeom prst="rect">
            <a:avLst/>
          </a:prstGeom>
          <a:noFill/>
          <a:ln/>
        </p:spPr>
        <p:txBody>
          <a:bodyPr wrap="none" lIns="0" tIns="0" rIns="0" bIns="0" rtlCol="0" anchor="t"/>
          <a:lstStyle/>
          <a:p>
            <a:pPr algn="l" indent="0" marL="0">
              <a:lnSpc>
                <a:spcPts val="4850"/>
              </a:lnSpc>
              <a:buNone/>
            </a:pPr>
            <a:r>
              <a:rPr lang="en-US" sz="3900" b="1" dirty="0">
                <a:solidFill>
                  <a:srgbClr val="E1E5CD"/>
                </a:solidFill>
                <a:latin typeface="Outfit Bold" pitchFamily="34" charset="0"/>
                <a:ea typeface="Outfit Bold" pitchFamily="34" charset="-122"/>
                <a:cs typeface="Outfit Bold" pitchFamily="34" charset="-120"/>
              </a:rPr>
              <a:t>Giới Thiệu Cuốn Sách: "TRÁI TIM NGƯỜI MẸ"</a:t>
            </a:r>
            <a:endParaRPr lang="en-US" sz="3900" dirty="0"/>
          </a:p>
        </p:txBody>
      </p:sp>
      <p:pic>
        <p:nvPicPr>
          <p:cNvPr id="3" name="Image 0" descr="preencoded.png">    </p:cNvPr>
          <p:cNvPicPr>
            <a:picLocks noChangeAspect="1"/>
          </p:cNvPicPr>
          <p:nvPr/>
        </p:nvPicPr>
        <p:blipFill>
          <a:blip r:embed="rId1"/>
          <a:stretch>
            <a:fillRect/>
          </a:stretch>
        </p:blipFill>
        <p:spPr>
          <a:xfrm>
            <a:off x="793790" y="2110383"/>
            <a:ext cx="4926568" cy="4926568"/>
          </a:xfrm>
          <a:prstGeom prst="rect">
            <a:avLst/>
          </a:prstGeom>
        </p:spPr>
      </p:pic>
      <p:sp>
        <p:nvSpPr>
          <p:cNvPr id="4" name="Text 1"/>
          <p:cNvSpPr/>
          <p:nvPr/>
        </p:nvSpPr>
        <p:spPr>
          <a:xfrm>
            <a:off x="6212086" y="2065734"/>
            <a:ext cx="7632025"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Nhân dịp đặc biệt này, tôi xin trân trọng giới thiệu đến quý Thầy cô và các em cuốn sách mang tựa đề: </a:t>
            </a:r>
            <a:pPr algn="l" indent="0" marL="0">
              <a:lnSpc>
                <a:spcPts val="2500"/>
              </a:lnSpc>
              <a:buNone/>
            </a:pPr>
            <a:r>
              <a:rPr lang="en-US" sz="1550" b="1" dirty="0">
                <a:solidFill>
                  <a:srgbClr val="C2C4B5"/>
                </a:solidFill>
                <a:latin typeface="Bitter" pitchFamily="34" charset="0"/>
                <a:ea typeface="Bitter" pitchFamily="34" charset="-122"/>
                <a:cs typeface="Bitter" pitchFamily="34" charset="-120"/>
              </a:rPr>
              <a:t>“TRÁI TIM NGƯỜI MẸ”</a:t>
            </a:r>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a:t>
            </a:r>
            <a:endParaRPr lang="en-US" sz="1550" dirty="0"/>
          </a:p>
        </p:txBody>
      </p:sp>
      <p:sp>
        <p:nvSpPr>
          <p:cNvPr id="5" name="Text 2"/>
          <p:cNvSpPr/>
          <p:nvPr/>
        </p:nvSpPr>
        <p:spPr>
          <a:xfrm>
            <a:off x="6212086" y="2879408"/>
            <a:ext cx="763202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C2C4B5"/>
                </a:solidFill>
                <a:latin typeface="Bitter" pitchFamily="34" charset="0"/>
                <a:ea typeface="Bitter" pitchFamily="34" charset="-122"/>
                <a:cs typeface="Bitter" pitchFamily="34" charset="-120"/>
              </a:rPr>
              <a:t>Nhà xuất bản: Văn hóa thông tin.</a:t>
            </a:r>
            <a:endParaRPr lang="en-US" sz="1550" dirty="0"/>
          </a:p>
        </p:txBody>
      </p:sp>
      <p:sp>
        <p:nvSpPr>
          <p:cNvPr id="6" name="Text 3"/>
          <p:cNvSpPr/>
          <p:nvPr/>
        </p:nvSpPr>
        <p:spPr>
          <a:xfrm>
            <a:off x="6212086" y="3266361"/>
            <a:ext cx="763202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C2C4B5"/>
                </a:solidFill>
                <a:latin typeface="Bitter" pitchFamily="34" charset="0"/>
                <a:ea typeface="Bitter" pitchFamily="34" charset="-122"/>
                <a:cs typeface="Bitter" pitchFamily="34" charset="-120"/>
              </a:rPr>
              <a:t>Biên soạn: Hoàng Mai.</a:t>
            </a:r>
            <a:endParaRPr lang="en-US" sz="1550" dirty="0"/>
          </a:p>
        </p:txBody>
      </p:sp>
      <p:sp>
        <p:nvSpPr>
          <p:cNvPr id="7" name="Text 4"/>
          <p:cNvSpPr/>
          <p:nvPr/>
        </p:nvSpPr>
        <p:spPr>
          <a:xfrm>
            <a:off x="6212086" y="3653314"/>
            <a:ext cx="763202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C2C4B5"/>
                </a:solidFill>
                <a:latin typeface="Bitter" pitchFamily="34" charset="0"/>
                <a:ea typeface="Bitter" pitchFamily="34" charset="-122"/>
                <a:cs typeface="Bitter" pitchFamily="34" charset="-120"/>
              </a:rPr>
              <a:t>Kích thước: Khổ 13,5 x 20,5cm.</a:t>
            </a:r>
            <a:endParaRPr lang="en-US" sz="1550" dirty="0"/>
          </a:p>
        </p:txBody>
      </p:sp>
      <p:sp>
        <p:nvSpPr>
          <p:cNvPr id="8" name="Text 5"/>
          <p:cNvSpPr/>
          <p:nvPr/>
        </p:nvSpPr>
        <p:spPr>
          <a:xfrm>
            <a:off x="6212086" y="4040267"/>
            <a:ext cx="763202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C2C4B5"/>
                </a:solidFill>
                <a:latin typeface="Bitter" pitchFamily="34" charset="0"/>
                <a:ea typeface="Bitter" pitchFamily="34" charset="-122"/>
                <a:cs typeface="Bitter" pitchFamily="34" charset="-120"/>
              </a:rPr>
              <a:t>Hình thức: Bìa màu hồng trang nhã, in trên nền giấy trắng rất bắt mắt.</a:t>
            </a:r>
            <a:endParaRPr lang="en-US" sz="1550" dirty="0"/>
          </a:p>
        </p:txBody>
      </p:sp>
      <p:sp>
        <p:nvSpPr>
          <p:cNvPr id="9" name="Text 6"/>
          <p:cNvSpPr/>
          <p:nvPr/>
        </p:nvSpPr>
        <p:spPr>
          <a:xfrm>
            <a:off x="6212086" y="4536400"/>
            <a:ext cx="7632025"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Cuốn sách gồm 113 ề tình mẫu tử—một tình yêu vô điều kiện không gì có thể sánh bằng.</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51196"/>
            <a:ext cx="8303895" cy="620078"/>
          </a:xfrm>
          <a:prstGeom prst="rect">
            <a:avLst/>
          </a:prstGeom>
          <a:noFill/>
          <a:ln/>
        </p:spPr>
        <p:txBody>
          <a:bodyPr wrap="none" lIns="0" tIns="0" rIns="0" bIns="0" rtlCol="0" anchor="t"/>
          <a:lstStyle/>
          <a:p>
            <a:pPr algn="l" indent="0" marL="0">
              <a:lnSpc>
                <a:spcPts val="4850"/>
              </a:lnSpc>
              <a:buNone/>
            </a:pPr>
            <a:r>
              <a:rPr lang="en-US" sz="3900" b="1" dirty="0">
                <a:solidFill>
                  <a:srgbClr val="E1E5CD"/>
                </a:solidFill>
                <a:latin typeface="Outfit Bold" pitchFamily="34" charset="0"/>
                <a:ea typeface="Outfit Bold" pitchFamily="34" charset="-122"/>
                <a:cs typeface="Outfit Bold" pitchFamily="34" charset="-120"/>
              </a:rPr>
              <a:t>Những Khoảnh Khắc Cảm Xúc Vô Bờ</a:t>
            </a:r>
            <a:endParaRPr lang="en-US" sz="3900" dirty="0"/>
          </a:p>
        </p:txBody>
      </p:sp>
      <p:sp>
        <p:nvSpPr>
          <p:cNvPr id="3" name="Text 1"/>
          <p:cNvSpPr/>
          <p:nvPr/>
        </p:nvSpPr>
        <p:spPr>
          <a:xfrm>
            <a:off x="793790" y="2968109"/>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Mỗi câu chuyện trong "Trái Tim Người Mẹ" là một lời nhắc nhở nhẹ nhàng về sự hiện diện và tình yêu thương của Mẹ trong cuộc đời chúng ta.</a:t>
            </a:r>
            <a:endParaRPr lang="en-US" sz="1550" dirty="0"/>
          </a:p>
        </p:txBody>
      </p:sp>
      <p:sp>
        <p:nvSpPr>
          <p:cNvPr id="4" name="Shape 2"/>
          <p:cNvSpPr/>
          <p:nvPr/>
        </p:nvSpPr>
        <p:spPr>
          <a:xfrm>
            <a:off x="793790" y="3508891"/>
            <a:ext cx="4215289" cy="2769513"/>
          </a:xfrm>
          <a:prstGeom prst="roundRect">
            <a:avLst>
              <a:gd name="adj" fmla="val 3962"/>
            </a:avLst>
          </a:prstGeom>
          <a:solidFill>
            <a:srgbClr val="1C1D1F"/>
          </a:solidFill>
          <a:ln w="22860">
            <a:solidFill>
              <a:srgbClr val="545557"/>
            </a:solidFill>
            <a:prstDash val="solid"/>
          </a:ln>
        </p:spPr>
      </p:sp>
      <p:sp>
        <p:nvSpPr>
          <p:cNvPr id="5" name="Shape 3"/>
          <p:cNvSpPr/>
          <p:nvPr/>
        </p:nvSpPr>
        <p:spPr>
          <a:xfrm>
            <a:off x="770930" y="3508891"/>
            <a:ext cx="91440" cy="2769513"/>
          </a:xfrm>
          <a:prstGeom prst="roundRect">
            <a:avLst>
              <a:gd name="adj" fmla="val 32558"/>
            </a:avLst>
          </a:prstGeom>
          <a:solidFill>
            <a:srgbClr val="9FA582"/>
          </a:solidFill>
          <a:ln/>
        </p:spPr>
      </p:sp>
      <p:sp>
        <p:nvSpPr>
          <p:cNvPr id="6" name="Text 4"/>
          <p:cNvSpPr/>
          <p:nvPr/>
        </p:nvSpPr>
        <p:spPr>
          <a:xfrm>
            <a:off x="1083588" y="3730109"/>
            <a:ext cx="3704273" cy="620316"/>
          </a:xfrm>
          <a:prstGeom prst="rect">
            <a:avLst/>
          </a:prstGeom>
          <a:noFill/>
          <a:ln/>
        </p:spPr>
        <p:txBody>
          <a:bodyPr wrap="squar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“Mẹ gặp con một phút được không?”</a:t>
            </a:r>
            <a:endParaRPr lang="en-US" sz="1950" dirty="0"/>
          </a:p>
        </p:txBody>
      </p:sp>
      <p:sp>
        <p:nvSpPr>
          <p:cNvPr id="7" name="Text 5"/>
          <p:cNvSpPr/>
          <p:nvPr/>
        </p:nvSpPr>
        <p:spPr>
          <a:xfrm>
            <a:off x="1083588" y="4469487"/>
            <a:ext cx="3704273" cy="1587698"/>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Câu chuyện lay động về người mẹ ngập ngừng, ba lần đi đến phòng con trai chỉ để nói một câu giản dị: “Thật ra, mẹ muốn đến đây để nói với con rằng mẹ yêu con. Mẹ yêu con bằng cả tấm lòng.”</a:t>
            </a:r>
            <a:endParaRPr lang="en-US" sz="1550" dirty="0"/>
          </a:p>
        </p:txBody>
      </p:sp>
      <p:sp>
        <p:nvSpPr>
          <p:cNvPr id="8" name="Shape 6"/>
          <p:cNvSpPr/>
          <p:nvPr/>
        </p:nvSpPr>
        <p:spPr>
          <a:xfrm>
            <a:off x="5207437" y="3508891"/>
            <a:ext cx="4215408" cy="2769513"/>
          </a:xfrm>
          <a:prstGeom prst="roundRect">
            <a:avLst>
              <a:gd name="adj" fmla="val 3962"/>
            </a:avLst>
          </a:prstGeom>
          <a:solidFill>
            <a:srgbClr val="1C1D1F"/>
          </a:solidFill>
          <a:ln w="22860">
            <a:solidFill>
              <a:srgbClr val="545557"/>
            </a:solidFill>
            <a:prstDash val="solid"/>
          </a:ln>
        </p:spPr>
      </p:sp>
      <p:sp>
        <p:nvSpPr>
          <p:cNvPr id="9" name="Shape 7"/>
          <p:cNvSpPr/>
          <p:nvPr/>
        </p:nvSpPr>
        <p:spPr>
          <a:xfrm>
            <a:off x="5184577" y="3508891"/>
            <a:ext cx="91440" cy="2769513"/>
          </a:xfrm>
          <a:prstGeom prst="roundRect">
            <a:avLst>
              <a:gd name="adj" fmla="val 32558"/>
            </a:avLst>
          </a:prstGeom>
          <a:solidFill>
            <a:srgbClr val="9FA582"/>
          </a:solidFill>
          <a:ln/>
        </p:spPr>
      </p:sp>
      <p:sp>
        <p:nvSpPr>
          <p:cNvPr id="10" name="Text 8"/>
          <p:cNvSpPr/>
          <p:nvPr/>
        </p:nvSpPr>
        <p:spPr>
          <a:xfrm>
            <a:off x="5497235" y="3730109"/>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Hạnh Phúc Đơn Sơ</a:t>
            </a:r>
            <a:endParaRPr lang="en-US" sz="1950" dirty="0"/>
          </a:p>
        </p:txBody>
      </p:sp>
      <p:sp>
        <p:nvSpPr>
          <p:cNvPr id="11" name="Text 9"/>
          <p:cNvSpPr/>
          <p:nvPr/>
        </p:nvSpPr>
        <p:spPr>
          <a:xfrm>
            <a:off x="5497235" y="4159329"/>
            <a:ext cx="3704392" cy="1587698"/>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Đôi khi, hạnh phúc đối với mẹ chỉ là một hành động nhỏ nhoi, một lời nói yêu thương chân thành từ đứa con bé bỏng. Một cái ôm chặt, một lời “Con cũng yêu mẹ” là cả một thế giới.</a:t>
            </a:r>
            <a:endParaRPr lang="en-US" sz="1550" dirty="0"/>
          </a:p>
        </p:txBody>
      </p:sp>
      <p:sp>
        <p:nvSpPr>
          <p:cNvPr id="12" name="Shape 10"/>
          <p:cNvSpPr/>
          <p:nvPr/>
        </p:nvSpPr>
        <p:spPr>
          <a:xfrm>
            <a:off x="9621203" y="3508891"/>
            <a:ext cx="4215289" cy="2769513"/>
          </a:xfrm>
          <a:prstGeom prst="roundRect">
            <a:avLst>
              <a:gd name="adj" fmla="val 3962"/>
            </a:avLst>
          </a:prstGeom>
          <a:solidFill>
            <a:srgbClr val="1C1D1F"/>
          </a:solidFill>
          <a:ln w="22860">
            <a:solidFill>
              <a:srgbClr val="545557"/>
            </a:solidFill>
            <a:prstDash val="solid"/>
          </a:ln>
        </p:spPr>
      </p:sp>
      <p:sp>
        <p:nvSpPr>
          <p:cNvPr id="13" name="Shape 11"/>
          <p:cNvSpPr/>
          <p:nvPr/>
        </p:nvSpPr>
        <p:spPr>
          <a:xfrm>
            <a:off x="9598343" y="3508891"/>
            <a:ext cx="91440" cy="2769513"/>
          </a:xfrm>
          <a:prstGeom prst="roundRect">
            <a:avLst>
              <a:gd name="adj" fmla="val 32558"/>
            </a:avLst>
          </a:prstGeom>
          <a:solidFill>
            <a:srgbClr val="9FA582"/>
          </a:solidFill>
          <a:ln/>
        </p:spPr>
      </p:sp>
      <p:sp>
        <p:nvSpPr>
          <p:cNvPr id="14" name="Text 12"/>
          <p:cNvSpPr/>
          <p:nvPr/>
        </p:nvSpPr>
        <p:spPr>
          <a:xfrm>
            <a:off x="9911001" y="3730109"/>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Lời Nhắn Nhủ</a:t>
            </a:r>
            <a:endParaRPr lang="en-US" sz="1950" dirty="0"/>
          </a:p>
        </p:txBody>
      </p:sp>
      <p:sp>
        <p:nvSpPr>
          <p:cNvPr id="15" name="Text 13"/>
          <p:cNvSpPr/>
          <p:nvPr/>
        </p:nvSpPr>
        <p:spPr>
          <a:xfrm>
            <a:off x="9911001" y="4159329"/>
            <a:ext cx="3704273" cy="127015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Vậy nên, mỗi ngày, chúng ta hãy cùng nhau mang thật nhiều niềm hạnh phúc đến cho mẹ. Đừng ngần ngại bày tỏ tình yêu thương của mình, các em nhé!</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325404"/>
            <a:ext cx="13042821" cy="1240155"/>
          </a:xfrm>
          <a:prstGeom prst="rect">
            <a:avLst/>
          </a:prstGeom>
          <a:noFill/>
          <a:ln/>
        </p:spPr>
        <p:txBody>
          <a:bodyPr wrap="square" lIns="0" tIns="0" rIns="0" bIns="0" rtlCol="0" anchor="t"/>
          <a:lstStyle/>
          <a:p>
            <a:pPr algn="l" indent="0" marL="0">
              <a:lnSpc>
                <a:spcPts val="4850"/>
              </a:lnSpc>
              <a:buNone/>
            </a:pPr>
            <a:r>
              <a:rPr lang="en-US" sz="3900" b="1" dirty="0">
                <a:solidFill>
                  <a:srgbClr val="E1E5CD"/>
                </a:solidFill>
                <a:latin typeface="Outfit Bold" pitchFamily="34" charset="0"/>
                <a:ea typeface="Outfit Bold" pitchFamily="34" charset="-122"/>
                <a:cs typeface="Outfit Bold" pitchFamily="34" charset="-120"/>
              </a:rPr>
              <a:t>Mẹ: Người Phụ Nữ Tuyệt Vời Với Những Hy Sinh Thầm Lặng</a:t>
            </a:r>
            <a:endParaRPr lang="en-US" sz="3900" dirty="0"/>
          </a:p>
        </p:txBody>
      </p:sp>
      <p:sp>
        <p:nvSpPr>
          <p:cNvPr id="3" name="Text 1"/>
          <p:cNvSpPr/>
          <p:nvPr/>
        </p:nvSpPr>
        <p:spPr>
          <a:xfrm>
            <a:off x="793790" y="2962394"/>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Trong truyện ngắn </a:t>
            </a:r>
            <a:pPr algn="l" indent="0" marL="0">
              <a:lnSpc>
                <a:spcPts val="2500"/>
              </a:lnSpc>
              <a:buNone/>
            </a:pPr>
            <a:r>
              <a:rPr lang="en-US" sz="1550" b="1" dirty="0">
                <a:solidFill>
                  <a:srgbClr val="C2C4B5"/>
                </a:solidFill>
                <a:latin typeface="Bitter" pitchFamily="34" charset="0"/>
                <a:ea typeface="Bitter" pitchFamily="34" charset="-122"/>
                <a:cs typeface="Bitter" pitchFamily="34" charset="-120"/>
              </a:rPr>
              <a:t>“Mẹ là một người phụ nữ tuyệt vời”</a:t>
            </a:r>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 cuốn sách khắc họa hình ảnh một người mẹ đa tài, luôn xoay sở mọi tình huống bất ngờ, hy sinh thầm lặng vì con cái.</a:t>
            </a:r>
            <a:endParaRPr lang="en-US" sz="1550" dirty="0"/>
          </a:p>
        </p:txBody>
      </p:sp>
      <p:pic>
        <p:nvPicPr>
          <p:cNvPr id="4" name="Image 0" descr="preencoded.png">    </p:cNvPr>
          <p:cNvPicPr>
            <a:picLocks noChangeAspect="1"/>
          </p:cNvPicPr>
          <p:nvPr/>
        </p:nvPicPr>
        <p:blipFill>
          <a:blip r:embed="rId1"/>
          <a:stretch>
            <a:fillRect/>
          </a:stretch>
        </p:blipFill>
        <p:spPr>
          <a:xfrm>
            <a:off x="793790" y="3820716"/>
            <a:ext cx="595313" cy="595313"/>
          </a:xfrm>
          <a:prstGeom prst="rect">
            <a:avLst/>
          </a:prstGeom>
        </p:spPr>
      </p:pic>
      <p:sp>
        <p:nvSpPr>
          <p:cNvPr id="5" name="Text 2"/>
          <p:cNvSpPr/>
          <p:nvPr/>
        </p:nvSpPr>
        <p:spPr>
          <a:xfrm>
            <a:off x="793790" y="4664035"/>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Tài Xoay Sở</a:t>
            </a:r>
            <a:endParaRPr lang="en-US" sz="1950" dirty="0"/>
          </a:p>
        </p:txBody>
      </p:sp>
      <p:sp>
        <p:nvSpPr>
          <p:cNvPr id="6" name="Text 3"/>
          <p:cNvSpPr/>
          <p:nvPr/>
        </p:nvSpPr>
        <p:spPr>
          <a:xfrm>
            <a:off x="793790" y="5093256"/>
            <a:ext cx="4182189" cy="95261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Mẹ là người chăm chỉ, có tài xoay sở trong mọi tình huống, là kỳ tài sáng tạo cho mọi công việc của con.</a:t>
            </a:r>
            <a:endParaRPr lang="en-US" sz="1550" dirty="0"/>
          </a:p>
        </p:txBody>
      </p:sp>
      <p:pic>
        <p:nvPicPr>
          <p:cNvPr id="7" name="Image 1" descr="preencoded.png">    </p:cNvPr>
          <p:cNvPicPr>
            <a:picLocks noChangeAspect="1"/>
          </p:cNvPicPr>
          <p:nvPr/>
        </p:nvPicPr>
        <p:blipFill>
          <a:blip r:embed="rId2"/>
          <a:stretch>
            <a:fillRect/>
          </a:stretch>
        </p:blipFill>
        <p:spPr>
          <a:xfrm>
            <a:off x="5223986" y="3820716"/>
            <a:ext cx="595313" cy="595313"/>
          </a:xfrm>
          <a:prstGeom prst="rect">
            <a:avLst/>
          </a:prstGeom>
        </p:spPr>
      </p:pic>
      <p:sp>
        <p:nvSpPr>
          <p:cNvPr id="8" name="Text 4"/>
          <p:cNvSpPr/>
          <p:nvPr/>
        </p:nvSpPr>
        <p:spPr>
          <a:xfrm>
            <a:off x="5223986" y="4664035"/>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Y Tá Xuất Sắc</a:t>
            </a:r>
            <a:endParaRPr lang="en-US" sz="1950" dirty="0"/>
          </a:p>
        </p:txBody>
      </p:sp>
      <p:sp>
        <p:nvSpPr>
          <p:cNvPr id="9" name="Text 5"/>
          <p:cNvSpPr/>
          <p:nvPr/>
        </p:nvSpPr>
        <p:spPr>
          <a:xfrm>
            <a:off x="5223986" y="5093256"/>
            <a:ext cx="4182308"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Khi con gặp tai nạn, mẹ lập tức trở thành y tá xuất sắc bậc nhất, tận tâm chăm sóc con.</a:t>
            </a:r>
            <a:endParaRPr lang="en-US" sz="1550" dirty="0"/>
          </a:p>
        </p:txBody>
      </p:sp>
      <p:pic>
        <p:nvPicPr>
          <p:cNvPr id="10" name="Image 2" descr="preencoded.png">    </p:cNvPr>
          <p:cNvPicPr>
            <a:picLocks noChangeAspect="1"/>
          </p:cNvPicPr>
          <p:nvPr/>
        </p:nvPicPr>
        <p:blipFill>
          <a:blip r:embed="rId3"/>
          <a:stretch>
            <a:fillRect/>
          </a:stretch>
        </p:blipFill>
        <p:spPr>
          <a:xfrm>
            <a:off x="9654302" y="3820716"/>
            <a:ext cx="595313" cy="595313"/>
          </a:xfrm>
          <a:prstGeom prst="rect">
            <a:avLst/>
          </a:prstGeom>
        </p:spPr>
      </p:pic>
      <p:sp>
        <p:nvSpPr>
          <p:cNvPr id="11" name="Text 6"/>
          <p:cNvSpPr/>
          <p:nvPr/>
        </p:nvSpPr>
        <p:spPr>
          <a:xfrm>
            <a:off x="9654302" y="4664035"/>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Bà Vú Tận Tụy</a:t>
            </a:r>
            <a:endParaRPr lang="en-US" sz="1950" dirty="0"/>
          </a:p>
        </p:txBody>
      </p:sp>
      <p:sp>
        <p:nvSpPr>
          <p:cNvPr id="12" name="Text 7"/>
          <p:cNvSpPr/>
          <p:nvPr/>
        </p:nvSpPr>
        <p:spPr>
          <a:xfrm>
            <a:off x="9654302" y="5093256"/>
            <a:ext cx="4182308" cy="95261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Khi con có gia đình, mẹ lại là "bà vú" của những đứa cháu, tiếp tục dâng hiến tình thương không mệt mỏi.</a:t>
            </a:r>
            <a:endParaRPr lang="en-US" sz="1550" dirty="0"/>
          </a:p>
        </p:txBody>
      </p:sp>
      <p:sp>
        <p:nvSpPr>
          <p:cNvPr id="13" name="Text 8"/>
          <p:cNvSpPr/>
          <p:nvPr/>
        </p:nvSpPr>
        <p:spPr>
          <a:xfrm>
            <a:off x="793790" y="6269117"/>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Sau tất cả những lo toan, hy sinh, ta khám phá ra rằng: tình thương của mẹ càng sâu sắc hơn, và mẹ quả thật là một người phụ nữ tuyệt vời, rất đỗi tuyệt vời.</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160264"/>
            <a:ext cx="9905405" cy="620078"/>
          </a:xfrm>
          <a:prstGeom prst="rect">
            <a:avLst/>
          </a:prstGeom>
          <a:noFill/>
          <a:ln/>
        </p:spPr>
        <p:txBody>
          <a:bodyPr wrap="none" lIns="0" tIns="0" rIns="0" bIns="0" rtlCol="0" anchor="t"/>
          <a:lstStyle/>
          <a:p>
            <a:pPr algn="l" indent="0" marL="0">
              <a:lnSpc>
                <a:spcPts val="4850"/>
              </a:lnSpc>
              <a:buNone/>
            </a:pPr>
            <a:r>
              <a:rPr lang="en-US" sz="3900" b="1" dirty="0">
                <a:solidFill>
                  <a:srgbClr val="E1E5CD"/>
                </a:solidFill>
                <a:latin typeface="Outfit Bold" pitchFamily="34" charset="0"/>
                <a:ea typeface="Outfit Bold" pitchFamily="34" charset="-122"/>
                <a:cs typeface="Outfit Bold" pitchFamily="34" charset="-120"/>
              </a:rPr>
              <a:t>Tình Mẫu Tử Bao La Qua Các Giai Đoạn Đời</a:t>
            </a:r>
            <a:endParaRPr lang="en-US" sz="3900" dirty="0"/>
          </a:p>
        </p:txBody>
      </p:sp>
      <p:sp>
        <p:nvSpPr>
          <p:cNvPr id="3" name="Text 1"/>
          <p:cNvSpPr/>
          <p:nvPr/>
        </p:nvSpPr>
        <p:spPr>
          <a:xfrm>
            <a:off x="793790" y="2177177"/>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Cuốn sách cho ta thấy tình yêu của Mẹ dành cho con bao la nhường nào, luôn song hành cùng con từ khi con còn trong trứng nước đến khi trưởng thành.</a:t>
            </a:r>
            <a:endParaRPr lang="en-US" sz="1550" dirty="0"/>
          </a:p>
        </p:txBody>
      </p:sp>
      <p:sp>
        <p:nvSpPr>
          <p:cNvPr id="4" name="Shape 2"/>
          <p:cNvSpPr/>
          <p:nvPr/>
        </p:nvSpPr>
        <p:spPr>
          <a:xfrm>
            <a:off x="793790" y="5211128"/>
            <a:ext cx="13042821" cy="22860"/>
          </a:xfrm>
          <a:prstGeom prst="roundRect">
            <a:avLst>
              <a:gd name="adj" fmla="val 130232"/>
            </a:avLst>
          </a:prstGeom>
          <a:solidFill>
            <a:srgbClr val="545557"/>
          </a:solidFill>
          <a:ln/>
        </p:spPr>
      </p:sp>
      <p:sp>
        <p:nvSpPr>
          <p:cNvPr id="5" name="Shape 3"/>
          <p:cNvSpPr/>
          <p:nvPr/>
        </p:nvSpPr>
        <p:spPr>
          <a:xfrm>
            <a:off x="3980974" y="4615815"/>
            <a:ext cx="22860" cy="595313"/>
          </a:xfrm>
          <a:prstGeom prst="roundRect">
            <a:avLst>
              <a:gd name="adj" fmla="val 130232"/>
            </a:avLst>
          </a:prstGeom>
          <a:solidFill>
            <a:srgbClr val="545557"/>
          </a:solidFill>
          <a:ln/>
        </p:spPr>
      </p:sp>
      <p:sp>
        <p:nvSpPr>
          <p:cNvPr id="6" name="Shape 4"/>
          <p:cNvSpPr/>
          <p:nvPr/>
        </p:nvSpPr>
        <p:spPr>
          <a:xfrm>
            <a:off x="3769162" y="4987885"/>
            <a:ext cx="446484" cy="446484"/>
          </a:xfrm>
          <a:prstGeom prst="roundRect">
            <a:avLst>
              <a:gd name="adj" fmla="val 6668"/>
            </a:avLst>
          </a:prstGeom>
          <a:solidFill>
            <a:srgbClr val="3B3C3E"/>
          </a:solidFill>
          <a:ln/>
        </p:spPr>
      </p:sp>
      <p:sp>
        <p:nvSpPr>
          <p:cNvPr id="7" name="Text 5"/>
          <p:cNvSpPr/>
          <p:nvPr/>
        </p:nvSpPr>
        <p:spPr>
          <a:xfrm>
            <a:off x="3843576" y="5025092"/>
            <a:ext cx="297656" cy="372070"/>
          </a:xfrm>
          <a:prstGeom prst="rect">
            <a:avLst/>
          </a:prstGeom>
          <a:noFill/>
          <a:ln/>
        </p:spPr>
        <p:txBody>
          <a:bodyPr wrap="none" lIns="0" tIns="0" rIns="0" bIns="0" rtlCol="0" anchor="t"/>
          <a:lstStyle/>
          <a:p>
            <a:pPr algn="ctr" indent="0" marL="0">
              <a:lnSpc>
                <a:spcPts val="2300"/>
              </a:lnSpc>
              <a:buNone/>
            </a:pPr>
            <a:r>
              <a:rPr lang="en-US" sz="2300" b="1" dirty="0">
                <a:solidFill>
                  <a:srgbClr val="C2C4B5"/>
                </a:solidFill>
                <a:latin typeface="Outfit Bold" pitchFamily="34" charset="0"/>
                <a:ea typeface="Outfit Bold" pitchFamily="34" charset="-122"/>
                <a:cs typeface="Outfit Bold" pitchFamily="34" charset="-120"/>
              </a:rPr>
              <a:t>1</a:t>
            </a:r>
            <a:endParaRPr lang="en-US" sz="2300" dirty="0"/>
          </a:p>
        </p:txBody>
      </p:sp>
      <p:sp>
        <p:nvSpPr>
          <p:cNvPr id="8" name="Text 6"/>
          <p:cNvSpPr/>
          <p:nvPr/>
        </p:nvSpPr>
        <p:spPr>
          <a:xfrm>
            <a:off x="2752011" y="3035498"/>
            <a:ext cx="2480905" cy="310158"/>
          </a:xfrm>
          <a:prstGeom prst="rect">
            <a:avLst/>
          </a:prstGeom>
          <a:noFill/>
          <a:ln/>
        </p:spPr>
        <p:txBody>
          <a:bodyPr wrap="none" lIns="0" tIns="0" rIns="0" bIns="0" rtlCol="0" anchor="t"/>
          <a:lstStyle/>
          <a:p>
            <a:pPr algn="ctr"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Trước Khi Chào Đời</a:t>
            </a:r>
            <a:endParaRPr lang="en-US" sz="1950" dirty="0"/>
          </a:p>
        </p:txBody>
      </p:sp>
      <p:sp>
        <p:nvSpPr>
          <p:cNvPr id="9" name="Text 7"/>
          <p:cNvSpPr/>
          <p:nvPr/>
        </p:nvSpPr>
        <p:spPr>
          <a:xfrm>
            <a:off x="992148" y="3464719"/>
            <a:ext cx="6000631" cy="635079"/>
          </a:xfrm>
          <a:prstGeom prst="rect">
            <a:avLst/>
          </a:prstGeom>
          <a:noFill/>
          <a:ln/>
        </p:spPr>
        <p:txBody>
          <a:bodyPr wrap="square" lIns="0" tIns="0" rIns="0" bIns="0" rtlCol="0" anchor="t"/>
          <a:lstStyle/>
          <a:p>
            <a:pPr algn="ctr" indent="0" marL="0">
              <a:lnSpc>
                <a:spcPts val="2500"/>
              </a:lnSpc>
              <a:buNone/>
            </a:pPr>
            <a:r>
              <a:rPr lang="en-US" sz="1550" b="1" dirty="0">
                <a:solidFill>
                  <a:srgbClr val="C2C4B5"/>
                </a:solidFill>
                <a:latin typeface="Bitter" pitchFamily="34" charset="0"/>
                <a:ea typeface="Bitter" pitchFamily="34" charset="-122"/>
                <a:cs typeface="Bitter" pitchFamily="34" charset="-120"/>
              </a:rPr>
              <a:t>"Thư gửi đứa con chưa chào đời của tôi"</a:t>
            </a:r>
            <a:pPr algn="ctr" indent="0" marL="0">
              <a:lnSpc>
                <a:spcPts val="2500"/>
              </a:lnSpc>
              <a:buNone/>
            </a:pPr>
            <a:r>
              <a:rPr lang="en-US" sz="1550" dirty="0">
                <a:solidFill>
                  <a:srgbClr val="C2C4B5"/>
                </a:solidFill>
                <a:latin typeface="Bitter" pitchFamily="34" charset="0"/>
                <a:ea typeface="Bitter" pitchFamily="34" charset="-122"/>
                <a:cs typeface="Bitter" pitchFamily="34" charset="-120"/>
              </a:rPr>
              <a:t>: Tình yêu đã ấp ủ, thai nghén, chờ mong sự chào đời của con yêu.</a:t>
            </a:r>
            <a:endParaRPr lang="en-US" sz="1550" dirty="0"/>
          </a:p>
        </p:txBody>
      </p:sp>
      <p:sp>
        <p:nvSpPr>
          <p:cNvPr id="10" name="Shape 8"/>
          <p:cNvSpPr/>
          <p:nvPr/>
        </p:nvSpPr>
        <p:spPr>
          <a:xfrm>
            <a:off x="7303651" y="5211128"/>
            <a:ext cx="22860" cy="595313"/>
          </a:xfrm>
          <a:prstGeom prst="roundRect">
            <a:avLst>
              <a:gd name="adj" fmla="val 130232"/>
            </a:avLst>
          </a:prstGeom>
          <a:solidFill>
            <a:srgbClr val="545557"/>
          </a:solidFill>
          <a:ln/>
        </p:spPr>
      </p:sp>
      <p:sp>
        <p:nvSpPr>
          <p:cNvPr id="11" name="Shape 9"/>
          <p:cNvSpPr/>
          <p:nvPr/>
        </p:nvSpPr>
        <p:spPr>
          <a:xfrm>
            <a:off x="7091839" y="4987885"/>
            <a:ext cx="446484" cy="446484"/>
          </a:xfrm>
          <a:prstGeom prst="roundRect">
            <a:avLst>
              <a:gd name="adj" fmla="val 6668"/>
            </a:avLst>
          </a:prstGeom>
          <a:solidFill>
            <a:srgbClr val="3B3C3E"/>
          </a:solidFill>
          <a:ln/>
        </p:spPr>
      </p:sp>
      <p:sp>
        <p:nvSpPr>
          <p:cNvPr id="12" name="Text 10"/>
          <p:cNvSpPr/>
          <p:nvPr/>
        </p:nvSpPr>
        <p:spPr>
          <a:xfrm>
            <a:off x="7166253" y="5025092"/>
            <a:ext cx="297656" cy="372070"/>
          </a:xfrm>
          <a:prstGeom prst="rect">
            <a:avLst/>
          </a:prstGeom>
          <a:noFill/>
          <a:ln/>
        </p:spPr>
        <p:txBody>
          <a:bodyPr wrap="none" lIns="0" tIns="0" rIns="0" bIns="0" rtlCol="0" anchor="t"/>
          <a:lstStyle/>
          <a:p>
            <a:pPr algn="ctr" indent="0" marL="0">
              <a:lnSpc>
                <a:spcPts val="2300"/>
              </a:lnSpc>
              <a:buNone/>
            </a:pPr>
            <a:r>
              <a:rPr lang="en-US" sz="2300" b="1" dirty="0">
                <a:solidFill>
                  <a:srgbClr val="C2C4B5"/>
                </a:solidFill>
                <a:latin typeface="Outfit Bold" pitchFamily="34" charset="0"/>
                <a:ea typeface="Outfit Bold" pitchFamily="34" charset="-122"/>
                <a:cs typeface="Outfit Bold" pitchFamily="34" charset="-120"/>
              </a:rPr>
              <a:t>2</a:t>
            </a:r>
            <a:endParaRPr lang="en-US" sz="2300" dirty="0"/>
          </a:p>
        </p:txBody>
      </p:sp>
      <p:sp>
        <p:nvSpPr>
          <p:cNvPr id="13" name="Text 11"/>
          <p:cNvSpPr/>
          <p:nvPr/>
        </p:nvSpPr>
        <p:spPr>
          <a:xfrm>
            <a:off x="6074688" y="6004917"/>
            <a:ext cx="2480905" cy="310158"/>
          </a:xfrm>
          <a:prstGeom prst="rect">
            <a:avLst/>
          </a:prstGeom>
          <a:noFill/>
          <a:ln/>
        </p:spPr>
        <p:txBody>
          <a:bodyPr wrap="none" lIns="0" tIns="0" rIns="0" bIns="0" rtlCol="0" anchor="t"/>
          <a:lstStyle/>
          <a:p>
            <a:pPr algn="ctr"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Bước Chân Đầu Tiên</a:t>
            </a:r>
            <a:endParaRPr lang="en-US" sz="1950" dirty="0"/>
          </a:p>
        </p:txBody>
      </p:sp>
      <p:sp>
        <p:nvSpPr>
          <p:cNvPr id="14" name="Text 12"/>
          <p:cNvSpPr/>
          <p:nvPr/>
        </p:nvSpPr>
        <p:spPr>
          <a:xfrm>
            <a:off x="4314825" y="6434138"/>
            <a:ext cx="6000631" cy="635079"/>
          </a:xfrm>
          <a:prstGeom prst="rect">
            <a:avLst/>
          </a:prstGeom>
          <a:noFill/>
          <a:ln/>
        </p:spPr>
        <p:txBody>
          <a:bodyPr wrap="square" lIns="0" tIns="0" rIns="0" bIns="0" rtlCol="0" anchor="t"/>
          <a:lstStyle/>
          <a:p>
            <a:pPr algn="ctr" indent="0" marL="0">
              <a:lnSpc>
                <a:spcPts val="2500"/>
              </a:lnSpc>
              <a:buNone/>
            </a:pPr>
            <a:r>
              <a:rPr lang="en-US" sz="1550" b="1" dirty="0">
                <a:solidFill>
                  <a:srgbClr val="C2C4B5"/>
                </a:solidFill>
                <a:latin typeface="Bitter" pitchFamily="34" charset="0"/>
                <a:ea typeface="Bitter" pitchFamily="34" charset="-122"/>
                <a:cs typeface="Bitter" pitchFamily="34" charset="-120"/>
              </a:rPr>
              <a:t>"Thư của Mẹ gửi con chuẩn bị đi mẫu giáo"</a:t>
            </a:r>
            <a:pPr algn="ctr" indent="0" marL="0">
              <a:lnSpc>
                <a:spcPts val="2500"/>
              </a:lnSpc>
              <a:buNone/>
            </a:pPr>
            <a:r>
              <a:rPr lang="en-US" sz="1550" dirty="0">
                <a:solidFill>
                  <a:srgbClr val="C2C4B5"/>
                </a:solidFill>
                <a:latin typeface="Bitter" pitchFamily="34" charset="0"/>
                <a:ea typeface="Bitter" pitchFamily="34" charset="-122"/>
                <a:cs typeface="Bitter" pitchFamily="34" charset="-120"/>
              </a:rPr>
              <a:t>: Mẹ luôn bên con, chuẩn bị cho con bước những bước chân chập chững vào đời.</a:t>
            </a:r>
            <a:endParaRPr lang="en-US" sz="1550" dirty="0"/>
          </a:p>
        </p:txBody>
      </p:sp>
      <p:sp>
        <p:nvSpPr>
          <p:cNvPr id="15" name="Shape 13"/>
          <p:cNvSpPr/>
          <p:nvPr/>
        </p:nvSpPr>
        <p:spPr>
          <a:xfrm>
            <a:off x="10626447" y="4615815"/>
            <a:ext cx="22860" cy="595313"/>
          </a:xfrm>
          <a:prstGeom prst="roundRect">
            <a:avLst>
              <a:gd name="adj" fmla="val 130232"/>
            </a:avLst>
          </a:prstGeom>
          <a:solidFill>
            <a:srgbClr val="545557"/>
          </a:solidFill>
          <a:ln/>
        </p:spPr>
      </p:sp>
      <p:sp>
        <p:nvSpPr>
          <p:cNvPr id="16" name="Shape 14"/>
          <p:cNvSpPr/>
          <p:nvPr/>
        </p:nvSpPr>
        <p:spPr>
          <a:xfrm>
            <a:off x="10414635" y="4987885"/>
            <a:ext cx="446484" cy="446484"/>
          </a:xfrm>
          <a:prstGeom prst="roundRect">
            <a:avLst>
              <a:gd name="adj" fmla="val 6668"/>
            </a:avLst>
          </a:prstGeom>
          <a:solidFill>
            <a:srgbClr val="3B3C3E"/>
          </a:solidFill>
          <a:ln/>
        </p:spPr>
      </p:sp>
      <p:sp>
        <p:nvSpPr>
          <p:cNvPr id="17" name="Text 15"/>
          <p:cNvSpPr/>
          <p:nvPr/>
        </p:nvSpPr>
        <p:spPr>
          <a:xfrm>
            <a:off x="10489049" y="5025092"/>
            <a:ext cx="297656" cy="372070"/>
          </a:xfrm>
          <a:prstGeom prst="rect">
            <a:avLst/>
          </a:prstGeom>
          <a:noFill/>
          <a:ln/>
        </p:spPr>
        <p:txBody>
          <a:bodyPr wrap="none" lIns="0" tIns="0" rIns="0" bIns="0" rtlCol="0" anchor="t"/>
          <a:lstStyle/>
          <a:p>
            <a:pPr algn="ctr" indent="0" marL="0">
              <a:lnSpc>
                <a:spcPts val="2300"/>
              </a:lnSpc>
              <a:buNone/>
            </a:pPr>
            <a:r>
              <a:rPr lang="en-US" sz="2300" b="1" dirty="0">
                <a:solidFill>
                  <a:srgbClr val="C2C4B5"/>
                </a:solidFill>
                <a:latin typeface="Outfit Bold" pitchFamily="34" charset="0"/>
                <a:ea typeface="Outfit Bold" pitchFamily="34" charset="-122"/>
                <a:cs typeface="Outfit Bold" pitchFamily="34" charset="-120"/>
              </a:rPr>
              <a:t>3</a:t>
            </a:r>
            <a:endParaRPr lang="en-US" sz="2300" dirty="0"/>
          </a:p>
        </p:txBody>
      </p:sp>
      <p:sp>
        <p:nvSpPr>
          <p:cNvPr id="18" name="Text 16"/>
          <p:cNvSpPr/>
          <p:nvPr/>
        </p:nvSpPr>
        <p:spPr>
          <a:xfrm>
            <a:off x="9397365" y="3035498"/>
            <a:ext cx="2480905" cy="310158"/>
          </a:xfrm>
          <a:prstGeom prst="rect">
            <a:avLst/>
          </a:prstGeom>
          <a:noFill/>
          <a:ln/>
        </p:spPr>
        <p:txBody>
          <a:bodyPr wrap="none" lIns="0" tIns="0" rIns="0" bIns="0" rtlCol="0" anchor="t"/>
          <a:lstStyle/>
          <a:p>
            <a:pPr algn="ctr"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Tuổi Trưởng Thành</a:t>
            </a:r>
            <a:endParaRPr lang="en-US" sz="1950" dirty="0"/>
          </a:p>
        </p:txBody>
      </p:sp>
      <p:sp>
        <p:nvSpPr>
          <p:cNvPr id="19" name="Text 17"/>
          <p:cNvSpPr/>
          <p:nvPr/>
        </p:nvSpPr>
        <p:spPr>
          <a:xfrm>
            <a:off x="7637502" y="3464719"/>
            <a:ext cx="6000750" cy="952619"/>
          </a:xfrm>
          <a:prstGeom prst="rect">
            <a:avLst/>
          </a:prstGeom>
          <a:noFill/>
          <a:ln/>
        </p:spPr>
        <p:txBody>
          <a:bodyPr wrap="square" lIns="0" tIns="0" rIns="0" bIns="0" rtlCol="0" anchor="t"/>
          <a:lstStyle/>
          <a:p>
            <a:pPr algn="ctr" indent="0" marL="0">
              <a:lnSpc>
                <a:spcPts val="2500"/>
              </a:lnSpc>
              <a:buNone/>
            </a:pPr>
            <a:r>
              <a:rPr lang="en-US" sz="1550" b="1" dirty="0">
                <a:solidFill>
                  <a:srgbClr val="C2C4B5"/>
                </a:solidFill>
                <a:latin typeface="Bitter" pitchFamily="34" charset="0"/>
                <a:ea typeface="Bitter" pitchFamily="34" charset="-122"/>
                <a:cs typeface="Bitter" pitchFamily="34" charset="-120"/>
              </a:rPr>
              <a:t>"Con đã 17 tuổi"</a:t>
            </a:r>
            <a:pPr algn="ctr" indent="0" marL="0">
              <a:lnSpc>
                <a:spcPts val="2500"/>
              </a:lnSpc>
              <a:buNone/>
            </a:pPr>
            <a:r>
              <a:rPr lang="en-US" sz="1550" dirty="0">
                <a:solidFill>
                  <a:srgbClr val="C2C4B5"/>
                </a:solidFill>
                <a:latin typeface="Bitter" pitchFamily="34" charset="0"/>
                <a:ea typeface="Bitter" pitchFamily="34" charset="-122"/>
                <a:cs typeface="Bitter" pitchFamily="34" charset="-120"/>
              </a:rPr>
              <a:t>: Dù con đã lớn khôn, mẹ vẫn luôn che chở bằng tình thương vô bờ bến. Với mẹ, chúng ta mãi vẫn là những đứa con bé bỏng.</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584597"/>
            <a:ext cx="13042821" cy="1240155"/>
          </a:xfrm>
          <a:prstGeom prst="rect">
            <a:avLst/>
          </a:prstGeom>
          <a:noFill/>
          <a:ln/>
        </p:spPr>
        <p:txBody>
          <a:bodyPr wrap="square" lIns="0" tIns="0" rIns="0" bIns="0" rtlCol="0" anchor="t"/>
          <a:lstStyle/>
          <a:p>
            <a:pPr algn="l" indent="0" marL="0">
              <a:lnSpc>
                <a:spcPts val="4850"/>
              </a:lnSpc>
              <a:buNone/>
            </a:pPr>
            <a:r>
              <a:rPr lang="en-US" sz="3900" b="1" dirty="0">
                <a:solidFill>
                  <a:srgbClr val="E1E5CD"/>
                </a:solidFill>
                <a:latin typeface="Outfit Bold" pitchFamily="34" charset="0"/>
                <a:ea typeface="Outfit Bold" pitchFamily="34" charset="-122"/>
                <a:cs typeface="Outfit Bold" pitchFamily="34" charset="-120"/>
              </a:rPr>
              <a:t>Trái Tim Người Mẹ: Biểu Tượng Của Lòng Nhân Hậu Vô Hạn</a:t>
            </a:r>
            <a:endParaRPr lang="en-US" sz="3900" dirty="0"/>
          </a:p>
        </p:txBody>
      </p:sp>
      <p:sp>
        <p:nvSpPr>
          <p:cNvPr id="3" name="Text 1"/>
          <p:cNvSpPr/>
          <p:nvPr/>
        </p:nvSpPr>
        <p:spPr>
          <a:xfrm>
            <a:off x="793790" y="2221587"/>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Tình mẹ không nao núng khi con người run sợ, tình mẹ càng mạnh hơn khi con người gục ngã. Trái tim người mẹ là một món quà vô giá mà tạo hóa ban tặng.</a:t>
            </a:r>
            <a:endParaRPr lang="en-US" sz="1550" dirty="0"/>
          </a:p>
        </p:txBody>
      </p:sp>
      <p:sp>
        <p:nvSpPr>
          <p:cNvPr id="4" name="Text 2"/>
          <p:cNvSpPr/>
          <p:nvPr/>
        </p:nvSpPr>
        <p:spPr>
          <a:xfrm>
            <a:off x="2551748" y="3614499"/>
            <a:ext cx="2480905" cy="310158"/>
          </a:xfrm>
          <a:prstGeom prst="rect">
            <a:avLst/>
          </a:prstGeom>
          <a:noFill/>
          <a:ln/>
        </p:spPr>
        <p:txBody>
          <a:bodyPr wrap="none" lIns="0" tIns="0" rIns="0" bIns="0" rtlCol="0" anchor="t"/>
          <a:lstStyle/>
          <a:p>
            <a:pPr algn="r"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Sức Mạnh</a:t>
            </a:r>
            <a:endParaRPr lang="en-US" sz="1950" dirty="0"/>
          </a:p>
        </p:txBody>
      </p:sp>
      <p:sp>
        <p:nvSpPr>
          <p:cNvPr id="5" name="Text 3"/>
          <p:cNvSpPr/>
          <p:nvPr/>
        </p:nvSpPr>
        <p:spPr>
          <a:xfrm>
            <a:off x="793790" y="4043720"/>
            <a:ext cx="4238863" cy="635079"/>
          </a:xfrm>
          <a:prstGeom prst="rect">
            <a:avLst/>
          </a:prstGeom>
          <a:noFill/>
          <a:ln/>
        </p:spPr>
        <p:txBody>
          <a:bodyPr wrap="square" lIns="0" tIns="0" rIns="0" bIns="0" rtlCol="0" anchor="t"/>
          <a:lstStyle/>
          <a:p>
            <a:pPr algn="r" indent="0" marL="0">
              <a:lnSpc>
                <a:spcPts val="2500"/>
              </a:lnSpc>
              <a:buNone/>
            </a:pPr>
            <a:r>
              <a:rPr lang="en-US" sz="1550" dirty="0">
                <a:solidFill>
                  <a:srgbClr val="C2C4B5"/>
                </a:solidFill>
                <a:latin typeface="Bitter" pitchFamily="34" charset="0"/>
                <a:ea typeface="Bitter" pitchFamily="34" charset="-122"/>
                <a:cs typeface="Bitter" pitchFamily="34" charset="-120"/>
              </a:rPr>
              <a:t>Không có một ngôn từ nào tả xiết được sức mạnh, vẻ đẹp, và sự hào hùng của người mẹ.</a:t>
            </a:r>
            <a:endParaRPr lang="en-US" sz="1550" dirty="0"/>
          </a:p>
        </p:txBody>
      </p:sp>
      <p:pic>
        <p:nvPicPr>
          <p:cNvPr id="6" name="Image 0" descr="preencoded.png">    </p:cNvPr>
          <p:cNvPicPr>
            <a:picLocks noChangeAspect="1"/>
          </p:cNvPicPr>
          <p:nvPr/>
        </p:nvPicPr>
        <p:blipFill>
          <a:blip r:embed="rId1"/>
          <a:stretch>
            <a:fillRect/>
          </a:stretch>
        </p:blipFill>
        <p:spPr>
          <a:xfrm>
            <a:off x="5032653" y="3079909"/>
            <a:ext cx="4564975" cy="4564975"/>
          </a:xfrm>
          <a:prstGeom prst="rect">
            <a:avLst/>
          </a:prstGeom>
        </p:spPr>
      </p:pic>
      <p:pic>
        <p:nvPicPr>
          <p:cNvPr id="7" name="Image 1" descr="preencoded.png">    </p:cNvPr>
          <p:cNvPicPr>
            <a:picLocks noChangeAspect="1"/>
          </p:cNvPicPr>
          <p:nvPr/>
        </p:nvPicPr>
        <p:blipFill>
          <a:blip r:embed="rId2"/>
          <a:stretch>
            <a:fillRect/>
          </a:stretch>
        </p:blipFill>
        <p:spPr>
          <a:xfrm>
            <a:off x="6344305" y="4356675"/>
            <a:ext cx="279083" cy="348853"/>
          </a:xfrm>
          <a:prstGeom prst="rect">
            <a:avLst/>
          </a:prstGeom>
        </p:spPr>
      </p:pic>
      <p:sp>
        <p:nvSpPr>
          <p:cNvPr id="8" name="Text 4"/>
          <p:cNvSpPr/>
          <p:nvPr/>
        </p:nvSpPr>
        <p:spPr>
          <a:xfrm>
            <a:off x="9597628" y="3455789"/>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Ánh Hào Quang</a:t>
            </a:r>
            <a:endParaRPr lang="en-US" sz="1950" dirty="0"/>
          </a:p>
        </p:txBody>
      </p:sp>
      <p:sp>
        <p:nvSpPr>
          <p:cNvPr id="9" name="Text 5"/>
          <p:cNvSpPr/>
          <p:nvPr/>
        </p:nvSpPr>
        <p:spPr>
          <a:xfrm>
            <a:off x="9597628" y="3885009"/>
            <a:ext cx="4238982" cy="95261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Giữa những hoang vu của tiền tài vật chất, tình mẹ tỏa ánh hào quang của lòng nhân hậu vô hạn, như những vì sao trên bầu trời.</a:t>
            </a:r>
            <a:endParaRPr lang="en-US" sz="1550" dirty="0"/>
          </a:p>
        </p:txBody>
      </p:sp>
      <p:pic>
        <p:nvPicPr>
          <p:cNvPr id="10" name="Image 2" descr="preencoded.png">    </p:cNvPr>
          <p:cNvPicPr>
            <a:picLocks noChangeAspect="1"/>
          </p:cNvPicPr>
          <p:nvPr/>
        </p:nvPicPr>
        <p:blipFill>
          <a:blip r:embed="rId3"/>
          <a:stretch>
            <a:fillRect/>
          </a:stretch>
        </p:blipFill>
        <p:spPr>
          <a:xfrm>
            <a:off x="5032653" y="3079909"/>
            <a:ext cx="4564975" cy="4564975"/>
          </a:xfrm>
          <a:prstGeom prst="rect">
            <a:avLst/>
          </a:prstGeom>
        </p:spPr>
      </p:pic>
      <p:pic>
        <p:nvPicPr>
          <p:cNvPr id="11" name="Image 3" descr="preencoded.png">    </p:cNvPr>
          <p:cNvPicPr>
            <a:picLocks noChangeAspect="1"/>
          </p:cNvPicPr>
          <p:nvPr/>
        </p:nvPicPr>
        <p:blipFill>
          <a:blip r:embed="rId4"/>
          <a:stretch>
            <a:fillRect/>
          </a:stretch>
        </p:blipFill>
        <p:spPr>
          <a:xfrm>
            <a:off x="8006655" y="4356675"/>
            <a:ext cx="279083" cy="348853"/>
          </a:xfrm>
          <a:prstGeom prst="rect">
            <a:avLst/>
          </a:prstGeom>
        </p:spPr>
      </p:pic>
      <p:sp>
        <p:nvSpPr>
          <p:cNvPr id="12" name="Text 6"/>
          <p:cNvSpPr/>
          <p:nvPr/>
        </p:nvSpPr>
        <p:spPr>
          <a:xfrm>
            <a:off x="9597628" y="5887045"/>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Sự Tha Thứ</a:t>
            </a:r>
            <a:endParaRPr lang="en-US" sz="1950" dirty="0"/>
          </a:p>
        </p:txBody>
      </p:sp>
      <p:sp>
        <p:nvSpPr>
          <p:cNvPr id="13" name="Text 7"/>
          <p:cNvSpPr/>
          <p:nvPr/>
        </p:nvSpPr>
        <p:spPr>
          <a:xfrm>
            <a:off x="9597628" y="6316266"/>
            <a:ext cx="4238982" cy="95261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Trong các trái tim, không có trái tim nào đẹp bằng trái tim người mẹ, chỉ có tình yêu thương, sự hiền hòa và sự tha thứ.</a:t>
            </a:r>
            <a:endParaRPr lang="en-US" sz="1550" dirty="0"/>
          </a:p>
        </p:txBody>
      </p:sp>
      <p:pic>
        <p:nvPicPr>
          <p:cNvPr id="14" name="Image 4" descr="preencoded.png">    </p:cNvPr>
          <p:cNvPicPr>
            <a:picLocks noChangeAspect="1"/>
          </p:cNvPicPr>
          <p:nvPr/>
        </p:nvPicPr>
        <p:blipFill>
          <a:blip r:embed="rId5"/>
          <a:stretch>
            <a:fillRect/>
          </a:stretch>
        </p:blipFill>
        <p:spPr>
          <a:xfrm>
            <a:off x="5032653" y="3079909"/>
            <a:ext cx="4564975" cy="4564975"/>
          </a:xfrm>
          <a:prstGeom prst="rect">
            <a:avLst/>
          </a:prstGeom>
        </p:spPr>
      </p:pic>
      <p:pic>
        <p:nvPicPr>
          <p:cNvPr id="15" name="Image 5" descr="preencoded.png">    </p:cNvPr>
          <p:cNvPicPr>
            <a:picLocks noChangeAspect="1"/>
          </p:cNvPicPr>
          <p:nvPr/>
        </p:nvPicPr>
        <p:blipFill>
          <a:blip r:embed="rId6"/>
          <a:stretch>
            <a:fillRect/>
          </a:stretch>
        </p:blipFill>
        <p:spPr>
          <a:xfrm>
            <a:off x="8006655" y="6019026"/>
            <a:ext cx="279083" cy="348853"/>
          </a:xfrm>
          <a:prstGeom prst="rect">
            <a:avLst/>
          </a:prstGeom>
        </p:spPr>
      </p:pic>
      <p:sp>
        <p:nvSpPr>
          <p:cNvPr id="16" name="Text 8"/>
          <p:cNvSpPr/>
          <p:nvPr/>
        </p:nvSpPr>
        <p:spPr>
          <a:xfrm>
            <a:off x="2551748" y="5887045"/>
            <a:ext cx="2480905" cy="310158"/>
          </a:xfrm>
          <a:prstGeom prst="rect">
            <a:avLst/>
          </a:prstGeom>
          <a:noFill/>
          <a:ln/>
        </p:spPr>
        <p:txBody>
          <a:bodyPr wrap="none" lIns="0" tIns="0" rIns="0" bIns="0" rtlCol="0" anchor="t"/>
          <a:lstStyle/>
          <a:p>
            <a:pPr algn="r"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Dòng Suối</a:t>
            </a:r>
            <a:endParaRPr lang="en-US" sz="1950" dirty="0"/>
          </a:p>
        </p:txBody>
      </p:sp>
      <p:sp>
        <p:nvSpPr>
          <p:cNvPr id="17" name="Text 9"/>
          <p:cNvSpPr/>
          <p:nvPr/>
        </p:nvSpPr>
        <p:spPr>
          <a:xfrm>
            <a:off x="793790" y="6316266"/>
            <a:ext cx="4238863" cy="952619"/>
          </a:xfrm>
          <a:prstGeom prst="rect">
            <a:avLst/>
          </a:prstGeom>
          <a:noFill/>
          <a:ln/>
        </p:spPr>
        <p:txBody>
          <a:bodyPr wrap="square" lIns="0" tIns="0" rIns="0" bIns="0" rtlCol="0" anchor="t"/>
          <a:lstStyle/>
          <a:p>
            <a:pPr algn="r" indent="0" marL="0">
              <a:lnSpc>
                <a:spcPts val="2500"/>
              </a:lnSpc>
              <a:buNone/>
            </a:pPr>
            <a:r>
              <a:rPr lang="en-US" sz="1550" dirty="0">
                <a:solidFill>
                  <a:srgbClr val="C2C4B5"/>
                </a:solidFill>
                <a:latin typeface="Bitter" pitchFamily="34" charset="0"/>
                <a:ea typeface="Bitter" pitchFamily="34" charset="-122"/>
                <a:cs typeface="Bitter" pitchFamily="34" charset="-120"/>
              </a:rPr>
              <a:t>Trái tim người mẹ tựa như dòng suối, chỉ biết chảy xuống không ngừng qua năm tháng, không đòi hỏi sự đền đáp.</a:t>
            </a:r>
            <a:endParaRPr lang="en-US" sz="1550" dirty="0"/>
          </a:p>
        </p:txBody>
      </p:sp>
      <p:pic>
        <p:nvPicPr>
          <p:cNvPr id="18" name="Image 6" descr="preencoded.png">    </p:cNvPr>
          <p:cNvPicPr>
            <a:picLocks noChangeAspect="1"/>
          </p:cNvPicPr>
          <p:nvPr/>
        </p:nvPicPr>
        <p:blipFill>
          <a:blip r:embed="rId7"/>
          <a:stretch>
            <a:fillRect/>
          </a:stretch>
        </p:blipFill>
        <p:spPr>
          <a:xfrm>
            <a:off x="5032653" y="3079909"/>
            <a:ext cx="4564975" cy="4564975"/>
          </a:xfrm>
          <a:prstGeom prst="rect">
            <a:avLst/>
          </a:prstGeom>
        </p:spPr>
      </p:pic>
      <p:pic>
        <p:nvPicPr>
          <p:cNvPr id="19" name="Image 7" descr="preencoded.png">    </p:cNvPr>
          <p:cNvPicPr>
            <a:picLocks noChangeAspect="1"/>
          </p:cNvPicPr>
          <p:nvPr/>
        </p:nvPicPr>
        <p:blipFill>
          <a:blip r:embed="rId8"/>
          <a:stretch>
            <a:fillRect/>
          </a:stretch>
        </p:blipFill>
        <p:spPr>
          <a:xfrm>
            <a:off x="6344305" y="6019026"/>
            <a:ext cx="279083" cy="3488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40913" y="440650"/>
            <a:ext cx="4933950" cy="500777"/>
          </a:xfrm>
          <a:prstGeom prst="rect">
            <a:avLst/>
          </a:prstGeom>
          <a:noFill/>
          <a:ln/>
        </p:spPr>
        <p:txBody>
          <a:bodyPr wrap="none" lIns="0" tIns="0" rIns="0" bIns="0" rtlCol="0" anchor="t"/>
          <a:lstStyle/>
          <a:p>
            <a:pPr algn="l" indent="0" marL="0">
              <a:lnSpc>
                <a:spcPts val="3900"/>
              </a:lnSpc>
              <a:buNone/>
            </a:pPr>
            <a:r>
              <a:rPr lang="en-US" sz="3150" b="1" dirty="0">
                <a:solidFill>
                  <a:srgbClr val="E1E5CD"/>
                </a:solidFill>
                <a:latin typeface="Outfit Bold" pitchFamily="34" charset="0"/>
                <a:ea typeface="Outfit Bold" pitchFamily="34" charset="-122"/>
                <a:cs typeface="Outfit Bold" pitchFamily="34" charset="-120"/>
              </a:rPr>
              <a:t>Đừng Để Buồn Lên Mắt Mẹ</a:t>
            </a:r>
            <a:endParaRPr lang="en-US" sz="3150" dirty="0"/>
          </a:p>
        </p:txBody>
      </p:sp>
      <p:sp>
        <p:nvSpPr>
          <p:cNvPr id="3" name="Text 1"/>
          <p:cNvSpPr/>
          <p:nvPr/>
        </p:nvSpPr>
        <p:spPr>
          <a:xfrm>
            <a:off x="640913" y="1261824"/>
            <a:ext cx="13348573" cy="256342"/>
          </a:xfrm>
          <a:prstGeom prst="rect">
            <a:avLst/>
          </a:prstGeom>
          <a:noFill/>
          <a:ln/>
        </p:spPr>
        <p:txBody>
          <a:bodyPr wrap="none" lIns="0" tIns="0" rIns="0" bIns="0" rtlCol="0" anchor="t"/>
          <a:lstStyle/>
          <a:p>
            <a:pPr algn="l" indent="0" marL="0">
              <a:lnSpc>
                <a:spcPts val="2000"/>
              </a:lnSpc>
              <a:buNone/>
            </a:pPr>
            <a:r>
              <a:rPr lang="en-US" sz="1250" dirty="0">
                <a:solidFill>
                  <a:srgbClr val="C2C4B5"/>
                </a:solidFill>
                <a:latin typeface="Bitter" pitchFamily="34" charset="0"/>
                <a:ea typeface="Bitter" pitchFamily="34" charset="-122"/>
                <a:cs typeface="Bitter" pitchFamily="34" charset="-120"/>
              </a:rPr>
              <a:t>“Đi khắp thế gian không ai tốt bằng mẹ, gánh nặng cuộc đời không ai khổ bằng cha.” Lòng biết ơn và sự báo hiếu là điều chúng ta cần làm ngay khi còn có thể.</a:t>
            </a:r>
            <a:endParaRPr lang="en-US" sz="1250" dirty="0"/>
          </a:p>
        </p:txBody>
      </p:sp>
      <p:pic>
        <p:nvPicPr>
          <p:cNvPr id="4" name="Image 0" descr="preencoded.png">    </p:cNvPr>
          <p:cNvPicPr>
            <a:picLocks noChangeAspect="1"/>
          </p:cNvPicPr>
          <p:nvPr/>
        </p:nvPicPr>
        <p:blipFill>
          <a:blip r:embed="rId1"/>
          <a:stretch>
            <a:fillRect/>
          </a:stretch>
        </p:blipFill>
        <p:spPr>
          <a:xfrm>
            <a:off x="640913" y="1878687"/>
            <a:ext cx="6478786" cy="6478786"/>
          </a:xfrm>
          <a:prstGeom prst="rect">
            <a:avLst/>
          </a:prstGeom>
        </p:spPr>
      </p:pic>
      <p:sp>
        <p:nvSpPr>
          <p:cNvPr id="5" name="Text 2"/>
          <p:cNvSpPr/>
          <p:nvPr/>
        </p:nvSpPr>
        <p:spPr>
          <a:xfrm>
            <a:off x="7518321" y="1858566"/>
            <a:ext cx="3478530" cy="300395"/>
          </a:xfrm>
          <a:prstGeom prst="rect">
            <a:avLst/>
          </a:prstGeom>
          <a:noFill/>
          <a:ln/>
        </p:spPr>
        <p:txBody>
          <a:bodyPr wrap="none" lIns="0" tIns="0" rIns="0" bIns="0" rtlCol="0" anchor="t"/>
          <a:lstStyle/>
          <a:p>
            <a:pPr algn="l" indent="0" marL="0">
              <a:lnSpc>
                <a:spcPts val="2350"/>
              </a:lnSpc>
              <a:buNone/>
            </a:pPr>
            <a:r>
              <a:rPr lang="en-US" sz="1850" b="1" dirty="0">
                <a:solidFill>
                  <a:srgbClr val="E1E5CD"/>
                </a:solidFill>
                <a:latin typeface="Outfit Bold" pitchFamily="34" charset="0"/>
                <a:ea typeface="Outfit Bold" pitchFamily="34" charset="-122"/>
                <a:cs typeface="Outfit Bold" pitchFamily="34" charset="-120"/>
              </a:rPr>
              <a:t>Còn Mẹ Xin Đừng Làm Mẹ Khóc</a:t>
            </a:r>
            <a:endParaRPr lang="en-US" sz="1850" dirty="0"/>
          </a:p>
        </p:txBody>
      </p:sp>
      <p:sp>
        <p:nvSpPr>
          <p:cNvPr id="6" name="Text 3"/>
          <p:cNvSpPr/>
          <p:nvPr/>
        </p:nvSpPr>
        <p:spPr>
          <a:xfrm>
            <a:off x="7518321" y="2319099"/>
            <a:ext cx="6478786" cy="512683"/>
          </a:xfrm>
          <a:prstGeom prst="rect">
            <a:avLst/>
          </a:prstGeom>
          <a:noFill/>
          <a:ln/>
        </p:spPr>
        <p:txBody>
          <a:bodyPr wrap="square" lIns="0" tIns="0" rIns="0" bIns="0" rtlCol="0" anchor="t"/>
          <a:lstStyle/>
          <a:p>
            <a:pPr algn="l" indent="0" marL="0">
              <a:lnSpc>
                <a:spcPts val="2000"/>
              </a:lnSpc>
              <a:buNone/>
            </a:pPr>
            <a:r>
              <a:rPr lang="en-US" sz="1250" dirty="0">
                <a:solidFill>
                  <a:srgbClr val="C2C4B5"/>
                </a:solidFill>
                <a:latin typeface="Bitter" pitchFamily="34" charset="0"/>
                <a:ea typeface="Bitter" pitchFamily="34" charset="-122"/>
                <a:cs typeface="Bitter" pitchFamily="34" charset="-120"/>
              </a:rPr>
              <a:t>Còn nỗi đau nào hơn nỗi đau mất mẹ? Vậy ta còn chần chừ gì nữa mà không lo báo hiếu mẹ khi ta còn mẹ ở trên đời?</a:t>
            </a:r>
            <a:endParaRPr lang="en-US" sz="1250" dirty="0"/>
          </a:p>
        </p:txBody>
      </p:sp>
      <p:sp>
        <p:nvSpPr>
          <p:cNvPr id="7" name="Shape 4"/>
          <p:cNvSpPr/>
          <p:nvPr/>
        </p:nvSpPr>
        <p:spPr>
          <a:xfrm>
            <a:off x="7518321" y="3012043"/>
            <a:ext cx="6478786" cy="937022"/>
          </a:xfrm>
          <a:prstGeom prst="roundRect">
            <a:avLst>
              <a:gd name="adj" fmla="val 2565"/>
            </a:avLst>
          </a:prstGeom>
          <a:solidFill>
            <a:srgbClr val="2A2C20"/>
          </a:solidFill>
          <a:ln/>
        </p:spPr>
      </p:sp>
      <p:pic>
        <p:nvPicPr>
          <p:cNvPr id="8" name="Image 1" descr="preencoded.png">    </p:cNvPr>
          <p:cNvPicPr>
            <a:picLocks noChangeAspect="1"/>
          </p:cNvPicPr>
          <p:nvPr/>
        </p:nvPicPr>
        <p:blipFill>
          <a:blip r:embed="rId2"/>
          <a:stretch>
            <a:fillRect/>
          </a:stretch>
        </p:blipFill>
        <p:spPr>
          <a:xfrm>
            <a:off x="7678460" y="3247311"/>
            <a:ext cx="200263" cy="160139"/>
          </a:xfrm>
          <a:prstGeom prst="rect">
            <a:avLst/>
          </a:prstGeom>
        </p:spPr>
      </p:pic>
      <p:sp>
        <p:nvSpPr>
          <p:cNvPr id="9" name="Text 5"/>
          <p:cNvSpPr/>
          <p:nvPr/>
        </p:nvSpPr>
        <p:spPr>
          <a:xfrm>
            <a:off x="8038862" y="3212187"/>
            <a:ext cx="5798106" cy="512683"/>
          </a:xfrm>
          <a:prstGeom prst="rect">
            <a:avLst/>
          </a:prstGeom>
          <a:noFill/>
          <a:ln/>
        </p:spPr>
        <p:txBody>
          <a:bodyPr wrap="square" lIns="0" tIns="0" rIns="0" bIns="0" rtlCol="0" anchor="t"/>
          <a:lstStyle/>
          <a:p>
            <a:pPr algn="l" indent="0" marL="0">
              <a:lnSpc>
                <a:spcPts val="2000"/>
              </a:lnSpc>
              <a:buNone/>
            </a:pPr>
            <a:r>
              <a:rPr lang="en-US" sz="1250" dirty="0">
                <a:solidFill>
                  <a:srgbClr val="FFFFFF"/>
                </a:solidFill>
                <a:latin typeface="Bitter" pitchFamily="34" charset="0"/>
                <a:ea typeface="Bitter" pitchFamily="34" charset="-122"/>
                <a:cs typeface="Bitter" pitchFamily="34" charset="-120"/>
              </a:rPr>
              <a:t>Đừng mãi chờ đợi một cơ hội lý tưởng để rồi chẳng bao giờ ta có được cơ hội đó, và để rồi nỗi ân hận khiến ta day dứt cả cuộc đời!</a:t>
            </a:r>
            <a:endParaRPr lang="en-US" sz="1250" dirty="0"/>
          </a:p>
        </p:txBody>
      </p:sp>
      <p:sp>
        <p:nvSpPr>
          <p:cNvPr id="10" name="Text 6"/>
          <p:cNvSpPr/>
          <p:nvPr/>
        </p:nvSpPr>
        <p:spPr>
          <a:xfrm>
            <a:off x="7518321" y="4129326"/>
            <a:ext cx="6478786" cy="769025"/>
          </a:xfrm>
          <a:prstGeom prst="rect">
            <a:avLst/>
          </a:prstGeom>
          <a:noFill/>
          <a:ln/>
        </p:spPr>
        <p:txBody>
          <a:bodyPr wrap="square" lIns="0" tIns="0" rIns="0" bIns="0" rtlCol="0" anchor="t"/>
          <a:lstStyle/>
          <a:p>
            <a:pPr algn="l" indent="0" marL="0">
              <a:lnSpc>
                <a:spcPts val="2000"/>
              </a:lnSpc>
              <a:buNone/>
            </a:pPr>
            <a:r>
              <a:rPr lang="en-US" sz="1250" dirty="0">
                <a:solidFill>
                  <a:srgbClr val="C2C4B5"/>
                </a:solidFill>
                <a:latin typeface="Bitter" pitchFamily="34" charset="0"/>
                <a:ea typeface="Bitter" pitchFamily="34" charset="-122"/>
                <a:cs typeface="Bitter" pitchFamily="34" charset="-120"/>
              </a:rPr>
              <a:t>Chúng ta đã lớn lên bằng tất cả tình yêu và sự hy sinh của đấng sinh thành. Hãy sà vào lòng mẹ, ôm lấy đôi vai gầy tảo tần của Người, để Người biết rằng chúng ta yêu và thương Người đến nhường nào!</a:t>
            </a:r>
            <a:endParaRPr lang="en-US" sz="12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819989"/>
            <a:ext cx="10771823" cy="620078"/>
          </a:xfrm>
          <a:prstGeom prst="rect">
            <a:avLst/>
          </a:prstGeom>
          <a:noFill/>
          <a:ln/>
        </p:spPr>
        <p:txBody>
          <a:bodyPr wrap="none" lIns="0" tIns="0" rIns="0" bIns="0" rtlCol="0" anchor="t"/>
          <a:lstStyle/>
          <a:p>
            <a:pPr algn="l" indent="0" marL="0">
              <a:lnSpc>
                <a:spcPts val="4850"/>
              </a:lnSpc>
              <a:buNone/>
            </a:pPr>
            <a:r>
              <a:rPr lang="en-US" sz="3900" b="1" dirty="0">
                <a:solidFill>
                  <a:srgbClr val="E1E5CD"/>
                </a:solidFill>
                <a:latin typeface="Outfit Bold" pitchFamily="34" charset="0"/>
                <a:ea typeface="Outfit Bold" pitchFamily="34" charset="-122"/>
                <a:cs typeface="Outfit Bold" pitchFamily="34" charset="-120"/>
              </a:rPr>
              <a:t>Nghịch Lý Đáng Buồn: Bài Học Về Lòng Bất Hiếu</a:t>
            </a:r>
            <a:endParaRPr lang="en-US" sz="3900" dirty="0"/>
          </a:p>
        </p:txBody>
      </p:sp>
      <p:sp>
        <p:nvSpPr>
          <p:cNvPr id="3" name="Text 1"/>
          <p:cNvSpPr/>
          <p:nvPr/>
        </p:nvSpPr>
        <p:spPr>
          <a:xfrm>
            <a:off x="793790" y="2836902"/>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Bên cạnh những tấm lòng hiếu thảo, đáng tiếc thay, trên đời này vẫn còn có những người con bất hiếu. Những hành vi này cần phải bị xã hội lên án mạnh mẽ, bởi bất hiếu là tội lỗi lớn nhất của con người.</a:t>
            </a:r>
            <a:endParaRPr lang="en-US" sz="1550" dirty="0"/>
          </a:p>
        </p:txBody>
      </p:sp>
      <p:sp>
        <p:nvSpPr>
          <p:cNvPr id="4" name="Shape 2"/>
          <p:cNvSpPr/>
          <p:nvPr/>
        </p:nvSpPr>
        <p:spPr>
          <a:xfrm>
            <a:off x="793790" y="3992880"/>
            <a:ext cx="4215289" cy="2416731"/>
          </a:xfrm>
          <a:prstGeom prst="roundRect">
            <a:avLst>
              <a:gd name="adj" fmla="val 4540"/>
            </a:avLst>
          </a:prstGeom>
          <a:solidFill>
            <a:srgbClr val="1C1D1F"/>
          </a:solidFill>
          <a:ln/>
        </p:spPr>
      </p:sp>
      <p:sp>
        <p:nvSpPr>
          <p:cNvPr id="5" name="Shape 3"/>
          <p:cNvSpPr/>
          <p:nvPr/>
        </p:nvSpPr>
        <p:spPr>
          <a:xfrm>
            <a:off x="793790" y="3970020"/>
            <a:ext cx="4215289" cy="91440"/>
          </a:xfrm>
          <a:prstGeom prst="roundRect">
            <a:avLst>
              <a:gd name="adj" fmla="val 32558"/>
            </a:avLst>
          </a:prstGeom>
          <a:solidFill>
            <a:srgbClr val="9FA582"/>
          </a:solidFill>
          <a:ln/>
        </p:spPr>
      </p:sp>
      <p:sp>
        <p:nvSpPr>
          <p:cNvPr id="6" name="Shape 4"/>
          <p:cNvSpPr/>
          <p:nvPr/>
        </p:nvSpPr>
        <p:spPr>
          <a:xfrm>
            <a:off x="2603778" y="3695224"/>
            <a:ext cx="595313" cy="595313"/>
          </a:xfrm>
          <a:prstGeom prst="roundRect">
            <a:avLst>
              <a:gd name="adj" fmla="val 153600"/>
            </a:avLst>
          </a:prstGeom>
          <a:solidFill>
            <a:srgbClr val="9FA582"/>
          </a:solidFill>
          <a:ln/>
        </p:spPr>
      </p:sp>
      <p:pic>
        <p:nvPicPr>
          <p:cNvPr id="7" name="Image 0" descr="preencoded.png">    </p:cNvPr>
          <p:cNvPicPr>
            <a:picLocks noChangeAspect="1"/>
          </p:cNvPicPr>
          <p:nvPr/>
        </p:nvPicPr>
        <p:blipFill>
          <a:blip r:embed="rId1"/>
          <a:stretch>
            <a:fillRect/>
          </a:stretch>
        </p:blipFill>
        <p:spPr>
          <a:xfrm>
            <a:off x="2782372" y="3844052"/>
            <a:ext cx="238125" cy="297656"/>
          </a:xfrm>
          <a:prstGeom prst="rect">
            <a:avLst/>
          </a:prstGeom>
        </p:spPr>
      </p:pic>
      <p:sp>
        <p:nvSpPr>
          <p:cNvPr id="8" name="Text 5"/>
          <p:cNvSpPr/>
          <p:nvPr/>
        </p:nvSpPr>
        <p:spPr>
          <a:xfrm>
            <a:off x="1015008" y="4489013"/>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Ỷ Lại và Lười Biếng</a:t>
            </a:r>
            <a:endParaRPr lang="en-US" sz="1950" dirty="0"/>
          </a:p>
        </p:txBody>
      </p:sp>
      <p:sp>
        <p:nvSpPr>
          <p:cNvPr id="9" name="Text 6"/>
          <p:cNvSpPr/>
          <p:nvPr/>
        </p:nvSpPr>
        <p:spPr>
          <a:xfrm>
            <a:off x="1015008" y="4918234"/>
            <a:ext cx="3772853" cy="95261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Cha mẹ cả đời lam lũ, vất vả lo lắng, nhưng con cái lại lười biếng, không chịu học hành, làm việc mà ỷ lại, ăn bám.</a:t>
            </a:r>
            <a:endParaRPr lang="en-US" sz="1550" dirty="0"/>
          </a:p>
        </p:txBody>
      </p:sp>
      <p:sp>
        <p:nvSpPr>
          <p:cNvPr id="10" name="Shape 7"/>
          <p:cNvSpPr/>
          <p:nvPr/>
        </p:nvSpPr>
        <p:spPr>
          <a:xfrm>
            <a:off x="5207437" y="3992880"/>
            <a:ext cx="4215408" cy="2416731"/>
          </a:xfrm>
          <a:prstGeom prst="roundRect">
            <a:avLst>
              <a:gd name="adj" fmla="val 4540"/>
            </a:avLst>
          </a:prstGeom>
          <a:solidFill>
            <a:srgbClr val="1C1D1F"/>
          </a:solidFill>
          <a:ln/>
        </p:spPr>
      </p:sp>
      <p:sp>
        <p:nvSpPr>
          <p:cNvPr id="11" name="Shape 8"/>
          <p:cNvSpPr/>
          <p:nvPr/>
        </p:nvSpPr>
        <p:spPr>
          <a:xfrm>
            <a:off x="5207437" y="3970020"/>
            <a:ext cx="4215408" cy="91440"/>
          </a:xfrm>
          <a:prstGeom prst="roundRect">
            <a:avLst>
              <a:gd name="adj" fmla="val 32558"/>
            </a:avLst>
          </a:prstGeom>
          <a:solidFill>
            <a:srgbClr val="9FA582"/>
          </a:solidFill>
          <a:ln/>
        </p:spPr>
      </p:sp>
      <p:sp>
        <p:nvSpPr>
          <p:cNvPr id="12" name="Shape 9"/>
          <p:cNvSpPr/>
          <p:nvPr/>
        </p:nvSpPr>
        <p:spPr>
          <a:xfrm>
            <a:off x="7017425" y="3695224"/>
            <a:ext cx="595313" cy="595313"/>
          </a:xfrm>
          <a:prstGeom prst="roundRect">
            <a:avLst>
              <a:gd name="adj" fmla="val 153600"/>
            </a:avLst>
          </a:prstGeom>
          <a:solidFill>
            <a:srgbClr val="9FA582"/>
          </a:solidFill>
          <a:ln/>
        </p:spPr>
      </p:sp>
      <p:pic>
        <p:nvPicPr>
          <p:cNvPr id="13" name="Image 1" descr="preencoded.png">    </p:cNvPr>
          <p:cNvPicPr>
            <a:picLocks noChangeAspect="1"/>
          </p:cNvPicPr>
          <p:nvPr/>
        </p:nvPicPr>
        <p:blipFill>
          <a:blip r:embed="rId2"/>
          <a:stretch>
            <a:fillRect/>
          </a:stretch>
        </p:blipFill>
        <p:spPr>
          <a:xfrm>
            <a:off x="7196018" y="3844052"/>
            <a:ext cx="238125" cy="297656"/>
          </a:xfrm>
          <a:prstGeom prst="rect">
            <a:avLst/>
          </a:prstGeom>
        </p:spPr>
      </p:pic>
      <p:sp>
        <p:nvSpPr>
          <p:cNvPr id="14" name="Text 10"/>
          <p:cNvSpPr/>
          <p:nvPr/>
        </p:nvSpPr>
        <p:spPr>
          <a:xfrm>
            <a:off x="5428655" y="4489013"/>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Đổ Lỗi và Trách Móc</a:t>
            </a:r>
            <a:endParaRPr lang="en-US" sz="1950" dirty="0"/>
          </a:p>
        </p:txBody>
      </p:sp>
      <p:sp>
        <p:nvSpPr>
          <p:cNvPr id="15" name="Text 11"/>
          <p:cNvSpPr/>
          <p:nvPr/>
        </p:nvSpPr>
        <p:spPr>
          <a:xfrm>
            <a:off x="5428655" y="4918234"/>
            <a:ext cx="3772972" cy="95261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Không những không biết ơn, họ còn đổ lỗi, trách móc cha mẹ nghèo hèn, không mang lại cho họ cuộc sống đủ đầy.</a:t>
            </a:r>
            <a:endParaRPr lang="en-US" sz="1550" dirty="0"/>
          </a:p>
        </p:txBody>
      </p:sp>
      <p:sp>
        <p:nvSpPr>
          <p:cNvPr id="16" name="Shape 12"/>
          <p:cNvSpPr/>
          <p:nvPr/>
        </p:nvSpPr>
        <p:spPr>
          <a:xfrm>
            <a:off x="9621203" y="3992880"/>
            <a:ext cx="4215289" cy="2416731"/>
          </a:xfrm>
          <a:prstGeom prst="roundRect">
            <a:avLst>
              <a:gd name="adj" fmla="val 4540"/>
            </a:avLst>
          </a:prstGeom>
          <a:solidFill>
            <a:srgbClr val="1C1D1F"/>
          </a:solidFill>
          <a:ln/>
        </p:spPr>
      </p:sp>
      <p:sp>
        <p:nvSpPr>
          <p:cNvPr id="17" name="Shape 13"/>
          <p:cNvSpPr/>
          <p:nvPr/>
        </p:nvSpPr>
        <p:spPr>
          <a:xfrm>
            <a:off x="9621203" y="3970020"/>
            <a:ext cx="4215289" cy="91440"/>
          </a:xfrm>
          <a:prstGeom prst="roundRect">
            <a:avLst>
              <a:gd name="adj" fmla="val 32558"/>
            </a:avLst>
          </a:prstGeom>
          <a:solidFill>
            <a:srgbClr val="9FA582"/>
          </a:solidFill>
          <a:ln/>
        </p:spPr>
      </p:sp>
      <p:sp>
        <p:nvSpPr>
          <p:cNvPr id="18" name="Shape 14"/>
          <p:cNvSpPr/>
          <p:nvPr/>
        </p:nvSpPr>
        <p:spPr>
          <a:xfrm>
            <a:off x="11431191" y="3695224"/>
            <a:ext cx="595313" cy="595313"/>
          </a:xfrm>
          <a:prstGeom prst="roundRect">
            <a:avLst>
              <a:gd name="adj" fmla="val 153600"/>
            </a:avLst>
          </a:prstGeom>
          <a:solidFill>
            <a:srgbClr val="9FA582"/>
          </a:solidFill>
          <a:ln/>
        </p:spPr>
      </p:sp>
      <p:pic>
        <p:nvPicPr>
          <p:cNvPr id="19" name="Image 2" descr="preencoded.png">    </p:cNvPr>
          <p:cNvPicPr>
            <a:picLocks noChangeAspect="1"/>
          </p:cNvPicPr>
          <p:nvPr/>
        </p:nvPicPr>
        <p:blipFill>
          <a:blip r:embed="rId3"/>
          <a:stretch>
            <a:fillRect/>
          </a:stretch>
        </p:blipFill>
        <p:spPr>
          <a:xfrm>
            <a:off x="11609784" y="3844052"/>
            <a:ext cx="238125" cy="297656"/>
          </a:xfrm>
          <a:prstGeom prst="rect">
            <a:avLst/>
          </a:prstGeom>
        </p:spPr>
      </p:pic>
      <p:sp>
        <p:nvSpPr>
          <p:cNvPr id="20" name="Text 15"/>
          <p:cNvSpPr/>
          <p:nvPr/>
        </p:nvSpPr>
        <p:spPr>
          <a:xfrm>
            <a:off x="9842421" y="4489013"/>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C2C4B5"/>
                </a:solidFill>
                <a:latin typeface="Outfit Bold" pitchFamily="34" charset="0"/>
                <a:ea typeface="Outfit Bold" pitchFamily="34" charset="-122"/>
                <a:cs typeface="Outfit Bold" pitchFamily="34" charset="-120"/>
              </a:rPr>
              <a:t>Vô Ơn và Ngược Đãi</a:t>
            </a:r>
            <a:endParaRPr lang="en-US" sz="1950" dirty="0"/>
          </a:p>
        </p:txBody>
      </p:sp>
      <p:sp>
        <p:nvSpPr>
          <p:cNvPr id="21" name="Text 16"/>
          <p:cNvSpPr/>
          <p:nvPr/>
        </p:nvSpPr>
        <p:spPr>
          <a:xfrm>
            <a:off x="9842421" y="4918234"/>
            <a:ext cx="3772853" cy="1270159"/>
          </a:xfrm>
          <a:prstGeom prst="rect">
            <a:avLst/>
          </a:prstGeom>
          <a:noFill/>
          <a:ln/>
        </p:spPr>
        <p:txBody>
          <a:bodyPr wrap="square" lIns="0" tIns="0" rIns="0" bIns="0" rtlCol="0" anchor="t"/>
          <a:lstStyle/>
          <a:p>
            <a:pPr algn="l" indent="0" marL="0">
              <a:lnSpc>
                <a:spcPts val="2500"/>
              </a:lnSpc>
              <a:buNone/>
            </a:pPr>
            <a:r>
              <a:rPr lang="en-US" sz="1550" dirty="0">
                <a:solidFill>
                  <a:srgbClr val="C2C4B5"/>
                </a:solidFill>
                <a:latin typeface="Bitter" pitchFamily="34" charset="0"/>
                <a:ea typeface="Bitter" pitchFamily="34" charset="-122"/>
                <a:cs typeface="Bitter" pitchFamily="34" charset="-120"/>
              </a:rPr>
              <a:t>Đáng trách hơn, một số người còn hỗn hào, vô ơn, thậm chí ngược đãi chính người đã sinh ra và nuôi nấng mình. Hành vi này không thể chấp nhận được.</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2025-10-15T02:23:45Z</dcterms:created>
  <dcterms:modified xsi:type="dcterms:W3CDTF">2025-10-15T02:23:45Z</dcterms:modified>
</cp:coreProperties>
</file>