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974" r:id="rId2"/>
    <p:sldId id="969" r:id="rId3"/>
    <p:sldId id="973" r:id="rId4"/>
    <p:sldId id="972" r:id="rId5"/>
    <p:sldId id="971" r:id="rId6"/>
    <p:sldId id="970" r:id="rId7"/>
    <p:sldId id="503" r:id="rId8"/>
    <p:sldId id="554" r:id="rId9"/>
    <p:sldId id="946" r:id="rId10"/>
    <p:sldId id="547" r:id="rId11"/>
    <p:sldId id="952" r:id="rId12"/>
    <p:sldId id="959" r:id="rId13"/>
    <p:sldId id="960" r:id="rId14"/>
    <p:sldId id="961" r:id="rId15"/>
    <p:sldId id="964" r:id="rId16"/>
    <p:sldId id="965" r:id="rId17"/>
    <p:sldId id="947" r:id="rId18"/>
    <p:sldId id="948" r:id="rId19"/>
    <p:sldId id="954" r:id="rId20"/>
    <p:sldId id="955" r:id="rId21"/>
    <p:sldId id="966" r:id="rId22"/>
    <p:sldId id="497" r:id="rId23"/>
    <p:sldId id="527" r:id="rId24"/>
    <p:sldId id="528" r:id="rId25"/>
    <p:sldId id="873" r:id="rId26"/>
    <p:sldId id="529" r:id="rId27"/>
    <p:sldId id="530" r:id="rId28"/>
    <p:sldId id="967" r:id="rId29"/>
    <p:sldId id="975" r:id="rId30"/>
    <p:sldId id="976" r:id="rId31"/>
    <p:sldId id="957" r:id="rId32"/>
    <p:sldId id="977" r:id="rId33"/>
    <p:sldId id="978" r:id="rId34"/>
    <p:sldId id="968" r:id="rId35"/>
    <p:sldId id="979" r:id="rId36"/>
    <p:sldId id="981" r:id="rId37"/>
    <p:sldId id="524" r:id="rId38"/>
    <p:sldId id="5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1" autoAdjust="0"/>
    <p:restoredTop sz="94660"/>
  </p:normalViewPr>
  <p:slideViewPr>
    <p:cSldViewPr snapToGrid="0">
      <p:cViewPr varScale="1">
        <p:scale>
          <a:sx n="80" d="100"/>
          <a:sy n="80" d="100"/>
        </p:scale>
        <p:origin x="258" y="3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331344</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331344</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660A0-33CA-4528-9FA2-20CE0CF5762A}" type="datetimeFigureOut">
              <a:rPr lang="en-US" smtClean="0"/>
              <a:t>25/9/2024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89690-4DE8-4703-A15E-DB332AE81751}" type="slidenum">
              <a:rPr lang="en-US" smtClean="0"/>
              <a:t>‹#›</a:t>
            </a:fld>
            <a:endParaRPr lang="en-US"/>
          </a:p>
        </p:txBody>
      </p:sp>
    </p:spTree>
    <p:extLst>
      <p:ext uri="{BB962C8B-B14F-4D97-AF65-F5344CB8AC3E}">
        <p14:creationId xmlns:p14="http://schemas.microsoft.com/office/powerpoint/2010/main" val="68184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89690-4DE8-4703-A15E-DB332AE81751}" type="slidenum">
              <a:rPr lang="en-US" smtClean="0"/>
              <a:t>1</a:t>
            </a:fld>
            <a:endParaRPr lang="en-US"/>
          </a:p>
        </p:txBody>
      </p:sp>
    </p:spTree>
    <p:extLst>
      <p:ext uri="{BB962C8B-B14F-4D97-AF65-F5344CB8AC3E}">
        <p14:creationId xmlns:p14="http://schemas.microsoft.com/office/powerpoint/2010/main" val="194916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7</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89690-4DE8-4703-A15E-DB332AE81751}" type="slidenum">
              <a:rPr lang="en-US" smtClean="0"/>
              <a:t>16</a:t>
            </a:fld>
            <a:endParaRPr lang="en-US"/>
          </a:p>
        </p:txBody>
      </p:sp>
    </p:spTree>
    <p:extLst>
      <p:ext uri="{BB962C8B-B14F-4D97-AF65-F5344CB8AC3E}">
        <p14:creationId xmlns:p14="http://schemas.microsoft.com/office/powerpoint/2010/main" val="36256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82A1-6437-6066-9C10-03ABAD3E38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55E1A-51E5-1B63-DDCB-A083D3349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2A8A03-4C80-4EB3-07B7-C4A9A5A78C5B}"/>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5" name="Footer Placeholder 4">
            <a:extLst>
              <a:ext uri="{FF2B5EF4-FFF2-40B4-BE49-F238E27FC236}">
                <a16:creationId xmlns:a16="http://schemas.microsoft.com/office/drawing/2014/main" id="{E232CE4F-475A-30AA-2994-7434E1038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A6369-E495-017C-2342-E55E07345BF7}"/>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249550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F469-A03E-3ACF-B33E-A8B13C1765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56F24D-57B9-FE0F-DDE1-DFCEB37B6A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4F338-1144-123E-DAE7-1AFECED7CEE5}"/>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5" name="Footer Placeholder 4">
            <a:extLst>
              <a:ext uri="{FF2B5EF4-FFF2-40B4-BE49-F238E27FC236}">
                <a16:creationId xmlns:a16="http://schemas.microsoft.com/office/drawing/2014/main" id="{FC38A606-3EE9-7961-6A3E-2380A69F5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CCE96-76E7-2F0C-19F9-C2E81ABE4A34}"/>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25493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1D64A-2A5C-E68B-225B-E6B7B3234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DFD4A-6C2B-2F86-8CB4-38CEA2C2F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3CF9B-9E86-ED19-5D4D-34035D8E9A21}"/>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5" name="Footer Placeholder 4">
            <a:extLst>
              <a:ext uri="{FF2B5EF4-FFF2-40B4-BE49-F238E27FC236}">
                <a16:creationId xmlns:a16="http://schemas.microsoft.com/office/drawing/2014/main" id="{E870077A-10CD-24F1-BE87-33210F58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B2A46-4542-202A-AD61-E6356A5AFADB}"/>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2439576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0D4C2876-FFD6-4A37-AD50-64E238894F75}" type="slidenum">
              <a:rPr lang="en-US" altLang="en-US"/>
              <a:t>‹#›</a:t>
            </a:fld>
            <a:endParaRPr lang="en-US" altLang="en-US"/>
          </a:p>
        </p:txBody>
      </p:sp>
    </p:spTree>
    <p:extLst>
      <p:ext uri="{BB962C8B-B14F-4D97-AF65-F5344CB8AC3E}">
        <p14:creationId xmlns:p14="http://schemas.microsoft.com/office/powerpoint/2010/main" val="52195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84EC-3B0E-EDD1-7CA0-F3FB6C1FF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F88C1-76D7-D65D-070B-9361A03668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67DC6-412E-9862-B587-CC4CF2265B92}"/>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5" name="Footer Placeholder 4">
            <a:extLst>
              <a:ext uri="{FF2B5EF4-FFF2-40B4-BE49-F238E27FC236}">
                <a16:creationId xmlns:a16="http://schemas.microsoft.com/office/drawing/2014/main" id="{5EBC9A91-20D5-CF64-9350-5074D2B18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8B455-206C-E706-427C-EA1370D3BB3F}"/>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155301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95CD-A7B6-D3DA-59F9-2DC9F337D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AC2CB-3694-FE2E-5016-237185CC1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85612A-7BE7-A4C2-E6CA-129E0C125F29}"/>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5" name="Footer Placeholder 4">
            <a:extLst>
              <a:ext uri="{FF2B5EF4-FFF2-40B4-BE49-F238E27FC236}">
                <a16:creationId xmlns:a16="http://schemas.microsoft.com/office/drawing/2014/main" id="{63E0897B-3D8D-E55A-5D7A-48803776F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DFB3F-16D2-5012-FDBE-712793D7BF67}"/>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69696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F821-14AD-E764-0979-523196869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21FAF-006B-E585-358A-14B451FCEC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3A018-0ECF-3BB7-99DA-C9C1280B91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2F7CB5-41BA-8CF2-A357-63E8488AD44C}"/>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6" name="Footer Placeholder 5">
            <a:extLst>
              <a:ext uri="{FF2B5EF4-FFF2-40B4-BE49-F238E27FC236}">
                <a16:creationId xmlns:a16="http://schemas.microsoft.com/office/drawing/2014/main" id="{CB32E08C-D316-BE47-2AB3-0CA017052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DCDE1-5A11-B45B-8834-54472703697C}"/>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80229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8342-E6A8-0472-4662-5F63E25C6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F1AF14-3334-4EF8-9636-6271AD22B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DB3C62-A013-4BAE-965E-1E203F792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B9177-A683-05A5-D6D0-9639BD2FF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F924C9-100B-F97E-B670-4B3E3BD519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413B1-860D-6E69-F177-F83C6AA8C93C}"/>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8" name="Footer Placeholder 7">
            <a:extLst>
              <a:ext uri="{FF2B5EF4-FFF2-40B4-BE49-F238E27FC236}">
                <a16:creationId xmlns:a16="http://schemas.microsoft.com/office/drawing/2014/main" id="{A4B7E1C7-90AD-A484-0A07-2258A0E950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AE2AE0-9D05-2FFA-03EA-66FE7B6B592F}"/>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44220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F151-ECDA-500B-1A38-E42DA76287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38E792-1331-E7FB-B081-0249C46645B2}"/>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4" name="Footer Placeholder 3">
            <a:extLst>
              <a:ext uri="{FF2B5EF4-FFF2-40B4-BE49-F238E27FC236}">
                <a16:creationId xmlns:a16="http://schemas.microsoft.com/office/drawing/2014/main" id="{1AD1CB48-25B8-FA56-CFBA-0FB09C5899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C0C635-0556-6E0D-32BB-B959C7C39F3C}"/>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05363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7E950-7134-EED0-DEF5-AA3EF2D8E1F0}"/>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3" name="Footer Placeholder 2">
            <a:extLst>
              <a:ext uri="{FF2B5EF4-FFF2-40B4-BE49-F238E27FC236}">
                <a16:creationId xmlns:a16="http://schemas.microsoft.com/office/drawing/2014/main" id="{BAAA260F-EF83-D2E6-1EA4-9B5073413F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6BEAD-8EDF-74D0-3861-39B2772E8A01}"/>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863763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9A17-0768-18EB-C04E-6D002ACD3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A442BC-A365-3453-DBAC-FD17F83E7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7BE52-B0EA-F050-6B96-2D3887E92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EF9E1-2422-8F3A-A741-E8D8087802C8}"/>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6" name="Footer Placeholder 5">
            <a:extLst>
              <a:ext uri="{FF2B5EF4-FFF2-40B4-BE49-F238E27FC236}">
                <a16:creationId xmlns:a16="http://schemas.microsoft.com/office/drawing/2014/main" id="{AAC917A2-BC07-F41D-B051-405B7BAEF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AE555A-4331-E93F-C7C1-9C80C351789E}"/>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14327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D070-94A2-DCAC-4621-6120496B9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CE337E-E7F9-8243-AEAE-361A3FE90D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256F2E-0DA3-6E68-964F-E905A1B3B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81BEA-55D3-96C7-612E-7ABECC89BD03}"/>
              </a:ext>
            </a:extLst>
          </p:cNvPr>
          <p:cNvSpPr>
            <a:spLocks noGrp="1"/>
          </p:cNvSpPr>
          <p:nvPr>
            <p:ph type="dt" sz="half" idx="10"/>
          </p:nvPr>
        </p:nvSpPr>
        <p:spPr/>
        <p:txBody>
          <a:bodyPr/>
          <a:lstStyle/>
          <a:p>
            <a:fld id="{EE261508-009F-4EB5-B573-F3D0434C2AC3}" type="datetimeFigureOut">
              <a:rPr lang="en-US" smtClean="0"/>
              <a:t>25/9/2024</a:t>
            </a:fld>
            <a:endParaRPr lang="en-US"/>
          </a:p>
        </p:txBody>
      </p:sp>
      <p:sp>
        <p:nvSpPr>
          <p:cNvPr id="6" name="Footer Placeholder 5">
            <a:extLst>
              <a:ext uri="{FF2B5EF4-FFF2-40B4-BE49-F238E27FC236}">
                <a16:creationId xmlns:a16="http://schemas.microsoft.com/office/drawing/2014/main" id="{D6A10FD7-1BA8-2864-A03B-F2128E77C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B18EE-C6D2-4860-8D2B-859411D22079}"/>
              </a:ext>
            </a:extLst>
          </p:cNvPr>
          <p:cNvSpPr>
            <a:spLocks noGrp="1"/>
          </p:cNvSpPr>
          <p:nvPr>
            <p:ph type="sldNum" sz="quarter" idx="12"/>
          </p:nvPr>
        </p:nvSpPr>
        <p:spPr/>
        <p:txBody>
          <a:bodyPr/>
          <a:lstStyle/>
          <a:p>
            <a:fld id="{9087D16D-47F4-4109-A82E-FDA2337291EF}" type="slidenum">
              <a:rPr lang="en-US" smtClean="0"/>
              <a:t>‹#›</a:t>
            </a:fld>
            <a:endParaRPr lang="en-US"/>
          </a:p>
        </p:txBody>
      </p:sp>
    </p:spTree>
    <p:extLst>
      <p:ext uri="{BB962C8B-B14F-4D97-AF65-F5344CB8AC3E}">
        <p14:creationId xmlns:p14="http://schemas.microsoft.com/office/powerpoint/2010/main" val="3039728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A3498-894F-6182-C79D-2C252E270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BE3EA2-871C-F4AC-37DF-1AF93CE937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A8C9-E228-3877-79CE-23AC651A1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61508-009F-4EB5-B573-F3D0434C2AC3}" type="datetimeFigureOut">
              <a:rPr lang="en-US" smtClean="0"/>
              <a:t>25/9/2024</a:t>
            </a:fld>
            <a:endParaRPr lang="en-US"/>
          </a:p>
        </p:txBody>
      </p:sp>
      <p:sp>
        <p:nvSpPr>
          <p:cNvPr id="5" name="Footer Placeholder 4">
            <a:extLst>
              <a:ext uri="{FF2B5EF4-FFF2-40B4-BE49-F238E27FC236}">
                <a16:creationId xmlns:a16="http://schemas.microsoft.com/office/drawing/2014/main" id="{0970AACD-C2D8-637F-947C-350840425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9B46AD-6060-0D19-7BB4-20F2A42A2B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7D16D-47F4-4109-A82E-FDA2337291EF}" type="slidenum">
              <a:rPr lang="en-US" smtClean="0"/>
              <a:t>‹#›</a:t>
            </a:fld>
            <a:endParaRPr lang="en-US"/>
          </a:p>
        </p:txBody>
      </p:sp>
    </p:spTree>
    <p:extLst>
      <p:ext uri="{BB962C8B-B14F-4D97-AF65-F5344CB8AC3E}">
        <p14:creationId xmlns:p14="http://schemas.microsoft.com/office/powerpoint/2010/main" val="2411457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diagramLayout" Target="../diagrams/layout1.xml"/><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1.xml"/><Relationship Id="rId5" Type="http://schemas.openxmlformats.org/officeDocument/2006/relationships/image" Target="../media/image10.png"/><Relationship Id="rId15" Type="http://schemas.microsoft.com/office/2007/relationships/diagramDrawing" Target="../diagrams/drawing1.xml"/><Relationship Id="rId10"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2.jpeg"/><Relationship Id="rId14"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9.jpeg"/><Relationship Id="rId9"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9.jpeg"/><Relationship Id="rId9" Type="http://schemas.openxmlformats.org/officeDocument/2006/relationships/image" Target="../media/image12.jpe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9.jpeg"/><Relationship Id="rId9" Type="http://schemas.openxmlformats.org/officeDocument/2006/relationships/image" Target="../media/image12.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9.jpeg"/><Relationship Id="rId9"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9.jpeg"/><Relationship Id="rId9" Type="http://schemas.openxmlformats.org/officeDocument/2006/relationships/image" Target="../media/image35.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0.png"/><Relationship Id="rId10" Type="http://schemas.openxmlformats.org/officeDocument/2006/relationships/diagramData" Target="../diagrams/data2.xml"/><Relationship Id="rId4" Type="http://schemas.openxmlformats.org/officeDocument/2006/relationships/image" Target="../media/image9.jpeg"/><Relationship Id="rId9" Type="http://schemas.openxmlformats.org/officeDocument/2006/relationships/image" Target="../media/image35.jpeg"/><Relationship Id="rId14" Type="http://schemas.microsoft.com/office/2007/relationships/diagramDrawing" Target="../diagrams/drawin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385690-9BAD-939F-B602-10C7A060B1A5}"/>
              </a:ext>
            </a:extLst>
          </p:cNvPr>
          <p:cNvSpPr txBox="1"/>
          <p:nvPr/>
        </p:nvSpPr>
        <p:spPr>
          <a:xfrm>
            <a:off x="3986408" y="980255"/>
            <a:ext cx="6093912" cy="1107996"/>
          </a:xfrm>
          <a:prstGeom prst="rect">
            <a:avLst/>
          </a:prstGeom>
          <a:noFill/>
        </p:spPr>
        <p:txBody>
          <a:bodyPr wrap="square">
            <a:spAutoFit/>
          </a:bodyPr>
          <a:lstStyle/>
          <a:p>
            <a:r>
              <a:rPr lang="en-US" sz="6600" b="1" dirty="0">
                <a:solidFill>
                  <a:schemeClr val="tx1"/>
                </a:solidFill>
                <a:latin typeface="Cambria" pitchFamily="18" charset="0"/>
                <a:ea typeface="Cambria" pitchFamily="18" charset="0"/>
              </a:rPr>
              <a:t>Game</a:t>
            </a:r>
            <a:endParaRPr lang="en-US" sz="6600" dirty="0"/>
          </a:p>
        </p:txBody>
      </p:sp>
      <p:sp>
        <p:nvSpPr>
          <p:cNvPr id="9" name="TextBox 8">
            <a:extLst>
              <a:ext uri="{FF2B5EF4-FFF2-40B4-BE49-F238E27FC236}">
                <a16:creationId xmlns:a16="http://schemas.microsoft.com/office/drawing/2014/main" id="{BC77759B-A3EB-18DF-B73A-E5AC052687BB}"/>
              </a:ext>
            </a:extLst>
          </p:cNvPr>
          <p:cNvSpPr txBox="1"/>
          <p:nvPr/>
        </p:nvSpPr>
        <p:spPr>
          <a:xfrm>
            <a:off x="2129425" y="2705725"/>
            <a:ext cx="8264046" cy="1446550"/>
          </a:xfrm>
          <a:prstGeom prst="rect">
            <a:avLst/>
          </a:prstGeom>
          <a:noFill/>
        </p:spPr>
        <p:txBody>
          <a:bodyPr wrap="square">
            <a:spAutoFit/>
          </a:bodyPr>
          <a:lstStyle/>
          <a:p>
            <a:r>
              <a:rPr lang="en-US" sz="8800" b="1" dirty="0">
                <a:solidFill>
                  <a:schemeClr val="tx1"/>
                </a:solidFill>
                <a:latin typeface="Monotype Corsiva" panose="03010101010201010101" pitchFamily="66" charset="0"/>
                <a:ea typeface="Cambria" pitchFamily="18" charset="0"/>
              </a:rPr>
              <a:t>Ai </a:t>
            </a:r>
            <a:r>
              <a:rPr lang="en-US" sz="8800" b="1" dirty="0" err="1">
                <a:solidFill>
                  <a:schemeClr val="tx1"/>
                </a:solidFill>
                <a:latin typeface="Monotype Corsiva" panose="03010101010201010101" pitchFamily="66" charset="0"/>
                <a:ea typeface="Cambria" pitchFamily="18" charset="0"/>
              </a:rPr>
              <a:t>nhanh</a:t>
            </a:r>
            <a:r>
              <a:rPr lang="en-US" sz="8800" b="1" dirty="0">
                <a:solidFill>
                  <a:schemeClr val="tx1"/>
                </a:solidFill>
                <a:latin typeface="Monotype Corsiva" panose="03010101010201010101" pitchFamily="66" charset="0"/>
                <a:ea typeface="Cambria" pitchFamily="18" charset="0"/>
              </a:rPr>
              <a:t>, ai </a:t>
            </a:r>
            <a:r>
              <a:rPr lang="en-US" sz="8800" b="1" dirty="0" err="1">
                <a:solidFill>
                  <a:schemeClr val="tx1"/>
                </a:solidFill>
                <a:latin typeface="Monotype Corsiva" panose="03010101010201010101" pitchFamily="66" charset="0"/>
                <a:ea typeface="Cambria" pitchFamily="18" charset="0"/>
              </a:rPr>
              <a:t>đúng</a:t>
            </a:r>
            <a:endParaRPr lang="en-US" sz="8800" dirty="0"/>
          </a:p>
        </p:txBody>
      </p:sp>
    </p:spTree>
    <p:extLst>
      <p:ext uri="{BB962C8B-B14F-4D97-AF65-F5344CB8AC3E}">
        <p14:creationId xmlns:p14="http://schemas.microsoft.com/office/powerpoint/2010/main" val="209606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1"/>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27918" y="4097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50330" y="3633788"/>
            <a:ext cx="3657601" cy="2462213"/>
          </a:xfrm>
          <a:prstGeom prst="rect">
            <a:avLst/>
          </a:prstGeom>
          <a:solidFill>
            <a:srgbClr val="FFCCFF"/>
          </a:solidFill>
          <a:ln w="12700">
            <a:solidFill>
              <a:srgbClr val="0070C0"/>
            </a:solidFill>
          </a:ln>
        </p:spPr>
        <p:txBody>
          <a:bodyPr wrap="square">
            <a:spAutoFit/>
          </a:bodyPr>
          <a:lstStyle/>
          <a:p>
            <a:pPr algn="just">
              <a:spcBef>
                <a:spcPts val="600"/>
              </a:spcBef>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pPr>
            <a:r>
              <a:rPr lang="nl-NL" sz="2400" dirty="0">
                <a:latin typeface="Cambria" pitchFamily="18" charset="0"/>
                <a:ea typeface="Cambria" pitchFamily="18" charset="0"/>
                <a:cs typeface="Times New Roman"/>
              </a:rPr>
              <a:t>- Phía đông và nam giáp Biển Đông.</a:t>
            </a:r>
            <a:endParaRPr lang="en-US" sz="2400" dirty="0">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7467600" y="2247436"/>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7026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7032044"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77778">
            <a:extLst>
              <a:ext uri="{FF2B5EF4-FFF2-40B4-BE49-F238E27FC236}">
                <a16:creationId xmlns:a16="http://schemas.microsoft.com/office/drawing/2014/main" id="{573A135E-1055-4724-9954-B21186432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5405" y="934442"/>
            <a:ext cx="5746594" cy="592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2A6FAD4-9928-47CF-930B-6BB57C081D50}"/>
              </a:ext>
            </a:extLst>
          </p:cNvPr>
          <p:cNvSpPr txBox="1"/>
          <p:nvPr/>
        </p:nvSpPr>
        <p:spPr>
          <a:xfrm>
            <a:off x="349405" y="66233"/>
            <a:ext cx="12192000" cy="52322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Xác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tọa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biển</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nước</a:t>
            </a:r>
            <a:r>
              <a:rPr lang="en-US" sz="2800" b="1" dirty="0">
                <a:solidFill>
                  <a:srgbClr val="FF0000"/>
                </a:solidFill>
                <a:latin typeface="Times New Roman" panose="02020603050405020304" pitchFamily="18" charset="0"/>
                <a:cs typeface="Times New Roman" panose="02020603050405020304" pitchFamily="18" charset="0"/>
              </a:rPr>
              <a:t> ta?</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A6FAD4-9928-47CF-930B-6BB57C081D50}"/>
              </a:ext>
            </a:extLst>
          </p:cNvPr>
          <p:cNvSpPr txBox="1"/>
          <p:nvPr/>
        </p:nvSpPr>
        <p:spPr>
          <a:xfrm>
            <a:off x="147482" y="503555"/>
            <a:ext cx="5948518" cy="6124754"/>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marL="457200" indent="-457200">
              <a:buFontTx/>
              <a:buChar char="-"/>
            </a:pP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tọa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liền</a:t>
            </a:r>
            <a:r>
              <a:rPr lang="en-US" sz="2800" b="1" dirty="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23°23′B): </a:t>
            </a:r>
            <a:r>
              <a:rPr lang="en-US" altLang="vi-VN" sz="2800" dirty="0" err="1">
                <a:latin typeface="Times New Roman" panose="02020603050405020304" pitchFamily="18" charset="0"/>
                <a:cs typeface="Times New Roman" panose="02020603050405020304" pitchFamily="18" charset="0"/>
              </a:rPr>
              <a:t>Lũng</a:t>
            </a:r>
            <a:r>
              <a:rPr lang="en-US" altLang="vi-VN" sz="2800" dirty="0">
                <a:latin typeface="Times New Roman" panose="02020603050405020304" pitchFamily="18" charset="0"/>
                <a:cs typeface="Times New Roman" panose="02020603050405020304" pitchFamily="18" charset="0"/>
              </a:rPr>
              <a:t> Cú, </a:t>
            </a:r>
            <a:r>
              <a:rPr lang="en-US" altLang="vi-VN" sz="2800" dirty="0" err="1">
                <a:latin typeface="Times New Roman" panose="02020603050405020304" pitchFamily="18" charset="0"/>
                <a:cs typeface="Times New Roman" panose="02020603050405020304" pitchFamily="18" charset="0"/>
              </a:rPr>
              <a:t>Đồng</a:t>
            </a:r>
            <a:r>
              <a:rPr lang="en-US" altLang="vi-VN" sz="2800" dirty="0">
                <a:latin typeface="Times New Roman" panose="02020603050405020304" pitchFamily="18" charset="0"/>
                <a:cs typeface="Times New Roman" panose="02020603050405020304" pitchFamily="18" charset="0"/>
              </a:rPr>
              <a:t> Văn, Hà Giang.</a:t>
            </a:r>
          </a:p>
          <a:p>
            <a:r>
              <a:rPr lang="en-US"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Nam</a:t>
            </a:r>
            <a:r>
              <a:rPr lang="en-US" altLang="vi-VN" sz="2800" dirty="0">
                <a:latin typeface="Times New Roman" panose="02020603050405020304" pitchFamily="18" charset="0"/>
                <a:cs typeface="Times New Roman" panose="02020603050405020304" pitchFamily="18" charset="0"/>
              </a:rPr>
              <a:t>: ( </a:t>
            </a:r>
            <a:r>
              <a:rPr lang="en-US" altLang="vi-VN" sz="2800" dirty="0" err="1">
                <a:latin typeface="Times New Roman" panose="02020603050405020304" pitchFamily="18" charset="0"/>
                <a:cs typeface="Times New Roman" panose="02020603050405020304" pitchFamily="18" charset="0"/>
              </a:rPr>
              <a:t>Vĩ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a:t>
            </a:r>
            <a:r>
              <a:rPr lang="en-US" altLang="vi-VN" sz="2800" dirty="0">
                <a:latin typeface="Times New Roman" panose="02020603050405020304" pitchFamily="18" charset="0"/>
                <a:cs typeface="Times New Roman" panose="02020603050405020304" pitchFamily="18" charset="0"/>
              </a:rPr>
              <a:t> 8°34’B): </a:t>
            </a:r>
            <a:r>
              <a:rPr lang="en-US" altLang="vi-VN" sz="2800" dirty="0" err="1">
                <a:latin typeface="Times New Roman" panose="02020603050405020304" pitchFamily="18" charset="0"/>
                <a:cs typeface="Times New Roman" panose="02020603050405020304" pitchFamily="18" charset="0"/>
              </a:rPr>
              <a:t>Đất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Mũi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Hiển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Cà</a:t>
            </a:r>
            <a:r>
              <a:rPr lang="en-US" altLang="vi-VN" sz="2800" dirty="0">
                <a:latin typeface="Times New Roman" panose="02020603050405020304" pitchFamily="18" charset="0"/>
                <a:cs typeface="Times New Roman" panose="02020603050405020304" pitchFamily="18" charset="0"/>
              </a:rPr>
              <a:t> Mau</a:t>
            </a:r>
          </a:p>
          <a:p>
            <a:r>
              <a:rPr lang="en-US" sz="2800" b="1" dirty="0">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Tây</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Kinh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a:t>
            </a:r>
            <a:r>
              <a:rPr lang="en-US" altLang="vi-VN" sz="2800" dirty="0">
                <a:latin typeface="Times New Roman" panose="02020603050405020304" pitchFamily="18" charset="0"/>
                <a:cs typeface="Times New Roman" panose="02020603050405020304" pitchFamily="18" charset="0"/>
              </a:rPr>
              <a:t> 102°09’Đ): </a:t>
            </a:r>
            <a:r>
              <a:rPr lang="en-US" altLang="vi-VN" sz="2800" dirty="0" err="1">
                <a:latin typeface="Times New Roman" panose="02020603050405020304" pitchFamily="18" charset="0"/>
                <a:cs typeface="Times New Roman" panose="02020603050405020304" pitchFamily="18" charset="0"/>
              </a:rPr>
              <a:t>Sín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Thầu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Mường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Điện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Biên</a:t>
            </a:r>
            <a:endParaRPr lang="en-US" altLang="vi-VN"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Đông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Kinh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độ</a:t>
            </a:r>
            <a:r>
              <a:rPr lang="en-US" altLang="vi-VN" sz="2800" dirty="0">
                <a:latin typeface="Times New Roman" panose="02020603050405020304" pitchFamily="18" charset="0"/>
                <a:cs typeface="Times New Roman" panose="02020603050405020304" pitchFamily="18" charset="0"/>
              </a:rPr>
              <a:t> 109°24’Đ): </a:t>
            </a:r>
            <a:r>
              <a:rPr lang="en-US" altLang="vi-VN" sz="2800" dirty="0" err="1">
                <a:latin typeface="Times New Roman" panose="02020603050405020304" pitchFamily="18" charset="0"/>
                <a:cs typeface="Times New Roman" panose="02020603050405020304" pitchFamily="18" charset="0"/>
              </a:rPr>
              <a:t>Vạn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Thạnh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Vạn</a:t>
            </a:r>
            <a:r>
              <a:rPr lang="en-US" altLang="vi-VN" sz="2800" dirty="0">
                <a:latin typeface="Times New Roman" panose="02020603050405020304" pitchFamily="18" charset="0"/>
                <a:cs typeface="Times New Roman" panose="02020603050405020304" pitchFamily="18" charset="0"/>
              </a:rPr>
              <a:t> Ninh, Khánh </a:t>
            </a:r>
            <a:r>
              <a:rPr lang="en-US" altLang="vi-VN" sz="2800" dirty="0" err="1">
                <a:latin typeface="Times New Roman" panose="02020603050405020304" pitchFamily="18" charset="0"/>
                <a:cs typeface="Times New Roman" panose="02020603050405020304" pitchFamily="18" charset="0"/>
              </a:rPr>
              <a:t>Hoà</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6°50'B (ở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101°Đ (ở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117°20’Đ (ở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497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7022A8C-2341-43ED-909B-35AA6C903F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2DCCEC8-26CB-4CE4-884F-A30F753842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0"/>
            <a:ext cx="3505199" cy="222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6">
            <a:extLst>
              <a:ext uri="{FF2B5EF4-FFF2-40B4-BE49-F238E27FC236}">
                <a16:creationId xmlns:a16="http://schemas.microsoft.com/office/drawing/2014/main" id="{974238C1-35B0-431B-AED3-A4B3BC81F8A7}"/>
              </a:ext>
            </a:extLst>
          </p:cNvPr>
          <p:cNvSpPr>
            <a:spLocks noChangeArrowheads="1"/>
          </p:cNvSpPr>
          <p:nvPr/>
        </p:nvSpPr>
        <p:spPr bwMode="auto">
          <a:xfrm>
            <a:off x="4121150" y="6099175"/>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6" name="Oval 6">
            <a:extLst>
              <a:ext uri="{FF2B5EF4-FFF2-40B4-BE49-F238E27FC236}">
                <a16:creationId xmlns:a16="http://schemas.microsoft.com/office/drawing/2014/main" id="{1C7A5518-A6EF-4FFB-B00A-847D70F5AC6F}"/>
              </a:ext>
            </a:extLst>
          </p:cNvPr>
          <p:cNvSpPr>
            <a:spLocks noChangeArrowheads="1"/>
          </p:cNvSpPr>
          <p:nvPr/>
        </p:nvSpPr>
        <p:spPr bwMode="auto">
          <a:xfrm>
            <a:off x="5814758" y="4442237"/>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pic>
        <p:nvPicPr>
          <p:cNvPr id="7" name="Picture 6">
            <a:extLst>
              <a:ext uri="{FF2B5EF4-FFF2-40B4-BE49-F238E27FC236}">
                <a16:creationId xmlns:a16="http://schemas.microsoft.com/office/drawing/2014/main" id="{8B1A62AB-233C-4EBC-A8CF-65E87A1B3F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3237475"/>
            <a:ext cx="3505199" cy="270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E7AD87F-C429-4B5E-B810-2A1AAF0557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34" y="26989"/>
            <a:ext cx="3471864" cy="236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7895EAA-1038-4CCE-82EC-6950860DCDE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6799" y="3237475"/>
            <a:ext cx="3505199" cy="2489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7">
            <a:extLst>
              <a:ext uri="{FF2B5EF4-FFF2-40B4-BE49-F238E27FC236}">
                <a16:creationId xmlns:a16="http://schemas.microsoft.com/office/drawing/2014/main" id="{B58FE563-A89A-498B-8756-323D14A6A013}"/>
              </a:ext>
            </a:extLst>
          </p:cNvPr>
          <p:cNvSpPr>
            <a:spLocks noChangeShapeType="1"/>
          </p:cNvSpPr>
          <p:nvPr/>
        </p:nvSpPr>
        <p:spPr bwMode="auto">
          <a:xfrm flipH="1" flipV="1">
            <a:off x="4654550" y="200026"/>
            <a:ext cx="4044950" cy="1019175"/>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7">
            <a:extLst>
              <a:ext uri="{FF2B5EF4-FFF2-40B4-BE49-F238E27FC236}">
                <a16:creationId xmlns:a16="http://schemas.microsoft.com/office/drawing/2014/main" id="{5F823580-B3F7-4B5B-9BA8-74BE5537F5CE}"/>
              </a:ext>
            </a:extLst>
          </p:cNvPr>
          <p:cNvSpPr>
            <a:spLocks noChangeShapeType="1"/>
          </p:cNvSpPr>
          <p:nvPr/>
        </p:nvSpPr>
        <p:spPr bwMode="auto">
          <a:xfrm>
            <a:off x="3386139" y="5943600"/>
            <a:ext cx="682625" cy="22860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7">
            <a:extLst>
              <a:ext uri="{FF2B5EF4-FFF2-40B4-BE49-F238E27FC236}">
                <a16:creationId xmlns:a16="http://schemas.microsoft.com/office/drawing/2014/main" id="{2821F8E5-93B5-42D8-9D74-ADE0FE13A6CB}"/>
              </a:ext>
            </a:extLst>
          </p:cNvPr>
          <p:cNvSpPr>
            <a:spLocks noChangeShapeType="1"/>
          </p:cNvSpPr>
          <p:nvPr/>
        </p:nvSpPr>
        <p:spPr bwMode="auto">
          <a:xfrm flipV="1">
            <a:off x="2995614" y="533400"/>
            <a:ext cx="357187"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Oval 6">
            <a:extLst>
              <a:ext uri="{FF2B5EF4-FFF2-40B4-BE49-F238E27FC236}">
                <a16:creationId xmlns:a16="http://schemas.microsoft.com/office/drawing/2014/main" id="{C98D9266-9C6D-4530-82E0-B4555960B067}"/>
              </a:ext>
            </a:extLst>
          </p:cNvPr>
          <p:cNvSpPr>
            <a:spLocks noChangeArrowheads="1"/>
          </p:cNvSpPr>
          <p:nvPr/>
        </p:nvSpPr>
        <p:spPr bwMode="auto">
          <a:xfrm>
            <a:off x="4502150" y="123825"/>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22" name="Oval 6">
            <a:extLst>
              <a:ext uri="{FF2B5EF4-FFF2-40B4-BE49-F238E27FC236}">
                <a16:creationId xmlns:a16="http://schemas.microsoft.com/office/drawing/2014/main" id="{10935C09-8D57-4ED5-8935-BC081D21D30B}"/>
              </a:ext>
            </a:extLst>
          </p:cNvPr>
          <p:cNvSpPr>
            <a:spLocks noChangeArrowheads="1"/>
          </p:cNvSpPr>
          <p:nvPr/>
        </p:nvSpPr>
        <p:spPr bwMode="auto">
          <a:xfrm>
            <a:off x="3386138" y="463550"/>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23" name="Line 7">
            <a:extLst>
              <a:ext uri="{FF2B5EF4-FFF2-40B4-BE49-F238E27FC236}">
                <a16:creationId xmlns:a16="http://schemas.microsoft.com/office/drawing/2014/main" id="{9BBB38AF-3991-41B7-9A93-6B0CD099DCEC}"/>
              </a:ext>
            </a:extLst>
          </p:cNvPr>
          <p:cNvSpPr>
            <a:spLocks noChangeShapeType="1"/>
          </p:cNvSpPr>
          <p:nvPr/>
        </p:nvSpPr>
        <p:spPr bwMode="auto">
          <a:xfrm flipH="1" flipV="1">
            <a:off x="5960807" y="4588287"/>
            <a:ext cx="2725988" cy="544152"/>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TextBox 2">
            <a:extLst>
              <a:ext uri="{FF2B5EF4-FFF2-40B4-BE49-F238E27FC236}">
                <a16:creationId xmlns:a16="http://schemas.microsoft.com/office/drawing/2014/main" id="{DE5658C3-2AEA-4AFA-9487-3A90F6940D23}"/>
              </a:ext>
            </a:extLst>
          </p:cNvPr>
          <p:cNvSpPr txBox="1">
            <a:spLocks noChangeArrowheads="1"/>
          </p:cNvSpPr>
          <p:nvPr/>
        </p:nvSpPr>
        <p:spPr bwMode="auto">
          <a:xfrm>
            <a:off x="33335" y="2395069"/>
            <a:ext cx="34718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2400" b="1" dirty="0" err="1">
                <a:solidFill>
                  <a:srgbClr val="FF0000"/>
                </a:solidFill>
                <a:latin typeface="Times New Roman" panose="02020603050405020304" pitchFamily="18" charset="0"/>
                <a:cs typeface="Times New Roman" panose="02020603050405020304" pitchFamily="18" charset="0"/>
              </a:rPr>
              <a:t>Tây</a:t>
            </a:r>
            <a:r>
              <a:rPr lang="en-US" altLang="vi-VN" sz="2400" b="1" dirty="0">
                <a:solidFill>
                  <a:srgbClr val="FF0000"/>
                </a:solidFill>
                <a:latin typeface="Times New Roman" panose="02020603050405020304" pitchFamily="18" charset="0"/>
                <a:cs typeface="Times New Roman" panose="02020603050405020304" pitchFamily="18" charset="0"/>
              </a:rPr>
              <a:t>:</a:t>
            </a:r>
            <a:r>
              <a:rPr lang="en-US" altLang="vi-VN" sz="2400" dirty="0">
                <a:latin typeface="Times New Roman" panose="02020603050405020304" pitchFamily="18" charset="0"/>
                <a:cs typeface="Times New Roman" panose="02020603050405020304" pitchFamily="18" charset="0"/>
              </a:rPr>
              <a:t> 102°09’Đ: </a:t>
            </a:r>
            <a:r>
              <a:rPr lang="en-US" altLang="vi-VN" sz="2400" dirty="0" err="1">
                <a:latin typeface="Times New Roman" panose="02020603050405020304" pitchFamily="18" charset="0"/>
                <a:cs typeface="Times New Roman" panose="02020603050405020304" pitchFamily="18" charset="0"/>
              </a:rPr>
              <a:t>Sín</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Thầu</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Mường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Nhé</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Điện</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Biên</a:t>
            </a:r>
            <a:endParaRPr lang="en-US" altLang="vi-VN" sz="2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C1ECEE4-D35A-4CE7-9938-E45298D276EE}"/>
              </a:ext>
            </a:extLst>
          </p:cNvPr>
          <p:cNvSpPr txBox="1">
            <a:spLocks noChangeArrowheads="1"/>
          </p:cNvSpPr>
          <p:nvPr/>
        </p:nvSpPr>
        <p:spPr bwMode="auto">
          <a:xfrm>
            <a:off x="8699500" y="2279510"/>
            <a:ext cx="3386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Bắc</a:t>
            </a:r>
            <a:r>
              <a:rPr lang="en-US" altLang="vi-VN" sz="2400" dirty="0">
                <a:latin typeface="Times New Roman" panose="02020603050405020304" pitchFamily="18" charset="0"/>
                <a:cs typeface="Times New Roman" panose="02020603050405020304" pitchFamily="18" charset="0"/>
              </a:rPr>
              <a:t>:23°23’B: </a:t>
            </a:r>
            <a:r>
              <a:rPr lang="en-US" altLang="vi-VN" sz="2400" dirty="0" err="1">
                <a:latin typeface="Times New Roman" panose="02020603050405020304" pitchFamily="18" charset="0"/>
                <a:cs typeface="Times New Roman" panose="02020603050405020304" pitchFamily="18" charset="0"/>
              </a:rPr>
              <a:t>Lũng</a:t>
            </a:r>
            <a:r>
              <a:rPr lang="en-US" altLang="vi-VN" sz="2400" dirty="0">
                <a:latin typeface="Times New Roman" panose="02020603050405020304" pitchFamily="18" charset="0"/>
                <a:cs typeface="Times New Roman" panose="02020603050405020304" pitchFamily="18" charset="0"/>
              </a:rPr>
              <a:t> Cú, </a:t>
            </a:r>
            <a:r>
              <a:rPr lang="en-US" altLang="vi-VN" sz="2400" dirty="0" err="1">
                <a:latin typeface="Times New Roman" panose="02020603050405020304" pitchFamily="18" charset="0"/>
                <a:cs typeface="Times New Roman" panose="02020603050405020304" pitchFamily="18" charset="0"/>
              </a:rPr>
              <a:t>Đồng</a:t>
            </a:r>
            <a:r>
              <a:rPr lang="en-US" altLang="vi-VN" sz="2400" dirty="0">
                <a:latin typeface="Times New Roman" panose="02020603050405020304" pitchFamily="18" charset="0"/>
                <a:cs typeface="Times New Roman" panose="02020603050405020304" pitchFamily="18" charset="0"/>
              </a:rPr>
              <a:t> Văn, Hà Giang</a:t>
            </a:r>
          </a:p>
        </p:txBody>
      </p:sp>
      <p:sp>
        <p:nvSpPr>
          <p:cNvPr id="17" name="TextBox 16">
            <a:extLst>
              <a:ext uri="{FF2B5EF4-FFF2-40B4-BE49-F238E27FC236}">
                <a16:creationId xmlns:a16="http://schemas.microsoft.com/office/drawing/2014/main" id="{C788D8A9-701D-498C-8D38-DD611D23B104}"/>
              </a:ext>
            </a:extLst>
          </p:cNvPr>
          <p:cNvSpPr txBox="1">
            <a:spLocks noChangeArrowheads="1"/>
          </p:cNvSpPr>
          <p:nvPr/>
        </p:nvSpPr>
        <p:spPr bwMode="auto">
          <a:xfrm>
            <a:off x="33335" y="5955009"/>
            <a:ext cx="33924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Nam</a:t>
            </a:r>
            <a:r>
              <a:rPr lang="en-US" altLang="vi-VN" sz="2400" dirty="0">
                <a:latin typeface="Times New Roman" panose="02020603050405020304" pitchFamily="18" charset="0"/>
                <a:cs typeface="Times New Roman" panose="02020603050405020304" pitchFamily="18" charset="0"/>
              </a:rPr>
              <a:t>: 8°34’B: </a:t>
            </a:r>
            <a:r>
              <a:rPr lang="en-US" altLang="vi-VN" sz="2400" dirty="0" err="1">
                <a:latin typeface="Times New Roman" panose="02020603050405020304" pitchFamily="18" charset="0"/>
                <a:cs typeface="Times New Roman" panose="02020603050405020304" pitchFamily="18" charset="0"/>
              </a:rPr>
              <a:t>Đất</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Mũi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Ngọc</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Hiển</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Cà</a:t>
            </a:r>
            <a:r>
              <a:rPr lang="en-US" altLang="vi-VN" sz="2400" dirty="0">
                <a:latin typeface="Times New Roman" panose="02020603050405020304" pitchFamily="18" charset="0"/>
                <a:cs typeface="Times New Roman" panose="02020603050405020304" pitchFamily="18" charset="0"/>
              </a:rPr>
              <a:t> Mau</a:t>
            </a:r>
          </a:p>
        </p:txBody>
      </p:sp>
      <p:sp>
        <p:nvSpPr>
          <p:cNvPr id="18" name="TextBox 17">
            <a:extLst>
              <a:ext uri="{FF2B5EF4-FFF2-40B4-BE49-F238E27FC236}">
                <a16:creationId xmlns:a16="http://schemas.microsoft.com/office/drawing/2014/main" id="{D57AC265-78AE-4A77-A3F5-B3E004FC4496}"/>
              </a:ext>
            </a:extLst>
          </p:cNvPr>
          <p:cNvSpPr txBox="1">
            <a:spLocks noChangeArrowheads="1"/>
          </p:cNvSpPr>
          <p:nvPr/>
        </p:nvSpPr>
        <p:spPr bwMode="auto">
          <a:xfrm>
            <a:off x="8739185" y="5716993"/>
            <a:ext cx="3452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Đông</a:t>
            </a:r>
            <a:r>
              <a:rPr lang="en-US" altLang="vi-VN" sz="2400" dirty="0">
                <a:latin typeface="Times New Roman" panose="02020603050405020304" pitchFamily="18" charset="0"/>
                <a:cs typeface="Times New Roman" panose="02020603050405020304" pitchFamily="18" charset="0"/>
              </a:rPr>
              <a:t>:109°24’Đ: </a:t>
            </a:r>
            <a:r>
              <a:rPr lang="en-US" altLang="vi-VN" sz="2400" dirty="0" err="1">
                <a:latin typeface="Times New Roman" panose="02020603050405020304" pitchFamily="18" charset="0"/>
                <a:cs typeface="Times New Roman" panose="02020603050405020304" pitchFamily="18" charset="0"/>
              </a:rPr>
              <a:t>Vạn</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Thạnh</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Vạn</a:t>
            </a:r>
            <a:r>
              <a:rPr lang="en-US" altLang="vi-VN" sz="2400" dirty="0">
                <a:latin typeface="Times New Roman" panose="02020603050405020304" pitchFamily="18" charset="0"/>
                <a:cs typeface="Times New Roman" panose="02020603050405020304" pitchFamily="18" charset="0"/>
              </a:rPr>
              <a:t> Ninh, Khánh </a:t>
            </a:r>
            <a:r>
              <a:rPr lang="en-US" altLang="vi-VN" sz="2400" dirty="0" err="1">
                <a:latin typeface="Times New Roman" panose="02020603050405020304" pitchFamily="18" charset="0"/>
                <a:cs typeface="Times New Roman" panose="02020603050405020304" pitchFamily="18" charset="0"/>
              </a:rPr>
              <a:t>Hoà</a:t>
            </a:r>
            <a:endParaRPr lang="en-US" alt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383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inVertical)">
                                      <p:cBhvr>
                                        <p:cTn id="57" dur="5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1" grpId="0" animBg="1"/>
      <p:bldP spid="22" grpId="0" animBg="1"/>
      <p:bldP spid="3"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2" descr="https://fbcdn-sphotos-f-a.akamaihd.net/hphotos-ak-xpa1/v/t1.0-9/1426614_704762879534426_1631122736_n.jpg?oh=33402b7f1f2d31fa5195c25e35a62956&amp;oe=571412A9&amp;__gda__=1460831053_81b991fd39c43a80292df4a29b6bd5e4">
            <a:extLst>
              <a:ext uri="{FF2B5EF4-FFF2-40B4-BE49-F238E27FC236}">
                <a16:creationId xmlns:a16="http://schemas.microsoft.com/office/drawing/2014/main" id="{B58B19B3-AD8D-479F-9725-3507ED624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105" y="3519488"/>
            <a:ext cx="6148386"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8">
            <a:extLst>
              <a:ext uri="{FF2B5EF4-FFF2-40B4-BE49-F238E27FC236}">
                <a16:creationId xmlns:a16="http://schemas.microsoft.com/office/drawing/2014/main" id="{C58FCAD3-7131-420B-B5DC-3548E2A34B59}"/>
              </a:ext>
            </a:extLst>
          </p:cNvPr>
          <p:cNvSpPr txBox="1">
            <a:spLocks noChangeArrowheads="1"/>
          </p:cNvSpPr>
          <p:nvPr/>
        </p:nvSpPr>
        <p:spPr bwMode="auto">
          <a:xfrm>
            <a:off x="6416675" y="4189414"/>
            <a:ext cx="133985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200" dirty="0">
                <a:solidFill>
                  <a:srgbClr val="000099"/>
                </a:solidFill>
                <a:latin typeface="Times New Roman" panose="02020603050405020304" pitchFamily="18" charset="0"/>
              </a:rPr>
              <a:t>A PA CHẢI</a:t>
            </a:r>
          </a:p>
        </p:txBody>
      </p:sp>
      <p:pic>
        <p:nvPicPr>
          <p:cNvPr id="11268" name="Picture 28" descr="3-JPG-4076-1406270984.jpg">
            <a:extLst>
              <a:ext uri="{FF2B5EF4-FFF2-40B4-BE49-F238E27FC236}">
                <a16:creationId xmlns:a16="http://schemas.microsoft.com/office/drawing/2014/main" id="{D2EAD157-241F-4273-8C94-BB6C2B1BE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0914"/>
            <a:ext cx="5964238"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8">
            <a:extLst>
              <a:ext uri="{FF2B5EF4-FFF2-40B4-BE49-F238E27FC236}">
                <a16:creationId xmlns:a16="http://schemas.microsoft.com/office/drawing/2014/main" id="{EC6231FD-6847-45CD-9569-2DE47ABD61DA}"/>
              </a:ext>
            </a:extLst>
          </p:cNvPr>
          <p:cNvSpPr txBox="1">
            <a:spLocks noChangeArrowheads="1"/>
          </p:cNvSpPr>
          <p:nvPr/>
        </p:nvSpPr>
        <p:spPr bwMode="auto">
          <a:xfrm>
            <a:off x="2233614" y="4103689"/>
            <a:ext cx="145348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200" dirty="0">
                <a:solidFill>
                  <a:srgbClr val="0000FF"/>
                </a:solidFill>
                <a:latin typeface="Times New Roman" panose="02020603050405020304" pitchFamily="18" charset="0"/>
              </a:rPr>
              <a:t>MŨI ĐÔI</a:t>
            </a:r>
          </a:p>
        </p:txBody>
      </p:sp>
      <p:pic>
        <p:nvPicPr>
          <p:cNvPr id="11270" name="Picture 40" descr="http://www.luottin.net/Upload/2015_12/nhung-dia-diem-khoi-goi-nhieu-cam-xuc-nhat-viet-nam-ky-2_5_www.luottin.net.jpg">
            <a:extLst>
              <a:ext uri="{FF2B5EF4-FFF2-40B4-BE49-F238E27FC236}">
                <a16:creationId xmlns:a16="http://schemas.microsoft.com/office/drawing/2014/main" id="{D2F24C81-7D8D-4A38-9BD0-D030910C9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642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4" descr="http://farm6.staticflickr.com/5066/5742208543_706049b9c7_b.jpg">
            <a:extLst>
              <a:ext uri="{FF2B5EF4-FFF2-40B4-BE49-F238E27FC236}">
                <a16:creationId xmlns:a16="http://schemas.microsoft.com/office/drawing/2014/main" id="{3CB6FFE4-F746-47BE-94AD-205EDD2F1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0"/>
            <a:ext cx="6172200" cy="3409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2" name="Text Box 6">
            <a:extLst>
              <a:ext uri="{FF2B5EF4-FFF2-40B4-BE49-F238E27FC236}">
                <a16:creationId xmlns:a16="http://schemas.microsoft.com/office/drawing/2014/main" id="{A5F1F497-D524-4BD7-AE62-884A6265BA82}"/>
              </a:ext>
            </a:extLst>
          </p:cNvPr>
          <p:cNvSpPr txBox="1">
            <a:spLocks noChangeArrowheads="1"/>
          </p:cNvSpPr>
          <p:nvPr/>
        </p:nvSpPr>
        <p:spPr bwMode="auto">
          <a:xfrm>
            <a:off x="6172200" y="912814"/>
            <a:ext cx="2116394"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2200">
                <a:latin typeface="Times New Roman" panose="02020603050405020304" pitchFamily="18" charset="0"/>
              </a:rPr>
              <a:t>MŨI CÀ MAU</a:t>
            </a:r>
          </a:p>
        </p:txBody>
      </p:sp>
      <p:sp>
        <p:nvSpPr>
          <p:cNvPr id="11273" name="Text Box 6">
            <a:extLst>
              <a:ext uri="{FF2B5EF4-FFF2-40B4-BE49-F238E27FC236}">
                <a16:creationId xmlns:a16="http://schemas.microsoft.com/office/drawing/2014/main" id="{C87B4C8B-9BD9-4FD5-8FBD-59033149A2B8}"/>
              </a:ext>
            </a:extLst>
          </p:cNvPr>
          <p:cNvSpPr txBox="1">
            <a:spLocks noChangeArrowheads="1"/>
          </p:cNvSpPr>
          <p:nvPr/>
        </p:nvSpPr>
        <p:spPr bwMode="auto">
          <a:xfrm>
            <a:off x="526026" y="914400"/>
            <a:ext cx="1922206"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2200" b="1" dirty="0">
                <a:latin typeface="Times New Roman" panose="02020603050405020304" pitchFamily="18" charset="0"/>
              </a:rPr>
              <a:t>NÚI RỒNG</a:t>
            </a:r>
          </a:p>
        </p:txBody>
      </p:sp>
      <p:sp>
        <p:nvSpPr>
          <p:cNvPr id="11274" name="Text Box 28">
            <a:extLst>
              <a:ext uri="{FF2B5EF4-FFF2-40B4-BE49-F238E27FC236}">
                <a16:creationId xmlns:a16="http://schemas.microsoft.com/office/drawing/2014/main" id="{98D3577B-1B47-466B-AF58-893E7B03A101}"/>
              </a:ext>
            </a:extLst>
          </p:cNvPr>
          <p:cNvSpPr txBox="1">
            <a:spLocks noChangeArrowheads="1"/>
          </p:cNvSpPr>
          <p:nvPr/>
        </p:nvSpPr>
        <p:spPr bwMode="auto">
          <a:xfrm>
            <a:off x="2979174" y="3211514"/>
            <a:ext cx="530942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500" b="1" dirty="0">
                <a:solidFill>
                  <a:srgbClr val="0000FF"/>
                </a:solidFill>
                <a:latin typeface="Times New Roman" panose="02020603050405020304" pitchFamily="18" charset="0"/>
              </a:rPr>
              <a:t>CÁC ĐIỂM CỰC PHẦN ĐẤT LIỀN</a:t>
            </a:r>
          </a:p>
        </p:txBody>
      </p:sp>
    </p:spTree>
    <p:extLst>
      <p:ext uri="{BB962C8B-B14F-4D97-AF65-F5344CB8AC3E}">
        <p14:creationId xmlns:p14="http://schemas.microsoft.com/office/powerpoint/2010/main" val="24605570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08" name="Rectangle 68">
            <a:extLst>
              <a:ext uri="{FF2B5EF4-FFF2-40B4-BE49-F238E27FC236}">
                <a16:creationId xmlns:a16="http://schemas.microsoft.com/office/drawing/2014/main" id="{3FD2CB61-8750-46B4-B1E1-0BD2F15827CA}"/>
              </a:ext>
            </a:extLst>
          </p:cNvPr>
          <p:cNvSpPr>
            <a:spLocks noChangeArrowheads="1"/>
          </p:cNvSpPr>
          <p:nvPr/>
        </p:nvSpPr>
        <p:spPr bwMode="auto">
          <a:xfrm>
            <a:off x="6477000" y="6324600"/>
            <a:ext cx="419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1800" b="1">
                <a:solidFill>
                  <a:srgbClr val="0000FF"/>
                </a:solidFill>
                <a:latin typeface="Times New Roman" panose="02020603050405020304" pitchFamily="18" charset="0"/>
                <a:cs typeface="Times New Roman" panose="02020603050405020304" pitchFamily="18" charset="0"/>
              </a:rPr>
              <a:t>H23.2 Bản đồ hành chính Việt Nam</a:t>
            </a:r>
          </a:p>
        </p:txBody>
      </p:sp>
      <p:grpSp>
        <p:nvGrpSpPr>
          <p:cNvPr id="12291" name="Group 7">
            <a:extLst>
              <a:ext uri="{FF2B5EF4-FFF2-40B4-BE49-F238E27FC236}">
                <a16:creationId xmlns:a16="http://schemas.microsoft.com/office/drawing/2014/main" id="{7DEED3C9-04DE-4B23-9C76-8205055CE435}"/>
              </a:ext>
            </a:extLst>
          </p:cNvPr>
          <p:cNvGrpSpPr>
            <a:grpSpLocks/>
          </p:cNvGrpSpPr>
          <p:nvPr/>
        </p:nvGrpSpPr>
        <p:grpSpPr bwMode="auto">
          <a:xfrm>
            <a:off x="5581650" y="146050"/>
            <a:ext cx="6610350" cy="6553200"/>
            <a:chOff x="4133822" y="649280"/>
            <a:chExt cx="5041900" cy="6553200"/>
          </a:xfrm>
        </p:grpSpPr>
        <p:grpSp>
          <p:nvGrpSpPr>
            <p:cNvPr id="12345" name="Group 6">
              <a:extLst>
                <a:ext uri="{FF2B5EF4-FFF2-40B4-BE49-F238E27FC236}">
                  <a16:creationId xmlns:a16="http://schemas.microsoft.com/office/drawing/2014/main" id="{5324346D-BDE4-4A48-8AFB-68A4D2C7A030}"/>
                </a:ext>
              </a:extLst>
            </p:cNvPr>
            <p:cNvGrpSpPr>
              <a:grpSpLocks/>
            </p:cNvGrpSpPr>
            <p:nvPr/>
          </p:nvGrpSpPr>
          <p:grpSpPr bwMode="auto">
            <a:xfrm>
              <a:off x="4133822" y="649280"/>
              <a:ext cx="5041900" cy="6553200"/>
              <a:chOff x="273022" y="146215"/>
              <a:chExt cx="5041900" cy="6553200"/>
            </a:xfrm>
          </p:grpSpPr>
          <p:pic>
            <p:nvPicPr>
              <p:cNvPr id="12347" name="Picture 70" descr="Đôi nét về bản đồ Việt Nam khổ lớn mẫu 1">
                <a:extLst>
                  <a:ext uri="{FF2B5EF4-FFF2-40B4-BE49-F238E27FC236}">
                    <a16:creationId xmlns:a16="http://schemas.microsoft.com/office/drawing/2014/main" id="{477C1A4A-069A-4163-B846-373F9BA9E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45"/>
              <a:stretch>
                <a:fillRect/>
              </a:stretch>
            </p:blipFill>
            <p:spPr bwMode="auto">
              <a:xfrm>
                <a:off x="273022" y="146215"/>
                <a:ext cx="50419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8" name="Text Box 22">
                <a:extLst>
                  <a:ext uri="{FF2B5EF4-FFF2-40B4-BE49-F238E27FC236}">
                    <a16:creationId xmlns:a16="http://schemas.microsoft.com/office/drawing/2014/main" id="{67511D50-ED0F-4376-BF51-7BED1224FC91}"/>
                  </a:ext>
                </a:extLst>
              </p:cNvPr>
              <p:cNvSpPr txBox="1">
                <a:spLocks noChangeArrowheads="1"/>
              </p:cNvSpPr>
              <p:nvPr/>
            </p:nvSpPr>
            <p:spPr bwMode="auto">
              <a:xfrm>
                <a:off x="1792896" y="152400"/>
                <a:ext cx="1901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dirty="0" err="1">
                    <a:solidFill>
                      <a:srgbClr val="000000"/>
                    </a:solidFill>
                  </a:rPr>
                  <a:t>Lũng</a:t>
                </a:r>
                <a:r>
                  <a:rPr lang="en-US" altLang="vi-VN" sz="1800" dirty="0">
                    <a:solidFill>
                      <a:srgbClr val="000000"/>
                    </a:solidFill>
                  </a:rPr>
                  <a:t> </a:t>
                </a:r>
                <a:r>
                  <a:rPr lang="en-US" altLang="vi-VN" sz="1800" dirty="0" err="1">
                    <a:solidFill>
                      <a:srgbClr val="000000"/>
                    </a:solidFill>
                  </a:rPr>
                  <a:t>Cú</a:t>
                </a:r>
                <a:r>
                  <a:rPr lang="en-US" altLang="vi-VN" sz="1800" dirty="0">
                    <a:solidFill>
                      <a:srgbClr val="000000"/>
                    </a:solidFill>
                  </a:rPr>
                  <a:t> (</a:t>
                </a:r>
                <a:r>
                  <a:rPr lang="en-US" altLang="vi-VN" sz="1800" dirty="0" err="1">
                    <a:solidFill>
                      <a:srgbClr val="000000"/>
                    </a:solidFill>
                  </a:rPr>
                  <a:t>Hà</a:t>
                </a:r>
                <a:r>
                  <a:rPr lang="en-US" altLang="vi-VN" sz="1800" dirty="0">
                    <a:solidFill>
                      <a:srgbClr val="000000"/>
                    </a:solidFill>
                  </a:rPr>
                  <a:t> </a:t>
                </a:r>
                <a:r>
                  <a:rPr lang="en-US" altLang="vi-VN" sz="1800" dirty="0" err="1">
                    <a:solidFill>
                      <a:srgbClr val="000000"/>
                    </a:solidFill>
                  </a:rPr>
                  <a:t>Giang</a:t>
                </a:r>
                <a:r>
                  <a:rPr lang="en-US" altLang="vi-VN" sz="1800" dirty="0">
                    <a:solidFill>
                      <a:srgbClr val="000000"/>
                    </a:solidFill>
                  </a:rPr>
                  <a:t>)</a:t>
                </a:r>
              </a:p>
            </p:txBody>
          </p:sp>
          <p:grpSp>
            <p:nvGrpSpPr>
              <p:cNvPr id="12349" name="Group 5">
                <a:extLst>
                  <a:ext uri="{FF2B5EF4-FFF2-40B4-BE49-F238E27FC236}">
                    <a16:creationId xmlns:a16="http://schemas.microsoft.com/office/drawing/2014/main" id="{1B4F48B6-3841-4C8B-8315-7F33DAE8FD88}"/>
                  </a:ext>
                </a:extLst>
              </p:cNvPr>
              <p:cNvGrpSpPr>
                <a:grpSpLocks/>
              </p:cNvGrpSpPr>
              <p:nvPr/>
            </p:nvGrpSpPr>
            <p:grpSpPr bwMode="auto">
              <a:xfrm>
                <a:off x="368037" y="550429"/>
                <a:ext cx="2752753" cy="369332"/>
                <a:chOff x="5424224" y="1410855"/>
                <a:chExt cx="2752753" cy="369332"/>
              </a:xfrm>
            </p:grpSpPr>
            <p:sp>
              <p:nvSpPr>
                <p:cNvPr id="12356" name="Text Box 23">
                  <a:extLst>
                    <a:ext uri="{FF2B5EF4-FFF2-40B4-BE49-F238E27FC236}">
                      <a16:creationId xmlns:a16="http://schemas.microsoft.com/office/drawing/2014/main" id="{BC81D83C-E2D4-41E5-A0E0-3674CE17B6DA}"/>
                    </a:ext>
                  </a:extLst>
                </p:cNvPr>
                <p:cNvSpPr txBox="1">
                  <a:spLocks noChangeArrowheads="1"/>
                </p:cNvSpPr>
                <p:nvPr/>
              </p:nvSpPr>
              <p:spPr bwMode="auto">
                <a:xfrm>
                  <a:off x="5621102" y="1410855"/>
                  <a:ext cx="255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a:solidFill>
                        <a:srgbClr val="000000"/>
                      </a:solidFill>
                    </a:rPr>
                    <a:t>Sín Thầu (Điện Biên)</a:t>
                  </a:r>
                </a:p>
              </p:txBody>
            </p:sp>
            <p:sp>
              <p:nvSpPr>
                <p:cNvPr id="12357" name="Oval 26">
                  <a:extLst>
                    <a:ext uri="{FF2B5EF4-FFF2-40B4-BE49-F238E27FC236}">
                      <a16:creationId xmlns:a16="http://schemas.microsoft.com/office/drawing/2014/main" id="{46DEB673-6638-4A4B-9453-48F4F791063A}"/>
                    </a:ext>
                  </a:extLst>
                </p:cNvPr>
                <p:cNvSpPr>
                  <a:spLocks noChangeArrowheads="1"/>
                </p:cNvSpPr>
                <p:nvPr/>
              </p:nvSpPr>
              <p:spPr bwMode="auto">
                <a:xfrm>
                  <a:off x="5424224" y="1524141"/>
                  <a:ext cx="152400" cy="1524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vi-VN" sz="2000">
                    <a:solidFill>
                      <a:srgbClr val="FF0000"/>
                    </a:solidFill>
                    <a:latin typeface="VNI-Helve" pitchFamily="2" charset="0"/>
                    <a:cs typeface="Times New Roman" panose="02020603050405020304" pitchFamily="18" charset="0"/>
                  </a:endParaRPr>
                </a:p>
              </p:txBody>
            </p:sp>
          </p:grpSp>
          <p:grpSp>
            <p:nvGrpSpPr>
              <p:cNvPr id="12350" name="Group 4">
                <a:extLst>
                  <a:ext uri="{FF2B5EF4-FFF2-40B4-BE49-F238E27FC236}">
                    <a16:creationId xmlns:a16="http://schemas.microsoft.com/office/drawing/2014/main" id="{307B565C-D625-4D0A-825A-77D20B5EF2C5}"/>
                  </a:ext>
                </a:extLst>
              </p:cNvPr>
              <p:cNvGrpSpPr>
                <a:grpSpLocks/>
              </p:cNvGrpSpPr>
              <p:nvPr/>
            </p:nvGrpSpPr>
            <p:grpSpPr bwMode="auto">
              <a:xfrm>
                <a:off x="2593368" y="3687762"/>
                <a:ext cx="2414348" cy="369332"/>
                <a:chOff x="7080437" y="4359275"/>
                <a:chExt cx="2414348" cy="369332"/>
              </a:xfrm>
            </p:grpSpPr>
            <p:sp>
              <p:nvSpPr>
                <p:cNvPr id="12354" name="Oval 20">
                  <a:extLst>
                    <a:ext uri="{FF2B5EF4-FFF2-40B4-BE49-F238E27FC236}">
                      <a16:creationId xmlns:a16="http://schemas.microsoft.com/office/drawing/2014/main" id="{912202DF-07E0-4007-AAA1-3DB5FA80015D}"/>
                    </a:ext>
                  </a:extLst>
                </p:cNvPr>
                <p:cNvSpPr>
                  <a:spLocks noChangeArrowheads="1"/>
                </p:cNvSpPr>
                <p:nvPr/>
              </p:nvSpPr>
              <p:spPr bwMode="auto">
                <a:xfrm>
                  <a:off x="7080437" y="4495800"/>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vi-VN" sz="1800"/>
                </a:p>
              </p:txBody>
            </p:sp>
            <p:sp>
              <p:nvSpPr>
                <p:cNvPr id="12355" name="Text Box 24">
                  <a:extLst>
                    <a:ext uri="{FF2B5EF4-FFF2-40B4-BE49-F238E27FC236}">
                      <a16:creationId xmlns:a16="http://schemas.microsoft.com/office/drawing/2014/main" id="{78794F6E-BFCD-47D0-9F24-2B4EBB3844D4}"/>
                    </a:ext>
                  </a:extLst>
                </p:cNvPr>
                <p:cNvSpPr txBox="1">
                  <a:spLocks noChangeArrowheads="1"/>
                </p:cNvSpPr>
                <p:nvPr/>
              </p:nvSpPr>
              <p:spPr bwMode="auto">
                <a:xfrm>
                  <a:off x="7299679" y="4359275"/>
                  <a:ext cx="2195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dirty="0" err="1">
                      <a:solidFill>
                        <a:srgbClr val="000000"/>
                      </a:solidFill>
                    </a:rPr>
                    <a:t>Vạn</a:t>
                  </a:r>
                  <a:r>
                    <a:rPr lang="en-US" altLang="vi-VN" sz="1800" dirty="0">
                      <a:solidFill>
                        <a:srgbClr val="000000"/>
                      </a:solidFill>
                    </a:rPr>
                    <a:t> </a:t>
                  </a:r>
                  <a:r>
                    <a:rPr lang="en-US" altLang="vi-VN" sz="1800" dirty="0" err="1">
                      <a:solidFill>
                        <a:srgbClr val="000000"/>
                      </a:solidFill>
                    </a:rPr>
                    <a:t>Thạnh</a:t>
                  </a:r>
                  <a:r>
                    <a:rPr lang="en-US" altLang="vi-VN" sz="1800" dirty="0">
                      <a:solidFill>
                        <a:srgbClr val="000000"/>
                      </a:solidFill>
                    </a:rPr>
                    <a:t> (</a:t>
                  </a:r>
                  <a:r>
                    <a:rPr lang="en-US" altLang="vi-VN" sz="1800" dirty="0" err="1">
                      <a:solidFill>
                        <a:srgbClr val="000000"/>
                      </a:solidFill>
                    </a:rPr>
                    <a:t>Khánh</a:t>
                  </a:r>
                  <a:r>
                    <a:rPr lang="en-US" altLang="vi-VN" sz="1800" dirty="0">
                      <a:solidFill>
                        <a:srgbClr val="000000"/>
                      </a:solidFill>
                    </a:rPr>
                    <a:t> </a:t>
                  </a:r>
                  <a:r>
                    <a:rPr lang="en-US" altLang="vi-VN" sz="1800" dirty="0" err="1">
                      <a:solidFill>
                        <a:srgbClr val="000000"/>
                      </a:solidFill>
                    </a:rPr>
                    <a:t>Hòa</a:t>
                  </a:r>
                  <a:r>
                    <a:rPr lang="en-US" altLang="vi-VN" sz="1800" dirty="0">
                      <a:solidFill>
                        <a:srgbClr val="000000"/>
                      </a:solidFill>
                    </a:rPr>
                    <a:t>)</a:t>
                  </a:r>
                </a:p>
              </p:txBody>
            </p:sp>
          </p:grpSp>
          <p:grpSp>
            <p:nvGrpSpPr>
              <p:cNvPr id="12351" name="Group 3">
                <a:extLst>
                  <a:ext uri="{FF2B5EF4-FFF2-40B4-BE49-F238E27FC236}">
                    <a16:creationId xmlns:a16="http://schemas.microsoft.com/office/drawing/2014/main" id="{9C6DC30F-C396-4786-ADC4-A2D2F08DE271}"/>
                  </a:ext>
                </a:extLst>
              </p:cNvPr>
              <p:cNvGrpSpPr>
                <a:grpSpLocks/>
              </p:cNvGrpSpPr>
              <p:nvPr/>
            </p:nvGrpSpPr>
            <p:grpSpPr bwMode="auto">
              <a:xfrm>
                <a:off x="1184376" y="5100768"/>
                <a:ext cx="1780206" cy="369332"/>
                <a:chOff x="5832576" y="5589587"/>
                <a:chExt cx="1780206" cy="369332"/>
              </a:xfrm>
            </p:grpSpPr>
            <p:sp>
              <p:nvSpPr>
                <p:cNvPr id="12352" name="Oval 19">
                  <a:extLst>
                    <a:ext uri="{FF2B5EF4-FFF2-40B4-BE49-F238E27FC236}">
                      <a16:creationId xmlns:a16="http://schemas.microsoft.com/office/drawing/2014/main" id="{B8EC63A3-2526-4938-9D72-D7DC63988D5C}"/>
                    </a:ext>
                  </a:extLst>
                </p:cNvPr>
                <p:cNvSpPr>
                  <a:spLocks noChangeArrowheads="1"/>
                </p:cNvSpPr>
                <p:nvPr/>
              </p:nvSpPr>
              <p:spPr bwMode="auto">
                <a:xfrm>
                  <a:off x="5832576" y="5715000"/>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vi-VN" sz="1800"/>
                </a:p>
              </p:txBody>
            </p:sp>
            <p:sp>
              <p:nvSpPr>
                <p:cNvPr id="12353" name="Text Box 25">
                  <a:extLst>
                    <a:ext uri="{FF2B5EF4-FFF2-40B4-BE49-F238E27FC236}">
                      <a16:creationId xmlns:a16="http://schemas.microsoft.com/office/drawing/2014/main" id="{2CE1F193-4385-48EF-B900-0998F40E3E80}"/>
                    </a:ext>
                  </a:extLst>
                </p:cNvPr>
                <p:cNvSpPr txBox="1">
                  <a:spLocks noChangeArrowheads="1"/>
                </p:cNvSpPr>
                <p:nvPr/>
              </p:nvSpPr>
              <p:spPr bwMode="auto">
                <a:xfrm>
                  <a:off x="6079865" y="5589587"/>
                  <a:ext cx="15329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dirty="0" err="1">
                      <a:solidFill>
                        <a:srgbClr val="000000"/>
                      </a:solidFill>
                    </a:rPr>
                    <a:t>Đất</a:t>
                  </a:r>
                  <a:r>
                    <a:rPr lang="en-US" altLang="vi-VN" sz="1800" dirty="0">
                      <a:solidFill>
                        <a:srgbClr val="000000"/>
                      </a:solidFill>
                    </a:rPr>
                    <a:t> </a:t>
                  </a:r>
                  <a:r>
                    <a:rPr lang="en-US" altLang="vi-VN" sz="1800" dirty="0" err="1">
                      <a:solidFill>
                        <a:srgbClr val="000000"/>
                      </a:solidFill>
                    </a:rPr>
                    <a:t>Mũi</a:t>
                  </a:r>
                  <a:r>
                    <a:rPr lang="en-US" altLang="vi-VN" sz="1800" dirty="0">
                      <a:solidFill>
                        <a:srgbClr val="000000"/>
                      </a:solidFill>
                    </a:rPr>
                    <a:t> (</a:t>
                  </a:r>
                  <a:r>
                    <a:rPr lang="en-US" altLang="vi-VN" sz="1800" dirty="0" err="1">
                      <a:solidFill>
                        <a:srgbClr val="000000"/>
                      </a:solidFill>
                    </a:rPr>
                    <a:t>Cà</a:t>
                  </a:r>
                  <a:r>
                    <a:rPr lang="en-US" altLang="vi-VN" sz="1800" dirty="0">
                      <a:solidFill>
                        <a:srgbClr val="000000"/>
                      </a:solidFill>
                    </a:rPr>
                    <a:t> Mau)</a:t>
                  </a:r>
                </a:p>
              </p:txBody>
            </p:sp>
          </p:grpSp>
        </p:grpSp>
        <p:sp>
          <p:nvSpPr>
            <p:cNvPr id="12346" name="Oval 21">
              <a:extLst>
                <a:ext uri="{FF2B5EF4-FFF2-40B4-BE49-F238E27FC236}">
                  <a16:creationId xmlns:a16="http://schemas.microsoft.com/office/drawing/2014/main" id="{37610070-5F12-4FD5-B520-A13B47558439}"/>
                </a:ext>
              </a:extLst>
            </p:cNvPr>
            <p:cNvSpPr>
              <a:spLocks noChangeArrowheads="1"/>
            </p:cNvSpPr>
            <p:nvPr/>
          </p:nvSpPr>
          <p:spPr bwMode="auto">
            <a:xfrm>
              <a:off x="5266800" y="817184"/>
              <a:ext cx="146050" cy="14605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vi-VN" altLang="vi-VN" sz="1800">
                <a:solidFill>
                  <a:srgbClr val="000000"/>
                </a:solidFill>
              </a:endParaRPr>
            </a:p>
          </p:txBody>
        </p:sp>
      </p:grpSp>
      <p:graphicFrame>
        <p:nvGraphicFramePr>
          <p:cNvPr id="138246" name="Group 6">
            <a:extLst>
              <a:ext uri="{FF2B5EF4-FFF2-40B4-BE49-F238E27FC236}">
                <a16:creationId xmlns:a16="http://schemas.microsoft.com/office/drawing/2014/main" id="{FD58338D-D86D-47A4-8D1B-E0F46354DE42}"/>
              </a:ext>
            </a:extLst>
          </p:cNvPr>
          <p:cNvGraphicFramePr>
            <a:graphicFrameLocks noGrp="1"/>
          </p:cNvGraphicFramePr>
          <p:nvPr/>
        </p:nvGraphicFramePr>
        <p:xfrm>
          <a:off x="0" y="4277035"/>
          <a:ext cx="5581649" cy="1097280"/>
        </p:xfrm>
        <a:graphic>
          <a:graphicData uri="http://schemas.openxmlformats.org/drawingml/2006/table">
            <a:tbl>
              <a:tblPr/>
              <a:tblGrid>
                <a:gridCol w="969844">
                  <a:extLst>
                    <a:ext uri="{9D8B030D-6E8A-4147-A177-3AD203B41FA5}">
                      <a16:colId xmlns:a16="http://schemas.microsoft.com/office/drawing/2014/main" val="20000"/>
                    </a:ext>
                  </a:extLst>
                </a:gridCol>
                <a:gridCol w="2118874">
                  <a:extLst>
                    <a:ext uri="{9D8B030D-6E8A-4147-A177-3AD203B41FA5}">
                      <a16:colId xmlns:a16="http://schemas.microsoft.com/office/drawing/2014/main" val="20001"/>
                    </a:ext>
                  </a:extLst>
                </a:gridCol>
                <a:gridCol w="1205300">
                  <a:extLst>
                    <a:ext uri="{9D8B030D-6E8A-4147-A177-3AD203B41FA5}">
                      <a16:colId xmlns:a16="http://schemas.microsoft.com/office/drawing/2014/main" val="20002"/>
                    </a:ext>
                  </a:extLst>
                </a:gridCol>
                <a:gridCol w="1287631">
                  <a:extLst>
                    <a:ext uri="{9D8B030D-6E8A-4147-A177-3AD203B41FA5}">
                      <a16:colId xmlns:a16="http://schemas.microsoft.com/office/drawing/2014/main" val="20003"/>
                    </a:ext>
                  </a:extLst>
                </a:gridCol>
              </a:tblGrid>
              <a:tr h="9189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Đông</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Vạn</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Thạnh</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Vạn</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Ninh</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Khánh</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Hòa</a:t>
                      </a:r>
                      <a:endPar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rgbClr val="9900CC"/>
                          </a:solidFill>
                          <a:effectLst/>
                          <a:latin typeface="Times New Roman" panose="02020603050405020304" pitchFamily="18" charset="0"/>
                          <a:cs typeface="Times New Roman" panose="02020603050405020304" pitchFamily="18" charset="0"/>
                        </a:rPr>
                        <a:t>12</a:t>
                      </a:r>
                      <a:r>
                        <a:rPr kumimoji="0" lang="en-US" sz="2200" b="0" i="0" u="none" strike="noStrike" cap="none" normalizeH="0" baseline="30000">
                          <a:ln>
                            <a:noFill/>
                          </a:ln>
                          <a:solidFill>
                            <a:srgbClr val="9900CC"/>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a:ln>
                            <a:noFill/>
                          </a:ln>
                          <a:solidFill>
                            <a:srgbClr val="9900CC"/>
                          </a:solidFill>
                          <a:effectLst/>
                          <a:latin typeface="Times New Roman" panose="02020603050405020304" pitchFamily="18" charset="0"/>
                          <a:cs typeface="Times New Roman" panose="02020603050405020304" pitchFamily="18" charset="0"/>
                        </a:rPr>
                        <a:t>40’B</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109</a:t>
                      </a:r>
                      <a:r>
                        <a:rPr kumimoji="0" lang="en-US" sz="2200" b="0" i="0" u="none" strike="noStrike" cap="none" normalizeH="0" baseline="30000" dirty="0">
                          <a:ln>
                            <a:noFill/>
                          </a:ln>
                          <a:solidFill>
                            <a:srgbClr val="006600"/>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24’Đ</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38267" name="Group 27">
            <a:extLst>
              <a:ext uri="{FF2B5EF4-FFF2-40B4-BE49-F238E27FC236}">
                <a16:creationId xmlns:a16="http://schemas.microsoft.com/office/drawing/2014/main" id="{2F1A5657-1FE5-44A7-AB2D-B342749FECAA}"/>
              </a:ext>
            </a:extLst>
          </p:cNvPr>
          <p:cNvGraphicFramePr>
            <a:graphicFrameLocks noGrp="1"/>
          </p:cNvGraphicFramePr>
          <p:nvPr/>
        </p:nvGraphicFramePr>
        <p:xfrm>
          <a:off x="0" y="313954"/>
          <a:ext cx="5581649" cy="2054596"/>
        </p:xfrm>
        <a:graphic>
          <a:graphicData uri="http://schemas.openxmlformats.org/drawingml/2006/table">
            <a:tbl>
              <a:tblPr/>
              <a:tblGrid>
                <a:gridCol w="986092">
                  <a:extLst>
                    <a:ext uri="{9D8B030D-6E8A-4147-A177-3AD203B41FA5}">
                      <a16:colId xmlns:a16="http://schemas.microsoft.com/office/drawing/2014/main" val="20000"/>
                    </a:ext>
                  </a:extLst>
                </a:gridCol>
                <a:gridCol w="2154374">
                  <a:extLst>
                    <a:ext uri="{9D8B030D-6E8A-4147-A177-3AD203B41FA5}">
                      <a16:colId xmlns:a16="http://schemas.microsoft.com/office/drawing/2014/main" val="20001"/>
                    </a:ext>
                  </a:extLst>
                </a:gridCol>
                <a:gridCol w="1131979">
                  <a:extLst>
                    <a:ext uri="{9D8B030D-6E8A-4147-A177-3AD203B41FA5}">
                      <a16:colId xmlns:a16="http://schemas.microsoft.com/office/drawing/2014/main" val="20002"/>
                    </a:ext>
                  </a:extLst>
                </a:gridCol>
                <a:gridCol w="1309204">
                  <a:extLst>
                    <a:ext uri="{9D8B030D-6E8A-4147-A177-3AD203B41FA5}">
                      <a16:colId xmlns:a16="http://schemas.microsoft.com/office/drawing/2014/main" val="20003"/>
                    </a:ext>
                  </a:extLst>
                </a:gridCol>
              </a:tblGrid>
              <a:tr h="10272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Điểm cực</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Địa danh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Vĩ độ</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Kinh độ</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0272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Bắc</a:t>
                      </a:r>
                    </a:p>
                  </a:txBody>
                  <a:tcPr marL="90000" marR="90000"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Lũng</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Cú</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Đồng</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Văn, Hà Giang</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rPr>
                        <a:t>23</a:t>
                      </a:r>
                      <a:r>
                        <a:rPr kumimoji="0" lang="en-US" sz="2200" b="0" i="0" u="none" strike="noStrike" cap="none" normalizeH="0" baseline="30000" dirty="0">
                          <a:ln>
                            <a:noFill/>
                          </a:ln>
                          <a:solidFill>
                            <a:srgbClr val="9900CC"/>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rPr>
                        <a:t>23’B</a:t>
                      </a:r>
                    </a:p>
                  </a:txBody>
                  <a:tcPr marL="90000" marR="90000" marT="46802" marB="468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105</a:t>
                      </a:r>
                      <a:r>
                        <a:rPr kumimoji="0" lang="en-US" sz="2200" b="0" i="0" u="none" strike="noStrike" cap="none" normalizeH="0" baseline="30000" dirty="0">
                          <a:ln>
                            <a:noFill/>
                          </a:ln>
                          <a:solidFill>
                            <a:srgbClr val="006600"/>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20’Đ</a:t>
                      </a:r>
                    </a:p>
                  </a:txBody>
                  <a:tcPr marL="90000" marR="90000" marT="46802" marB="468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graphicFrame>
        <p:nvGraphicFramePr>
          <p:cNvPr id="138284" name="Group 44">
            <a:extLst>
              <a:ext uri="{FF2B5EF4-FFF2-40B4-BE49-F238E27FC236}">
                <a16:creationId xmlns:a16="http://schemas.microsoft.com/office/drawing/2014/main" id="{8972F3CE-DB08-461C-8A93-2AF6D056EDF8}"/>
              </a:ext>
            </a:extLst>
          </p:cNvPr>
          <p:cNvGraphicFramePr>
            <a:graphicFrameLocks noGrp="1"/>
          </p:cNvGraphicFramePr>
          <p:nvPr/>
        </p:nvGraphicFramePr>
        <p:xfrm>
          <a:off x="0" y="2368550"/>
          <a:ext cx="5581648" cy="812800"/>
        </p:xfrm>
        <a:graphic>
          <a:graphicData uri="http://schemas.openxmlformats.org/drawingml/2006/table">
            <a:tbl>
              <a:tblPr/>
              <a:tblGrid>
                <a:gridCol w="986092">
                  <a:extLst>
                    <a:ext uri="{9D8B030D-6E8A-4147-A177-3AD203B41FA5}">
                      <a16:colId xmlns:a16="http://schemas.microsoft.com/office/drawing/2014/main" val="20000"/>
                    </a:ext>
                  </a:extLst>
                </a:gridCol>
                <a:gridCol w="2154372">
                  <a:extLst>
                    <a:ext uri="{9D8B030D-6E8A-4147-A177-3AD203B41FA5}">
                      <a16:colId xmlns:a16="http://schemas.microsoft.com/office/drawing/2014/main" val="20001"/>
                    </a:ext>
                  </a:extLst>
                </a:gridCol>
                <a:gridCol w="1131980">
                  <a:extLst>
                    <a:ext uri="{9D8B030D-6E8A-4147-A177-3AD203B41FA5}">
                      <a16:colId xmlns:a16="http://schemas.microsoft.com/office/drawing/2014/main" val="20002"/>
                    </a:ext>
                  </a:extLst>
                </a:gridCol>
                <a:gridCol w="1309204">
                  <a:extLst>
                    <a:ext uri="{9D8B030D-6E8A-4147-A177-3AD203B41FA5}">
                      <a16:colId xmlns:a16="http://schemas.microsoft.com/office/drawing/2014/main" val="20003"/>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Nam</a:t>
                      </a:r>
                    </a:p>
                  </a:txBody>
                  <a:tcPr marL="90000" marR="90000"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Đất</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Mũi,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Ngọc</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Hiển,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Cà</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Mau</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rPr>
                        <a:t>8</a:t>
                      </a:r>
                      <a:r>
                        <a:rPr kumimoji="0" lang="en-US" sz="2200" b="0" i="0" u="none" strike="noStrike" cap="none" normalizeH="0" baseline="30000" dirty="0">
                          <a:ln>
                            <a:noFill/>
                          </a:ln>
                          <a:solidFill>
                            <a:srgbClr val="9900CC"/>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rPr>
                        <a:t>34’B</a:t>
                      </a:r>
                    </a:p>
                  </a:txBody>
                  <a:tcPr marL="90000" marR="90000"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104</a:t>
                      </a:r>
                      <a:r>
                        <a:rPr kumimoji="0" lang="en-US" sz="2200" b="0" i="0" u="none" strike="noStrike" cap="none" normalizeH="0" baseline="30000" dirty="0">
                          <a:ln>
                            <a:noFill/>
                          </a:ln>
                          <a:solidFill>
                            <a:srgbClr val="006600"/>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40’Đ</a:t>
                      </a:r>
                    </a:p>
                  </a:txBody>
                  <a:tcPr marL="90000" marR="90000" marT="46795" marB="467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38296" name="Group 56">
            <a:extLst>
              <a:ext uri="{FF2B5EF4-FFF2-40B4-BE49-F238E27FC236}">
                <a16:creationId xmlns:a16="http://schemas.microsoft.com/office/drawing/2014/main" id="{D7B85C92-BAEC-46B3-97F7-C3A5DCC95E15}"/>
              </a:ext>
            </a:extLst>
          </p:cNvPr>
          <p:cNvGraphicFramePr>
            <a:graphicFrameLocks noGrp="1"/>
          </p:cNvGraphicFramePr>
          <p:nvPr/>
        </p:nvGraphicFramePr>
        <p:xfrm>
          <a:off x="-1" y="3181350"/>
          <a:ext cx="5581649" cy="1097280"/>
        </p:xfrm>
        <a:graphic>
          <a:graphicData uri="http://schemas.openxmlformats.org/drawingml/2006/table">
            <a:tbl>
              <a:tblPr/>
              <a:tblGrid>
                <a:gridCol w="969843">
                  <a:extLst>
                    <a:ext uri="{9D8B030D-6E8A-4147-A177-3AD203B41FA5}">
                      <a16:colId xmlns:a16="http://schemas.microsoft.com/office/drawing/2014/main" val="20000"/>
                    </a:ext>
                  </a:extLst>
                </a:gridCol>
                <a:gridCol w="2118875">
                  <a:extLst>
                    <a:ext uri="{9D8B030D-6E8A-4147-A177-3AD203B41FA5}">
                      <a16:colId xmlns:a16="http://schemas.microsoft.com/office/drawing/2014/main" val="20001"/>
                    </a:ext>
                  </a:extLst>
                </a:gridCol>
                <a:gridCol w="1205300">
                  <a:extLst>
                    <a:ext uri="{9D8B030D-6E8A-4147-A177-3AD203B41FA5}">
                      <a16:colId xmlns:a16="http://schemas.microsoft.com/office/drawing/2014/main" val="20002"/>
                    </a:ext>
                  </a:extLst>
                </a:gridCol>
                <a:gridCol w="1287631">
                  <a:extLst>
                    <a:ext uri="{9D8B030D-6E8A-4147-A177-3AD203B41FA5}">
                      <a16:colId xmlns:a16="http://schemas.microsoft.com/office/drawing/2014/main" val="20003"/>
                    </a:ext>
                  </a:extLst>
                </a:gridCol>
              </a:tblGrid>
              <a:tr h="7002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Tây</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Sín</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Thầu</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Mường </a:t>
                      </a:r>
                      <a:r>
                        <a:rPr kumimoji="0" lang="en-US" sz="22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Nhé</a:t>
                      </a:r>
                      <a:r>
                        <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Điện Biên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rPr>
                        <a:t>22</a:t>
                      </a:r>
                      <a:r>
                        <a:rPr kumimoji="0" lang="en-US" sz="2200" b="0" i="0" u="none" strike="noStrike" cap="none" normalizeH="0" baseline="30000" dirty="0">
                          <a:ln>
                            <a:noFill/>
                          </a:ln>
                          <a:solidFill>
                            <a:srgbClr val="9900CC"/>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rPr>
                        <a:t>22’B</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102</a:t>
                      </a:r>
                      <a:r>
                        <a:rPr kumimoji="0" lang="en-US" sz="2200" b="0" i="0" u="none" strike="noStrike" cap="none" normalizeH="0" baseline="30000" dirty="0">
                          <a:ln>
                            <a:noFill/>
                          </a:ln>
                          <a:solidFill>
                            <a:srgbClr val="006600"/>
                          </a:solidFill>
                          <a:effectLst/>
                          <a:latin typeface="Times New Roman" panose="02020603050405020304" pitchFamily="18" charset="0"/>
                          <a:cs typeface="Times New Roman" panose="02020603050405020304" pitchFamily="18" charset="0"/>
                        </a:rPr>
                        <a:t>o</a:t>
                      </a:r>
                      <a:r>
                        <a:rPr kumimoji="0" lang="en-US" sz="2200" b="0"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10’Đ</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08277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8308"/>
                                        </p:tgtEl>
                                        <p:attrNameLst>
                                          <p:attrName>style.visibility</p:attrName>
                                        </p:attrNameLst>
                                      </p:cBhvr>
                                      <p:to>
                                        <p:strVal val="visible"/>
                                      </p:to>
                                    </p:set>
                                    <p:animEffect transition="in" filter="blinds(horizontal)">
                                      <p:cBhvr>
                                        <p:cTn id="7" dur="500"/>
                                        <p:tgtEl>
                                          <p:spTgt spid="13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3826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138284"/>
                                        </p:tgtEl>
                                        <p:attrNameLst>
                                          <p:attrName>style.visibility</p:attrName>
                                        </p:attrNameLst>
                                      </p:cBhvr>
                                      <p:to>
                                        <p:strVal val="visible"/>
                                      </p:to>
                                    </p:set>
                                    <p:animEffect transition="in" filter="box(in)">
                                      <p:cBhvr>
                                        <p:cTn id="16" dur="500"/>
                                        <p:tgtEl>
                                          <p:spTgt spid="13828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38296"/>
                                        </p:tgtEl>
                                        <p:attrNameLst>
                                          <p:attrName>style.visibility</p:attrName>
                                        </p:attrNameLst>
                                      </p:cBhvr>
                                      <p:to>
                                        <p:strVal val="visible"/>
                                      </p:to>
                                    </p:set>
                                    <p:animEffect transition="in" filter="blinds(horizontal)">
                                      <p:cBhvr>
                                        <p:cTn id="21" dur="500"/>
                                        <p:tgtEl>
                                          <p:spTgt spid="1382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38246"/>
                                        </p:tgtEl>
                                        <p:attrNameLst>
                                          <p:attrName>style.visibility</p:attrName>
                                        </p:attrNameLst>
                                      </p:cBhvr>
                                      <p:to>
                                        <p:strVal val="visible"/>
                                      </p:to>
                                    </p:set>
                                    <p:animEffect transition="in" filter="blinds(horizontal)">
                                      <p:cBhvr>
                                        <p:cTn id="26" dur="500"/>
                                        <p:tgtEl>
                                          <p:spTgt spid="138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30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77778">
            <a:extLst>
              <a:ext uri="{FF2B5EF4-FFF2-40B4-BE49-F238E27FC236}">
                <a16:creationId xmlns:a16="http://schemas.microsoft.com/office/drawing/2014/main" id="{0943D23B-848B-4190-976E-DD65D79BF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1"/>
            <a:ext cx="12019935"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61CDADDF-FB2E-41AB-80AF-8F866D9CD8BD}"/>
              </a:ext>
            </a:extLst>
          </p:cNvPr>
          <p:cNvSpPr/>
          <p:nvPr/>
        </p:nvSpPr>
        <p:spPr>
          <a:xfrm rot="20660064">
            <a:off x="5054962" y="1946791"/>
            <a:ext cx="989012" cy="638175"/>
          </a:xfrm>
          <a:prstGeom prst="ellipse">
            <a:avLst/>
          </a:prstGeom>
          <a:noFill/>
          <a:ln w="571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576790B3-7BC2-4F48-9793-B073C9469B67}"/>
              </a:ext>
            </a:extLst>
          </p:cNvPr>
          <p:cNvSpPr/>
          <p:nvPr/>
        </p:nvSpPr>
        <p:spPr>
          <a:xfrm rot="20005371">
            <a:off x="5301075" y="2929503"/>
            <a:ext cx="1049337" cy="722313"/>
          </a:xfrm>
          <a:prstGeom prst="ellipse">
            <a:avLst/>
          </a:prstGeom>
          <a:noFill/>
          <a:ln w="571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24B30133-21A9-43E8-826C-6168E401D957}"/>
              </a:ext>
            </a:extLst>
          </p:cNvPr>
          <p:cNvSpPr txBox="1">
            <a:spLocks noChangeArrowheads="1"/>
          </p:cNvSpPr>
          <p:nvPr/>
        </p:nvSpPr>
        <p:spPr bwMode="auto">
          <a:xfrm>
            <a:off x="4052889" y="3773333"/>
            <a:ext cx="185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6</a:t>
            </a:r>
            <a:r>
              <a:rPr lang="en-US" altLang="en-US" sz="2400" b="1" baseline="30000" dirty="0">
                <a:solidFill>
                  <a:srgbClr val="FF0000"/>
                </a:solidFill>
                <a:latin typeface="Times New Roman" panose="02020603050405020304" pitchFamily="18" charset="0"/>
                <a:cs typeface="Times New Roman" panose="02020603050405020304" pitchFamily="18" charset="0"/>
              </a:rPr>
              <a:t>0 </a:t>
            </a:r>
            <a:r>
              <a:rPr lang="en-US" altLang="en-US" sz="2400" b="1" dirty="0">
                <a:solidFill>
                  <a:srgbClr val="FF0000"/>
                </a:solidFill>
                <a:latin typeface="Times New Roman" panose="02020603050405020304" pitchFamily="18" charset="0"/>
                <a:cs typeface="Times New Roman" panose="02020603050405020304" pitchFamily="18" charset="0"/>
              </a:rPr>
              <a:t>50</a:t>
            </a:r>
            <a:r>
              <a:rPr lang="en-US" altLang="en-US" sz="2400" b="1" baseline="30000" dirty="0">
                <a:solidFill>
                  <a:srgbClr val="FF0000"/>
                </a:solidFill>
                <a:latin typeface="Times New Roman" panose="02020603050405020304" pitchFamily="18" charset="0"/>
                <a:cs typeface="Times New Roman" panose="02020603050405020304" pitchFamily="18" charset="0"/>
              </a:rPr>
              <a:t>’</a:t>
            </a:r>
            <a:r>
              <a:rPr lang="en-US" altLang="en-US" sz="2400" b="1" dirty="0">
                <a:solidFill>
                  <a:srgbClr val="FF0000"/>
                </a:solidFill>
                <a:latin typeface="Times New Roman" panose="02020603050405020304" pitchFamily="18" charset="0"/>
                <a:cs typeface="Times New Roman" panose="02020603050405020304" pitchFamily="18" charset="0"/>
              </a:rPr>
              <a:t>B</a:t>
            </a:r>
          </a:p>
        </p:txBody>
      </p:sp>
      <p:cxnSp>
        <p:nvCxnSpPr>
          <p:cNvPr id="8" name="Straight Connector 7">
            <a:extLst>
              <a:ext uri="{FF2B5EF4-FFF2-40B4-BE49-F238E27FC236}">
                <a16:creationId xmlns:a16="http://schemas.microsoft.com/office/drawing/2014/main" id="{02E58871-49BC-4C69-B53F-DEBBC45B3102}"/>
              </a:ext>
            </a:extLst>
          </p:cNvPr>
          <p:cNvCxnSpPr/>
          <p:nvPr/>
        </p:nvCxnSpPr>
        <p:spPr>
          <a:xfrm flipH="1">
            <a:off x="3136503" y="304800"/>
            <a:ext cx="117475" cy="622141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39CD92-F576-4C95-AF5F-8FB54CB5585B}"/>
              </a:ext>
            </a:extLst>
          </p:cNvPr>
          <p:cNvCxnSpPr/>
          <p:nvPr/>
        </p:nvCxnSpPr>
        <p:spPr>
          <a:xfrm>
            <a:off x="6431634" y="304800"/>
            <a:ext cx="84138" cy="62484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1F2AE83-8FF7-420A-963B-B5DAB9EFA156}"/>
              </a:ext>
            </a:extLst>
          </p:cNvPr>
          <p:cNvSpPr txBox="1">
            <a:spLocks noChangeArrowheads="1"/>
          </p:cNvSpPr>
          <p:nvPr/>
        </p:nvSpPr>
        <p:spPr bwMode="auto">
          <a:xfrm>
            <a:off x="6502401" y="976313"/>
            <a:ext cx="1857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117</a:t>
            </a:r>
            <a:r>
              <a:rPr lang="en-US" altLang="en-US" sz="2400" b="1" baseline="30000" dirty="0">
                <a:solidFill>
                  <a:srgbClr val="FF0000"/>
                </a:solidFill>
                <a:latin typeface="Times New Roman" panose="02020603050405020304" pitchFamily="18" charset="0"/>
                <a:cs typeface="Times New Roman" panose="02020603050405020304" pitchFamily="18" charset="0"/>
              </a:rPr>
              <a:t>0 </a:t>
            </a:r>
            <a:r>
              <a:rPr lang="en-US" altLang="en-US" sz="2400" b="1" dirty="0">
                <a:solidFill>
                  <a:srgbClr val="FF0000"/>
                </a:solidFill>
                <a:latin typeface="Times New Roman" panose="02020603050405020304" pitchFamily="18" charset="0"/>
                <a:cs typeface="Times New Roman" panose="02020603050405020304" pitchFamily="18" charset="0"/>
              </a:rPr>
              <a:t>20</a:t>
            </a:r>
            <a:r>
              <a:rPr lang="en-US" altLang="en-US" sz="2400" b="1" baseline="30000" dirty="0">
                <a:solidFill>
                  <a:srgbClr val="FF0000"/>
                </a:solidFill>
                <a:latin typeface="Times New Roman" panose="02020603050405020304" pitchFamily="18" charset="0"/>
                <a:cs typeface="Times New Roman" panose="02020603050405020304" pitchFamily="18" charset="0"/>
              </a:rPr>
              <a:t>’</a:t>
            </a:r>
            <a:r>
              <a:rPr lang="en-US" altLang="en-US" sz="2400" b="1" dirty="0">
                <a:solidFill>
                  <a:srgbClr val="FF0000"/>
                </a:solidFill>
                <a:latin typeface="Times New Roman" panose="02020603050405020304" pitchFamily="18" charset="0"/>
                <a:cs typeface="Times New Roman" panose="02020603050405020304" pitchFamily="18" charset="0"/>
              </a:rPr>
              <a:t>Đ</a:t>
            </a:r>
          </a:p>
        </p:txBody>
      </p:sp>
      <p:sp>
        <p:nvSpPr>
          <p:cNvPr id="11" name="TextBox 10">
            <a:extLst>
              <a:ext uri="{FF2B5EF4-FFF2-40B4-BE49-F238E27FC236}">
                <a16:creationId xmlns:a16="http://schemas.microsoft.com/office/drawing/2014/main" id="{9DFCD113-06AC-4947-91A1-D3788208D87B}"/>
              </a:ext>
            </a:extLst>
          </p:cNvPr>
          <p:cNvSpPr txBox="1">
            <a:spLocks noChangeArrowheads="1"/>
          </p:cNvSpPr>
          <p:nvPr/>
        </p:nvSpPr>
        <p:spPr bwMode="auto">
          <a:xfrm>
            <a:off x="3306409" y="627118"/>
            <a:ext cx="1855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101</a:t>
            </a:r>
            <a:r>
              <a:rPr lang="en-US" altLang="en-US" sz="2400" b="1" baseline="30000" dirty="0">
                <a:solidFill>
                  <a:srgbClr val="FF0000"/>
                </a:solidFill>
                <a:latin typeface="Times New Roman" panose="02020603050405020304" pitchFamily="18" charset="0"/>
                <a:cs typeface="Times New Roman" panose="02020603050405020304" pitchFamily="18" charset="0"/>
              </a:rPr>
              <a:t>0</a:t>
            </a:r>
            <a:r>
              <a:rPr lang="en-US" altLang="en-US" sz="2400" b="1" dirty="0">
                <a:solidFill>
                  <a:srgbClr val="FF0000"/>
                </a:solidFill>
                <a:latin typeface="Times New Roman" panose="02020603050405020304" pitchFamily="18" charset="0"/>
                <a:cs typeface="Times New Roman" panose="02020603050405020304" pitchFamily="18" charset="0"/>
              </a:rPr>
              <a:t>Đ</a:t>
            </a:r>
          </a:p>
        </p:txBody>
      </p:sp>
      <p:cxnSp>
        <p:nvCxnSpPr>
          <p:cNvPr id="13" name="Straight Connector 12">
            <a:extLst>
              <a:ext uri="{FF2B5EF4-FFF2-40B4-BE49-F238E27FC236}">
                <a16:creationId xmlns:a16="http://schemas.microsoft.com/office/drawing/2014/main" id="{B8BDE0F8-7183-4DA8-89A2-A58EB42414BC}"/>
              </a:ext>
            </a:extLst>
          </p:cNvPr>
          <p:cNvCxnSpPr/>
          <p:nvPr/>
        </p:nvCxnSpPr>
        <p:spPr>
          <a:xfrm>
            <a:off x="2095194" y="4245534"/>
            <a:ext cx="5949950" cy="14287"/>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596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15CAAA-8101-02A9-F8C1-078040836DD3}"/>
              </a:ext>
            </a:extLst>
          </p:cNvPr>
          <p:cNvSpPr txBox="1"/>
          <p:nvPr/>
        </p:nvSpPr>
        <p:spPr>
          <a:xfrm>
            <a:off x="495300" y="1227272"/>
            <a:ext cx="11353800" cy="3046988"/>
          </a:xfrm>
          <a:prstGeom prst="rect">
            <a:avLst/>
          </a:prstGeom>
          <a:noFill/>
        </p:spPr>
        <p:txBody>
          <a:bodyPr wrap="square">
            <a:spAutoFit/>
          </a:bodyPr>
          <a:lstStyle/>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Việt Nam nằm ở rìa đông của bán đảo Đông Dương, gần trung tâm khu vực Đông Nam 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Tiếp giáp: Phía bắc giáp: Trung Quốc; Phía tây giáp Lào và Campuchia; Phía đông và nam giáp Biển Đông.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23°23′B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8°34′B,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109°24′Đ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102°09′Đ.Trên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6°50'B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101°Đ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117°20’Đ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9BE4D88-8C1C-E85E-80FC-A92A2FE808D7}"/>
              </a:ext>
            </a:extLst>
          </p:cNvPr>
          <p:cNvSpPr txBox="1"/>
          <p:nvPr/>
        </p:nvSpPr>
        <p:spPr>
          <a:xfrm>
            <a:off x="666750" y="615434"/>
            <a:ext cx="6096000" cy="461665"/>
          </a:xfrm>
          <a:prstGeom prst="rect">
            <a:avLst/>
          </a:prstGeom>
          <a:noFill/>
        </p:spPr>
        <p:txBody>
          <a:bodyPr wrap="square">
            <a:spAutoFit/>
          </a:bodyPr>
          <a:lstStyle/>
          <a:p>
            <a:r>
              <a:rPr lang="en-US" sz="2400" b="1" u="sng" dirty="0">
                <a:solidFill>
                  <a:srgbClr val="00B050"/>
                </a:solidFill>
                <a:effectLst/>
                <a:latin typeface="Times New Roman" panose="02020603050405020304" pitchFamily="18" charset="0"/>
                <a:ea typeface="Times New Roman" panose="02020603050405020304" pitchFamily="18" charset="0"/>
              </a:rPr>
              <a:t>1. </a:t>
            </a:r>
            <a:r>
              <a:rPr lang="en-US" sz="2400" b="1" u="sng" dirty="0" err="1">
                <a:solidFill>
                  <a:srgbClr val="00B050"/>
                </a:solidFill>
                <a:latin typeface="Times New Roman" panose="02020603050405020304" pitchFamily="18" charset="0"/>
                <a:ea typeface="Times New Roman" panose="02020603050405020304" pitchFamily="18" charset="0"/>
              </a:rPr>
              <a:t>V</a:t>
            </a:r>
            <a:r>
              <a:rPr lang="en-US" sz="2400" b="1" u="sng" dirty="0" err="1">
                <a:solidFill>
                  <a:srgbClr val="00B050"/>
                </a:solidFill>
                <a:effectLst/>
                <a:latin typeface="Times New Roman" panose="02020603050405020304" pitchFamily="18" charset="0"/>
                <a:ea typeface="Times New Roman" panose="02020603050405020304" pitchFamily="18" charset="0"/>
              </a:rPr>
              <a:t>ị</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trí</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địa</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lí</a:t>
            </a:r>
            <a:r>
              <a:rPr lang="en-US" sz="2400" b="1" u="sng" dirty="0">
                <a:solidFill>
                  <a:srgbClr val="00B050"/>
                </a:solidFill>
                <a:effectLst/>
                <a:latin typeface="Times New Roman" panose="02020603050405020304" pitchFamily="18" charset="0"/>
                <a:ea typeface="Times New Roman" panose="02020603050405020304" pitchFamily="18" charset="0"/>
              </a:rPr>
              <a:t> </a:t>
            </a:r>
            <a:endParaRPr lang="en-US" sz="2400" u="sng" dirty="0">
              <a:solidFill>
                <a:srgbClr val="00B050"/>
              </a:solidFill>
            </a:endParaRPr>
          </a:p>
        </p:txBody>
      </p:sp>
      <p:sp>
        <p:nvSpPr>
          <p:cNvPr id="9" name="TextBox 8">
            <a:extLst>
              <a:ext uri="{FF2B5EF4-FFF2-40B4-BE49-F238E27FC236}">
                <a16:creationId xmlns:a16="http://schemas.microsoft.com/office/drawing/2014/main" id="{B0D1FB76-B425-27DA-C075-8E0F5E1824A5}"/>
              </a:ext>
            </a:extLst>
          </p:cNvPr>
          <p:cNvSpPr txBox="1"/>
          <p:nvPr/>
        </p:nvSpPr>
        <p:spPr>
          <a:xfrm>
            <a:off x="495300" y="246102"/>
            <a:ext cx="11353800" cy="461665"/>
          </a:xfrm>
          <a:prstGeom prst="rect">
            <a:avLst/>
          </a:prstGeom>
          <a:noFill/>
        </p:spPr>
        <p:txBody>
          <a:bodyPr wrap="square">
            <a:spAutoFit/>
          </a:bodyPr>
          <a:lstStyle/>
          <a:p>
            <a:pPr algn="ctr"/>
            <a:r>
              <a:rPr lang="en-US" sz="2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 1: VỊ TRÍ ĐỊA LÍ VÀ PHẠM VI LÃNH THỔ VIỆT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460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77778">
            <a:extLst>
              <a:ext uri="{FF2B5EF4-FFF2-40B4-BE49-F238E27FC236}">
                <a16:creationId xmlns:a16="http://schemas.microsoft.com/office/drawing/2014/main" id="{573A135E-1055-4724-9954-B21186432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7534" y="934442"/>
            <a:ext cx="7944465" cy="592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2A6FAD4-9928-47CF-930B-6BB57C081D50}"/>
              </a:ext>
            </a:extLst>
          </p:cNvPr>
          <p:cNvSpPr txBox="1"/>
          <p:nvPr/>
        </p:nvSpPr>
        <p:spPr>
          <a:xfrm>
            <a:off x="-1" y="238753"/>
            <a:ext cx="12192000" cy="64633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Vị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địa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Việt</a:t>
            </a:r>
            <a:r>
              <a:rPr lang="en-US" sz="3600" b="1" dirty="0">
                <a:solidFill>
                  <a:srgbClr val="FF0000"/>
                </a:solidFill>
                <a:latin typeface="Times New Roman" panose="02020603050405020304" pitchFamily="18" charset="0"/>
                <a:cs typeface="Times New Roman" panose="02020603050405020304" pitchFamily="18" charset="0"/>
              </a:rPr>
              <a:t> Nam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bật</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2E09231-3C06-0F48-A8B1-5F3A8B1AD564}"/>
              </a:ext>
            </a:extLst>
          </p:cNvPr>
          <p:cNvSpPr txBox="1"/>
          <p:nvPr/>
        </p:nvSpPr>
        <p:spPr>
          <a:xfrm>
            <a:off x="356366" y="1237926"/>
            <a:ext cx="3738556" cy="4832092"/>
          </a:xfrm>
          <a:prstGeom prst="rect">
            <a:avLst/>
          </a:prstGeom>
          <a:noFill/>
        </p:spPr>
        <p:txBody>
          <a:bodyPr wrap="square">
            <a:spAutoFit/>
          </a:bodyPr>
          <a:lstStyle/>
          <a:p>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Nằm ở vị trí nội chí tuyến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bán cầu Bắc</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trong khu vực châu Á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gió mùa</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Á</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N</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ơi tiếp giáp giữa đất liền và đại dương, liền kề các vành đai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 khoáng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TBD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ĐTH</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9822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scan0007">
            <a:extLst>
              <a:ext uri="{FF2B5EF4-FFF2-40B4-BE49-F238E27FC236}">
                <a16:creationId xmlns:a16="http://schemas.microsoft.com/office/drawing/2014/main" id="{9400709E-6FBE-4C97-93E9-48DF454F0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795A964-5535-4090-B1F8-006C63395E94}"/>
              </a:ext>
            </a:extLst>
          </p:cNvPr>
          <p:cNvGrpSpPr>
            <a:grpSpLocks/>
          </p:cNvGrpSpPr>
          <p:nvPr/>
        </p:nvGrpSpPr>
        <p:grpSpPr bwMode="auto">
          <a:xfrm>
            <a:off x="4572000" y="100779"/>
            <a:ext cx="609600" cy="1447800"/>
            <a:chOff x="2592" y="0"/>
            <a:chExt cx="384" cy="912"/>
          </a:xfrm>
        </p:grpSpPr>
        <p:sp>
          <p:nvSpPr>
            <p:cNvPr id="22572" name="Line 4">
              <a:extLst>
                <a:ext uri="{FF2B5EF4-FFF2-40B4-BE49-F238E27FC236}">
                  <a16:creationId xmlns:a16="http://schemas.microsoft.com/office/drawing/2014/main" id="{746072E8-E6BE-4239-A8E0-B6CB04072083}"/>
                </a:ext>
              </a:extLst>
            </p:cNvPr>
            <p:cNvSpPr>
              <a:spLocks noChangeShapeType="1"/>
            </p:cNvSpPr>
            <p:nvPr/>
          </p:nvSpPr>
          <p:spPr bwMode="auto">
            <a:xfrm>
              <a:off x="2592" y="0"/>
              <a:ext cx="0" cy="52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3" name="Line 5">
              <a:extLst>
                <a:ext uri="{FF2B5EF4-FFF2-40B4-BE49-F238E27FC236}">
                  <a16:creationId xmlns:a16="http://schemas.microsoft.com/office/drawing/2014/main" id="{EE662F93-AAF1-46F6-9FC1-5F9AB3FDF141}"/>
                </a:ext>
              </a:extLst>
            </p:cNvPr>
            <p:cNvSpPr>
              <a:spLocks noChangeShapeType="1"/>
            </p:cNvSpPr>
            <p:nvPr/>
          </p:nvSpPr>
          <p:spPr bwMode="auto">
            <a:xfrm>
              <a:off x="2688" y="96"/>
              <a:ext cx="0" cy="52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4" name="Line 6">
              <a:extLst>
                <a:ext uri="{FF2B5EF4-FFF2-40B4-BE49-F238E27FC236}">
                  <a16:creationId xmlns:a16="http://schemas.microsoft.com/office/drawing/2014/main" id="{86A4A4AA-137D-478B-B801-25CC728D9935}"/>
                </a:ext>
              </a:extLst>
            </p:cNvPr>
            <p:cNvSpPr>
              <a:spLocks noChangeShapeType="1"/>
            </p:cNvSpPr>
            <p:nvPr/>
          </p:nvSpPr>
          <p:spPr bwMode="auto">
            <a:xfrm>
              <a:off x="2784" y="192"/>
              <a:ext cx="0" cy="52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5" name="Line 7">
              <a:extLst>
                <a:ext uri="{FF2B5EF4-FFF2-40B4-BE49-F238E27FC236}">
                  <a16:creationId xmlns:a16="http://schemas.microsoft.com/office/drawing/2014/main" id="{A1AEE0AF-F449-4948-8AAF-F41D284B0FE9}"/>
                </a:ext>
              </a:extLst>
            </p:cNvPr>
            <p:cNvSpPr>
              <a:spLocks noChangeShapeType="1"/>
            </p:cNvSpPr>
            <p:nvPr/>
          </p:nvSpPr>
          <p:spPr bwMode="auto">
            <a:xfrm>
              <a:off x="2880" y="288"/>
              <a:ext cx="0" cy="52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6" name="Line 8">
              <a:extLst>
                <a:ext uri="{FF2B5EF4-FFF2-40B4-BE49-F238E27FC236}">
                  <a16:creationId xmlns:a16="http://schemas.microsoft.com/office/drawing/2014/main" id="{C0E2DDC8-315E-4397-8475-B75491689CAE}"/>
                </a:ext>
              </a:extLst>
            </p:cNvPr>
            <p:cNvSpPr>
              <a:spLocks noChangeShapeType="1"/>
            </p:cNvSpPr>
            <p:nvPr/>
          </p:nvSpPr>
          <p:spPr bwMode="auto">
            <a:xfrm>
              <a:off x="2976" y="384"/>
              <a:ext cx="0" cy="52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9">
            <a:extLst>
              <a:ext uri="{FF2B5EF4-FFF2-40B4-BE49-F238E27FC236}">
                <a16:creationId xmlns:a16="http://schemas.microsoft.com/office/drawing/2014/main" id="{E7275E57-6F24-4ECC-A880-4B713BAF81CD}"/>
              </a:ext>
            </a:extLst>
          </p:cNvPr>
          <p:cNvGrpSpPr>
            <a:grpSpLocks/>
          </p:cNvGrpSpPr>
          <p:nvPr/>
        </p:nvGrpSpPr>
        <p:grpSpPr bwMode="auto">
          <a:xfrm>
            <a:off x="3810000" y="3443753"/>
            <a:ext cx="685800" cy="2971800"/>
            <a:chOff x="2784" y="2592"/>
            <a:chExt cx="432" cy="1872"/>
          </a:xfrm>
        </p:grpSpPr>
        <p:sp>
          <p:nvSpPr>
            <p:cNvPr id="22567" name="Line 10">
              <a:extLst>
                <a:ext uri="{FF2B5EF4-FFF2-40B4-BE49-F238E27FC236}">
                  <a16:creationId xmlns:a16="http://schemas.microsoft.com/office/drawing/2014/main" id="{6E61B294-6267-475B-9B9A-621D3E99F24B}"/>
                </a:ext>
              </a:extLst>
            </p:cNvPr>
            <p:cNvSpPr>
              <a:spLocks noChangeShapeType="1"/>
            </p:cNvSpPr>
            <p:nvPr/>
          </p:nvSpPr>
          <p:spPr bwMode="auto">
            <a:xfrm flipV="1">
              <a:off x="2784" y="2592"/>
              <a:ext cx="48" cy="148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8" name="Line 11">
              <a:extLst>
                <a:ext uri="{FF2B5EF4-FFF2-40B4-BE49-F238E27FC236}">
                  <a16:creationId xmlns:a16="http://schemas.microsoft.com/office/drawing/2014/main" id="{9D98434E-C806-4A5F-8495-0232B75A748C}"/>
                </a:ext>
              </a:extLst>
            </p:cNvPr>
            <p:cNvSpPr>
              <a:spLocks noChangeShapeType="1"/>
            </p:cNvSpPr>
            <p:nvPr/>
          </p:nvSpPr>
          <p:spPr bwMode="auto">
            <a:xfrm flipV="1">
              <a:off x="2880" y="2736"/>
              <a:ext cx="48" cy="148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9" name="Line 12">
              <a:extLst>
                <a:ext uri="{FF2B5EF4-FFF2-40B4-BE49-F238E27FC236}">
                  <a16:creationId xmlns:a16="http://schemas.microsoft.com/office/drawing/2014/main" id="{4C5F74C6-AB8C-4D34-955F-2A2785FAD15F}"/>
                </a:ext>
              </a:extLst>
            </p:cNvPr>
            <p:cNvSpPr>
              <a:spLocks noChangeShapeType="1"/>
            </p:cNvSpPr>
            <p:nvPr/>
          </p:nvSpPr>
          <p:spPr bwMode="auto">
            <a:xfrm flipV="1">
              <a:off x="2976" y="2784"/>
              <a:ext cx="48" cy="148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0" name="Line 13">
              <a:extLst>
                <a:ext uri="{FF2B5EF4-FFF2-40B4-BE49-F238E27FC236}">
                  <a16:creationId xmlns:a16="http://schemas.microsoft.com/office/drawing/2014/main" id="{D15685C9-4DD7-453B-AD4D-7BFA9E2B3DB7}"/>
                </a:ext>
              </a:extLst>
            </p:cNvPr>
            <p:cNvSpPr>
              <a:spLocks noChangeShapeType="1"/>
            </p:cNvSpPr>
            <p:nvPr/>
          </p:nvSpPr>
          <p:spPr bwMode="auto">
            <a:xfrm flipV="1">
              <a:off x="3072" y="2880"/>
              <a:ext cx="48" cy="148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71" name="Line 14">
              <a:extLst>
                <a:ext uri="{FF2B5EF4-FFF2-40B4-BE49-F238E27FC236}">
                  <a16:creationId xmlns:a16="http://schemas.microsoft.com/office/drawing/2014/main" id="{F91FBC6A-1FB0-4E9B-A90A-DBE15B7C33B6}"/>
                </a:ext>
              </a:extLst>
            </p:cNvPr>
            <p:cNvSpPr>
              <a:spLocks noChangeShapeType="1"/>
            </p:cNvSpPr>
            <p:nvPr/>
          </p:nvSpPr>
          <p:spPr bwMode="auto">
            <a:xfrm flipV="1">
              <a:off x="3168" y="2976"/>
              <a:ext cx="48" cy="1488"/>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15">
            <a:extLst>
              <a:ext uri="{FF2B5EF4-FFF2-40B4-BE49-F238E27FC236}">
                <a16:creationId xmlns:a16="http://schemas.microsoft.com/office/drawing/2014/main" id="{1504D87D-3095-492D-AC2D-29FEA0DC34C5}"/>
              </a:ext>
            </a:extLst>
          </p:cNvPr>
          <p:cNvGrpSpPr>
            <a:grpSpLocks/>
          </p:cNvGrpSpPr>
          <p:nvPr/>
        </p:nvGrpSpPr>
        <p:grpSpPr bwMode="auto">
          <a:xfrm>
            <a:off x="1524000" y="2438400"/>
            <a:ext cx="2438400" cy="609600"/>
            <a:chOff x="1632" y="1680"/>
            <a:chExt cx="1536" cy="384"/>
          </a:xfrm>
        </p:grpSpPr>
        <p:sp>
          <p:nvSpPr>
            <p:cNvPr id="22562" name="Line 16">
              <a:extLst>
                <a:ext uri="{FF2B5EF4-FFF2-40B4-BE49-F238E27FC236}">
                  <a16:creationId xmlns:a16="http://schemas.microsoft.com/office/drawing/2014/main" id="{B24684B5-36B4-448A-A3B0-EF13C70DC286}"/>
                </a:ext>
              </a:extLst>
            </p:cNvPr>
            <p:cNvSpPr>
              <a:spLocks noChangeShapeType="1"/>
            </p:cNvSpPr>
            <p:nvPr/>
          </p:nvSpPr>
          <p:spPr bwMode="auto">
            <a:xfrm>
              <a:off x="1632" y="1680"/>
              <a:ext cx="1152"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3" name="Line 17">
              <a:extLst>
                <a:ext uri="{FF2B5EF4-FFF2-40B4-BE49-F238E27FC236}">
                  <a16:creationId xmlns:a16="http://schemas.microsoft.com/office/drawing/2014/main" id="{FD440A85-CEF3-4B2C-9DB2-256A690EEEAA}"/>
                </a:ext>
              </a:extLst>
            </p:cNvPr>
            <p:cNvSpPr>
              <a:spLocks noChangeShapeType="1"/>
            </p:cNvSpPr>
            <p:nvPr/>
          </p:nvSpPr>
          <p:spPr bwMode="auto">
            <a:xfrm>
              <a:off x="1728" y="1776"/>
              <a:ext cx="1152"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4" name="Line 18">
              <a:extLst>
                <a:ext uri="{FF2B5EF4-FFF2-40B4-BE49-F238E27FC236}">
                  <a16:creationId xmlns:a16="http://schemas.microsoft.com/office/drawing/2014/main" id="{EFEFDEA2-C2CF-4044-B046-8F120B608DD2}"/>
                </a:ext>
              </a:extLst>
            </p:cNvPr>
            <p:cNvSpPr>
              <a:spLocks noChangeShapeType="1"/>
            </p:cNvSpPr>
            <p:nvPr/>
          </p:nvSpPr>
          <p:spPr bwMode="auto">
            <a:xfrm>
              <a:off x="1824" y="1872"/>
              <a:ext cx="1152"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5" name="Line 19">
              <a:extLst>
                <a:ext uri="{FF2B5EF4-FFF2-40B4-BE49-F238E27FC236}">
                  <a16:creationId xmlns:a16="http://schemas.microsoft.com/office/drawing/2014/main" id="{B7494983-8AFE-42FE-9E44-DCD05DBD3614}"/>
                </a:ext>
              </a:extLst>
            </p:cNvPr>
            <p:cNvSpPr>
              <a:spLocks noChangeShapeType="1"/>
            </p:cNvSpPr>
            <p:nvPr/>
          </p:nvSpPr>
          <p:spPr bwMode="auto">
            <a:xfrm>
              <a:off x="1920" y="1968"/>
              <a:ext cx="1152"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6" name="Line 20">
              <a:extLst>
                <a:ext uri="{FF2B5EF4-FFF2-40B4-BE49-F238E27FC236}">
                  <a16:creationId xmlns:a16="http://schemas.microsoft.com/office/drawing/2014/main" id="{CF141F12-DCC7-4F73-8BB7-3F1716EDEA4A}"/>
                </a:ext>
              </a:extLst>
            </p:cNvPr>
            <p:cNvSpPr>
              <a:spLocks noChangeShapeType="1"/>
            </p:cNvSpPr>
            <p:nvPr/>
          </p:nvSpPr>
          <p:spPr bwMode="auto">
            <a:xfrm>
              <a:off x="2016" y="2064"/>
              <a:ext cx="1152"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5" name="Group 21">
            <a:extLst>
              <a:ext uri="{FF2B5EF4-FFF2-40B4-BE49-F238E27FC236}">
                <a16:creationId xmlns:a16="http://schemas.microsoft.com/office/drawing/2014/main" id="{8F369114-5D11-4BF3-BD44-5D5BCF4638BA}"/>
              </a:ext>
            </a:extLst>
          </p:cNvPr>
          <p:cNvGrpSpPr>
            <a:grpSpLocks/>
          </p:cNvGrpSpPr>
          <p:nvPr/>
        </p:nvGrpSpPr>
        <p:grpSpPr bwMode="auto">
          <a:xfrm>
            <a:off x="5791200" y="2590800"/>
            <a:ext cx="2895600" cy="457200"/>
            <a:chOff x="4032" y="1584"/>
            <a:chExt cx="1824" cy="288"/>
          </a:xfrm>
        </p:grpSpPr>
        <p:sp>
          <p:nvSpPr>
            <p:cNvPr id="22558" name="Line 22">
              <a:extLst>
                <a:ext uri="{FF2B5EF4-FFF2-40B4-BE49-F238E27FC236}">
                  <a16:creationId xmlns:a16="http://schemas.microsoft.com/office/drawing/2014/main" id="{AF90A10F-A18B-4A22-B126-481C68117A81}"/>
                </a:ext>
              </a:extLst>
            </p:cNvPr>
            <p:cNvSpPr>
              <a:spLocks noChangeShapeType="1"/>
            </p:cNvSpPr>
            <p:nvPr/>
          </p:nvSpPr>
          <p:spPr bwMode="auto">
            <a:xfrm flipH="1">
              <a:off x="4032" y="1584"/>
              <a:ext cx="1536"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59" name="Line 23">
              <a:extLst>
                <a:ext uri="{FF2B5EF4-FFF2-40B4-BE49-F238E27FC236}">
                  <a16:creationId xmlns:a16="http://schemas.microsoft.com/office/drawing/2014/main" id="{59AD528C-56C2-4F2D-B97E-040799FB7131}"/>
                </a:ext>
              </a:extLst>
            </p:cNvPr>
            <p:cNvSpPr>
              <a:spLocks noChangeShapeType="1"/>
            </p:cNvSpPr>
            <p:nvPr/>
          </p:nvSpPr>
          <p:spPr bwMode="auto">
            <a:xfrm flipH="1">
              <a:off x="4128" y="1680"/>
              <a:ext cx="1536"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0" name="Line 24">
              <a:extLst>
                <a:ext uri="{FF2B5EF4-FFF2-40B4-BE49-F238E27FC236}">
                  <a16:creationId xmlns:a16="http://schemas.microsoft.com/office/drawing/2014/main" id="{AF0824A4-14BD-4B1F-9C14-361CA650BE97}"/>
                </a:ext>
              </a:extLst>
            </p:cNvPr>
            <p:cNvSpPr>
              <a:spLocks noChangeShapeType="1"/>
            </p:cNvSpPr>
            <p:nvPr/>
          </p:nvSpPr>
          <p:spPr bwMode="auto">
            <a:xfrm flipH="1">
              <a:off x="4224" y="1776"/>
              <a:ext cx="1536"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61" name="Line 25">
              <a:extLst>
                <a:ext uri="{FF2B5EF4-FFF2-40B4-BE49-F238E27FC236}">
                  <a16:creationId xmlns:a16="http://schemas.microsoft.com/office/drawing/2014/main" id="{9471FF3D-6ACC-4F2B-B083-D0D10FD8AE2F}"/>
                </a:ext>
              </a:extLst>
            </p:cNvPr>
            <p:cNvSpPr>
              <a:spLocks noChangeShapeType="1"/>
            </p:cNvSpPr>
            <p:nvPr/>
          </p:nvSpPr>
          <p:spPr bwMode="auto">
            <a:xfrm flipH="1">
              <a:off x="4320" y="1872"/>
              <a:ext cx="1536" cy="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14042" name="Text Box 26">
            <a:extLst>
              <a:ext uri="{FF2B5EF4-FFF2-40B4-BE49-F238E27FC236}">
                <a16:creationId xmlns:a16="http://schemas.microsoft.com/office/drawing/2014/main" id="{8378535F-364C-4266-BB39-A1379289D04A}"/>
              </a:ext>
            </a:extLst>
          </p:cNvPr>
          <p:cNvSpPr txBox="1">
            <a:spLocks noChangeArrowheads="1"/>
          </p:cNvSpPr>
          <p:nvPr/>
        </p:nvSpPr>
        <p:spPr bwMode="auto">
          <a:xfrm>
            <a:off x="2133600" y="4876801"/>
            <a:ext cx="3657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200" b="1" dirty="0" err="1">
                <a:solidFill>
                  <a:srgbClr val="0000FF"/>
                </a:solidFill>
                <a:latin typeface="Times New Roman" panose="02020603050405020304" pitchFamily="18" charset="0"/>
                <a:cs typeface="Times New Roman" panose="02020603050405020304" pitchFamily="18" charset="0"/>
              </a:rPr>
              <a:t>Luồng</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sinh</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vật</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phía</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nam</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lên</a:t>
            </a:r>
            <a:endParaRPr lang="en-US" altLang="vi-VN" sz="2200" b="1" dirty="0">
              <a:solidFill>
                <a:srgbClr val="0000FF"/>
              </a:solidFill>
              <a:latin typeface="Times New Roman" panose="02020603050405020304" pitchFamily="18" charset="0"/>
              <a:cs typeface="Times New Roman" panose="02020603050405020304" pitchFamily="18" charset="0"/>
            </a:endParaRPr>
          </a:p>
        </p:txBody>
      </p:sp>
      <p:sp>
        <p:nvSpPr>
          <p:cNvPr id="214043" name="Text Box 27">
            <a:extLst>
              <a:ext uri="{FF2B5EF4-FFF2-40B4-BE49-F238E27FC236}">
                <a16:creationId xmlns:a16="http://schemas.microsoft.com/office/drawing/2014/main" id="{3AC422A6-8856-4801-97BF-0C0DC0EFF8B2}"/>
              </a:ext>
            </a:extLst>
          </p:cNvPr>
          <p:cNvSpPr txBox="1">
            <a:spLocks noChangeArrowheads="1"/>
          </p:cNvSpPr>
          <p:nvPr/>
        </p:nvSpPr>
        <p:spPr bwMode="auto">
          <a:xfrm>
            <a:off x="6096000" y="3276600"/>
            <a:ext cx="312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0"/>
              </a:spcBef>
              <a:buFontTx/>
              <a:buNone/>
            </a:pPr>
            <a:r>
              <a:rPr lang="en-US" altLang="vi-VN" sz="2200" b="1" dirty="0" err="1">
                <a:solidFill>
                  <a:srgbClr val="0000FF"/>
                </a:solidFill>
                <a:latin typeface="Times New Roman" panose="02020603050405020304" pitchFamily="18" charset="0"/>
                <a:cs typeface="Times New Roman" panose="02020603050405020304" pitchFamily="18" charset="0"/>
              </a:rPr>
              <a:t>Luồng</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sinh</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vật</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phía</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Đông</a:t>
            </a:r>
            <a:r>
              <a:rPr lang="en-US" altLang="vi-VN" sz="2200" b="1" dirty="0">
                <a:solidFill>
                  <a:srgbClr val="0000FF"/>
                </a:solidFill>
                <a:latin typeface="Times New Roman" panose="02020603050405020304" pitchFamily="18" charset="0"/>
                <a:cs typeface="Times New Roman" panose="02020603050405020304" pitchFamily="18" charset="0"/>
              </a:rPr>
              <a:t> sang</a:t>
            </a:r>
          </a:p>
        </p:txBody>
      </p:sp>
      <p:sp>
        <p:nvSpPr>
          <p:cNvPr id="214044" name="Text Box 28">
            <a:extLst>
              <a:ext uri="{FF2B5EF4-FFF2-40B4-BE49-F238E27FC236}">
                <a16:creationId xmlns:a16="http://schemas.microsoft.com/office/drawing/2014/main" id="{847DD3D0-F2A3-4664-A6B0-734FABF4A579}"/>
              </a:ext>
            </a:extLst>
          </p:cNvPr>
          <p:cNvSpPr txBox="1">
            <a:spLocks noChangeArrowheads="1"/>
          </p:cNvSpPr>
          <p:nvPr/>
        </p:nvSpPr>
        <p:spPr bwMode="auto">
          <a:xfrm>
            <a:off x="1233488" y="1658938"/>
            <a:ext cx="27447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0"/>
              </a:spcBef>
              <a:buFontTx/>
              <a:buNone/>
            </a:pPr>
            <a:r>
              <a:rPr lang="en-US" altLang="vi-VN" sz="2200" b="1" dirty="0" err="1">
                <a:solidFill>
                  <a:srgbClr val="0000FF"/>
                </a:solidFill>
                <a:latin typeface="Times New Roman" panose="02020603050405020304" pitchFamily="18" charset="0"/>
              </a:rPr>
              <a:t>Luồng</a:t>
            </a:r>
            <a:r>
              <a:rPr lang="en-US" altLang="vi-VN" sz="2200" b="1" dirty="0">
                <a:solidFill>
                  <a:srgbClr val="0000FF"/>
                </a:solidFill>
                <a:latin typeface="Times New Roman" panose="02020603050405020304" pitchFamily="18" charset="0"/>
              </a:rPr>
              <a:t> </a:t>
            </a:r>
            <a:r>
              <a:rPr lang="en-US" altLang="vi-VN" sz="2200" b="1" dirty="0" err="1">
                <a:solidFill>
                  <a:srgbClr val="0000FF"/>
                </a:solidFill>
                <a:latin typeface="Times New Roman" panose="02020603050405020304" pitchFamily="18" charset="0"/>
              </a:rPr>
              <a:t>sinh</a:t>
            </a:r>
            <a:r>
              <a:rPr lang="en-US" altLang="vi-VN" sz="2200" b="1" dirty="0">
                <a:solidFill>
                  <a:srgbClr val="0000FF"/>
                </a:solidFill>
                <a:latin typeface="Times New Roman" panose="02020603050405020304" pitchFamily="18" charset="0"/>
              </a:rPr>
              <a:t> </a:t>
            </a:r>
            <a:r>
              <a:rPr lang="en-US" altLang="vi-VN" sz="2200" b="1" dirty="0" err="1">
                <a:solidFill>
                  <a:srgbClr val="0000FF"/>
                </a:solidFill>
                <a:latin typeface="Times New Roman" panose="02020603050405020304" pitchFamily="18" charset="0"/>
              </a:rPr>
              <a:t>vật</a:t>
            </a:r>
            <a:endParaRPr lang="en-US" altLang="vi-VN" sz="2200" b="1" dirty="0">
              <a:solidFill>
                <a:srgbClr val="0000FF"/>
              </a:solidFill>
              <a:latin typeface="Times New Roman" panose="02020603050405020304" pitchFamily="18" charset="0"/>
            </a:endParaRPr>
          </a:p>
          <a:p>
            <a:pPr eaLnBrk="1" hangingPunct="1">
              <a:spcBef>
                <a:spcPts val="0"/>
              </a:spcBef>
              <a:buFontTx/>
              <a:buNone/>
            </a:pPr>
            <a:r>
              <a:rPr lang="en-US" altLang="vi-VN" sz="2200" b="1" dirty="0" err="1">
                <a:solidFill>
                  <a:srgbClr val="0000FF"/>
                </a:solidFill>
                <a:latin typeface="Times New Roman" panose="02020603050405020304" pitchFamily="18" charset="0"/>
              </a:rPr>
              <a:t>Phía</a:t>
            </a:r>
            <a:r>
              <a:rPr lang="en-US" altLang="vi-VN" sz="2200" b="1" dirty="0">
                <a:solidFill>
                  <a:srgbClr val="0000FF"/>
                </a:solidFill>
                <a:latin typeface="Times New Roman" panose="02020603050405020304" pitchFamily="18" charset="0"/>
              </a:rPr>
              <a:t> </a:t>
            </a:r>
            <a:r>
              <a:rPr lang="en-US" altLang="vi-VN" sz="2200" b="1" dirty="0" err="1">
                <a:solidFill>
                  <a:srgbClr val="0000FF"/>
                </a:solidFill>
                <a:latin typeface="Times New Roman" panose="02020603050405020304" pitchFamily="18" charset="0"/>
              </a:rPr>
              <a:t>Tây</a:t>
            </a:r>
            <a:r>
              <a:rPr lang="en-US" altLang="vi-VN" sz="2200" b="1" dirty="0">
                <a:solidFill>
                  <a:srgbClr val="0000FF"/>
                </a:solidFill>
                <a:latin typeface="Times New Roman" panose="02020603050405020304" pitchFamily="18" charset="0"/>
              </a:rPr>
              <a:t> sang</a:t>
            </a:r>
          </a:p>
        </p:txBody>
      </p:sp>
      <p:sp>
        <p:nvSpPr>
          <p:cNvPr id="214045" name="Text Box 29">
            <a:extLst>
              <a:ext uri="{FF2B5EF4-FFF2-40B4-BE49-F238E27FC236}">
                <a16:creationId xmlns:a16="http://schemas.microsoft.com/office/drawing/2014/main" id="{2989398B-CEAC-4084-B3C0-C5023B81E1F7}"/>
              </a:ext>
            </a:extLst>
          </p:cNvPr>
          <p:cNvSpPr txBox="1">
            <a:spLocks noChangeArrowheads="1"/>
          </p:cNvSpPr>
          <p:nvPr/>
        </p:nvSpPr>
        <p:spPr bwMode="auto">
          <a:xfrm>
            <a:off x="2057399" y="1108590"/>
            <a:ext cx="4114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000" b="1" dirty="0" err="1">
                <a:solidFill>
                  <a:srgbClr val="0000FF"/>
                </a:solidFill>
                <a:latin typeface="Times New Roman" panose="02020603050405020304" pitchFamily="18" charset="0"/>
              </a:rPr>
              <a:t>Luồng</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sinh</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vật</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phía</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Bắc</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xuống</a:t>
            </a:r>
            <a:endParaRPr lang="en-US" altLang="vi-VN" sz="2000" b="1" dirty="0">
              <a:solidFill>
                <a:srgbClr val="0000FF"/>
              </a:solidFill>
              <a:latin typeface="Times New Roman" panose="02020603050405020304" pitchFamily="18" charset="0"/>
            </a:endParaRPr>
          </a:p>
        </p:txBody>
      </p:sp>
      <p:sp>
        <p:nvSpPr>
          <p:cNvPr id="214046" name="Line 30">
            <a:extLst>
              <a:ext uri="{FF2B5EF4-FFF2-40B4-BE49-F238E27FC236}">
                <a16:creationId xmlns:a16="http://schemas.microsoft.com/office/drawing/2014/main" id="{5D7C3814-73B2-4370-892B-205EB76C3D08}"/>
              </a:ext>
            </a:extLst>
          </p:cNvPr>
          <p:cNvSpPr>
            <a:spLocks noChangeShapeType="1"/>
          </p:cNvSpPr>
          <p:nvPr/>
        </p:nvSpPr>
        <p:spPr bwMode="auto">
          <a:xfrm>
            <a:off x="2209800" y="5562600"/>
            <a:ext cx="6400800" cy="0"/>
          </a:xfrm>
          <a:prstGeom prst="line">
            <a:avLst/>
          </a:prstGeom>
          <a:noFill/>
          <a:ln w="38100">
            <a:solidFill>
              <a:srgbClr val="FF006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14047" name="Line 31">
            <a:extLst>
              <a:ext uri="{FF2B5EF4-FFF2-40B4-BE49-F238E27FC236}">
                <a16:creationId xmlns:a16="http://schemas.microsoft.com/office/drawing/2014/main" id="{4B69E8EE-8AAA-49BE-BCEF-BF619D4B7065}"/>
              </a:ext>
            </a:extLst>
          </p:cNvPr>
          <p:cNvSpPr>
            <a:spLocks noChangeShapeType="1"/>
          </p:cNvSpPr>
          <p:nvPr/>
        </p:nvSpPr>
        <p:spPr bwMode="auto">
          <a:xfrm>
            <a:off x="2057400" y="914400"/>
            <a:ext cx="6477000" cy="0"/>
          </a:xfrm>
          <a:prstGeom prst="line">
            <a:avLst/>
          </a:prstGeom>
          <a:noFill/>
          <a:ln w="38100">
            <a:solidFill>
              <a:srgbClr val="FF006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14048" name="Text Box 32">
            <a:extLst>
              <a:ext uri="{FF2B5EF4-FFF2-40B4-BE49-F238E27FC236}">
                <a16:creationId xmlns:a16="http://schemas.microsoft.com/office/drawing/2014/main" id="{C64FDA5C-A52C-4DCF-9F1E-1F5989ED8D9C}"/>
              </a:ext>
            </a:extLst>
          </p:cNvPr>
          <p:cNvSpPr txBox="1">
            <a:spLocks noChangeArrowheads="1"/>
          </p:cNvSpPr>
          <p:nvPr/>
        </p:nvSpPr>
        <p:spPr bwMode="auto">
          <a:xfrm>
            <a:off x="4876800" y="381001"/>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000" b="1" dirty="0" err="1">
                <a:solidFill>
                  <a:srgbClr val="0000FF"/>
                </a:solidFill>
                <a:latin typeface="Times New Roman" panose="02020603050405020304" pitchFamily="18" charset="0"/>
              </a:rPr>
              <a:t>Chí</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tuyến</a:t>
            </a:r>
            <a:r>
              <a:rPr lang="en-US" altLang="vi-VN" sz="2000" b="1" dirty="0">
                <a:solidFill>
                  <a:srgbClr val="0000FF"/>
                </a:solidFill>
                <a:latin typeface="Times New Roman" panose="02020603050405020304" pitchFamily="18" charset="0"/>
              </a:rPr>
              <a:t> </a:t>
            </a:r>
            <a:r>
              <a:rPr lang="en-US" altLang="vi-VN" sz="2000" b="1" dirty="0" err="1">
                <a:solidFill>
                  <a:srgbClr val="0000FF"/>
                </a:solidFill>
                <a:latin typeface="Times New Roman" panose="02020603050405020304" pitchFamily="18" charset="0"/>
              </a:rPr>
              <a:t>Bắc</a:t>
            </a:r>
            <a:endParaRPr lang="en-US" altLang="vi-VN" sz="2000" b="1" dirty="0">
              <a:solidFill>
                <a:srgbClr val="0000FF"/>
              </a:solidFill>
              <a:latin typeface="Times New Roman" panose="02020603050405020304" pitchFamily="18" charset="0"/>
            </a:endParaRPr>
          </a:p>
        </p:txBody>
      </p:sp>
      <p:sp>
        <p:nvSpPr>
          <p:cNvPr id="214049" name="Text Box 33">
            <a:extLst>
              <a:ext uri="{FF2B5EF4-FFF2-40B4-BE49-F238E27FC236}">
                <a16:creationId xmlns:a16="http://schemas.microsoft.com/office/drawing/2014/main" id="{5E04633E-589A-42BF-98F0-FB02D812CD03}"/>
              </a:ext>
            </a:extLst>
          </p:cNvPr>
          <p:cNvSpPr txBox="1">
            <a:spLocks noChangeArrowheads="1"/>
          </p:cNvSpPr>
          <p:nvPr/>
        </p:nvSpPr>
        <p:spPr bwMode="auto">
          <a:xfrm>
            <a:off x="5257800" y="5257801"/>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000">
                <a:solidFill>
                  <a:srgbClr val="FF0000"/>
                </a:solidFill>
                <a:latin typeface="Times New Roman" panose="02020603050405020304" pitchFamily="18" charset="0"/>
              </a:rPr>
              <a:t>Xích Đạo</a:t>
            </a:r>
          </a:p>
        </p:txBody>
      </p:sp>
      <p:sp>
        <p:nvSpPr>
          <p:cNvPr id="214050" name="Text Box 34">
            <a:extLst>
              <a:ext uri="{FF2B5EF4-FFF2-40B4-BE49-F238E27FC236}">
                <a16:creationId xmlns:a16="http://schemas.microsoft.com/office/drawing/2014/main" id="{30CB7A1D-4286-41CF-AD5F-0D90B0CA4E8A}"/>
              </a:ext>
            </a:extLst>
          </p:cNvPr>
          <p:cNvSpPr txBox="1">
            <a:spLocks noChangeArrowheads="1"/>
          </p:cNvSpPr>
          <p:nvPr/>
        </p:nvSpPr>
        <p:spPr bwMode="auto">
          <a:xfrm>
            <a:off x="4038600" y="6400801"/>
            <a:ext cx="411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200" b="1" dirty="0" err="1">
                <a:latin typeface="Times New Roman" panose="02020603050405020304" pitchFamily="18" charset="0"/>
              </a:rPr>
              <a:t>Lược</a:t>
            </a:r>
            <a:r>
              <a:rPr lang="en-US" altLang="vi-VN" sz="2200" b="1" dirty="0">
                <a:latin typeface="Times New Roman" panose="02020603050405020304" pitchFamily="18" charset="0"/>
              </a:rPr>
              <a:t> </a:t>
            </a:r>
            <a:r>
              <a:rPr lang="en-US" altLang="vi-VN" sz="2200" b="1" dirty="0" err="1">
                <a:latin typeface="Times New Roman" panose="02020603050405020304" pitchFamily="18" charset="0"/>
              </a:rPr>
              <a:t>đồ</a:t>
            </a:r>
            <a:r>
              <a:rPr lang="en-US" altLang="vi-VN" sz="2200" b="1" dirty="0">
                <a:latin typeface="Times New Roman" panose="02020603050405020304" pitchFamily="18" charset="0"/>
              </a:rPr>
              <a:t> </a:t>
            </a:r>
            <a:r>
              <a:rPr lang="en-US" altLang="vi-VN" sz="2200" b="1" dirty="0" err="1">
                <a:latin typeface="Times New Roman" panose="02020603050405020304" pitchFamily="18" charset="0"/>
              </a:rPr>
              <a:t>khu</a:t>
            </a:r>
            <a:r>
              <a:rPr lang="en-US" altLang="vi-VN" sz="2200" b="1" dirty="0">
                <a:latin typeface="Times New Roman" panose="02020603050405020304" pitchFamily="18" charset="0"/>
              </a:rPr>
              <a:t> </a:t>
            </a:r>
            <a:r>
              <a:rPr lang="en-US" altLang="vi-VN" sz="2200" b="1" dirty="0" err="1">
                <a:latin typeface="Times New Roman" panose="02020603050405020304" pitchFamily="18" charset="0"/>
              </a:rPr>
              <a:t>vực</a:t>
            </a:r>
            <a:r>
              <a:rPr lang="en-US" altLang="vi-VN" sz="2200" b="1" dirty="0">
                <a:latin typeface="Times New Roman" panose="02020603050405020304" pitchFamily="18" charset="0"/>
              </a:rPr>
              <a:t> </a:t>
            </a:r>
            <a:r>
              <a:rPr lang="en-US" altLang="vi-VN" sz="2200" b="1" dirty="0" err="1">
                <a:latin typeface="Times New Roman" panose="02020603050405020304" pitchFamily="18" charset="0"/>
              </a:rPr>
              <a:t>Đông</a:t>
            </a:r>
            <a:r>
              <a:rPr lang="en-US" altLang="vi-VN" sz="2200" b="1" dirty="0">
                <a:latin typeface="Times New Roman" panose="02020603050405020304" pitchFamily="18" charset="0"/>
              </a:rPr>
              <a:t> Nam Á</a:t>
            </a:r>
          </a:p>
        </p:txBody>
      </p:sp>
      <p:sp>
        <p:nvSpPr>
          <p:cNvPr id="214051" name="Line 35">
            <a:extLst>
              <a:ext uri="{FF2B5EF4-FFF2-40B4-BE49-F238E27FC236}">
                <a16:creationId xmlns:a16="http://schemas.microsoft.com/office/drawing/2014/main" id="{41D49156-DB02-4C24-A0A4-EC18C8D55A83}"/>
              </a:ext>
            </a:extLst>
          </p:cNvPr>
          <p:cNvSpPr>
            <a:spLocks noChangeShapeType="1"/>
          </p:cNvSpPr>
          <p:nvPr/>
        </p:nvSpPr>
        <p:spPr bwMode="auto">
          <a:xfrm>
            <a:off x="6629400" y="990600"/>
            <a:ext cx="0" cy="4343400"/>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2" name="Text Box 36">
            <a:extLst>
              <a:ext uri="{FF2B5EF4-FFF2-40B4-BE49-F238E27FC236}">
                <a16:creationId xmlns:a16="http://schemas.microsoft.com/office/drawing/2014/main" id="{353E0C0C-376E-41E7-89EA-3E75C347F66E}"/>
              </a:ext>
            </a:extLst>
          </p:cNvPr>
          <p:cNvSpPr txBox="1">
            <a:spLocks noChangeArrowheads="1"/>
          </p:cNvSpPr>
          <p:nvPr/>
        </p:nvSpPr>
        <p:spPr bwMode="auto">
          <a:xfrm rot="-5400000">
            <a:off x="5456238" y="1782763"/>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000">
                <a:solidFill>
                  <a:srgbClr val="CC0000"/>
                </a:solidFill>
              </a:rPr>
              <a:t>Nội chí tuyến</a:t>
            </a:r>
          </a:p>
        </p:txBody>
      </p:sp>
      <p:sp>
        <p:nvSpPr>
          <p:cNvPr id="214053" name="Line 37">
            <a:extLst>
              <a:ext uri="{FF2B5EF4-FFF2-40B4-BE49-F238E27FC236}">
                <a16:creationId xmlns:a16="http://schemas.microsoft.com/office/drawing/2014/main" id="{FAA65342-A6D5-4228-BD6A-3269F37FABF0}"/>
              </a:ext>
            </a:extLst>
          </p:cNvPr>
          <p:cNvSpPr>
            <a:spLocks noChangeShapeType="1"/>
          </p:cNvSpPr>
          <p:nvPr/>
        </p:nvSpPr>
        <p:spPr bwMode="auto">
          <a:xfrm flipV="1">
            <a:off x="2286000" y="4021138"/>
            <a:ext cx="1219200" cy="7032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4" name="Line 38">
            <a:extLst>
              <a:ext uri="{FF2B5EF4-FFF2-40B4-BE49-F238E27FC236}">
                <a16:creationId xmlns:a16="http://schemas.microsoft.com/office/drawing/2014/main" id="{01BB6DD6-303E-4044-A918-62F862BB251B}"/>
              </a:ext>
            </a:extLst>
          </p:cNvPr>
          <p:cNvSpPr>
            <a:spLocks noChangeShapeType="1"/>
          </p:cNvSpPr>
          <p:nvPr/>
        </p:nvSpPr>
        <p:spPr bwMode="auto">
          <a:xfrm flipV="1">
            <a:off x="2286000" y="4249738"/>
            <a:ext cx="1219200" cy="7032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5" name="Line 39">
            <a:extLst>
              <a:ext uri="{FF2B5EF4-FFF2-40B4-BE49-F238E27FC236}">
                <a16:creationId xmlns:a16="http://schemas.microsoft.com/office/drawing/2014/main" id="{8298E9C7-ECE8-487B-8A2F-976DE2817305}"/>
              </a:ext>
            </a:extLst>
          </p:cNvPr>
          <p:cNvSpPr>
            <a:spLocks noChangeShapeType="1"/>
          </p:cNvSpPr>
          <p:nvPr/>
        </p:nvSpPr>
        <p:spPr bwMode="auto">
          <a:xfrm flipV="1">
            <a:off x="2286000" y="3581401"/>
            <a:ext cx="1219200" cy="7032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6" name="Line 40">
            <a:extLst>
              <a:ext uri="{FF2B5EF4-FFF2-40B4-BE49-F238E27FC236}">
                <a16:creationId xmlns:a16="http://schemas.microsoft.com/office/drawing/2014/main" id="{E64DB6B5-22F0-481E-B7D6-BC96A78E4CDB}"/>
              </a:ext>
            </a:extLst>
          </p:cNvPr>
          <p:cNvSpPr>
            <a:spLocks noChangeShapeType="1"/>
          </p:cNvSpPr>
          <p:nvPr/>
        </p:nvSpPr>
        <p:spPr bwMode="auto">
          <a:xfrm flipV="1">
            <a:off x="2286000" y="3792538"/>
            <a:ext cx="1219200" cy="7032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7" name="Line 41">
            <a:extLst>
              <a:ext uri="{FF2B5EF4-FFF2-40B4-BE49-F238E27FC236}">
                <a16:creationId xmlns:a16="http://schemas.microsoft.com/office/drawing/2014/main" id="{4DE90C54-0C8D-4F43-BD32-B53275B81AA4}"/>
              </a:ext>
            </a:extLst>
          </p:cNvPr>
          <p:cNvSpPr>
            <a:spLocks noChangeShapeType="1"/>
          </p:cNvSpPr>
          <p:nvPr/>
        </p:nvSpPr>
        <p:spPr bwMode="auto">
          <a:xfrm flipH="1">
            <a:off x="5486400" y="838200"/>
            <a:ext cx="1143000" cy="66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8" name="Line 42">
            <a:extLst>
              <a:ext uri="{FF2B5EF4-FFF2-40B4-BE49-F238E27FC236}">
                <a16:creationId xmlns:a16="http://schemas.microsoft.com/office/drawing/2014/main" id="{D636C31C-1DD5-49AE-B7C7-33BB1E72849A}"/>
              </a:ext>
            </a:extLst>
          </p:cNvPr>
          <p:cNvSpPr>
            <a:spLocks noChangeShapeType="1"/>
          </p:cNvSpPr>
          <p:nvPr/>
        </p:nvSpPr>
        <p:spPr bwMode="auto">
          <a:xfrm flipH="1">
            <a:off x="5334000" y="762000"/>
            <a:ext cx="1143000" cy="66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9" name="Line 43">
            <a:extLst>
              <a:ext uri="{FF2B5EF4-FFF2-40B4-BE49-F238E27FC236}">
                <a16:creationId xmlns:a16="http://schemas.microsoft.com/office/drawing/2014/main" id="{9D16C762-EFBC-4EEE-AF53-073A9AAE5255}"/>
              </a:ext>
            </a:extLst>
          </p:cNvPr>
          <p:cNvSpPr>
            <a:spLocks noChangeShapeType="1"/>
          </p:cNvSpPr>
          <p:nvPr/>
        </p:nvSpPr>
        <p:spPr bwMode="auto">
          <a:xfrm flipH="1">
            <a:off x="5257800" y="609600"/>
            <a:ext cx="1143000" cy="66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60" name="Line 44">
            <a:extLst>
              <a:ext uri="{FF2B5EF4-FFF2-40B4-BE49-F238E27FC236}">
                <a16:creationId xmlns:a16="http://schemas.microsoft.com/office/drawing/2014/main" id="{33B67E91-3E45-4F8C-9BD3-A8C6EFB8C10F}"/>
              </a:ext>
            </a:extLst>
          </p:cNvPr>
          <p:cNvSpPr>
            <a:spLocks noChangeShapeType="1"/>
          </p:cNvSpPr>
          <p:nvPr/>
        </p:nvSpPr>
        <p:spPr bwMode="auto">
          <a:xfrm flipH="1">
            <a:off x="5486400" y="990600"/>
            <a:ext cx="1143000" cy="66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61" name="Text Box 45">
            <a:extLst>
              <a:ext uri="{FF2B5EF4-FFF2-40B4-BE49-F238E27FC236}">
                <a16:creationId xmlns:a16="http://schemas.microsoft.com/office/drawing/2014/main" id="{56318033-4D87-4703-BED8-22317EC1CBB0}"/>
              </a:ext>
            </a:extLst>
          </p:cNvPr>
          <p:cNvSpPr txBox="1">
            <a:spLocks noChangeArrowheads="1"/>
          </p:cNvSpPr>
          <p:nvPr/>
        </p:nvSpPr>
        <p:spPr bwMode="auto">
          <a:xfrm rot="-1792015">
            <a:off x="1903413" y="3713164"/>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000">
                <a:solidFill>
                  <a:srgbClr val="FF0066"/>
                </a:solidFill>
              </a:rPr>
              <a:t>Luồng gió mùa</a:t>
            </a:r>
          </a:p>
        </p:txBody>
      </p:sp>
      <p:sp>
        <p:nvSpPr>
          <p:cNvPr id="214062" name="Text Box 46">
            <a:extLst>
              <a:ext uri="{FF2B5EF4-FFF2-40B4-BE49-F238E27FC236}">
                <a16:creationId xmlns:a16="http://schemas.microsoft.com/office/drawing/2014/main" id="{1BB291CE-C409-4F26-94A1-5AD7611B69E7}"/>
              </a:ext>
            </a:extLst>
          </p:cNvPr>
          <p:cNvSpPr txBox="1">
            <a:spLocks noChangeArrowheads="1"/>
          </p:cNvSpPr>
          <p:nvPr/>
        </p:nvSpPr>
        <p:spPr bwMode="auto">
          <a:xfrm rot="-1792015">
            <a:off x="5607050" y="1452018"/>
            <a:ext cx="137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200" b="1" dirty="0" err="1">
                <a:solidFill>
                  <a:srgbClr val="0000FF"/>
                </a:solidFill>
                <a:latin typeface="Times New Roman" panose="02020603050405020304" pitchFamily="18" charset="0"/>
                <a:cs typeface="Times New Roman" panose="02020603050405020304" pitchFamily="18" charset="0"/>
              </a:rPr>
              <a:t>Luồng</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gió</a:t>
            </a:r>
            <a:r>
              <a:rPr lang="en-US" altLang="vi-VN" sz="2200" b="1" dirty="0">
                <a:solidFill>
                  <a:srgbClr val="0000FF"/>
                </a:solidFill>
                <a:latin typeface="Times New Roman" panose="02020603050405020304" pitchFamily="18" charset="0"/>
                <a:cs typeface="Times New Roman" panose="02020603050405020304" pitchFamily="18" charset="0"/>
              </a:rPr>
              <a:t> </a:t>
            </a:r>
            <a:r>
              <a:rPr lang="en-US" altLang="vi-VN" sz="2200" b="1" dirty="0" err="1">
                <a:solidFill>
                  <a:srgbClr val="0000FF"/>
                </a:solidFill>
                <a:latin typeface="Times New Roman" panose="02020603050405020304" pitchFamily="18" charset="0"/>
                <a:cs typeface="Times New Roman" panose="02020603050405020304" pitchFamily="18" charset="0"/>
              </a:rPr>
              <a:t>mùa</a:t>
            </a:r>
            <a:endParaRPr lang="en-US" altLang="vi-VN" sz="2200" b="1" dirty="0">
              <a:solidFill>
                <a:srgbClr val="0000FF"/>
              </a:solidFill>
              <a:latin typeface="Times New Roman" panose="02020603050405020304" pitchFamily="18" charset="0"/>
              <a:cs typeface="Times New Roman" panose="02020603050405020304" pitchFamily="18" charset="0"/>
            </a:endParaRPr>
          </a:p>
        </p:txBody>
      </p:sp>
      <p:sp>
        <p:nvSpPr>
          <p:cNvPr id="214063" name="Line 47">
            <a:extLst>
              <a:ext uri="{FF2B5EF4-FFF2-40B4-BE49-F238E27FC236}">
                <a16:creationId xmlns:a16="http://schemas.microsoft.com/office/drawing/2014/main" id="{688048E3-BF72-4A98-B6ED-20BD74D1D7D3}"/>
              </a:ext>
            </a:extLst>
          </p:cNvPr>
          <p:cNvSpPr>
            <a:spLocks noChangeShapeType="1"/>
          </p:cNvSpPr>
          <p:nvPr/>
        </p:nvSpPr>
        <p:spPr bwMode="auto">
          <a:xfrm>
            <a:off x="4738688" y="2805113"/>
            <a:ext cx="2514600" cy="220980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64" name="Text Box 48">
            <a:extLst>
              <a:ext uri="{FF2B5EF4-FFF2-40B4-BE49-F238E27FC236}">
                <a16:creationId xmlns:a16="http://schemas.microsoft.com/office/drawing/2014/main" id="{F9F3B20C-F062-49F1-879A-449FB92E09DD}"/>
              </a:ext>
            </a:extLst>
          </p:cNvPr>
          <p:cNvSpPr txBox="1">
            <a:spLocks noChangeArrowheads="1"/>
          </p:cNvSpPr>
          <p:nvPr/>
        </p:nvSpPr>
        <p:spPr bwMode="auto">
          <a:xfrm rot="2739064">
            <a:off x="3718719" y="2758282"/>
            <a:ext cx="3170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000">
                <a:solidFill>
                  <a:srgbClr val="0000FF"/>
                </a:solidFill>
              </a:rPr>
              <a:t>Đất liền    -      Hải đảo</a:t>
            </a:r>
          </a:p>
        </p:txBody>
      </p:sp>
    </p:spTree>
    <p:extLst>
      <p:ext uri="{BB962C8B-B14F-4D97-AF65-F5344CB8AC3E}">
        <p14:creationId xmlns:p14="http://schemas.microsoft.com/office/powerpoint/2010/main" val="1340710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4050"/>
                                        </p:tgtEl>
                                        <p:attrNameLst>
                                          <p:attrName>style.visibility</p:attrName>
                                        </p:attrNameLst>
                                      </p:cBhvr>
                                      <p:to>
                                        <p:strVal val="visible"/>
                                      </p:to>
                                    </p:set>
                                    <p:anim calcmode="lin" valueType="num">
                                      <p:cBhvr>
                                        <p:cTn id="7" dur="500" fill="hold"/>
                                        <p:tgtEl>
                                          <p:spTgt spid="214050"/>
                                        </p:tgtEl>
                                        <p:attrNameLst>
                                          <p:attrName>ppt_w</p:attrName>
                                        </p:attrNameLst>
                                      </p:cBhvr>
                                      <p:tavLst>
                                        <p:tav tm="0">
                                          <p:val>
                                            <p:fltVal val="0"/>
                                          </p:val>
                                        </p:tav>
                                        <p:tav tm="100000">
                                          <p:val>
                                            <p:strVal val="#ppt_w"/>
                                          </p:val>
                                        </p:tav>
                                      </p:tavLst>
                                    </p:anim>
                                    <p:anim calcmode="lin" valueType="num">
                                      <p:cBhvr>
                                        <p:cTn id="8" dur="500" fill="hold"/>
                                        <p:tgtEl>
                                          <p:spTgt spid="214050"/>
                                        </p:tgtEl>
                                        <p:attrNameLst>
                                          <p:attrName>ppt_h</p:attrName>
                                        </p:attrNameLst>
                                      </p:cBhvr>
                                      <p:tavLst>
                                        <p:tav tm="0">
                                          <p:val>
                                            <p:fltVal val="0"/>
                                          </p:val>
                                        </p:tav>
                                        <p:tav tm="100000">
                                          <p:val>
                                            <p:strVal val="#ppt_h"/>
                                          </p:val>
                                        </p:tav>
                                      </p:tavLst>
                                    </p:anim>
                                    <p:animEffect transition="in" filter="fade">
                                      <p:cBhvr>
                                        <p:cTn id="9" dur="500"/>
                                        <p:tgtEl>
                                          <p:spTgt spid="214050"/>
                                        </p:tgtEl>
                                      </p:cBhvr>
                                    </p:animEffect>
                                  </p:childTnLst>
                                </p:cTn>
                              </p:par>
                              <p:par>
                                <p:cTn id="10" presetID="53" presetClass="entr" presetSubtype="0" fill="hold" nodeType="withEffect">
                                  <p:stCondLst>
                                    <p:cond delay="0"/>
                                  </p:stCondLst>
                                  <p:childTnLst>
                                    <p:set>
                                      <p:cBhvr>
                                        <p:cTn id="11" dur="1" fill="hold">
                                          <p:stCondLst>
                                            <p:cond delay="0"/>
                                          </p:stCondLst>
                                        </p:cTn>
                                        <p:tgtEl>
                                          <p:spTgt spid="214018"/>
                                        </p:tgtEl>
                                        <p:attrNameLst>
                                          <p:attrName>style.visibility</p:attrName>
                                        </p:attrNameLst>
                                      </p:cBhvr>
                                      <p:to>
                                        <p:strVal val="visible"/>
                                      </p:to>
                                    </p:set>
                                    <p:anim calcmode="lin" valueType="num">
                                      <p:cBhvr>
                                        <p:cTn id="12" dur="500" fill="hold"/>
                                        <p:tgtEl>
                                          <p:spTgt spid="214018"/>
                                        </p:tgtEl>
                                        <p:attrNameLst>
                                          <p:attrName>ppt_w</p:attrName>
                                        </p:attrNameLst>
                                      </p:cBhvr>
                                      <p:tavLst>
                                        <p:tav tm="0">
                                          <p:val>
                                            <p:fltVal val="0"/>
                                          </p:val>
                                        </p:tav>
                                        <p:tav tm="100000">
                                          <p:val>
                                            <p:strVal val="#ppt_w"/>
                                          </p:val>
                                        </p:tav>
                                      </p:tavLst>
                                    </p:anim>
                                    <p:anim calcmode="lin" valueType="num">
                                      <p:cBhvr>
                                        <p:cTn id="13" dur="500" fill="hold"/>
                                        <p:tgtEl>
                                          <p:spTgt spid="214018"/>
                                        </p:tgtEl>
                                        <p:attrNameLst>
                                          <p:attrName>ppt_h</p:attrName>
                                        </p:attrNameLst>
                                      </p:cBhvr>
                                      <p:tavLst>
                                        <p:tav tm="0">
                                          <p:val>
                                            <p:fltVal val="0"/>
                                          </p:val>
                                        </p:tav>
                                        <p:tav tm="100000">
                                          <p:val>
                                            <p:strVal val="#ppt_h"/>
                                          </p:val>
                                        </p:tav>
                                      </p:tavLst>
                                    </p:anim>
                                    <p:animEffect transition="in" filter="fade">
                                      <p:cBhvr>
                                        <p:cTn id="14" dur="500"/>
                                        <p:tgtEl>
                                          <p:spTgt spid="21401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14045"/>
                                        </p:tgtEl>
                                        <p:attrNameLst>
                                          <p:attrName>style.visibility</p:attrName>
                                        </p:attrNameLst>
                                      </p:cBhvr>
                                      <p:to>
                                        <p:strVal val="visible"/>
                                      </p:to>
                                    </p:set>
                                    <p:anim calcmode="lin" valueType="num">
                                      <p:cBhvr>
                                        <p:cTn id="42" dur="500" fill="hold"/>
                                        <p:tgtEl>
                                          <p:spTgt spid="214045"/>
                                        </p:tgtEl>
                                        <p:attrNameLst>
                                          <p:attrName>ppt_w</p:attrName>
                                        </p:attrNameLst>
                                      </p:cBhvr>
                                      <p:tavLst>
                                        <p:tav tm="0">
                                          <p:val>
                                            <p:fltVal val="0"/>
                                          </p:val>
                                        </p:tav>
                                        <p:tav tm="100000">
                                          <p:val>
                                            <p:strVal val="#ppt_w"/>
                                          </p:val>
                                        </p:tav>
                                      </p:tavLst>
                                    </p:anim>
                                    <p:anim calcmode="lin" valueType="num">
                                      <p:cBhvr>
                                        <p:cTn id="43" dur="500" fill="hold"/>
                                        <p:tgtEl>
                                          <p:spTgt spid="214045"/>
                                        </p:tgtEl>
                                        <p:attrNameLst>
                                          <p:attrName>ppt_h</p:attrName>
                                        </p:attrNameLst>
                                      </p:cBhvr>
                                      <p:tavLst>
                                        <p:tav tm="0">
                                          <p:val>
                                            <p:fltVal val="0"/>
                                          </p:val>
                                        </p:tav>
                                        <p:tav tm="100000">
                                          <p:val>
                                            <p:strVal val="#ppt_h"/>
                                          </p:val>
                                        </p:tav>
                                      </p:tavLst>
                                    </p:anim>
                                    <p:animEffect transition="in" filter="fade">
                                      <p:cBhvr>
                                        <p:cTn id="44" dur="500"/>
                                        <p:tgtEl>
                                          <p:spTgt spid="214045"/>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14044"/>
                                        </p:tgtEl>
                                        <p:attrNameLst>
                                          <p:attrName>style.visibility</p:attrName>
                                        </p:attrNameLst>
                                      </p:cBhvr>
                                      <p:to>
                                        <p:strVal val="visible"/>
                                      </p:to>
                                    </p:set>
                                    <p:anim calcmode="lin" valueType="num">
                                      <p:cBhvr>
                                        <p:cTn id="47" dur="500" fill="hold"/>
                                        <p:tgtEl>
                                          <p:spTgt spid="214044"/>
                                        </p:tgtEl>
                                        <p:attrNameLst>
                                          <p:attrName>ppt_w</p:attrName>
                                        </p:attrNameLst>
                                      </p:cBhvr>
                                      <p:tavLst>
                                        <p:tav tm="0">
                                          <p:val>
                                            <p:fltVal val="0"/>
                                          </p:val>
                                        </p:tav>
                                        <p:tav tm="100000">
                                          <p:val>
                                            <p:strVal val="#ppt_w"/>
                                          </p:val>
                                        </p:tav>
                                      </p:tavLst>
                                    </p:anim>
                                    <p:anim calcmode="lin" valueType="num">
                                      <p:cBhvr>
                                        <p:cTn id="48" dur="500" fill="hold"/>
                                        <p:tgtEl>
                                          <p:spTgt spid="214044"/>
                                        </p:tgtEl>
                                        <p:attrNameLst>
                                          <p:attrName>ppt_h</p:attrName>
                                        </p:attrNameLst>
                                      </p:cBhvr>
                                      <p:tavLst>
                                        <p:tav tm="0">
                                          <p:val>
                                            <p:fltVal val="0"/>
                                          </p:val>
                                        </p:tav>
                                        <p:tav tm="100000">
                                          <p:val>
                                            <p:strVal val="#ppt_h"/>
                                          </p:val>
                                        </p:tav>
                                      </p:tavLst>
                                    </p:anim>
                                    <p:animEffect transition="in" filter="fade">
                                      <p:cBhvr>
                                        <p:cTn id="49" dur="500"/>
                                        <p:tgtEl>
                                          <p:spTgt spid="214044"/>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214042"/>
                                        </p:tgtEl>
                                        <p:attrNameLst>
                                          <p:attrName>style.visibility</p:attrName>
                                        </p:attrNameLst>
                                      </p:cBhvr>
                                      <p:to>
                                        <p:strVal val="visible"/>
                                      </p:to>
                                    </p:set>
                                    <p:anim calcmode="lin" valueType="num">
                                      <p:cBhvr>
                                        <p:cTn id="52" dur="500" fill="hold"/>
                                        <p:tgtEl>
                                          <p:spTgt spid="214042"/>
                                        </p:tgtEl>
                                        <p:attrNameLst>
                                          <p:attrName>ppt_w</p:attrName>
                                        </p:attrNameLst>
                                      </p:cBhvr>
                                      <p:tavLst>
                                        <p:tav tm="0">
                                          <p:val>
                                            <p:fltVal val="0"/>
                                          </p:val>
                                        </p:tav>
                                        <p:tav tm="100000">
                                          <p:val>
                                            <p:strVal val="#ppt_w"/>
                                          </p:val>
                                        </p:tav>
                                      </p:tavLst>
                                    </p:anim>
                                    <p:anim calcmode="lin" valueType="num">
                                      <p:cBhvr>
                                        <p:cTn id="53" dur="500" fill="hold"/>
                                        <p:tgtEl>
                                          <p:spTgt spid="214042"/>
                                        </p:tgtEl>
                                        <p:attrNameLst>
                                          <p:attrName>ppt_h</p:attrName>
                                        </p:attrNameLst>
                                      </p:cBhvr>
                                      <p:tavLst>
                                        <p:tav tm="0">
                                          <p:val>
                                            <p:fltVal val="0"/>
                                          </p:val>
                                        </p:tav>
                                        <p:tav tm="100000">
                                          <p:val>
                                            <p:strVal val="#ppt_h"/>
                                          </p:val>
                                        </p:tav>
                                      </p:tavLst>
                                    </p:anim>
                                    <p:animEffect transition="in" filter="fade">
                                      <p:cBhvr>
                                        <p:cTn id="54" dur="500"/>
                                        <p:tgtEl>
                                          <p:spTgt spid="214042"/>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214043"/>
                                        </p:tgtEl>
                                        <p:attrNameLst>
                                          <p:attrName>style.visibility</p:attrName>
                                        </p:attrNameLst>
                                      </p:cBhvr>
                                      <p:to>
                                        <p:strVal val="visible"/>
                                      </p:to>
                                    </p:set>
                                    <p:anim calcmode="lin" valueType="num">
                                      <p:cBhvr>
                                        <p:cTn id="57" dur="500" fill="hold"/>
                                        <p:tgtEl>
                                          <p:spTgt spid="214043"/>
                                        </p:tgtEl>
                                        <p:attrNameLst>
                                          <p:attrName>ppt_w</p:attrName>
                                        </p:attrNameLst>
                                      </p:cBhvr>
                                      <p:tavLst>
                                        <p:tav tm="0">
                                          <p:val>
                                            <p:fltVal val="0"/>
                                          </p:val>
                                        </p:tav>
                                        <p:tav tm="100000">
                                          <p:val>
                                            <p:strVal val="#ppt_w"/>
                                          </p:val>
                                        </p:tav>
                                      </p:tavLst>
                                    </p:anim>
                                    <p:anim calcmode="lin" valueType="num">
                                      <p:cBhvr>
                                        <p:cTn id="58" dur="500" fill="hold"/>
                                        <p:tgtEl>
                                          <p:spTgt spid="214043"/>
                                        </p:tgtEl>
                                        <p:attrNameLst>
                                          <p:attrName>ppt_h</p:attrName>
                                        </p:attrNameLst>
                                      </p:cBhvr>
                                      <p:tavLst>
                                        <p:tav tm="0">
                                          <p:val>
                                            <p:fltVal val="0"/>
                                          </p:val>
                                        </p:tav>
                                        <p:tav tm="100000">
                                          <p:val>
                                            <p:strVal val="#ppt_h"/>
                                          </p:val>
                                        </p:tav>
                                      </p:tavLst>
                                    </p:anim>
                                    <p:animEffect transition="in" filter="fade">
                                      <p:cBhvr>
                                        <p:cTn id="59" dur="500"/>
                                        <p:tgtEl>
                                          <p:spTgt spid="21404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14061"/>
                                        </p:tgtEl>
                                        <p:attrNameLst>
                                          <p:attrName>style.visibility</p:attrName>
                                        </p:attrNameLst>
                                      </p:cBhvr>
                                      <p:to>
                                        <p:strVal val="visible"/>
                                      </p:to>
                                    </p:set>
                                    <p:animEffect transition="in" filter="wipe(down)">
                                      <p:cBhvr>
                                        <p:cTn id="64" dur="500"/>
                                        <p:tgtEl>
                                          <p:spTgt spid="214061"/>
                                        </p:tgtEl>
                                      </p:cBhvr>
                                    </p:animEffect>
                                  </p:childTnLst>
                                </p:cTn>
                              </p:par>
                              <p:par>
                                <p:cTn id="65" presetID="22" presetClass="entr" presetSubtype="4" fill="hold" nodeType="withEffect">
                                  <p:stCondLst>
                                    <p:cond delay="0"/>
                                  </p:stCondLst>
                                  <p:childTnLst>
                                    <p:set>
                                      <p:cBhvr>
                                        <p:cTn id="66" dur="1" fill="hold">
                                          <p:stCondLst>
                                            <p:cond delay="0"/>
                                          </p:stCondLst>
                                        </p:cTn>
                                        <p:tgtEl>
                                          <p:spTgt spid="214055"/>
                                        </p:tgtEl>
                                        <p:attrNameLst>
                                          <p:attrName>style.visibility</p:attrName>
                                        </p:attrNameLst>
                                      </p:cBhvr>
                                      <p:to>
                                        <p:strVal val="visible"/>
                                      </p:to>
                                    </p:set>
                                    <p:animEffect transition="in" filter="wipe(down)">
                                      <p:cBhvr>
                                        <p:cTn id="67" dur="500"/>
                                        <p:tgtEl>
                                          <p:spTgt spid="214055"/>
                                        </p:tgtEl>
                                      </p:cBhvr>
                                    </p:animEffect>
                                  </p:childTnLst>
                                </p:cTn>
                              </p:par>
                              <p:par>
                                <p:cTn id="68" presetID="22" presetClass="entr" presetSubtype="4" fill="hold" nodeType="withEffect">
                                  <p:stCondLst>
                                    <p:cond delay="0"/>
                                  </p:stCondLst>
                                  <p:childTnLst>
                                    <p:set>
                                      <p:cBhvr>
                                        <p:cTn id="69" dur="1" fill="hold">
                                          <p:stCondLst>
                                            <p:cond delay="0"/>
                                          </p:stCondLst>
                                        </p:cTn>
                                        <p:tgtEl>
                                          <p:spTgt spid="214056"/>
                                        </p:tgtEl>
                                        <p:attrNameLst>
                                          <p:attrName>style.visibility</p:attrName>
                                        </p:attrNameLst>
                                      </p:cBhvr>
                                      <p:to>
                                        <p:strVal val="visible"/>
                                      </p:to>
                                    </p:set>
                                    <p:animEffect transition="in" filter="wipe(down)">
                                      <p:cBhvr>
                                        <p:cTn id="70" dur="500"/>
                                        <p:tgtEl>
                                          <p:spTgt spid="214056"/>
                                        </p:tgtEl>
                                      </p:cBhvr>
                                    </p:animEffect>
                                  </p:childTnLst>
                                </p:cTn>
                              </p:par>
                              <p:par>
                                <p:cTn id="71" presetID="22" presetClass="entr" presetSubtype="4" fill="hold" nodeType="withEffect">
                                  <p:stCondLst>
                                    <p:cond delay="0"/>
                                  </p:stCondLst>
                                  <p:childTnLst>
                                    <p:set>
                                      <p:cBhvr>
                                        <p:cTn id="72" dur="1" fill="hold">
                                          <p:stCondLst>
                                            <p:cond delay="0"/>
                                          </p:stCondLst>
                                        </p:cTn>
                                        <p:tgtEl>
                                          <p:spTgt spid="214053"/>
                                        </p:tgtEl>
                                        <p:attrNameLst>
                                          <p:attrName>style.visibility</p:attrName>
                                        </p:attrNameLst>
                                      </p:cBhvr>
                                      <p:to>
                                        <p:strVal val="visible"/>
                                      </p:to>
                                    </p:set>
                                    <p:animEffect transition="in" filter="wipe(down)">
                                      <p:cBhvr>
                                        <p:cTn id="73" dur="500"/>
                                        <p:tgtEl>
                                          <p:spTgt spid="214053"/>
                                        </p:tgtEl>
                                      </p:cBhvr>
                                    </p:animEffect>
                                  </p:childTnLst>
                                </p:cTn>
                              </p:par>
                              <p:par>
                                <p:cTn id="74" presetID="22" presetClass="entr" presetSubtype="4" fill="hold" nodeType="withEffect">
                                  <p:stCondLst>
                                    <p:cond delay="0"/>
                                  </p:stCondLst>
                                  <p:childTnLst>
                                    <p:set>
                                      <p:cBhvr>
                                        <p:cTn id="75" dur="1" fill="hold">
                                          <p:stCondLst>
                                            <p:cond delay="0"/>
                                          </p:stCondLst>
                                        </p:cTn>
                                        <p:tgtEl>
                                          <p:spTgt spid="214054"/>
                                        </p:tgtEl>
                                        <p:attrNameLst>
                                          <p:attrName>style.visibility</p:attrName>
                                        </p:attrNameLst>
                                      </p:cBhvr>
                                      <p:to>
                                        <p:strVal val="visible"/>
                                      </p:to>
                                    </p:set>
                                    <p:animEffect transition="in" filter="wipe(down)">
                                      <p:cBhvr>
                                        <p:cTn id="76" dur="500"/>
                                        <p:tgtEl>
                                          <p:spTgt spid="21405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214062"/>
                                        </p:tgtEl>
                                        <p:attrNameLst>
                                          <p:attrName>style.visibility</p:attrName>
                                        </p:attrNameLst>
                                      </p:cBhvr>
                                      <p:to>
                                        <p:strVal val="visible"/>
                                      </p:to>
                                    </p:set>
                                    <p:animEffect transition="in" filter="strips(downLeft)">
                                      <p:cBhvr>
                                        <p:cTn id="81" dur="500"/>
                                        <p:tgtEl>
                                          <p:spTgt spid="214062"/>
                                        </p:tgtEl>
                                      </p:cBhvr>
                                    </p:animEffect>
                                  </p:childTnLst>
                                </p:cTn>
                              </p:par>
                              <p:par>
                                <p:cTn id="82" presetID="18" presetClass="entr" presetSubtype="12" fill="hold" nodeType="withEffect">
                                  <p:stCondLst>
                                    <p:cond delay="0"/>
                                  </p:stCondLst>
                                  <p:childTnLst>
                                    <p:set>
                                      <p:cBhvr>
                                        <p:cTn id="83" dur="1" fill="hold">
                                          <p:stCondLst>
                                            <p:cond delay="0"/>
                                          </p:stCondLst>
                                        </p:cTn>
                                        <p:tgtEl>
                                          <p:spTgt spid="214060"/>
                                        </p:tgtEl>
                                        <p:attrNameLst>
                                          <p:attrName>style.visibility</p:attrName>
                                        </p:attrNameLst>
                                      </p:cBhvr>
                                      <p:to>
                                        <p:strVal val="visible"/>
                                      </p:to>
                                    </p:set>
                                    <p:animEffect transition="in" filter="strips(downLeft)">
                                      <p:cBhvr>
                                        <p:cTn id="84" dur="500"/>
                                        <p:tgtEl>
                                          <p:spTgt spid="214060"/>
                                        </p:tgtEl>
                                      </p:cBhvr>
                                    </p:animEffect>
                                  </p:childTnLst>
                                </p:cTn>
                              </p:par>
                              <p:par>
                                <p:cTn id="85" presetID="18" presetClass="entr" presetSubtype="12" fill="hold" nodeType="withEffect">
                                  <p:stCondLst>
                                    <p:cond delay="0"/>
                                  </p:stCondLst>
                                  <p:childTnLst>
                                    <p:set>
                                      <p:cBhvr>
                                        <p:cTn id="86" dur="1" fill="hold">
                                          <p:stCondLst>
                                            <p:cond delay="0"/>
                                          </p:stCondLst>
                                        </p:cTn>
                                        <p:tgtEl>
                                          <p:spTgt spid="214057"/>
                                        </p:tgtEl>
                                        <p:attrNameLst>
                                          <p:attrName>style.visibility</p:attrName>
                                        </p:attrNameLst>
                                      </p:cBhvr>
                                      <p:to>
                                        <p:strVal val="visible"/>
                                      </p:to>
                                    </p:set>
                                    <p:animEffect transition="in" filter="strips(downLeft)">
                                      <p:cBhvr>
                                        <p:cTn id="87" dur="500"/>
                                        <p:tgtEl>
                                          <p:spTgt spid="214057"/>
                                        </p:tgtEl>
                                      </p:cBhvr>
                                    </p:animEffect>
                                  </p:childTnLst>
                                </p:cTn>
                              </p:par>
                              <p:par>
                                <p:cTn id="88" presetID="18" presetClass="entr" presetSubtype="12" fill="hold" nodeType="withEffect">
                                  <p:stCondLst>
                                    <p:cond delay="0"/>
                                  </p:stCondLst>
                                  <p:childTnLst>
                                    <p:set>
                                      <p:cBhvr>
                                        <p:cTn id="89" dur="1" fill="hold">
                                          <p:stCondLst>
                                            <p:cond delay="0"/>
                                          </p:stCondLst>
                                        </p:cTn>
                                        <p:tgtEl>
                                          <p:spTgt spid="214058"/>
                                        </p:tgtEl>
                                        <p:attrNameLst>
                                          <p:attrName>style.visibility</p:attrName>
                                        </p:attrNameLst>
                                      </p:cBhvr>
                                      <p:to>
                                        <p:strVal val="visible"/>
                                      </p:to>
                                    </p:set>
                                    <p:animEffect transition="in" filter="strips(downLeft)">
                                      <p:cBhvr>
                                        <p:cTn id="90" dur="500"/>
                                        <p:tgtEl>
                                          <p:spTgt spid="214058"/>
                                        </p:tgtEl>
                                      </p:cBhvr>
                                    </p:animEffect>
                                  </p:childTnLst>
                                </p:cTn>
                              </p:par>
                              <p:par>
                                <p:cTn id="91" presetID="18" presetClass="entr" presetSubtype="12" fill="hold" nodeType="withEffect">
                                  <p:stCondLst>
                                    <p:cond delay="0"/>
                                  </p:stCondLst>
                                  <p:childTnLst>
                                    <p:set>
                                      <p:cBhvr>
                                        <p:cTn id="92" dur="1" fill="hold">
                                          <p:stCondLst>
                                            <p:cond delay="0"/>
                                          </p:stCondLst>
                                        </p:cTn>
                                        <p:tgtEl>
                                          <p:spTgt spid="214059"/>
                                        </p:tgtEl>
                                        <p:attrNameLst>
                                          <p:attrName>style.visibility</p:attrName>
                                        </p:attrNameLst>
                                      </p:cBhvr>
                                      <p:to>
                                        <p:strVal val="visible"/>
                                      </p:to>
                                    </p:set>
                                    <p:animEffect transition="in" filter="strips(downLeft)">
                                      <p:cBhvr>
                                        <p:cTn id="93" dur="500"/>
                                        <p:tgtEl>
                                          <p:spTgt spid="21405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ntr" presetSubtype="0" fill="hold" nodeType="clickEffect">
                                  <p:stCondLst>
                                    <p:cond delay="0"/>
                                  </p:stCondLst>
                                  <p:childTnLst>
                                    <p:set>
                                      <p:cBhvr>
                                        <p:cTn id="97" dur="1" fill="hold">
                                          <p:stCondLst>
                                            <p:cond delay="0"/>
                                          </p:stCondLst>
                                        </p:cTn>
                                        <p:tgtEl>
                                          <p:spTgt spid="214063"/>
                                        </p:tgtEl>
                                        <p:attrNameLst>
                                          <p:attrName>style.visibility</p:attrName>
                                        </p:attrNameLst>
                                      </p:cBhvr>
                                      <p:to>
                                        <p:strVal val="visible"/>
                                      </p:to>
                                    </p:set>
                                    <p:anim calcmode="lin" valueType="num">
                                      <p:cBhvr>
                                        <p:cTn id="98" dur="500" fill="hold"/>
                                        <p:tgtEl>
                                          <p:spTgt spid="214063"/>
                                        </p:tgtEl>
                                        <p:attrNameLst>
                                          <p:attrName>ppt_w</p:attrName>
                                        </p:attrNameLst>
                                      </p:cBhvr>
                                      <p:tavLst>
                                        <p:tav tm="0">
                                          <p:val>
                                            <p:fltVal val="0"/>
                                          </p:val>
                                        </p:tav>
                                        <p:tav tm="100000">
                                          <p:val>
                                            <p:strVal val="#ppt_w"/>
                                          </p:val>
                                        </p:tav>
                                      </p:tavLst>
                                    </p:anim>
                                    <p:anim calcmode="lin" valueType="num">
                                      <p:cBhvr>
                                        <p:cTn id="99" dur="500" fill="hold"/>
                                        <p:tgtEl>
                                          <p:spTgt spid="214063"/>
                                        </p:tgtEl>
                                        <p:attrNameLst>
                                          <p:attrName>ppt_h</p:attrName>
                                        </p:attrNameLst>
                                      </p:cBhvr>
                                      <p:tavLst>
                                        <p:tav tm="0">
                                          <p:val>
                                            <p:fltVal val="0"/>
                                          </p:val>
                                        </p:tav>
                                        <p:tav tm="100000">
                                          <p:val>
                                            <p:strVal val="#ppt_h"/>
                                          </p:val>
                                        </p:tav>
                                      </p:tavLst>
                                    </p:anim>
                                    <p:animEffect transition="in" filter="fade">
                                      <p:cBhvr>
                                        <p:cTn id="100" dur="500"/>
                                        <p:tgtEl>
                                          <p:spTgt spid="214063"/>
                                        </p:tgtEl>
                                      </p:cBhvr>
                                    </p:animEffect>
                                  </p:childTnLst>
                                </p:cTn>
                              </p:par>
                              <p:par>
                                <p:cTn id="101" presetID="53" presetClass="entr" presetSubtype="0" fill="hold" grpId="0" nodeType="withEffect">
                                  <p:stCondLst>
                                    <p:cond delay="0"/>
                                  </p:stCondLst>
                                  <p:childTnLst>
                                    <p:set>
                                      <p:cBhvr>
                                        <p:cTn id="102" dur="1" fill="hold">
                                          <p:stCondLst>
                                            <p:cond delay="0"/>
                                          </p:stCondLst>
                                        </p:cTn>
                                        <p:tgtEl>
                                          <p:spTgt spid="214064"/>
                                        </p:tgtEl>
                                        <p:attrNameLst>
                                          <p:attrName>style.visibility</p:attrName>
                                        </p:attrNameLst>
                                      </p:cBhvr>
                                      <p:to>
                                        <p:strVal val="visible"/>
                                      </p:to>
                                    </p:set>
                                    <p:anim calcmode="lin" valueType="num">
                                      <p:cBhvr>
                                        <p:cTn id="103" dur="500" fill="hold"/>
                                        <p:tgtEl>
                                          <p:spTgt spid="214064"/>
                                        </p:tgtEl>
                                        <p:attrNameLst>
                                          <p:attrName>ppt_w</p:attrName>
                                        </p:attrNameLst>
                                      </p:cBhvr>
                                      <p:tavLst>
                                        <p:tav tm="0">
                                          <p:val>
                                            <p:fltVal val="0"/>
                                          </p:val>
                                        </p:tav>
                                        <p:tav tm="100000">
                                          <p:val>
                                            <p:strVal val="#ppt_w"/>
                                          </p:val>
                                        </p:tav>
                                      </p:tavLst>
                                    </p:anim>
                                    <p:anim calcmode="lin" valueType="num">
                                      <p:cBhvr>
                                        <p:cTn id="104" dur="500" fill="hold"/>
                                        <p:tgtEl>
                                          <p:spTgt spid="214064"/>
                                        </p:tgtEl>
                                        <p:attrNameLst>
                                          <p:attrName>ppt_h</p:attrName>
                                        </p:attrNameLst>
                                      </p:cBhvr>
                                      <p:tavLst>
                                        <p:tav tm="0">
                                          <p:val>
                                            <p:fltVal val="0"/>
                                          </p:val>
                                        </p:tav>
                                        <p:tav tm="100000">
                                          <p:val>
                                            <p:strVal val="#ppt_h"/>
                                          </p:val>
                                        </p:tav>
                                      </p:tavLst>
                                    </p:anim>
                                    <p:animEffect transition="in" filter="fade">
                                      <p:cBhvr>
                                        <p:cTn id="105" dur="500"/>
                                        <p:tgtEl>
                                          <p:spTgt spid="21406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3" presetClass="entr" presetSubtype="0" fill="hold" nodeType="clickEffect">
                                  <p:stCondLst>
                                    <p:cond delay="0"/>
                                  </p:stCondLst>
                                  <p:childTnLst>
                                    <p:set>
                                      <p:cBhvr>
                                        <p:cTn id="109" dur="1" fill="hold">
                                          <p:stCondLst>
                                            <p:cond delay="0"/>
                                          </p:stCondLst>
                                        </p:cTn>
                                        <p:tgtEl>
                                          <p:spTgt spid="214046"/>
                                        </p:tgtEl>
                                        <p:attrNameLst>
                                          <p:attrName>style.visibility</p:attrName>
                                        </p:attrNameLst>
                                      </p:cBhvr>
                                      <p:to>
                                        <p:strVal val="visible"/>
                                      </p:to>
                                    </p:set>
                                    <p:anim calcmode="lin" valueType="num">
                                      <p:cBhvr>
                                        <p:cTn id="110" dur="500" fill="hold"/>
                                        <p:tgtEl>
                                          <p:spTgt spid="214046"/>
                                        </p:tgtEl>
                                        <p:attrNameLst>
                                          <p:attrName>ppt_w</p:attrName>
                                        </p:attrNameLst>
                                      </p:cBhvr>
                                      <p:tavLst>
                                        <p:tav tm="0">
                                          <p:val>
                                            <p:fltVal val="0"/>
                                          </p:val>
                                        </p:tav>
                                        <p:tav tm="100000">
                                          <p:val>
                                            <p:strVal val="#ppt_w"/>
                                          </p:val>
                                        </p:tav>
                                      </p:tavLst>
                                    </p:anim>
                                    <p:anim calcmode="lin" valueType="num">
                                      <p:cBhvr>
                                        <p:cTn id="111" dur="500" fill="hold"/>
                                        <p:tgtEl>
                                          <p:spTgt spid="214046"/>
                                        </p:tgtEl>
                                        <p:attrNameLst>
                                          <p:attrName>ppt_h</p:attrName>
                                        </p:attrNameLst>
                                      </p:cBhvr>
                                      <p:tavLst>
                                        <p:tav tm="0">
                                          <p:val>
                                            <p:fltVal val="0"/>
                                          </p:val>
                                        </p:tav>
                                        <p:tav tm="100000">
                                          <p:val>
                                            <p:strVal val="#ppt_h"/>
                                          </p:val>
                                        </p:tav>
                                      </p:tavLst>
                                    </p:anim>
                                    <p:animEffect transition="in" filter="fade">
                                      <p:cBhvr>
                                        <p:cTn id="112" dur="500"/>
                                        <p:tgtEl>
                                          <p:spTgt spid="214046"/>
                                        </p:tgtEl>
                                      </p:cBhvr>
                                    </p:animEffect>
                                  </p:childTnLst>
                                </p:cTn>
                              </p:par>
                              <p:par>
                                <p:cTn id="113" presetID="53" presetClass="entr" presetSubtype="0" fill="hold" grpId="0" nodeType="withEffect">
                                  <p:stCondLst>
                                    <p:cond delay="0"/>
                                  </p:stCondLst>
                                  <p:childTnLst>
                                    <p:set>
                                      <p:cBhvr>
                                        <p:cTn id="114" dur="1" fill="hold">
                                          <p:stCondLst>
                                            <p:cond delay="0"/>
                                          </p:stCondLst>
                                        </p:cTn>
                                        <p:tgtEl>
                                          <p:spTgt spid="214049"/>
                                        </p:tgtEl>
                                        <p:attrNameLst>
                                          <p:attrName>style.visibility</p:attrName>
                                        </p:attrNameLst>
                                      </p:cBhvr>
                                      <p:to>
                                        <p:strVal val="visible"/>
                                      </p:to>
                                    </p:set>
                                    <p:anim calcmode="lin" valueType="num">
                                      <p:cBhvr>
                                        <p:cTn id="115" dur="500" fill="hold"/>
                                        <p:tgtEl>
                                          <p:spTgt spid="214049"/>
                                        </p:tgtEl>
                                        <p:attrNameLst>
                                          <p:attrName>ppt_w</p:attrName>
                                        </p:attrNameLst>
                                      </p:cBhvr>
                                      <p:tavLst>
                                        <p:tav tm="0">
                                          <p:val>
                                            <p:fltVal val="0"/>
                                          </p:val>
                                        </p:tav>
                                        <p:tav tm="100000">
                                          <p:val>
                                            <p:strVal val="#ppt_w"/>
                                          </p:val>
                                        </p:tav>
                                      </p:tavLst>
                                    </p:anim>
                                    <p:anim calcmode="lin" valueType="num">
                                      <p:cBhvr>
                                        <p:cTn id="116" dur="500" fill="hold"/>
                                        <p:tgtEl>
                                          <p:spTgt spid="214049"/>
                                        </p:tgtEl>
                                        <p:attrNameLst>
                                          <p:attrName>ppt_h</p:attrName>
                                        </p:attrNameLst>
                                      </p:cBhvr>
                                      <p:tavLst>
                                        <p:tav tm="0">
                                          <p:val>
                                            <p:fltVal val="0"/>
                                          </p:val>
                                        </p:tav>
                                        <p:tav tm="100000">
                                          <p:val>
                                            <p:strVal val="#ppt_h"/>
                                          </p:val>
                                        </p:tav>
                                      </p:tavLst>
                                    </p:anim>
                                    <p:animEffect transition="in" filter="fade">
                                      <p:cBhvr>
                                        <p:cTn id="117" dur="500"/>
                                        <p:tgtEl>
                                          <p:spTgt spid="21404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3" presetClass="entr" presetSubtype="0" fill="hold" nodeType="clickEffect">
                                  <p:stCondLst>
                                    <p:cond delay="0"/>
                                  </p:stCondLst>
                                  <p:childTnLst>
                                    <p:set>
                                      <p:cBhvr>
                                        <p:cTn id="121" dur="1" fill="hold">
                                          <p:stCondLst>
                                            <p:cond delay="0"/>
                                          </p:stCondLst>
                                        </p:cTn>
                                        <p:tgtEl>
                                          <p:spTgt spid="214047"/>
                                        </p:tgtEl>
                                        <p:attrNameLst>
                                          <p:attrName>style.visibility</p:attrName>
                                        </p:attrNameLst>
                                      </p:cBhvr>
                                      <p:to>
                                        <p:strVal val="visible"/>
                                      </p:to>
                                    </p:set>
                                    <p:anim calcmode="lin" valueType="num">
                                      <p:cBhvr>
                                        <p:cTn id="122" dur="500" fill="hold"/>
                                        <p:tgtEl>
                                          <p:spTgt spid="214047"/>
                                        </p:tgtEl>
                                        <p:attrNameLst>
                                          <p:attrName>ppt_w</p:attrName>
                                        </p:attrNameLst>
                                      </p:cBhvr>
                                      <p:tavLst>
                                        <p:tav tm="0">
                                          <p:val>
                                            <p:fltVal val="0"/>
                                          </p:val>
                                        </p:tav>
                                        <p:tav tm="100000">
                                          <p:val>
                                            <p:strVal val="#ppt_w"/>
                                          </p:val>
                                        </p:tav>
                                      </p:tavLst>
                                    </p:anim>
                                    <p:anim calcmode="lin" valueType="num">
                                      <p:cBhvr>
                                        <p:cTn id="123" dur="500" fill="hold"/>
                                        <p:tgtEl>
                                          <p:spTgt spid="214047"/>
                                        </p:tgtEl>
                                        <p:attrNameLst>
                                          <p:attrName>ppt_h</p:attrName>
                                        </p:attrNameLst>
                                      </p:cBhvr>
                                      <p:tavLst>
                                        <p:tav tm="0">
                                          <p:val>
                                            <p:fltVal val="0"/>
                                          </p:val>
                                        </p:tav>
                                        <p:tav tm="100000">
                                          <p:val>
                                            <p:strVal val="#ppt_h"/>
                                          </p:val>
                                        </p:tav>
                                      </p:tavLst>
                                    </p:anim>
                                    <p:animEffect transition="in" filter="fade">
                                      <p:cBhvr>
                                        <p:cTn id="124" dur="500"/>
                                        <p:tgtEl>
                                          <p:spTgt spid="214047"/>
                                        </p:tgtEl>
                                      </p:cBhvr>
                                    </p:animEffect>
                                  </p:childTnLst>
                                </p:cTn>
                              </p:par>
                              <p:par>
                                <p:cTn id="125" presetID="53" presetClass="entr" presetSubtype="0" fill="hold" grpId="0" nodeType="withEffect">
                                  <p:stCondLst>
                                    <p:cond delay="0"/>
                                  </p:stCondLst>
                                  <p:childTnLst>
                                    <p:set>
                                      <p:cBhvr>
                                        <p:cTn id="126" dur="1" fill="hold">
                                          <p:stCondLst>
                                            <p:cond delay="0"/>
                                          </p:stCondLst>
                                        </p:cTn>
                                        <p:tgtEl>
                                          <p:spTgt spid="214048"/>
                                        </p:tgtEl>
                                        <p:attrNameLst>
                                          <p:attrName>style.visibility</p:attrName>
                                        </p:attrNameLst>
                                      </p:cBhvr>
                                      <p:to>
                                        <p:strVal val="visible"/>
                                      </p:to>
                                    </p:set>
                                    <p:anim calcmode="lin" valueType="num">
                                      <p:cBhvr>
                                        <p:cTn id="127" dur="500" fill="hold"/>
                                        <p:tgtEl>
                                          <p:spTgt spid="214048"/>
                                        </p:tgtEl>
                                        <p:attrNameLst>
                                          <p:attrName>ppt_w</p:attrName>
                                        </p:attrNameLst>
                                      </p:cBhvr>
                                      <p:tavLst>
                                        <p:tav tm="0">
                                          <p:val>
                                            <p:fltVal val="0"/>
                                          </p:val>
                                        </p:tav>
                                        <p:tav tm="100000">
                                          <p:val>
                                            <p:strVal val="#ppt_w"/>
                                          </p:val>
                                        </p:tav>
                                      </p:tavLst>
                                    </p:anim>
                                    <p:anim calcmode="lin" valueType="num">
                                      <p:cBhvr>
                                        <p:cTn id="128" dur="500" fill="hold"/>
                                        <p:tgtEl>
                                          <p:spTgt spid="214048"/>
                                        </p:tgtEl>
                                        <p:attrNameLst>
                                          <p:attrName>ppt_h</p:attrName>
                                        </p:attrNameLst>
                                      </p:cBhvr>
                                      <p:tavLst>
                                        <p:tav tm="0">
                                          <p:val>
                                            <p:fltVal val="0"/>
                                          </p:val>
                                        </p:tav>
                                        <p:tav tm="100000">
                                          <p:val>
                                            <p:strVal val="#ppt_h"/>
                                          </p:val>
                                        </p:tav>
                                      </p:tavLst>
                                    </p:anim>
                                    <p:animEffect transition="in" filter="fade">
                                      <p:cBhvr>
                                        <p:cTn id="129" dur="500"/>
                                        <p:tgtEl>
                                          <p:spTgt spid="214048"/>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3" presetClass="entr" presetSubtype="0" fill="hold" grpId="0" nodeType="clickEffect">
                                  <p:stCondLst>
                                    <p:cond delay="0"/>
                                  </p:stCondLst>
                                  <p:childTnLst>
                                    <p:set>
                                      <p:cBhvr>
                                        <p:cTn id="133" dur="1" fill="hold">
                                          <p:stCondLst>
                                            <p:cond delay="0"/>
                                          </p:stCondLst>
                                        </p:cTn>
                                        <p:tgtEl>
                                          <p:spTgt spid="214052"/>
                                        </p:tgtEl>
                                        <p:attrNameLst>
                                          <p:attrName>style.visibility</p:attrName>
                                        </p:attrNameLst>
                                      </p:cBhvr>
                                      <p:to>
                                        <p:strVal val="visible"/>
                                      </p:to>
                                    </p:set>
                                    <p:anim calcmode="lin" valueType="num">
                                      <p:cBhvr>
                                        <p:cTn id="134" dur="500" fill="hold"/>
                                        <p:tgtEl>
                                          <p:spTgt spid="214052"/>
                                        </p:tgtEl>
                                        <p:attrNameLst>
                                          <p:attrName>ppt_w</p:attrName>
                                        </p:attrNameLst>
                                      </p:cBhvr>
                                      <p:tavLst>
                                        <p:tav tm="0">
                                          <p:val>
                                            <p:fltVal val="0"/>
                                          </p:val>
                                        </p:tav>
                                        <p:tav tm="100000">
                                          <p:val>
                                            <p:strVal val="#ppt_w"/>
                                          </p:val>
                                        </p:tav>
                                      </p:tavLst>
                                    </p:anim>
                                    <p:anim calcmode="lin" valueType="num">
                                      <p:cBhvr>
                                        <p:cTn id="135" dur="500" fill="hold"/>
                                        <p:tgtEl>
                                          <p:spTgt spid="214052"/>
                                        </p:tgtEl>
                                        <p:attrNameLst>
                                          <p:attrName>ppt_h</p:attrName>
                                        </p:attrNameLst>
                                      </p:cBhvr>
                                      <p:tavLst>
                                        <p:tav tm="0">
                                          <p:val>
                                            <p:fltVal val="0"/>
                                          </p:val>
                                        </p:tav>
                                        <p:tav tm="100000">
                                          <p:val>
                                            <p:strVal val="#ppt_h"/>
                                          </p:val>
                                        </p:tav>
                                      </p:tavLst>
                                    </p:anim>
                                    <p:animEffect transition="in" filter="fade">
                                      <p:cBhvr>
                                        <p:cTn id="136" dur="500"/>
                                        <p:tgtEl>
                                          <p:spTgt spid="214052"/>
                                        </p:tgtEl>
                                      </p:cBhvr>
                                    </p:animEffect>
                                  </p:childTnLst>
                                </p:cTn>
                              </p:par>
                              <p:par>
                                <p:cTn id="137" presetID="53" presetClass="entr" presetSubtype="0" fill="hold" nodeType="withEffect">
                                  <p:stCondLst>
                                    <p:cond delay="0"/>
                                  </p:stCondLst>
                                  <p:childTnLst>
                                    <p:set>
                                      <p:cBhvr>
                                        <p:cTn id="138" dur="1" fill="hold">
                                          <p:stCondLst>
                                            <p:cond delay="0"/>
                                          </p:stCondLst>
                                        </p:cTn>
                                        <p:tgtEl>
                                          <p:spTgt spid="214051"/>
                                        </p:tgtEl>
                                        <p:attrNameLst>
                                          <p:attrName>style.visibility</p:attrName>
                                        </p:attrNameLst>
                                      </p:cBhvr>
                                      <p:to>
                                        <p:strVal val="visible"/>
                                      </p:to>
                                    </p:set>
                                    <p:anim calcmode="lin" valueType="num">
                                      <p:cBhvr>
                                        <p:cTn id="139" dur="500" fill="hold"/>
                                        <p:tgtEl>
                                          <p:spTgt spid="214051"/>
                                        </p:tgtEl>
                                        <p:attrNameLst>
                                          <p:attrName>ppt_w</p:attrName>
                                        </p:attrNameLst>
                                      </p:cBhvr>
                                      <p:tavLst>
                                        <p:tav tm="0">
                                          <p:val>
                                            <p:fltVal val="0"/>
                                          </p:val>
                                        </p:tav>
                                        <p:tav tm="100000">
                                          <p:val>
                                            <p:strVal val="#ppt_w"/>
                                          </p:val>
                                        </p:tav>
                                      </p:tavLst>
                                    </p:anim>
                                    <p:anim calcmode="lin" valueType="num">
                                      <p:cBhvr>
                                        <p:cTn id="140" dur="500" fill="hold"/>
                                        <p:tgtEl>
                                          <p:spTgt spid="214051"/>
                                        </p:tgtEl>
                                        <p:attrNameLst>
                                          <p:attrName>ppt_h</p:attrName>
                                        </p:attrNameLst>
                                      </p:cBhvr>
                                      <p:tavLst>
                                        <p:tav tm="0">
                                          <p:val>
                                            <p:fltVal val="0"/>
                                          </p:val>
                                        </p:tav>
                                        <p:tav tm="100000">
                                          <p:val>
                                            <p:strVal val="#ppt_h"/>
                                          </p:val>
                                        </p:tav>
                                      </p:tavLst>
                                    </p:anim>
                                    <p:animEffect transition="in" filter="fade">
                                      <p:cBhvr>
                                        <p:cTn id="141" dur="500"/>
                                        <p:tgtEl>
                                          <p:spTgt spid="2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42" grpId="0"/>
      <p:bldP spid="214043" grpId="0"/>
      <p:bldP spid="214044" grpId="0"/>
      <p:bldP spid="214045" grpId="0"/>
      <p:bldP spid="214048" grpId="0"/>
      <p:bldP spid="214049" grpId="0"/>
      <p:bldP spid="214050" grpId="0"/>
      <p:bldP spid="214052" grpId="0"/>
      <p:bldP spid="214061" grpId="0"/>
      <p:bldP spid="214062" grpId="0"/>
      <p:bldP spid="2140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77778">
            <a:extLst>
              <a:ext uri="{FF2B5EF4-FFF2-40B4-BE49-F238E27FC236}">
                <a16:creationId xmlns:a16="http://schemas.microsoft.com/office/drawing/2014/main" id="{13C56689-CE3D-463C-994C-FB942E445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533"/>
            <a:ext cx="12191999" cy="659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EC5FB04-B7AC-4F6F-A638-EC5ADC396ADD}"/>
              </a:ext>
            </a:extLst>
          </p:cNvPr>
          <p:cNvCxnSpPr/>
          <p:nvPr/>
        </p:nvCxnSpPr>
        <p:spPr>
          <a:xfrm flipV="1">
            <a:off x="1598613" y="1015185"/>
            <a:ext cx="6477000" cy="1588"/>
          </a:xfrm>
          <a:prstGeom prst="line">
            <a:avLst/>
          </a:prstGeom>
          <a:ln w="57150">
            <a:solidFill>
              <a:schemeClr val="accent4">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9601823-DB69-4895-BE13-3C7C19B61B29}"/>
              </a:ext>
            </a:extLst>
          </p:cNvPr>
          <p:cNvCxnSpPr/>
          <p:nvPr/>
        </p:nvCxnSpPr>
        <p:spPr>
          <a:xfrm flipV="1">
            <a:off x="1598613" y="4756357"/>
            <a:ext cx="6477000" cy="34925"/>
          </a:xfrm>
          <a:prstGeom prst="line">
            <a:avLst/>
          </a:prstGeom>
          <a:ln w="571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FF8DC7C-E032-4A23-AB36-24AD04C3CD4B}"/>
              </a:ext>
            </a:extLst>
          </p:cNvPr>
          <p:cNvSpPr/>
          <p:nvPr/>
        </p:nvSpPr>
        <p:spPr>
          <a:xfrm>
            <a:off x="1962151" y="914401"/>
            <a:ext cx="159702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0000CC"/>
                </a:solidFill>
                <a:latin typeface="Times New Roman" panose="02020603050405020304" pitchFamily="18" charset="0"/>
                <a:cs typeface="Times New Roman" panose="02020603050405020304" pitchFamily="18" charset="0"/>
              </a:rPr>
              <a:t>Chí</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tuyến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Bắc</a:t>
            </a:r>
            <a:r>
              <a:rPr lang="en-US" b="1" dirty="0">
                <a:solidFill>
                  <a:srgbClr val="0000CC"/>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CD405631-C104-4999-86F4-27A0E381E1BB}"/>
              </a:ext>
            </a:extLst>
          </p:cNvPr>
          <p:cNvSpPr/>
          <p:nvPr/>
        </p:nvSpPr>
        <p:spPr>
          <a:xfrm>
            <a:off x="1701800" y="4872039"/>
            <a:ext cx="1816100"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0000CC"/>
                </a:solidFill>
                <a:latin typeface="Times New Roman" panose="02020603050405020304" pitchFamily="18" charset="0"/>
                <a:cs typeface="Times New Roman" panose="02020603050405020304" pitchFamily="18" charset="0"/>
              </a:rPr>
              <a:t>Xích</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đạo</a:t>
            </a:r>
            <a:endParaRPr lang="en-US" b="1" dirty="0">
              <a:solidFill>
                <a:srgbClr val="0000CC"/>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3966284C-66EC-4823-AD47-15CAAE726950}"/>
              </a:ext>
            </a:extLst>
          </p:cNvPr>
          <p:cNvCxnSpPr/>
          <p:nvPr/>
        </p:nvCxnSpPr>
        <p:spPr>
          <a:xfrm>
            <a:off x="5914103" y="1015185"/>
            <a:ext cx="115222" cy="377271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Down Arrow Callout 7">
            <a:extLst>
              <a:ext uri="{FF2B5EF4-FFF2-40B4-BE49-F238E27FC236}">
                <a16:creationId xmlns:a16="http://schemas.microsoft.com/office/drawing/2014/main" id="{DFC05CF8-2B52-4BEE-BDAF-AA87B5C1403B}"/>
              </a:ext>
            </a:extLst>
          </p:cNvPr>
          <p:cNvSpPr/>
          <p:nvPr/>
        </p:nvSpPr>
        <p:spPr>
          <a:xfrm>
            <a:off x="7416801" y="912813"/>
            <a:ext cx="3230563" cy="2101850"/>
          </a:xfrm>
          <a:prstGeom prst="downArrowCallout">
            <a:avLst>
              <a:gd name="adj1" fmla="val 16486"/>
              <a:gd name="adj2" fmla="val 25000"/>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9" name="Snip Same Side Corner Rectangle 8">
            <a:extLst>
              <a:ext uri="{FF2B5EF4-FFF2-40B4-BE49-F238E27FC236}">
                <a16:creationId xmlns:a16="http://schemas.microsoft.com/office/drawing/2014/main" id="{4567B1F1-CD62-4F61-9061-CFCAAEC02089}"/>
              </a:ext>
            </a:extLst>
          </p:cNvPr>
          <p:cNvSpPr/>
          <p:nvPr/>
        </p:nvSpPr>
        <p:spPr>
          <a:xfrm>
            <a:off x="7361238" y="3608182"/>
            <a:ext cx="2762251" cy="1600200"/>
          </a:xfrm>
          <a:prstGeom prst="snip2Same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FF00"/>
                </a:solidFill>
                <a:latin typeface="Times New Roman" panose="02020603050405020304" pitchFamily="18" charset="0"/>
                <a:cs typeface="Times New Roman" panose="02020603050405020304" pitchFamily="18" charset="0"/>
              </a:rPr>
              <a:t>Thiên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nhiên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mang</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tính</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chất</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nhiệt</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đới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gió</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mùa</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ẩm</a:t>
            </a:r>
            <a:r>
              <a:rPr lang="en-US" sz="2200" b="1" dirty="0">
                <a:solidFill>
                  <a:srgbClr val="FFFF00"/>
                </a:solidFill>
                <a:latin typeface="Times New Roman" panose="02020603050405020304" pitchFamily="18" charset="0"/>
                <a:cs typeface="Times New Roman" panose="02020603050405020304" pitchFamily="18" charset="0"/>
              </a:rPr>
              <a:t>.</a:t>
            </a:r>
          </a:p>
        </p:txBody>
      </p:sp>
      <p:sp>
        <p:nvSpPr>
          <p:cNvPr id="15" name="Text Box 15">
            <a:extLst>
              <a:ext uri="{FF2B5EF4-FFF2-40B4-BE49-F238E27FC236}">
                <a16:creationId xmlns:a16="http://schemas.microsoft.com/office/drawing/2014/main" id="{0B614838-E6BA-48A8-9D50-EF078313C438}"/>
              </a:ext>
            </a:extLst>
          </p:cNvPr>
          <p:cNvSpPr txBox="1">
            <a:spLocks noChangeArrowheads="1"/>
          </p:cNvSpPr>
          <p:nvPr/>
        </p:nvSpPr>
        <p:spPr bwMode="auto">
          <a:xfrm rot="19431857">
            <a:off x="4127500" y="786092"/>
            <a:ext cx="2357438" cy="36933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defRPr/>
            </a:pPr>
            <a:r>
              <a:rPr lang="en-US" altLang="en-US" sz="1800" b="1" dirty="0" err="1">
                <a:latin typeface="Times New Roman" panose="02020603050405020304" pitchFamily="18" charset="0"/>
                <a:cs typeface="Times New Roman" panose="02020603050405020304" pitchFamily="18" charset="0"/>
              </a:rPr>
              <a:t>Gió</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mùa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Đông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Bắc</a:t>
            </a:r>
            <a:endParaRPr lang="en-US" altLang="en-US" sz="1800" b="1" dirty="0">
              <a:latin typeface="Times New Roman" panose="02020603050405020304" pitchFamily="18" charset="0"/>
              <a:cs typeface="Times New Roman" panose="02020603050405020304" pitchFamily="18" charset="0"/>
            </a:endParaRPr>
          </a:p>
        </p:txBody>
      </p:sp>
      <p:sp>
        <p:nvSpPr>
          <p:cNvPr id="16" name="Line 16">
            <a:extLst>
              <a:ext uri="{FF2B5EF4-FFF2-40B4-BE49-F238E27FC236}">
                <a16:creationId xmlns:a16="http://schemas.microsoft.com/office/drawing/2014/main" id="{9EA195D8-2070-490B-99B9-BBDE0E7A68A2}"/>
              </a:ext>
            </a:extLst>
          </p:cNvPr>
          <p:cNvSpPr>
            <a:spLocks noChangeShapeType="1"/>
          </p:cNvSpPr>
          <p:nvPr/>
        </p:nvSpPr>
        <p:spPr bwMode="auto">
          <a:xfrm flipH="1">
            <a:off x="3994151" y="912813"/>
            <a:ext cx="587375" cy="41910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7">
            <a:extLst>
              <a:ext uri="{FF2B5EF4-FFF2-40B4-BE49-F238E27FC236}">
                <a16:creationId xmlns:a16="http://schemas.microsoft.com/office/drawing/2014/main" id="{F475B2BC-505E-48A3-ADA1-919A2775218D}"/>
              </a:ext>
            </a:extLst>
          </p:cNvPr>
          <p:cNvSpPr>
            <a:spLocks noChangeShapeType="1"/>
          </p:cNvSpPr>
          <p:nvPr/>
        </p:nvSpPr>
        <p:spPr bwMode="auto">
          <a:xfrm flipV="1">
            <a:off x="3517900" y="3370264"/>
            <a:ext cx="623888" cy="731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9">
            <a:extLst>
              <a:ext uri="{FF2B5EF4-FFF2-40B4-BE49-F238E27FC236}">
                <a16:creationId xmlns:a16="http://schemas.microsoft.com/office/drawing/2014/main" id="{155C1766-7C94-4FD7-B276-B7D21FC0FB3C}"/>
              </a:ext>
            </a:extLst>
          </p:cNvPr>
          <p:cNvSpPr txBox="1">
            <a:spLocks noChangeArrowheads="1"/>
          </p:cNvSpPr>
          <p:nvPr/>
        </p:nvSpPr>
        <p:spPr bwMode="auto">
          <a:xfrm rot="-2899765">
            <a:off x="2272507" y="2945091"/>
            <a:ext cx="2173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dirty="0" err="1">
                <a:solidFill>
                  <a:srgbClr val="C00000"/>
                </a:solidFill>
                <a:latin typeface="Times New Roman" panose="02020603050405020304" pitchFamily="18" charset="0"/>
                <a:cs typeface="Times New Roman" panose="02020603050405020304" pitchFamily="18" charset="0"/>
              </a:rPr>
              <a:t>Gió</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mùa</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Tây</a:t>
            </a:r>
            <a:r>
              <a:rPr lang="en-US" altLang="en-US" sz="1800" b="1" dirty="0">
                <a:solidFill>
                  <a:srgbClr val="C00000"/>
                </a:solidFill>
                <a:latin typeface="Times New Roman" panose="02020603050405020304" pitchFamily="18" charset="0"/>
                <a:cs typeface="Times New Roman" panose="02020603050405020304" pitchFamily="18" charset="0"/>
              </a:rPr>
              <a:t> Nam</a:t>
            </a:r>
          </a:p>
        </p:txBody>
      </p:sp>
      <p:sp>
        <p:nvSpPr>
          <p:cNvPr id="19" name="Line 7">
            <a:extLst>
              <a:ext uri="{FF2B5EF4-FFF2-40B4-BE49-F238E27FC236}">
                <a16:creationId xmlns:a16="http://schemas.microsoft.com/office/drawing/2014/main" id="{3B4BDF21-AC66-4011-931B-79FDF9307123}"/>
              </a:ext>
            </a:extLst>
          </p:cNvPr>
          <p:cNvSpPr>
            <a:spLocks noChangeShapeType="1"/>
          </p:cNvSpPr>
          <p:nvPr/>
        </p:nvSpPr>
        <p:spPr bwMode="auto">
          <a:xfrm flipV="1">
            <a:off x="3517900" y="3014663"/>
            <a:ext cx="623888" cy="7302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Line 7">
            <a:extLst>
              <a:ext uri="{FF2B5EF4-FFF2-40B4-BE49-F238E27FC236}">
                <a16:creationId xmlns:a16="http://schemas.microsoft.com/office/drawing/2014/main" id="{CCE84D41-807E-4F7F-B5B7-4630EA5693B7}"/>
              </a:ext>
            </a:extLst>
          </p:cNvPr>
          <p:cNvSpPr>
            <a:spLocks noChangeShapeType="1"/>
          </p:cNvSpPr>
          <p:nvPr/>
        </p:nvSpPr>
        <p:spPr bwMode="auto">
          <a:xfrm flipV="1">
            <a:off x="3529013" y="2678114"/>
            <a:ext cx="622300" cy="731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Line 16">
            <a:extLst>
              <a:ext uri="{FF2B5EF4-FFF2-40B4-BE49-F238E27FC236}">
                <a16:creationId xmlns:a16="http://schemas.microsoft.com/office/drawing/2014/main" id="{3A031C9D-5182-4206-8923-E57930B7575B}"/>
              </a:ext>
            </a:extLst>
          </p:cNvPr>
          <p:cNvSpPr>
            <a:spLocks noChangeShapeType="1"/>
          </p:cNvSpPr>
          <p:nvPr/>
        </p:nvSpPr>
        <p:spPr bwMode="auto">
          <a:xfrm flipH="1">
            <a:off x="4375150" y="781050"/>
            <a:ext cx="693738" cy="49530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16">
            <a:extLst>
              <a:ext uri="{FF2B5EF4-FFF2-40B4-BE49-F238E27FC236}">
                <a16:creationId xmlns:a16="http://schemas.microsoft.com/office/drawing/2014/main" id="{D05D92BC-FEB6-4A37-BCF9-5A927BC34760}"/>
              </a:ext>
            </a:extLst>
          </p:cNvPr>
          <p:cNvSpPr>
            <a:spLocks noChangeShapeType="1"/>
          </p:cNvSpPr>
          <p:nvPr/>
        </p:nvSpPr>
        <p:spPr bwMode="auto">
          <a:xfrm flipH="1">
            <a:off x="4670425" y="800100"/>
            <a:ext cx="692150" cy="495300"/>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Box 22">
            <a:extLst>
              <a:ext uri="{FF2B5EF4-FFF2-40B4-BE49-F238E27FC236}">
                <a16:creationId xmlns:a16="http://schemas.microsoft.com/office/drawing/2014/main" id="{BAEE6823-5E2A-44D5-BEB9-2BB66DB658D1}"/>
              </a:ext>
            </a:extLst>
          </p:cNvPr>
          <p:cNvSpPr txBox="1">
            <a:spLocks noChangeArrowheads="1"/>
          </p:cNvSpPr>
          <p:nvPr/>
        </p:nvSpPr>
        <p:spPr bwMode="auto">
          <a:xfrm>
            <a:off x="7394574" y="890130"/>
            <a:ext cx="3217863" cy="40011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Nội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chí</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tuyến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bắc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bán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cầu</a:t>
            </a:r>
            <a:r>
              <a:rPr lang="en-US" altLang="en-US" sz="2000" dirty="0">
                <a:solidFill>
                  <a:srgbClr val="FF0000"/>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3B316C44-4B50-45C6-86EA-74579C48A86D}"/>
              </a:ext>
            </a:extLst>
          </p:cNvPr>
          <p:cNvSpPr txBox="1">
            <a:spLocks noChangeArrowheads="1"/>
          </p:cNvSpPr>
          <p:nvPr/>
        </p:nvSpPr>
        <p:spPr bwMode="auto">
          <a:xfrm>
            <a:off x="7361238" y="1238965"/>
            <a:ext cx="3286126" cy="707886"/>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Tiếp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xúc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của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các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luồng</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gió</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mùa</a:t>
            </a:r>
            <a:r>
              <a:rPr lang="en-US" altLang="en-US" sz="2000" dirty="0">
                <a:solidFill>
                  <a:srgbClr val="FF0000"/>
                </a:solidFill>
              </a:rPr>
              <a:t>.</a:t>
            </a:r>
          </a:p>
        </p:txBody>
      </p:sp>
      <p:sp>
        <p:nvSpPr>
          <p:cNvPr id="25" name="TextBox 24">
            <a:extLst>
              <a:ext uri="{FF2B5EF4-FFF2-40B4-BE49-F238E27FC236}">
                <a16:creationId xmlns:a16="http://schemas.microsoft.com/office/drawing/2014/main" id="{96EA08F1-98F3-41AD-9998-01CD18A92B33}"/>
              </a:ext>
            </a:extLst>
          </p:cNvPr>
          <p:cNvSpPr txBox="1">
            <a:spLocks noChangeArrowheads="1"/>
          </p:cNvSpPr>
          <p:nvPr/>
        </p:nvSpPr>
        <p:spPr bwMode="auto">
          <a:xfrm>
            <a:off x="7383464" y="1835818"/>
            <a:ext cx="3055937" cy="40011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Giáp</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biển</a:t>
            </a:r>
            <a:r>
              <a:rPr lang="en-US" altLang="en-US" sz="2000" dirty="0">
                <a:solidFill>
                  <a:srgbClr val="FF0000"/>
                </a:solidFill>
              </a:rPr>
              <a:t>.</a:t>
            </a:r>
          </a:p>
        </p:txBody>
      </p:sp>
    </p:spTree>
    <p:extLst>
      <p:ext uri="{BB962C8B-B14F-4D97-AF65-F5344CB8AC3E}">
        <p14:creationId xmlns:p14="http://schemas.microsoft.com/office/powerpoint/2010/main" val="3345520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par>
                                <p:cTn id="22" presetID="1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repeatCount="indefinite"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strips(downLeft)">
                                      <p:cBhvr>
                                        <p:cTn id="47" dur="1000"/>
                                        <p:tgtEl>
                                          <p:spTgt spid="16"/>
                                        </p:tgtEl>
                                      </p:cBhvr>
                                    </p:animEffect>
                                  </p:childTnLst>
                                </p:cTn>
                              </p:par>
                              <p:par>
                                <p:cTn id="48" presetID="18" presetClass="entr" presetSubtype="12" repeatCount="indefinite"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strips(downLeft)">
                                      <p:cBhvr>
                                        <p:cTn id="50" dur="1000"/>
                                        <p:tgtEl>
                                          <p:spTgt spid="21"/>
                                        </p:tgtEl>
                                      </p:cBhvr>
                                    </p:animEffect>
                                  </p:childTnLst>
                                </p:cTn>
                              </p:par>
                              <p:par>
                                <p:cTn id="51" presetID="18" presetClass="entr" presetSubtype="12" repeatCount="indefinite"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strips(downLeft)">
                                      <p:cBhvr>
                                        <p:cTn id="53" dur="1000"/>
                                        <p:tgtEl>
                                          <p:spTgt spid="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repeatCount="indefinite"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1000"/>
                                        <p:tgtEl>
                                          <p:spTgt spid="20"/>
                                        </p:tgtEl>
                                      </p:cBhvr>
                                    </p:animEffect>
                                  </p:childTnLst>
                                </p:cTn>
                              </p:par>
                              <p:par>
                                <p:cTn id="59" presetID="22" presetClass="entr" presetSubtype="4" repeatCount="indefinite"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1000"/>
                                        <p:tgtEl>
                                          <p:spTgt spid="17"/>
                                        </p:tgtEl>
                                      </p:cBhvr>
                                    </p:animEffect>
                                  </p:childTnLst>
                                </p:cTn>
                              </p:par>
                              <p:par>
                                <p:cTn id="62" presetID="22" presetClass="entr" presetSubtype="4" repeatCount="indefinite"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1000"/>
                                        <p:tgtEl>
                                          <p:spTgt spid="1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1000"/>
                                        <p:tgtEl>
                                          <p:spTgt spid="9"/>
                                        </p:tgtEl>
                                      </p:cBhvr>
                                    </p:animEffect>
                                    <p:anim calcmode="lin" valueType="num">
                                      <p:cBhvr>
                                        <p:cTn id="94" dur="1000" fill="hold"/>
                                        <p:tgtEl>
                                          <p:spTgt spid="9"/>
                                        </p:tgtEl>
                                        <p:attrNameLst>
                                          <p:attrName>ppt_x</p:attrName>
                                        </p:attrNameLst>
                                      </p:cBhvr>
                                      <p:tavLst>
                                        <p:tav tm="0">
                                          <p:val>
                                            <p:strVal val="#ppt_x"/>
                                          </p:val>
                                        </p:tav>
                                        <p:tav tm="100000">
                                          <p:val>
                                            <p:strVal val="#ppt_x"/>
                                          </p:val>
                                        </p:tav>
                                      </p:tavLst>
                                    </p:anim>
                                    <p:anim calcmode="lin" valueType="num">
                                      <p:cBhvr>
                                        <p:cTn id="9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P spid="15" grpId="0"/>
      <p:bldP spid="18"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85A1A6-1484-A41D-827F-5B509BED0288}"/>
              </a:ext>
            </a:extLst>
          </p:cNvPr>
          <p:cNvSpPr>
            <a:spLocks noGrp="1"/>
          </p:cNvSpPr>
          <p:nvPr>
            <p:ph type="title"/>
          </p:nvPr>
        </p:nvSpPr>
        <p:spPr>
          <a:xfrm>
            <a:off x="889348" y="1359075"/>
            <a:ext cx="5544855" cy="3120024"/>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4000" b="1" dirty="0" err="1">
                <a:solidFill>
                  <a:schemeClr val="tx1"/>
                </a:solidFill>
                <a:latin typeface="Cambria" pitchFamily="18" charset="0"/>
                <a:ea typeface="Cambria" pitchFamily="18" charset="0"/>
              </a:rPr>
              <a:t>Câu</a:t>
            </a:r>
            <a:r>
              <a:rPr lang="en-US" sz="4000" b="1" dirty="0">
                <a:solidFill>
                  <a:schemeClr val="tx1"/>
                </a:solidFill>
                <a:latin typeface="Cambria" pitchFamily="18" charset="0"/>
                <a:ea typeface="Cambria" pitchFamily="18" charset="0"/>
              </a:rPr>
              <a:t> 1:</a:t>
            </a:r>
            <a:br>
              <a:rPr lang="en-US" sz="4000" b="1" dirty="0">
                <a:solidFill>
                  <a:schemeClr val="tx1"/>
                </a:solidFill>
                <a:latin typeface="Cambria" pitchFamily="18" charset="0"/>
                <a:ea typeface="Cambria" pitchFamily="18" charset="0"/>
              </a:rPr>
            </a:b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Một</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thành</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phố</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biển</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Tên</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gọi</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có</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răng</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Đố</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hữu</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đố</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bằng</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Biết</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chăng</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đáp</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nhanh</a:t>
            </a:r>
            <a:endParaRPr lang="en-US" sz="4000" b="1" dirty="0">
              <a:solidFill>
                <a:schemeClr val="tx1"/>
              </a:solidFill>
              <a:latin typeface="Cambria" pitchFamily="18" charset="0"/>
              <a:ea typeface="Cambria" pitchFamily="18" charset="0"/>
            </a:endParaRPr>
          </a:p>
        </p:txBody>
      </p:sp>
      <p:sp>
        <p:nvSpPr>
          <p:cNvPr id="5" name="Title 1">
            <a:extLst>
              <a:ext uri="{FF2B5EF4-FFF2-40B4-BE49-F238E27FC236}">
                <a16:creationId xmlns:a16="http://schemas.microsoft.com/office/drawing/2014/main" id="{8AF157E1-AFAF-B170-4E78-D694A20EA33F}"/>
              </a:ext>
            </a:extLst>
          </p:cNvPr>
          <p:cNvSpPr txBox="1">
            <a:spLocks/>
          </p:cNvSpPr>
          <p:nvPr/>
        </p:nvSpPr>
        <p:spPr>
          <a:xfrm>
            <a:off x="7248394" y="2286000"/>
            <a:ext cx="4054258" cy="11430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rgbClr val="FF0000"/>
                </a:solidFill>
                <a:latin typeface="Cambria" pitchFamily="18" charset="0"/>
                <a:ea typeface="Cambria" pitchFamily="18" charset="0"/>
              </a:rPr>
              <a:t>NHA TRANG</a:t>
            </a:r>
          </a:p>
        </p:txBody>
      </p:sp>
    </p:spTree>
    <p:extLst>
      <p:ext uri="{BB962C8B-B14F-4D97-AF65-F5344CB8AC3E}">
        <p14:creationId xmlns:p14="http://schemas.microsoft.com/office/powerpoint/2010/main" val="405585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7778">
            <a:extLst>
              <a:ext uri="{FF2B5EF4-FFF2-40B4-BE49-F238E27FC236}">
                <a16:creationId xmlns:a16="http://schemas.microsoft.com/office/drawing/2014/main" id="{2E87D90B-29C3-4F9A-AAC1-458DA3BFC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39" y="0"/>
            <a:ext cx="12088761" cy="673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FA5E2207-C386-4D4F-8B75-D175AE97BE7D}"/>
              </a:ext>
            </a:extLst>
          </p:cNvPr>
          <p:cNvSpPr/>
          <p:nvPr/>
        </p:nvSpPr>
        <p:spPr>
          <a:xfrm>
            <a:off x="1974851" y="471488"/>
            <a:ext cx="1262063" cy="1103312"/>
          </a:xfrm>
          <a:prstGeom prst="ellipse">
            <a:avLst/>
          </a:prstGeom>
          <a:blipFill dpi="0" rotWithShape="1">
            <a:blip r:embed="rId3"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0662A914-43CD-4D5E-BB6E-9D96E751AE38}"/>
              </a:ext>
            </a:extLst>
          </p:cNvPr>
          <p:cNvSpPr/>
          <p:nvPr/>
        </p:nvSpPr>
        <p:spPr>
          <a:xfrm>
            <a:off x="5576889" y="4130676"/>
            <a:ext cx="1239837" cy="1147763"/>
          </a:xfrm>
          <a:prstGeom prst="ellipse">
            <a:avLst/>
          </a:prstGeom>
          <a:blipFill dpi="0" rotWithShape="1">
            <a:blip r:embed="rId4"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B187C5F9-FD9D-44FD-9F51-254F1CAF554B}"/>
              </a:ext>
            </a:extLst>
          </p:cNvPr>
          <p:cNvSpPr/>
          <p:nvPr/>
        </p:nvSpPr>
        <p:spPr>
          <a:xfrm>
            <a:off x="1441450" y="1803401"/>
            <a:ext cx="1252538" cy="1185863"/>
          </a:xfrm>
          <a:prstGeom prst="ellipse">
            <a:avLst/>
          </a:prstGeom>
          <a:blipFill dpi="0" rotWithShape="1">
            <a:blip r:embed="rId5" cstate="print"/>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a:extLst>
              <a:ext uri="{FF2B5EF4-FFF2-40B4-BE49-F238E27FC236}">
                <a16:creationId xmlns:a16="http://schemas.microsoft.com/office/drawing/2014/main" id="{A43ED519-16CB-4EC3-822B-CB46CAD1CDA3}"/>
              </a:ext>
            </a:extLst>
          </p:cNvPr>
          <p:cNvSpPr txBox="1">
            <a:spLocks noChangeArrowheads="1"/>
          </p:cNvSpPr>
          <p:nvPr/>
        </p:nvSpPr>
        <p:spPr bwMode="auto">
          <a:xfrm>
            <a:off x="4433888" y="3804522"/>
            <a:ext cx="3998912" cy="738187"/>
          </a:xfrm>
          <a:prstGeom prst="rect">
            <a:avLst/>
          </a:prstGeom>
          <a:noFill/>
          <a:ln>
            <a:noFill/>
          </a:ln>
          <a:effectLst>
            <a:outerShdw dist="35921" dir="2700000" algn="ctr" rotWithShape="0">
              <a:srgbClr val="0000CC"/>
            </a:outerShdw>
          </a:effec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2100" b="1">
                <a:solidFill>
                  <a:schemeClr val="bg2">
                    <a:lumMod val="60000"/>
                    <a:lumOff val="40000"/>
                  </a:schemeClr>
                </a:solidFill>
                <a:latin typeface="Times New Roman" panose="02020603050405020304" pitchFamily="18" charset="0"/>
                <a:cs typeface="Times New Roman" panose="02020603050405020304" pitchFamily="18" charset="0"/>
              </a:rPr>
              <a:t> ĐÔNG NAM Á</a:t>
            </a:r>
          </a:p>
          <a:p>
            <a:pPr algn="ctr" eaLnBrk="1" hangingPunct="1">
              <a:lnSpc>
                <a:spcPct val="100000"/>
              </a:lnSpc>
              <a:spcBef>
                <a:spcPct val="0"/>
              </a:spcBef>
              <a:buFontTx/>
              <a:buNone/>
              <a:defRPr/>
            </a:pPr>
            <a:r>
              <a:rPr lang="en-US" altLang="en-US" sz="2100" b="1">
                <a:solidFill>
                  <a:schemeClr val="bg2">
                    <a:lumMod val="60000"/>
                    <a:lumOff val="40000"/>
                  </a:schemeClr>
                </a:solidFill>
                <a:latin typeface="Times New Roman" panose="02020603050405020304" pitchFamily="18" charset="0"/>
                <a:cs typeface="Times New Roman" panose="02020603050405020304" pitchFamily="18" charset="0"/>
              </a:rPr>
              <a:t>HẢI ĐẢO</a:t>
            </a:r>
          </a:p>
        </p:txBody>
      </p:sp>
      <p:sp>
        <p:nvSpPr>
          <p:cNvPr id="24" name="TextBox 23">
            <a:extLst>
              <a:ext uri="{FF2B5EF4-FFF2-40B4-BE49-F238E27FC236}">
                <a16:creationId xmlns:a16="http://schemas.microsoft.com/office/drawing/2014/main" id="{68399CE2-6E77-47DD-A3BE-D067D1B913A4}"/>
              </a:ext>
            </a:extLst>
          </p:cNvPr>
          <p:cNvSpPr txBox="1">
            <a:spLocks noChangeArrowheads="1"/>
          </p:cNvSpPr>
          <p:nvPr/>
        </p:nvSpPr>
        <p:spPr bwMode="auto">
          <a:xfrm>
            <a:off x="2420938" y="2130425"/>
            <a:ext cx="3721100" cy="738188"/>
          </a:xfrm>
          <a:prstGeom prst="rect">
            <a:avLst/>
          </a:prstGeom>
          <a:noFill/>
          <a:ln>
            <a:noFill/>
          </a:ln>
          <a:effectLst>
            <a:outerShdw dist="35921" dir="2700000" algn="ctr" rotWithShape="0">
              <a:srgbClr val="0000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100" b="1">
                <a:solidFill>
                  <a:srgbClr val="FFC000"/>
                </a:solidFill>
                <a:latin typeface="Times New Roman" panose="02020603050405020304" pitchFamily="18" charset="0"/>
                <a:cs typeface="Times New Roman" panose="02020603050405020304" pitchFamily="18" charset="0"/>
              </a:rPr>
              <a:t> </a:t>
            </a:r>
            <a:r>
              <a:rPr lang="en-US" altLang="en-US" sz="2100" b="1">
                <a:solidFill>
                  <a:srgbClr val="FF0000"/>
                </a:solidFill>
                <a:latin typeface="Times New Roman" panose="02020603050405020304" pitchFamily="18" charset="0"/>
                <a:cs typeface="Times New Roman" panose="02020603050405020304" pitchFamily="18" charset="0"/>
              </a:rPr>
              <a:t>ĐÔNG NAM Á</a:t>
            </a:r>
          </a:p>
          <a:p>
            <a:pPr algn="ctr" eaLnBrk="1" hangingPunct="1">
              <a:spcBef>
                <a:spcPct val="0"/>
              </a:spcBef>
              <a:buFontTx/>
              <a:buNone/>
            </a:pPr>
            <a:r>
              <a:rPr lang="en-US" altLang="en-US" sz="2100" b="1">
                <a:solidFill>
                  <a:srgbClr val="FF0000"/>
                </a:solidFill>
                <a:latin typeface="Times New Roman" panose="02020603050405020304" pitchFamily="18" charset="0"/>
                <a:cs typeface="Times New Roman" panose="02020603050405020304" pitchFamily="18" charset="0"/>
              </a:rPr>
              <a:t>ĐẤT LIỀN</a:t>
            </a:r>
          </a:p>
        </p:txBody>
      </p:sp>
      <p:sp>
        <p:nvSpPr>
          <p:cNvPr id="25" name="Arc 24">
            <a:extLst>
              <a:ext uri="{FF2B5EF4-FFF2-40B4-BE49-F238E27FC236}">
                <a16:creationId xmlns:a16="http://schemas.microsoft.com/office/drawing/2014/main" id="{0ABFF69F-3ECA-4838-99E5-140D9232BF3B}"/>
              </a:ext>
            </a:extLst>
          </p:cNvPr>
          <p:cNvSpPr/>
          <p:nvPr/>
        </p:nvSpPr>
        <p:spPr>
          <a:xfrm rot="20634588">
            <a:off x="4341813" y="2687638"/>
            <a:ext cx="1422400" cy="4176712"/>
          </a:xfrm>
          <a:prstGeom prst="arc">
            <a:avLst>
              <a:gd name="adj1" fmla="val 16775084"/>
              <a:gd name="adj2" fmla="val 0"/>
            </a:avLst>
          </a:prstGeom>
          <a:ln w="76200">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Down Arrow Callout 9">
            <a:extLst>
              <a:ext uri="{FF2B5EF4-FFF2-40B4-BE49-F238E27FC236}">
                <a16:creationId xmlns:a16="http://schemas.microsoft.com/office/drawing/2014/main" id="{40DA0EF1-6C5D-4E57-A82F-E330E5A08C3D}"/>
              </a:ext>
            </a:extLst>
          </p:cNvPr>
          <p:cNvSpPr/>
          <p:nvPr/>
        </p:nvSpPr>
        <p:spPr>
          <a:xfrm>
            <a:off x="7439026" y="1395414"/>
            <a:ext cx="3228975" cy="1276351"/>
          </a:xfrm>
          <a:prstGeom prst="downArrowCallout">
            <a:avLst>
              <a:gd name="adj1" fmla="val 16486"/>
              <a:gd name="adj2" fmla="val 25000"/>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0000"/>
                </a:solidFill>
                <a:latin typeface="Times New Roman" panose="02020603050405020304" pitchFamily="18" charset="0"/>
                <a:cs typeface="Times New Roman" panose="02020603050405020304" pitchFamily="18" charset="0"/>
              </a:rPr>
              <a:t>Tiếp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xúc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luồng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sinh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1" name="Snip Same Side Corner Rectangle 10">
            <a:extLst>
              <a:ext uri="{FF2B5EF4-FFF2-40B4-BE49-F238E27FC236}">
                <a16:creationId xmlns:a16="http://schemas.microsoft.com/office/drawing/2014/main" id="{50033949-B4D2-4795-B429-5173A67CAD3A}"/>
              </a:ext>
            </a:extLst>
          </p:cNvPr>
          <p:cNvSpPr/>
          <p:nvPr/>
        </p:nvSpPr>
        <p:spPr>
          <a:xfrm>
            <a:off x="7651751" y="3126402"/>
            <a:ext cx="3016250" cy="1600200"/>
          </a:xfrm>
          <a:prstGeom prst="snip2Same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FF00"/>
                </a:solidFill>
                <a:latin typeface="Times New Roman" panose="02020603050405020304" pitchFamily="18" charset="0"/>
                <a:cs typeface="Times New Roman" panose="02020603050405020304" pitchFamily="18" charset="0"/>
              </a:rPr>
              <a:t>Tài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nguyên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sinh</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err="1">
                <a:solidFill>
                  <a:srgbClr val="FFFF00"/>
                </a:solidFill>
                <a:latin typeface="Times New Roman" panose="02020603050405020304" pitchFamily="18" charset="0"/>
                <a:cs typeface="Times New Roman" panose="02020603050405020304" pitchFamily="18" charset="0"/>
              </a:rPr>
              <a:t>vật</a:t>
            </a:r>
            <a:r>
              <a:rPr lang="en-US" sz="2200" b="1">
                <a:solidFill>
                  <a:srgbClr val="FFFF00"/>
                </a:solidFill>
                <a:latin typeface="Times New Roman" panose="02020603050405020304" pitchFamily="18" charset="0"/>
                <a:cs typeface="Times New Roman" panose="02020603050405020304" pitchFamily="18" charset="0"/>
              </a:rPr>
              <a:t> </a:t>
            </a:r>
          </a:p>
          <a:p>
            <a:pPr algn="ctr">
              <a:defRPr/>
            </a:pPr>
            <a:r>
              <a:rPr lang="en-US" sz="2200" b="1">
                <a:solidFill>
                  <a:srgbClr val="FFFF00"/>
                </a:solidFill>
                <a:latin typeface="Times New Roman" panose="02020603050405020304" pitchFamily="18" charset="0"/>
                <a:cs typeface="Times New Roman" panose="02020603050405020304" pitchFamily="18" charset="0"/>
              </a:rPr>
              <a:t>phong </a:t>
            </a:r>
            <a:r>
              <a:rPr lang="en-US" sz="2200" b="1" dirty="0" err="1">
                <a:solidFill>
                  <a:srgbClr val="FFFF00"/>
                </a:solidFill>
                <a:latin typeface="Times New Roman" panose="02020603050405020304" pitchFamily="18" charset="0"/>
                <a:cs typeface="Times New Roman" panose="02020603050405020304" pitchFamily="18" charset="0"/>
              </a:rPr>
              <a:t>phú</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và</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đa</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dạng</a:t>
            </a:r>
            <a:r>
              <a:rPr lang="en-US" sz="2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5133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path" presetSubtype="0" accel="50000" decel="50000" fill="hold" grpId="1" nodeType="clickEffect">
                                  <p:stCondLst>
                                    <p:cond delay="0"/>
                                  </p:stCondLst>
                                  <p:childTnLst>
                                    <p:animMotion origin="layout" path="M 8.33333E-7 -4.07407E-6 L 0.2 0.24074 " pathEditMode="relative" rAng="0" ptsTypes="AA">
                                      <p:cBhvr>
                                        <p:cTn id="21" dur="2000" fill="hold"/>
                                        <p:tgtEl>
                                          <p:spTgt spid="19"/>
                                        </p:tgtEl>
                                        <p:attrNameLst>
                                          <p:attrName>ppt_x</p:attrName>
                                          <p:attrName>ppt_y</p:attrName>
                                        </p:attrNameLst>
                                      </p:cBhvr>
                                      <p:rCtr x="10000" y="12037"/>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6" presetClass="path" presetSubtype="0" accel="50000" decel="50000" fill="hold" grpId="1" nodeType="clickEffect">
                                  <p:stCondLst>
                                    <p:cond delay="0"/>
                                  </p:stCondLst>
                                  <p:childTnLst>
                                    <p:animMotion origin="layout" path="M 2.5E-6 3.7037E-7 L -0.18768 -0.30162 " pathEditMode="relative" rAng="0" ptsTypes="AA">
                                      <p:cBhvr>
                                        <p:cTn id="30" dur="2000" fill="hold"/>
                                        <p:tgtEl>
                                          <p:spTgt spid="21"/>
                                        </p:tgtEl>
                                        <p:attrNameLst>
                                          <p:attrName>ppt_x</p:attrName>
                                          <p:attrName>ppt_y</p:attrName>
                                        </p:attrNameLst>
                                      </p:cBhvr>
                                      <p:rCtr x="-9392" y="-15093"/>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6" presetClass="path" presetSubtype="0" accel="50000" decel="50000" fill="hold" grpId="1" nodeType="clickEffect">
                                  <p:stCondLst>
                                    <p:cond delay="0"/>
                                  </p:stCondLst>
                                  <p:childTnLst>
                                    <p:animMotion origin="layout" path="M 1.66667E-6 7.40741E-7 L 0.28559 -0.00556 " pathEditMode="relative" rAng="0" ptsTypes="AA">
                                      <p:cBhvr>
                                        <p:cTn id="39" dur="2000" fill="hold"/>
                                        <p:tgtEl>
                                          <p:spTgt spid="20"/>
                                        </p:tgtEl>
                                        <p:attrNameLst>
                                          <p:attrName>ppt_x</p:attrName>
                                          <p:attrName>ppt_y</p:attrName>
                                        </p:attrNameLst>
                                      </p:cBhvr>
                                      <p:rCtr x="14271" y="-278"/>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0" grpId="0" animBg="1"/>
      <p:bldP spid="20" grpId="1" animBg="1"/>
      <p:bldP spid="23" grpId="0"/>
      <p:bldP spid="24"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15CAAA-8101-02A9-F8C1-078040836DD3}"/>
              </a:ext>
            </a:extLst>
          </p:cNvPr>
          <p:cNvSpPr txBox="1"/>
          <p:nvPr/>
        </p:nvSpPr>
        <p:spPr>
          <a:xfrm>
            <a:off x="495300" y="1227272"/>
            <a:ext cx="11353800" cy="3046988"/>
          </a:xfrm>
          <a:prstGeom prst="rect">
            <a:avLst/>
          </a:prstGeom>
          <a:noFill/>
        </p:spPr>
        <p:txBody>
          <a:bodyPr wrap="square">
            <a:spAutoFit/>
          </a:bodyPr>
          <a:lstStyle/>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Việt Nam nằm ở rìa đông của bán đảo Đông Dương, gần trung tâm khu vực Đông Nam 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Tiếp giáp: Phía bắc giáp: Trung Quốc; Phía tây giáp Lào và Campuchia; Phía đông và nam giáp Biển Đông.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23°23′B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8°34′B,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109°24′Đ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102°09′Đ.Trên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6°50'B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101°Đ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117°20’Đ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9BE4D88-8C1C-E85E-80FC-A92A2FE808D7}"/>
              </a:ext>
            </a:extLst>
          </p:cNvPr>
          <p:cNvSpPr txBox="1"/>
          <p:nvPr/>
        </p:nvSpPr>
        <p:spPr>
          <a:xfrm>
            <a:off x="666750" y="615434"/>
            <a:ext cx="6096000" cy="461665"/>
          </a:xfrm>
          <a:prstGeom prst="rect">
            <a:avLst/>
          </a:prstGeom>
          <a:noFill/>
        </p:spPr>
        <p:txBody>
          <a:bodyPr wrap="square">
            <a:spAutoFit/>
          </a:bodyPr>
          <a:lstStyle/>
          <a:p>
            <a:r>
              <a:rPr lang="en-US" sz="2400" b="1" u="sng" dirty="0">
                <a:solidFill>
                  <a:srgbClr val="00B050"/>
                </a:solidFill>
                <a:effectLst/>
                <a:latin typeface="Times New Roman" panose="02020603050405020304" pitchFamily="18" charset="0"/>
                <a:ea typeface="Times New Roman" panose="02020603050405020304" pitchFamily="18" charset="0"/>
              </a:rPr>
              <a:t>1. </a:t>
            </a:r>
            <a:r>
              <a:rPr lang="en-US" sz="2400" b="1" u="sng" dirty="0" err="1">
                <a:solidFill>
                  <a:srgbClr val="00B050"/>
                </a:solidFill>
                <a:latin typeface="Times New Roman" panose="02020603050405020304" pitchFamily="18" charset="0"/>
                <a:ea typeface="Times New Roman" panose="02020603050405020304" pitchFamily="18" charset="0"/>
              </a:rPr>
              <a:t>V</a:t>
            </a:r>
            <a:r>
              <a:rPr lang="en-US" sz="2400" b="1" u="sng" dirty="0" err="1">
                <a:solidFill>
                  <a:srgbClr val="00B050"/>
                </a:solidFill>
                <a:effectLst/>
                <a:latin typeface="Times New Roman" panose="02020603050405020304" pitchFamily="18" charset="0"/>
                <a:ea typeface="Times New Roman" panose="02020603050405020304" pitchFamily="18" charset="0"/>
              </a:rPr>
              <a:t>ị</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trí</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địa</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lí</a:t>
            </a:r>
            <a:r>
              <a:rPr lang="en-US" sz="2400" b="1" u="sng" dirty="0">
                <a:solidFill>
                  <a:srgbClr val="00B050"/>
                </a:solidFill>
                <a:effectLst/>
                <a:latin typeface="Times New Roman" panose="02020603050405020304" pitchFamily="18" charset="0"/>
                <a:ea typeface="Times New Roman" panose="02020603050405020304" pitchFamily="18" charset="0"/>
              </a:rPr>
              <a:t> </a:t>
            </a:r>
            <a:endParaRPr lang="en-US" sz="2400" u="sng" dirty="0">
              <a:solidFill>
                <a:srgbClr val="00B050"/>
              </a:solidFill>
            </a:endParaRPr>
          </a:p>
        </p:txBody>
      </p:sp>
      <p:sp>
        <p:nvSpPr>
          <p:cNvPr id="9" name="TextBox 8">
            <a:extLst>
              <a:ext uri="{FF2B5EF4-FFF2-40B4-BE49-F238E27FC236}">
                <a16:creationId xmlns:a16="http://schemas.microsoft.com/office/drawing/2014/main" id="{B0D1FB76-B425-27DA-C075-8E0F5E1824A5}"/>
              </a:ext>
            </a:extLst>
          </p:cNvPr>
          <p:cNvSpPr txBox="1"/>
          <p:nvPr/>
        </p:nvSpPr>
        <p:spPr>
          <a:xfrm>
            <a:off x="495300" y="246102"/>
            <a:ext cx="11353800" cy="461665"/>
          </a:xfrm>
          <a:prstGeom prst="rect">
            <a:avLst/>
          </a:prstGeom>
          <a:noFill/>
        </p:spPr>
        <p:txBody>
          <a:bodyPr wrap="square">
            <a:spAutoFit/>
          </a:bodyPr>
          <a:lstStyle/>
          <a:p>
            <a:pPr algn="ctr"/>
            <a:r>
              <a:rPr lang="en-US" sz="2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 1: VỊ TRÍ ĐỊA LÍ VÀ PHẠM VI LÃNH THỔ VIỆT NAM</a:t>
            </a:r>
            <a:endParaRPr lang="en-US" sz="2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B2074B3-E875-A068-77FF-05F874FD3E1A}"/>
              </a:ext>
            </a:extLst>
          </p:cNvPr>
          <p:cNvSpPr txBox="1"/>
          <p:nvPr/>
        </p:nvSpPr>
        <p:spPr>
          <a:xfrm>
            <a:off x="495300" y="4274260"/>
            <a:ext cx="11163300" cy="1569660"/>
          </a:xfrm>
          <a:prstGeom prst="rect">
            <a:avLst/>
          </a:prstGeom>
          <a:noFill/>
        </p:spPr>
        <p:txBody>
          <a:bodyPr wrap="square">
            <a:spAutoFit/>
          </a:bodyPr>
          <a:lstStyle/>
          <a:p>
            <a:r>
              <a:rPr lang="vi-VN" sz="2400" dirty="0">
                <a:effectLst/>
                <a:latin typeface="+mj-lt"/>
                <a:ea typeface="Times New Roman" panose="02020603050405020304" pitchFamily="18" charset="0"/>
                <a:cs typeface="Times New Roman" panose="02020603050405020304" pitchFamily="18" charset="0"/>
              </a:rPr>
              <a:t>- Nằm ở vị trí nội chí tuyến bán cầu Bắc; trong khu vực châu Á gió mùa; nơi tiếp giáp giữa đất liền và đại dương, liền kề các vành đai sinh khoáng. </a:t>
            </a:r>
            <a:endParaRPr lang="en-US" sz="2400" dirty="0">
              <a:effectLst/>
              <a:latin typeface="+mj-lt"/>
              <a:ea typeface="Calibri" panose="020F0502020204030204" pitchFamily="34" charset="0"/>
              <a:cs typeface="Times New Roman" panose="02020603050405020304" pitchFamily="18" charset="0"/>
            </a:endParaRPr>
          </a:p>
          <a:p>
            <a:r>
              <a:rPr lang="vi-VN" sz="2400" dirty="0">
                <a:effectLst/>
                <a:latin typeface="+mj-lt"/>
                <a:ea typeface="Times New Roman" panose="02020603050405020304" pitchFamily="18" charset="0"/>
                <a:cs typeface="Times New Roman" panose="02020603050405020304" pitchFamily="18" charset="0"/>
              </a:rPr>
              <a:t>- Nằm trên ngã tư đường hàng hải và hàng không quốc 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mj-lt"/>
                <a:ea typeface="Times New Roman" panose="02020603050405020304" pitchFamily="18" charset="0"/>
                <a:cs typeface="Times New Roman" panose="02020603050405020304" pitchFamily="18" charset="0"/>
              </a:rPr>
              <a:t>Đông Nam Á lục địa và hải đảo.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355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311513"/>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4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5720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3230574620"/>
              </p:ext>
            </p:extLst>
          </p:nvPr>
        </p:nvGraphicFramePr>
        <p:xfrm>
          <a:off x="3008374" y="3931308"/>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27918" y="47244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0" y="4876801"/>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6858001" y="1289898"/>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7467600" y="2247436"/>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44196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65334"/>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763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996" y="10321"/>
            <a:ext cx="12029768" cy="6670698"/>
          </a:xfrm>
          <a:prstGeom prst="rect">
            <a:avLst/>
          </a:prstGeom>
        </p:spPr>
      </p:pic>
    </p:spTree>
    <p:extLst>
      <p:ext uri="{BB962C8B-B14F-4D97-AF65-F5344CB8AC3E}">
        <p14:creationId xmlns:p14="http://schemas.microsoft.com/office/powerpoint/2010/main" val="373041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77542"/>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4478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265334"/>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8534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8839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4267201"/>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95401"/>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6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52600" y="39624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34747"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075" y="4205694"/>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8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67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BE4D88-8C1C-E85E-80FC-A92A2FE808D7}"/>
              </a:ext>
            </a:extLst>
          </p:cNvPr>
          <p:cNvSpPr txBox="1"/>
          <p:nvPr/>
        </p:nvSpPr>
        <p:spPr>
          <a:xfrm>
            <a:off x="666750" y="615434"/>
            <a:ext cx="6096000" cy="461665"/>
          </a:xfrm>
          <a:prstGeom prst="rect">
            <a:avLst/>
          </a:prstGeom>
          <a:noFill/>
        </p:spPr>
        <p:txBody>
          <a:bodyPr wrap="square">
            <a:spAutoFit/>
          </a:bodyPr>
          <a:lstStyle/>
          <a:p>
            <a:r>
              <a:rPr lang="en-US" sz="2400" b="1" u="sng" dirty="0">
                <a:solidFill>
                  <a:srgbClr val="00B050"/>
                </a:solidFill>
                <a:effectLst/>
                <a:latin typeface="Times New Roman" panose="02020603050405020304" pitchFamily="18" charset="0"/>
                <a:ea typeface="Times New Roman" panose="02020603050405020304" pitchFamily="18" charset="0"/>
              </a:rPr>
              <a:t>1. </a:t>
            </a:r>
            <a:r>
              <a:rPr lang="en-US" sz="2400" b="1" u="sng" dirty="0" err="1">
                <a:solidFill>
                  <a:srgbClr val="00B050"/>
                </a:solidFill>
                <a:latin typeface="Times New Roman" panose="02020603050405020304" pitchFamily="18" charset="0"/>
                <a:ea typeface="Times New Roman" panose="02020603050405020304" pitchFamily="18" charset="0"/>
              </a:rPr>
              <a:t>V</a:t>
            </a:r>
            <a:r>
              <a:rPr lang="en-US" sz="2400" b="1" u="sng" dirty="0" err="1">
                <a:solidFill>
                  <a:srgbClr val="00B050"/>
                </a:solidFill>
                <a:effectLst/>
                <a:latin typeface="Times New Roman" panose="02020603050405020304" pitchFamily="18" charset="0"/>
                <a:ea typeface="Times New Roman" panose="02020603050405020304" pitchFamily="18" charset="0"/>
              </a:rPr>
              <a:t>ị</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trí</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địa</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lí</a:t>
            </a:r>
            <a:r>
              <a:rPr lang="en-US" sz="2400" b="1" u="sng" dirty="0">
                <a:solidFill>
                  <a:srgbClr val="00B050"/>
                </a:solidFill>
                <a:effectLst/>
                <a:latin typeface="Times New Roman" panose="02020603050405020304" pitchFamily="18" charset="0"/>
                <a:ea typeface="Times New Roman" panose="02020603050405020304" pitchFamily="18" charset="0"/>
              </a:rPr>
              <a:t>. </a:t>
            </a:r>
            <a:endParaRPr lang="en-US" sz="2400" u="sng" dirty="0">
              <a:solidFill>
                <a:srgbClr val="00B050"/>
              </a:solidFill>
            </a:endParaRPr>
          </a:p>
        </p:txBody>
      </p:sp>
      <p:sp>
        <p:nvSpPr>
          <p:cNvPr id="9" name="TextBox 8">
            <a:extLst>
              <a:ext uri="{FF2B5EF4-FFF2-40B4-BE49-F238E27FC236}">
                <a16:creationId xmlns:a16="http://schemas.microsoft.com/office/drawing/2014/main" id="{B0D1FB76-B425-27DA-C075-8E0F5E1824A5}"/>
              </a:ext>
            </a:extLst>
          </p:cNvPr>
          <p:cNvSpPr txBox="1"/>
          <p:nvPr/>
        </p:nvSpPr>
        <p:spPr>
          <a:xfrm>
            <a:off x="495300" y="246102"/>
            <a:ext cx="11353800" cy="461665"/>
          </a:xfrm>
          <a:prstGeom prst="rect">
            <a:avLst/>
          </a:prstGeom>
          <a:noFill/>
        </p:spPr>
        <p:txBody>
          <a:bodyPr wrap="square">
            <a:spAutoFit/>
          </a:bodyPr>
          <a:lstStyle/>
          <a:p>
            <a:pPr algn="ctr"/>
            <a:r>
              <a:rPr lang="en-US" sz="2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BÀI 1: VỊ TRÍ ĐỊA LÍ VÀ PHẠM VI LÃNH THỔ VIỆT NAM</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E48AFBD-7139-E168-095E-EE153428E3D2}"/>
              </a:ext>
            </a:extLst>
          </p:cNvPr>
          <p:cNvSpPr txBox="1"/>
          <p:nvPr/>
        </p:nvSpPr>
        <p:spPr>
          <a:xfrm>
            <a:off x="666750" y="1077099"/>
            <a:ext cx="6096000" cy="461665"/>
          </a:xfrm>
          <a:prstGeom prst="rect">
            <a:avLst/>
          </a:prstGeom>
          <a:noFill/>
        </p:spPr>
        <p:txBody>
          <a:bodyPr wrap="square">
            <a:spAutoFit/>
          </a:bodyPr>
          <a:lstStyle/>
          <a:p>
            <a:r>
              <a:rPr lang="en-US" sz="2400" b="1" u="sng" dirty="0">
                <a:solidFill>
                  <a:srgbClr val="00B050"/>
                </a:solidFill>
                <a:effectLst/>
                <a:latin typeface="Times New Roman" panose="02020603050405020304" pitchFamily="18" charset="0"/>
                <a:ea typeface="Times New Roman" panose="02020603050405020304" pitchFamily="18" charset="0"/>
              </a:rPr>
              <a:t>2. </a:t>
            </a:r>
            <a:r>
              <a:rPr lang="en-US" sz="2400" b="1" u="sng" dirty="0" err="1">
                <a:solidFill>
                  <a:srgbClr val="00B050"/>
                </a:solidFill>
                <a:effectLst/>
                <a:latin typeface="Times New Roman" panose="02020603050405020304" pitchFamily="18" charset="0"/>
                <a:ea typeface="Times New Roman" panose="02020603050405020304" pitchFamily="18" charset="0"/>
              </a:rPr>
              <a:t>Phạm</a:t>
            </a:r>
            <a:r>
              <a:rPr lang="en-US" sz="2400" b="1" u="sng" dirty="0">
                <a:solidFill>
                  <a:srgbClr val="00B050"/>
                </a:solidFill>
                <a:effectLst/>
                <a:latin typeface="Times New Roman" panose="02020603050405020304" pitchFamily="18" charset="0"/>
                <a:ea typeface="Times New Roman" panose="02020603050405020304" pitchFamily="18" charset="0"/>
              </a:rPr>
              <a:t> vi </a:t>
            </a:r>
            <a:r>
              <a:rPr lang="en-US" sz="2400" b="1" u="sng" dirty="0" err="1">
                <a:solidFill>
                  <a:srgbClr val="00B050"/>
                </a:solidFill>
                <a:effectLst/>
                <a:latin typeface="Times New Roman" panose="02020603050405020304" pitchFamily="18" charset="0"/>
                <a:ea typeface="Times New Roman" panose="02020603050405020304" pitchFamily="18" charset="0"/>
              </a:rPr>
              <a:t>lãnh</a:t>
            </a:r>
            <a:r>
              <a:rPr lang="en-US" sz="2400" b="1" u="sng" dirty="0">
                <a:solidFill>
                  <a:srgbClr val="00B050"/>
                </a:solidFill>
                <a:effectLst/>
                <a:latin typeface="Times New Roman" panose="02020603050405020304" pitchFamily="18" charset="0"/>
                <a:ea typeface="Times New Roman" panose="02020603050405020304" pitchFamily="18" charset="0"/>
              </a:rPr>
              <a:t> </a:t>
            </a:r>
            <a:r>
              <a:rPr lang="en-US" sz="2400" b="1" u="sng" dirty="0" err="1">
                <a:solidFill>
                  <a:srgbClr val="00B050"/>
                </a:solidFill>
                <a:effectLst/>
                <a:latin typeface="Times New Roman" panose="02020603050405020304" pitchFamily="18" charset="0"/>
                <a:ea typeface="Times New Roman" panose="02020603050405020304" pitchFamily="18" charset="0"/>
              </a:rPr>
              <a:t>thổ</a:t>
            </a:r>
            <a:r>
              <a:rPr lang="en-US" sz="2400" b="1" u="sng" dirty="0">
                <a:solidFill>
                  <a:srgbClr val="00B050"/>
                </a:solidFill>
                <a:effectLst/>
                <a:latin typeface="Times New Roman" panose="02020603050405020304" pitchFamily="18" charset="0"/>
                <a:ea typeface="Times New Roman" panose="02020603050405020304" pitchFamily="18" charset="0"/>
              </a:rPr>
              <a:t>.</a:t>
            </a:r>
            <a:endParaRPr lang="en-US" sz="2400" u="sng" dirty="0">
              <a:solidFill>
                <a:srgbClr val="00B050"/>
              </a:solidFill>
            </a:endParaRPr>
          </a:p>
        </p:txBody>
      </p:sp>
      <p:sp>
        <p:nvSpPr>
          <p:cNvPr id="6" name="TextBox 5">
            <a:extLst>
              <a:ext uri="{FF2B5EF4-FFF2-40B4-BE49-F238E27FC236}">
                <a16:creationId xmlns:a16="http://schemas.microsoft.com/office/drawing/2014/main" id="{442E9EEF-C5BD-19A4-A2DF-7D0ADDD76419}"/>
              </a:ext>
            </a:extLst>
          </p:cNvPr>
          <p:cNvSpPr txBox="1"/>
          <p:nvPr/>
        </p:nvSpPr>
        <p:spPr>
          <a:xfrm>
            <a:off x="495300" y="1687890"/>
            <a:ext cx="11353800" cy="3046988"/>
          </a:xfrm>
          <a:prstGeom prst="rect">
            <a:avLst/>
          </a:prstGeom>
          <a:noFill/>
        </p:spPr>
        <p:txBody>
          <a:bodyPr wrap="square">
            <a:spAutoFit/>
          </a:bodyPr>
          <a:lstStyle/>
          <a:p>
            <a:r>
              <a:rPr lang="vi-VN" sz="2400" dirty="0">
                <a:effectLst/>
                <a:latin typeface="+mj-lt"/>
                <a:ea typeface="Times New Roman" panose="02020603050405020304" pitchFamily="18" charset="0"/>
                <a:cs typeface="Times New Roman" panose="02020603050405020304" pitchFamily="18" charset="0"/>
              </a:rPr>
              <a:t>P</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hạm vi lãnh thổ nước ta b</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Vùng đất của nước ta bao gồm: toàn bộ phần đất liền và các đảo, quần đảo trên biển Đông.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Phần đất liền có hình chữ S, kéo dài 15 vĩ độ, hẹp bề ngang.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Tổng diện tích đất của các đơn vị hành chính là 331344km</a:t>
            </a:r>
            <a:r>
              <a:rPr lang="nl-NL"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Đường biên giới trên đất liền dài hơn 4600km.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Vùng biển Việt Nam có diện tích khoảng 1 triệu km</a:t>
            </a:r>
            <a:r>
              <a:rPr lang="nl-NL"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chiếm gần 30% diện tích biển Đông - Vùng trời là khoảng không gian bao trùm trên lãnh thổ nước 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0985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17982" y="46704"/>
            <a:ext cx="11916702" cy="867697"/>
          </a:xfrm>
        </p:spPr>
        <p:txBody>
          <a:bodyPr>
            <a:no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BÀI 1: ĐẶC ĐIỂM VỊ TRÍ ĐỊA LÍ VÀ PHẠM VI LÃNH THỔ</a:t>
            </a:r>
            <a:endParaRPr lang="en-US" sz="320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a:xfrm>
            <a:off x="275199" y="914401"/>
            <a:ext cx="12135462" cy="8701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FontTx/>
              <a:buNone/>
            </a:pPr>
            <a:r>
              <a:rPr lang="en-US" altLang="en-US" b="1" dirty="0">
                <a:solidFill>
                  <a:srgbClr val="0070C0"/>
                </a:solidFill>
                <a:latin typeface="Times New Roman" panose="02020603050405020304" pitchFamily="18" charset="0"/>
                <a:cs typeface="Times New Roman" panose="02020603050405020304" pitchFamily="18" charset="0"/>
              </a:rPr>
              <a:t>3. </a:t>
            </a:r>
            <a:r>
              <a:rPr lang="nl-NL" b="1" u="sng" dirty="0">
                <a:solidFill>
                  <a:srgbClr val="0070C0"/>
                </a:solidFill>
                <a:latin typeface="Times New Roman" panose="02020603050405020304" pitchFamily="18" charset="0"/>
                <a:cs typeface="Times New Roman" panose="02020603050405020304" pitchFamily="18" charset="0"/>
              </a:rPr>
              <a:t>Ảnh hưởng của vị trí địa lí và phạm vi lãnh thổ đối với sự hình thành đặc điểm địa lí tự nhiên Việt Nam</a:t>
            </a:r>
            <a:r>
              <a:rPr lang="en-US" alt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1230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85A1A6-1484-A41D-827F-5B509BED0288}"/>
              </a:ext>
            </a:extLst>
          </p:cNvPr>
          <p:cNvSpPr>
            <a:spLocks noGrp="1"/>
          </p:cNvSpPr>
          <p:nvPr>
            <p:ph type="title"/>
          </p:nvPr>
        </p:nvSpPr>
        <p:spPr>
          <a:xfrm>
            <a:off x="2026085" y="760956"/>
            <a:ext cx="8139830" cy="3281819"/>
          </a:xfrm>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Câu</a:t>
            </a:r>
            <a:r>
              <a:rPr lang="en-US" sz="4000" b="1" dirty="0">
                <a:solidFill>
                  <a:schemeClr val="tx1"/>
                </a:solidFill>
                <a:latin typeface="Cambria" pitchFamily="18" charset="0"/>
                <a:ea typeface="Cambria" pitchFamily="18" charset="0"/>
              </a:rPr>
              <a:t> 2:</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Phía</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trong</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quần</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đảo</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Thổ</a:t>
            </a:r>
            <a:r>
              <a:rPr lang="en-US" sz="4000" b="1" dirty="0">
                <a:solidFill>
                  <a:schemeClr val="tx1"/>
                </a:solidFill>
                <a:latin typeface="Cambria" pitchFamily="18" charset="0"/>
                <a:ea typeface="Cambria" pitchFamily="18" charset="0"/>
              </a:rPr>
              <a:t> Chu</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trong</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vùng</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vịnh</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biển</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tít</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mù</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cực</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nam</a:t>
            </a:r>
            <a:r>
              <a:rPr lang="en-US" sz="4000" b="1" dirty="0">
                <a:solidFill>
                  <a:schemeClr val="tx1"/>
                </a:solidFill>
                <a:latin typeface="Cambria" pitchFamily="18" charset="0"/>
                <a:ea typeface="Cambria" pitchFamily="18" charset="0"/>
              </a:rPr>
              <a:t>.</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Đảo</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nào</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nước</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mắm</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lừng</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danh</a:t>
            </a:r>
            <a:r>
              <a:rPr lang="en-US" sz="4000" b="1" dirty="0">
                <a:solidFill>
                  <a:schemeClr val="tx1"/>
                </a:solidFill>
                <a:latin typeface="Cambria" pitchFamily="18" charset="0"/>
                <a:ea typeface="Cambria" pitchFamily="18" charset="0"/>
              </a:rPr>
              <a:t>,</a:t>
            </a:r>
            <a:br>
              <a:rPr lang="en-US" sz="4000" b="1" dirty="0">
                <a:solidFill>
                  <a:schemeClr val="tx1"/>
                </a:solidFill>
                <a:latin typeface="Cambria" pitchFamily="18" charset="0"/>
                <a:ea typeface="Cambria" pitchFamily="18" charset="0"/>
              </a:rPr>
            </a:br>
            <a:r>
              <a:rPr lang="en-US" sz="4000" b="1" dirty="0" err="1">
                <a:solidFill>
                  <a:schemeClr val="tx1"/>
                </a:solidFill>
                <a:latin typeface="Cambria" pitchFamily="18" charset="0"/>
                <a:ea typeface="Cambria" pitchFamily="18" charset="0"/>
              </a:rPr>
              <a:t>Là</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đảo</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lớn</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nhất</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Việt</a:t>
            </a:r>
            <a:r>
              <a:rPr lang="en-US" sz="4000" b="1" dirty="0">
                <a:solidFill>
                  <a:schemeClr val="tx1"/>
                </a:solidFill>
                <a:latin typeface="Cambria" pitchFamily="18" charset="0"/>
                <a:ea typeface="Cambria" pitchFamily="18" charset="0"/>
              </a:rPr>
              <a:t> Nam </a:t>
            </a:r>
            <a:r>
              <a:rPr lang="en-US" sz="4000" b="1" dirty="0" err="1">
                <a:solidFill>
                  <a:schemeClr val="tx1"/>
                </a:solidFill>
                <a:latin typeface="Cambria" pitchFamily="18" charset="0"/>
                <a:ea typeface="Cambria" pitchFamily="18" charset="0"/>
              </a:rPr>
              <a:t>của</a:t>
            </a:r>
            <a:r>
              <a:rPr lang="en-US" sz="4000" b="1" dirty="0">
                <a:solidFill>
                  <a:schemeClr val="tx1"/>
                </a:solidFill>
                <a:latin typeface="Cambria" pitchFamily="18" charset="0"/>
                <a:ea typeface="Cambria" pitchFamily="18" charset="0"/>
              </a:rPr>
              <a:t> </a:t>
            </a:r>
            <a:r>
              <a:rPr lang="en-US" sz="4000" b="1" dirty="0" err="1">
                <a:solidFill>
                  <a:schemeClr val="tx1"/>
                </a:solidFill>
                <a:latin typeface="Cambria" pitchFamily="18" charset="0"/>
                <a:ea typeface="Cambria" pitchFamily="18" charset="0"/>
              </a:rPr>
              <a:t>mình</a:t>
            </a:r>
            <a:r>
              <a:rPr lang="en-US" sz="4000" b="1" dirty="0">
                <a:solidFill>
                  <a:schemeClr val="tx1"/>
                </a:solidFill>
                <a:latin typeface="Cambria" pitchFamily="18" charset="0"/>
                <a:ea typeface="Cambria" pitchFamily="18" charset="0"/>
              </a:rPr>
              <a:t>.</a:t>
            </a:r>
            <a:br>
              <a:rPr lang="en-US" sz="4000" b="1" dirty="0">
                <a:solidFill>
                  <a:schemeClr val="tx1"/>
                </a:solidFill>
                <a:latin typeface="Cambria" pitchFamily="18" charset="0"/>
                <a:ea typeface="Cambria" pitchFamily="18" charset="0"/>
              </a:rPr>
            </a:br>
            <a:br>
              <a:rPr lang="en-US" sz="4000" b="1" dirty="0">
                <a:solidFill>
                  <a:schemeClr val="tx1"/>
                </a:solidFill>
                <a:latin typeface="Cambria" pitchFamily="18" charset="0"/>
                <a:ea typeface="Cambria" pitchFamily="18" charset="0"/>
              </a:rPr>
            </a:br>
            <a:endParaRPr lang="en-US" sz="4000" b="1" dirty="0">
              <a:solidFill>
                <a:schemeClr val="tx1"/>
              </a:solidFill>
              <a:latin typeface="Cambria" pitchFamily="18" charset="0"/>
              <a:ea typeface="Cambria" pitchFamily="18" charset="0"/>
            </a:endParaRPr>
          </a:p>
        </p:txBody>
      </p:sp>
      <p:sp>
        <p:nvSpPr>
          <p:cNvPr id="5" name="Title 1">
            <a:extLst>
              <a:ext uri="{FF2B5EF4-FFF2-40B4-BE49-F238E27FC236}">
                <a16:creationId xmlns:a16="http://schemas.microsoft.com/office/drawing/2014/main" id="{8AF157E1-AFAF-B170-4E78-D694A20EA33F}"/>
              </a:ext>
            </a:extLst>
          </p:cNvPr>
          <p:cNvSpPr txBox="1">
            <a:spLocks/>
          </p:cNvSpPr>
          <p:nvPr/>
        </p:nvSpPr>
        <p:spPr>
          <a:xfrm>
            <a:off x="3676390" y="4501019"/>
            <a:ext cx="4054258" cy="11430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rgbClr val="FF0000"/>
                </a:solidFill>
                <a:latin typeface="Cambria" pitchFamily="18" charset="0"/>
                <a:ea typeface="Cambria" pitchFamily="18" charset="0"/>
              </a:rPr>
              <a:t>PHÚ QUỐC</a:t>
            </a:r>
          </a:p>
        </p:txBody>
      </p:sp>
    </p:spTree>
    <p:extLst>
      <p:ext uri="{BB962C8B-B14F-4D97-AF65-F5344CB8AC3E}">
        <p14:creationId xmlns:p14="http://schemas.microsoft.com/office/powerpoint/2010/main" val="294642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ựa vào hình 1.3, hình 1.4 và thông tin trong bài, em hãy phân tích ảnh hưởng của vị trí địa lí"/>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a:xfrm>
            <a:off x="3495367" y="0"/>
            <a:ext cx="8568813" cy="6681019"/>
          </a:xfrm>
          <a:prstGeom prst="rect">
            <a:avLst/>
          </a:prstGeom>
          <a:noFill/>
          <a:ln>
            <a:noFill/>
          </a:ln>
        </p:spPr>
      </p:pic>
      <p:sp>
        <p:nvSpPr>
          <p:cNvPr id="12" name="AutoShape 17">
            <a:extLst>
              <a:ext uri="{FF2B5EF4-FFF2-40B4-BE49-F238E27FC236}">
                <a16:creationId xmlns:a16="http://schemas.microsoft.com/office/drawing/2014/main" id="{CBEAE79B-83A3-4D9B-92C6-C9A9A31D5D96}"/>
              </a:ext>
            </a:extLst>
          </p:cNvPr>
          <p:cNvSpPr>
            <a:spLocks noChangeArrowheads="1"/>
          </p:cNvSpPr>
          <p:nvPr/>
        </p:nvSpPr>
        <p:spPr bwMode="auto">
          <a:xfrm>
            <a:off x="113072" y="1686376"/>
            <a:ext cx="3067450" cy="2738140"/>
          </a:xfrm>
          <a:prstGeom prst="wedgeEllipseCallout">
            <a:avLst>
              <a:gd name="adj1" fmla="val 76210"/>
              <a:gd name="adj2" fmla="val 130"/>
            </a:avLst>
          </a:prstGeom>
          <a:solidFill>
            <a:srgbClr val="FFFF00"/>
          </a:solidFill>
          <a:ln w="9525">
            <a:solidFill>
              <a:srgbClr val="0066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b="1" dirty="0">
                <a:solidFill>
                  <a:srgbClr val="C00000"/>
                </a:solidFill>
                <a:latin typeface="Times New Roman" panose="02020603050405020304" pitchFamily="18" charset="0"/>
                <a:cs typeface="Times New Roman" panose="02020603050405020304" pitchFamily="18" charset="0"/>
              </a:rPr>
              <a:t>HS </a:t>
            </a:r>
            <a:r>
              <a:rPr lang="en-US" b="1" dirty="0" err="1">
                <a:solidFill>
                  <a:srgbClr val="C00000"/>
                </a:solidFill>
                <a:latin typeface="Times New Roman" panose="02020603050405020304" pitchFamily="18" charset="0"/>
                <a:cs typeface="Times New Roman" panose="02020603050405020304" pitchFamily="18" charset="0"/>
              </a:rPr>
              <a:t>đọc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nội</a:t>
            </a:r>
            <a:r>
              <a:rPr lang="en-US" b="1" dirty="0">
                <a:solidFill>
                  <a:srgbClr val="C00000"/>
                </a:solidFill>
                <a:latin typeface="Times New Roman" panose="02020603050405020304" pitchFamily="18" charset="0"/>
                <a:cs typeface="Times New Roman" panose="02020603050405020304" pitchFamily="18" charset="0"/>
              </a:rPr>
              <a:t> dung </a:t>
            </a:r>
            <a:r>
              <a:rPr lang="en-US" b="1" dirty="0" err="1">
                <a:solidFill>
                  <a:srgbClr val="C00000"/>
                </a:solidFill>
                <a:latin typeface="Times New Roman" panose="02020603050405020304" pitchFamily="18" charset="0"/>
                <a:cs typeface="Times New Roman" panose="02020603050405020304" pitchFamily="18" charset="0"/>
              </a:rPr>
              <a:t>mục</a:t>
            </a:r>
            <a:r>
              <a:rPr lang="en-US" b="1" dirty="0">
                <a:solidFill>
                  <a:srgbClr val="C00000"/>
                </a:solidFill>
                <a:latin typeface="Times New Roman" panose="02020603050405020304" pitchFamily="18" charset="0"/>
                <a:cs typeface="Times New Roman" panose="02020603050405020304" pitchFamily="18" charset="0"/>
              </a:rPr>
              <a:t> 3 SGK/95,96.</a:t>
            </a:r>
          </a:p>
        </p:txBody>
      </p:sp>
    </p:spTree>
    <p:extLst>
      <p:ext uri="{BB962C8B-B14F-4D97-AF65-F5344CB8AC3E}">
        <p14:creationId xmlns:p14="http://schemas.microsoft.com/office/powerpoint/2010/main" val="372038673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ựa vào hình 1.3, hình 1.4 và thông tin trong bài, em hãy phân tích ảnh hưởng của vị trí địa lí"/>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a:xfrm>
            <a:off x="218661" y="0"/>
            <a:ext cx="11845519" cy="6681019"/>
          </a:xfrm>
          <a:prstGeom prst="rect">
            <a:avLst/>
          </a:prstGeom>
          <a:noFill/>
          <a:ln>
            <a:noFill/>
          </a:ln>
        </p:spPr>
      </p:pic>
    </p:spTree>
    <p:extLst>
      <p:ext uri="{BB962C8B-B14F-4D97-AF65-F5344CB8AC3E}">
        <p14:creationId xmlns:p14="http://schemas.microsoft.com/office/powerpoint/2010/main" val="67494838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67" name="Group 27">
            <a:extLst>
              <a:ext uri="{FF2B5EF4-FFF2-40B4-BE49-F238E27FC236}">
                <a16:creationId xmlns:a16="http://schemas.microsoft.com/office/drawing/2014/main" id="{2F1A5657-1FE5-44A7-AB2D-B342749FECAA}"/>
              </a:ext>
            </a:extLst>
          </p:cNvPr>
          <p:cNvGraphicFramePr>
            <a:graphicFrameLocks noGrp="1"/>
          </p:cNvGraphicFramePr>
          <p:nvPr/>
        </p:nvGraphicFramePr>
        <p:xfrm>
          <a:off x="457200" y="771148"/>
          <a:ext cx="11371006" cy="2401062"/>
        </p:xfrm>
        <a:graphic>
          <a:graphicData uri="http://schemas.openxmlformats.org/drawingml/2006/table">
            <a:tbl>
              <a:tblPr/>
              <a:tblGrid>
                <a:gridCol w="5737123">
                  <a:extLst>
                    <a:ext uri="{9D8B030D-6E8A-4147-A177-3AD203B41FA5}">
                      <a16:colId xmlns:a16="http://schemas.microsoft.com/office/drawing/2014/main" val="20000"/>
                    </a:ext>
                  </a:extLst>
                </a:gridCol>
                <a:gridCol w="5633883">
                  <a:extLst>
                    <a:ext uri="{9D8B030D-6E8A-4147-A177-3AD203B41FA5}">
                      <a16:colId xmlns:a16="http://schemas.microsoft.com/office/drawing/2014/main" val="20001"/>
                    </a:ext>
                  </a:extLst>
                </a:gridCol>
              </a:tblGrid>
              <a:tr h="1027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hỏi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lời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0272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Vị</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trí</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địa</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lí</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lãnh</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thổ</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đã</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quy</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định</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đặc</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điểm</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cơ</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bản</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của</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thiên</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nhiên</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là</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gì</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a:t>
                      </a:r>
                    </a:p>
                  </a:txBody>
                  <a:tcPr marL="90000" marR="90000"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graphicFrame>
        <p:nvGraphicFramePr>
          <p:cNvPr id="138284" name="Group 44">
            <a:extLst>
              <a:ext uri="{FF2B5EF4-FFF2-40B4-BE49-F238E27FC236}">
                <a16:creationId xmlns:a16="http://schemas.microsoft.com/office/drawing/2014/main" id="{8972F3CE-DB08-461C-8A93-2AF6D056EDF8}"/>
              </a:ext>
            </a:extLst>
          </p:cNvPr>
          <p:cNvGraphicFramePr>
            <a:graphicFrameLocks noGrp="1"/>
          </p:cNvGraphicFramePr>
          <p:nvPr/>
        </p:nvGraphicFramePr>
        <p:xfrm>
          <a:off x="412954" y="3157468"/>
          <a:ext cx="11371006" cy="1912188"/>
        </p:xfrm>
        <a:graphic>
          <a:graphicData uri="http://schemas.openxmlformats.org/drawingml/2006/table">
            <a:tbl>
              <a:tblPr/>
              <a:tblGrid>
                <a:gridCol w="5737123">
                  <a:extLst>
                    <a:ext uri="{9D8B030D-6E8A-4147-A177-3AD203B41FA5}">
                      <a16:colId xmlns:a16="http://schemas.microsoft.com/office/drawing/2014/main" val="20000"/>
                    </a:ext>
                  </a:extLst>
                </a:gridCol>
                <a:gridCol w="5633883">
                  <a:extLst>
                    <a:ext uri="{9D8B030D-6E8A-4147-A177-3AD203B41FA5}">
                      <a16:colId xmlns:a16="http://schemas.microsoft.com/office/drawing/2014/main" val="20001"/>
                    </a:ext>
                  </a:extLst>
                </a:gridCol>
              </a:tblGrid>
              <a:tr h="1912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Vị</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trí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địa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lãnh</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thổ</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ảnh</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hưởng</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đến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phân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hóa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khí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hậu</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như</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thế</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0000" marR="90000"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38296" name="Group 56">
            <a:extLst>
              <a:ext uri="{FF2B5EF4-FFF2-40B4-BE49-F238E27FC236}">
                <a16:creationId xmlns:a16="http://schemas.microsoft.com/office/drawing/2014/main" id="{D7B85C92-BAEC-46B3-97F7-C3A5DCC95E15}"/>
              </a:ext>
            </a:extLst>
          </p:cNvPr>
          <p:cNvGraphicFramePr>
            <a:graphicFrameLocks noGrp="1"/>
          </p:cNvGraphicFramePr>
          <p:nvPr/>
        </p:nvGraphicFramePr>
        <p:xfrm>
          <a:off x="383455" y="5039642"/>
          <a:ext cx="11371007" cy="1390652"/>
        </p:xfrm>
        <a:graphic>
          <a:graphicData uri="http://schemas.openxmlformats.org/drawingml/2006/table">
            <a:tbl>
              <a:tblPr/>
              <a:tblGrid>
                <a:gridCol w="5707627">
                  <a:extLst>
                    <a:ext uri="{9D8B030D-6E8A-4147-A177-3AD203B41FA5}">
                      <a16:colId xmlns:a16="http://schemas.microsoft.com/office/drawing/2014/main" val="20000"/>
                    </a:ext>
                  </a:extLst>
                </a:gridCol>
                <a:gridCol w="5663380">
                  <a:extLst>
                    <a:ext uri="{9D8B030D-6E8A-4147-A177-3AD203B41FA5}">
                      <a16:colId xmlns:a16="http://schemas.microsoft.com/office/drawing/2014/main" val="20001"/>
                    </a:ext>
                  </a:extLst>
                </a:gridCol>
              </a:tblGrid>
              <a:tr h="13906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Vì</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thiên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chịu</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ảnh</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hưởng</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sâu</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sắc</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biển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sp>
        <p:nvSpPr>
          <p:cNvPr id="23" name="TextBox 22">
            <a:extLst>
              <a:ext uri="{FF2B5EF4-FFF2-40B4-BE49-F238E27FC236}">
                <a16:creationId xmlns:a16="http://schemas.microsoft.com/office/drawing/2014/main" id="{C2A6FAD4-9928-47CF-930B-6BB57C081D50}"/>
              </a:ext>
            </a:extLst>
          </p:cNvPr>
          <p:cNvSpPr txBox="1"/>
          <p:nvPr/>
        </p:nvSpPr>
        <p:spPr>
          <a:xfrm>
            <a:off x="0" y="-19665"/>
            <a:ext cx="12192000" cy="58477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Phiếu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1</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8379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8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38284"/>
                                        </p:tgtEl>
                                        <p:attrNameLst>
                                          <p:attrName>style.visibility</p:attrName>
                                        </p:attrNameLst>
                                      </p:cBhvr>
                                      <p:to>
                                        <p:strVal val="visible"/>
                                      </p:to>
                                    </p:set>
                                    <p:animEffect transition="in" filter="box(in)">
                                      <p:cBhvr>
                                        <p:cTn id="11" dur="500"/>
                                        <p:tgtEl>
                                          <p:spTgt spid="1382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38296"/>
                                        </p:tgtEl>
                                        <p:attrNameLst>
                                          <p:attrName>style.visibility</p:attrName>
                                        </p:attrNameLst>
                                      </p:cBhvr>
                                      <p:to>
                                        <p:strVal val="visible"/>
                                      </p:to>
                                    </p:set>
                                    <p:animEffect transition="in" filter="blinds(horizontal)">
                                      <p:cBhvr>
                                        <p:cTn id="16" dur="500"/>
                                        <p:tgtEl>
                                          <p:spTgt spid="138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67" name="Group 27">
            <a:extLst>
              <a:ext uri="{FF2B5EF4-FFF2-40B4-BE49-F238E27FC236}">
                <a16:creationId xmlns:a16="http://schemas.microsoft.com/office/drawing/2014/main" id="{2F1A5657-1FE5-44A7-AB2D-B342749FECAA}"/>
              </a:ext>
            </a:extLst>
          </p:cNvPr>
          <p:cNvGraphicFramePr>
            <a:graphicFrameLocks noGrp="1"/>
          </p:cNvGraphicFramePr>
          <p:nvPr/>
        </p:nvGraphicFramePr>
        <p:xfrm>
          <a:off x="457200" y="771148"/>
          <a:ext cx="11371006" cy="2827782"/>
        </p:xfrm>
        <a:graphic>
          <a:graphicData uri="http://schemas.openxmlformats.org/drawingml/2006/table">
            <a:tbl>
              <a:tblPr/>
              <a:tblGrid>
                <a:gridCol w="5737123">
                  <a:extLst>
                    <a:ext uri="{9D8B030D-6E8A-4147-A177-3AD203B41FA5}">
                      <a16:colId xmlns:a16="http://schemas.microsoft.com/office/drawing/2014/main" val="20000"/>
                    </a:ext>
                  </a:extLst>
                </a:gridCol>
                <a:gridCol w="5633883">
                  <a:extLst>
                    <a:ext uri="{9D8B030D-6E8A-4147-A177-3AD203B41FA5}">
                      <a16:colId xmlns:a16="http://schemas.microsoft.com/office/drawing/2014/main" val="20001"/>
                    </a:ext>
                  </a:extLst>
                </a:gridCol>
              </a:tblGrid>
              <a:tr h="10272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hỏi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lời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0272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Vị</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trí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địa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phạm</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vi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lãnh</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thổ</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tạo</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nên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phân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hoá</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dạng</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thiên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nhiên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theo</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chiều</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hướng</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p>
                  </a:txBody>
                  <a:tcPr marL="90000" marR="90000"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graphicFrame>
        <p:nvGraphicFramePr>
          <p:cNvPr id="138284" name="Group 44">
            <a:extLst>
              <a:ext uri="{FF2B5EF4-FFF2-40B4-BE49-F238E27FC236}">
                <a16:creationId xmlns:a16="http://schemas.microsoft.com/office/drawing/2014/main" id="{8972F3CE-DB08-461C-8A93-2AF6D056EDF8}"/>
              </a:ext>
            </a:extLst>
          </p:cNvPr>
          <p:cNvGraphicFramePr>
            <a:graphicFrameLocks noGrp="1"/>
          </p:cNvGraphicFramePr>
          <p:nvPr/>
        </p:nvGraphicFramePr>
        <p:xfrm>
          <a:off x="412954" y="3598929"/>
          <a:ext cx="11371006" cy="1459094"/>
        </p:xfrm>
        <a:graphic>
          <a:graphicData uri="http://schemas.openxmlformats.org/drawingml/2006/table">
            <a:tbl>
              <a:tblPr/>
              <a:tblGrid>
                <a:gridCol w="5737123">
                  <a:extLst>
                    <a:ext uri="{9D8B030D-6E8A-4147-A177-3AD203B41FA5}">
                      <a16:colId xmlns:a16="http://schemas.microsoft.com/office/drawing/2014/main" val="20000"/>
                    </a:ext>
                  </a:extLst>
                </a:gridCol>
                <a:gridCol w="5633883">
                  <a:extLst>
                    <a:ext uri="{9D8B030D-6E8A-4147-A177-3AD203B41FA5}">
                      <a16:colId xmlns:a16="http://schemas.microsoft.com/office/drawing/2014/main" val="20001"/>
                    </a:ext>
                  </a:extLst>
                </a:gridCol>
              </a:tblGrid>
              <a:tr h="117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Vì</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sao</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tài</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nguyên</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sinh</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vật</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khoáng</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sản</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lại</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phong</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phú</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0000" marR="90000"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38296" name="Group 56">
            <a:extLst>
              <a:ext uri="{FF2B5EF4-FFF2-40B4-BE49-F238E27FC236}">
                <a16:creationId xmlns:a16="http://schemas.microsoft.com/office/drawing/2014/main" id="{D7B85C92-BAEC-46B3-97F7-C3A5DCC95E15}"/>
              </a:ext>
            </a:extLst>
          </p:cNvPr>
          <p:cNvGraphicFramePr>
            <a:graphicFrameLocks noGrp="1"/>
          </p:cNvGraphicFramePr>
          <p:nvPr/>
        </p:nvGraphicFramePr>
        <p:xfrm>
          <a:off x="383455" y="4818418"/>
          <a:ext cx="11371007" cy="1390652"/>
        </p:xfrm>
        <a:graphic>
          <a:graphicData uri="http://schemas.openxmlformats.org/drawingml/2006/table">
            <a:tbl>
              <a:tblPr/>
              <a:tblGrid>
                <a:gridCol w="5707627">
                  <a:extLst>
                    <a:ext uri="{9D8B030D-6E8A-4147-A177-3AD203B41FA5}">
                      <a16:colId xmlns:a16="http://schemas.microsoft.com/office/drawing/2014/main" val="20000"/>
                    </a:ext>
                  </a:extLst>
                </a:gridCol>
                <a:gridCol w="5663380">
                  <a:extLst>
                    <a:ext uri="{9D8B030D-6E8A-4147-A177-3AD203B41FA5}">
                      <a16:colId xmlns:a16="http://schemas.microsoft.com/office/drawing/2014/main" val="20001"/>
                    </a:ext>
                  </a:extLst>
                </a:gridCol>
              </a:tblGrid>
              <a:tr h="13906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Kể</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thiên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tai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xảy</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ta</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sp>
        <p:nvSpPr>
          <p:cNvPr id="23" name="TextBox 22">
            <a:extLst>
              <a:ext uri="{FF2B5EF4-FFF2-40B4-BE49-F238E27FC236}">
                <a16:creationId xmlns:a16="http://schemas.microsoft.com/office/drawing/2014/main" id="{C2A6FAD4-9928-47CF-930B-6BB57C081D50}"/>
              </a:ext>
            </a:extLst>
          </p:cNvPr>
          <p:cNvSpPr txBox="1"/>
          <p:nvPr/>
        </p:nvSpPr>
        <p:spPr>
          <a:xfrm>
            <a:off x="0" y="-19665"/>
            <a:ext cx="12192000" cy="58477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Phiếu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2</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206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8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38284"/>
                                        </p:tgtEl>
                                        <p:attrNameLst>
                                          <p:attrName>style.visibility</p:attrName>
                                        </p:attrNameLst>
                                      </p:cBhvr>
                                      <p:to>
                                        <p:strVal val="visible"/>
                                      </p:to>
                                    </p:set>
                                    <p:animEffect transition="in" filter="box(in)">
                                      <p:cBhvr>
                                        <p:cTn id="11" dur="500"/>
                                        <p:tgtEl>
                                          <p:spTgt spid="1382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38296"/>
                                        </p:tgtEl>
                                        <p:attrNameLst>
                                          <p:attrName>style.visibility</p:attrName>
                                        </p:attrNameLst>
                                      </p:cBhvr>
                                      <p:to>
                                        <p:strVal val="visible"/>
                                      </p:to>
                                    </p:set>
                                    <p:animEffect transition="in" filter="blinds(horizontal)">
                                      <p:cBhvr>
                                        <p:cTn id="16" dur="500"/>
                                        <p:tgtEl>
                                          <p:spTgt spid="138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67" name="Group 27">
            <a:extLst>
              <a:ext uri="{FF2B5EF4-FFF2-40B4-BE49-F238E27FC236}">
                <a16:creationId xmlns:a16="http://schemas.microsoft.com/office/drawing/2014/main" id="{2F1A5657-1FE5-44A7-AB2D-B342749FECAA}"/>
              </a:ext>
            </a:extLst>
          </p:cNvPr>
          <p:cNvGraphicFramePr>
            <a:graphicFrameLocks noGrp="1"/>
          </p:cNvGraphicFramePr>
          <p:nvPr/>
        </p:nvGraphicFramePr>
        <p:xfrm>
          <a:off x="0" y="565110"/>
          <a:ext cx="12192000" cy="1891930"/>
        </p:xfrm>
        <a:graphic>
          <a:graphicData uri="http://schemas.openxmlformats.org/drawingml/2006/table">
            <a:tbl>
              <a:tblPr/>
              <a:tblGrid>
                <a:gridCol w="4743969">
                  <a:extLst>
                    <a:ext uri="{9D8B030D-6E8A-4147-A177-3AD203B41FA5}">
                      <a16:colId xmlns:a16="http://schemas.microsoft.com/office/drawing/2014/main" val="20000"/>
                    </a:ext>
                  </a:extLst>
                </a:gridCol>
                <a:gridCol w="7448031">
                  <a:extLst>
                    <a:ext uri="{9D8B030D-6E8A-4147-A177-3AD203B41FA5}">
                      <a16:colId xmlns:a16="http://schemas.microsoft.com/office/drawing/2014/main" val="20001"/>
                    </a:ext>
                  </a:extLst>
                </a:gridCol>
              </a:tblGrid>
              <a:tr h="4955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hỏi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lời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3138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Vị</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trí</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địa</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lí</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lãnh</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thổ</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đã</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quy</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định</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đặc</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điểm</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cơ</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bản</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của</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thiên</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nhiên</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là</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002060"/>
                          </a:solidFill>
                          <a:effectLst/>
                          <a:latin typeface="Times New Roman" panose="02020603050405020304" pitchFamily="18" charset="0"/>
                          <a:ea typeface="+mn-ea"/>
                          <a:cs typeface="Times New Roman" panose="02020603050405020304" pitchFamily="18" charset="0"/>
                        </a:rPr>
                        <a:t>gì</a:t>
                      </a:r>
                      <a:r>
                        <a:rPr lang="en-US" sz="2800" b="1" i="0" kern="1200" dirty="0">
                          <a:solidFill>
                            <a:srgbClr val="002060"/>
                          </a:solidFill>
                          <a:effectLst/>
                          <a:latin typeface="Times New Roman" panose="02020603050405020304" pitchFamily="18" charset="0"/>
                          <a:ea typeface="+mn-ea"/>
                          <a:cs typeface="Times New Roman" panose="02020603050405020304" pitchFamily="18" charset="0"/>
                        </a:rPr>
                        <a:t>?</a:t>
                      </a:r>
                    </a:p>
                  </a:txBody>
                  <a:tcPr marL="90000" marR="90000"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graphicFrame>
        <p:nvGraphicFramePr>
          <p:cNvPr id="138284" name="Group 44">
            <a:extLst>
              <a:ext uri="{FF2B5EF4-FFF2-40B4-BE49-F238E27FC236}">
                <a16:creationId xmlns:a16="http://schemas.microsoft.com/office/drawing/2014/main" id="{8972F3CE-DB08-461C-8A93-2AF6D056EDF8}"/>
              </a:ext>
            </a:extLst>
          </p:cNvPr>
          <p:cNvGraphicFramePr>
            <a:graphicFrameLocks noGrp="1"/>
          </p:cNvGraphicFramePr>
          <p:nvPr/>
        </p:nvGraphicFramePr>
        <p:xfrm>
          <a:off x="0" y="2442292"/>
          <a:ext cx="12211666" cy="2719644"/>
        </p:xfrm>
        <a:graphic>
          <a:graphicData uri="http://schemas.openxmlformats.org/drawingml/2006/table">
            <a:tbl>
              <a:tblPr/>
              <a:tblGrid>
                <a:gridCol w="4814978">
                  <a:extLst>
                    <a:ext uri="{9D8B030D-6E8A-4147-A177-3AD203B41FA5}">
                      <a16:colId xmlns:a16="http://schemas.microsoft.com/office/drawing/2014/main" val="20000"/>
                    </a:ext>
                  </a:extLst>
                </a:gridCol>
                <a:gridCol w="7396688">
                  <a:extLst>
                    <a:ext uri="{9D8B030D-6E8A-4147-A177-3AD203B41FA5}">
                      <a16:colId xmlns:a16="http://schemas.microsoft.com/office/drawing/2014/main" val="20001"/>
                    </a:ext>
                  </a:extLst>
                </a:gridCol>
              </a:tblGrid>
              <a:tr h="27196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Vị</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trí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địa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lãnh</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thổ</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ảnh</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hưởng</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đến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phân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hóa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khí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hậu</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như</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thế</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90000" marR="90000"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endParaRPr kumimoji="0" lang="en-US" sz="25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38296" name="Group 56">
            <a:extLst>
              <a:ext uri="{FF2B5EF4-FFF2-40B4-BE49-F238E27FC236}">
                <a16:creationId xmlns:a16="http://schemas.microsoft.com/office/drawing/2014/main" id="{D7B85C92-BAEC-46B3-97F7-C3A5DCC95E15}"/>
              </a:ext>
            </a:extLst>
          </p:cNvPr>
          <p:cNvGraphicFramePr>
            <a:graphicFrameLocks noGrp="1"/>
          </p:cNvGraphicFramePr>
          <p:nvPr/>
        </p:nvGraphicFramePr>
        <p:xfrm>
          <a:off x="0" y="5215471"/>
          <a:ext cx="12191999" cy="1568779"/>
        </p:xfrm>
        <a:graphic>
          <a:graphicData uri="http://schemas.openxmlformats.org/drawingml/2006/table">
            <a:tbl>
              <a:tblPr/>
              <a:tblGrid>
                <a:gridCol w="4291781">
                  <a:extLst>
                    <a:ext uri="{9D8B030D-6E8A-4147-A177-3AD203B41FA5}">
                      <a16:colId xmlns:a16="http://schemas.microsoft.com/office/drawing/2014/main" val="20000"/>
                    </a:ext>
                  </a:extLst>
                </a:gridCol>
                <a:gridCol w="7900218">
                  <a:extLst>
                    <a:ext uri="{9D8B030D-6E8A-4147-A177-3AD203B41FA5}">
                      <a16:colId xmlns:a16="http://schemas.microsoft.com/office/drawing/2014/main" val="20001"/>
                    </a:ext>
                  </a:extLst>
                </a:gridCol>
              </a:tblGrid>
              <a:tr h="15687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Vì</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sao</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thiên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nhiên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chịu</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ảnh</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hưởng</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sâu</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sắc</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biển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sp>
        <p:nvSpPr>
          <p:cNvPr id="23" name="TextBox 22">
            <a:extLst>
              <a:ext uri="{FF2B5EF4-FFF2-40B4-BE49-F238E27FC236}">
                <a16:creationId xmlns:a16="http://schemas.microsoft.com/office/drawing/2014/main" id="{C2A6FAD4-9928-47CF-930B-6BB57C081D50}"/>
              </a:ext>
            </a:extLst>
          </p:cNvPr>
          <p:cNvSpPr txBox="1"/>
          <p:nvPr/>
        </p:nvSpPr>
        <p:spPr>
          <a:xfrm>
            <a:off x="0" y="-19665"/>
            <a:ext cx="12192000" cy="58477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Phiếu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1</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
        <p:nvSpPr>
          <p:cNvPr id="6" name="Rectangle 3"/>
          <p:cNvSpPr txBox="1">
            <a:spLocks noChangeArrowheads="1"/>
          </p:cNvSpPr>
          <p:nvPr/>
        </p:nvSpPr>
        <p:spPr>
          <a:xfrm>
            <a:off x="4822722" y="1133168"/>
            <a:ext cx="7369277" cy="1309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20000"/>
              </a:spcBef>
              <a:spcAft>
                <a:spcPct val="0"/>
              </a:spcAft>
              <a:buNone/>
            </a:pPr>
            <a:r>
              <a:rPr lang="en-US" b="1" dirty="0" err="1">
                <a:solidFill>
                  <a:srgbClr val="FF0000"/>
                </a:solidFill>
                <a:latin typeface="Times New Roman" panose="02020603050405020304" pitchFamily="18" charset="0"/>
                <a:cs typeface="Times New Roman" panose="02020603050405020304" pitchFamily="18" charset="0"/>
              </a:rPr>
              <a:t>Vị</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địa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lãnh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thổ</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định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đặc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bản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nước</a:t>
            </a:r>
            <a:r>
              <a:rPr lang="en-US" b="1" dirty="0">
                <a:solidFill>
                  <a:srgbClr val="FF0000"/>
                </a:solidFill>
                <a:latin typeface="Times New Roman" panose="02020603050405020304" pitchFamily="18" charset="0"/>
                <a:cs typeface="Times New Roman" panose="02020603050405020304" pitchFamily="18" charset="0"/>
              </a:rPr>
              <a:t> ta </a:t>
            </a:r>
            <a:r>
              <a:rPr lang="en-US" b="1" dirty="0" err="1">
                <a:solidFill>
                  <a:srgbClr val="FF0000"/>
                </a:solidFill>
                <a:latin typeface="Times New Roman" panose="02020603050405020304" pitchFamily="18" charset="0"/>
                <a:cs typeface="Times New Roman" panose="02020603050405020304" pitchFamily="18" charset="0"/>
              </a:rPr>
              <a:t>mang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chất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nhiệt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đới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ẩm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gió</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mùa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có</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hoá</a:t>
            </a:r>
            <a:r>
              <a:rPr lang="en-US" b="1" dirty="0">
                <a:solidFill>
                  <a:srgbClr val="FF0000"/>
                </a:solidFill>
                <a:latin typeface="Times New Roman" panose="02020603050405020304" pitchFamily="18" charset="0"/>
                <a:cs typeface="Times New Roman" panose="02020603050405020304" pitchFamily="18" charset="0"/>
              </a:rPr>
              <a:t>. </a:t>
            </a:r>
          </a:p>
        </p:txBody>
      </p:sp>
      <p:sp>
        <p:nvSpPr>
          <p:cNvPr id="8" name="Rectangle 3"/>
          <p:cNvSpPr txBox="1">
            <a:spLocks noChangeArrowheads="1"/>
          </p:cNvSpPr>
          <p:nvPr/>
        </p:nvSpPr>
        <p:spPr>
          <a:xfrm>
            <a:off x="4822722" y="2450687"/>
            <a:ext cx="7388946" cy="27647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Việt</a:t>
            </a:r>
            <a:r>
              <a:rPr lang="en-US" sz="2700" b="1" dirty="0">
                <a:solidFill>
                  <a:srgbClr val="0070C0"/>
                </a:solidFill>
                <a:latin typeface="Times New Roman" panose="02020603050405020304" pitchFamily="18" charset="0"/>
                <a:cs typeface="Times New Roman" panose="02020603050405020304" pitchFamily="18" charset="0"/>
              </a:rPr>
              <a:t> Nam </a:t>
            </a:r>
            <a:r>
              <a:rPr lang="en-US" sz="2700" b="1" dirty="0" err="1">
                <a:solidFill>
                  <a:srgbClr val="0070C0"/>
                </a:solidFill>
                <a:latin typeface="Times New Roman" panose="02020603050405020304" pitchFamily="18" charset="0"/>
                <a:cs typeface="Times New Roman" panose="02020603050405020304" pitchFamily="18" charset="0"/>
              </a:rPr>
              <a:t>nằm</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hoàn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toàn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trong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vùng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nội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chí</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tuyến</a:t>
            </a:r>
            <a:r>
              <a:rPr lang="en-US" sz="2700" b="1" dirty="0">
                <a:solidFill>
                  <a:srgbClr val="0070C0"/>
                </a:solidFill>
                <a:latin typeface="Times New Roman" panose="02020603050405020304" pitchFamily="18" charset="0"/>
                <a:cs typeface="Times New Roman" panose="02020603050405020304" pitchFamily="18" charset="0"/>
              </a:rPr>
              <a:t> ở </a:t>
            </a:r>
            <a:r>
              <a:rPr lang="en-US" sz="2700" b="1" dirty="0" err="1">
                <a:solidFill>
                  <a:srgbClr val="0070C0"/>
                </a:solidFill>
                <a:latin typeface="Times New Roman" panose="02020603050405020304" pitchFamily="18" charset="0"/>
                <a:cs typeface="Times New Roman" panose="02020603050405020304" pitchFamily="18" charset="0"/>
              </a:rPr>
              <a:t>bán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cầu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Bắc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nên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tổng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bức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xạ</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hằng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năm</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lớn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cán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bức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xạ</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luôn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dương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Nên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khai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thác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được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năng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lượng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mặt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trời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hình</a:t>
            </a:r>
            <a:r>
              <a:rPr lang="en-US" sz="2700" b="1" dirty="0">
                <a:solidFill>
                  <a:srgbClr val="0070C0"/>
                </a:solidFill>
                <a:latin typeface="Times New Roman" panose="02020603050405020304" pitchFamily="18" charset="0"/>
                <a:cs typeface="Times New Roman" panose="02020603050405020304" pitchFamily="18" charset="0"/>
              </a:rPr>
              <a:t> 1.3).</a:t>
            </a:r>
          </a:p>
          <a:p>
            <a:pPr marL="0" indent="0">
              <a:buNone/>
            </a:pP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Nước</a:t>
            </a:r>
            <a:r>
              <a:rPr lang="en-US" sz="2700" b="1" dirty="0">
                <a:solidFill>
                  <a:srgbClr val="0070C0"/>
                </a:solidFill>
                <a:latin typeface="Times New Roman" panose="02020603050405020304" pitchFamily="18" charset="0"/>
                <a:cs typeface="Times New Roman" panose="02020603050405020304" pitchFamily="18" charset="0"/>
              </a:rPr>
              <a:t> ta </a:t>
            </a:r>
            <a:r>
              <a:rPr lang="en-US" sz="2700" b="1" dirty="0" err="1">
                <a:solidFill>
                  <a:srgbClr val="0070C0"/>
                </a:solidFill>
                <a:latin typeface="Times New Roman" panose="02020603050405020304" pitchFamily="18" charset="0"/>
                <a:cs typeface="Times New Roman" panose="02020603050405020304" pitchFamily="18" charset="0"/>
              </a:rPr>
              <a:t>nằm</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trong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khu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vực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thường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xuyên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chịu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ảnh</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hưởng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của</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gió</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Mậu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dịch</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Tín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phong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và</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gió</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mùa</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châu</a:t>
            </a:r>
            <a:r>
              <a:rPr lang="en-US" sz="2700" b="1" dirty="0">
                <a:solidFill>
                  <a:srgbClr val="0070C0"/>
                </a:solidFill>
                <a:latin typeface="Times New Roman" panose="02020603050405020304" pitchFamily="18" charset="0"/>
                <a:cs typeface="Times New Roman" panose="02020603050405020304" pitchFamily="18" charset="0"/>
              </a:rPr>
              <a:t> Á </a:t>
            </a:r>
            <a:r>
              <a:rPr lang="en-US" sz="2700" b="1" dirty="0" err="1">
                <a:solidFill>
                  <a:srgbClr val="0070C0"/>
                </a:solidFill>
                <a:latin typeface="Times New Roman" panose="02020603050405020304" pitchFamily="18" charset="0"/>
                <a:cs typeface="Times New Roman" panose="02020603050405020304" pitchFamily="18" charset="0"/>
              </a:rPr>
              <a:t>nên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khí</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hậu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có</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hai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mùa</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rõ</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rệt</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9" name="Rectangle 3"/>
          <p:cNvSpPr txBox="1">
            <a:spLocks noChangeArrowheads="1"/>
          </p:cNvSpPr>
          <p:nvPr/>
        </p:nvSpPr>
        <p:spPr>
          <a:xfrm>
            <a:off x="4336026" y="5267634"/>
            <a:ext cx="7787153" cy="1516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20000"/>
              </a:spcBef>
              <a:spcAft>
                <a:spcPct val="0"/>
              </a:spcAft>
              <a:buNone/>
            </a:pPr>
            <a:r>
              <a:rPr lang="en-US" sz="2400" b="1" dirty="0" err="1">
                <a:solidFill>
                  <a:srgbClr val="7030A0"/>
                </a:solidFill>
                <a:latin typeface="Times New Roman" panose="02020603050405020304" pitchFamily="18" charset="0"/>
                <a:cs typeface="Times New Roman" panose="02020603050405020304" pitchFamily="18" charset="0"/>
              </a:rPr>
              <a:t>Thiên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nước</a:t>
            </a:r>
            <a:r>
              <a:rPr lang="en-US" sz="2400" b="1" dirty="0">
                <a:solidFill>
                  <a:srgbClr val="7030A0"/>
                </a:solidFill>
                <a:latin typeface="Times New Roman" panose="02020603050405020304" pitchFamily="18" charset="0"/>
                <a:cs typeface="Times New Roman" panose="02020603050405020304" pitchFamily="18" charset="0"/>
              </a:rPr>
              <a:t> ta </a:t>
            </a:r>
            <a:r>
              <a:rPr lang="en-US" sz="2400" b="1" dirty="0" err="1">
                <a:solidFill>
                  <a:srgbClr val="7030A0"/>
                </a:solidFill>
                <a:latin typeface="Times New Roman" panose="02020603050405020304" pitchFamily="18" charset="0"/>
                <a:cs typeface="Times New Roman" panose="02020603050405020304" pitchFamily="18" charset="0"/>
              </a:rPr>
              <a:t>chịu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ảnh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hưởng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sâu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sắc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của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biển</a:t>
            </a:r>
            <a:r>
              <a:rPr lang="en-US" sz="2400" b="1" dirty="0">
                <a:solidFill>
                  <a:srgbClr val="7030A0"/>
                </a:solidFill>
                <a:latin typeface="Times New Roman" panose="02020603050405020304" pitchFamily="18" charset="0"/>
                <a:cs typeface="Times New Roman" panose="02020603050405020304" pitchFamily="18" charset="0"/>
              </a:rPr>
              <a:t> do </a:t>
            </a:r>
            <a:r>
              <a:rPr lang="en-US" sz="2400" b="1" dirty="0" err="1">
                <a:solidFill>
                  <a:srgbClr val="7030A0"/>
                </a:solidFill>
                <a:latin typeface="Times New Roman" panose="02020603050405020304" pitchFamily="18" charset="0"/>
                <a:cs typeface="Times New Roman" panose="02020603050405020304" pitchFamily="18" charset="0"/>
              </a:rPr>
              <a:t>tác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động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của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khối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khí</a:t>
            </a:r>
            <a:r>
              <a:rPr lang="en-US" sz="2400" b="1" dirty="0">
                <a:solidFill>
                  <a:srgbClr val="7030A0"/>
                </a:solidFill>
                <a:latin typeface="Times New Roman" panose="02020603050405020304" pitchFamily="18" charset="0"/>
                <a:cs typeface="Times New Roman" panose="02020603050405020304" pitchFamily="18" charset="0"/>
              </a:rPr>
              <a:t> di </a:t>
            </a:r>
            <a:r>
              <a:rPr lang="en-US" sz="2400" b="1" dirty="0" err="1">
                <a:solidFill>
                  <a:srgbClr val="7030A0"/>
                </a:solidFill>
                <a:latin typeface="Times New Roman" panose="02020603050405020304" pitchFamily="18" charset="0"/>
                <a:cs typeface="Times New Roman" panose="02020603050405020304" pitchFamily="18" charset="0"/>
              </a:rPr>
              <a:t>chuyển</a:t>
            </a:r>
            <a:r>
              <a:rPr lang="en-US" sz="2400" b="1" dirty="0">
                <a:solidFill>
                  <a:srgbClr val="7030A0"/>
                </a:solidFill>
                <a:latin typeface="Times New Roman" panose="02020603050405020304" pitchFamily="18" charset="0"/>
                <a:cs typeface="Times New Roman" panose="02020603050405020304" pitchFamily="18" charset="0"/>
              </a:rPr>
              <a:t> qua </a:t>
            </a:r>
            <a:r>
              <a:rPr lang="en-US" sz="2400" b="1" dirty="0" err="1">
                <a:solidFill>
                  <a:srgbClr val="7030A0"/>
                </a:solidFill>
                <a:latin typeface="Times New Roman" panose="02020603050405020304" pitchFamily="18" charset="0"/>
                <a:cs typeface="Times New Roman" panose="02020603050405020304" pitchFamily="18" charset="0"/>
              </a:rPr>
              <a:t>biển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hợp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vai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trò</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của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Biển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nước</a:t>
            </a:r>
            <a:r>
              <a:rPr lang="en-US" sz="2400" b="1" dirty="0">
                <a:solidFill>
                  <a:srgbClr val="7030A0"/>
                </a:solidFill>
                <a:latin typeface="Times New Roman" panose="02020603050405020304" pitchFamily="18" charset="0"/>
                <a:cs typeface="Times New Roman" panose="02020603050405020304" pitchFamily="18" charset="0"/>
              </a:rPr>
              <a:t> ta </a:t>
            </a:r>
            <a:r>
              <a:rPr lang="en-US" sz="2400" b="1" dirty="0" err="1">
                <a:solidFill>
                  <a:srgbClr val="7030A0"/>
                </a:solidFill>
                <a:latin typeface="Times New Roman" panose="02020603050405020304" pitchFamily="18" charset="0"/>
                <a:cs typeface="Times New Roman" panose="02020603050405020304" pitchFamily="18" charset="0"/>
              </a:rPr>
              <a:t>khai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được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năng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lượng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hình</a:t>
            </a:r>
            <a:r>
              <a:rPr lang="en-US" sz="2400" b="1" dirty="0">
                <a:solidFill>
                  <a:srgbClr val="7030A0"/>
                </a:solidFill>
                <a:latin typeface="Times New Roman" panose="02020603050405020304" pitchFamily="18" charset="0"/>
                <a:cs typeface="Times New Roman" panose="02020603050405020304" pitchFamily="18" charset="0"/>
              </a:rPr>
              <a:t> 1.3)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triển</a:t>
            </a:r>
            <a:r>
              <a:rPr lang="en-US" sz="2400" b="1" dirty="0">
                <a:solidFill>
                  <a:srgbClr val="7030A0"/>
                </a:solidFill>
                <a:latin typeface="Times New Roman" panose="02020603050405020304" pitchFamily="18" charset="0"/>
                <a:cs typeface="Times New Roman" panose="02020603050405020304" pitchFamily="18" charset="0"/>
              </a:rPr>
              <a:t> du </a:t>
            </a:r>
            <a:r>
              <a:rPr lang="en-US" sz="2400" b="1" dirty="0" err="1">
                <a:solidFill>
                  <a:srgbClr val="7030A0"/>
                </a:solidFill>
                <a:latin typeface="Times New Roman" panose="02020603050405020304" pitchFamily="18" charset="0"/>
                <a:cs typeface="Times New Roman" panose="02020603050405020304" pitchFamily="18" charset="0"/>
              </a:rPr>
              <a:t>lịch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biển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hình</a:t>
            </a:r>
            <a:r>
              <a:rPr lang="en-US" sz="2400" b="1" dirty="0">
                <a:solidFill>
                  <a:srgbClr val="7030A0"/>
                </a:solidFill>
                <a:latin typeface="Times New Roman" panose="02020603050405020304" pitchFamily="18" charset="0"/>
                <a:cs typeface="Times New Roman" panose="02020603050405020304" pitchFamily="18" charset="0"/>
              </a:rPr>
              <a:t> 1.4).</a:t>
            </a:r>
          </a:p>
        </p:txBody>
      </p:sp>
    </p:spTree>
    <p:extLst>
      <p:ext uri="{BB962C8B-B14F-4D97-AF65-F5344CB8AC3E}">
        <p14:creationId xmlns:p14="http://schemas.microsoft.com/office/powerpoint/2010/main" val="340796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67" name="Group 27">
            <a:extLst>
              <a:ext uri="{FF2B5EF4-FFF2-40B4-BE49-F238E27FC236}">
                <a16:creationId xmlns:a16="http://schemas.microsoft.com/office/drawing/2014/main" id="{2F1A5657-1FE5-44A7-AB2D-B342749FECAA}"/>
              </a:ext>
            </a:extLst>
          </p:cNvPr>
          <p:cNvGraphicFramePr>
            <a:graphicFrameLocks noGrp="1"/>
          </p:cNvGraphicFramePr>
          <p:nvPr/>
        </p:nvGraphicFramePr>
        <p:xfrm>
          <a:off x="0" y="565110"/>
          <a:ext cx="12192000" cy="1891930"/>
        </p:xfrm>
        <a:graphic>
          <a:graphicData uri="http://schemas.openxmlformats.org/drawingml/2006/table">
            <a:tbl>
              <a:tblPr/>
              <a:tblGrid>
                <a:gridCol w="4743969">
                  <a:extLst>
                    <a:ext uri="{9D8B030D-6E8A-4147-A177-3AD203B41FA5}">
                      <a16:colId xmlns:a16="http://schemas.microsoft.com/office/drawing/2014/main" val="20000"/>
                    </a:ext>
                  </a:extLst>
                </a:gridCol>
                <a:gridCol w="7448031">
                  <a:extLst>
                    <a:ext uri="{9D8B030D-6E8A-4147-A177-3AD203B41FA5}">
                      <a16:colId xmlns:a16="http://schemas.microsoft.com/office/drawing/2014/main" val="20001"/>
                    </a:ext>
                  </a:extLst>
                </a:gridCol>
              </a:tblGrid>
              <a:tr h="4955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hỏi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lời</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3138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Vị</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trí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địa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lí</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phạm</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vi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lãnh</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thổ</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tạo</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nên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sự</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phân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hoá</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đa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dạng</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thiên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nhiên</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FF000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FF0000"/>
                          </a:solidFill>
                          <a:effectLst/>
                          <a:latin typeface="Times New Roman" panose="02020603050405020304" pitchFamily="18" charset="0"/>
                          <a:ea typeface="+mn-ea"/>
                          <a:cs typeface="Times New Roman" panose="02020603050405020304" pitchFamily="18" charset="0"/>
                        </a:rPr>
                        <a:t> ta.</a:t>
                      </a:r>
                      <a:endParaRPr lang="en-US" sz="2800" b="1" i="0" kern="1200" dirty="0">
                        <a:solidFill>
                          <a:srgbClr val="7030A0"/>
                        </a:solidFill>
                        <a:effectLst/>
                        <a:latin typeface="Times New Roman" panose="02020603050405020304" pitchFamily="18" charset="0"/>
                        <a:ea typeface="+mn-ea"/>
                        <a:cs typeface="Times New Roman" panose="02020603050405020304" pitchFamily="18" charset="0"/>
                      </a:endParaRPr>
                    </a:p>
                  </a:txBody>
                  <a:tcPr marL="90000" marR="90000" marT="46802" marB="468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graphicFrame>
        <p:nvGraphicFramePr>
          <p:cNvPr id="138284" name="Group 44">
            <a:extLst>
              <a:ext uri="{FF2B5EF4-FFF2-40B4-BE49-F238E27FC236}">
                <a16:creationId xmlns:a16="http://schemas.microsoft.com/office/drawing/2014/main" id="{8972F3CE-DB08-461C-8A93-2AF6D056EDF8}"/>
              </a:ext>
            </a:extLst>
          </p:cNvPr>
          <p:cNvGraphicFramePr>
            <a:graphicFrameLocks noGrp="1"/>
          </p:cNvGraphicFramePr>
          <p:nvPr/>
        </p:nvGraphicFramePr>
        <p:xfrm>
          <a:off x="0" y="2528597"/>
          <a:ext cx="12123179" cy="2881892"/>
        </p:xfrm>
        <a:graphic>
          <a:graphicData uri="http://schemas.openxmlformats.org/drawingml/2006/table">
            <a:tbl>
              <a:tblPr/>
              <a:tblGrid>
                <a:gridCol w="4041059">
                  <a:extLst>
                    <a:ext uri="{9D8B030D-6E8A-4147-A177-3AD203B41FA5}">
                      <a16:colId xmlns:a16="http://schemas.microsoft.com/office/drawing/2014/main" val="20000"/>
                    </a:ext>
                  </a:extLst>
                </a:gridCol>
                <a:gridCol w="8082120">
                  <a:extLst>
                    <a:ext uri="{9D8B030D-6E8A-4147-A177-3AD203B41FA5}">
                      <a16:colId xmlns:a16="http://schemas.microsoft.com/office/drawing/2014/main" val="20001"/>
                    </a:ext>
                  </a:extLst>
                </a:gridCol>
              </a:tblGrid>
              <a:tr h="2881892">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Vì</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sao</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tài</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nguyên</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sinh</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vật</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khoáng</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sản</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nước</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lại</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phong</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 </a:t>
                      </a:r>
                      <a:r>
                        <a:rPr lang="en-US" sz="2800" b="1" i="0" kern="1200" dirty="0" err="1">
                          <a:solidFill>
                            <a:srgbClr val="7030A0"/>
                          </a:solidFill>
                          <a:effectLst/>
                          <a:latin typeface="Times New Roman" panose="02020603050405020304" pitchFamily="18" charset="0"/>
                          <a:ea typeface="+mn-ea"/>
                          <a:cs typeface="Times New Roman" panose="02020603050405020304" pitchFamily="18" charset="0"/>
                        </a:rPr>
                        <a:t>phú</a:t>
                      </a:r>
                      <a:r>
                        <a:rPr lang="en-US" sz="2800" b="1" i="0" kern="1200" dirty="0">
                          <a:solidFill>
                            <a:srgbClr val="7030A0"/>
                          </a:solidFill>
                          <a:effectLst/>
                          <a:latin typeface="Times New Roman" panose="02020603050405020304" pitchFamily="18" charset="0"/>
                          <a:ea typeface="+mn-ea"/>
                          <a:cs typeface="Times New Roman" panose="02020603050405020304" pitchFamily="18" charset="0"/>
                        </a:rPr>
                        <a:t>?</a:t>
                      </a:r>
                    </a:p>
                  </a:txBody>
                  <a:tcPr marL="90000" marR="90000" marT="46795" marB="467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endParaRPr kumimoji="0" lang="en-US" sz="25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graphicFrame>
        <p:nvGraphicFramePr>
          <p:cNvPr id="138296" name="Group 56">
            <a:extLst>
              <a:ext uri="{FF2B5EF4-FFF2-40B4-BE49-F238E27FC236}">
                <a16:creationId xmlns:a16="http://schemas.microsoft.com/office/drawing/2014/main" id="{D7B85C92-BAEC-46B3-97F7-C3A5DCC95E15}"/>
              </a:ext>
            </a:extLst>
          </p:cNvPr>
          <p:cNvGraphicFramePr>
            <a:graphicFrameLocks noGrp="1"/>
          </p:cNvGraphicFramePr>
          <p:nvPr/>
        </p:nvGraphicFramePr>
        <p:xfrm>
          <a:off x="0" y="5410490"/>
          <a:ext cx="12191999" cy="1150366"/>
        </p:xfrm>
        <a:graphic>
          <a:graphicData uri="http://schemas.openxmlformats.org/drawingml/2006/table">
            <a:tbl>
              <a:tblPr/>
              <a:tblGrid>
                <a:gridCol w="4291781">
                  <a:extLst>
                    <a:ext uri="{9D8B030D-6E8A-4147-A177-3AD203B41FA5}">
                      <a16:colId xmlns:a16="http://schemas.microsoft.com/office/drawing/2014/main" val="20000"/>
                    </a:ext>
                  </a:extLst>
                </a:gridCol>
                <a:gridCol w="7900218">
                  <a:extLst>
                    <a:ext uri="{9D8B030D-6E8A-4147-A177-3AD203B41FA5}">
                      <a16:colId xmlns:a16="http://schemas.microsoft.com/office/drawing/2014/main" val="20001"/>
                    </a:ext>
                  </a:extLst>
                </a:gridCol>
              </a:tblGrid>
              <a:tr h="11503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Kể</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thiên</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tai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xảy</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800" b="1" i="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800" b="1" i="0" kern="1200" dirty="0">
                          <a:solidFill>
                            <a:schemeClr val="tx1"/>
                          </a:solidFill>
                          <a:effectLst/>
                          <a:latin typeface="Times New Roman" panose="02020603050405020304" pitchFamily="18" charset="0"/>
                          <a:ea typeface="+mn-ea"/>
                          <a:cs typeface="Times New Roman" panose="02020603050405020304" pitchFamily="18" charset="0"/>
                        </a:rPr>
                        <a:t> ta</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1" i="0" u="none" strike="noStrike" cap="none" normalizeH="0" baseline="0" dirty="0">
                        <a:ln>
                          <a:noFill/>
                        </a:ln>
                        <a:solidFill>
                          <a:srgbClr val="7030A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bl>
          </a:graphicData>
        </a:graphic>
      </p:graphicFrame>
      <p:sp>
        <p:nvSpPr>
          <p:cNvPr id="23" name="TextBox 22">
            <a:extLst>
              <a:ext uri="{FF2B5EF4-FFF2-40B4-BE49-F238E27FC236}">
                <a16:creationId xmlns:a16="http://schemas.microsoft.com/office/drawing/2014/main" id="{C2A6FAD4-9928-47CF-930B-6BB57C081D50}"/>
              </a:ext>
            </a:extLst>
          </p:cNvPr>
          <p:cNvSpPr txBox="1"/>
          <p:nvPr/>
        </p:nvSpPr>
        <p:spPr>
          <a:xfrm>
            <a:off x="0" y="-19665"/>
            <a:ext cx="12192000" cy="58477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Phiếu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2</a:t>
            </a:r>
            <a:endParaRPr lang="en-US" sz="3200" b="1" dirty="0">
              <a:solidFill>
                <a:srgbClr val="FF0000"/>
              </a:solidFill>
              <a:effectLst/>
              <a:latin typeface="Times New Roman" panose="02020603050405020304" pitchFamily="18" charset="0"/>
              <a:cs typeface="Times New Roman" panose="02020603050405020304" pitchFamily="18" charset="0"/>
            </a:endParaRPr>
          </a:p>
        </p:txBody>
      </p:sp>
      <p:sp>
        <p:nvSpPr>
          <p:cNvPr id="6" name="Rectangle 3"/>
          <p:cNvSpPr txBox="1">
            <a:spLocks noChangeArrowheads="1"/>
          </p:cNvSpPr>
          <p:nvPr/>
        </p:nvSpPr>
        <p:spPr>
          <a:xfrm>
            <a:off x="4822722" y="1133168"/>
            <a:ext cx="7369277" cy="1309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20000"/>
              </a:spcBef>
              <a:spcAft>
                <a:spcPct val="0"/>
              </a:spcAft>
              <a:buNone/>
            </a:pPr>
            <a:r>
              <a:rPr lang="en-US" b="1" dirty="0" err="1">
                <a:latin typeface="Times New Roman" panose="02020603050405020304" pitchFamily="18" charset="0"/>
                <a:cs typeface="Times New Roman" panose="02020603050405020304" pitchFamily="18" charset="0"/>
              </a:rPr>
              <a:t>Vị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phạm</a:t>
            </a:r>
            <a:r>
              <a:rPr lang="en-US" b="1" dirty="0">
                <a:latin typeface="Times New Roman" panose="02020603050405020304" pitchFamily="18" charset="0"/>
                <a:cs typeface="Times New Roman" panose="02020603050405020304" pitchFamily="18" charset="0"/>
              </a:rPr>
              <a:t> vi </a:t>
            </a:r>
            <a:r>
              <a:rPr lang="en-US" b="1" dirty="0" err="1">
                <a:latin typeface="Times New Roman" panose="02020603050405020304" pitchFamily="18" charset="0"/>
                <a:cs typeface="Times New Roman" panose="02020603050405020304" pitchFamily="18" charset="0"/>
              </a:rPr>
              <a:t>lãnh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ta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chiều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Bắc</a:t>
            </a:r>
            <a:r>
              <a:rPr lang="en-US" b="1" dirty="0">
                <a:latin typeface="Times New Roman" panose="02020603050405020304" pitchFamily="18" charset="0"/>
                <a:cs typeface="Times New Roman" panose="02020603050405020304" pitchFamily="18" charset="0"/>
              </a:rPr>
              <a:t> - Nam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chiều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Đông</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Tây</a:t>
            </a:r>
            <a:r>
              <a:rPr lang="en-US" b="1" dirty="0">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8" name="Rectangle 3"/>
          <p:cNvSpPr txBox="1">
            <a:spLocks noChangeArrowheads="1"/>
          </p:cNvSpPr>
          <p:nvPr/>
        </p:nvSpPr>
        <p:spPr>
          <a:xfrm>
            <a:off x="4100052" y="2583419"/>
            <a:ext cx="8111615" cy="29155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Đối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với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sinh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vật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Việt</a:t>
            </a:r>
            <a:r>
              <a:rPr lang="en-US" sz="2500" b="1" dirty="0">
                <a:solidFill>
                  <a:srgbClr val="002060"/>
                </a:solidFill>
                <a:latin typeface="Times New Roman" panose="02020603050405020304" pitchFamily="18" charset="0"/>
                <a:cs typeface="Times New Roman" panose="02020603050405020304" pitchFamily="18" charset="0"/>
              </a:rPr>
              <a:t> Nam </a:t>
            </a:r>
            <a:r>
              <a:rPr lang="en-US" sz="2500" b="1" dirty="0" err="1">
                <a:solidFill>
                  <a:srgbClr val="002060"/>
                </a:solidFill>
                <a:latin typeface="Times New Roman" panose="02020603050405020304" pitchFamily="18" charset="0"/>
                <a:cs typeface="Times New Roman" panose="02020603050405020304" pitchFamily="18" charset="0"/>
              </a:rPr>
              <a:t>nằm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đường</a:t>
            </a:r>
            <a:r>
              <a:rPr lang="en-US" sz="2500" b="1" dirty="0">
                <a:solidFill>
                  <a:srgbClr val="002060"/>
                </a:solidFill>
                <a:latin typeface="Times New Roman" panose="02020603050405020304" pitchFamily="18" charset="0"/>
                <a:cs typeface="Times New Roman" panose="02020603050405020304" pitchFamily="18" charset="0"/>
              </a:rPr>
              <a:t> di </a:t>
            </a:r>
            <a:r>
              <a:rPr lang="en-US" sz="2500" b="1" dirty="0" err="1">
                <a:solidFill>
                  <a:srgbClr val="002060"/>
                </a:solidFill>
                <a:latin typeface="Times New Roman" panose="02020603050405020304" pitchFamily="18" charset="0"/>
                <a:cs typeface="Times New Roman" panose="02020603050405020304" pitchFamily="18" charset="0"/>
              </a:rPr>
              <a:t>lưu</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của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nhiều</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luồng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sinh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vật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Thiên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nhiên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nước</a:t>
            </a:r>
            <a:r>
              <a:rPr lang="en-US" sz="2500" b="1" dirty="0">
                <a:solidFill>
                  <a:srgbClr val="002060"/>
                </a:solidFill>
                <a:latin typeface="Times New Roman" panose="02020603050405020304" pitchFamily="18" charset="0"/>
                <a:cs typeface="Times New Roman" panose="02020603050405020304" pitchFamily="18" charset="0"/>
              </a:rPr>
              <a:t> ta </a:t>
            </a:r>
            <a:r>
              <a:rPr lang="en-US" sz="2500" b="1" dirty="0" err="1">
                <a:solidFill>
                  <a:srgbClr val="002060"/>
                </a:solidFill>
                <a:latin typeface="Times New Roman" panose="02020603050405020304" pitchFamily="18" charset="0"/>
                <a:cs typeface="Times New Roman" panose="02020603050405020304" pitchFamily="18" charset="0"/>
              </a:rPr>
              <a:t>có</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tính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dạng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sinh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học</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cao</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với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nhiều</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kiểu</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hệ</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sinh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thái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thành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phần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loài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nguồn</a:t>
            </a:r>
            <a:r>
              <a:rPr lang="en-US" sz="2500" b="1" dirty="0">
                <a:solidFill>
                  <a:srgbClr val="002060"/>
                </a:solidFill>
                <a:latin typeface="Times New Roman" panose="02020603050405020304" pitchFamily="18" charset="0"/>
                <a:cs typeface="Times New Roman" panose="02020603050405020304" pitchFamily="18" charset="0"/>
              </a:rPr>
              <a:t> gen.</a:t>
            </a:r>
          </a:p>
          <a:p>
            <a:pPr marL="0" indent="0">
              <a:buNone/>
            </a:pP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Đối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với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khoáng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sản</a:t>
            </a:r>
            <a:r>
              <a:rPr lang="en-US" sz="2500" b="1" dirty="0">
                <a:solidFill>
                  <a:srgbClr val="002060"/>
                </a:solidFill>
                <a:latin typeface="Times New Roman" panose="02020603050405020304" pitchFamily="18" charset="0"/>
                <a:cs typeface="Times New Roman" panose="02020603050405020304" pitchFamily="18" charset="0"/>
              </a:rPr>
              <a:t>: do </a:t>
            </a:r>
            <a:r>
              <a:rPr lang="en-US" sz="2500" b="1" dirty="0" err="1">
                <a:solidFill>
                  <a:srgbClr val="002060"/>
                </a:solidFill>
                <a:latin typeface="Times New Roman" panose="02020603050405020304" pitchFamily="18" charset="0"/>
                <a:cs typeface="Times New Roman" panose="02020603050405020304" pitchFamily="18" charset="0"/>
              </a:rPr>
              <a:t>nằm</a:t>
            </a:r>
            <a:r>
              <a:rPr lang="en-US" sz="2500" b="1" dirty="0">
                <a:solidFill>
                  <a:srgbClr val="002060"/>
                </a:solidFill>
                <a:latin typeface="Times New Roman" panose="02020603050405020304" pitchFamily="18" charset="0"/>
                <a:cs typeface="Times New Roman" panose="02020603050405020304" pitchFamily="18" charset="0"/>
              </a:rPr>
              <a:t> ở </a:t>
            </a:r>
            <a:r>
              <a:rPr lang="en-US" sz="2500" b="1" dirty="0" err="1">
                <a:solidFill>
                  <a:srgbClr val="002060"/>
                </a:solidFill>
                <a:latin typeface="Times New Roman" panose="02020603050405020304" pitchFamily="18" charset="0"/>
                <a:cs typeface="Times New Roman" panose="02020603050405020304" pitchFamily="18" charset="0"/>
              </a:rPr>
              <a:t>nơi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giao</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thoa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của</a:t>
            </a:r>
            <a:r>
              <a:rPr lang="en-US" sz="2500" b="1" dirty="0">
                <a:solidFill>
                  <a:srgbClr val="002060"/>
                </a:solidFill>
                <a:latin typeface="Times New Roman" panose="02020603050405020304" pitchFamily="18" charset="0"/>
                <a:cs typeface="Times New Roman" panose="02020603050405020304" pitchFamily="18" charset="0"/>
              </a:rPr>
              <a:t> 2 </a:t>
            </a:r>
            <a:r>
              <a:rPr lang="en-US" sz="2500" b="1" dirty="0" err="1">
                <a:solidFill>
                  <a:srgbClr val="002060"/>
                </a:solidFill>
                <a:latin typeface="Times New Roman" panose="02020603050405020304" pitchFamily="18" charset="0"/>
                <a:cs typeface="Times New Roman" panose="02020603050405020304" pitchFamily="18" charset="0"/>
              </a:rPr>
              <a:t>vành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đai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sinh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khoáng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lớn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Thái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Bình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Dương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Địa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Hải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nước</a:t>
            </a:r>
            <a:r>
              <a:rPr lang="en-US" sz="2500" b="1" dirty="0">
                <a:solidFill>
                  <a:srgbClr val="002060"/>
                </a:solidFill>
                <a:latin typeface="Times New Roman" panose="02020603050405020304" pitchFamily="18" charset="0"/>
                <a:cs typeface="Times New Roman" panose="02020603050405020304" pitchFamily="18" charset="0"/>
              </a:rPr>
              <a:t> ta </a:t>
            </a:r>
            <a:r>
              <a:rPr lang="en-US" sz="2500" b="1" dirty="0" err="1">
                <a:solidFill>
                  <a:srgbClr val="002060"/>
                </a:solidFill>
                <a:latin typeface="Times New Roman" panose="02020603050405020304" pitchFamily="18" charset="0"/>
                <a:cs typeface="Times New Roman" panose="02020603050405020304" pitchFamily="18" charset="0"/>
              </a:rPr>
              <a:t>có</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tài</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nguyên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khoáng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sản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phong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phú</a:t>
            </a:r>
            <a:r>
              <a:rPr lang="en-US" sz="2500" b="1" dirty="0">
                <a:solidFill>
                  <a:srgbClr val="002060"/>
                </a:solidFill>
                <a:latin typeface="Times New Roman" panose="02020603050405020304" pitchFamily="18" charset="0"/>
                <a:cs typeface="Times New Roman" panose="02020603050405020304" pitchFamily="18" charset="0"/>
              </a:rPr>
              <a:t>.</a:t>
            </a:r>
          </a:p>
        </p:txBody>
      </p:sp>
      <p:sp>
        <p:nvSpPr>
          <p:cNvPr id="9" name="Rectangle 3"/>
          <p:cNvSpPr txBox="1">
            <a:spLocks noChangeArrowheads="1"/>
          </p:cNvSpPr>
          <p:nvPr/>
        </p:nvSpPr>
        <p:spPr>
          <a:xfrm>
            <a:off x="4336026" y="5503605"/>
            <a:ext cx="7787153" cy="852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base">
              <a:lnSpc>
                <a:spcPct val="100000"/>
              </a:lnSpc>
              <a:spcBef>
                <a:spcPct val="20000"/>
              </a:spcBef>
              <a:spcAft>
                <a:spcPct val="0"/>
              </a:spcAft>
              <a:buNone/>
            </a:pPr>
            <a:r>
              <a:rPr lang="en-US" sz="2400" b="1" dirty="0" err="1">
                <a:solidFill>
                  <a:srgbClr val="FF0000"/>
                </a:solidFill>
                <a:latin typeface="Times New Roman" panose="02020603050405020304" pitchFamily="18" charset="0"/>
                <a:cs typeface="Times New Roman" panose="02020603050405020304" pitchFamily="18" charset="0"/>
              </a:rPr>
              <a:t>Bão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hán</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5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ẽ sơ đồ thể hiện ảnh hưởng của vị trí địa lí và phạm vi lãnh thổ ">
            <a:extLst>
              <a:ext uri="{FF2B5EF4-FFF2-40B4-BE49-F238E27FC236}">
                <a16:creationId xmlns:a16="http://schemas.microsoft.com/office/drawing/2014/main" id="{8060459C-4281-50D2-019F-2E8944B276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2505" y="-565484"/>
            <a:ext cx="11999495" cy="7025919"/>
          </a:xfrm>
          <a:prstGeom prst="rect">
            <a:avLst/>
          </a:prstGeom>
          <a:noFill/>
          <a:ln>
            <a:noFill/>
          </a:ln>
        </p:spPr>
      </p:pic>
    </p:spTree>
    <p:extLst>
      <p:ext uri="{BB962C8B-B14F-4D97-AF65-F5344CB8AC3E}">
        <p14:creationId xmlns:p14="http://schemas.microsoft.com/office/powerpoint/2010/main" val="1389868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962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91827" y="202123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7090" y="403860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3411724" y="2961781"/>
            <a:ext cx="6513326" cy="3439019"/>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2889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962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00922" y="1981201"/>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57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961402"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nvGraphicFramePr>
        <p:xfrm>
          <a:off x="2930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85A1A6-1484-A41D-827F-5B509BED0288}"/>
              </a:ext>
            </a:extLst>
          </p:cNvPr>
          <p:cNvSpPr>
            <a:spLocks noGrp="1"/>
          </p:cNvSpPr>
          <p:nvPr>
            <p:ph type="title"/>
          </p:nvPr>
        </p:nvSpPr>
        <p:spPr>
          <a:xfrm>
            <a:off x="2505205" y="462419"/>
            <a:ext cx="6492658" cy="3120024"/>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4000" b="1" dirty="0" err="1">
                <a:solidFill>
                  <a:schemeClr val="tx1"/>
                </a:solidFill>
                <a:latin typeface="Cambria" pitchFamily="18" charset="0"/>
                <a:ea typeface="Cambria" pitchFamily="18" charset="0"/>
              </a:rPr>
              <a:t>Câu</a:t>
            </a:r>
            <a:r>
              <a:rPr lang="en-US" sz="4000" b="1" dirty="0">
                <a:solidFill>
                  <a:schemeClr val="tx1"/>
                </a:solidFill>
                <a:latin typeface="Cambria" pitchFamily="18" charset="0"/>
                <a:ea typeface="Cambria" pitchFamily="18" charset="0"/>
              </a:rPr>
              <a:t> 3:</a:t>
            </a:r>
            <a:br>
              <a:rPr lang="en-US" sz="4000" b="1" dirty="0">
                <a:solidFill>
                  <a:schemeClr val="tx1"/>
                </a:solidFill>
                <a:latin typeface="Cambria" pitchFamily="18" charset="0"/>
                <a:ea typeface="Cambria" pitchFamily="18" charset="0"/>
              </a:rPr>
            </a:b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Tỉnh</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gì</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không</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chậm</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b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b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đáp</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mau</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khen</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tài</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4000" b="1" dirty="0">
              <a:solidFill>
                <a:schemeClr val="tx1"/>
              </a:solidFill>
              <a:latin typeface="Cambria" pitchFamily="18" charset="0"/>
              <a:ea typeface="Cambria" pitchFamily="18" charset="0"/>
            </a:endParaRPr>
          </a:p>
        </p:txBody>
      </p:sp>
      <p:sp>
        <p:nvSpPr>
          <p:cNvPr id="5" name="Title 1">
            <a:extLst>
              <a:ext uri="{FF2B5EF4-FFF2-40B4-BE49-F238E27FC236}">
                <a16:creationId xmlns:a16="http://schemas.microsoft.com/office/drawing/2014/main" id="{8AF157E1-AFAF-B170-4E78-D694A20EA33F}"/>
              </a:ext>
            </a:extLst>
          </p:cNvPr>
          <p:cNvSpPr txBox="1">
            <a:spLocks/>
          </p:cNvSpPr>
          <p:nvPr/>
        </p:nvSpPr>
        <p:spPr>
          <a:xfrm>
            <a:off x="3724405" y="4472836"/>
            <a:ext cx="4054258" cy="11430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rgbClr val="FF0000"/>
                </a:solidFill>
                <a:latin typeface="Cambria" pitchFamily="18" charset="0"/>
                <a:ea typeface="Cambria" pitchFamily="18" charset="0"/>
              </a:rPr>
              <a:t>CÀ MAU</a:t>
            </a:r>
          </a:p>
        </p:txBody>
      </p:sp>
    </p:spTree>
    <p:extLst>
      <p:ext uri="{BB962C8B-B14F-4D97-AF65-F5344CB8AC3E}">
        <p14:creationId xmlns:p14="http://schemas.microsoft.com/office/powerpoint/2010/main" val="41770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85A1A6-1484-A41D-827F-5B509BED0288}"/>
              </a:ext>
            </a:extLst>
          </p:cNvPr>
          <p:cNvSpPr>
            <a:spLocks noGrp="1"/>
          </p:cNvSpPr>
          <p:nvPr>
            <p:ph type="title"/>
          </p:nvPr>
        </p:nvSpPr>
        <p:spPr>
          <a:xfrm>
            <a:off x="2505205" y="462419"/>
            <a:ext cx="6492658" cy="3120024"/>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4000" b="1" dirty="0" err="1">
                <a:solidFill>
                  <a:schemeClr val="tx1"/>
                </a:solidFill>
                <a:latin typeface="Cambria" pitchFamily="18" charset="0"/>
                <a:ea typeface="Cambria" pitchFamily="18" charset="0"/>
              </a:rPr>
              <a:t>Câu</a:t>
            </a:r>
            <a:r>
              <a:rPr lang="en-US" sz="4000" b="1" dirty="0">
                <a:solidFill>
                  <a:schemeClr val="tx1"/>
                </a:solidFill>
                <a:latin typeface="Cambria" pitchFamily="18" charset="0"/>
                <a:ea typeface="Cambria" pitchFamily="18" charset="0"/>
              </a:rPr>
              <a:t> 4:</a:t>
            </a:r>
            <a:br>
              <a:rPr lang="en-US" sz="4000" b="1" dirty="0">
                <a:solidFill>
                  <a:schemeClr val="tx1"/>
                </a:solidFill>
                <a:latin typeface="Cambria" pitchFamily="18" charset="0"/>
                <a:ea typeface="Cambria" pitchFamily="18" charset="0"/>
              </a:rPr>
            </a:b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Tỉnh</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gì</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tên</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chẳng</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thiếu</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đâu</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4000" b="1" dirty="0">
              <a:solidFill>
                <a:schemeClr val="tx1"/>
              </a:solidFill>
              <a:latin typeface="Cambria" pitchFamily="18" charset="0"/>
              <a:ea typeface="Cambria" pitchFamily="18" charset="0"/>
            </a:endParaRPr>
          </a:p>
        </p:txBody>
      </p:sp>
      <p:sp>
        <p:nvSpPr>
          <p:cNvPr id="5" name="Title 1">
            <a:extLst>
              <a:ext uri="{FF2B5EF4-FFF2-40B4-BE49-F238E27FC236}">
                <a16:creationId xmlns:a16="http://schemas.microsoft.com/office/drawing/2014/main" id="{8AF157E1-AFAF-B170-4E78-D694A20EA33F}"/>
              </a:ext>
            </a:extLst>
          </p:cNvPr>
          <p:cNvSpPr txBox="1">
            <a:spLocks/>
          </p:cNvSpPr>
          <p:nvPr/>
        </p:nvSpPr>
        <p:spPr>
          <a:xfrm>
            <a:off x="3361150" y="4335050"/>
            <a:ext cx="5043814" cy="11430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a:solidFill>
                  <a:srgbClr val="FF0000"/>
                </a:solidFill>
                <a:latin typeface="Cambria" pitchFamily="18" charset="0"/>
                <a:ea typeface="Cambria" pitchFamily="18" charset="0"/>
              </a:rPr>
              <a:t>THỪA THIÊN HUẾ</a:t>
            </a:r>
          </a:p>
        </p:txBody>
      </p:sp>
    </p:spTree>
    <p:extLst>
      <p:ext uri="{BB962C8B-B14F-4D97-AF65-F5344CB8AC3E}">
        <p14:creationId xmlns:p14="http://schemas.microsoft.com/office/powerpoint/2010/main" val="36192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85A1A6-1484-A41D-827F-5B509BED0288}"/>
              </a:ext>
            </a:extLst>
          </p:cNvPr>
          <p:cNvSpPr>
            <a:spLocks noGrp="1"/>
          </p:cNvSpPr>
          <p:nvPr>
            <p:ph type="title"/>
          </p:nvPr>
        </p:nvSpPr>
        <p:spPr>
          <a:xfrm>
            <a:off x="2505205" y="462419"/>
            <a:ext cx="6492658" cy="3120024"/>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4000" b="1" dirty="0" err="1">
                <a:solidFill>
                  <a:schemeClr val="tx1"/>
                </a:solidFill>
                <a:latin typeface="Cambria" pitchFamily="18" charset="0"/>
                <a:ea typeface="Cambria" pitchFamily="18" charset="0"/>
              </a:rPr>
              <a:t>Câu</a:t>
            </a:r>
            <a:r>
              <a:rPr lang="en-US" sz="4000" b="1" dirty="0">
                <a:solidFill>
                  <a:schemeClr val="tx1"/>
                </a:solidFill>
                <a:latin typeface="Cambria" pitchFamily="18" charset="0"/>
                <a:ea typeface="Cambria" pitchFamily="18" charset="0"/>
              </a:rPr>
              <a:t> 5:</a:t>
            </a:r>
            <a:br>
              <a:rPr lang="en-US" sz="4000" b="1" dirty="0">
                <a:solidFill>
                  <a:schemeClr val="tx1"/>
                </a:solidFill>
                <a:latin typeface="Cambria" pitchFamily="18" charset="0"/>
                <a:ea typeface="Cambria" pitchFamily="18" charset="0"/>
              </a:rPr>
            </a:b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Tỉnh</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gì</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tên</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chẳng</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chiến</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tranh</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 bao </a:t>
            </a:r>
            <a:r>
              <a:rPr lang="en-US" sz="4000" b="1" dirty="0" err="1">
                <a:solidFill>
                  <a:schemeClr val="tx1"/>
                </a:solidFill>
                <a:latin typeface="Times New Roman" panose="02020603050405020304" pitchFamily="18" charset="0"/>
                <a:ea typeface="Cambria" pitchFamily="18" charset="0"/>
                <a:cs typeface="Times New Roman" panose="02020603050405020304" pitchFamily="18" charset="0"/>
              </a:rPr>
              <a:t>giờ</a:t>
            </a:r>
            <a:r>
              <a:rPr lang="en-US" sz="4000" b="1" dirty="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4000" b="1" dirty="0">
              <a:solidFill>
                <a:schemeClr val="tx1"/>
              </a:solidFill>
              <a:latin typeface="Cambria" pitchFamily="18" charset="0"/>
              <a:ea typeface="Cambria" pitchFamily="18" charset="0"/>
            </a:endParaRPr>
          </a:p>
        </p:txBody>
      </p:sp>
      <p:sp>
        <p:nvSpPr>
          <p:cNvPr id="5" name="Title 1">
            <a:extLst>
              <a:ext uri="{FF2B5EF4-FFF2-40B4-BE49-F238E27FC236}">
                <a16:creationId xmlns:a16="http://schemas.microsoft.com/office/drawing/2014/main" id="{8AF157E1-AFAF-B170-4E78-D694A20EA33F}"/>
              </a:ext>
            </a:extLst>
          </p:cNvPr>
          <p:cNvSpPr txBox="1">
            <a:spLocks/>
          </p:cNvSpPr>
          <p:nvPr/>
        </p:nvSpPr>
        <p:spPr>
          <a:xfrm>
            <a:off x="2941528" y="4209789"/>
            <a:ext cx="5620011" cy="11430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err="1">
                <a:solidFill>
                  <a:srgbClr val="FF0000"/>
                </a:solidFill>
                <a:latin typeface="Cambria" pitchFamily="18" charset="0"/>
                <a:ea typeface="Cambria" pitchFamily="18" charset="0"/>
              </a:rPr>
              <a:t>Hoà</a:t>
            </a:r>
            <a:r>
              <a:rPr lang="en-US" b="1" dirty="0">
                <a:solidFill>
                  <a:srgbClr val="FF0000"/>
                </a:solidFill>
                <a:latin typeface="Cambria" pitchFamily="18" charset="0"/>
                <a:ea typeface="Cambria" pitchFamily="18" charset="0"/>
              </a:rPr>
              <a:t> Bình, Thái Bình</a:t>
            </a:r>
          </a:p>
        </p:txBody>
      </p:sp>
    </p:spTree>
    <p:extLst>
      <p:ext uri="{BB962C8B-B14F-4D97-AF65-F5344CB8AC3E}">
        <p14:creationId xmlns:p14="http://schemas.microsoft.com/office/powerpoint/2010/main" val="389817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334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655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777"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77778">
            <a:extLst>
              <a:ext uri="{FF2B5EF4-FFF2-40B4-BE49-F238E27FC236}">
                <a16:creationId xmlns:a16="http://schemas.microsoft.com/office/drawing/2014/main" id="{573A135E-1055-4724-9954-B21186432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7534" y="934442"/>
            <a:ext cx="7944465" cy="592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2A6FAD4-9928-47CF-930B-6BB57C081D50}"/>
              </a:ext>
            </a:extLst>
          </p:cNvPr>
          <p:cNvSpPr txBox="1"/>
          <p:nvPr/>
        </p:nvSpPr>
        <p:spPr>
          <a:xfrm>
            <a:off x="-1" y="78284"/>
            <a:ext cx="12192000" cy="954107"/>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 </a:t>
            </a:r>
            <a:r>
              <a:rPr lang="en-US" sz="2800" b="1" dirty="0" err="1">
                <a:solidFill>
                  <a:srgbClr val="FF0000"/>
                </a:solidFill>
                <a:latin typeface="Times New Roman" panose="02020603050405020304" pitchFamily="18" charset="0"/>
                <a:cs typeface="Times New Roman" panose="02020603050405020304" pitchFamily="18" charset="0"/>
              </a:rPr>
              <a:t>nằm</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Đông</a:t>
            </a:r>
            <a:r>
              <a:rPr lang="en-US" sz="2800" b="1" dirty="0">
                <a:solidFill>
                  <a:srgbClr val="FF0000"/>
                </a:solidFill>
                <a:latin typeface="Times New Roman" panose="02020603050405020304" pitchFamily="18" charset="0"/>
                <a:cs typeface="Times New Roman" panose="02020603050405020304" pitchFamily="18" charset="0"/>
              </a:rPr>
              <a:t> Nam Á?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giữa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giữa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A6FAD4-9928-47CF-930B-6BB57C081D50}"/>
              </a:ext>
            </a:extLst>
          </p:cNvPr>
          <p:cNvSpPr txBox="1"/>
          <p:nvPr/>
        </p:nvSpPr>
        <p:spPr>
          <a:xfrm>
            <a:off x="147483" y="1032391"/>
            <a:ext cx="3805086" cy="483209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r>
              <a:rPr lang="nl-NL" sz="2800" b="1" dirty="0">
                <a:latin typeface="Times New Roman" panose="02020603050405020304" pitchFamily="18" charset="0"/>
                <a:cs typeface="Times New Roman" panose="02020603050405020304" pitchFamily="18" charset="0"/>
              </a:rPr>
              <a:t>- Việt Nam nằm ở </a:t>
            </a:r>
            <a:r>
              <a:rPr lang="nl-NL" sz="2800" b="1" dirty="0">
                <a:solidFill>
                  <a:srgbClr val="FF0000"/>
                </a:solidFill>
                <a:latin typeface="Times New Roman" panose="02020603050405020304" pitchFamily="18" charset="0"/>
                <a:cs typeface="Times New Roman" panose="02020603050405020304" pitchFamily="18" charset="0"/>
              </a:rPr>
              <a:t>rìa phía đông </a:t>
            </a:r>
            <a:r>
              <a:rPr lang="nl-NL" sz="2800" b="1" dirty="0">
                <a:latin typeface="Times New Roman" panose="02020603050405020304" pitchFamily="18" charset="0"/>
                <a:cs typeface="Times New Roman" panose="02020603050405020304" pitchFamily="18" charset="0"/>
              </a:rPr>
              <a:t>của bán đảo Đông Dương, gần trung tâm khu vực </a:t>
            </a:r>
            <a:r>
              <a:rPr lang="nl-NL" sz="2800" b="1" dirty="0">
                <a:solidFill>
                  <a:srgbClr val="FF0000"/>
                </a:solidFill>
                <a:latin typeface="Times New Roman" panose="02020603050405020304" pitchFamily="18" charset="0"/>
                <a:cs typeface="Times New Roman" panose="02020603050405020304" pitchFamily="18" charset="0"/>
              </a:rPr>
              <a:t>Đông Nam Á.</a:t>
            </a:r>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(Á - </a:t>
            </a:r>
            <a:r>
              <a:rPr lang="en-US" sz="2800" b="1" dirty="0" err="1">
                <a:solidFill>
                  <a:srgbClr val="FF0000"/>
                </a:solidFill>
                <a:latin typeface="Times New Roman" panose="02020603050405020304" pitchFamily="18" charset="0"/>
                <a:cs typeface="Times New Roman" panose="02020603050405020304" pitchFamily="18" charset="0"/>
              </a:rPr>
              <a:t>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Ô-</a:t>
            </a:r>
            <a:r>
              <a:rPr lang="en-US" sz="2800" b="1" dirty="0" err="1">
                <a:solidFill>
                  <a:srgbClr val="FF0000"/>
                </a:solidFill>
                <a:latin typeface="Times New Roman" panose="02020603050405020304" pitchFamily="18" charset="0"/>
                <a:cs typeface="Times New Roman" panose="02020603050405020304" pitchFamily="18" charset="0"/>
              </a:rPr>
              <a:t>xtrây</a:t>
            </a:r>
            <a:r>
              <a:rPr lang="en-US" sz="2800" b="1" dirty="0">
                <a:solidFill>
                  <a:srgbClr val="FF0000"/>
                </a:solidFill>
                <a:latin typeface="Times New Roman" panose="02020603050405020304" pitchFamily="18" charset="0"/>
                <a:cs typeface="Times New Roman" panose="02020603050405020304" pitchFamily="18" charset="0"/>
              </a:rPr>
              <a:t>-li-a),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dương</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Dương</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106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2532</Words>
  <Application>Microsoft Office PowerPoint</Application>
  <PresentationFormat>Widescreen</PresentationFormat>
  <Paragraphs>223</Paragraphs>
  <Slides>38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Cambria</vt:lpstr>
      <vt:lpstr>Monotype Corsiva</vt:lpstr>
      <vt:lpstr>Times New Roman</vt:lpstr>
      <vt:lpstr>VNI-Helve</vt:lpstr>
      <vt:lpstr>Office Theme</vt:lpstr>
      <vt:lpstr>PowerPoint Presentation</vt:lpstr>
      <vt:lpstr>Câu 1: Một thành phố biển Tên gọi có răng Đố hữu, đố bằng Biết chăng đáp nhanh</vt:lpstr>
      <vt:lpstr> Câu 2: Phía trong quần đảo Thổ Chu trong vùng vịnh biển tít mù cực nam. Đảo nào nước mắm lừng danh, Là đảo lớn nhất Việt Nam của mình.  </vt:lpstr>
      <vt:lpstr>Câu 3: Tỉnh gì không chậm,  đáp mau khen tài?</vt:lpstr>
      <vt:lpstr>Câu 4: Tỉnh gì tên chẳng thiếu đâu?</vt:lpstr>
      <vt:lpstr>Câu 5: Tỉnh gì tên chẳng chiến tranh bao giờ?</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ĐẶC ĐIỂM VỊ TRÍ ĐỊA LÍ VÀ PHẠM VI LÃNH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29</cp:revision>
  <dcterms:created xsi:type="dcterms:W3CDTF">2024-09-06T08:47:51Z</dcterms:created>
  <dcterms:modified xsi:type="dcterms:W3CDTF">2024-09-25T06:23:36Z</dcterms:modified>
</cp:coreProperties>
</file>