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8" r:id="rId19"/>
    <p:sldId id="280" r:id="rId20"/>
    <p:sldId id="281" r:id="rId21"/>
    <p:sldId id="282" r:id="rId22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Open Sans" panose="020B060402020202020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8" roundtripDataSignature="AMtx7miKpgG3/8Er9VvCeZ8Apfu/nlqYP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BBACE4C-0F27-4020-BDA4-7AD3370B0804}">
  <a:tblStyle styleId="{CBBACE4C-0F27-4020-BDA4-7AD3370B080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8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911624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29805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90988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4" name="Google Shape;254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64794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8" name="Google Shape;26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34226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2" name="Google Shape;282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70499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6" name="Google Shape;296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26048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0" name="Google Shape;310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78634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9" name="Google Shape;329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29796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5" name="Google Shape;345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60857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2" name="Google Shape;392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98708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7" name="Google Shape;427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2143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12163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7" name="Google Shape;447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5062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4227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2223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4219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18921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43004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818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202330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3949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9144"/>
            <a:ext cx="9143999" cy="6839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4"/>
          <p:cNvSpPr txBox="1"/>
          <p:nvPr/>
        </p:nvSpPr>
        <p:spPr>
          <a:xfrm>
            <a:off x="989672" y="1250621"/>
            <a:ext cx="3525883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 and read.</a:t>
            </a:r>
            <a:endParaRPr sz="2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14"/>
          <p:cNvSpPr/>
          <p:nvPr/>
        </p:nvSpPr>
        <p:spPr>
          <a:xfrm>
            <a:off x="487067" y="124469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14"/>
          <p:cNvSpPr txBox="1"/>
          <p:nvPr/>
        </p:nvSpPr>
        <p:spPr>
          <a:xfrm>
            <a:off x="539852" y="1153346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48" name="Google Shape;24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4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14"/>
          <p:cNvSpPr txBox="1"/>
          <p:nvPr/>
        </p:nvSpPr>
        <p:spPr>
          <a:xfrm>
            <a:off x="575639" y="1765642"/>
            <a:ext cx="11529706" cy="5293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Phong: 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you doing, Mi?</a:t>
            </a:r>
            <a:b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Mi: 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I’m preparing to visit Binh Minh Lower Secondary School.</a:t>
            </a:r>
            <a:b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Phong: 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Sounds great! I think that’s one of the best schools in my neighbourhood. Who is going with you and when?</a:t>
            </a:r>
            <a:b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Mi: 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 teacher and my classmates. We’re going in the afternoon.</a:t>
            </a:r>
            <a:b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Phong: 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see. What will you do there?</a:t>
            </a:r>
            <a:b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Mi: 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Well, I think we’ll visit the school library, the computer room, and the gym. We’ll meet the students and share ideas for a project in our English class.</a:t>
            </a:r>
            <a:b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Phong: 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That’s interesting. What else will you do there?</a:t>
            </a:r>
            <a:b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Mi: 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We’ll meet the members of their Go Green Club and take photos of the school.</a:t>
            </a:r>
            <a:b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Phong: 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Fantastic! so don’t forget to take your camera.</a:t>
            </a:r>
            <a:b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Mi: 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almost forgot. Thanks for reminding me. </a:t>
            </a:r>
            <a:b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1" name="Google Shape;25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76978" y="1223497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5"/>
          <p:cNvSpPr/>
          <p:nvPr/>
        </p:nvSpPr>
        <p:spPr>
          <a:xfrm>
            <a:off x="827500" y="4957276"/>
            <a:ext cx="8835789" cy="1230593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Phong: </a:t>
            </a:r>
            <a: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are you doing, Mi?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Mi: </a:t>
            </a:r>
            <a: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I’m preparing to visit Binh Minh Lower Secondary School.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5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5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260" name="Google Shape;26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15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15"/>
          <p:cNvSpPr/>
          <p:nvPr/>
        </p:nvSpPr>
        <p:spPr>
          <a:xfrm>
            <a:off x="731521" y="2056648"/>
            <a:ext cx="6096000" cy="2430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are they talking about?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AAA5"/>
                </a:solidFill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visit to a computer room.</a:t>
            </a:r>
            <a:b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>
                <a:solidFill>
                  <a:srgbClr val="00AAA5"/>
                </a:solidFill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visit to a school.</a:t>
            </a:r>
            <a:b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>
                <a:solidFill>
                  <a:srgbClr val="00AAA5"/>
                </a:solidFill>
                <a:latin typeface="Calibri"/>
                <a:ea typeface="Calibri"/>
                <a:cs typeface="Calibri"/>
                <a:sym typeface="Calibri"/>
              </a:rPr>
              <a:t>C. </a:t>
            </a:r>
            <a: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visit to a school library.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3" name="Google Shape;263;p15"/>
          <p:cNvCxnSpPr/>
          <p:nvPr/>
        </p:nvCxnSpPr>
        <p:spPr>
          <a:xfrm rot="10800000" flipH="1">
            <a:off x="1414588" y="6100347"/>
            <a:ext cx="7616523" cy="1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4" name="Google Shape;264;p15"/>
          <p:cNvSpPr/>
          <p:nvPr/>
        </p:nvSpPr>
        <p:spPr>
          <a:xfrm>
            <a:off x="662850" y="3411707"/>
            <a:ext cx="496006" cy="496006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5"/>
          <p:cNvSpPr txBox="1"/>
          <p:nvPr/>
        </p:nvSpPr>
        <p:spPr>
          <a:xfrm>
            <a:off x="1081800" y="1312510"/>
            <a:ext cx="1033824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the conversation again and answer the questions by circling A, B, or C.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6"/>
          <p:cNvSpPr/>
          <p:nvPr/>
        </p:nvSpPr>
        <p:spPr>
          <a:xfrm>
            <a:off x="487067" y="4771301"/>
            <a:ext cx="10478458" cy="1200329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Phong: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Sounds great! I think that’s one of the best schools in my neighbourhood. Who is going with you and when?</a:t>
            </a:r>
            <a:b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Mi: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My teacher and my classmates. We’re going in the afternoon.</a:t>
            </a:r>
            <a:endParaRPr/>
          </a:p>
        </p:txBody>
      </p:sp>
      <p:sp>
        <p:nvSpPr>
          <p:cNvPr id="272" name="Google Shape;272;p16"/>
          <p:cNvSpPr/>
          <p:nvPr/>
        </p:nvSpPr>
        <p:spPr>
          <a:xfrm>
            <a:off x="713486" y="2075975"/>
            <a:ext cx="7453745" cy="2492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Who is going to visit the school?</a:t>
            </a:r>
            <a:b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>
                <a:solidFill>
                  <a:srgbClr val="00AAA5"/>
                </a:solidFill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 and her teacher.</a:t>
            </a:r>
            <a:b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>
                <a:solidFill>
                  <a:srgbClr val="00AAA5"/>
                </a:solidFill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 and her classmates.</a:t>
            </a:r>
            <a:b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>
                <a:solidFill>
                  <a:srgbClr val="00AAA5"/>
                </a:solidFill>
                <a:latin typeface="Calibri"/>
                <a:ea typeface="Calibri"/>
                <a:cs typeface="Calibri"/>
                <a:sym typeface="Calibri"/>
              </a:rPr>
              <a:t>C. </a:t>
            </a:r>
            <a: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Mi, her teacher and her classmates.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73" name="Google Shape;273;p16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275" name="Google Shape;27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16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16"/>
          <p:cNvSpPr/>
          <p:nvPr/>
        </p:nvSpPr>
        <p:spPr>
          <a:xfrm>
            <a:off x="644282" y="3996006"/>
            <a:ext cx="496006" cy="496006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8" name="Google Shape;278;p16"/>
          <p:cNvCxnSpPr/>
          <p:nvPr/>
        </p:nvCxnSpPr>
        <p:spPr>
          <a:xfrm>
            <a:off x="1026397" y="5907669"/>
            <a:ext cx="3906847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9" name="Google Shape;279;p16"/>
          <p:cNvSpPr txBox="1"/>
          <p:nvPr/>
        </p:nvSpPr>
        <p:spPr>
          <a:xfrm>
            <a:off x="1081800" y="1312510"/>
            <a:ext cx="1033824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the conversation again and answer the questions by circling A, B, or C.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7"/>
          <p:cNvSpPr/>
          <p:nvPr/>
        </p:nvSpPr>
        <p:spPr>
          <a:xfrm>
            <a:off x="725424" y="2075754"/>
            <a:ext cx="9116362" cy="2492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Where is the school?</a:t>
            </a:r>
            <a:b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>
                <a:solidFill>
                  <a:srgbClr val="00AAA5"/>
                </a:solidFill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the city.</a:t>
            </a:r>
            <a:b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>
                <a:solidFill>
                  <a:srgbClr val="00AAA5"/>
                </a:solidFill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the countryside.</a:t>
            </a:r>
            <a:b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>
                <a:solidFill>
                  <a:srgbClr val="00AAA5"/>
                </a:solidFill>
                <a:latin typeface="Calibri"/>
                <a:ea typeface="Calibri"/>
                <a:cs typeface="Calibri"/>
                <a:sym typeface="Calibri"/>
              </a:rPr>
              <a:t>C. </a:t>
            </a:r>
            <a: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Phong’s neighbourhood.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7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7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288" name="Google Shape;28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17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17"/>
          <p:cNvSpPr/>
          <p:nvPr/>
        </p:nvSpPr>
        <p:spPr>
          <a:xfrm>
            <a:off x="628983" y="4009166"/>
            <a:ext cx="496006" cy="496006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17"/>
          <p:cNvSpPr txBox="1"/>
          <p:nvPr/>
        </p:nvSpPr>
        <p:spPr>
          <a:xfrm>
            <a:off x="1081800" y="1312510"/>
            <a:ext cx="1033824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the conversation again and answer the questions by circling A, B, or C.</a:t>
            </a:r>
            <a:endParaRPr/>
          </a:p>
        </p:txBody>
      </p:sp>
      <p:sp>
        <p:nvSpPr>
          <p:cNvPr id="292" name="Google Shape;292;p17"/>
          <p:cNvSpPr/>
          <p:nvPr/>
        </p:nvSpPr>
        <p:spPr>
          <a:xfrm>
            <a:off x="302431" y="4768349"/>
            <a:ext cx="10331703" cy="830997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Phong: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Sounds great! I think that’s one of the best schools in my neighbourhood. Who is going with you and when?</a:t>
            </a:r>
            <a:endParaRPr/>
          </a:p>
        </p:txBody>
      </p:sp>
      <p:cxnSp>
        <p:nvCxnSpPr>
          <p:cNvPr id="293" name="Google Shape;293;p17"/>
          <p:cNvCxnSpPr/>
          <p:nvPr/>
        </p:nvCxnSpPr>
        <p:spPr>
          <a:xfrm>
            <a:off x="3128520" y="5144939"/>
            <a:ext cx="7166548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8"/>
          <p:cNvSpPr/>
          <p:nvPr/>
        </p:nvSpPr>
        <p:spPr>
          <a:xfrm>
            <a:off x="719401" y="2076903"/>
            <a:ext cx="6096000" cy="2492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When are they going?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AAA5"/>
                </a:solidFill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the morning.</a:t>
            </a:r>
            <a:b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>
                <a:solidFill>
                  <a:srgbClr val="00AAA5"/>
                </a:solidFill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the afternoon.</a:t>
            </a:r>
            <a:b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>
                <a:solidFill>
                  <a:srgbClr val="00AAA5"/>
                </a:solidFill>
                <a:latin typeface="Calibri"/>
                <a:ea typeface="Calibri"/>
                <a:cs typeface="Calibri"/>
                <a:sym typeface="Calibri"/>
              </a:rPr>
              <a:t>C. </a:t>
            </a:r>
            <a: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 noon.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18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18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302" name="Google Shape;30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18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18"/>
          <p:cNvSpPr/>
          <p:nvPr/>
        </p:nvSpPr>
        <p:spPr>
          <a:xfrm>
            <a:off x="657215" y="3403972"/>
            <a:ext cx="496006" cy="496006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18"/>
          <p:cNvSpPr txBox="1"/>
          <p:nvPr/>
        </p:nvSpPr>
        <p:spPr>
          <a:xfrm>
            <a:off x="1081800" y="1312510"/>
            <a:ext cx="1033824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the conversation again and answer the questions by circling A, B, or C.</a:t>
            </a:r>
            <a:endParaRPr/>
          </a:p>
        </p:txBody>
      </p:sp>
      <p:sp>
        <p:nvSpPr>
          <p:cNvPr id="306" name="Google Shape;306;p18"/>
          <p:cNvSpPr/>
          <p:nvPr/>
        </p:nvSpPr>
        <p:spPr>
          <a:xfrm>
            <a:off x="487067" y="4712889"/>
            <a:ext cx="10238307" cy="1200329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Phong: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Sounds great! I think that’s one of the best schools in my neighbourhood. Who is going with you and when?</a:t>
            </a:r>
            <a:b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Mi: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My teacher and my classmates. We’re going in the afternoon.</a:t>
            </a:r>
            <a:endParaRPr/>
          </a:p>
        </p:txBody>
      </p:sp>
      <p:cxnSp>
        <p:nvCxnSpPr>
          <p:cNvPr id="307" name="Google Shape;307;p18"/>
          <p:cNvCxnSpPr/>
          <p:nvPr/>
        </p:nvCxnSpPr>
        <p:spPr>
          <a:xfrm>
            <a:off x="5011270" y="5845484"/>
            <a:ext cx="3613441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9"/>
          <p:cNvSpPr/>
          <p:nvPr/>
        </p:nvSpPr>
        <p:spPr>
          <a:xfrm>
            <a:off x="8332011" y="5213191"/>
            <a:ext cx="3266205" cy="646331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________________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19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19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pic>
        <p:nvPicPr>
          <p:cNvPr id="316" name="Google Shape;31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19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19"/>
          <p:cNvSpPr/>
          <p:nvPr/>
        </p:nvSpPr>
        <p:spPr>
          <a:xfrm>
            <a:off x="985546" y="5262286"/>
            <a:ext cx="2363581" cy="589072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____________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19"/>
          <p:cNvSpPr txBox="1"/>
          <p:nvPr/>
        </p:nvSpPr>
        <p:spPr>
          <a:xfrm>
            <a:off x="1754997" y="5167788"/>
            <a:ext cx="1596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gym</a:t>
            </a:r>
            <a:endParaRPr/>
          </a:p>
        </p:txBody>
      </p:sp>
      <p:sp>
        <p:nvSpPr>
          <p:cNvPr id="320" name="Google Shape;320;p19"/>
          <p:cNvSpPr txBox="1"/>
          <p:nvPr/>
        </p:nvSpPr>
        <p:spPr>
          <a:xfrm>
            <a:off x="1086434" y="1320623"/>
            <a:ext cx="814787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Name these places, using the words and phrases from the box.</a:t>
            </a:r>
            <a:endParaRPr/>
          </a:p>
        </p:txBody>
      </p:sp>
      <p:pic>
        <p:nvPicPr>
          <p:cNvPr id="321" name="Google Shape;321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5659" y="2439253"/>
            <a:ext cx="3578113" cy="2596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66492" y="2439253"/>
            <a:ext cx="3619476" cy="2596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58688" y="2439253"/>
            <a:ext cx="3612853" cy="2596213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19"/>
          <p:cNvSpPr/>
          <p:nvPr/>
        </p:nvSpPr>
        <p:spPr>
          <a:xfrm>
            <a:off x="4585895" y="5262286"/>
            <a:ext cx="3266205" cy="589072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________________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19"/>
          <p:cNvSpPr txBox="1"/>
          <p:nvPr/>
        </p:nvSpPr>
        <p:spPr>
          <a:xfrm>
            <a:off x="4963859" y="5167791"/>
            <a:ext cx="2510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computer room</a:t>
            </a:r>
            <a:endParaRPr sz="2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19"/>
          <p:cNvSpPr txBox="1"/>
          <p:nvPr/>
        </p:nvSpPr>
        <p:spPr>
          <a:xfrm>
            <a:off x="8858059" y="5167787"/>
            <a:ext cx="2391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school garden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0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20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pic>
        <p:nvPicPr>
          <p:cNvPr id="334" name="Google Shape;33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2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20"/>
          <p:cNvSpPr txBox="1"/>
          <p:nvPr/>
        </p:nvSpPr>
        <p:spPr>
          <a:xfrm>
            <a:off x="1086434" y="1320623"/>
            <a:ext cx="814787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Name these places, using the words and phrases from the box.</a:t>
            </a:r>
            <a:endParaRPr/>
          </a:p>
        </p:txBody>
      </p:sp>
      <p:pic>
        <p:nvPicPr>
          <p:cNvPr id="337" name="Google Shape;337;p20"/>
          <p:cNvPicPr preferRelativeResize="0"/>
          <p:nvPr/>
        </p:nvPicPr>
        <p:blipFill rotWithShape="1">
          <a:blip r:embed="rId4">
            <a:alphaModFix/>
          </a:blip>
          <a:srcRect t="544"/>
          <a:stretch/>
        </p:blipFill>
        <p:spPr>
          <a:xfrm>
            <a:off x="827500" y="2246488"/>
            <a:ext cx="4907256" cy="3128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20"/>
          <p:cNvPicPr preferRelativeResize="0"/>
          <p:nvPr/>
        </p:nvPicPr>
        <p:blipFill rotWithShape="1">
          <a:blip r:embed="rId5">
            <a:alphaModFix/>
          </a:blip>
          <a:srcRect l="-1" t="544" r="640"/>
          <a:stretch/>
        </p:blipFill>
        <p:spPr>
          <a:xfrm>
            <a:off x="6646509" y="2246488"/>
            <a:ext cx="4693943" cy="3128519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20"/>
          <p:cNvSpPr/>
          <p:nvPr/>
        </p:nvSpPr>
        <p:spPr>
          <a:xfrm>
            <a:off x="1927792" y="5544671"/>
            <a:ext cx="2363581" cy="646331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____________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20"/>
          <p:cNvSpPr txBox="1"/>
          <p:nvPr/>
        </p:nvSpPr>
        <p:spPr>
          <a:xfrm>
            <a:off x="2302540" y="5450148"/>
            <a:ext cx="2034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playground</a:t>
            </a:r>
            <a:endParaRPr/>
          </a:p>
        </p:txBody>
      </p:sp>
      <p:sp>
        <p:nvSpPr>
          <p:cNvPr id="341" name="Google Shape;341;p20"/>
          <p:cNvSpPr/>
          <p:nvPr/>
        </p:nvSpPr>
        <p:spPr>
          <a:xfrm>
            <a:off x="7916118" y="5601930"/>
            <a:ext cx="2663165" cy="646331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______________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20"/>
          <p:cNvSpPr txBox="1"/>
          <p:nvPr/>
        </p:nvSpPr>
        <p:spPr>
          <a:xfrm>
            <a:off x="8266848" y="5544682"/>
            <a:ext cx="2269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school library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1"/>
          <p:cNvSpPr txBox="1"/>
          <p:nvPr/>
        </p:nvSpPr>
        <p:spPr>
          <a:xfrm>
            <a:off x="1097722" y="1320623"/>
            <a:ext cx="787694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following sentences with the words in the box.</a:t>
            </a:r>
            <a:endParaRPr/>
          </a:p>
        </p:txBody>
      </p:sp>
      <p:sp>
        <p:nvSpPr>
          <p:cNvPr id="349" name="Google Shape;349;p21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21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pic>
        <p:nvPicPr>
          <p:cNvPr id="351" name="Google Shape;351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21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3" name="Google Shape;353;p21"/>
          <p:cNvGrpSpPr/>
          <p:nvPr/>
        </p:nvGrpSpPr>
        <p:grpSpPr>
          <a:xfrm>
            <a:off x="1661126" y="1989970"/>
            <a:ext cx="8869745" cy="985527"/>
            <a:chOff x="447468" y="457"/>
            <a:chExt cx="8869745" cy="985527"/>
          </a:xfrm>
        </p:grpSpPr>
        <p:sp>
          <p:nvSpPr>
            <p:cNvPr id="354" name="Google Shape;354;p21"/>
            <p:cNvSpPr/>
            <p:nvPr/>
          </p:nvSpPr>
          <p:spPr>
            <a:xfrm>
              <a:off x="447468" y="457"/>
              <a:ext cx="1642545" cy="985527"/>
            </a:xfrm>
            <a:prstGeom prst="rect">
              <a:avLst/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1"/>
            <p:cNvSpPr txBox="1"/>
            <p:nvPr/>
          </p:nvSpPr>
          <p:spPr>
            <a:xfrm>
              <a:off x="447468" y="457"/>
              <a:ext cx="1642545" cy="9855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computer room</a:t>
              </a:r>
              <a:endParaRPr/>
            </a:p>
          </p:txBody>
        </p:sp>
        <p:sp>
          <p:nvSpPr>
            <p:cNvPr id="356" name="Google Shape;356;p21"/>
            <p:cNvSpPr/>
            <p:nvPr/>
          </p:nvSpPr>
          <p:spPr>
            <a:xfrm>
              <a:off x="2254268" y="457"/>
              <a:ext cx="1642545" cy="985527"/>
            </a:xfrm>
            <a:prstGeom prst="rect">
              <a:avLst/>
            </a:prstGeom>
            <a:gradFill>
              <a:gsLst>
                <a:gs pos="0">
                  <a:srgbClr val="D1D1D1"/>
                </a:gs>
                <a:gs pos="50000">
                  <a:srgbClr val="C7C7C7"/>
                </a:gs>
                <a:gs pos="100000">
                  <a:srgbClr val="C0C0C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1"/>
            <p:cNvSpPr txBox="1"/>
            <p:nvPr/>
          </p:nvSpPr>
          <p:spPr>
            <a:xfrm>
              <a:off x="2254268" y="457"/>
              <a:ext cx="1642545" cy="9855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school library</a:t>
              </a:r>
              <a:endParaRPr/>
            </a:p>
          </p:txBody>
        </p:sp>
        <p:sp>
          <p:nvSpPr>
            <p:cNvPr id="358" name="Google Shape;358;p21"/>
            <p:cNvSpPr/>
            <p:nvPr/>
          </p:nvSpPr>
          <p:spPr>
            <a:xfrm>
              <a:off x="4061068" y="457"/>
              <a:ext cx="1642545" cy="985527"/>
            </a:xfrm>
            <a:prstGeom prst="rect">
              <a:avLst/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1"/>
            <p:cNvSpPr txBox="1"/>
            <p:nvPr/>
          </p:nvSpPr>
          <p:spPr>
            <a:xfrm>
              <a:off x="4061068" y="457"/>
              <a:ext cx="1642545" cy="9855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school garden</a:t>
              </a:r>
              <a:endParaRPr/>
            </a:p>
          </p:txBody>
        </p:sp>
        <p:sp>
          <p:nvSpPr>
            <p:cNvPr id="360" name="Google Shape;360;p21"/>
            <p:cNvSpPr/>
            <p:nvPr/>
          </p:nvSpPr>
          <p:spPr>
            <a:xfrm>
              <a:off x="5867868" y="457"/>
              <a:ext cx="1642545" cy="985527"/>
            </a:xfrm>
            <a:prstGeom prst="rect">
              <a:avLst/>
            </a:prstGeom>
            <a:gradFill>
              <a:gsLst>
                <a:gs pos="0">
                  <a:srgbClr val="A6B6DE"/>
                </a:gs>
                <a:gs pos="50000">
                  <a:srgbClr val="97AA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1"/>
            <p:cNvSpPr txBox="1"/>
            <p:nvPr/>
          </p:nvSpPr>
          <p:spPr>
            <a:xfrm>
              <a:off x="5867868" y="457"/>
              <a:ext cx="1642545" cy="9855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playground</a:t>
              </a:r>
              <a:endParaRPr/>
            </a:p>
          </p:txBody>
        </p:sp>
        <p:sp>
          <p:nvSpPr>
            <p:cNvPr id="362" name="Google Shape;362;p21"/>
            <p:cNvSpPr/>
            <p:nvPr/>
          </p:nvSpPr>
          <p:spPr>
            <a:xfrm>
              <a:off x="7674668" y="457"/>
              <a:ext cx="1642545" cy="985527"/>
            </a:xfrm>
            <a:prstGeom prst="rect">
              <a:avLst/>
            </a:prstGeom>
            <a:gradFill>
              <a:gsLst>
                <a:gs pos="0">
                  <a:srgbClr val="B4D4A5"/>
                </a:gs>
                <a:gs pos="50000">
                  <a:srgbClr val="A8CD97"/>
                </a:gs>
                <a:gs pos="100000">
                  <a:srgbClr val="9BC985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1"/>
            <p:cNvSpPr txBox="1"/>
            <p:nvPr/>
          </p:nvSpPr>
          <p:spPr>
            <a:xfrm>
              <a:off x="7674668" y="457"/>
              <a:ext cx="1642545" cy="9855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gym</a:t>
              </a:r>
              <a:endParaRPr/>
            </a:p>
          </p:txBody>
        </p:sp>
      </p:grpSp>
      <p:sp>
        <p:nvSpPr>
          <p:cNvPr id="364" name="Google Shape;364;p21"/>
          <p:cNvSpPr/>
          <p:nvPr/>
        </p:nvSpPr>
        <p:spPr>
          <a:xfrm>
            <a:off x="628983" y="3273941"/>
            <a:ext cx="11491962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school </a:t>
            </a:r>
            <a:r>
              <a:rPr lang="en-US" sz="2400">
                <a:solidFill>
                  <a:srgbClr val="939598"/>
                </a:solidFill>
                <a:latin typeface="Calibri"/>
                <a:ea typeface="Calibri"/>
                <a:cs typeface="Calibri"/>
                <a:sym typeface="Calibri"/>
              </a:rPr>
              <a:t>_______________ 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very small, so not many children can play in it.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 learn how to use the Internet in the</a:t>
            </a:r>
            <a:r>
              <a:rPr lang="en-US" sz="2400">
                <a:solidFill>
                  <a:srgbClr val="939598"/>
                </a:solidFill>
                <a:latin typeface="Calibri"/>
                <a:ea typeface="Calibri"/>
                <a:cs typeface="Calibri"/>
                <a:sym typeface="Calibri"/>
              </a:rPr>
              <a:t> _______________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twice a week.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They have school meetings in the </a:t>
            </a:r>
            <a:r>
              <a:rPr lang="en-US" sz="2400">
                <a:solidFill>
                  <a:srgbClr val="939598"/>
                </a:solidFill>
                <a:latin typeface="Calibri"/>
                <a:ea typeface="Calibri"/>
                <a:cs typeface="Calibri"/>
                <a:sym typeface="Calibri"/>
              </a:rPr>
              <a:t>_______________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it rains.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There are a lot of books, magazines, and newspapers in the </a:t>
            </a:r>
            <a:r>
              <a:rPr lang="en-US" sz="2400">
                <a:solidFill>
                  <a:srgbClr val="939598"/>
                </a:solidFill>
                <a:latin typeface="Calibri"/>
                <a:ea typeface="Calibri"/>
                <a:cs typeface="Calibri"/>
                <a:sym typeface="Calibri"/>
              </a:rPr>
              <a:t>_______________.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Our class usually waters the vegetables in the </a:t>
            </a:r>
            <a:r>
              <a:rPr lang="en-US" sz="2400">
                <a:solidFill>
                  <a:srgbClr val="939598"/>
                </a:solidFill>
                <a:latin typeface="Calibri"/>
                <a:ea typeface="Calibri"/>
                <a:cs typeface="Calibri"/>
                <a:sym typeface="Calibri"/>
              </a:rPr>
              <a:t>_______________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Friday afternoons.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21"/>
          <p:cNvSpPr/>
          <p:nvPr/>
        </p:nvSpPr>
        <p:spPr>
          <a:xfrm>
            <a:off x="2801074" y="3183169"/>
            <a:ext cx="1626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playground</a:t>
            </a:r>
            <a:endParaRPr/>
          </a:p>
        </p:txBody>
      </p:sp>
      <p:sp>
        <p:nvSpPr>
          <p:cNvPr id="366" name="Google Shape;366;p21"/>
          <p:cNvSpPr/>
          <p:nvPr/>
        </p:nvSpPr>
        <p:spPr>
          <a:xfrm>
            <a:off x="6015520" y="3795284"/>
            <a:ext cx="2179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computer room</a:t>
            </a:r>
            <a:endParaRPr/>
          </a:p>
        </p:txBody>
      </p:sp>
      <p:sp>
        <p:nvSpPr>
          <p:cNvPr id="367" name="Google Shape;367;p21"/>
          <p:cNvSpPr/>
          <p:nvPr/>
        </p:nvSpPr>
        <p:spPr>
          <a:xfrm>
            <a:off x="5886736" y="4339262"/>
            <a:ext cx="726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gym</a:t>
            </a:r>
            <a:endParaRPr/>
          </a:p>
        </p:txBody>
      </p:sp>
      <p:sp>
        <p:nvSpPr>
          <p:cNvPr id="368" name="Google Shape;368;p21"/>
          <p:cNvSpPr/>
          <p:nvPr/>
        </p:nvSpPr>
        <p:spPr>
          <a:xfrm>
            <a:off x="8677717" y="4800960"/>
            <a:ext cx="1902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school library</a:t>
            </a:r>
            <a:endParaRPr/>
          </a:p>
        </p:txBody>
      </p:sp>
      <p:sp>
        <p:nvSpPr>
          <p:cNvPr id="369" name="Google Shape;369;p21"/>
          <p:cNvSpPr/>
          <p:nvPr/>
        </p:nvSpPr>
        <p:spPr>
          <a:xfrm>
            <a:off x="6875880" y="5389199"/>
            <a:ext cx="1959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school garden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3"/>
          <p:cNvSpPr txBox="1"/>
          <p:nvPr/>
        </p:nvSpPr>
        <p:spPr>
          <a:xfrm>
            <a:off x="1092883" y="1177042"/>
            <a:ext cx="1024116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in pairs. Ask and answer questions about Nick’s timetable, using </a:t>
            </a: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where.</a:t>
            </a: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23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23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/>
          </a:p>
        </p:txBody>
      </p:sp>
      <p:pic>
        <p:nvPicPr>
          <p:cNvPr id="398" name="Google Shape;398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23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PRODUCTION</a:t>
            </a:r>
            <a:endParaRPr/>
          </a:p>
        </p:txBody>
      </p:sp>
      <p:sp>
        <p:nvSpPr>
          <p:cNvPr id="400" name="Google Shape;400;p23"/>
          <p:cNvSpPr/>
          <p:nvPr/>
        </p:nvSpPr>
        <p:spPr>
          <a:xfrm>
            <a:off x="719294" y="4827545"/>
            <a:ext cx="6096000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4594D0"/>
                </a:solidFill>
                <a:latin typeface="Calibri"/>
                <a:ea typeface="Calibri"/>
                <a:cs typeface="Calibri"/>
                <a:sym typeface="Calibri"/>
              </a:rPr>
              <a:t>Example:</a:t>
            </a:r>
            <a:br>
              <a:rPr lang="en-US" sz="2400">
                <a:solidFill>
                  <a:srgbClr val="4594D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A: </a:t>
            </a:r>
            <a:r>
              <a:rPr lang="en-US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When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does Nick have maths?</a:t>
            </a:r>
            <a:b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B: At 8 a.m. on Monday, Tuesday, and Friday.</a:t>
            </a:r>
            <a:b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A: And </a:t>
            </a:r>
            <a:r>
              <a:rPr lang="en-US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where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does he have it?</a:t>
            </a:r>
            <a:b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B: In his classroom, room 302.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graphicFrame>
        <p:nvGraphicFramePr>
          <p:cNvPr id="401" name="Google Shape;401;p23"/>
          <p:cNvGraphicFramePr/>
          <p:nvPr/>
        </p:nvGraphicFramePr>
        <p:xfrm>
          <a:off x="719294" y="2046192"/>
          <a:ext cx="10763375" cy="2743260"/>
        </p:xfrm>
        <a:graphic>
          <a:graphicData uri="http://schemas.openxmlformats.org/drawingml/2006/table">
            <a:tbl>
              <a:tblPr firstRow="1" bandRow="1">
                <a:noFill/>
                <a:tableStyleId>{CBBACE4C-0F27-4020-BDA4-7AD3370B0804}</a:tableStyleId>
              </a:tblPr>
              <a:tblGrid>
                <a:gridCol w="318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48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30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Subject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48C0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Time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48C0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Place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48C0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Maths</a:t>
                      </a:r>
                      <a:endParaRPr sz="2400"/>
                    </a:p>
                  </a:txBody>
                  <a:tcPr marL="91450" marR="91450" marT="45725" marB="45725">
                    <a:solidFill>
                      <a:srgbClr val="CB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8 a.m. Monday, Tuesday, Friday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CB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Classroom (room 302)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CB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Biology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CB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9 a.m. Thursday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CB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Science lab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CB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Information Technology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CB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2 p.m. Wednesday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CB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Computer room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CB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Physical Education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CB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3 p.m. Monday, Thursday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CB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School gym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CB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History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CB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3:30 p.m. Tuesday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CB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School library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CB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5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WRAP-UP</a:t>
            </a:r>
            <a:endParaRPr/>
          </a:p>
        </p:txBody>
      </p:sp>
      <p:sp>
        <p:nvSpPr>
          <p:cNvPr id="431" name="Google Shape;431;p25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25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pic>
        <p:nvPicPr>
          <p:cNvPr id="433" name="Google Shape;433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25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5" name="Google Shape;435;p25"/>
          <p:cNvGrpSpPr/>
          <p:nvPr/>
        </p:nvGrpSpPr>
        <p:grpSpPr>
          <a:xfrm>
            <a:off x="2333104" y="2003582"/>
            <a:ext cx="7073207" cy="4054177"/>
            <a:chOff x="0" y="2986"/>
            <a:chExt cx="7073207" cy="4054177"/>
          </a:xfrm>
        </p:grpSpPr>
        <p:sp>
          <p:nvSpPr>
            <p:cNvPr id="436" name="Google Shape;436;p25"/>
            <p:cNvSpPr/>
            <p:nvPr/>
          </p:nvSpPr>
          <p:spPr>
            <a:xfrm>
              <a:off x="0" y="2188865"/>
              <a:ext cx="7073207" cy="1868298"/>
            </a:xfrm>
            <a:prstGeom prst="roundRect">
              <a:avLst>
                <a:gd name="adj" fmla="val 10000"/>
              </a:avLst>
            </a:prstGeom>
            <a:solidFill>
              <a:srgbClr val="FFE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5"/>
            <p:cNvSpPr txBox="1"/>
            <p:nvPr/>
          </p:nvSpPr>
          <p:spPr>
            <a:xfrm>
              <a:off x="0" y="2188865"/>
              <a:ext cx="2121962" cy="18682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6225" tIns="206225" rIns="206225" bIns="206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Vocabulary</a:t>
              </a:r>
              <a:endParaRPr/>
            </a:p>
          </p:txBody>
        </p:sp>
        <p:sp>
          <p:nvSpPr>
            <p:cNvPr id="438" name="Google Shape;438;p25"/>
            <p:cNvSpPr/>
            <p:nvPr/>
          </p:nvSpPr>
          <p:spPr>
            <a:xfrm>
              <a:off x="0" y="2986"/>
              <a:ext cx="7073207" cy="1868298"/>
            </a:xfrm>
            <a:prstGeom prst="roundRect">
              <a:avLst>
                <a:gd name="adj" fmla="val 10000"/>
              </a:avLst>
            </a:prstGeom>
            <a:solidFill>
              <a:srgbClr val="FFE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5"/>
            <p:cNvSpPr txBox="1"/>
            <p:nvPr/>
          </p:nvSpPr>
          <p:spPr>
            <a:xfrm>
              <a:off x="0" y="2986"/>
              <a:ext cx="2121962" cy="18682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6225" tIns="206225" rIns="206225" bIns="206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Topic of the unit</a:t>
              </a:r>
              <a:endParaRPr/>
            </a:p>
          </p:txBody>
        </p:sp>
        <p:sp>
          <p:nvSpPr>
            <p:cNvPr id="440" name="Google Shape;440;p25"/>
            <p:cNvSpPr/>
            <p:nvPr/>
          </p:nvSpPr>
          <p:spPr>
            <a:xfrm>
              <a:off x="3335924" y="161776"/>
              <a:ext cx="2381855" cy="1587903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5"/>
            <p:cNvSpPr txBox="1"/>
            <p:nvPr/>
          </p:nvSpPr>
          <p:spPr>
            <a:xfrm>
              <a:off x="3382432" y="208284"/>
              <a:ext cx="2288839" cy="1494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0000" tIns="160000" rIns="160000" bIns="16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 visit to a school</a:t>
              </a:r>
              <a:endParaRPr/>
            </a:p>
          </p:txBody>
        </p:sp>
        <p:sp>
          <p:nvSpPr>
            <p:cNvPr id="442" name="Google Shape;442;p25"/>
            <p:cNvSpPr/>
            <p:nvPr/>
          </p:nvSpPr>
          <p:spPr>
            <a:xfrm>
              <a:off x="4481132" y="1749680"/>
              <a:ext cx="91440" cy="63516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443" name="Google Shape;443;p25"/>
            <p:cNvSpPr/>
            <p:nvPr/>
          </p:nvSpPr>
          <p:spPr>
            <a:xfrm>
              <a:off x="3335924" y="2384841"/>
              <a:ext cx="2381855" cy="1587903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5"/>
            <p:cNvSpPr txBox="1"/>
            <p:nvPr/>
          </p:nvSpPr>
          <p:spPr>
            <a:xfrm>
              <a:off x="3382432" y="2431349"/>
              <a:ext cx="2288839" cy="1494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0000" tIns="160000" rIns="160000" bIns="16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School facilities</a:t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94" name="Google Shape;94;p2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HOBBIES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0778" y="1303957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/>
          <p:nvPr/>
        </p:nvSpPr>
        <p:spPr>
          <a:xfrm>
            <a:off x="2065900" y="2502025"/>
            <a:ext cx="7032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A visit to </a:t>
            </a:r>
            <a:r>
              <a:rPr lang="en-US" sz="2800" b="1" dirty="0" err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Hoai</a:t>
            </a:r>
            <a:r>
              <a:rPr lang="en-US" sz="28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 Duc Secondary School</a:t>
            </a:r>
            <a:endParaRPr dirty="0"/>
          </a:p>
        </p:txBody>
      </p:sp>
      <p:sp>
        <p:nvSpPr>
          <p:cNvPr id="98" name="Google Shape;98;p2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1: GETTING STARTED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0"/>
            <a:ext cx="12192000" cy="1303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68547" y="172218"/>
            <a:ext cx="855823" cy="848808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 txBox="1"/>
          <p:nvPr/>
        </p:nvSpPr>
        <p:spPr>
          <a:xfrm>
            <a:off x="549050" y="237700"/>
            <a:ext cx="1414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102" name="Google Shape;102;p2"/>
          <p:cNvSpPr txBox="1"/>
          <p:nvPr/>
        </p:nvSpPr>
        <p:spPr>
          <a:xfrm>
            <a:off x="3327149" y="229764"/>
            <a:ext cx="688699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 VISIT TO A SCHOOL</a:t>
            </a:r>
            <a:endParaRPr/>
          </a:p>
        </p:txBody>
      </p:sp>
      <p:sp>
        <p:nvSpPr>
          <p:cNvPr id="103" name="Google Shape;103;p2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r>
            <a:endParaRPr/>
          </a:p>
        </p:txBody>
      </p:sp>
      <p:pic>
        <p:nvPicPr>
          <p:cNvPr id="104" name="Google Shape;104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38949" y="2916371"/>
            <a:ext cx="3088072" cy="3941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24023" y="2931734"/>
            <a:ext cx="2510552" cy="12586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26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HOMEWORK</a:t>
            </a:r>
            <a:endParaRPr/>
          </a:p>
        </p:txBody>
      </p:sp>
      <p:sp>
        <p:nvSpPr>
          <p:cNvPr id="451" name="Google Shape;451;p26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2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453" name="Google Shape;453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p26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26"/>
          <p:cNvSpPr txBox="1"/>
          <p:nvPr/>
        </p:nvSpPr>
        <p:spPr>
          <a:xfrm>
            <a:off x="1451956" y="2272146"/>
            <a:ext cx="7747462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Exercises in Workbook.</a:t>
            </a:r>
            <a:endParaRPr/>
          </a:p>
        </p:txBody>
      </p:sp>
      <p:pic>
        <p:nvPicPr>
          <p:cNvPr id="456" name="Google Shape;456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60099" y="3025422"/>
            <a:ext cx="3078637" cy="3078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1" name="Google Shape;461;p2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7553"/>
            <a:ext cx="9143999" cy="683971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048000" y="586246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800" b="1" err="1">
                <a:latin typeface="Calibri" panose="020F0502020204030204" pitchFamily="34" charset="0"/>
              </a:rPr>
              <a:t>Website</a:t>
            </a:r>
            <a:r>
              <a:rPr lang="en-GB" sz="1800" b="1">
                <a:latin typeface="Calibri" panose="020F0502020204030204" pitchFamily="34" charset="0"/>
              </a:rPr>
              <a:t>: </a:t>
            </a:r>
            <a:r>
              <a:rPr lang="en-GB" sz="1800" b="1" i="1">
                <a:latin typeface="Calibri" panose="020F0502020204030204" pitchFamily="34" charset="0"/>
              </a:rPr>
              <a:t>hoclieu.vn</a:t>
            </a:r>
            <a:endParaRPr lang="en-GB" sz="1800" dirty="0"/>
          </a:p>
          <a:p>
            <a:pPr algn="ctr"/>
            <a:r>
              <a:rPr lang="en-GB" sz="1800" b="1" dirty="0" err="1">
                <a:latin typeface="Calibri" panose="020F0502020204030204" pitchFamily="34" charset="0"/>
              </a:rPr>
              <a:t>Fanpage</a:t>
            </a:r>
            <a:r>
              <a:rPr lang="en-GB" sz="1800" b="1" dirty="0">
                <a:latin typeface="Calibri" panose="020F0502020204030204" pitchFamily="34" charset="0"/>
              </a:rPr>
              <a:t>: </a:t>
            </a:r>
            <a:r>
              <a:rPr lang="en-GB" sz="1800" b="1" i="1" dirty="0" err="1">
                <a:latin typeface="Calibri" panose="020F0502020204030204" pitchFamily="34" charset="0"/>
              </a:rPr>
              <a:t>facebook.com</a:t>
            </a:r>
            <a:r>
              <a:rPr lang="en-GB" sz="1800" b="1" i="1" dirty="0">
                <a:latin typeface="Calibri" panose="020F0502020204030204" pitchFamily="34" charset="0"/>
              </a:rPr>
              <a:t>/</a:t>
            </a:r>
            <a:r>
              <a:rPr lang="en-GB" sz="1800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sz="1800" b="1" i="1" dirty="0">
                <a:latin typeface="Calibri" panose="020F0502020204030204" pitchFamily="34" charset="0"/>
              </a:rPr>
              <a:t>/</a:t>
            </a:r>
            <a:endParaRPr lang="en-GB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5"/>
          <p:cNvSpPr/>
          <p:nvPr/>
        </p:nvSpPr>
        <p:spPr>
          <a:xfrm>
            <a:off x="568033" y="1256192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5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Chatting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5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" name="Google Shape;14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1: GETTING STARTED</a:t>
            </a: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5"/>
          <p:cNvSpPr/>
          <p:nvPr/>
        </p:nvSpPr>
        <p:spPr>
          <a:xfrm>
            <a:off x="6164286" y="2986422"/>
            <a:ext cx="5223725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Aims of the stage: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 introduce the topic</a:t>
            </a:r>
            <a:endParaRPr/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lead in the lesson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Google Shape;148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4751" y="2516064"/>
            <a:ext cx="4088508" cy="298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6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6"/>
          <p:cNvSpPr/>
          <p:nvPr/>
        </p:nvSpPr>
        <p:spPr>
          <a:xfrm>
            <a:off x="4702450" y="1828551"/>
            <a:ext cx="6542100" cy="3744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⮚"/>
            </a:pPr>
            <a:r>
              <a:rPr lang="en-US" sz="28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did you see when you first came to our school?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⮚"/>
            </a:pPr>
            <a:r>
              <a:rPr lang="en-US" sz="2800" i="1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How did you feel?</a:t>
            </a:r>
            <a:endParaRPr dirty="0"/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2800" i="1" u="none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⮚"/>
            </a:pPr>
            <a:r>
              <a:rPr lang="en-US" sz="28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Have you ever </a:t>
            </a:r>
            <a:r>
              <a:rPr lang="en-US" sz="2800" i="1" dirty="0">
                <a:latin typeface="Calibri"/>
                <a:ea typeface="Calibri"/>
                <a:cs typeface="Calibri"/>
                <a:sym typeface="Calibri"/>
              </a:rPr>
              <a:t>had</a:t>
            </a:r>
            <a:r>
              <a:rPr lang="en-US" sz="28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 visit to Chu Van An High school (</a:t>
            </a:r>
            <a:r>
              <a:rPr lang="en-US" sz="2800" i="1" dirty="0">
                <a:latin typeface="Calibri"/>
                <a:ea typeface="Calibri"/>
                <a:cs typeface="Calibri"/>
                <a:sym typeface="Calibri"/>
              </a:rPr>
              <a:t>or a famous school in your area)</a:t>
            </a:r>
            <a:r>
              <a:rPr lang="en-US" sz="28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80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Google Shape;157;p6" descr="Investigating Authentic Questions — Learning in Hand with Tony Vincen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0488" y="2458219"/>
            <a:ext cx="3181700" cy="21004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7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7"/>
          <p:cNvSpPr/>
          <p:nvPr/>
        </p:nvSpPr>
        <p:spPr>
          <a:xfrm>
            <a:off x="5185417" y="3824593"/>
            <a:ext cx="6542124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⮚"/>
            </a:pPr>
            <a:r>
              <a:rPr lang="en-US" sz="32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is the girl doing?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⮚"/>
            </a:pPr>
            <a:r>
              <a:rPr lang="en-US" sz="3200" i="1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are they talking about?</a:t>
            </a:r>
            <a:endParaRPr/>
          </a:p>
        </p:txBody>
      </p:sp>
      <p:pic>
        <p:nvPicPr>
          <p:cNvPr id="166" name="Google Shape;166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" y="1285545"/>
            <a:ext cx="4378364" cy="5588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78362" y="1275434"/>
            <a:ext cx="3716143" cy="1863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9"/>
          <p:cNvSpPr txBox="1"/>
          <p:nvPr/>
        </p:nvSpPr>
        <p:spPr>
          <a:xfrm>
            <a:off x="523325" y="1691255"/>
            <a:ext cx="6145500" cy="6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4800"/>
              <a:buFont typeface="Arial"/>
              <a:buNone/>
            </a:pPr>
            <a:r>
              <a:rPr lang="en-US" sz="48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lower secondary school</a:t>
            </a:r>
            <a:endParaRPr sz="4000" b="1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9"/>
          <p:cNvSpPr/>
          <p:nvPr/>
        </p:nvSpPr>
        <p:spPr>
          <a:xfrm>
            <a:off x="811882" y="4465558"/>
            <a:ext cx="524264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trường trung học cơ sở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9"/>
          <p:cNvSpPr/>
          <p:nvPr/>
        </p:nvSpPr>
        <p:spPr>
          <a:xfrm>
            <a:off x="460075" y="3190115"/>
            <a:ext cx="614015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/ˈləʊər ˈsekəndrɪ skuːl/ </a:t>
            </a:r>
            <a:endParaRPr/>
          </a:p>
        </p:txBody>
      </p:sp>
      <p:pic>
        <p:nvPicPr>
          <p:cNvPr id="191" name="Google Shape;19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9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3" name="Google Shape;193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39037" y="2492977"/>
            <a:ext cx="4906207" cy="36858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0"/>
          <p:cNvSpPr txBox="1"/>
          <p:nvPr/>
        </p:nvSpPr>
        <p:spPr>
          <a:xfrm>
            <a:off x="572814" y="1710701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000"/>
              <a:buFont typeface="Arial"/>
              <a:buNone/>
            </a:pPr>
            <a:r>
              <a:rPr lang="en-US" sz="6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member</a:t>
            </a:r>
            <a:r>
              <a:rPr lang="en-US" sz="48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(n)</a:t>
            </a:r>
            <a:endParaRPr sz="4800" b="1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0"/>
          <p:cNvSpPr/>
          <p:nvPr/>
        </p:nvSpPr>
        <p:spPr>
          <a:xfrm>
            <a:off x="914577" y="4607028"/>
            <a:ext cx="405089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thành viên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0"/>
          <p:cNvSpPr/>
          <p:nvPr/>
        </p:nvSpPr>
        <p:spPr>
          <a:xfrm>
            <a:off x="1716771" y="3252091"/>
            <a:ext cx="244650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/ˈmembər/ </a:t>
            </a:r>
            <a:endParaRPr/>
          </a:p>
        </p:txBody>
      </p:sp>
      <p:pic>
        <p:nvPicPr>
          <p:cNvPr id="202" name="Google Shape;20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10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" name="Google Shape;204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24517" y="1597542"/>
            <a:ext cx="4431163" cy="3770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1"/>
          <p:cNvSpPr txBox="1"/>
          <p:nvPr/>
        </p:nvSpPr>
        <p:spPr>
          <a:xfrm>
            <a:off x="457685" y="158881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4800"/>
              <a:buFont typeface="Arial"/>
              <a:buNone/>
            </a:pPr>
            <a:r>
              <a:rPr lang="en-US" sz="48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remind </a:t>
            </a:r>
            <a:r>
              <a:rPr lang="en-US" sz="36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(v)</a:t>
            </a:r>
            <a:endParaRPr sz="4000" b="1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1"/>
          <p:cNvSpPr/>
          <p:nvPr/>
        </p:nvSpPr>
        <p:spPr>
          <a:xfrm>
            <a:off x="1129729" y="4207475"/>
            <a:ext cx="405089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gợi nhớ, nhắc nhở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1"/>
          <p:cNvSpPr/>
          <p:nvPr/>
        </p:nvSpPr>
        <p:spPr>
          <a:xfrm>
            <a:off x="1881255" y="2903702"/>
            <a:ext cx="238398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/rɪˈmaɪnd/ </a:t>
            </a:r>
            <a:endParaRPr/>
          </a:p>
        </p:txBody>
      </p:sp>
      <p:pic>
        <p:nvPicPr>
          <p:cNvPr id="213" name="Google Shape;21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11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5" name="Google Shape;215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82099" y="1304193"/>
            <a:ext cx="4819127" cy="48191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1" name="Google Shape;221;p12"/>
          <p:cNvGraphicFramePr/>
          <p:nvPr/>
        </p:nvGraphicFramePr>
        <p:xfrm>
          <a:off x="921571" y="1876956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{CBBACE4C-0F27-4020-BDA4-7AD3370B0804}</a:tableStyleId>
              </a:tblPr>
              <a:tblGrid>
                <a:gridCol w="3329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2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37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4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1" u="none" strike="noStrike" cap="none">
                          <a:solidFill>
                            <a:srgbClr val="0070C0"/>
                          </a:solidFill>
                        </a:rPr>
                        <a:t>New words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1" u="none" strike="noStrike" cap="none">
                          <a:solidFill>
                            <a:srgbClr val="0070C0"/>
                          </a:solidFill>
                        </a:rPr>
                        <a:t>Pronunciation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1" u="none" strike="noStrike" cap="none">
                          <a:solidFill>
                            <a:srgbClr val="0070C0"/>
                          </a:solidFill>
                        </a:rPr>
                        <a:t>Meaning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6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5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lower secondary school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5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/ˈləʊər ˈsekəndrɪ skuːl/</a:t>
                      </a:r>
                      <a:r>
                        <a:rPr lang="en-US" sz="2500" u="none" strike="noStrike" cap="none"/>
                        <a:t> </a:t>
                      </a:r>
                      <a:endParaRPr sz="25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trường trung học cơ sở</a:t>
                      </a:r>
                      <a:endParaRPr sz="25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4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5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member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5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</a:t>
                      </a:r>
                      <a:r>
                        <a:rPr lang="en-US" sz="25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ˈmembər/</a:t>
                      </a:r>
                      <a:r>
                        <a:rPr lang="en-US" sz="2500" u="none" strike="noStrike" cap="none"/>
                        <a:t> </a:t>
                      </a:r>
                      <a:endParaRPr sz="25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5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thành viên</a:t>
                      </a:r>
                      <a:endParaRPr sz="25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6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5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remind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5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</a:t>
                      </a:r>
                      <a:r>
                        <a:rPr lang="en-US" sz="25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rɪˈmaɪnd/</a:t>
                      </a:r>
                      <a:r>
                        <a:rPr lang="en-US" sz="2500" u="none" strike="noStrike" cap="none"/>
                        <a:t> </a:t>
                      </a:r>
                      <a:endParaRPr sz="25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5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gợi nhớ/ nhắc nhở</a:t>
                      </a:r>
                      <a:endParaRPr sz="25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22" name="Google Shape;222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12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1020</Words>
  <Application>Microsoft Office PowerPoint</Application>
  <PresentationFormat>Widescreen</PresentationFormat>
  <Paragraphs>161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Open Sans</vt:lpstr>
      <vt:lpstr>Noto Sans Symbols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THPT08 Nguyễn Dương Xuân Thủy</cp:lastModifiedBy>
  <cp:revision>5</cp:revision>
  <dcterms:created xsi:type="dcterms:W3CDTF">2020-12-09T02:04:09Z</dcterms:created>
  <dcterms:modified xsi:type="dcterms:W3CDTF">2025-01-11T12:32:06Z</dcterms:modified>
</cp:coreProperties>
</file>