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77" r:id="rId2"/>
    <p:sldId id="256" r:id="rId3"/>
    <p:sldId id="279" r:id="rId4"/>
    <p:sldId id="316" r:id="rId5"/>
    <p:sldId id="347" r:id="rId6"/>
    <p:sldId id="348" r:id="rId7"/>
    <p:sldId id="364" r:id="rId8"/>
    <p:sldId id="365" r:id="rId9"/>
    <p:sldId id="283" r:id="rId10"/>
    <p:sldId id="359" r:id="rId11"/>
    <p:sldId id="380" r:id="rId12"/>
    <p:sldId id="298" r:id="rId13"/>
    <p:sldId id="327" r:id="rId14"/>
    <p:sldId id="325" r:id="rId15"/>
    <p:sldId id="313" r:id="rId16"/>
    <p:sldId id="314" r:id="rId17"/>
    <p:sldId id="330" r:id="rId18"/>
    <p:sldId id="3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91"/>
    <a:srgbClr val="F7931D"/>
    <a:srgbClr val="3B87CD"/>
    <a:srgbClr val="E0702A"/>
    <a:srgbClr val="AD4F0F"/>
    <a:srgbClr val="D36113"/>
    <a:srgbClr val="5DD2FF"/>
    <a:srgbClr val="00B0F0"/>
    <a:srgbClr val="1596F3"/>
    <a:srgbClr val="F79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68" d="100"/>
          <a:sy n="68" d="100"/>
        </p:scale>
        <p:origin x="990" y="54"/>
      </p:cViewPr>
      <p:guideLst>
        <p:guide orient="horz" pos="225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90942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34337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5.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4.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380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1" y="1234333"/>
            <a:ext cx="802263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a:t>
            </a:r>
          </a:p>
        </p:txBody>
      </p:sp>
      <p:sp>
        <p:nvSpPr>
          <p:cNvPr id="16" name="Rounded Rectangle 15"/>
          <p:cNvSpPr/>
          <p:nvPr/>
        </p:nvSpPr>
        <p:spPr>
          <a:xfrm>
            <a:off x="487067" y="1254947"/>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5" name="Content Placeholder 2"/>
          <p:cNvSpPr>
            <a:spLocks noGrp="1"/>
          </p:cNvSpPr>
          <p:nvPr/>
        </p:nvSpPr>
        <p:spPr>
          <a:xfrm>
            <a:off x="4263219" y="2063797"/>
            <a:ext cx="6311372" cy="4351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sym typeface="+mn-ea"/>
              </a:rPr>
              <a:t>- What can you see in each picture? </a:t>
            </a:r>
          </a:p>
          <a:p>
            <a:pPr marL="0" indent="0">
              <a:buNone/>
            </a:pPr>
            <a:r>
              <a:rPr lang="en-US" sz="3600">
                <a:sym typeface="+mn-ea"/>
              </a:rPr>
              <a:t>- Can you guess the places that the picture show?</a:t>
            </a:r>
          </a:p>
        </p:txBody>
      </p:sp>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0" y="1860193"/>
            <a:ext cx="3305175" cy="5038725"/>
          </a:xfrm>
          <a:prstGeom prst="rect">
            <a:avLst/>
          </a:prstGeom>
        </p:spPr>
      </p:pic>
      <p:pic>
        <p:nvPicPr>
          <p:cNvPr id="7" name="Picture 6"/>
          <p:cNvPicPr>
            <a:picLocks noChangeAspect="1"/>
          </p:cNvPicPr>
          <p:nvPr/>
        </p:nvPicPr>
        <p:blipFill>
          <a:blip r:embed="rId4"/>
          <a:stretch>
            <a:fillRect/>
          </a:stretch>
        </p:blipFill>
        <p:spPr>
          <a:xfrm>
            <a:off x="3307357" y="1888772"/>
            <a:ext cx="457200" cy="5010150"/>
          </a:xfrm>
          <a:prstGeom prst="rect">
            <a:avLst/>
          </a:prstGeom>
        </p:spPr>
      </p:pic>
      <p:pic>
        <p:nvPicPr>
          <p:cNvPr id="8" name="Picture 7"/>
          <p:cNvPicPr>
            <a:picLocks noChangeAspect="1"/>
          </p:cNvPicPr>
          <p:nvPr/>
        </p:nvPicPr>
        <p:blipFill>
          <a:blip r:embed="rId5"/>
          <a:stretch>
            <a:fillRect/>
          </a:stretch>
        </p:blipFill>
        <p:spPr>
          <a:xfrm>
            <a:off x="1" y="1691285"/>
            <a:ext cx="418174" cy="12932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924800"/>
            <a:ext cx="802263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a:t>
            </a:r>
          </a:p>
        </p:txBody>
      </p:sp>
      <p:sp>
        <p:nvSpPr>
          <p:cNvPr id="16" name="Rounded Rectangle 15"/>
          <p:cNvSpPr/>
          <p:nvPr/>
        </p:nvSpPr>
        <p:spPr>
          <a:xfrm>
            <a:off x="487067" y="9380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83543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p:cNvSpPr txBox="1"/>
          <p:nvPr/>
        </p:nvSpPr>
        <p:spPr>
          <a:xfrm>
            <a:off x="989671" y="1833610"/>
            <a:ext cx="10542965" cy="460375"/>
          </a:xfrm>
          <a:prstGeom prst="rect">
            <a:avLst/>
          </a:prstGeom>
          <a:noFill/>
        </p:spPr>
        <p:txBody>
          <a:bodyPr wrap="square">
            <a:spAutoFit/>
          </a:bodyPr>
          <a:lstStyle/>
          <a:p>
            <a:pPr>
              <a:lnSpc>
                <a:spcPct val="120000"/>
              </a:lnSpc>
            </a:pPr>
            <a:endParaRPr lang="en-US" sz="2000" dirty="0"/>
          </a:p>
        </p:txBody>
      </p:sp>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351455" y="1475709"/>
            <a:ext cx="11482027" cy="5346720"/>
          </a:xfrm>
          <a:prstGeom prst="rect">
            <a:avLst/>
          </a:prstGeom>
          <a:noFill/>
        </p:spPr>
        <p:txBody>
          <a:bodyPr wrap="square">
            <a:spAutoFit/>
          </a:bodyPr>
          <a:lstStyle/>
          <a:p>
            <a:pPr>
              <a:lnSpc>
                <a:spcPct val="120000"/>
              </a:lnSpc>
            </a:pPr>
            <a:r>
              <a:rPr lang="en-US" sz="2200" b="1" i="1"/>
              <a:t>Elena:</a:t>
            </a:r>
            <a:r>
              <a:rPr lang="en-US" sz="2200"/>
              <a:t> Wow, this girl looks so cute.</a:t>
            </a:r>
          </a:p>
          <a:p>
            <a:pPr>
              <a:lnSpc>
                <a:spcPct val="120000"/>
              </a:lnSpc>
            </a:pPr>
            <a:r>
              <a:rPr lang="en-US" sz="2200" b="1" i="1"/>
              <a:t>Trang: </a:t>
            </a:r>
            <a:r>
              <a:rPr lang="en-US" sz="2200"/>
              <a:t>Yeah ... She’s my cousin. She’s at Sa Dec Flower Village. Tet is coming soon, so many people visit flower villages to take pictures with the blooming flowers.</a:t>
            </a:r>
          </a:p>
          <a:p>
            <a:pPr>
              <a:lnSpc>
                <a:spcPct val="120000"/>
              </a:lnSpc>
            </a:pPr>
            <a:r>
              <a:rPr lang="en-US" sz="2200" b="1" i="1"/>
              <a:t>Elena:</a:t>
            </a:r>
            <a:r>
              <a:rPr lang="en-US" sz="2200"/>
              <a:t> Oh, I’m fond of admiring the flowers. Does your family visit places like this too?</a:t>
            </a:r>
          </a:p>
          <a:p>
            <a:pPr>
              <a:lnSpc>
                <a:spcPct val="120000"/>
              </a:lnSpc>
            </a:pPr>
            <a:r>
              <a:rPr lang="en-US" sz="2200" b="1" i="1"/>
              <a:t>Trang:</a:t>
            </a:r>
            <a:r>
              <a:rPr lang="en-US" sz="2200"/>
              <a:t> Yes, we do. We usually visit nhat Tan Village to buy kumquat trees and peach blossoms.</a:t>
            </a:r>
          </a:p>
          <a:p>
            <a:pPr>
              <a:lnSpc>
                <a:spcPct val="120000"/>
              </a:lnSpc>
            </a:pPr>
            <a:r>
              <a:rPr lang="en-US" sz="2200" b="1" i="1"/>
              <a:t>Elena:</a:t>
            </a:r>
            <a:r>
              <a:rPr lang="en-US" sz="2200"/>
              <a:t> I see flowers and ornamental trees everywhere these days. What are they for?</a:t>
            </a:r>
          </a:p>
          <a:p>
            <a:pPr>
              <a:lnSpc>
                <a:spcPct val="120000"/>
              </a:lnSpc>
            </a:pPr>
            <a:r>
              <a:rPr lang="en-US" sz="2200" b="1" i="1"/>
              <a:t>Trang:</a:t>
            </a:r>
            <a:r>
              <a:rPr lang="en-US" sz="2200"/>
              <a:t> We, Vietnamese, use plants and flowers for decorations and for oﬀerings. They are an important part of our Tet tradition.</a:t>
            </a:r>
          </a:p>
          <a:p>
            <a:pPr>
              <a:lnSpc>
                <a:spcPct val="120000"/>
              </a:lnSpc>
            </a:pPr>
            <a:r>
              <a:rPr lang="en-US" sz="2200" b="1" i="1"/>
              <a:t>Elena:</a:t>
            </a:r>
            <a:r>
              <a:rPr lang="en-US" sz="2200"/>
              <a:t> And what’s that tall tree in the photo?</a:t>
            </a:r>
          </a:p>
          <a:p>
            <a:pPr>
              <a:lnSpc>
                <a:spcPct val="120000"/>
              </a:lnSpc>
            </a:pPr>
            <a:r>
              <a:rPr lang="en-US" sz="2200" b="1" i="1"/>
              <a:t>Trang:</a:t>
            </a:r>
            <a:r>
              <a:rPr lang="en-US" sz="2200"/>
              <a:t> Well, it’s actually a bamboo pole. People place it in the yard of the communal house. They hang decorative items like small bells and lanterns on it. They want to chase away bad luck and pray for a lucky new year.</a:t>
            </a:r>
          </a:p>
          <a:p>
            <a:pPr>
              <a:lnSpc>
                <a:spcPct val="120000"/>
              </a:lnSpc>
            </a:pPr>
            <a:r>
              <a:rPr lang="en-US" sz="2200" b="1" i="1"/>
              <a:t>Elena:</a:t>
            </a:r>
            <a:r>
              <a:rPr lang="en-US" sz="2200"/>
              <a:t> Interesting! I didn’t know that.</a:t>
            </a:r>
            <a:endParaRPr lang="en-US" sz="2200" dirty="0"/>
          </a:p>
        </p:txBody>
      </p:sp>
      <p:pic>
        <p:nvPicPr>
          <p:cNvPr id="2" name="Track 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61077" y="872925"/>
            <a:ext cx="609600" cy="609600"/>
          </a:xfrm>
          <a:prstGeom prst="rect">
            <a:avLst/>
          </a:prstGeom>
        </p:spPr>
      </p:pic>
    </p:spTree>
    <p:extLst>
      <p:ext uri="{BB962C8B-B14F-4D97-AF65-F5344CB8AC3E}">
        <p14:creationId xmlns:p14="http://schemas.microsoft.com/office/powerpoint/2010/main" val="475457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1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531" y="-7620"/>
            <a:ext cx="12192000" cy="1083309"/>
            <a:chOff x="0" y="-3"/>
            <a:chExt cx="12192000" cy="1083309"/>
          </a:xfrm>
        </p:grpSpPr>
        <p:sp>
          <p:nvSpPr>
            <p:cNvPr id="24" name="Round Single Corner Rectangle 2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04692" y="125483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07298" y="1254831"/>
            <a:ext cx="8704917"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conversation again </a:t>
            </a:r>
            <a:r>
              <a:rPr lang="en-US" sz="2800" b="1">
                <a:effectLst>
                  <a:glow rad="88900">
                    <a:schemeClr val="bg1"/>
                  </a:glow>
                </a:effectLst>
                <a:cs typeface="Arial" panose="020B0604020202020204" pitchFamily="34" charset="0"/>
              </a:rPr>
              <a:t>and tick T (True</a:t>
            </a:r>
            <a:r>
              <a:rPr lang="en-US" sz="2800" b="1" dirty="0">
                <a:effectLst>
                  <a:glow rad="88900">
                    <a:schemeClr val="bg1"/>
                  </a:glow>
                </a:effectLst>
                <a:cs typeface="Arial" panose="020B0604020202020204" pitchFamily="34" charset="0"/>
              </a:rPr>
              <a:t>) or F (False).</a:t>
            </a:r>
          </a:p>
        </p:txBody>
      </p:sp>
      <p:sp>
        <p:nvSpPr>
          <p:cNvPr id="17" name="TextBox 16"/>
          <p:cNvSpPr txBox="1"/>
          <p:nvPr/>
        </p:nvSpPr>
        <p:spPr>
          <a:xfrm>
            <a:off x="657478" y="11521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7" name="TextBox 26"/>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2423160936"/>
              </p:ext>
            </p:extLst>
          </p:nvPr>
        </p:nvGraphicFramePr>
        <p:xfrm>
          <a:off x="389944" y="1860077"/>
          <a:ext cx="11269479" cy="4885616"/>
        </p:xfrm>
        <a:graphic>
          <a:graphicData uri="http://schemas.openxmlformats.org/drawingml/2006/table">
            <a:tbl>
              <a:tblPr firstRow="1" bandRow="1">
                <a:tableStyleId>{5C22544A-7EE6-4342-B048-85BDC9FD1C3A}</a:tableStyleId>
              </a:tblPr>
              <a:tblGrid>
                <a:gridCol w="9062992">
                  <a:extLst>
                    <a:ext uri="{9D8B030D-6E8A-4147-A177-3AD203B41FA5}">
                      <a16:colId xmlns:a16="http://schemas.microsoft.com/office/drawing/2014/main" val="238422361"/>
                    </a:ext>
                  </a:extLst>
                </a:gridCol>
                <a:gridCol w="1152939">
                  <a:extLst>
                    <a:ext uri="{9D8B030D-6E8A-4147-A177-3AD203B41FA5}">
                      <a16:colId xmlns:a16="http://schemas.microsoft.com/office/drawing/2014/main" val="679268740"/>
                    </a:ext>
                  </a:extLst>
                </a:gridCol>
                <a:gridCol w="1053548">
                  <a:extLst>
                    <a:ext uri="{9D8B030D-6E8A-4147-A177-3AD203B41FA5}">
                      <a16:colId xmlns:a16="http://schemas.microsoft.com/office/drawing/2014/main" val="3432448170"/>
                    </a:ext>
                  </a:extLst>
                </a:gridCol>
              </a:tblGrid>
              <a:tr h="740231">
                <a:tc>
                  <a:txBody>
                    <a:bodyPr/>
                    <a:lstStyle/>
                    <a:p>
                      <a:pPr algn="ctr"/>
                      <a:r>
                        <a:rPr lang="en-US" sz="4000" dirty="0">
                          <a:latin typeface="+mn-lt"/>
                        </a:rPr>
                        <a:t>Sentences</a:t>
                      </a:r>
                    </a:p>
                  </a:txBody>
                  <a:tcPr/>
                </a:tc>
                <a:tc>
                  <a:txBody>
                    <a:bodyPr/>
                    <a:lstStyle/>
                    <a:p>
                      <a:pPr algn="ctr"/>
                      <a:r>
                        <a:rPr lang="en-US" sz="4000" dirty="0">
                          <a:latin typeface="+mn-lt"/>
                        </a:rPr>
                        <a:t>T</a:t>
                      </a:r>
                    </a:p>
                  </a:txBody>
                  <a:tcPr/>
                </a:tc>
                <a:tc>
                  <a:txBody>
                    <a:bodyPr/>
                    <a:lstStyle/>
                    <a:p>
                      <a:pPr algn="ctr"/>
                      <a:r>
                        <a:rPr lang="en-US" sz="4000" dirty="0">
                          <a:latin typeface="+mn-lt"/>
                        </a:rPr>
                        <a:t>F</a:t>
                      </a:r>
                    </a:p>
                  </a:txBody>
                  <a:tcPr/>
                </a:tc>
                <a:extLst>
                  <a:ext uri="{0D108BD9-81ED-4DB2-BD59-A6C34878D82A}">
                    <a16:rowId xmlns:a16="http://schemas.microsoft.com/office/drawing/2014/main" val="3178287531"/>
                  </a:ext>
                </a:extLst>
              </a:tr>
              <a:tr h="751875">
                <a:tc>
                  <a:txBody>
                    <a:bodyPr/>
                    <a:lstStyle/>
                    <a:p>
                      <a:pPr>
                        <a:lnSpc>
                          <a:spcPct val="100000"/>
                        </a:lnSpc>
                      </a:pPr>
                      <a:r>
                        <a:rPr lang="en-US" sz="2800" dirty="0">
                          <a:latin typeface="+mn-lt"/>
                        </a:rPr>
                        <a:t>1</a:t>
                      </a:r>
                      <a:r>
                        <a:rPr lang="en-US" sz="2800">
                          <a:latin typeface="+mn-lt"/>
                        </a:rPr>
                        <a:t>. Elena and Trang are at Sa Dec Flower Village.</a:t>
                      </a:r>
                      <a:endParaRPr lang="en-US" sz="2800" dirty="0">
                        <a:latin typeface="+mn-lt"/>
                      </a:endParaRP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50338469"/>
                  </a:ext>
                </a:extLst>
              </a:tr>
              <a:tr h="751875">
                <a:tc>
                  <a:txBody>
                    <a:bodyPr/>
                    <a:lstStyle/>
                    <a:p>
                      <a:pPr>
                        <a:lnSpc>
                          <a:spcPct val="100000"/>
                        </a:lnSpc>
                      </a:pPr>
                      <a:r>
                        <a:rPr lang="en-US" sz="2800" dirty="0">
                          <a:latin typeface="+mn-lt"/>
                        </a:rPr>
                        <a:t>2</a:t>
                      </a:r>
                      <a:r>
                        <a:rPr lang="en-US" sz="2800">
                          <a:latin typeface="+mn-lt"/>
                        </a:rPr>
                        <a:t>. Many people visit ﬂower villages to take photos.</a:t>
                      </a:r>
                      <a:endParaRPr lang="en-US" sz="2800" dirty="0">
                        <a:latin typeface="+mn-lt"/>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68303926"/>
                  </a:ext>
                </a:extLst>
              </a:tr>
              <a:tr h="921902">
                <a:tc>
                  <a:txBody>
                    <a:bodyPr/>
                    <a:lstStyle/>
                    <a:p>
                      <a:pPr>
                        <a:lnSpc>
                          <a:spcPct val="100000"/>
                        </a:lnSpc>
                      </a:pPr>
                      <a:r>
                        <a:rPr lang="en-US" sz="2800" dirty="0">
                          <a:latin typeface="+mn-lt"/>
                        </a:rPr>
                        <a:t>3</a:t>
                      </a:r>
                      <a:r>
                        <a:rPr lang="en-US" sz="2800">
                          <a:latin typeface="+mn-lt"/>
                        </a:rPr>
                        <a:t>. Trang’s family usually buys kumquat trees and peach</a:t>
                      </a:r>
                    </a:p>
                    <a:p>
                      <a:pPr>
                        <a:lnSpc>
                          <a:spcPct val="100000"/>
                        </a:lnSpc>
                      </a:pPr>
                      <a:r>
                        <a:rPr lang="en-US" sz="2800">
                          <a:latin typeface="+mn-lt"/>
                        </a:rPr>
                        <a:t>blossoms at Nhat Tan Village.</a:t>
                      </a:r>
                      <a:endParaRPr lang="en-US" sz="2800" dirty="0">
                        <a:latin typeface="+mn-lt"/>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17564808"/>
                  </a:ext>
                </a:extLst>
              </a:tr>
              <a:tr h="751875">
                <a:tc>
                  <a:txBody>
                    <a:bodyPr/>
                    <a:lstStyle/>
                    <a:p>
                      <a:pPr>
                        <a:lnSpc>
                          <a:spcPct val="100000"/>
                        </a:lnSpc>
                      </a:pPr>
                      <a:r>
                        <a:rPr lang="en-US" sz="2800" dirty="0">
                          <a:latin typeface="+mn-lt"/>
                        </a:rPr>
                        <a:t>4</a:t>
                      </a:r>
                      <a:r>
                        <a:rPr lang="en-US" sz="2800">
                          <a:latin typeface="+mn-lt"/>
                        </a:rPr>
                        <a:t>. Flowers are not part of any Vietnamese traditions.</a:t>
                      </a:r>
                      <a:endParaRPr lang="en-US" sz="2800" dirty="0">
                        <a:latin typeface="+mn-lt"/>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37479811"/>
                  </a:ext>
                </a:extLst>
              </a:tr>
              <a:tr h="921902">
                <a:tc>
                  <a:txBody>
                    <a:bodyPr/>
                    <a:lstStyle/>
                    <a:p>
                      <a:pPr>
                        <a:lnSpc>
                          <a:spcPct val="100000"/>
                        </a:lnSpc>
                      </a:pPr>
                      <a:r>
                        <a:rPr lang="en-US" sz="2800" dirty="0">
                          <a:latin typeface="+mn-lt"/>
                        </a:rPr>
                        <a:t>5</a:t>
                      </a:r>
                      <a:r>
                        <a:rPr lang="en-US" sz="2800">
                          <a:latin typeface="+mn-lt"/>
                        </a:rPr>
                        <a:t>. People decorate bamboo poles with small bells and lanterns for New Years.</a:t>
                      </a:r>
                      <a:endParaRPr lang="en-US" sz="2800" dirty="0">
                        <a:latin typeface="+mn-lt"/>
                      </a:endParaRP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32456224"/>
                  </a:ext>
                </a:extLst>
              </a:tr>
            </a:tbl>
          </a:graphicData>
        </a:graphic>
      </p:graphicFrame>
      <p:pic>
        <p:nvPicPr>
          <p:cNvPr id="29" name="Picture 28"/>
          <p:cNvPicPr>
            <a:picLocks noChangeAspect="1"/>
          </p:cNvPicPr>
          <p:nvPr/>
        </p:nvPicPr>
        <p:blipFill>
          <a:blip r:embed="rId3"/>
          <a:stretch>
            <a:fillRect/>
          </a:stretch>
        </p:blipFill>
        <p:spPr>
          <a:xfrm>
            <a:off x="10880912" y="2627669"/>
            <a:ext cx="709070" cy="531064"/>
          </a:xfrm>
          <a:prstGeom prst="rect">
            <a:avLst/>
          </a:prstGeom>
        </p:spPr>
      </p:pic>
      <p:pic>
        <p:nvPicPr>
          <p:cNvPr id="30" name="Picture 29"/>
          <p:cNvPicPr>
            <a:picLocks noChangeAspect="1"/>
          </p:cNvPicPr>
          <p:nvPr/>
        </p:nvPicPr>
        <p:blipFill>
          <a:blip r:embed="rId3"/>
          <a:stretch>
            <a:fillRect/>
          </a:stretch>
        </p:blipFill>
        <p:spPr>
          <a:xfrm>
            <a:off x="9728114" y="3596474"/>
            <a:ext cx="709070" cy="531064"/>
          </a:xfrm>
          <a:prstGeom prst="rect">
            <a:avLst/>
          </a:prstGeom>
        </p:spPr>
      </p:pic>
      <p:pic>
        <p:nvPicPr>
          <p:cNvPr id="31" name="Picture 30"/>
          <p:cNvPicPr>
            <a:picLocks noChangeAspect="1"/>
          </p:cNvPicPr>
          <p:nvPr/>
        </p:nvPicPr>
        <p:blipFill>
          <a:blip r:embed="rId3"/>
          <a:stretch>
            <a:fillRect/>
          </a:stretch>
        </p:blipFill>
        <p:spPr>
          <a:xfrm>
            <a:off x="9728114" y="4385092"/>
            <a:ext cx="709070" cy="531064"/>
          </a:xfrm>
          <a:prstGeom prst="rect">
            <a:avLst/>
          </a:prstGeom>
        </p:spPr>
      </p:pic>
      <p:pic>
        <p:nvPicPr>
          <p:cNvPr id="32" name="Picture 31"/>
          <p:cNvPicPr>
            <a:picLocks noChangeAspect="1"/>
          </p:cNvPicPr>
          <p:nvPr/>
        </p:nvPicPr>
        <p:blipFill>
          <a:blip r:embed="rId3"/>
          <a:stretch>
            <a:fillRect/>
          </a:stretch>
        </p:blipFill>
        <p:spPr>
          <a:xfrm>
            <a:off x="10837881" y="5191965"/>
            <a:ext cx="709070" cy="531064"/>
          </a:xfrm>
          <a:prstGeom prst="rect">
            <a:avLst/>
          </a:prstGeom>
        </p:spPr>
      </p:pic>
      <p:pic>
        <p:nvPicPr>
          <p:cNvPr id="33" name="Picture 32"/>
          <p:cNvPicPr>
            <a:picLocks noChangeAspect="1"/>
          </p:cNvPicPr>
          <p:nvPr/>
        </p:nvPicPr>
        <p:blipFill>
          <a:blip r:embed="rId3"/>
          <a:stretch>
            <a:fillRect/>
          </a:stretch>
        </p:blipFill>
        <p:spPr>
          <a:xfrm>
            <a:off x="9728114" y="5978279"/>
            <a:ext cx="709070" cy="531064"/>
          </a:xfrm>
          <a:prstGeom prst="rect">
            <a:avLst/>
          </a:prstGeom>
        </p:spPr>
      </p:pic>
      <p:sp>
        <p:nvSpPr>
          <p:cNvPr id="34" name="Rectangle 33"/>
          <p:cNvSpPr/>
          <p:nvPr/>
        </p:nvSpPr>
        <p:spPr>
          <a:xfrm>
            <a:off x="855995" y="2641799"/>
            <a:ext cx="6441620" cy="531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Trang’s cousin is at Sa Dec Flower Village</a:t>
            </a:r>
            <a:endParaRPr lang="en-US" dirty="0">
              <a:solidFill>
                <a:srgbClr val="FF0000"/>
              </a:solidFill>
            </a:endParaRPr>
          </a:p>
        </p:txBody>
      </p:sp>
      <p:sp>
        <p:nvSpPr>
          <p:cNvPr id="35" name="Rectangle 34"/>
          <p:cNvSpPr/>
          <p:nvPr/>
        </p:nvSpPr>
        <p:spPr>
          <a:xfrm>
            <a:off x="794648" y="5102046"/>
            <a:ext cx="7311859" cy="53336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Plants and flowers are an important part of Tet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7027" y="1085923"/>
            <a:ext cx="7628242"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Match </a:t>
            </a:r>
            <a:r>
              <a:rPr lang="en-US" sz="2800" b="1">
                <a:effectLst>
                  <a:glow rad="88900">
                    <a:schemeClr val="bg1"/>
                  </a:glow>
                </a:effectLst>
                <a:cs typeface="Arial" panose="020B0604020202020204" pitchFamily="34" charset="0"/>
              </a:rPr>
              <a:t>the phrases </a:t>
            </a:r>
            <a:r>
              <a:rPr lang="en-US" sz="2800" b="1" dirty="0">
                <a:effectLst>
                  <a:glow rad="88900">
                    <a:schemeClr val="bg1"/>
                  </a:glow>
                </a:effectLst>
                <a:cs typeface="Arial" panose="020B0604020202020204" pitchFamily="34" charset="0"/>
              </a:rPr>
              <a:t>with the correct pictures. </a:t>
            </a:r>
          </a:p>
        </p:txBody>
      </p:sp>
      <p:sp>
        <p:nvSpPr>
          <p:cNvPr id="16" name="Rounded Rectangle 15"/>
          <p:cNvSpPr/>
          <p:nvPr/>
        </p:nvSpPr>
        <p:spPr>
          <a:xfrm>
            <a:off x="576198" y="1108035"/>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00539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4" name="TextBox 23"/>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b="81877"/>
          <a:stretch/>
        </p:blipFill>
        <p:spPr>
          <a:xfrm>
            <a:off x="487067" y="1637641"/>
            <a:ext cx="2932590" cy="568155"/>
          </a:xfrm>
          <a:prstGeom prst="rect">
            <a:avLst/>
          </a:prstGeom>
        </p:spPr>
      </p:pic>
      <p:pic>
        <p:nvPicPr>
          <p:cNvPr id="6" name="Picture 5"/>
          <p:cNvPicPr>
            <a:picLocks noChangeAspect="1"/>
          </p:cNvPicPr>
          <p:nvPr/>
        </p:nvPicPr>
        <p:blipFill rotWithShape="1">
          <a:blip r:embed="rId3"/>
          <a:srcRect t="21838" b="62125"/>
          <a:stretch/>
        </p:blipFill>
        <p:spPr>
          <a:xfrm>
            <a:off x="4383303" y="1662917"/>
            <a:ext cx="2932590" cy="546736"/>
          </a:xfrm>
          <a:prstGeom prst="rect">
            <a:avLst/>
          </a:prstGeom>
        </p:spPr>
      </p:pic>
      <p:pic>
        <p:nvPicPr>
          <p:cNvPr id="7" name="Picture 6"/>
          <p:cNvPicPr>
            <a:picLocks noChangeAspect="1"/>
          </p:cNvPicPr>
          <p:nvPr/>
        </p:nvPicPr>
        <p:blipFill rotWithShape="1">
          <a:blip r:embed="rId3"/>
          <a:srcRect l="227" t="42242" r="-227" b="41526"/>
          <a:stretch/>
        </p:blipFill>
        <p:spPr>
          <a:xfrm>
            <a:off x="8715269" y="1658982"/>
            <a:ext cx="2932590" cy="553404"/>
          </a:xfrm>
          <a:prstGeom prst="rect">
            <a:avLst/>
          </a:prstGeom>
        </p:spPr>
      </p:pic>
      <p:pic>
        <p:nvPicPr>
          <p:cNvPr id="8" name="Picture 7"/>
          <p:cNvPicPr>
            <a:picLocks noChangeAspect="1"/>
          </p:cNvPicPr>
          <p:nvPr/>
        </p:nvPicPr>
        <p:blipFill rotWithShape="1">
          <a:blip r:embed="rId3"/>
          <a:srcRect t="61343" b="19491"/>
          <a:stretch/>
        </p:blipFill>
        <p:spPr>
          <a:xfrm>
            <a:off x="2347195" y="2243720"/>
            <a:ext cx="2932590" cy="653415"/>
          </a:xfrm>
          <a:prstGeom prst="rect">
            <a:avLst/>
          </a:prstGeom>
        </p:spPr>
      </p:pic>
      <p:pic>
        <p:nvPicPr>
          <p:cNvPr id="9" name="Picture 8"/>
          <p:cNvPicPr>
            <a:picLocks noChangeAspect="1"/>
          </p:cNvPicPr>
          <p:nvPr/>
        </p:nvPicPr>
        <p:blipFill rotWithShape="1">
          <a:blip r:embed="rId3"/>
          <a:srcRect t="82790"/>
          <a:stretch/>
        </p:blipFill>
        <p:spPr>
          <a:xfrm>
            <a:off x="6549286" y="2243721"/>
            <a:ext cx="2932590" cy="586740"/>
          </a:xfrm>
          <a:prstGeom prst="rect">
            <a:avLst/>
          </a:prstGeom>
        </p:spPr>
      </p:pic>
      <p:pic>
        <p:nvPicPr>
          <p:cNvPr id="10" name="Picture 9"/>
          <p:cNvPicPr>
            <a:picLocks noChangeAspect="1"/>
          </p:cNvPicPr>
          <p:nvPr/>
        </p:nvPicPr>
        <p:blipFill rotWithShape="1">
          <a:blip r:embed="rId4"/>
          <a:srcRect r="54030"/>
          <a:stretch/>
        </p:blipFill>
        <p:spPr>
          <a:xfrm>
            <a:off x="350863" y="2886196"/>
            <a:ext cx="2171046" cy="1513602"/>
          </a:xfrm>
          <a:prstGeom prst="rect">
            <a:avLst/>
          </a:prstGeom>
        </p:spPr>
      </p:pic>
      <p:pic>
        <p:nvPicPr>
          <p:cNvPr id="11" name="Picture 10"/>
          <p:cNvPicPr>
            <a:picLocks noChangeAspect="1"/>
          </p:cNvPicPr>
          <p:nvPr/>
        </p:nvPicPr>
        <p:blipFill rotWithShape="1">
          <a:blip r:embed="rId4"/>
          <a:srcRect l="51896"/>
          <a:stretch/>
        </p:blipFill>
        <p:spPr>
          <a:xfrm>
            <a:off x="4867668" y="2897135"/>
            <a:ext cx="2271802" cy="1513602"/>
          </a:xfrm>
          <a:prstGeom prst="rect">
            <a:avLst/>
          </a:prstGeom>
        </p:spPr>
      </p:pic>
      <p:pic>
        <p:nvPicPr>
          <p:cNvPr id="25" name="Picture 24"/>
          <p:cNvPicPr>
            <a:picLocks noChangeAspect="1"/>
          </p:cNvPicPr>
          <p:nvPr/>
        </p:nvPicPr>
        <p:blipFill rotWithShape="1">
          <a:blip r:embed="rId5"/>
          <a:srcRect b="68685"/>
          <a:stretch/>
        </p:blipFill>
        <p:spPr>
          <a:xfrm>
            <a:off x="9348349" y="2795679"/>
            <a:ext cx="2299510" cy="1508564"/>
          </a:xfrm>
          <a:prstGeom prst="rect">
            <a:avLst/>
          </a:prstGeom>
        </p:spPr>
      </p:pic>
      <p:pic>
        <p:nvPicPr>
          <p:cNvPr id="26" name="Picture 25"/>
          <p:cNvPicPr>
            <a:picLocks noChangeAspect="1"/>
          </p:cNvPicPr>
          <p:nvPr/>
        </p:nvPicPr>
        <p:blipFill rotWithShape="1">
          <a:blip r:embed="rId5"/>
          <a:srcRect t="34337" b="33593"/>
          <a:stretch/>
        </p:blipFill>
        <p:spPr>
          <a:xfrm>
            <a:off x="2553415" y="4799220"/>
            <a:ext cx="2299511" cy="1544949"/>
          </a:xfrm>
          <a:prstGeom prst="rect">
            <a:avLst/>
          </a:prstGeom>
        </p:spPr>
      </p:pic>
      <p:pic>
        <p:nvPicPr>
          <p:cNvPr id="27" name="Picture 26"/>
          <p:cNvPicPr>
            <a:picLocks noChangeAspect="1"/>
          </p:cNvPicPr>
          <p:nvPr/>
        </p:nvPicPr>
        <p:blipFill rotWithShape="1">
          <a:blip r:embed="rId5"/>
          <a:srcRect t="68871"/>
          <a:stretch/>
        </p:blipFill>
        <p:spPr>
          <a:xfrm>
            <a:off x="7239363" y="4792885"/>
            <a:ext cx="2299511" cy="1499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2.59259E-6 L 0.15078 0.67894 " pathEditMode="relative" rAng="0" ptsTypes="AA">
                                      <p:cBhvr>
                                        <p:cTn id="6" dur="2000" fill="hold"/>
                                        <p:tgtEl>
                                          <p:spTgt spid="5"/>
                                        </p:tgtEl>
                                        <p:attrNameLst>
                                          <p:attrName>ppt_x</p:attrName>
                                          <p:attrName>ppt_y</p:attrName>
                                        </p:attrNameLst>
                                      </p:cBhvr>
                                      <p:rCtr x="7539" y="3393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2.59259E-6 L -0.36146 0.39583 " pathEditMode="relative" rAng="0" ptsTypes="AA">
                                      <p:cBhvr>
                                        <p:cTn id="10" dur="2000" fill="hold"/>
                                        <p:tgtEl>
                                          <p:spTgt spid="6"/>
                                        </p:tgtEl>
                                        <p:attrNameLst>
                                          <p:attrName>ppt_x</p:attrName>
                                          <p:attrName>ppt_y</p:attrName>
                                        </p:attrNameLst>
                                      </p:cBhvr>
                                      <p:rCtr x="-18073" y="1979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95833E-6 4.07407E-6 L -0.14532 0.66782 " pathEditMode="relative" rAng="0" ptsTypes="AA">
                                      <p:cBhvr>
                                        <p:cTn id="14" dur="2000" fill="hold"/>
                                        <p:tgtEl>
                                          <p:spTgt spid="7"/>
                                        </p:tgtEl>
                                        <p:attrNameLst>
                                          <p:attrName>ppt_x</p:attrName>
                                          <p:attrName>ppt_y</p:attrName>
                                        </p:attrNameLst>
                                      </p:cBhvr>
                                      <p:rCtr x="-7266" y="3338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7 1.48148E-6 L 0.17695 0.30717 " pathEditMode="relative" rAng="0" ptsTypes="AA">
                                      <p:cBhvr>
                                        <p:cTn id="18" dur="2000" fill="hold"/>
                                        <p:tgtEl>
                                          <p:spTgt spid="8"/>
                                        </p:tgtEl>
                                        <p:attrNameLst>
                                          <p:attrName>ppt_x</p:attrName>
                                          <p:attrName>ppt_y</p:attrName>
                                        </p:attrNameLst>
                                      </p:cBhvr>
                                      <p:rCtr x="8841" y="1534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875E-6 2.59259E-6 L 0.20651 0.29282 " pathEditMode="relative" rAng="0" ptsTypes="AA">
                                      <p:cBhvr>
                                        <p:cTn id="22" dur="2000" fill="hold"/>
                                        <p:tgtEl>
                                          <p:spTgt spid="9"/>
                                        </p:tgtEl>
                                        <p:attrNameLst>
                                          <p:attrName>ppt_x</p:attrName>
                                          <p:attrName>ppt_y</p:attrName>
                                        </p:attrNameLst>
                                      </p:cBhvr>
                                      <p:rCtr x="10326" y="1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531"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22797" y="1168073"/>
            <a:ext cx="8680626"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Complete </a:t>
            </a:r>
            <a:r>
              <a:rPr lang="en-US" sz="2800" b="1" dirty="0">
                <a:effectLst>
                  <a:glow rad="88900">
                    <a:schemeClr val="bg1"/>
                  </a:glow>
                </a:effectLst>
                <a:cs typeface="Arial" panose="020B0604020202020204" pitchFamily="34" charset="0"/>
              </a:rPr>
              <a:t>the sentences with the verbs from </a:t>
            </a:r>
            <a:r>
              <a:rPr lang="en-US" sz="2800" b="1">
                <a:effectLst>
                  <a:glow rad="88900">
                    <a:schemeClr val="bg1"/>
                  </a:glow>
                </a:effectLst>
                <a:cs typeface="Arial" panose="020B0604020202020204" pitchFamily="34" charset="0"/>
              </a:rPr>
              <a:t>the box.</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67406" y="1127132"/>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0191" y="102449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1" name="TextBox 30"/>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2" name="Text Box 6"/>
          <p:cNvSpPr txBox="1"/>
          <p:nvPr/>
        </p:nvSpPr>
        <p:spPr>
          <a:xfrm>
            <a:off x="436983" y="2751454"/>
            <a:ext cx="11310971" cy="3416320"/>
          </a:xfrm>
          <a:prstGeom prst="rect">
            <a:avLst/>
          </a:prstGeom>
          <a:noFill/>
        </p:spPr>
        <p:txBody>
          <a:bodyPr wrap="square" rtlCol="0" anchor="t">
            <a:spAutoFit/>
          </a:bodyPr>
          <a:lstStyle/>
          <a:p>
            <a:r>
              <a:rPr lang="en-US" sz="3200" b="1">
                <a:solidFill>
                  <a:srgbClr val="F7931D"/>
                </a:solidFill>
              </a:rPr>
              <a:t>1.</a:t>
            </a:r>
            <a:r>
              <a:rPr lang="en-US" sz="3200"/>
              <a:t> The British decorate their Christmas trees and ______ presents under them.</a:t>
            </a:r>
          </a:p>
          <a:p>
            <a:endParaRPr lang="en-US" sz="800"/>
          </a:p>
          <a:p>
            <a:r>
              <a:rPr lang="en-US" sz="3200" b="1">
                <a:solidFill>
                  <a:srgbClr val="F7931D"/>
                </a:solidFill>
              </a:rPr>
              <a:t>2.</a:t>
            </a:r>
            <a:r>
              <a:rPr lang="en-US" sz="3200"/>
              <a:t> Tom likes to ______ the view from the hill.</a:t>
            </a:r>
          </a:p>
          <a:p>
            <a:endParaRPr lang="en-US" sz="800"/>
          </a:p>
          <a:p>
            <a:r>
              <a:rPr lang="en-US" sz="3200" b="1">
                <a:solidFill>
                  <a:srgbClr val="F7931D"/>
                </a:solidFill>
              </a:rPr>
              <a:t>3.</a:t>
            </a:r>
            <a:r>
              <a:rPr lang="en-US" sz="3200"/>
              <a:t> In many cultures, knocking on wood is a way to ______ away bad spirits.</a:t>
            </a:r>
          </a:p>
          <a:p>
            <a:endParaRPr lang="en-US" sz="800"/>
          </a:p>
          <a:p>
            <a:r>
              <a:rPr lang="en-US" sz="3200" b="1">
                <a:solidFill>
                  <a:srgbClr val="F7931D"/>
                </a:solidFill>
              </a:rPr>
              <a:t>4.</a:t>
            </a:r>
            <a:r>
              <a:rPr lang="en-US" sz="3200"/>
              <a:t> Many Asians go to Buddhist temples to ______ for good luck.</a:t>
            </a:r>
          </a:p>
        </p:txBody>
      </p:sp>
      <p:pic>
        <p:nvPicPr>
          <p:cNvPr id="2" name="Picture 1"/>
          <p:cNvPicPr>
            <a:picLocks noChangeAspect="1"/>
          </p:cNvPicPr>
          <p:nvPr/>
        </p:nvPicPr>
        <p:blipFill>
          <a:blip r:embed="rId3"/>
          <a:stretch>
            <a:fillRect/>
          </a:stretch>
        </p:blipFill>
        <p:spPr>
          <a:xfrm>
            <a:off x="2623011" y="1664296"/>
            <a:ext cx="5680197" cy="1052601"/>
          </a:xfrm>
          <a:prstGeom prst="rect">
            <a:avLst/>
          </a:prstGeom>
        </p:spPr>
      </p:pic>
      <p:sp>
        <p:nvSpPr>
          <p:cNvPr id="33" name="TextBox 32">
            <a:extLst>
              <a:ext uri="{FF2B5EF4-FFF2-40B4-BE49-F238E27FC236}">
                <a16:creationId xmlns:a16="http://schemas.microsoft.com/office/drawing/2014/main" id="{0AE78FE7-C418-4A32-AA4E-325C3CC90957}"/>
              </a:ext>
            </a:extLst>
          </p:cNvPr>
          <p:cNvSpPr txBox="1"/>
          <p:nvPr/>
        </p:nvSpPr>
        <p:spPr>
          <a:xfrm>
            <a:off x="8514219" y="2795425"/>
            <a:ext cx="1402302" cy="553998"/>
          </a:xfrm>
          <a:prstGeom prst="rect">
            <a:avLst/>
          </a:prstGeom>
          <a:noFill/>
        </p:spPr>
        <p:txBody>
          <a:bodyPr wrap="square">
            <a:spAutoFit/>
          </a:bodyPr>
          <a:lstStyle/>
          <a:p>
            <a:pPr algn="ctr"/>
            <a:r>
              <a:rPr lang="en-US" sz="3000" b="1">
                <a:solidFill>
                  <a:srgbClr val="EF4B66"/>
                </a:solidFill>
                <a:latin typeface="MyriadPro-Regular"/>
              </a:rPr>
              <a:t>place</a:t>
            </a:r>
            <a:endParaRPr lang="en-US" sz="3000" b="1" dirty="0">
              <a:solidFill>
                <a:srgbClr val="EF4B66"/>
              </a:solidFill>
            </a:endParaRPr>
          </a:p>
        </p:txBody>
      </p:sp>
      <p:sp>
        <p:nvSpPr>
          <p:cNvPr id="34" name="TextBox 33">
            <a:extLst>
              <a:ext uri="{FF2B5EF4-FFF2-40B4-BE49-F238E27FC236}">
                <a16:creationId xmlns:a16="http://schemas.microsoft.com/office/drawing/2014/main" id="{0AE78FE7-C418-4A32-AA4E-325C3CC90957}"/>
              </a:ext>
            </a:extLst>
          </p:cNvPr>
          <p:cNvSpPr txBox="1"/>
          <p:nvPr/>
        </p:nvSpPr>
        <p:spPr>
          <a:xfrm>
            <a:off x="2895933" y="3905587"/>
            <a:ext cx="1402302" cy="553998"/>
          </a:xfrm>
          <a:prstGeom prst="rect">
            <a:avLst/>
          </a:prstGeom>
          <a:noFill/>
        </p:spPr>
        <p:txBody>
          <a:bodyPr wrap="square">
            <a:spAutoFit/>
          </a:bodyPr>
          <a:lstStyle/>
          <a:p>
            <a:pPr algn="ctr"/>
            <a:r>
              <a:rPr lang="en-US" sz="3000" b="1">
                <a:solidFill>
                  <a:srgbClr val="EF4B66"/>
                </a:solidFill>
                <a:latin typeface="MyriadPro-Regular"/>
              </a:rPr>
              <a:t>admire</a:t>
            </a:r>
            <a:endParaRPr lang="en-US" sz="3000" b="1" dirty="0">
              <a:solidFill>
                <a:srgbClr val="EF4B66"/>
              </a:solidFill>
            </a:endParaRPr>
          </a:p>
        </p:txBody>
      </p:sp>
      <p:sp>
        <p:nvSpPr>
          <p:cNvPr id="35" name="TextBox 34">
            <a:extLst>
              <a:ext uri="{FF2B5EF4-FFF2-40B4-BE49-F238E27FC236}">
                <a16:creationId xmlns:a16="http://schemas.microsoft.com/office/drawing/2014/main" id="{0AE78FE7-C418-4A32-AA4E-325C3CC90957}"/>
              </a:ext>
            </a:extLst>
          </p:cNvPr>
          <p:cNvSpPr txBox="1"/>
          <p:nvPr/>
        </p:nvSpPr>
        <p:spPr>
          <a:xfrm>
            <a:off x="8690064" y="4497515"/>
            <a:ext cx="1402302" cy="553998"/>
          </a:xfrm>
          <a:prstGeom prst="rect">
            <a:avLst/>
          </a:prstGeom>
          <a:noFill/>
        </p:spPr>
        <p:txBody>
          <a:bodyPr wrap="square">
            <a:spAutoFit/>
          </a:bodyPr>
          <a:lstStyle/>
          <a:p>
            <a:pPr algn="ctr"/>
            <a:r>
              <a:rPr lang="en-US" sz="3000" b="1">
                <a:solidFill>
                  <a:srgbClr val="EF4B66"/>
                </a:solidFill>
                <a:latin typeface="MyriadPro-Regular"/>
              </a:rPr>
              <a:t>chase</a:t>
            </a:r>
            <a:endParaRPr lang="en-US" sz="3000" b="1" dirty="0">
              <a:solidFill>
                <a:srgbClr val="EF4B66"/>
              </a:solidFill>
            </a:endParaRPr>
          </a:p>
        </p:txBody>
      </p:sp>
      <p:sp>
        <p:nvSpPr>
          <p:cNvPr id="36" name="TextBox 35">
            <a:extLst>
              <a:ext uri="{FF2B5EF4-FFF2-40B4-BE49-F238E27FC236}">
                <a16:creationId xmlns:a16="http://schemas.microsoft.com/office/drawing/2014/main" id="{0AE78FE7-C418-4A32-AA4E-325C3CC90957}"/>
              </a:ext>
            </a:extLst>
          </p:cNvPr>
          <p:cNvSpPr txBox="1"/>
          <p:nvPr/>
        </p:nvSpPr>
        <p:spPr>
          <a:xfrm>
            <a:off x="7287762" y="5588058"/>
            <a:ext cx="1402302" cy="553998"/>
          </a:xfrm>
          <a:prstGeom prst="rect">
            <a:avLst/>
          </a:prstGeom>
          <a:noFill/>
        </p:spPr>
        <p:txBody>
          <a:bodyPr wrap="square">
            <a:spAutoFit/>
          </a:bodyPr>
          <a:lstStyle/>
          <a:p>
            <a:pPr algn="ctr"/>
            <a:r>
              <a:rPr lang="en-US" sz="3000" b="1">
                <a:solidFill>
                  <a:srgbClr val="EF4B66"/>
                </a:solidFill>
                <a:latin typeface="MyriadPro-Regular"/>
              </a:rPr>
              <a:t>pray</a:t>
            </a:r>
            <a:endParaRPr lang="en-US" sz="3000" b="1" dirty="0">
              <a:solidFill>
                <a:srgbClr val="EF4B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p:cNvGrpSpPr/>
          <p:nvPr/>
        </p:nvGrpSpPr>
        <p:grpSpPr>
          <a:xfrm>
            <a:off x="-3531"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2175274" y="1317437"/>
            <a:ext cx="4434595" cy="461665"/>
          </a:xfrm>
          <a:prstGeom prst="rect">
            <a:avLst/>
          </a:prstGeom>
          <a:noFill/>
          <a:effectLst/>
        </p:spPr>
        <p:txBody>
          <a:bodyPr wrap="square" rtlCol="0">
            <a:spAutoFit/>
          </a:bodyPr>
          <a:lstStyle/>
          <a:p>
            <a:r>
              <a:rPr lang="en-US" sz="2400" b="1"/>
              <a:t>New </a:t>
            </a:r>
            <a:r>
              <a:rPr lang="en-US" sz="2400" b="1" dirty="0"/>
              <a:t>Years around the </a:t>
            </a:r>
            <a:r>
              <a:rPr lang="en-US" sz="2400" b="1"/>
              <a:t>world.</a:t>
            </a:r>
            <a:endParaRPr lang="en-US" sz="2400" b="1" dirty="0"/>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6" name="TextBox 25"/>
          <p:cNvSpPr txBox="1"/>
          <p:nvPr/>
        </p:nvSpPr>
        <p:spPr>
          <a:xfrm>
            <a:off x="487067" y="173266"/>
            <a:ext cx="6353348"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FURTHER 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092748" y="1359754"/>
            <a:ext cx="1112176" cy="345676"/>
          </a:xfrm>
          <a:prstGeom prst="rect">
            <a:avLst/>
          </a:prstGeom>
        </p:spPr>
      </p:pic>
      <p:sp>
        <p:nvSpPr>
          <p:cNvPr id="27" name="TextBox 26"/>
          <p:cNvSpPr txBox="1"/>
          <p:nvPr/>
        </p:nvSpPr>
        <p:spPr>
          <a:xfrm>
            <a:off x="523655" y="1730472"/>
            <a:ext cx="11231050" cy="461665"/>
          </a:xfrm>
          <a:prstGeom prst="rect">
            <a:avLst/>
          </a:prstGeom>
          <a:noFill/>
          <a:effectLst/>
        </p:spPr>
        <p:txBody>
          <a:bodyPr wrap="square" rtlCol="0">
            <a:spAutoFit/>
          </a:bodyPr>
          <a:lstStyle/>
          <a:p>
            <a:r>
              <a:rPr lang="en-US" sz="2400" b="1"/>
              <a:t>People around the world celebrate New Years differently. Choose the  tradition below. </a:t>
            </a:r>
          </a:p>
        </p:txBody>
      </p:sp>
      <p:pic>
        <p:nvPicPr>
          <p:cNvPr id="11" name="Picture 10"/>
          <p:cNvPicPr>
            <a:picLocks noChangeAspect="1"/>
          </p:cNvPicPr>
          <p:nvPr/>
        </p:nvPicPr>
        <p:blipFill rotWithShape="1">
          <a:blip r:embed="rId4"/>
          <a:srcRect r="3207"/>
          <a:stretch/>
        </p:blipFill>
        <p:spPr>
          <a:xfrm>
            <a:off x="182522" y="2474518"/>
            <a:ext cx="5563822" cy="2934241"/>
          </a:xfrm>
          <a:prstGeom prst="rect">
            <a:avLst/>
          </a:prstGeom>
        </p:spPr>
      </p:pic>
      <p:pic>
        <p:nvPicPr>
          <p:cNvPr id="28" name="Picture 27"/>
          <p:cNvPicPr>
            <a:picLocks noChangeAspect="1"/>
          </p:cNvPicPr>
          <p:nvPr/>
        </p:nvPicPr>
        <p:blipFill rotWithShape="1">
          <a:blip r:embed="rId5"/>
          <a:srcRect r="1793"/>
          <a:stretch/>
        </p:blipFill>
        <p:spPr>
          <a:xfrm>
            <a:off x="5989710" y="2786595"/>
            <a:ext cx="5950244" cy="2622164"/>
          </a:xfrm>
          <a:prstGeom prst="rect">
            <a:avLst/>
          </a:prstGeom>
        </p:spPr>
      </p:pic>
      <p:sp>
        <p:nvSpPr>
          <p:cNvPr id="29" name="Oval 28"/>
          <p:cNvSpPr/>
          <p:nvPr/>
        </p:nvSpPr>
        <p:spPr>
          <a:xfrm>
            <a:off x="4067566" y="2976094"/>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67502" y="3985598"/>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67502" y="5005086"/>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180779" y="3388559"/>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171987" y="4856001"/>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circle(in)">
                                      <p:cBhvr>
                                        <p:cTn id="2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9" grpId="1" animBg="1"/>
      <p:bldP spid="30" grpId="0" bldLvl="0" animBg="1"/>
      <p:bldP spid="30" grpId="1" animBg="1"/>
      <p:bldP spid="31" grpId="0" bldLvl="0" animBg="1"/>
      <p:bldP spid="31" grpId="1" animBg="1"/>
      <p:bldP spid="32" grpId="0" bldLvl="0" animBg="1"/>
      <p:bldP spid="32" grpId="1" animBg="1"/>
      <p:bldP spid="33" grpId="0" bldLvl="0" animBg="1"/>
      <p:bldP spid="3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4" y="1290971"/>
            <a:ext cx="3809720"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9" name="TextBox 8"/>
          <p:cNvSpPr txBox="1"/>
          <p:nvPr/>
        </p:nvSpPr>
        <p:spPr>
          <a:xfrm>
            <a:off x="487067" y="2164568"/>
            <a:ext cx="10916556" cy="2308324"/>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a:t>identify the topic of the unit</a:t>
            </a:r>
          </a:p>
          <a:p>
            <a:pPr marL="457200" indent="-457200">
              <a:lnSpc>
                <a:spcPct val="150000"/>
              </a:lnSpc>
              <a:buFont typeface="Wingdings" panose="05000000000000000000" pitchFamily="2" charset="2"/>
              <a:buChar char="ü"/>
            </a:pPr>
            <a:r>
              <a:rPr lang="en-US" sz="3200" dirty="0"/>
              <a:t>use lexical items related to </a:t>
            </a:r>
            <a:r>
              <a:rPr lang="en-US" sz="3200"/>
              <a:t>Tet holiday</a:t>
            </a:r>
            <a:endParaRPr lang="en-US" sz="3200" dirty="0"/>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p:cNvSpPr txBox="1"/>
          <p:nvPr/>
        </p:nvSpPr>
        <p:spPr>
          <a:xfrm>
            <a:off x="827501" y="2435577"/>
            <a:ext cx="8149852" cy="1569660"/>
          </a:xfrm>
          <a:prstGeom prst="rect">
            <a:avLst/>
          </a:prstGeom>
          <a:noFill/>
        </p:spPr>
        <p:txBody>
          <a:bodyPr wrap="square" rtlCol="0">
            <a:spAutoFit/>
          </a:bodyPr>
          <a:lstStyle/>
          <a:p>
            <a:pPr>
              <a:lnSpc>
                <a:spcPct val="150000"/>
              </a:lnSpc>
            </a:pPr>
            <a:r>
              <a:rPr lang="en-US" sz="3200"/>
              <a:t>- Learn the new words by heart.</a:t>
            </a:r>
          </a:p>
          <a:p>
            <a:pPr>
              <a:lnSpc>
                <a:spcPct val="150000"/>
              </a:lnSpc>
            </a:pPr>
            <a:r>
              <a:rPr lang="en-US" sz="3200"/>
              <a:t>- Practise talking about Tet Holiday.</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6557601" y="3473121"/>
            <a:ext cx="4249429" cy="2965261"/>
          </a:xfrm>
          <a:prstGeom prst="rect">
            <a:avLst/>
          </a:prstGeom>
        </p:spPr>
      </p:pic>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facebook.com/www.tienganhglobalsuccess.vn/</a:t>
            </a:r>
            <a:endParaRPr lang="en-GB"/>
          </a:p>
        </p:txBody>
      </p:sp>
    </p:spTree>
    <p:extLst>
      <p:ext uri="{BB962C8B-B14F-4D97-AF65-F5344CB8AC3E}">
        <p14:creationId xmlns:p14="http://schemas.microsoft.com/office/powerpoint/2010/main" val="23225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531"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p:cNvSpPr txBox="1"/>
          <p:nvPr/>
        </p:nvSpPr>
        <p:spPr>
          <a:xfrm>
            <a:off x="4378929" y="1824688"/>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40" name="TextBox 39"/>
          <p:cNvSpPr txBox="1"/>
          <p:nvPr/>
        </p:nvSpPr>
        <p:spPr>
          <a:xfrm>
            <a:off x="594995" y="132715"/>
            <a:ext cx="1585595" cy="706755"/>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pic>
        <p:nvPicPr>
          <p:cNvPr id="3" name="Picture 2" descr="flat-tet-background_23-2149252161"/>
          <p:cNvPicPr>
            <a:picLocks noChangeAspect="1"/>
          </p:cNvPicPr>
          <p:nvPr/>
        </p:nvPicPr>
        <p:blipFill>
          <a:blip r:embed="rId2"/>
          <a:stretch>
            <a:fillRect/>
          </a:stretch>
        </p:blipFill>
        <p:spPr>
          <a:xfrm>
            <a:off x="3092450" y="2675255"/>
            <a:ext cx="5923915" cy="3948430"/>
          </a:xfrm>
          <a:prstGeom prst="rect">
            <a:avLst/>
          </a:prstGeom>
        </p:spPr>
      </p:pic>
      <p:sp>
        <p:nvSpPr>
          <p:cNvPr id="41" name="TextBox 40"/>
          <p:cNvSpPr txBox="1"/>
          <p:nvPr/>
        </p:nvSpPr>
        <p:spPr>
          <a:xfrm>
            <a:off x="3272790" y="200660"/>
            <a:ext cx="8145145" cy="583565"/>
          </a:xfrm>
          <a:prstGeom prst="rect">
            <a:avLst/>
          </a:prstGeom>
          <a:noFill/>
        </p:spPr>
        <p:txBody>
          <a:bodyPr wrap="square" rtlCol="0">
            <a:spAutoFit/>
          </a:bodyPr>
          <a:lstStyle/>
          <a:p>
            <a:r>
              <a:rPr lang="en-US" sz="3200" b="1" dirty="0">
                <a:solidFill>
                  <a:schemeClr val="bg1"/>
                </a:solidFill>
                <a:latin typeface="Myriad Pro" pitchFamily="34" charset="0"/>
              </a:rPr>
              <a:t>OUR CUSTOMS AND TRADITIONS</a:t>
            </a:r>
          </a:p>
        </p:txBody>
      </p:sp>
      <p:sp>
        <p:nvSpPr>
          <p:cNvPr id="42" name="TextBox 41"/>
          <p:cNvSpPr txBox="1"/>
          <p:nvPr/>
        </p:nvSpPr>
        <p:spPr>
          <a:xfrm>
            <a:off x="2251660" y="67223"/>
            <a:ext cx="722440" cy="829945"/>
          </a:xfrm>
          <a:prstGeom prst="rect">
            <a:avLst/>
          </a:prstGeom>
          <a:noFill/>
        </p:spPr>
        <p:txBody>
          <a:bodyPr wrap="square" rtlCol="0">
            <a:spAutoFit/>
          </a:bodyPr>
          <a:lstStyle/>
          <a:p>
            <a:pPr algn="ctr"/>
            <a:r>
              <a:rPr lang="en-US" sz="4800" b="1" dirty="0">
                <a:solidFill>
                  <a:schemeClr val="bg1"/>
                </a:solidFill>
                <a:latin typeface="Myriad Pro" pitchFamily="34" charset="0"/>
              </a:rPr>
              <a:t>5</a:t>
            </a:r>
          </a:p>
        </p:txBody>
      </p:sp>
      <p:sp>
        <p:nvSpPr>
          <p:cNvPr id="43" name="TextBox 42"/>
          <p:cNvSpPr txBox="1"/>
          <p:nvPr/>
        </p:nvSpPr>
        <p:spPr>
          <a:xfrm>
            <a:off x="3963272" y="2078376"/>
            <a:ext cx="4427733" cy="583565"/>
          </a:xfrm>
          <a:prstGeom prst="rect">
            <a:avLst/>
          </a:prstGeom>
          <a:noFill/>
        </p:spPr>
        <p:txBody>
          <a:bodyPr wrap="square" rtlCol="0">
            <a:spAutoFit/>
          </a:bodyPr>
          <a:lstStyle/>
          <a:p>
            <a:pPr algn="ctr"/>
            <a:r>
              <a:rPr lang="en-US" sz="3200" b="1" dirty="0">
                <a:solidFill>
                  <a:srgbClr val="E0702A"/>
                </a:solidFill>
              </a:rPr>
              <a:t>Tet </a:t>
            </a:r>
            <a:r>
              <a:rPr lang="en-US" sz="3200" b="1">
                <a:solidFill>
                  <a:srgbClr val="E0702A"/>
                </a:solidFill>
              </a:rPr>
              <a:t>is coming!</a:t>
            </a:r>
            <a:endParaRPr lang="en-US" sz="3200" b="1" dirty="0">
              <a:solidFill>
                <a:srgbClr val="E0702A"/>
              </a:solidFill>
            </a:endParaRPr>
          </a:p>
        </p:txBody>
      </p:sp>
      <p:sp>
        <p:nvSpPr>
          <p:cNvPr id="24" name="Rounded Rectangle 23"/>
          <p:cNvSpPr/>
          <p:nvPr/>
        </p:nvSpPr>
        <p:spPr>
          <a:xfrm>
            <a:off x="3963272" y="1366377"/>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366176" y="1197981"/>
            <a:ext cx="964452" cy="916490"/>
          </a:xfrm>
          <a:prstGeom prst="rect">
            <a:avLst/>
          </a:prstGeom>
        </p:spPr>
      </p:pic>
      <p:sp>
        <p:nvSpPr>
          <p:cNvPr id="26" name="TextBox 25"/>
          <p:cNvSpPr txBox="1"/>
          <p:nvPr/>
        </p:nvSpPr>
        <p:spPr>
          <a:xfrm>
            <a:off x="4315359" y="1479046"/>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p:cNvGrpSpPr/>
          <p:nvPr/>
        </p:nvGrpSpPr>
        <p:grpSpPr>
          <a:xfrm>
            <a:off x="-3531" y="-7620"/>
            <a:ext cx="12192000" cy="1083309"/>
            <a:chOff x="0" y="-3"/>
            <a:chExt cx="12192000" cy="1083309"/>
          </a:xfrm>
        </p:grpSpPr>
        <p:sp>
          <p:nvSpPr>
            <p:cNvPr id="30" name="Round Single Corner Rectangle 2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p:cNvSpPr>
            <a:spLocks noGrp="1" noRot="1" noChangeAspect="1" noMove="1" noResize="1" noEditPoints="1" noAdjustHandles="1" noChangeArrowheads="1" noChangeShapeType="1" noTextEdit="1"/>
          </p:cNvSpPr>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a:grpSpLocks noGrp="1" noUngrp="1" noRot="1" noChangeAspect="1" noMove="1" noResize="1"/>
          </p:cNvGrpSpPr>
          <p:nvPr/>
        </p:nvGrpSpPr>
        <p:grpSpPr>
          <a:xfrm>
            <a:off x="0" y="1280997"/>
            <a:ext cx="5378624" cy="6402614"/>
            <a:chOff x="-19221" y="197691"/>
            <a:chExt cx="5378624" cy="6402614"/>
          </a:xfrm>
        </p:grpSpPr>
        <p:sp>
          <p:nvSpPr>
            <p:cNvPr id="2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extBox 20"/>
          <p:cNvSpPr txBox="1"/>
          <p:nvPr/>
        </p:nvSpPr>
        <p:spPr>
          <a:xfrm>
            <a:off x="4614066" y="1702368"/>
            <a:ext cx="8052535" cy="3785652"/>
          </a:xfrm>
          <a:prstGeom prst="rect">
            <a:avLst/>
          </a:prstGeom>
          <a:noFill/>
        </p:spPr>
        <p:txBody>
          <a:bodyPr wrap="square">
            <a:spAutoFit/>
          </a:bodyPr>
          <a:lstStyle/>
          <a:p>
            <a:pPr>
              <a:lnSpc>
                <a:spcPct val="150000"/>
              </a:lnSpc>
            </a:pPr>
            <a:r>
              <a:rPr lang="en-US" sz="3200"/>
              <a:t>1. Can </a:t>
            </a:r>
            <a:r>
              <a:rPr lang="en-US" sz="3200" dirty="0"/>
              <a:t>you </a:t>
            </a:r>
            <a:r>
              <a:rPr lang="en-US" sz="3200"/>
              <a:t>name some festivals in Viet Nam? </a:t>
            </a:r>
          </a:p>
          <a:p>
            <a:pPr>
              <a:lnSpc>
                <a:spcPct val="150000"/>
              </a:lnSpc>
            </a:pPr>
            <a:r>
              <a:rPr lang="en-US" sz="3200"/>
              <a:t>2. Do </a:t>
            </a:r>
            <a:r>
              <a:rPr lang="en-US" sz="3200" dirty="0"/>
              <a:t>you </a:t>
            </a:r>
            <a:r>
              <a:rPr lang="en-US" sz="3200"/>
              <a:t>like Mid-Autumn </a:t>
            </a:r>
            <a:r>
              <a:rPr lang="en-US" sz="3200" dirty="0"/>
              <a:t>Festival? </a:t>
            </a:r>
          </a:p>
          <a:p>
            <a:pPr>
              <a:lnSpc>
                <a:spcPct val="150000"/>
              </a:lnSpc>
            </a:pPr>
            <a:r>
              <a:rPr lang="en-US" sz="3200" dirty="0"/>
              <a:t>3.Do you like Tet holiday?</a:t>
            </a:r>
          </a:p>
          <a:p>
            <a:pPr>
              <a:lnSpc>
                <a:spcPct val="150000"/>
              </a:lnSpc>
            </a:pPr>
            <a:r>
              <a:rPr lang="en-US" sz="3200"/>
              <a:t>4</a:t>
            </a:r>
            <a:r>
              <a:rPr lang="en-US" sz="3200" dirty="0"/>
              <a:t>. What do you do before Tet holiday? </a:t>
            </a:r>
          </a:p>
          <a:p>
            <a:pPr>
              <a:lnSpc>
                <a:spcPct val="150000"/>
              </a:lnSpc>
            </a:pPr>
            <a:r>
              <a:rPr lang="en-US" sz="3200" dirty="0"/>
              <a:t>5. What do you do during Tet holiday?</a:t>
            </a:r>
          </a:p>
        </p:txBody>
      </p:sp>
      <p:sp>
        <p:nvSpPr>
          <p:cNvPr id="4" name="TextBox 3"/>
          <p:cNvSpPr txBox="1"/>
          <p:nvPr/>
        </p:nvSpPr>
        <p:spPr>
          <a:xfrm>
            <a:off x="-474601" y="3234071"/>
            <a:ext cx="5365908" cy="1323439"/>
          </a:xfrm>
          <a:prstGeom prst="rect">
            <a:avLst/>
          </a:prstGeom>
          <a:noFill/>
        </p:spPr>
        <p:txBody>
          <a:bodyPr wrap="square" rtlCol="0">
            <a:spAutoFit/>
          </a:bodyPr>
          <a:lstStyle/>
          <a:p>
            <a:pPr algn="ctr"/>
            <a:r>
              <a:rPr lang="en-US" sz="4000" b="1">
                <a:solidFill>
                  <a:srgbClr val="0070C0"/>
                </a:solidFill>
              </a:rPr>
              <a:t>Answer </a:t>
            </a:r>
          </a:p>
          <a:p>
            <a:pPr algn="ctr"/>
            <a:r>
              <a:rPr lang="en-US" sz="4000" b="1">
                <a:solidFill>
                  <a:srgbClr val="0070C0"/>
                </a:solidFill>
              </a:rPr>
              <a:t>the questions!</a:t>
            </a:r>
            <a:endParaRPr lang="en-US" sz="4000" b="1" dirty="0">
              <a:solidFill>
                <a:srgbClr val="0070C0"/>
              </a:solidFill>
            </a:endParaRPr>
          </a:p>
        </p:txBody>
      </p:sp>
      <p:sp>
        <p:nvSpPr>
          <p:cNvPr id="13" name="TextBox 12"/>
          <p:cNvSpPr txBox="1"/>
          <p:nvPr/>
        </p:nvSpPr>
        <p:spPr>
          <a:xfrm>
            <a:off x="515273" y="143629"/>
            <a:ext cx="3059800" cy="645160"/>
          </a:xfrm>
          <a:prstGeom prst="rect">
            <a:avLst/>
          </a:prstGeom>
          <a:noFill/>
          <a:effectLst/>
        </p:spPr>
        <p:txBody>
          <a:bodyPr wrap="square" rtlCol="0">
            <a:spAutoFit/>
          </a:bodyPr>
          <a:lstStyle>
            <a:defPPr>
              <a:defRPr lang="en-US"/>
            </a:defPPr>
            <a:lvl1pPr>
              <a:defRPr sz="3600" b="1">
                <a:effectLst>
                  <a:glow rad="88900">
                    <a:schemeClr val="bg1"/>
                  </a:glow>
                </a:effectLst>
                <a:latin typeface="Arial" panose="020B0604020202020204" pitchFamily="34" charset="0"/>
                <a:cs typeface="Arial" panose="020B0604020202020204" pitchFamily="34" charset="0"/>
              </a:defRPr>
            </a:lvl1pPr>
          </a:lstStyle>
          <a:p>
            <a:r>
              <a:rPr lang="en-US"/>
              <a:t>WARM-UP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arn(inVertical)">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barn(inVertical)">
                                      <p:cBhvr>
                                        <p:cTn id="27"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422148" y="133573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admire</a:t>
            </a:r>
            <a:r>
              <a:rPr lang="en-US" sz="6000" b="1">
                <a:solidFill>
                  <a:srgbClr val="AD4F0F"/>
                </a:solidFill>
              </a:rPr>
              <a:t> </a:t>
            </a:r>
            <a:r>
              <a:rPr lang="en-US" sz="6000" b="1" dirty="0">
                <a:solidFill>
                  <a:srgbClr val="AD4F0F"/>
                </a:solidFill>
              </a:rPr>
              <a:t>(v)</a:t>
            </a:r>
          </a:p>
        </p:txBody>
      </p:sp>
      <p:sp>
        <p:nvSpPr>
          <p:cNvPr id="12" name="Rectangle 11"/>
          <p:cNvSpPr/>
          <p:nvPr/>
        </p:nvSpPr>
        <p:spPr>
          <a:xfrm>
            <a:off x="1012266" y="4350628"/>
            <a:ext cx="4050892" cy="1569660"/>
          </a:xfrm>
          <a:prstGeom prst="rect">
            <a:avLst/>
          </a:prstGeom>
        </p:spPr>
        <p:txBody>
          <a:bodyPr wrap="square">
            <a:spAutoFit/>
          </a:bodyPr>
          <a:lstStyle/>
          <a:p>
            <a:pPr lvl="0" algn="ctr"/>
            <a:r>
              <a:rPr lang="en-US" sz="4800"/>
              <a:t>khâm phục, ngưỡng mộ</a:t>
            </a:r>
          </a:p>
        </p:txBody>
      </p:sp>
      <p:sp>
        <p:nvSpPr>
          <p:cNvPr id="2" name="Rectangle 1"/>
          <p:cNvSpPr/>
          <p:nvPr/>
        </p:nvSpPr>
        <p:spPr>
          <a:xfrm>
            <a:off x="1566637" y="3405822"/>
            <a:ext cx="3066865" cy="830997"/>
          </a:xfrm>
          <a:prstGeom prst="rect">
            <a:avLst/>
          </a:prstGeom>
        </p:spPr>
        <p:txBody>
          <a:bodyPr wrap="none">
            <a:spAutoFit/>
          </a:bodyPr>
          <a:lstStyle/>
          <a:p>
            <a:pPr algn="ctr"/>
            <a:r>
              <a:rPr lang="en-US" sz="4800" b="1">
                <a:solidFill>
                  <a:schemeClr val="accent5">
                    <a:lumMod val="50000"/>
                  </a:schemeClr>
                </a:solidFill>
              </a:rPr>
              <a:t>/ədˈmaɪər/</a:t>
            </a:r>
          </a:p>
        </p:txBody>
      </p:sp>
      <p:sp>
        <p:nvSpPr>
          <p:cNvPr id="15" name="TextBox 14"/>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00" name="Content Placeholder 99"/>
          <p:cNvPicPr>
            <a:picLocks noGrp="1"/>
          </p:cNvPicPr>
          <p:nvPr>
            <p:ph idx="1"/>
          </p:nvPr>
        </p:nvPicPr>
        <p:blipFill>
          <a:blip r:embed="rId5"/>
          <a:stretch>
            <a:fillRect/>
          </a:stretch>
        </p:blipFill>
        <p:spPr>
          <a:xfrm>
            <a:off x="5843270" y="2101850"/>
            <a:ext cx="5759450" cy="3641090"/>
          </a:xfrm>
          <a:prstGeom prst="rect">
            <a:avLst/>
          </a:prstGeom>
          <a:noFill/>
          <a:ln w="9525">
            <a:noFill/>
          </a:ln>
        </p:spPr>
      </p:pic>
      <p:pic>
        <p:nvPicPr>
          <p:cNvPr id="3" name="admire">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422148" y="3405822"/>
            <a:ext cx="866775" cy="866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05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39114" y="1554381"/>
            <a:ext cx="646826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chase away </a:t>
            </a:r>
            <a:r>
              <a:rPr lang="en-US" sz="7200">
                <a:solidFill>
                  <a:srgbClr val="AD4F0F"/>
                </a:solidFill>
              </a:rPr>
              <a:t>(v)</a:t>
            </a:r>
            <a:endParaRPr lang="en-US" sz="7200" dirty="0">
              <a:solidFill>
                <a:srgbClr val="AD4F0F"/>
              </a:solidFill>
            </a:endParaRPr>
          </a:p>
        </p:txBody>
      </p:sp>
      <p:sp>
        <p:nvSpPr>
          <p:cNvPr id="12" name="Rectangle 11"/>
          <p:cNvSpPr/>
          <p:nvPr/>
        </p:nvSpPr>
        <p:spPr>
          <a:xfrm>
            <a:off x="915598" y="4688679"/>
            <a:ext cx="4050892" cy="830997"/>
          </a:xfrm>
          <a:prstGeom prst="rect">
            <a:avLst/>
          </a:prstGeom>
        </p:spPr>
        <p:txBody>
          <a:bodyPr wrap="square">
            <a:spAutoFit/>
          </a:bodyPr>
          <a:lstStyle/>
          <a:p>
            <a:pPr lvl="0" algn="ctr"/>
            <a:r>
              <a:rPr lang="en-US" sz="4800"/>
              <a:t>xua đuổi</a:t>
            </a:r>
          </a:p>
        </p:txBody>
      </p:sp>
      <p:sp>
        <p:nvSpPr>
          <p:cNvPr id="2" name="Rectangle 1"/>
          <p:cNvSpPr/>
          <p:nvPr/>
        </p:nvSpPr>
        <p:spPr>
          <a:xfrm>
            <a:off x="1312829" y="3658066"/>
            <a:ext cx="3424335" cy="830997"/>
          </a:xfrm>
          <a:prstGeom prst="rect">
            <a:avLst/>
          </a:prstGeom>
        </p:spPr>
        <p:txBody>
          <a:bodyPr wrap="none">
            <a:spAutoFit/>
          </a:bodyPr>
          <a:lstStyle/>
          <a:p>
            <a:pPr algn="ctr"/>
            <a:r>
              <a:rPr lang="en-US" sz="4800" b="1">
                <a:solidFill>
                  <a:schemeClr val="accent5">
                    <a:lumMod val="50000"/>
                  </a:schemeClr>
                </a:solidFill>
              </a:rPr>
              <a:t>/tʃeɪs əˈweɪ/</a:t>
            </a:r>
          </a:p>
        </p:txBody>
      </p:sp>
      <p:pic>
        <p:nvPicPr>
          <p:cNvPr id="8" name="Content Placeholder 7" descr="2055293"/>
          <p:cNvPicPr>
            <a:picLocks noGrp="1" noChangeAspect="1"/>
          </p:cNvPicPr>
          <p:nvPr>
            <p:ph idx="1"/>
          </p:nvPr>
        </p:nvPicPr>
        <p:blipFill>
          <a:blip r:embed="rId5"/>
          <a:stretch>
            <a:fillRect/>
          </a:stretch>
        </p:blipFill>
        <p:spPr>
          <a:xfrm>
            <a:off x="6571615" y="1800860"/>
            <a:ext cx="4351655" cy="4351655"/>
          </a:xfrm>
          <a:prstGeom prst="rect">
            <a:avLst/>
          </a:prstGeom>
        </p:spPr>
      </p:pic>
      <p:pic>
        <p:nvPicPr>
          <p:cNvPr id="5" name="chase away">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34669" y="3552546"/>
            <a:ext cx="1042035" cy="1042035"/>
          </a:xfrm>
          <a:prstGeom prst="rect">
            <a:avLst/>
          </a:prstGeom>
        </p:spPr>
      </p:pic>
      <p:sp>
        <p:nvSpPr>
          <p:cNvPr id="21" name="TextBox 20"/>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10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73708" y="1231266"/>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pray</a:t>
            </a:r>
            <a:r>
              <a:rPr lang="en-US" sz="6000" b="1">
                <a:solidFill>
                  <a:srgbClr val="AD4F0F"/>
                </a:solidFill>
              </a:rPr>
              <a:t> </a:t>
            </a:r>
            <a:r>
              <a:rPr lang="en-US" sz="6000" b="1" dirty="0">
                <a:solidFill>
                  <a:srgbClr val="AD4F0F"/>
                </a:solidFill>
              </a:rPr>
              <a:t>(v)</a:t>
            </a:r>
          </a:p>
        </p:txBody>
      </p:sp>
      <p:sp>
        <p:nvSpPr>
          <p:cNvPr id="12" name="Rectangle 11"/>
          <p:cNvSpPr/>
          <p:nvPr/>
        </p:nvSpPr>
        <p:spPr>
          <a:xfrm>
            <a:off x="763826" y="4599907"/>
            <a:ext cx="4050892" cy="830997"/>
          </a:xfrm>
          <a:prstGeom prst="rect">
            <a:avLst/>
          </a:prstGeom>
        </p:spPr>
        <p:txBody>
          <a:bodyPr wrap="square">
            <a:spAutoFit/>
          </a:bodyPr>
          <a:lstStyle/>
          <a:p>
            <a:pPr lvl="0" algn="ctr"/>
            <a:r>
              <a:rPr lang="en-US" sz="4800"/>
              <a:t>cầu nguyện</a:t>
            </a:r>
          </a:p>
        </p:txBody>
      </p:sp>
      <p:sp>
        <p:nvSpPr>
          <p:cNvPr id="2" name="Rectangle 1"/>
          <p:cNvSpPr/>
          <p:nvPr/>
        </p:nvSpPr>
        <p:spPr>
          <a:xfrm>
            <a:off x="1835581" y="3036558"/>
            <a:ext cx="1907382" cy="830997"/>
          </a:xfrm>
          <a:prstGeom prst="rect">
            <a:avLst/>
          </a:prstGeom>
        </p:spPr>
        <p:txBody>
          <a:bodyPr wrap="none">
            <a:spAutoFit/>
          </a:bodyPr>
          <a:lstStyle/>
          <a:p>
            <a:pPr algn="ctr"/>
            <a:r>
              <a:rPr lang="en-US" sz="4800" b="1" dirty="0">
                <a:solidFill>
                  <a:schemeClr val="accent5">
                    <a:lumMod val="50000"/>
                  </a:schemeClr>
                </a:solidFill>
              </a:rPr>
              <a:t>/preɪ/ </a:t>
            </a:r>
          </a:p>
        </p:txBody>
      </p:sp>
      <p:pic>
        <p:nvPicPr>
          <p:cNvPr id="102" name="Content Placeholder 101"/>
          <p:cNvPicPr>
            <a:picLocks noGrp="1"/>
          </p:cNvPicPr>
          <p:nvPr>
            <p:ph idx="1"/>
          </p:nvPr>
        </p:nvPicPr>
        <p:blipFill>
          <a:blip r:embed="rId5"/>
          <a:stretch>
            <a:fillRect/>
          </a:stretch>
        </p:blipFill>
        <p:spPr>
          <a:xfrm>
            <a:off x="5279390" y="2139950"/>
            <a:ext cx="6074410" cy="3954145"/>
          </a:xfrm>
          <a:prstGeom prst="rect">
            <a:avLst/>
          </a:prstGeom>
          <a:noFill/>
          <a:ln w="9525">
            <a:noFill/>
          </a:ln>
        </p:spPr>
      </p:pic>
      <p:pic>
        <p:nvPicPr>
          <p:cNvPr id="4" name="pray">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73708" y="3018323"/>
            <a:ext cx="895350" cy="895350"/>
          </a:xfrm>
          <a:prstGeom prst="rect">
            <a:avLst/>
          </a:prstGeom>
        </p:spPr>
      </p:pic>
      <p:sp>
        <p:nvSpPr>
          <p:cNvPr id="18" name="TextBox 17"/>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76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212092" y="1292203"/>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offering</a:t>
            </a:r>
            <a:r>
              <a:rPr lang="en-US" sz="6000" b="1">
                <a:solidFill>
                  <a:srgbClr val="AD4F0F"/>
                </a:solidFill>
              </a:rPr>
              <a:t> </a:t>
            </a:r>
            <a:r>
              <a:rPr lang="en-US" sz="6000" b="1" dirty="0">
                <a:solidFill>
                  <a:srgbClr val="AD4F0F"/>
                </a:solidFill>
              </a:rPr>
              <a:t>(n)</a:t>
            </a:r>
          </a:p>
        </p:txBody>
      </p:sp>
      <p:sp>
        <p:nvSpPr>
          <p:cNvPr id="12" name="Rectangle 11"/>
          <p:cNvSpPr/>
          <p:nvPr/>
        </p:nvSpPr>
        <p:spPr>
          <a:xfrm>
            <a:off x="606040" y="4909612"/>
            <a:ext cx="4050892" cy="830997"/>
          </a:xfrm>
          <a:prstGeom prst="rect">
            <a:avLst/>
          </a:prstGeom>
        </p:spPr>
        <p:txBody>
          <a:bodyPr wrap="square">
            <a:spAutoFit/>
          </a:bodyPr>
          <a:lstStyle/>
          <a:p>
            <a:pPr lvl="0" algn="ctr"/>
            <a:r>
              <a:rPr lang="en-US" sz="4800"/>
              <a:t>đồ thờ cúng</a:t>
            </a:r>
          </a:p>
        </p:txBody>
      </p:sp>
      <p:sp>
        <p:nvSpPr>
          <p:cNvPr id="2" name="Rectangle 1"/>
          <p:cNvSpPr/>
          <p:nvPr/>
        </p:nvSpPr>
        <p:spPr>
          <a:xfrm>
            <a:off x="1392204" y="3349222"/>
            <a:ext cx="2478564" cy="830997"/>
          </a:xfrm>
          <a:prstGeom prst="rect">
            <a:avLst/>
          </a:prstGeom>
        </p:spPr>
        <p:txBody>
          <a:bodyPr wrap="none">
            <a:spAutoFit/>
          </a:bodyPr>
          <a:lstStyle/>
          <a:p>
            <a:pPr algn="ctr"/>
            <a:r>
              <a:rPr lang="en-US" sz="4800" b="1">
                <a:solidFill>
                  <a:schemeClr val="accent1">
                    <a:lumMod val="50000"/>
                  </a:schemeClr>
                </a:solidFill>
                <a:effectLst/>
                <a:ea typeface="Calibri" panose="020F0502020204030204" pitchFamily="34" charset="0"/>
                <a:cs typeface="Calibri" panose="020F0502020204030204" pitchFamily="34" charset="0"/>
                <a:sym typeface="+mn-ea"/>
              </a:rPr>
              <a:t>/ˈɒfərɪŋ/</a:t>
            </a:r>
          </a:p>
        </p:txBody>
      </p:sp>
      <p:pic>
        <p:nvPicPr>
          <p:cNvPr id="5" name="offering">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64653" y="3349222"/>
            <a:ext cx="882650" cy="882650"/>
          </a:xfrm>
          <a:prstGeom prst="rect">
            <a:avLst/>
          </a:prstGeom>
        </p:spPr>
      </p:pic>
      <p:sp>
        <p:nvSpPr>
          <p:cNvPr id="19" name="TextBox 18"/>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a:stretch>
            <a:fillRect/>
          </a:stretch>
        </p:blipFill>
        <p:spPr>
          <a:xfrm>
            <a:off x="5788121" y="1766887"/>
            <a:ext cx="5638800" cy="3781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93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632130" y="4562169"/>
            <a:ext cx="4050892" cy="830997"/>
          </a:xfrm>
          <a:prstGeom prst="rect">
            <a:avLst/>
          </a:prstGeom>
        </p:spPr>
        <p:txBody>
          <a:bodyPr wrap="square">
            <a:spAutoFit/>
          </a:bodyPr>
          <a:lstStyle/>
          <a:p>
            <a:pPr lvl="0" algn="ctr"/>
            <a:r>
              <a:rPr lang="en-US" sz="4800"/>
              <a:t>cây cảnh</a:t>
            </a:r>
          </a:p>
        </p:txBody>
      </p:sp>
      <p:sp>
        <p:nvSpPr>
          <p:cNvPr id="2" name="Rectangle 1"/>
          <p:cNvSpPr/>
          <p:nvPr/>
        </p:nvSpPr>
        <p:spPr>
          <a:xfrm>
            <a:off x="894034" y="3207285"/>
            <a:ext cx="4495846" cy="830997"/>
          </a:xfrm>
          <a:prstGeom prst="rect">
            <a:avLst/>
          </a:prstGeom>
        </p:spPr>
        <p:txBody>
          <a:bodyPr wrap="none">
            <a:spAutoFit/>
          </a:bodyPr>
          <a:lstStyle/>
          <a:p>
            <a:pPr algn="ctr"/>
            <a:r>
              <a:rPr lang="en-US" sz="4800" b="1" dirty="0">
                <a:solidFill>
                  <a:schemeClr val="accent5">
                    <a:lumMod val="50000"/>
                  </a:schemeClr>
                </a:solidFill>
              </a:rPr>
              <a:t>/ɔːnəˈmentl triː/ </a:t>
            </a:r>
          </a:p>
        </p:txBody>
      </p:sp>
      <p:pic>
        <p:nvPicPr>
          <p:cNvPr id="4" name="Content Placeholder 3" descr="the-truong-phu"/>
          <p:cNvPicPr>
            <a:picLocks noGrp="1" noChangeAspect="1"/>
          </p:cNvPicPr>
          <p:nvPr>
            <p:ph idx="1"/>
          </p:nvPr>
        </p:nvPicPr>
        <p:blipFill>
          <a:blip r:embed="rId5"/>
          <a:stretch>
            <a:fillRect/>
          </a:stretch>
        </p:blipFill>
        <p:spPr>
          <a:xfrm>
            <a:off x="5389880" y="2084705"/>
            <a:ext cx="6527165" cy="4351655"/>
          </a:xfrm>
          <a:prstGeom prst="rect">
            <a:avLst/>
          </a:prstGeom>
        </p:spPr>
      </p:pic>
      <p:pic>
        <p:nvPicPr>
          <p:cNvPr id="5" name="ornamental tree ">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0" y="3109387"/>
            <a:ext cx="1026795" cy="1026795"/>
          </a:xfrm>
          <a:prstGeom prst="rect">
            <a:avLst/>
          </a:prstGeom>
        </p:spPr>
      </p:pic>
      <p:sp>
        <p:nvSpPr>
          <p:cNvPr id="18" name="TextBox 17"/>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7" name="Google Shape;1881;p31"/>
          <p:cNvSpPr txBox="1"/>
          <p:nvPr/>
        </p:nvSpPr>
        <p:spPr>
          <a:xfrm>
            <a:off x="-461033" y="1271275"/>
            <a:ext cx="7705893"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a:solidFill>
                  <a:srgbClr val="AD4F0F"/>
                </a:solidFill>
              </a:rPr>
              <a:t>ornamental </a:t>
            </a:r>
            <a:r>
              <a:rPr lang="en-US" sz="7200" b="1" dirty="0">
                <a:solidFill>
                  <a:srgbClr val="AD4F0F"/>
                </a:solidFill>
              </a:rPr>
              <a:t>tree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44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531" y="-7620"/>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4083085660"/>
              </p:ext>
            </p:extLst>
          </p:nvPr>
        </p:nvGraphicFramePr>
        <p:xfrm>
          <a:off x="1333500" y="1467485"/>
          <a:ext cx="9739630" cy="3845560"/>
        </p:xfrm>
        <a:graphic>
          <a:graphicData uri="http://schemas.openxmlformats.org/drawingml/2006/table">
            <a:tbl>
              <a:tblPr firstRow="1" bandRow="1">
                <a:tableStyleId>{5DA37D80-6434-44D0-A028-1B22A696006F}</a:tableStyleId>
              </a:tblPr>
              <a:tblGrid>
                <a:gridCol w="3133725">
                  <a:extLst>
                    <a:ext uri="{9D8B030D-6E8A-4147-A177-3AD203B41FA5}">
                      <a16:colId xmlns:a16="http://schemas.microsoft.com/office/drawing/2014/main" val="20000"/>
                    </a:ext>
                  </a:extLst>
                </a:gridCol>
                <a:gridCol w="3607435">
                  <a:extLst>
                    <a:ext uri="{9D8B030D-6E8A-4147-A177-3AD203B41FA5}">
                      <a16:colId xmlns:a16="http://schemas.microsoft.com/office/drawing/2014/main" val="20001"/>
                    </a:ext>
                  </a:extLst>
                </a:gridCol>
                <a:gridCol w="2998470">
                  <a:extLst>
                    <a:ext uri="{9D8B030D-6E8A-4147-A177-3AD203B41FA5}">
                      <a16:colId xmlns:a16="http://schemas.microsoft.com/office/drawing/2014/main" val="20002"/>
                    </a:ext>
                  </a:extLst>
                </a:gridCol>
              </a:tblGrid>
              <a:tr h="682625">
                <a:tc>
                  <a:txBody>
                    <a:bodyPr/>
                    <a:lstStyle/>
                    <a:p>
                      <a:pPr algn="ctr"/>
                      <a:r>
                        <a:rPr lang="en-US" sz="2500" b="1" dirty="0">
                          <a:solidFill>
                            <a:srgbClr val="0070C0"/>
                          </a:solidFill>
                        </a:rPr>
                        <a:t>New words</a:t>
                      </a:r>
                    </a:p>
                  </a:txBody>
                  <a:tcPr anchor="ctr"/>
                </a:tc>
                <a:tc>
                  <a:txBody>
                    <a:bodyPr/>
                    <a:lstStyle/>
                    <a:p>
                      <a:pPr algn="ctr"/>
                      <a:r>
                        <a:rPr lang="en-US" sz="2500" b="1" dirty="0">
                          <a:solidFill>
                            <a:srgbClr val="0070C0"/>
                          </a:solidFill>
                        </a:rPr>
                        <a:t>Pronunciation</a:t>
                      </a:r>
                    </a:p>
                  </a:txBody>
                  <a:tcPr anchor="ctr"/>
                </a:tc>
                <a:tc>
                  <a:txBody>
                    <a:bodyPr/>
                    <a:lstStyle/>
                    <a:p>
                      <a:pPr algn="ctr"/>
                      <a:r>
                        <a:rPr lang="en-US" sz="2500" b="1" dirty="0">
                          <a:solidFill>
                            <a:srgbClr val="0070C0"/>
                          </a:solidFill>
                        </a:rPr>
                        <a:t>Meaning</a:t>
                      </a:r>
                    </a:p>
                  </a:txBody>
                  <a:tcPr anchor="ctr"/>
                </a:tc>
                <a:extLst>
                  <a:ext uri="{0D108BD9-81ED-4DB2-BD59-A6C34878D82A}">
                    <a16:rowId xmlns:a16="http://schemas.microsoft.com/office/drawing/2014/main" val="10000"/>
                  </a:ext>
                </a:extLst>
              </a:tr>
              <a:tr h="675005">
                <a:tc>
                  <a:txBody>
                    <a:bodyPr/>
                    <a:lstStyle/>
                    <a:p>
                      <a:pPr marL="144145" marR="0" indent="-144145">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admire (v)</a:t>
                      </a:r>
                    </a:p>
                  </a:txBody>
                  <a:tcPr marL="71755" marR="71755" marT="71755" marB="71755" anchor="ct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/ədˈmaɪər/</a:t>
                      </a:r>
                    </a:p>
                  </a:txBody>
                  <a:tcPr marL="36195" marR="36195" marT="71755" marB="71755" anchor="ct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khâm phục</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21030">
                <a:tc>
                  <a:txBody>
                    <a:bodyPr/>
                    <a:lstStyle/>
                    <a:p>
                      <a:pPr marL="144145" marR="0" indent="-144145">
                        <a:lnSpc>
                          <a:spcPct val="107000"/>
                        </a:lnSpc>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2. chase away </a:t>
                      </a:r>
                      <a:endParaRPr lang="en-US" sz="2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/tʃeɪs/</a:t>
                      </a:r>
                    </a:p>
                  </a:txBody>
                  <a:tcPr marL="36195" marR="36195" marT="71755" marB="71755" anchor="ctr"/>
                </a:tc>
                <a:tc>
                  <a:txBody>
                    <a:bodyPr/>
                    <a:lstStyle/>
                    <a:p>
                      <a:pPr marL="0" marR="0" algn="ctr">
                        <a:lnSpc>
                          <a:spcPct val="107000"/>
                        </a:lnSpc>
                        <a:spcBef>
                          <a:spcPts val="0"/>
                        </a:spcBef>
                        <a:spcAft>
                          <a:spcPts val="0"/>
                        </a:spcAft>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xua đuổi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567055">
                <a:tc>
                  <a:txBody>
                    <a:bodyPr/>
                    <a:lstStyle/>
                    <a:p>
                      <a:pPr marL="144145" marR="0" indent="-144145">
                        <a:lnSpc>
                          <a:spcPct val="107000"/>
                        </a:lnSpc>
                        <a:spcBef>
                          <a:spcPts val="0"/>
                        </a:spcBef>
                        <a:spcAft>
                          <a:spcPts val="0"/>
                        </a:spcAft>
                        <a:buNone/>
                      </a:pPr>
                      <a:r>
                        <a:rPr lang="en-US" sz="2400" b="1">
                          <a:effectLst/>
                          <a:latin typeface="Calibri" panose="020F0502020204030204" pitchFamily="34" charset="0"/>
                          <a:ea typeface="Times New Roman" panose="02020603050405020304" pitchFamily="18" charset="0"/>
                          <a:cs typeface="Times New Roman" panose="02020603050405020304" pitchFamily="18" charset="0"/>
                        </a:rPr>
                        <a:t>3. pray (v)</a:t>
                      </a:r>
                    </a:p>
                  </a:txBody>
                  <a:tcPr marL="71755" marR="71755" marT="71755" marB="71755" anchor="ctr"/>
                </a:tc>
                <a:tc>
                  <a:txBody>
                    <a:bodyPr/>
                    <a:lstStyle/>
                    <a:p>
                      <a:pPr marL="0" marR="0" algn="ctr">
                        <a:lnSpc>
                          <a:spcPct val="107000"/>
                        </a:lnSpc>
                        <a:spcBef>
                          <a:spcPts val="0"/>
                        </a:spcBef>
                        <a:spcAft>
                          <a:spcPts val="0"/>
                        </a:spcAft>
                        <a:buNone/>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/preɪ/</a:t>
                      </a:r>
                    </a:p>
                  </a:txBody>
                  <a:tcPr marL="36195" marR="36195" marT="71755" marB="71755" anchor="ctr"/>
                </a:tc>
                <a:tc>
                  <a:txBody>
                    <a:bodyPr/>
                    <a:lstStyle/>
                    <a:p>
                      <a:pPr marL="0" marR="0" algn="ctr">
                        <a:lnSpc>
                          <a:spcPct val="107000"/>
                        </a:lnSpc>
                        <a:spcBef>
                          <a:spcPts val="0"/>
                        </a:spcBef>
                        <a:spcAft>
                          <a:spcPts val="0"/>
                        </a:spcAft>
                        <a:buNone/>
                      </a:pPr>
                      <a:r>
                        <a:rPr lang="en-US" sz="2400">
                          <a:effectLst/>
                          <a:latin typeface="Calibri" panose="020F0502020204030204" pitchFamily="34" charset="0"/>
                          <a:ea typeface="Times New Roman" panose="02020603050405020304" pitchFamily="18" charset="0"/>
                          <a:cs typeface="Times New Roman" panose="02020603050405020304" pitchFamily="18" charset="0"/>
                        </a:rPr>
                        <a:t>cầu nguyện</a:t>
                      </a:r>
                    </a:p>
                  </a:txBody>
                  <a:tcPr marL="36195" marR="36195" marT="71755" marB="71755" anchor="ctr"/>
                </a:tc>
                <a:extLst>
                  <a:ext uri="{0D108BD9-81ED-4DB2-BD59-A6C34878D82A}">
                    <a16:rowId xmlns:a16="http://schemas.microsoft.com/office/drawing/2014/main" val="10003"/>
                  </a:ext>
                </a:extLst>
              </a:tr>
              <a:tr h="631825">
                <a:tc>
                  <a:txBody>
                    <a:bodyPr/>
                    <a:lstStyle/>
                    <a:p>
                      <a:pPr marL="144145" marR="0" indent="-144145">
                        <a:lnSpc>
                          <a:spcPct val="107000"/>
                        </a:lnSpc>
                        <a:spcBef>
                          <a:spcPts val="0"/>
                        </a:spcBef>
                        <a:spcAft>
                          <a:spcPts val="0"/>
                        </a:spcAft>
                        <a:buNone/>
                      </a:pPr>
                      <a:r>
                        <a:rPr lang="en-US" sz="2400" b="1">
                          <a:effectLst/>
                          <a:latin typeface="Calibri" panose="020F0502020204030204" pitchFamily="34" charset="0"/>
                          <a:ea typeface="Times New Roman" panose="02020603050405020304" pitchFamily="18" charset="0"/>
                          <a:cs typeface="Times New Roman" panose="02020603050405020304" pitchFamily="18" charset="0"/>
                        </a:rPr>
                        <a:t>4. offering (n)</a:t>
                      </a:r>
                    </a:p>
                  </a:txBody>
                  <a:tcPr marL="71755" marR="71755" marT="71755" marB="71755" anchor="ctr"/>
                </a:tc>
                <a:tc>
                  <a:txBody>
                    <a:bodyPr/>
                    <a:lstStyle/>
                    <a:p>
                      <a:pPr marL="0" marR="0" algn="ctr">
                        <a:lnSpc>
                          <a:spcPct val="107000"/>
                        </a:lnSpc>
                        <a:spcBef>
                          <a:spcPts val="0"/>
                        </a:spcBef>
                        <a:spcAft>
                          <a:spcPts val="0"/>
                        </a:spcAft>
                        <a:buNone/>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/ˈɒfərɪŋ/</a:t>
                      </a:r>
                    </a:p>
                  </a:txBody>
                  <a:tcPr marL="36195" marR="36195" marT="71755" marB="71755" anchor="ctr"/>
                </a:tc>
                <a:tc>
                  <a:txBody>
                    <a:bodyPr/>
                    <a:lstStyle/>
                    <a:p>
                      <a:pPr marL="0" marR="0" algn="ctr">
                        <a:lnSpc>
                          <a:spcPct val="107000"/>
                        </a:lnSpc>
                        <a:spcBef>
                          <a:spcPts val="0"/>
                        </a:spcBef>
                        <a:spcAft>
                          <a:spcPts val="0"/>
                        </a:spcAft>
                        <a:buNone/>
                      </a:pPr>
                      <a:r>
                        <a:rPr lang="en-US" sz="2400">
                          <a:effectLst/>
                          <a:latin typeface="Calibri" panose="020F0502020204030204" pitchFamily="34" charset="0"/>
                          <a:ea typeface="Times New Roman" panose="02020603050405020304" pitchFamily="18" charset="0"/>
                          <a:cs typeface="Times New Roman" panose="02020603050405020304" pitchFamily="18" charset="0"/>
                        </a:rPr>
                        <a:t>đồ thờ</a:t>
                      </a:r>
                      <a:r>
                        <a:rPr lang="en-US" sz="2400" baseline="0">
                          <a:effectLst/>
                          <a:latin typeface="Calibri" panose="020F0502020204030204" pitchFamily="34" charset="0"/>
                          <a:ea typeface="Times New Roman" panose="02020603050405020304" pitchFamily="18" charset="0"/>
                          <a:cs typeface="Times New Roman" panose="02020603050405020304" pitchFamily="18" charset="0"/>
                        </a:rPr>
                        <a:t> cúng</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6"/>
                  </a:ext>
                </a:extLst>
              </a:tr>
              <a:tr h="668020">
                <a:tc>
                  <a:txBody>
                    <a:bodyPr/>
                    <a:lstStyle/>
                    <a:p>
                      <a:pPr marL="144145" marR="0" indent="-144145">
                        <a:lnSpc>
                          <a:spcPct val="107000"/>
                        </a:lnSpc>
                        <a:spcBef>
                          <a:spcPts val="0"/>
                        </a:spcBef>
                        <a:spcAft>
                          <a:spcPts val="0"/>
                        </a:spcAft>
                        <a:buNone/>
                      </a:pPr>
                      <a:r>
                        <a:rPr lang="en-US" sz="2400" b="1">
                          <a:effectLst/>
                          <a:latin typeface="Calibri" panose="020F0502020204030204" pitchFamily="34" charset="0"/>
                          <a:ea typeface="Times New Roman" panose="02020603050405020304" pitchFamily="18" charset="0"/>
                          <a:cs typeface="Times New Roman" panose="02020603050405020304" pitchFamily="18" charset="0"/>
                        </a:rPr>
                        <a:t>5. ornamental tree</a:t>
                      </a:r>
                    </a:p>
                  </a:txBody>
                  <a:tcPr marL="71755" marR="71755" marT="71755" marB="71755" anchor="ctr"/>
                </a:tc>
                <a:tc>
                  <a:txBody>
                    <a:bodyPr/>
                    <a:lstStyle/>
                    <a:p>
                      <a:pPr marL="0" marR="0" algn="ctr">
                        <a:lnSpc>
                          <a:spcPct val="107000"/>
                        </a:lnSpc>
                        <a:spcBef>
                          <a:spcPts val="0"/>
                        </a:spcBef>
                        <a:spcAft>
                          <a:spcPts val="0"/>
                        </a:spcAft>
                        <a:buNone/>
                      </a:pPr>
                      <a:r>
                        <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/ɔːnəˈmentl triː/</a:t>
                      </a:r>
                    </a:p>
                  </a:txBody>
                  <a:tcPr marL="36195" marR="36195" marT="71755" marB="71755" anchor="ctr"/>
                </a:tc>
                <a:tc>
                  <a:txBody>
                    <a:bodyPr/>
                    <a:lstStyle/>
                    <a:p>
                      <a:pPr marL="0" marR="0" algn="ctr">
                        <a:lnSpc>
                          <a:spcPct val="107000"/>
                        </a:lnSpc>
                        <a:spcBef>
                          <a:spcPts val="0"/>
                        </a:spcBef>
                        <a:spcAft>
                          <a:spcPts val="0"/>
                        </a:spcAft>
                        <a:buNone/>
                      </a:pPr>
                      <a:r>
                        <a:rPr lang="en-US" sz="2400">
                          <a:effectLst/>
                          <a:latin typeface="Calibri" panose="020F0502020204030204" pitchFamily="34" charset="0"/>
                          <a:ea typeface="Times New Roman" panose="02020603050405020304" pitchFamily="18" charset="0"/>
                          <a:cs typeface="Times New Roman" panose="02020603050405020304" pitchFamily="18" charset="0"/>
                        </a:rPr>
                        <a:t>cây cảnh</a:t>
                      </a:r>
                    </a:p>
                  </a:txBody>
                  <a:tcPr marL="36195" marR="36195" marT="71755" marB="71755" anchor="ctr"/>
                </a:tc>
                <a:extLst>
                  <a:ext uri="{0D108BD9-81ED-4DB2-BD59-A6C34878D82A}">
                    <a16:rowId xmlns:a16="http://schemas.microsoft.com/office/drawing/2014/main" val="10007"/>
                  </a:ext>
                </a:extLst>
              </a:tr>
            </a:tbl>
          </a:graphicData>
        </a:graphic>
      </p:graphicFrame>
      <p:pic>
        <p:nvPicPr>
          <p:cNvPr id="3" name="admire">
            <a:hlinkClick r:id="" action="ppaction://media"/>
          </p:cNvPr>
          <p:cNvPicPr>
            <a:picLocks noGrp="1" noChangeAspect="1"/>
          </p:cNvPicPr>
          <p:nvPr>
            <p:ph sz="half" idx="1"/>
            <a:audioFile r:link="rId2"/>
            <p:extLst>
              <p:ext uri="{DAA4B4D4-6D71-4841-9C94-3DE7FCFB9230}">
                <p14:media xmlns:p14="http://schemas.microsoft.com/office/powerpoint/2010/main" r:embed="rId1"/>
              </p:ext>
            </p:extLst>
          </p:nvPr>
        </p:nvPicPr>
        <p:blipFill>
          <a:blip r:embed="rId13"/>
          <a:stretch>
            <a:fillRect/>
          </a:stretch>
        </p:blipFill>
        <p:spPr>
          <a:xfrm>
            <a:off x="769620" y="2117090"/>
            <a:ext cx="619125" cy="619125"/>
          </a:xfrm>
          <a:prstGeom prst="rect">
            <a:avLst/>
          </a:prstGeom>
        </p:spPr>
      </p:pic>
      <p:pic>
        <p:nvPicPr>
          <p:cNvPr id="5" name="chase away">
            <a:hlinkClick r:id="" action="ppaction://media"/>
          </p:cNvPr>
          <p:cNvPicPr>
            <a:picLocks noGrp="1" noChangeAspect="1"/>
          </p:cNvPicPr>
          <p:nvPr>
            <p:ph sz="half" idx="2"/>
            <a:audioFile r:link="rId4"/>
            <p:extLst>
              <p:ext uri="{DAA4B4D4-6D71-4841-9C94-3DE7FCFB9230}">
                <p14:media xmlns:p14="http://schemas.microsoft.com/office/powerpoint/2010/main" r:embed="rId3"/>
              </p:ext>
            </p:extLst>
          </p:nvPr>
        </p:nvPicPr>
        <p:blipFill>
          <a:blip r:embed="rId13"/>
          <a:stretch>
            <a:fillRect/>
          </a:stretch>
        </p:blipFill>
        <p:spPr>
          <a:xfrm>
            <a:off x="767080" y="2818130"/>
            <a:ext cx="619125" cy="619125"/>
          </a:xfrm>
          <a:prstGeom prst="rect">
            <a:avLst/>
          </a:prstGeom>
        </p:spPr>
      </p:pic>
      <p:pic>
        <p:nvPicPr>
          <p:cNvPr id="7" name="pray">
            <a:hlinkClick r:id="" action="ppaction://media"/>
          </p:cNvPr>
          <p:cNvPicPr/>
          <p:nvPr>
            <a:audioFile r:link="rId6"/>
            <p:extLst>
              <p:ext uri="{DAA4B4D4-6D71-4841-9C94-3DE7FCFB9230}">
                <p14:media xmlns:p14="http://schemas.microsoft.com/office/powerpoint/2010/main" r:embed="rId5"/>
              </p:ext>
            </p:extLst>
          </p:nvPr>
        </p:nvPicPr>
        <p:blipFill>
          <a:blip r:embed="rId13"/>
          <a:stretch>
            <a:fillRect/>
          </a:stretch>
        </p:blipFill>
        <p:spPr>
          <a:xfrm>
            <a:off x="728980" y="3437255"/>
            <a:ext cx="645795" cy="645795"/>
          </a:xfrm>
          <a:prstGeom prst="rect">
            <a:avLst/>
          </a:prstGeom>
        </p:spPr>
      </p:pic>
      <p:pic>
        <p:nvPicPr>
          <p:cNvPr id="9" name="offering">
            <a:hlinkClick r:id="" action="ppaction://media"/>
          </p:cNvPr>
          <p:cNvPicPr/>
          <p:nvPr>
            <a:audioFile r:link="rId8"/>
            <p:extLst>
              <p:ext uri="{DAA4B4D4-6D71-4841-9C94-3DE7FCFB9230}">
                <p14:media xmlns:p14="http://schemas.microsoft.com/office/powerpoint/2010/main" r:embed="rId7"/>
              </p:ext>
            </p:extLst>
          </p:nvPr>
        </p:nvPicPr>
        <p:blipFill>
          <a:blip r:embed="rId13"/>
          <a:stretch>
            <a:fillRect/>
          </a:stretch>
        </p:blipFill>
        <p:spPr>
          <a:xfrm>
            <a:off x="658495" y="4056380"/>
            <a:ext cx="634365" cy="634365"/>
          </a:xfrm>
          <a:prstGeom prst="rect">
            <a:avLst/>
          </a:prstGeom>
        </p:spPr>
      </p:pic>
      <p:pic>
        <p:nvPicPr>
          <p:cNvPr id="10" name="ornamental tree ">
            <a:hlinkClick r:id="" action="ppaction://media"/>
          </p:cNvPr>
          <p:cNvPicPr/>
          <p:nvPr>
            <a:audioFile r:link="rId10"/>
            <p:extLst>
              <p:ext uri="{DAA4B4D4-6D71-4841-9C94-3DE7FCFB9230}">
                <p14:media xmlns:p14="http://schemas.microsoft.com/office/powerpoint/2010/main" r:embed="rId9"/>
              </p:ext>
            </p:extLst>
          </p:nvPr>
        </p:nvPicPr>
        <p:blipFill>
          <a:blip r:embed="rId13"/>
          <a:stretch>
            <a:fillRect/>
          </a:stretch>
        </p:blipFill>
        <p:spPr>
          <a:xfrm>
            <a:off x="749300" y="4679657"/>
            <a:ext cx="563880" cy="563880"/>
          </a:xfrm>
          <a:prstGeom prst="rect">
            <a:avLst/>
          </a:prstGeom>
        </p:spPr>
      </p:pic>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5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1104"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768"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936" fill="hold"/>
                                        <p:tgtEl>
                                          <p:spTgt spid="9"/>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144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3" fill="hold" display="1">
                  <p:stCondLst>
                    <p:cond delay="indefinite"/>
                  </p:stCondLst>
                  <p:endCondLst>
                    <p:cond evt="onStopAudio" delay="0">
                      <p:tgtEl>
                        <p:sldTgt/>
                      </p:tgtEl>
                    </p:cond>
                  </p:endCondLst>
                </p:cTn>
                <p:tgtEl>
                  <p:spTgt spid="3"/>
                </p:tgtEl>
              </p:cMediaNode>
            </p:audio>
            <p:audio>
              <p:cMediaNode vol="100000">
                <p:cTn id="24" fill="hold" display="1">
                  <p:stCondLst>
                    <p:cond delay="indefinite"/>
                  </p:stCondLst>
                  <p:endCondLst>
                    <p:cond evt="onStopAudio" delay="0">
                      <p:tgtEl>
                        <p:sldTgt/>
                      </p:tgtEl>
                    </p:cond>
                  </p:endCondLst>
                </p:cTn>
                <p:tgtEl>
                  <p:spTgt spid="5"/>
                </p:tgtEl>
              </p:cMediaNode>
            </p:audio>
            <p:audio>
              <p:cMediaNode vol="100000">
                <p:cTn id="25" fill="hold" display="1">
                  <p:stCondLst>
                    <p:cond delay="indefinite"/>
                  </p:stCondLst>
                  <p:endCondLst>
                    <p:cond evt="onStopAudio" delay="0">
                      <p:tgtEl>
                        <p:sldTgt/>
                      </p:tgtEl>
                    </p:cond>
                  </p:endCondLst>
                </p:cTn>
                <p:tgtEl>
                  <p:spTgt spid="7"/>
                </p:tgtEl>
              </p:cMediaNode>
            </p:audio>
            <p:audio>
              <p:cMediaNode vol="100000">
                <p:cTn id="26" fill="hold" display="1">
                  <p:stCondLst>
                    <p:cond delay="indefinite"/>
                  </p:stCondLst>
                  <p:endCondLst>
                    <p:cond evt="onStopAudio" delay="0">
                      <p:tgtEl>
                        <p:sldTgt/>
                      </p:tgtEl>
                    </p:cond>
                  </p:endCondLst>
                </p:cTn>
                <p:tgtEl>
                  <p:spTgt spid="9"/>
                </p:tgtEl>
              </p:cMediaNode>
            </p:audio>
            <p:audio>
              <p:cMediaNode vol="100000">
                <p:cTn id="27" fill="hold" display="1">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709</Words>
  <Application>Microsoft Office PowerPoint</Application>
  <PresentationFormat>Widescreen</PresentationFormat>
  <Paragraphs>134</Paragraphs>
  <Slides>18</Slides>
  <Notes>16</Notes>
  <HiddenSlides>0</HiddenSlides>
  <MMClips>11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Myriad Pro</vt:lpstr>
      <vt:lpstr>MyriadPro-Regular</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THPT08 Nguyễn Dương Xuân Thủy</cp:lastModifiedBy>
  <cp:revision>228</cp:revision>
  <dcterms:created xsi:type="dcterms:W3CDTF">2020-12-09T02:04:00Z</dcterms:created>
  <dcterms:modified xsi:type="dcterms:W3CDTF">2025-01-11T12:37:42Z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778948B657B8411088F599C3C7293FB0</vt:lpwstr>
  </property>
  <property fmtid="{D5CDD505-2E9C-101B-9397-08002B2CF9AE}" pid="3" name="KSOProductBuildVer">
    <vt:lpwstr>1033-11.2.0.11380</vt:lpwstr>
  </property>
</Properties>
</file>