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6" r:id="rId9"/>
    <p:sldId id="267" r:id="rId10"/>
    <p:sldId id="269" r:id="rId11"/>
    <p:sldId id="271" r:id="rId12"/>
    <p:sldId id="272" r:id="rId13"/>
    <p:sldId id="273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en Sans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d2tOD4X/gx9iEF6lpDVescXQF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D43A4F-535C-4534-9E5D-247593476CDB}">
  <a:tblStyle styleId="{96D43A4F-535C-4534-9E5D-247593476CD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01624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6842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5143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4660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3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2359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2164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5416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8367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2131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1481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1840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8390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630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09" name="Google Shape;30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/>
          </a:p>
        </p:txBody>
      </p:sp>
      <p:sp>
        <p:nvSpPr>
          <p:cNvPr id="311" name="Google Shape;311;p14"/>
          <p:cNvSpPr/>
          <p:nvPr/>
        </p:nvSpPr>
        <p:spPr>
          <a:xfrm>
            <a:off x="749350" y="1219675"/>
            <a:ext cx="10325700" cy="9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Search for a school you would like to study at. Then find information about that school to complete the table.</a:t>
            </a:r>
            <a:endParaRPr sz="2200">
              <a:solidFill>
                <a:srgbClr val="2420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4"/>
          <p:cNvSpPr/>
          <p:nvPr/>
        </p:nvSpPr>
        <p:spPr>
          <a:xfrm>
            <a:off x="240720" y="5617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4"/>
          <p:cNvSpPr txBox="1"/>
          <p:nvPr/>
        </p:nvSpPr>
        <p:spPr>
          <a:xfrm>
            <a:off x="293506" y="552835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314" name="Google Shape;314;p14"/>
          <p:cNvSpPr/>
          <p:nvPr/>
        </p:nvSpPr>
        <p:spPr>
          <a:xfrm>
            <a:off x="240721" y="468077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4"/>
          <p:cNvSpPr txBox="1"/>
          <p:nvPr/>
        </p:nvSpPr>
        <p:spPr>
          <a:xfrm>
            <a:off x="295491" y="4561474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316" name="Google Shape;316;p14"/>
          <p:cNvSpPr/>
          <p:nvPr/>
        </p:nvSpPr>
        <p:spPr>
          <a:xfrm>
            <a:off x="240721" y="130961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4"/>
          <p:cNvSpPr txBox="1"/>
          <p:nvPr/>
        </p:nvSpPr>
        <p:spPr>
          <a:xfrm>
            <a:off x="293506" y="120697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8" name="Google Shape;31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975" y="2214558"/>
            <a:ext cx="5826551" cy="1944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93334" y="2099851"/>
            <a:ext cx="5093865" cy="342850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4"/>
          <p:cNvSpPr/>
          <p:nvPr/>
        </p:nvSpPr>
        <p:spPr>
          <a:xfrm>
            <a:off x="756026" y="4688588"/>
            <a:ext cx="7941599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Look at the table and tell the class about that school.</a:t>
            </a:r>
            <a:endParaRPr/>
          </a:p>
        </p:txBody>
      </p:sp>
      <p:sp>
        <p:nvSpPr>
          <p:cNvPr id="321" name="Google Shape;321;p14"/>
          <p:cNvSpPr/>
          <p:nvPr/>
        </p:nvSpPr>
        <p:spPr>
          <a:xfrm>
            <a:off x="762058" y="5626671"/>
            <a:ext cx="7111941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Vote for the best presentation.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6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351" name="Google Shape;351;p1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53" name="Google Shape;35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5" name="Google Shape;355;p16"/>
          <p:cNvGrpSpPr/>
          <p:nvPr/>
        </p:nvGrpSpPr>
        <p:grpSpPr>
          <a:xfrm>
            <a:off x="3873645" y="1793578"/>
            <a:ext cx="5482921" cy="4344624"/>
            <a:chOff x="1022357" y="65"/>
            <a:chExt cx="5482921" cy="4344624"/>
          </a:xfrm>
        </p:grpSpPr>
        <p:sp>
          <p:nvSpPr>
            <p:cNvPr id="356" name="Google Shape;356;p16"/>
            <p:cNvSpPr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6"/>
            <p:cNvSpPr txBox="1"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6"/>
            <p:cNvSpPr/>
            <p:nvPr/>
          </p:nvSpPr>
          <p:spPr>
            <a:xfrm>
              <a:off x="1022357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6"/>
            <p:cNvSpPr/>
            <p:nvPr/>
          </p:nvSpPr>
          <p:spPr>
            <a:xfrm>
              <a:off x="1737472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6"/>
            <p:cNvSpPr/>
            <p:nvPr/>
          </p:nvSpPr>
          <p:spPr>
            <a:xfrm>
              <a:off x="2453151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6"/>
            <p:cNvSpPr/>
            <p:nvPr/>
          </p:nvSpPr>
          <p:spPr>
            <a:xfrm>
              <a:off x="3168266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6"/>
            <p:cNvSpPr/>
            <p:nvPr/>
          </p:nvSpPr>
          <p:spPr>
            <a:xfrm>
              <a:off x="3883945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459906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531474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6"/>
            <p:cNvSpPr txBox="1"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50" tIns="86350" rIns="86350" bIns="86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 review</a:t>
              </a:r>
              <a:endParaRPr/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6"/>
            <p:cNvSpPr txBox="1"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1022357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1737472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2453151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3168266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3883945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459906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531474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6"/>
            <p:cNvSpPr txBox="1"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50" tIns="86350" rIns="86350" bIns="86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Grammar review</a:t>
              </a:r>
              <a:endParaRPr/>
            </a:p>
          </p:txBody>
        </p:sp>
        <p:sp>
          <p:nvSpPr>
            <p:cNvPr id="378" name="Google Shape;378;p16"/>
            <p:cNvSpPr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6"/>
            <p:cNvSpPr txBox="1"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1022357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1737472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2453151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3168266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3883945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459906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531474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6"/>
            <p:cNvSpPr txBox="1"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50" tIns="86350" rIns="86350" bIns="86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Project: My favourite school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7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395" name="Google Shape;395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97" name="Google Shape;39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7"/>
          <p:cNvSpPr txBox="1"/>
          <p:nvPr/>
        </p:nvSpPr>
        <p:spPr>
          <a:xfrm>
            <a:off x="827500" y="2272145"/>
            <a:ext cx="991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</a:t>
            </a: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Review 2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Google Shape;40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2780" y="3371831"/>
            <a:ext cx="4249429" cy="2965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18"/>
          <p:cNvSpPr/>
          <p:nvPr/>
        </p:nvSpPr>
        <p:spPr>
          <a:xfrm>
            <a:off x="2951748" y="5993141"/>
            <a:ext cx="60960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1800" b="1" err="1">
                <a:latin typeface="Calibri" panose="020F0502020204030204" pitchFamily="34" charset="0"/>
              </a:rPr>
              <a:t>Website</a:t>
            </a:r>
            <a:r>
              <a:rPr lang="en-GB" sz="1800" b="1">
                <a:latin typeface="Calibri" panose="020F0502020204030204" pitchFamily="34" charset="0"/>
              </a:rPr>
              <a:t>: </a:t>
            </a:r>
            <a:r>
              <a:rPr lang="en-GB" sz="1800" b="1" i="1">
                <a:latin typeface="Calibri" panose="020F0502020204030204" pitchFamily="34" charset="0"/>
              </a:rPr>
              <a:t>hoclieu.vn</a:t>
            </a:r>
            <a:endParaRPr lang="en-GB" sz="1800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>
                <a:latin typeface="Calibri" panose="020F0502020204030204" pitchFamily="34" charset="0"/>
              </a:rPr>
              <a:t>/</a:t>
            </a:r>
            <a:endParaRPr lang="en-GB" sz="18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544275" y="237700"/>
            <a:ext cx="1419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3327150" y="229764"/>
            <a:ext cx="68554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VISIT TO A SCHOOL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/>
          </a:p>
        </p:txBody>
      </p:sp>
      <p:grpSp>
        <p:nvGrpSpPr>
          <p:cNvPr id="102" name="Google Shape;102;p2"/>
          <p:cNvGrpSpPr/>
          <p:nvPr/>
        </p:nvGrpSpPr>
        <p:grpSpPr>
          <a:xfrm>
            <a:off x="3874546" y="2264697"/>
            <a:ext cx="5482921" cy="4344624"/>
            <a:chOff x="1022357" y="65"/>
            <a:chExt cx="5482921" cy="4344624"/>
          </a:xfrm>
        </p:grpSpPr>
        <p:sp>
          <p:nvSpPr>
            <p:cNvPr id="103" name="Google Shape;103;p2"/>
            <p:cNvSpPr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022357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737472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453151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68266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883945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59906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31474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50" tIns="86350" rIns="86350" bIns="86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 review</a:t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022357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737472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453151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168266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883945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59906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31474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 txBox="1"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50" tIns="86350" rIns="86350" bIns="86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Grammar review</a:t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 txBox="1"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022357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737472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453151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168266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883945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59906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31474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 txBox="1"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50" tIns="86350" rIns="86350" bIns="86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Project: My favourite school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"/>
          <p:cNvSpPr/>
          <p:nvPr/>
        </p:nvSpPr>
        <p:spPr>
          <a:xfrm>
            <a:off x="3754479" y="762953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 txBox="1"/>
          <p:nvPr/>
        </p:nvSpPr>
        <p:spPr>
          <a:xfrm>
            <a:off x="5118937" y="882074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9697" y="320262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1348674" y="2467808"/>
            <a:ext cx="977022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the vocabulary and grammar of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6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what they have learnt (vocabulary and grammar) into practice through a project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621477" y="1229521"/>
            <a:ext cx="1950733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5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sp>
        <p:nvSpPr>
          <p:cNvPr id="177" name="Google Shape;177;p5"/>
          <p:cNvSpPr/>
          <p:nvPr/>
        </p:nvSpPr>
        <p:spPr>
          <a:xfrm>
            <a:off x="5282929" y="2805800"/>
            <a:ext cx="6638138" cy="273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revise the vocabulary related to the topic and lead in the next part of the lesson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enhance students’ skills of cooperating with team mates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160" y="2805800"/>
            <a:ext cx="3972100" cy="2877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6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6"/>
          <p:cNvSpPr txBox="1"/>
          <p:nvPr/>
        </p:nvSpPr>
        <p:spPr>
          <a:xfrm>
            <a:off x="316653" y="1073252"/>
            <a:ext cx="10840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BRAINSTORMING: SCHOOL FACILITIES</a:t>
            </a:r>
            <a:endParaRPr sz="32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 txBox="1"/>
          <p:nvPr/>
        </p:nvSpPr>
        <p:spPr>
          <a:xfrm>
            <a:off x="804978" y="2584925"/>
            <a:ext cx="31257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as many school facilities as possible in 2 minutes.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6" descr="C:\Users\ADMIN\Desktop\3108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6525" y="1667509"/>
            <a:ext cx="7555476" cy="5036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8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 REVIEW</a:t>
            </a:r>
            <a:endParaRPr/>
          </a:p>
        </p:txBody>
      </p:sp>
      <p:graphicFrame>
        <p:nvGraphicFramePr>
          <p:cNvPr id="209" name="Google Shape;209;p8"/>
          <p:cNvGraphicFramePr/>
          <p:nvPr/>
        </p:nvGraphicFramePr>
        <p:xfrm>
          <a:off x="709352" y="2395508"/>
          <a:ext cx="10701250" cy="3421100"/>
        </p:xfrm>
        <a:graphic>
          <a:graphicData uri="http://schemas.openxmlformats.org/drawingml/2006/table">
            <a:tbl>
              <a:tblPr firstRow="1" bandRow="1">
                <a:noFill/>
                <a:tableStyleId>{96D43A4F-535C-4534-9E5D-247593476CDB}</a:tableStyleId>
              </a:tblPr>
              <a:tblGrid>
                <a:gridCol w="665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0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2654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</a:t>
                      </a:r>
                      <a:r>
                        <a:rPr lang="en-US" sz="2400" b="0" i="0" u="none" strike="noStrike" cap="none">
                          <a:solidFill>
                            <a:srgbClr val="24202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known by many people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2654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</a:t>
                      </a:r>
                      <a:r>
                        <a:rPr lang="en-US" sz="2400" b="0" i="0" u="none" strike="noStrike" cap="none">
                          <a:solidFill>
                            <a:srgbClr val="24202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buildings, services, equipment, etc. at a school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2654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</a:t>
                      </a:r>
                      <a:r>
                        <a:rPr lang="en-US" sz="2400" b="0" i="0" u="none" strike="noStrike" cap="none">
                          <a:solidFill>
                            <a:srgbClr val="24202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 exam taken to enter a school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2654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</a:t>
                      </a:r>
                      <a:r>
                        <a:rPr lang="en-US" sz="2400" b="0" i="0" u="none" strike="noStrike" cap="none">
                          <a:solidFill>
                            <a:srgbClr val="24202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intelligent and / or talented students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2654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 </a:t>
                      </a:r>
                      <a:r>
                        <a:rPr lang="en-US" sz="2400" b="0" i="0" u="none" strike="noStrike" cap="none">
                          <a:solidFill>
                            <a:srgbClr val="24202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extra activities that students do at school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0" name="Google Shape;210;p8"/>
          <p:cNvSpPr txBox="1"/>
          <p:nvPr/>
        </p:nvSpPr>
        <p:spPr>
          <a:xfrm>
            <a:off x="995326" y="1385828"/>
            <a:ext cx="1084038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the words and phrases from this unit that match these definitions.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8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3" name="Google Shape;213;p8"/>
          <p:cNvSpPr txBox="1"/>
          <p:nvPr/>
        </p:nvSpPr>
        <p:spPr>
          <a:xfrm>
            <a:off x="7490470" y="2541017"/>
            <a:ext cx="27330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well-known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214" name="Google Shape;214;p8"/>
          <p:cNvSpPr txBox="1"/>
          <p:nvPr/>
        </p:nvSpPr>
        <p:spPr>
          <a:xfrm>
            <a:off x="7490470" y="3179073"/>
            <a:ext cx="27330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(school) facilities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15" name="Google Shape;215;p8"/>
          <p:cNvSpPr txBox="1"/>
          <p:nvPr/>
        </p:nvSpPr>
        <p:spPr>
          <a:xfrm>
            <a:off x="7490470" y="3894544"/>
            <a:ext cx="27330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an entrance exam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16" name="Google Shape;216;p8"/>
          <p:cNvSpPr txBox="1"/>
          <p:nvPr/>
        </p:nvSpPr>
        <p:spPr>
          <a:xfrm>
            <a:off x="7490468" y="4562162"/>
            <a:ext cx="27330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gifted students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17" name="Google Shape;217;p8"/>
          <p:cNvSpPr txBox="1"/>
          <p:nvPr/>
        </p:nvSpPr>
        <p:spPr>
          <a:xfrm>
            <a:off x="7490467" y="5233187"/>
            <a:ext cx="27330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outdoor activities</a:t>
            </a:r>
            <a:endParaRPr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9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 REVIEW</a:t>
            </a:r>
            <a:endParaRPr/>
          </a:p>
        </p:txBody>
      </p:sp>
      <p:sp>
        <p:nvSpPr>
          <p:cNvPr id="225" name="Google Shape;225;p9"/>
          <p:cNvSpPr txBox="1"/>
          <p:nvPr/>
        </p:nvSpPr>
        <p:spPr>
          <a:xfrm>
            <a:off x="991658" y="1371170"/>
            <a:ext cx="108403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the words and phrases in Task 1.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9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8" name="Google Shape;228;p9"/>
          <p:cNvSpPr/>
          <p:nvPr/>
        </p:nvSpPr>
        <p:spPr>
          <a:xfrm>
            <a:off x="573270" y="2009023"/>
            <a:ext cx="11618730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school is free for _____________ who pass some exams.</a:t>
            </a:r>
            <a:endParaRPr/>
          </a:p>
          <a:p>
            <a:pPr marL="514350" marR="0" lvl="0" indent="-514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students in the school find _______________ useful and enjoyable.</a:t>
            </a:r>
            <a:endParaRPr/>
          </a:p>
          <a:p>
            <a:pPr marL="514350" marR="0" lvl="0" indent="-514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 Van An Lower Secondary School is famous for its intelligent students and modern ______________.</a:t>
            </a:r>
            <a:endParaRPr/>
          </a:p>
          <a:p>
            <a:pPr marL="514350" marR="0" lvl="0" indent="-514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have to pass a difficult _______________ to attend that school.</a:t>
            </a:r>
            <a:endParaRPr/>
          </a:p>
          <a:p>
            <a:pPr marL="514350" marR="0" lvl="0" indent="-514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most ____________ teacher of Van Mieu – Quoc Tu Giam was Chu Van An.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9"/>
          <p:cNvSpPr txBox="1"/>
          <p:nvPr/>
        </p:nvSpPr>
        <p:spPr>
          <a:xfrm>
            <a:off x="4051975" y="1962822"/>
            <a:ext cx="2716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gifted students</a:t>
            </a:r>
            <a:endParaRPr/>
          </a:p>
        </p:txBody>
      </p:sp>
      <p:sp>
        <p:nvSpPr>
          <p:cNvPr id="230" name="Google Shape;230;p9"/>
          <p:cNvSpPr txBox="1"/>
          <p:nvPr/>
        </p:nvSpPr>
        <p:spPr>
          <a:xfrm>
            <a:off x="5415527" y="2585434"/>
            <a:ext cx="2691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outdoor activities</a:t>
            </a:r>
            <a:endParaRPr/>
          </a:p>
        </p:txBody>
      </p:sp>
      <p:sp>
        <p:nvSpPr>
          <p:cNvPr id="231" name="Google Shape;231;p9"/>
          <p:cNvSpPr txBox="1"/>
          <p:nvPr/>
        </p:nvSpPr>
        <p:spPr>
          <a:xfrm>
            <a:off x="2241366" y="3694341"/>
            <a:ext cx="3098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(school) facilities</a:t>
            </a:r>
            <a:endParaRPr/>
          </a:p>
        </p:txBody>
      </p:sp>
      <p:sp>
        <p:nvSpPr>
          <p:cNvPr id="232" name="Google Shape;232;p9"/>
          <p:cNvSpPr txBox="1"/>
          <p:nvPr/>
        </p:nvSpPr>
        <p:spPr>
          <a:xfrm>
            <a:off x="5511825" y="4376062"/>
            <a:ext cx="2595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entrance exam</a:t>
            </a:r>
            <a:endParaRPr/>
          </a:p>
        </p:txBody>
      </p:sp>
      <p:sp>
        <p:nvSpPr>
          <p:cNvPr id="233" name="Google Shape;233;p9"/>
          <p:cNvSpPr txBox="1"/>
          <p:nvPr/>
        </p:nvSpPr>
        <p:spPr>
          <a:xfrm>
            <a:off x="2622233" y="4914939"/>
            <a:ext cx="1842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well-known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"/>
          <p:cNvSpPr/>
          <p:nvPr/>
        </p:nvSpPr>
        <p:spPr>
          <a:xfrm>
            <a:off x="476600" y="1837044"/>
            <a:ext cx="11521869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members of the club clean the school playground ___ Saturday mornings.</a:t>
            </a:r>
            <a:endParaRPr/>
          </a:p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students have to sit for the final exam ___ June.</a:t>
            </a:r>
            <a:endParaRPr/>
          </a:p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 Van An Lower Secondary School is one of the most famous schools ___ Ha Noi.</a:t>
            </a:r>
            <a:endParaRPr/>
          </a:p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school canteen is ___ the second floor.</a:t>
            </a:r>
            <a:endParaRPr/>
          </a:p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subjects do you like to study ___ school?</a:t>
            </a:r>
            <a:endParaRPr/>
          </a:p>
        </p:txBody>
      </p:sp>
      <p:pic>
        <p:nvPicPr>
          <p:cNvPr id="256" name="Google Shape;25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1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REVIEW</a:t>
            </a:r>
            <a:endParaRPr/>
          </a:p>
        </p:txBody>
      </p:sp>
      <p:sp>
        <p:nvSpPr>
          <p:cNvPr id="258" name="Google Shape;258;p11"/>
          <p:cNvSpPr txBox="1"/>
          <p:nvPr/>
        </p:nvSpPr>
        <p:spPr>
          <a:xfrm>
            <a:off x="746330" y="1222838"/>
            <a:ext cx="1127715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prepositions of place or time.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1"/>
          <p:cNvSpPr/>
          <p:nvPr/>
        </p:nvSpPr>
        <p:spPr>
          <a:xfrm>
            <a:off x="241740" y="1200514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1"/>
          <p:cNvSpPr txBox="1"/>
          <p:nvPr/>
        </p:nvSpPr>
        <p:spPr>
          <a:xfrm>
            <a:off x="294525" y="1097874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1" name="Google Shape;261;p11"/>
          <p:cNvSpPr txBox="1"/>
          <p:nvPr/>
        </p:nvSpPr>
        <p:spPr>
          <a:xfrm>
            <a:off x="7781099" y="1864884"/>
            <a:ext cx="561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endParaRPr/>
          </a:p>
        </p:txBody>
      </p:sp>
      <p:sp>
        <p:nvSpPr>
          <p:cNvPr id="262" name="Google Shape;262;p11"/>
          <p:cNvSpPr txBox="1"/>
          <p:nvPr/>
        </p:nvSpPr>
        <p:spPr>
          <a:xfrm>
            <a:off x="6322449" y="2575400"/>
            <a:ext cx="466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endParaRPr/>
          </a:p>
        </p:txBody>
      </p:sp>
      <p:sp>
        <p:nvSpPr>
          <p:cNvPr id="263" name="Google Shape;263;p11"/>
          <p:cNvSpPr txBox="1"/>
          <p:nvPr/>
        </p:nvSpPr>
        <p:spPr>
          <a:xfrm>
            <a:off x="9965842" y="3273326"/>
            <a:ext cx="466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endParaRPr/>
          </a:p>
        </p:txBody>
      </p:sp>
      <p:sp>
        <p:nvSpPr>
          <p:cNvPr id="264" name="Google Shape;264;p11"/>
          <p:cNvSpPr txBox="1"/>
          <p:nvPr/>
        </p:nvSpPr>
        <p:spPr>
          <a:xfrm>
            <a:off x="3771933" y="4007845"/>
            <a:ext cx="609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endParaRPr/>
          </a:p>
        </p:txBody>
      </p:sp>
      <p:sp>
        <p:nvSpPr>
          <p:cNvPr id="265" name="Google Shape;265;p11"/>
          <p:cNvSpPr txBox="1"/>
          <p:nvPr/>
        </p:nvSpPr>
        <p:spPr>
          <a:xfrm>
            <a:off x="5518705" y="4756509"/>
            <a:ext cx="508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"/>
          <p:cNvSpPr/>
          <p:nvPr/>
        </p:nvSpPr>
        <p:spPr>
          <a:xfrm>
            <a:off x="744346" y="2050035"/>
            <a:ext cx="10584054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Tom is a student (1) </a:t>
            </a:r>
            <a:r>
              <a:rPr lang="en-U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private school in the suburbs of Manchester. He lives with his parents (2) </a:t>
            </a:r>
            <a:r>
              <a:rPr lang="en-U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small house near his school. He usually studies at school (3) </a:t>
            </a:r>
            <a:r>
              <a:rPr lang="en-U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mornings. (4) </a:t>
            </a:r>
            <a:r>
              <a:rPr lang="en-U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Monday and Thursday afternoons, he joins different outdoor activities with his schoolmates. He sings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(5) </a:t>
            </a:r>
            <a:r>
              <a:rPr lang="en-U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Little Bees’ Club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Tuesdays and Fridays. He goes to the cinema with his friends (6) </a:t>
            </a:r>
            <a:r>
              <a:rPr lang="en-U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weekend. He finds his studies and outdoor activities enjoyable. </a:t>
            </a:r>
            <a:endParaRPr/>
          </a:p>
        </p:txBody>
      </p:sp>
      <p:pic>
        <p:nvPicPr>
          <p:cNvPr id="272" name="Google Shape;27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2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REVIEW</a:t>
            </a:r>
            <a:endParaRPr/>
          </a:p>
        </p:txBody>
      </p:sp>
      <p:sp>
        <p:nvSpPr>
          <p:cNvPr id="274" name="Google Shape;274;p12"/>
          <p:cNvSpPr txBox="1"/>
          <p:nvPr/>
        </p:nvSpPr>
        <p:spPr>
          <a:xfrm>
            <a:off x="746331" y="1239497"/>
            <a:ext cx="1127715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passage and fill in the gaps with prepositions of time or place.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2"/>
          <p:cNvSpPr/>
          <p:nvPr/>
        </p:nvSpPr>
        <p:spPr>
          <a:xfrm>
            <a:off x="241740" y="1200514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2"/>
          <p:cNvSpPr txBox="1"/>
          <p:nvPr/>
        </p:nvSpPr>
        <p:spPr>
          <a:xfrm>
            <a:off x="294525" y="1097874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" name="Google Shape;277;p12"/>
          <p:cNvSpPr txBox="1"/>
          <p:nvPr/>
        </p:nvSpPr>
        <p:spPr>
          <a:xfrm>
            <a:off x="4011570" y="2050026"/>
            <a:ext cx="627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endParaRPr/>
          </a:p>
        </p:txBody>
      </p:sp>
      <p:sp>
        <p:nvSpPr>
          <p:cNvPr id="278" name="Google Shape;278;p12"/>
          <p:cNvSpPr txBox="1"/>
          <p:nvPr/>
        </p:nvSpPr>
        <p:spPr>
          <a:xfrm>
            <a:off x="4156507" y="2588206"/>
            <a:ext cx="439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endParaRPr/>
          </a:p>
        </p:txBody>
      </p:sp>
      <p:sp>
        <p:nvSpPr>
          <p:cNvPr id="279" name="Google Shape;279;p12"/>
          <p:cNvSpPr txBox="1"/>
          <p:nvPr/>
        </p:nvSpPr>
        <p:spPr>
          <a:xfrm>
            <a:off x="2307250" y="3157277"/>
            <a:ext cx="498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endParaRPr/>
          </a:p>
        </p:txBody>
      </p:sp>
      <p:sp>
        <p:nvSpPr>
          <p:cNvPr id="280" name="Google Shape;280;p12"/>
          <p:cNvSpPr txBox="1"/>
          <p:nvPr/>
        </p:nvSpPr>
        <p:spPr>
          <a:xfrm>
            <a:off x="5473265" y="3157284"/>
            <a:ext cx="673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endParaRPr/>
          </a:p>
        </p:txBody>
      </p:sp>
      <p:sp>
        <p:nvSpPr>
          <p:cNvPr id="281" name="Google Shape;281;p12"/>
          <p:cNvSpPr txBox="1"/>
          <p:nvPr/>
        </p:nvSpPr>
        <p:spPr>
          <a:xfrm>
            <a:off x="1486950" y="4217149"/>
            <a:ext cx="519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endParaRPr/>
          </a:p>
        </p:txBody>
      </p:sp>
      <p:sp>
        <p:nvSpPr>
          <p:cNvPr id="282" name="Google Shape;282;p12"/>
          <p:cNvSpPr txBox="1"/>
          <p:nvPr/>
        </p:nvSpPr>
        <p:spPr>
          <a:xfrm>
            <a:off x="2805561" y="4749571"/>
            <a:ext cx="486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583</Words>
  <Application>Microsoft Office PowerPoint</Application>
  <PresentationFormat>Widescreen</PresentationFormat>
  <Paragraphs>99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Noto Sans Symbols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THPT08 Nguyễn Dương Xuân Thủy</cp:lastModifiedBy>
  <cp:revision>3</cp:revision>
  <dcterms:created xsi:type="dcterms:W3CDTF">2020-12-09T02:04:09Z</dcterms:created>
  <dcterms:modified xsi:type="dcterms:W3CDTF">2025-01-11T12:35:48Z</dcterms:modified>
</cp:coreProperties>
</file>