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63" r:id="rId2"/>
    <p:sldId id="364" r:id="rId3"/>
    <p:sldId id="365" r:id="rId4"/>
    <p:sldId id="342" r:id="rId5"/>
    <p:sldId id="281" r:id="rId6"/>
    <p:sldId id="366" r:id="rId7"/>
    <p:sldId id="331" r:id="rId8"/>
    <p:sldId id="369" r:id="rId9"/>
    <p:sldId id="339" r:id="rId10"/>
    <p:sldId id="335" r:id="rId11"/>
    <p:sldId id="367" r:id="rId12"/>
    <p:sldId id="314" r:id="rId13"/>
    <p:sldId id="330" r:id="rId14"/>
    <p:sldId id="3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9"/>
    <a:srgbClr val="F37D91"/>
    <a:srgbClr val="00A9A5"/>
    <a:srgbClr val="FF9801"/>
    <a:srgbClr val="EF4B66"/>
    <a:srgbClr val="F7941E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38"/>
      </p:cViewPr>
      <p:guideLst>
        <p:guide orient="horz" pos="22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Local customs and traditions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Project</a:t>
          </a:r>
          <a:r>
            <a:rPr lang="en-US" sz="2800" kern="1200"/>
            <a:t>: </a:t>
          </a:r>
          <a:r>
            <a:rPr lang="en-US" sz="2800" kern="1200" smtClean="0"/>
            <a:t>Local customs and traditions</a:t>
          </a:r>
          <a:endParaRPr lang="en-US" sz="28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36887" y="1920200"/>
            <a:ext cx="9974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/>
              <a:t>Here </a:t>
            </a:r>
            <a:r>
              <a:rPr lang="en-US" sz="3400"/>
              <a:t>are two easy ways to raise </a:t>
            </a:r>
            <a:r>
              <a:rPr lang="en-US" sz="3400" smtClean="0"/>
              <a:t>children’s awareness </a:t>
            </a:r>
            <a:r>
              <a:rPr lang="en-US" sz="3400"/>
              <a:t>of (1) ______ customs </a:t>
            </a:r>
            <a:r>
              <a:rPr lang="en-US" sz="3400" smtClean="0"/>
              <a:t>and traditions</a:t>
            </a:r>
            <a:r>
              <a:rPr lang="en-US" sz="3400"/>
              <a:t>. </a:t>
            </a:r>
            <a:r>
              <a:rPr lang="en-US" sz="3400" smtClean="0"/>
              <a:t>First</a:t>
            </a:r>
            <a:r>
              <a:rPr lang="en-US" sz="3400"/>
              <a:t>, it is (2) ______ </a:t>
            </a:r>
            <a:r>
              <a:rPr lang="en-US" sz="3400" smtClean="0"/>
              <a:t>good idea </a:t>
            </a:r>
            <a:r>
              <a:rPr lang="en-US" sz="3400"/>
              <a:t>for parents to teach children </a:t>
            </a:r>
            <a:r>
              <a:rPr lang="en-US" sz="3400" smtClean="0"/>
              <a:t>to cook</a:t>
            </a:r>
            <a:r>
              <a:rPr lang="en-US" sz="3400"/>
              <a:t>. By doing this, children can </a:t>
            </a:r>
            <a:r>
              <a:rPr lang="en-US" sz="3400" smtClean="0"/>
              <a:t>learn and </a:t>
            </a:r>
            <a:r>
              <a:rPr lang="en-US" sz="3400"/>
              <a:t>preserve their family </a:t>
            </a:r>
            <a:r>
              <a:rPr lang="en-US" sz="3400" smtClean="0"/>
              <a:t>recipes. Second</a:t>
            </a:r>
            <a:r>
              <a:rPr lang="en-US" sz="3400"/>
              <a:t>, parents can take children </a:t>
            </a:r>
            <a:r>
              <a:rPr lang="en-US" sz="3400" smtClean="0"/>
              <a:t>to (3</a:t>
            </a:r>
            <a:r>
              <a:rPr lang="en-US" sz="3400"/>
              <a:t>) ______ local festivals. This helps </a:t>
            </a:r>
            <a:r>
              <a:rPr lang="en-US" sz="3400" smtClean="0"/>
              <a:t>them discover </a:t>
            </a:r>
            <a:r>
              <a:rPr lang="en-US" sz="3400"/>
              <a:t>(4) </a:t>
            </a:r>
            <a:r>
              <a:rPr lang="en-US" sz="3400" smtClean="0"/>
              <a:t>______ culture </a:t>
            </a:r>
            <a:r>
              <a:rPr lang="en-US" sz="3400"/>
              <a:t>of </a:t>
            </a:r>
            <a:r>
              <a:rPr lang="en-US" sz="3400" smtClean="0"/>
              <a:t>their community </a:t>
            </a:r>
            <a:r>
              <a:rPr lang="en-US" sz="3400"/>
              <a:t>and develop (5) </a:t>
            </a:r>
            <a:r>
              <a:rPr lang="en-US" sz="3400" smtClean="0"/>
              <a:t>______ understanding </a:t>
            </a:r>
            <a:r>
              <a:rPr lang="en-US" sz="3400"/>
              <a:t>of local traditions.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554679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text with </a:t>
            </a:r>
            <a:r>
              <a:rPr lang="en-US" sz="2600" b="1" i="1" dirty="0">
                <a:cs typeface="Arial" panose="020B0604020202020204" pitchFamily="34" charset="0"/>
              </a:rPr>
              <a:t>a, an, the </a:t>
            </a:r>
            <a:r>
              <a:rPr lang="en-US" sz="2600" b="1" dirty="0">
                <a:cs typeface="Arial" panose="020B0604020202020204" pitchFamily="34" charset="0"/>
              </a:rPr>
              <a:t>or </a:t>
            </a:r>
            <a:r>
              <a:rPr lang="en-US" sz="2600" b="1" i="1" dirty="0">
                <a:cs typeface="Arial" panose="020B0604020202020204" pitchFamily="34" charset="0"/>
              </a:rPr>
              <a:t>Ø</a:t>
            </a:r>
            <a:r>
              <a:rPr lang="en-US" sz="2600" b="1" dirty="0">
                <a:cs typeface="Arial" panose="020B0604020202020204" pitchFamily="34" charset="0"/>
              </a:rPr>
              <a:t> (zero </a:t>
            </a:r>
            <a:r>
              <a:rPr lang="en-US" sz="2600" b="1">
                <a:cs typeface="Arial" panose="020B0604020202020204" pitchFamily="34" charset="0"/>
              </a:rPr>
              <a:t>article</a:t>
            </a:r>
            <a:r>
              <a:rPr lang="en-US" sz="2600" b="1" smtClean="0">
                <a:cs typeface="Arial" panose="020B0604020202020204" pitchFamily="34" charset="0"/>
              </a:rPr>
              <a:t>).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1958535" y="247154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9" name="Rectangle 3"/>
          <p:cNvSpPr/>
          <p:nvPr/>
        </p:nvSpPr>
        <p:spPr>
          <a:xfrm>
            <a:off x="9778040" y="246209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9899845" y="400373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22" name="Rectangle 3"/>
          <p:cNvSpPr/>
          <p:nvPr/>
        </p:nvSpPr>
        <p:spPr>
          <a:xfrm>
            <a:off x="8631308" y="454396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3" name="Rectangle 3"/>
          <p:cNvSpPr/>
          <p:nvPr/>
        </p:nvSpPr>
        <p:spPr>
          <a:xfrm>
            <a:off x="8986616" y="5063351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5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7066" y="199630"/>
            <a:ext cx="3135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1394" y="1071574"/>
            <a:ext cx="1089131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6C69"/>
                </a:solidFill>
                <a:effectLst/>
                <a:latin typeface="Tw Cen MT Condensed Extra Bold" panose="020B0803020202020204" pitchFamily="34" charset="0"/>
              </a:rPr>
              <a:t>LOCAL CUSTOMS AND TRADITIONS</a:t>
            </a:r>
            <a:endParaRPr lang="en-US" sz="4800" b="1" dirty="0">
              <a:solidFill>
                <a:srgbClr val="006C69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2" t="2278" r="2477" b="3096"/>
          <a:stretch/>
        </p:blipFill>
        <p:spPr>
          <a:xfrm>
            <a:off x="5723794" y="2552306"/>
            <a:ext cx="6217052" cy="3918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04" t="12652" r="2181" b="8693"/>
          <a:stretch/>
        </p:blipFill>
        <p:spPr>
          <a:xfrm>
            <a:off x="275018" y="2371142"/>
            <a:ext cx="5132251" cy="41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8668916"/>
              </p:ext>
            </p:extLst>
          </p:nvPr>
        </p:nvGraphicFramePr>
        <p:xfrm>
          <a:off x="2031999" y="1793577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162" y="2181159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/>
              <a:t>Prepare </a:t>
            </a:r>
            <a:r>
              <a:rPr lang="en-US" sz="3600" dirty="0"/>
              <a:t>for the next lesson.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otched Right Arrow 27"/>
          <p:cNvSpPr/>
          <p:nvPr/>
        </p:nvSpPr>
        <p:spPr>
          <a:xfrm>
            <a:off x="2720540" y="211902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otched Right Arrow 39"/>
          <p:cNvSpPr/>
          <p:nvPr/>
        </p:nvSpPr>
        <p:spPr>
          <a:xfrm>
            <a:off x="2720540" y="371120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>
            <a:off x="2720539" y="530338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29" name="Text Box 6"/>
          <p:cNvSpPr txBox="1"/>
          <p:nvPr/>
        </p:nvSpPr>
        <p:spPr>
          <a:xfrm>
            <a:off x="4336510" y="2581888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VOCABULARY REVIEW</a:t>
            </a:r>
          </a:p>
        </p:txBody>
      </p:sp>
      <p:sp>
        <p:nvSpPr>
          <p:cNvPr id="31" name="Text Box 8"/>
          <p:cNvSpPr txBox="1"/>
          <p:nvPr/>
        </p:nvSpPr>
        <p:spPr>
          <a:xfrm>
            <a:off x="4551737" y="4175980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GRAMMAR REVIEW</a:t>
            </a:r>
          </a:p>
        </p:txBody>
      </p:sp>
      <p:sp>
        <p:nvSpPr>
          <p:cNvPr id="39" name="Text Box 13"/>
          <p:cNvSpPr txBox="1"/>
          <p:nvPr/>
        </p:nvSpPr>
        <p:spPr>
          <a:xfrm>
            <a:off x="5296427" y="5768160"/>
            <a:ext cx="294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PROJECT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340332"/>
            <a:ext cx="589432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189427"/>
            <a:ext cx="5912100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to complete each sentence. </a:t>
            </a:r>
          </a:p>
          <a:p>
            <a:r>
              <a:rPr lang="en-US">
                <a:solidFill>
                  <a:schemeClr val="tx1"/>
                </a:solidFill>
              </a:rPr>
              <a:t>Task 2: Fill in each blank with the suitable form of the word given.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9984" y="3311103"/>
            <a:ext cx="5897215" cy="10393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4609820"/>
            <a:ext cx="589721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LOCAL CUSTOMS AND TRADITIONS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554165"/>
            <a:ext cx="5894322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3806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321631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11885" y="46515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686746"/>
            <a:ext cx="1371829" cy="6348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18228"/>
            <a:ext cx="1371829" cy="911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0" idx="0"/>
          </p:cNvCxnSpPr>
          <p:nvPr/>
        </p:nvCxnSpPr>
        <p:spPr>
          <a:xfrm>
            <a:off x="2802789" y="3830770"/>
            <a:ext cx="1427053" cy="8208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63894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cxnSpLocks/>
            <a:stCxn id="40" idx="1"/>
            <a:endCxn id="48" idx="0"/>
          </p:cNvCxnSpPr>
          <p:nvPr/>
        </p:nvCxnSpPr>
        <p:spPr>
          <a:xfrm rot="10800000" flipV="1">
            <a:off x="1884833" y="4952300"/>
            <a:ext cx="1427053" cy="6866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539761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447" b="25481"/>
          <a:stretch/>
        </p:blipFill>
        <p:spPr>
          <a:xfrm>
            <a:off x="4298339" y="2955623"/>
            <a:ext cx="3595321" cy="1579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691"/>
          <a:stretch/>
        </p:blipFill>
        <p:spPr>
          <a:xfrm>
            <a:off x="309196" y="1556597"/>
            <a:ext cx="4834304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2071"/>
          <a:stretch/>
        </p:blipFill>
        <p:spPr>
          <a:xfrm>
            <a:off x="7511318" y="1653610"/>
            <a:ext cx="4355124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11238" b="11417"/>
          <a:stretch/>
        </p:blipFill>
        <p:spPr>
          <a:xfrm>
            <a:off x="4828808" y="5043301"/>
            <a:ext cx="2451833" cy="88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0874" y="1859968"/>
            <a:ext cx="11562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It is becoming a ______ for </a:t>
            </a:r>
            <a:r>
              <a:rPr lang="en-US" sz="3200" smtClean="0"/>
              <a:t>many families </a:t>
            </a:r>
            <a:r>
              <a:rPr lang="en-US" sz="3200"/>
              <a:t>in Viet nam to </a:t>
            </a:r>
            <a:r>
              <a:rPr lang="en-US" sz="3200" smtClean="0"/>
              <a:t>celebrate Women’s </a:t>
            </a:r>
            <a:r>
              <a:rPr lang="en-US" sz="3200"/>
              <a:t>D</a:t>
            </a:r>
            <a:r>
              <a:rPr lang="en-US" sz="3200" smtClean="0"/>
              <a:t>ay </a:t>
            </a:r>
            <a:r>
              <a:rPr lang="en-US" sz="3200"/>
              <a:t>and </a:t>
            </a:r>
            <a:r>
              <a:rPr lang="en-US" sz="3200" smtClean="0"/>
              <a:t>Family </a:t>
            </a:r>
            <a:r>
              <a:rPr lang="en-US" sz="3200"/>
              <a:t>D</a:t>
            </a:r>
            <a:r>
              <a:rPr lang="en-US" sz="3200" smtClean="0"/>
              <a:t>ay</a:t>
            </a:r>
            <a:r>
              <a:rPr lang="en-US" sz="3200"/>
              <a:t>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habit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custom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______, we hold the Spring </a:t>
            </a:r>
            <a:r>
              <a:rPr lang="en-US" sz="3200" smtClean="0"/>
              <a:t>Festival on the </a:t>
            </a:r>
            <a:r>
              <a:rPr lang="en-US" sz="3200"/>
              <a:t>15th of January in lunar calendar.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Traditionally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In the past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Janet is from a family of </a:t>
            </a:r>
            <a:r>
              <a:rPr lang="en-US" sz="3200" smtClean="0"/>
              <a:t>doctors, but </a:t>
            </a:r>
            <a:r>
              <a:rPr lang="en-US" sz="3200"/>
              <a:t>she broke with ______ when </a:t>
            </a:r>
            <a:r>
              <a:rPr lang="en-US" sz="3200" smtClean="0"/>
              <a:t>she went </a:t>
            </a:r>
            <a:r>
              <a:rPr lang="en-US" sz="3200"/>
              <a:t>to an art college.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habit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8210" y="2903904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74640" y="43709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274640" y="5820703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066" y="2572145"/>
            <a:ext cx="11562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H</a:t>
            </a:r>
            <a:r>
              <a:rPr lang="en-US" sz="3200" smtClean="0"/>
              <a:t>aving </a:t>
            </a:r>
            <a:r>
              <a:rPr lang="en-US" sz="3200"/>
              <a:t>dinner at my </a:t>
            </a:r>
            <a:r>
              <a:rPr lang="en-US" sz="3200" smtClean="0"/>
              <a:t>grandparents’ house </a:t>
            </a:r>
            <a:r>
              <a:rPr lang="en-US" sz="3200"/>
              <a:t>on Saturdays is one of </a:t>
            </a:r>
            <a:r>
              <a:rPr lang="en-US" sz="3200" smtClean="0"/>
              <a:t>the customs </a:t>
            </a:r>
            <a:r>
              <a:rPr lang="en-US" sz="3200"/>
              <a:t>our family </a:t>
            </a:r>
            <a:r>
              <a:rPr lang="en-US" sz="3200" smtClean="0"/>
              <a:t>______.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does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practises </a:t>
            </a:r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Story telling is a great way to </a:t>
            </a:r>
            <a:r>
              <a:rPr lang="en-US" sz="3200" smtClean="0"/>
              <a:t>______ the </a:t>
            </a:r>
            <a:r>
              <a:rPr lang="en-US" sz="3200"/>
              <a:t>local tradition alive.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maintain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keep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64402" y="3616081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981498" y="457321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5955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9223" y="2039060"/>
            <a:ext cx="11825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9801"/>
                </a:solidFill>
              </a:rPr>
              <a:t>1. </a:t>
            </a:r>
            <a:r>
              <a:rPr lang="en-US" sz="3200" smtClean="0"/>
              <a:t>Kien </a:t>
            </a:r>
            <a:r>
              <a:rPr lang="en-US" sz="3200"/>
              <a:t>was so tall that no one </a:t>
            </a:r>
            <a:r>
              <a:rPr lang="en-US" sz="3200" smtClean="0"/>
              <a:t>recognized him </a:t>
            </a:r>
            <a:r>
              <a:rPr lang="en-US" sz="3200"/>
              <a:t>at the family </a:t>
            </a:r>
            <a:r>
              <a:rPr lang="en-US" sz="3200" smtClean="0"/>
              <a:t>_______ </a:t>
            </a:r>
            <a:r>
              <a:rPr lang="en-US" sz="3200"/>
              <a:t>last summer</a:t>
            </a:r>
            <a:r>
              <a:rPr lang="en-US" sz="3200" smtClean="0"/>
              <a:t>.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>
                <a:solidFill>
                  <a:srgbClr val="00B0F0"/>
                </a:solidFill>
              </a:rPr>
              <a:t>union</a:t>
            </a:r>
            <a:r>
              <a:rPr lang="en-US" sz="320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2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My mum puts in a lot of eﬀort to </a:t>
            </a:r>
            <a:r>
              <a:rPr lang="en-US" sz="3200" smtClean="0"/>
              <a:t>prepare ________ </a:t>
            </a:r>
            <a:r>
              <a:rPr lang="en-US" sz="3200"/>
              <a:t>to worship our ancestors. </a:t>
            </a:r>
            <a:r>
              <a:rPr lang="en-US" sz="3200">
                <a:solidFill>
                  <a:srgbClr val="00B0F0"/>
                </a:solidFill>
              </a:rPr>
              <a:t>(oﬀer) 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3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The festival ______ gathered on </a:t>
            </a:r>
            <a:r>
              <a:rPr lang="en-US" sz="3200" smtClean="0"/>
              <a:t>the riverside </a:t>
            </a:r>
            <a:r>
              <a:rPr lang="en-US" sz="3200"/>
              <a:t>to cheer the boat racers. </a:t>
            </a:r>
            <a:r>
              <a:rPr lang="en-US" sz="3200">
                <a:solidFill>
                  <a:srgbClr val="00B0F0"/>
                </a:solidFill>
              </a:rPr>
              <a:t>(go</a:t>
            </a:r>
            <a:r>
              <a:rPr lang="en-US" sz="3200" smtClean="0">
                <a:solidFill>
                  <a:srgbClr val="00B0F0"/>
                </a:solidFill>
              </a:rPr>
              <a:t>) </a:t>
            </a:r>
            <a:endParaRPr lang="en-US" sz="3200">
              <a:solidFill>
                <a:srgbClr val="00B0F0"/>
              </a:solidFill>
            </a:endParaRP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</a:t>
            </a:r>
            <a:r>
              <a:rPr lang="en-US" sz="2400" b="1" smtClean="0">
                <a:cs typeface="Arial" panose="020B0604020202020204" pitchFamily="34" charset="0"/>
              </a:rPr>
              <a:t>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3"/>
          <p:cNvSpPr/>
          <p:nvPr/>
        </p:nvSpPr>
        <p:spPr>
          <a:xfrm>
            <a:off x="10037704" y="2039060"/>
            <a:ext cx="1568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reunion</a:t>
            </a:r>
          </a:p>
        </p:txBody>
      </p:sp>
      <p:sp>
        <p:nvSpPr>
          <p:cNvPr id="6" name="Rectangle 3"/>
          <p:cNvSpPr/>
          <p:nvPr/>
        </p:nvSpPr>
        <p:spPr>
          <a:xfrm>
            <a:off x="7538223" y="3330353"/>
            <a:ext cx="170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offerings</a:t>
            </a:r>
          </a:p>
        </p:txBody>
      </p:sp>
      <p:sp>
        <p:nvSpPr>
          <p:cNvPr id="8" name="Rectangle 3"/>
          <p:cNvSpPr/>
          <p:nvPr/>
        </p:nvSpPr>
        <p:spPr>
          <a:xfrm>
            <a:off x="2704607" y="4593523"/>
            <a:ext cx="127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goers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7" grpId="1"/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49590" y="2253697"/>
            <a:ext cx="113362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9801"/>
                </a:solidFill>
              </a:rPr>
              <a:t>4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Dragon-snake </a:t>
            </a:r>
            <a:r>
              <a:rPr lang="en-US" sz="3200"/>
              <a:t>(</a:t>
            </a:r>
            <a:r>
              <a:rPr lang="en-US" sz="3200" i="1"/>
              <a:t>Rong ran len may</a:t>
            </a:r>
            <a:r>
              <a:rPr lang="en-US" sz="3200"/>
              <a:t>) is </a:t>
            </a:r>
            <a:r>
              <a:rPr lang="en-US" sz="3200" smtClean="0"/>
              <a:t>a __________ </a:t>
            </a:r>
            <a:r>
              <a:rPr lang="en-US" sz="3200"/>
              <a:t>Vietnamese game for </a:t>
            </a:r>
            <a:r>
              <a:rPr lang="en-US" sz="3200" smtClean="0"/>
              <a:t>children. It </a:t>
            </a:r>
            <a:r>
              <a:rPr lang="en-US" sz="3200"/>
              <a:t>is very enjoyable. </a:t>
            </a:r>
            <a:r>
              <a:rPr lang="en-US" sz="3200">
                <a:solidFill>
                  <a:srgbClr val="00B0F0"/>
                </a:solidFill>
              </a:rPr>
              <a:t>(tradition) 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5</a:t>
            </a:r>
            <a:r>
              <a:rPr lang="en-US" sz="3200" b="1">
                <a:solidFill>
                  <a:srgbClr val="FF9801"/>
                </a:solidFill>
              </a:rPr>
              <a:t>. </a:t>
            </a:r>
            <a:r>
              <a:rPr lang="en-US" sz="3200"/>
              <a:t>We happened to see some </a:t>
            </a:r>
            <a:r>
              <a:rPr lang="en-US" sz="3200" smtClean="0"/>
              <a:t>locals ___________ </a:t>
            </a:r>
            <a:r>
              <a:rPr lang="en-US" sz="3200"/>
              <a:t>animals in their village temples</a:t>
            </a:r>
            <a:r>
              <a:rPr lang="en-US" sz="3200" smtClean="0"/>
              <a:t>.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>
                <a:solidFill>
                  <a:srgbClr val="00B0F0"/>
                </a:solidFill>
              </a:rPr>
              <a:t>worship)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</a:t>
            </a:r>
            <a:r>
              <a:rPr lang="en-US" sz="2400" b="1" smtClean="0">
                <a:cs typeface="Arial" panose="020B0604020202020204" pitchFamily="34" charset="0"/>
              </a:rPr>
              <a:t>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3"/>
          <p:cNvSpPr/>
          <p:nvPr/>
        </p:nvSpPr>
        <p:spPr>
          <a:xfrm>
            <a:off x="7085266" y="2278154"/>
            <a:ext cx="2098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traditional</a:t>
            </a:r>
          </a:p>
        </p:txBody>
      </p:sp>
      <p:sp>
        <p:nvSpPr>
          <p:cNvPr id="21" name="Rectangle 3"/>
          <p:cNvSpPr/>
          <p:nvPr/>
        </p:nvSpPr>
        <p:spPr>
          <a:xfrm>
            <a:off x="6296016" y="3554283"/>
            <a:ext cx="240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worshipping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9711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2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25600" y="1920200"/>
            <a:ext cx="117231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mtClean="0">
                <a:solidFill>
                  <a:srgbClr val="FF9801"/>
                </a:solidFill>
              </a:rPr>
              <a:t>1. </a:t>
            </a:r>
            <a:r>
              <a:rPr lang="en-US" sz="3400" smtClean="0"/>
              <a:t>These </a:t>
            </a:r>
            <a:r>
              <a:rPr lang="en-US" sz="3400"/>
              <a:t>days, many teenagers </a:t>
            </a:r>
            <a:r>
              <a:rPr lang="en-US" sz="3400" smtClean="0"/>
              <a:t>write ______ </a:t>
            </a:r>
            <a:r>
              <a:rPr lang="en-US" sz="3400"/>
              <a:t>emails instead of letters.</a:t>
            </a:r>
            <a:r>
              <a:rPr lang="en-US" sz="3400" smtClean="0"/>
              <a:t>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2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My dad bought ______ </a:t>
            </a:r>
            <a:r>
              <a:rPr lang="en-US" sz="3400" smtClean="0"/>
              <a:t>ornamental kumquat </a:t>
            </a:r>
            <a:r>
              <a:rPr lang="en-US" sz="3400"/>
              <a:t>tree for Tet</a:t>
            </a:r>
            <a:r>
              <a:rPr lang="en-US" sz="3400" smtClean="0"/>
              <a:t>.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3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I don’t like that restaurant. ______ </a:t>
            </a:r>
            <a:r>
              <a:rPr lang="en-US" sz="3400" smtClean="0"/>
              <a:t>food there </a:t>
            </a:r>
            <a:r>
              <a:rPr lang="en-US" sz="3400"/>
              <a:t>isn’t very good</a:t>
            </a:r>
            <a:r>
              <a:rPr lang="en-US" sz="3400" smtClean="0"/>
              <a:t>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4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</a:t>
            </a:r>
            <a:r>
              <a:rPr lang="en-US" sz="3400" smtClean="0"/>
              <a:t>Don’t </a:t>
            </a:r>
            <a:r>
              <a:rPr lang="en-US" sz="3400"/>
              <a:t>wear ______ hat when you </a:t>
            </a:r>
            <a:r>
              <a:rPr lang="en-US" sz="3400" smtClean="0"/>
              <a:t>go into </a:t>
            </a:r>
            <a:r>
              <a:rPr lang="en-US" sz="3400"/>
              <a:t>a temple or a pagoda</a:t>
            </a:r>
            <a:r>
              <a:rPr lang="en-US" sz="3400" smtClean="0"/>
              <a:t>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5</a:t>
            </a:r>
            <a:r>
              <a:rPr lang="en-US" sz="3400" b="1">
                <a:solidFill>
                  <a:srgbClr val="FF9801"/>
                </a:solidFill>
              </a:rPr>
              <a:t>. </a:t>
            </a:r>
            <a:r>
              <a:rPr lang="en-US" sz="3400"/>
              <a:t>It’s becoming a custom for us to stay </a:t>
            </a:r>
            <a:r>
              <a:rPr lang="en-US" sz="3400" smtClean="0"/>
              <a:t>out very </a:t>
            </a:r>
            <a:r>
              <a:rPr lang="en-US" sz="3400"/>
              <a:t>late on ______ </a:t>
            </a:r>
            <a:r>
              <a:rPr lang="en-US" sz="3400" smtClean="0"/>
              <a:t>New Year’s </a:t>
            </a:r>
            <a:r>
              <a:rPr lang="en-US" sz="3400"/>
              <a:t>Eve.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573" y="1215116"/>
            <a:ext cx="751172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cs typeface="Arial" panose="020B0604020202020204" pitchFamily="34" charset="0"/>
              </a:rPr>
              <a:t>Complete the sentences with </a:t>
            </a:r>
            <a:r>
              <a:rPr lang="en-GB" sz="2400" b="1" i="1" dirty="0">
                <a:cs typeface="Arial" panose="020B0604020202020204" pitchFamily="34" charset="0"/>
              </a:rPr>
              <a:t>a, an, the </a:t>
            </a:r>
            <a:r>
              <a:rPr lang="en-GB" sz="2400" b="1" dirty="0">
                <a:cs typeface="Arial" panose="020B0604020202020204" pitchFamily="34" charset="0"/>
              </a:rPr>
              <a:t>or </a:t>
            </a:r>
            <a:r>
              <a:rPr lang="en-GB" sz="2400" b="1" i="1" dirty="0">
                <a:cs typeface="Arial" panose="020B0604020202020204" pitchFamily="34" charset="0"/>
              </a:rPr>
              <a:t>Ø</a:t>
            </a:r>
            <a:r>
              <a:rPr lang="en-GB" sz="2400" b="1" dirty="0">
                <a:cs typeface="Arial" panose="020B0604020202020204" pitchFamily="34" charset="0"/>
              </a:rPr>
              <a:t> (zero article).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13" y="117417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398" y="1071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Rectangle 3"/>
          <p:cNvSpPr/>
          <p:nvPr/>
        </p:nvSpPr>
        <p:spPr>
          <a:xfrm>
            <a:off x="7150784" y="1918910"/>
            <a:ext cx="5512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4" name="Rectangle 3"/>
          <p:cNvSpPr/>
          <p:nvPr/>
        </p:nvSpPr>
        <p:spPr>
          <a:xfrm>
            <a:off x="3795678" y="3204302"/>
            <a:ext cx="694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</a:p>
        </p:txBody>
      </p:sp>
      <p:sp>
        <p:nvSpPr>
          <p:cNvPr id="19" name="Rectangle 3"/>
          <p:cNvSpPr/>
          <p:nvPr/>
        </p:nvSpPr>
        <p:spPr>
          <a:xfrm>
            <a:off x="5689934" y="3951525"/>
            <a:ext cx="9338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0" name="Rectangle 3"/>
          <p:cNvSpPr/>
          <p:nvPr/>
        </p:nvSpPr>
        <p:spPr>
          <a:xfrm>
            <a:off x="3197958" y="4690208"/>
            <a:ext cx="4684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10395683" y="5427040"/>
            <a:ext cx="5534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571</Words>
  <Application>Microsoft Office PowerPoint</Application>
  <PresentationFormat>Widescreen</PresentationFormat>
  <Paragraphs>112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Tw Cen MT Condensed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159</cp:revision>
  <dcterms:created xsi:type="dcterms:W3CDTF">2020-12-09T02:04:00Z</dcterms:created>
  <dcterms:modified xsi:type="dcterms:W3CDTF">2023-06-19T10:35:58Z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FFD65965705C46AD93084736975FD37D</vt:lpwstr>
  </property>
  <property fmtid="{D5CDD505-2E9C-101B-9397-08002B2CF9AE}" pid="3" name="KSOProductBuildVer">
    <vt:lpwstr>1033-11.2.0.11380</vt:lpwstr>
  </property>
</Properties>
</file>