
<file path=[Content_Types].xml><?xml version="1.0" encoding="utf-8"?>
<Types xmlns="http://schemas.openxmlformats.org/package/2006/content-types">
  <Default Extension="mp3" ContentType="audio/mpeg"/>
  <Default Extension="png" ContentType="image/png"/>
  <Default Extension="jpeg" ContentType="image/jpeg"/>
  <Default Extension="m4a" ContentType="audio/mp4"/>
  <Default Extension="emf" ContentType="image/x-emf"/>
  <Default Extension="wmf" ContentType="image/x-wmf"/>
  <Default Extension="rels" ContentType="application/vnd.openxmlformats-package.relationships+xml"/>
  <Default Extension="xml" ContentType="application/xml"/>
  <Default Extension="wav" ContentType="audio/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64"/>
  </p:notesMasterIdLst>
  <p:sldIdLst>
    <p:sldId id="343" r:id="rId4"/>
    <p:sldId id="293" r:id="rId5"/>
    <p:sldId id="294" r:id="rId6"/>
    <p:sldId id="295" r:id="rId7"/>
    <p:sldId id="296" r:id="rId8"/>
    <p:sldId id="297" r:id="rId9"/>
    <p:sldId id="298" r:id="rId10"/>
    <p:sldId id="424" r:id="rId11"/>
    <p:sldId id="503" r:id="rId12"/>
    <p:sldId id="504" r:id="rId13"/>
    <p:sldId id="505" r:id="rId14"/>
    <p:sldId id="506" r:id="rId15"/>
    <p:sldId id="507" r:id="rId16"/>
    <p:sldId id="508" r:id="rId17"/>
    <p:sldId id="509" r:id="rId18"/>
    <p:sldId id="510" r:id="rId19"/>
    <p:sldId id="511" r:id="rId20"/>
    <p:sldId id="512" r:id="rId21"/>
    <p:sldId id="513" r:id="rId22"/>
    <p:sldId id="514" r:id="rId23"/>
    <p:sldId id="515" r:id="rId24"/>
    <p:sldId id="516" r:id="rId25"/>
    <p:sldId id="517" r:id="rId26"/>
    <p:sldId id="518" r:id="rId27"/>
    <p:sldId id="519" r:id="rId28"/>
    <p:sldId id="520" r:id="rId29"/>
    <p:sldId id="521" r:id="rId30"/>
    <p:sldId id="522" r:id="rId31"/>
    <p:sldId id="523" r:id="rId32"/>
    <p:sldId id="524" r:id="rId33"/>
    <p:sldId id="525" r:id="rId34"/>
    <p:sldId id="526" r:id="rId35"/>
    <p:sldId id="527" r:id="rId36"/>
    <p:sldId id="528" r:id="rId37"/>
    <p:sldId id="529" r:id="rId38"/>
    <p:sldId id="530" r:id="rId39"/>
    <p:sldId id="531" r:id="rId40"/>
    <p:sldId id="532" r:id="rId41"/>
    <p:sldId id="533" r:id="rId42"/>
    <p:sldId id="555" r:id="rId43"/>
    <p:sldId id="535" r:id="rId44"/>
    <p:sldId id="536" r:id="rId45"/>
    <p:sldId id="537" r:id="rId46"/>
    <p:sldId id="538" r:id="rId47"/>
    <p:sldId id="539" r:id="rId48"/>
    <p:sldId id="540" r:id="rId49"/>
    <p:sldId id="541" r:id="rId50"/>
    <p:sldId id="542" r:id="rId51"/>
    <p:sldId id="543" r:id="rId52"/>
    <p:sldId id="544" r:id="rId53"/>
    <p:sldId id="545" r:id="rId54"/>
    <p:sldId id="546" r:id="rId55"/>
    <p:sldId id="547" r:id="rId56"/>
    <p:sldId id="548" r:id="rId57"/>
    <p:sldId id="549" r:id="rId58"/>
    <p:sldId id="550" r:id="rId59"/>
    <p:sldId id="551" r:id="rId60"/>
    <p:sldId id="552" r:id="rId61"/>
    <p:sldId id="553" r:id="rId62"/>
    <p:sldId id="554"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506FE"/>
    <a:srgbClr val="EA211C"/>
    <a:srgbClr val="FBFBCF"/>
    <a:srgbClr val="0070C0"/>
    <a:srgbClr val="2780B8"/>
    <a:srgbClr val="AEE6FE"/>
    <a:srgbClr val="B0E8F9"/>
    <a:srgbClr val="0E9B51"/>
    <a:srgbClr val="DC8207"/>
    <a:srgbClr val="E7E7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577" autoAdjust="0"/>
    <p:restoredTop sz="94660"/>
  </p:normalViewPr>
  <p:slideViewPr>
    <p:cSldViewPr snapToGrid="0">
      <p:cViewPr varScale="1">
        <p:scale>
          <a:sx n="69" d="100"/>
          <a:sy n="69" d="100"/>
        </p:scale>
        <p:origin x="580" y="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63411F-47FF-4F95-BD6A-72E2575D19DC}" type="datetimeFigureOut">
              <a:rPr lang="en-US" smtClean="0"/>
              <a:pPr/>
              <a:t>11/5/2024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766B89-57A9-421C-9F1D-FD39DBA6F52C}" type="slidenum">
              <a:rPr lang="en-US" smtClean="0"/>
              <a:pPr/>
              <a:t>‹#›</a:t>
            </a:fld>
            <a:endParaRPr lang="en-US"/>
          </a:p>
        </p:txBody>
      </p:sp>
    </p:spTree>
    <p:extLst>
      <p:ext uri="{BB962C8B-B14F-4D97-AF65-F5344CB8AC3E}">
        <p14:creationId xmlns:p14="http://schemas.microsoft.com/office/powerpoint/2010/main" val="3942463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4.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5.xml.rels><?xml version="1.0" encoding="UTF-8" standalone="yes"?>
<Relationships xmlns="http://schemas.openxmlformats.org/package/2006/relationships"><Relationship Id="rId3" Type="http://schemas.openxmlformats.org/officeDocument/2006/relationships/slide" Target="../slides/slide6.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7.xml"/><Relationship Id="rId2" Type="http://schemas.openxmlformats.org/officeDocument/2006/relationships/notesMaster" Target="../notesMasters/notesMaster1.xml"/><Relationship Id="rId1" Type="http://schemas.openxmlformats.org/officeDocument/2006/relationships/tags" Target="../tags/tag6.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18716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399F5A-13AF-4F3C-B0BD-55DF76F879BF}" type="slidenum">
              <a:rPr lang="en-US" smtClean="0"/>
              <a:pPr/>
              <a:t>13</a:t>
            </a:fld>
            <a:endParaRPr lang="en-US"/>
          </a:p>
        </p:txBody>
      </p:sp>
    </p:spTree>
    <p:extLst>
      <p:ext uri="{BB962C8B-B14F-4D97-AF65-F5344CB8AC3E}">
        <p14:creationId xmlns:p14="http://schemas.microsoft.com/office/powerpoint/2010/main" val="40895699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399F5A-13AF-4F3C-B0BD-55DF76F879BF}" type="slidenum">
              <a:rPr lang="en-US" smtClean="0"/>
              <a:pPr/>
              <a:t>14</a:t>
            </a:fld>
            <a:endParaRPr lang="en-US"/>
          </a:p>
        </p:txBody>
      </p:sp>
    </p:spTree>
    <p:extLst>
      <p:ext uri="{BB962C8B-B14F-4D97-AF65-F5344CB8AC3E}">
        <p14:creationId xmlns:p14="http://schemas.microsoft.com/office/powerpoint/2010/main" val="40895699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399F5A-13AF-4F3C-B0BD-55DF76F879BF}" type="slidenum">
              <a:rPr lang="en-US" smtClean="0"/>
              <a:pPr/>
              <a:t>15</a:t>
            </a:fld>
            <a:endParaRPr lang="en-US"/>
          </a:p>
        </p:txBody>
      </p:sp>
    </p:spTree>
    <p:extLst>
      <p:ext uri="{BB962C8B-B14F-4D97-AF65-F5344CB8AC3E}">
        <p14:creationId xmlns:p14="http://schemas.microsoft.com/office/powerpoint/2010/main" val="40895699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399F5A-13AF-4F3C-B0BD-55DF76F879BF}" type="slidenum">
              <a:rPr lang="en-US" smtClean="0"/>
              <a:pPr/>
              <a:t>16</a:t>
            </a:fld>
            <a:endParaRPr lang="en-US"/>
          </a:p>
        </p:txBody>
      </p:sp>
    </p:spTree>
    <p:extLst>
      <p:ext uri="{BB962C8B-B14F-4D97-AF65-F5344CB8AC3E}">
        <p14:creationId xmlns:p14="http://schemas.microsoft.com/office/powerpoint/2010/main" val="40895699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399F5A-13AF-4F3C-B0BD-55DF76F879BF}" type="slidenum">
              <a:rPr lang="en-US" smtClean="0"/>
              <a:pPr/>
              <a:t>17</a:t>
            </a:fld>
            <a:endParaRPr lang="en-US"/>
          </a:p>
        </p:txBody>
      </p:sp>
    </p:spTree>
    <p:extLst>
      <p:ext uri="{BB962C8B-B14F-4D97-AF65-F5344CB8AC3E}">
        <p14:creationId xmlns:p14="http://schemas.microsoft.com/office/powerpoint/2010/main" val="40895699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399F5A-13AF-4F3C-B0BD-55DF76F879BF}" type="slidenum">
              <a:rPr lang="en-US" smtClean="0"/>
              <a:pPr/>
              <a:t>19</a:t>
            </a:fld>
            <a:endParaRPr lang="en-US"/>
          </a:p>
        </p:txBody>
      </p:sp>
    </p:spTree>
    <p:extLst>
      <p:ext uri="{BB962C8B-B14F-4D97-AF65-F5344CB8AC3E}">
        <p14:creationId xmlns:p14="http://schemas.microsoft.com/office/powerpoint/2010/main" val="40895699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399F5A-13AF-4F3C-B0BD-55DF76F879BF}" type="slidenum">
              <a:rPr lang="en-US" smtClean="0"/>
              <a:pPr/>
              <a:t>21</a:t>
            </a:fld>
            <a:endParaRPr lang="en-US"/>
          </a:p>
        </p:txBody>
      </p:sp>
    </p:spTree>
    <p:extLst>
      <p:ext uri="{BB962C8B-B14F-4D97-AF65-F5344CB8AC3E}">
        <p14:creationId xmlns:p14="http://schemas.microsoft.com/office/powerpoint/2010/main" val="40895699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A5B5B9EF-557D-4E21-8994-2DFFAE49AE4D}" type="slidenum">
              <a:rPr lang="vi-VN" smtClean="0"/>
              <a:pPr/>
              <a:t>22</a:t>
            </a:fld>
            <a:endParaRPr lang="vi-VN"/>
          </a:p>
        </p:txBody>
      </p:sp>
    </p:spTree>
    <p:extLst>
      <p:ext uri="{BB962C8B-B14F-4D97-AF65-F5344CB8AC3E}">
        <p14:creationId xmlns:p14="http://schemas.microsoft.com/office/powerpoint/2010/main" val="32096140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A5B5B9EF-557D-4E21-8994-2DFFAE49AE4D}" type="slidenum">
              <a:rPr lang="vi-VN" smtClean="0"/>
              <a:pPr/>
              <a:t>23</a:t>
            </a:fld>
            <a:endParaRPr lang="vi-VN"/>
          </a:p>
        </p:txBody>
      </p:sp>
    </p:spTree>
    <p:extLst>
      <p:ext uri="{BB962C8B-B14F-4D97-AF65-F5344CB8AC3E}">
        <p14:creationId xmlns:p14="http://schemas.microsoft.com/office/powerpoint/2010/main" val="32096140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10019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E2A333B1-5BC2-4C42-8D6F-639F7085BF33}" type="slidenum">
              <a:rPr lang="en-US" sz="1200">
                <a:latin typeface="VNI-Ariston" pitchFamily="2" charset="0"/>
              </a:rPr>
              <a:pPr algn="r" eaLnBrk="1" hangingPunct="1"/>
              <a:t>24</a:t>
            </a:fld>
            <a:endParaRPr lang="en-US" sz="1200">
              <a:latin typeface="VNI-Ariston" pitchFamily="2" charset="0"/>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Arial" panose="020B0604020202020204" pitchFamily="34" charset="0"/>
            </a:endParaRPr>
          </a:p>
        </p:txBody>
      </p:sp>
    </p:spTree>
    <p:extLst>
      <p:ext uri="{BB962C8B-B14F-4D97-AF65-F5344CB8AC3E}">
        <p14:creationId xmlns:p14="http://schemas.microsoft.com/office/powerpoint/2010/main" val="5831761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800" b="1">
                <a:solidFill>
                  <a:srgbClr val="FF3300"/>
                </a:solidFill>
                <a:latin typeface="Times New Roman" panose="02020603050405020304" pitchFamily="18" charset="0"/>
              </a:defRPr>
            </a:lvl1pPr>
            <a:lvl2pPr marL="742950" indent="-285750" eaLnBrk="0" hangingPunct="0">
              <a:defRPr sz="2800" b="1">
                <a:solidFill>
                  <a:srgbClr val="FF3300"/>
                </a:solidFill>
                <a:latin typeface="Times New Roman" panose="02020603050405020304" pitchFamily="18" charset="0"/>
              </a:defRPr>
            </a:lvl2pPr>
            <a:lvl3pPr marL="1143000" indent="-228600" eaLnBrk="0" hangingPunct="0">
              <a:defRPr sz="2800" b="1">
                <a:solidFill>
                  <a:srgbClr val="FF3300"/>
                </a:solidFill>
                <a:latin typeface="Times New Roman" panose="02020603050405020304" pitchFamily="18" charset="0"/>
              </a:defRPr>
            </a:lvl3pPr>
            <a:lvl4pPr marL="1600200" indent="-228600" eaLnBrk="0" hangingPunct="0">
              <a:defRPr sz="2800" b="1">
                <a:solidFill>
                  <a:srgbClr val="FF3300"/>
                </a:solidFill>
                <a:latin typeface="Times New Roman" panose="02020603050405020304" pitchFamily="18" charset="0"/>
              </a:defRPr>
            </a:lvl4pPr>
            <a:lvl5pPr marL="2057400" indent="-228600" eaLnBrk="0" hangingPunct="0">
              <a:defRPr sz="2800" b="1">
                <a:solidFill>
                  <a:srgbClr val="FF3300"/>
                </a:solidFill>
                <a:latin typeface="Times New Roman" panose="02020603050405020304" pitchFamily="18" charset="0"/>
              </a:defRPr>
            </a:lvl5pPr>
            <a:lvl6pPr marL="2514600" indent="-228600" eaLnBrk="0" fontAlgn="base" hangingPunct="0">
              <a:spcBef>
                <a:spcPct val="0"/>
              </a:spcBef>
              <a:spcAft>
                <a:spcPct val="0"/>
              </a:spcAft>
              <a:defRPr sz="2800" b="1">
                <a:solidFill>
                  <a:srgbClr val="FF3300"/>
                </a:solidFill>
                <a:latin typeface="Times New Roman" panose="02020603050405020304" pitchFamily="18" charset="0"/>
              </a:defRPr>
            </a:lvl6pPr>
            <a:lvl7pPr marL="2971800" indent="-228600" eaLnBrk="0" fontAlgn="base" hangingPunct="0">
              <a:spcBef>
                <a:spcPct val="0"/>
              </a:spcBef>
              <a:spcAft>
                <a:spcPct val="0"/>
              </a:spcAft>
              <a:defRPr sz="2800" b="1">
                <a:solidFill>
                  <a:srgbClr val="FF3300"/>
                </a:solidFill>
                <a:latin typeface="Times New Roman" panose="02020603050405020304" pitchFamily="18" charset="0"/>
              </a:defRPr>
            </a:lvl7pPr>
            <a:lvl8pPr marL="3429000" indent="-228600" eaLnBrk="0" fontAlgn="base" hangingPunct="0">
              <a:spcBef>
                <a:spcPct val="0"/>
              </a:spcBef>
              <a:spcAft>
                <a:spcPct val="0"/>
              </a:spcAft>
              <a:defRPr sz="2800" b="1">
                <a:solidFill>
                  <a:srgbClr val="FF3300"/>
                </a:solidFill>
                <a:latin typeface="Times New Roman" panose="02020603050405020304" pitchFamily="18" charset="0"/>
              </a:defRPr>
            </a:lvl8pPr>
            <a:lvl9pPr marL="3886200" indent="-228600" eaLnBrk="0" fontAlgn="base" hangingPunct="0">
              <a:spcBef>
                <a:spcPct val="0"/>
              </a:spcBef>
              <a:spcAft>
                <a:spcPct val="0"/>
              </a:spcAft>
              <a:defRPr sz="2800" b="1">
                <a:solidFill>
                  <a:srgbClr val="FF3300"/>
                </a:solidFill>
                <a:latin typeface="Times New Roman" panose="02020603050405020304" pitchFamily="18" charset="0"/>
              </a:defRPr>
            </a:lvl9pPr>
          </a:lstStyle>
          <a:p>
            <a:pPr algn="r" eaLnBrk="1" hangingPunct="1"/>
            <a:fld id="{218E1A1B-1EBC-4761-A8C3-9970E4AD3588}" type="slidenum">
              <a:rPr lang="en-US" sz="1200" b="0">
                <a:solidFill>
                  <a:schemeClr val="tx1"/>
                </a:solidFill>
                <a:latin typeface="VNI-Ariston" pitchFamily="2" charset="0"/>
              </a:rPr>
              <a:pPr algn="r" eaLnBrk="1" hangingPunct="1"/>
              <a:t>25</a:t>
            </a:fld>
            <a:endParaRPr lang="en-US" sz="1200" b="0">
              <a:solidFill>
                <a:schemeClr val="tx1"/>
              </a:solidFill>
              <a:latin typeface="VNI-Ariston" pitchFamily="2" charset="0"/>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Arial" panose="020B0604020202020204" pitchFamily="34" charset="0"/>
            </a:endParaRPr>
          </a:p>
        </p:txBody>
      </p:sp>
    </p:spTree>
    <p:extLst>
      <p:ext uri="{BB962C8B-B14F-4D97-AF65-F5344CB8AC3E}">
        <p14:creationId xmlns:p14="http://schemas.microsoft.com/office/powerpoint/2010/main" val="5565555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399F5A-13AF-4F3C-B0BD-55DF76F879BF}" type="slidenum">
              <a:rPr lang="en-US" smtClean="0"/>
              <a:pPr/>
              <a:t>26</a:t>
            </a:fld>
            <a:endParaRPr lang="en-US"/>
          </a:p>
        </p:txBody>
      </p:sp>
    </p:spTree>
    <p:extLst>
      <p:ext uri="{BB962C8B-B14F-4D97-AF65-F5344CB8AC3E}">
        <p14:creationId xmlns:p14="http://schemas.microsoft.com/office/powerpoint/2010/main" val="40895699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A5B5B9EF-557D-4E21-8994-2DFFAE49AE4D}" type="slidenum">
              <a:rPr lang="vi-VN" smtClean="0"/>
              <a:pPr/>
              <a:t>27</a:t>
            </a:fld>
            <a:endParaRPr lang="vi-VN"/>
          </a:p>
        </p:txBody>
      </p:sp>
    </p:spTree>
    <p:extLst>
      <p:ext uri="{BB962C8B-B14F-4D97-AF65-F5344CB8AC3E}">
        <p14:creationId xmlns:p14="http://schemas.microsoft.com/office/powerpoint/2010/main" val="32096140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399F5A-13AF-4F3C-B0BD-55DF76F879BF}" type="slidenum">
              <a:rPr lang="en-US" smtClean="0"/>
              <a:pPr/>
              <a:t>29</a:t>
            </a:fld>
            <a:endParaRPr lang="en-US"/>
          </a:p>
        </p:txBody>
      </p:sp>
    </p:spTree>
    <p:extLst>
      <p:ext uri="{BB962C8B-B14F-4D97-AF65-F5344CB8AC3E}">
        <p14:creationId xmlns:p14="http://schemas.microsoft.com/office/powerpoint/2010/main" val="40895699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A5B5B9EF-557D-4E21-8994-2DFFAE49AE4D}" type="slidenum">
              <a:rPr lang="vi-VN" smtClean="0"/>
              <a:pPr/>
              <a:t>30</a:t>
            </a:fld>
            <a:endParaRPr lang="vi-VN"/>
          </a:p>
        </p:txBody>
      </p:sp>
    </p:spTree>
    <p:extLst>
      <p:ext uri="{BB962C8B-B14F-4D97-AF65-F5344CB8AC3E}">
        <p14:creationId xmlns:p14="http://schemas.microsoft.com/office/powerpoint/2010/main" val="32096140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399F5A-13AF-4F3C-B0BD-55DF76F879BF}" type="slidenum">
              <a:rPr lang="en-US" smtClean="0"/>
              <a:pPr/>
              <a:t>32</a:t>
            </a:fld>
            <a:endParaRPr lang="en-US"/>
          </a:p>
        </p:txBody>
      </p:sp>
    </p:spTree>
    <p:extLst>
      <p:ext uri="{BB962C8B-B14F-4D97-AF65-F5344CB8AC3E}">
        <p14:creationId xmlns:p14="http://schemas.microsoft.com/office/powerpoint/2010/main" val="40895699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399F5A-13AF-4F3C-B0BD-55DF76F879BF}" type="slidenum">
              <a:rPr lang="en-US" smtClean="0"/>
              <a:pPr/>
              <a:t>35</a:t>
            </a:fld>
            <a:endParaRPr lang="en-US"/>
          </a:p>
        </p:txBody>
      </p:sp>
    </p:spTree>
    <p:extLst>
      <p:ext uri="{BB962C8B-B14F-4D97-AF65-F5344CB8AC3E}">
        <p14:creationId xmlns:p14="http://schemas.microsoft.com/office/powerpoint/2010/main" val="40895699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rgbClr val="FF3300"/>
                </a:solidFill>
                <a:latin typeface="Times New Roman" panose="02020603050405020304" pitchFamily="18" charset="0"/>
              </a:defRPr>
            </a:lvl1pPr>
            <a:lvl2pPr marL="742950" indent="-285750" eaLnBrk="0" hangingPunct="0">
              <a:defRPr sz="2800" b="1">
                <a:solidFill>
                  <a:srgbClr val="FF3300"/>
                </a:solidFill>
                <a:latin typeface="Times New Roman" panose="02020603050405020304" pitchFamily="18" charset="0"/>
              </a:defRPr>
            </a:lvl2pPr>
            <a:lvl3pPr marL="1143000" indent="-228600" eaLnBrk="0" hangingPunct="0">
              <a:defRPr sz="2800" b="1">
                <a:solidFill>
                  <a:srgbClr val="FF3300"/>
                </a:solidFill>
                <a:latin typeface="Times New Roman" panose="02020603050405020304" pitchFamily="18" charset="0"/>
              </a:defRPr>
            </a:lvl3pPr>
            <a:lvl4pPr marL="1600200" indent="-228600" eaLnBrk="0" hangingPunct="0">
              <a:defRPr sz="2800" b="1">
                <a:solidFill>
                  <a:srgbClr val="FF3300"/>
                </a:solidFill>
                <a:latin typeface="Times New Roman" panose="02020603050405020304" pitchFamily="18" charset="0"/>
              </a:defRPr>
            </a:lvl4pPr>
            <a:lvl5pPr marL="2057400" indent="-228600" eaLnBrk="0" hangingPunct="0">
              <a:defRPr sz="2800" b="1">
                <a:solidFill>
                  <a:srgbClr val="FF3300"/>
                </a:solidFill>
                <a:latin typeface="Times New Roman" panose="02020603050405020304" pitchFamily="18" charset="0"/>
              </a:defRPr>
            </a:lvl5pPr>
            <a:lvl6pPr marL="2514600" indent="-228600" eaLnBrk="0" fontAlgn="base" hangingPunct="0">
              <a:spcBef>
                <a:spcPct val="0"/>
              </a:spcBef>
              <a:spcAft>
                <a:spcPct val="0"/>
              </a:spcAft>
              <a:defRPr sz="2800" b="1">
                <a:solidFill>
                  <a:srgbClr val="FF3300"/>
                </a:solidFill>
                <a:latin typeface="Times New Roman" panose="02020603050405020304" pitchFamily="18" charset="0"/>
              </a:defRPr>
            </a:lvl6pPr>
            <a:lvl7pPr marL="2971800" indent="-228600" eaLnBrk="0" fontAlgn="base" hangingPunct="0">
              <a:spcBef>
                <a:spcPct val="0"/>
              </a:spcBef>
              <a:spcAft>
                <a:spcPct val="0"/>
              </a:spcAft>
              <a:defRPr sz="2800" b="1">
                <a:solidFill>
                  <a:srgbClr val="FF3300"/>
                </a:solidFill>
                <a:latin typeface="Times New Roman" panose="02020603050405020304" pitchFamily="18" charset="0"/>
              </a:defRPr>
            </a:lvl7pPr>
            <a:lvl8pPr marL="3429000" indent="-228600" eaLnBrk="0" fontAlgn="base" hangingPunct="0">
              <a:spcBef>
                <a:spcPct val="0"/>
              </a:spcBef>
              <a:spcAft>
                <a:spcPct val="0"/>
              </a:spcAft>
              <a:defRPr sz="2800" b="1">
                <a:solidFill>
                  <a:srgbClr val="FF3300"/>
                </a:solidFill>
                <a:latin typeface="Times New Roman" panose="02020603050405020304" pitchFamily="18" charset="0"/>
              </a:defRPr>
            </a:lvl8pPr>
            <a:lvl9pPr marL="3886200" indent="-228600" eaLnBrk="0" fontAlgn="base" hangingPunct="0">
              <a:spcBef>
                <a:spcPct val="0"/>
              </a:spcBef>
              <a:spcAft>
                <a:spcPct val="0"/>
              </a:spcAft>
              <a:defRPr sz="2800" b="1">
                <a:solidFill>
                  <a:srgbClr val="FF3300"/>
                </a:solidFill>
                <a:latin typeface="Times New Roman" panose="02020603050405020304" pitchFamily="18" charset="0"/>
              </a:defRPr>
            </a:lvl9pPr>
          </a:lstStyle>
          <a:p>
            <a:pPr eaLnBrk="1" hangingPunct="1"/>
            <a:fld id="{4A243CC0-AE94-424D-8A63-F7FF198EEE1A}" type="slidenum">
              <a:rPr lang="en-US" sz="1200" b="0">
                <a:solidFill>
                  <a:schemeClr val="tx1"/>
                </a:solidFill>
                <a:latin typeface="VNI-Ariston" pitchFamily="2" charset="0"/>
              </a:rPr>
              <a:pPr eaLnBrk="1" hangingPunct="1"/>
              <a:t>36</a:t>
            </a:fld>
            <a:endParaRPr lang="en-US" sz="1200" b="0">
              <a:solidFill>
                <a:schemeClr val="tx1"/>
              </a:solidFill>
              <a:latin typeface="VNI-Ariston" pitchFamily="2" charset="0"/>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Arial" panose="020B0604020202020204" pitchFamily="34" charset="0"/>
            </a:endParaRPr>
          </a:p>
        </p:txBody>
      </p:sp>
    </p:spTree>
    <p:extLst>
      <p:ext uri="{BB962C8B-B14F-4D97-AF65-F5344CB8AC3E}">
        <p14:creationId xmlns:p14="http://schemas.microsoft.com/office/powerpoint/2010/main" val="37336044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399F5A-13AF-4F3C-B0BD-55DF76F879BF}" type="slidenum">
              <a:rPr lang="en-US" smtClean="0"/>
              <a:pPr/>
              <a:t>39</a:t>
            </a:fld>
            <a:endParaRPr lang="en-US"/>
          </a:p>
        </p:txBody>
      </p:sp>
    </p:spTree>
    <p:extLst>
      <p:ext uri="{BB962C8B-B14F-4D97-AF65-F5344CB8AC3E}">
        <p14:creationId xmlns:p14="http://schemas.microsoft.com/office/powerpoint/2010/main" val="40895699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53512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A5B5B9EF-557D-4E21-8994-2DFFAE49AE4D}" type="slidenum">
              <a:rPr lang="vi-VN" smtClean="0"/>
              <a:pPr/>
              <a:t>41</a:t>
            </a:fld>
            <a:endParaRPr lang="vi-VN"/>
          </a:p>
        </p:txBody>
      </p:sp>
    </p:spTree>
    <p:extLst>
      <p:ext uri="{BB962C8B-B14F-4D97-AF65-F5344CB8AC3E}">
        <p14:creationId xmlns:p14="http://schemas.microsoft.com/office/powerpoint/2010/main" val="33015202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399F5A-13AF-4F3C-B0BD-55DF76F879BF}" type="slidenum">
              <a:rPr lang="en-US" smtClean="0"/>
              <a:pPr/>
              <a:t>42</a:t>
            </a:fld>
            <a:endParaRPr lang="en-US"/>
          </a:p>
        </p:txBody>
      </p:sp>
    </p:spTree>
    <p:extLst>
      <p:ext uri="{BB962C8B-B14F-4D97-AF65-F5344CB8AC3E}">
        <p14:creationId xmlns:p14="http://schemas.microsoft.com/office/powerpoint/2010/main" val="40895699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399F5A-13AF-4F3C-B0BD-55DF76F879BF}" type="slidenum">
              <a:rPr lang="en-US" smtClean="0"/>
              <a:pPr/>
              <a:t>43</a:t>
            </a:fld>
            <a:endParaRPr lang="en-US"/>
          </a:p>
        </p:txBody>
      </p:sp>
    </p:spTree>
    <p:extLst>
      <p:ext uri="{BB962C8B-B14F-4D97-AF65-F5344CB8AC3E}">
        <p14:creationId xmlns:p14="http://schemas.microsoft.com/office/powerpoint/2010/main" val="40895699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F8C2ABD-EC22-4A47-8A1F-3D6FCF8C92F2}" type="slidenum">
              <a:rPr lang="en-US">
                <a:latin typeface="VNI-Ariston" pitchFamily="2" charset="0"/>
              </a:rPr>
              <a:pPr eaLnBrk="1" hangingPunct="1"/>
              <a:t>44</a:t>
            </a:fld>
            <a:endParaRPr lang="en-US">
              <a:latin typeface="VNI-Ariston" pitchFamily="2" charset="0"/>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Arial" panose="020B0604020202020204" pitchFamily="34" charset="0"/>
            </a:endParaRPr>
          </a:p>
        </p:txBody>
      </p:sp>
    </p:spTree>
    <p:extLst>
      <p:ext uri="{BB962C8B-B14F-4D97-AF65-F5344CB8AC3E}">
        <p14:creationId xmlns:p14="http://schemas.microsoft.com/office/powerpoint/2010/main" val="29914685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399F5A-13AF-4F3C-B0BD-55DF76F879BF}" type="slidenum">
              <a:rPr lang="en-US" smtClean="0"/>
              <a:pPr/>
              <a:t>45</a:t>
            </a:fld>
            <a:endParaRPr lang="en-US"/>
          </a:p>
        </p:txBody>
      </p:sp>
    </p:spTree>
    <p:extLst>
      <p:ext uri="{BB962C8B-B14F-4D97-AF65-F5344CB8AC3E}">
        <p14:creationId xmlns:p14="http://schemas.microsoft.com/office/powerpoint/2010/main" val="40895699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a:extLst>
              <a:ext uri="{FF2B5EF4-FFF2-40B4-BE49-F238E27FC236}">
                <a16:creationId xmlns="" xmlns:a16="http://schemas.microsoft.com/office/drawing/2014/main" id="{45E42B28-1071-4A6F-A8A4-97FB1CA54B16}"/>
              </a:ext>
            </a:extLst>
          </p:cNvPr>
          <p:cNvSpPr>
            <a:spLocks noGrp="1" noChangeArrowheads="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E1D2AB8-42F5-4DE5-BF9B-BC9D7179DA63}" type="slidenum">
              <a:rPr kumimoji="0" lang="en-US" altLang="vi-VN"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altLang="vi-VN"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68611" name="Rectangle 2">
            <a:extLst>
              <a:ext uri="{FF2B5EF4-FFF2-40B4-BE49-F238E27FC236}">
                <a16:creationId xmlns="" xmlns:a16="http://schemas.microsoft.com/office/drawing/2014/main" id="{85173C9D-53A9-4A8E-A168-75A96AFF547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2" name="Rectangle 3">
            <a:extLst>
              <a:ext uri="{FF2B5EF4-FFF2-40B4-BE49-F238E27FC236}">
                <a16:creationId xmlns="" xmlns:a16="http://schemas.microsoft.com/office/drawing/2014/main" id="{AD6B5856-3A3D-4234-BADB-9D9CE53D8DD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vi-VN">
              <a:cs typeface="Arial" panose="020B0604020202020204" pitchFamily="34" charset="0"/>
            </a:endParaRPr>
          </a:p>
        </p:txBody>
      </p:sp>
    </p:spTree>
    <p:extLst>
      <p:ext uri="{BB962C8B-B14F-4D97-AF65-F5344CB8AC3E}">
        <p14:creationId xmlns:p14="http://schemas.microsoft.com/office/powerpoint/2010/main" val="4378326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4"/>
        <p:cNvGrpSpPr/>
        <p:nvPr/>
      </p:nvGrpSpPr>
      <p:grpSpPr>
        <a:xfrm>
          <a:off x="0" y="0"/>
          <a:ext cx="0" cy="0"/>
          <a:chOff x="0" y="0"/>
          <a:chExt cx="0" cy="0"/>
        </a:xfrm>
      </p:grpSpPr>
      <p:sp>
        <p:nvSpPr>
          <p:cNvPr id="2455" name="Google Shape;2455;gab2bdc301d_1_5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6" name="Google Shape;2456;gab2bdc301d_1_5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22288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45230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37553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11032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399F5A-13AF-4F3C-B0BD-55DF76F879BF}" type="slidenum">
              <a:rPr lang="en-US" smtClean="0"/>
              <a:pPr/>
              <a:t>9</a:t>
            </a:fld>
            <a:endParaRPr lang="en-US"/>
          </a:p>
        </p:txBody>
      </p:sp>
    </p:spTree>
    <p:extLst>
      <p:ext uri="{BB962C8B-B14F-4D97-AF65-F5344CB8AC3E}">
        <p14:creationId xmlns:p14="http://schemas.microsoft.com/office/powerpoint/2010/main" val="40895699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399F5A-13AF-4F3C-B0BD-55DF76F879BF}" type="slidenum">
              <a:rPr lang="en-US" smtClean="0"/>
              <a:pPr/>
              <a:t>11</a:t>
            </a:fld>
            <a:endParaRPr lang="en-US"/>
          </a:p>
        </p:txBody>
      </p:sp>
    </p:spTree>
    <p:extLst>
      <p:ext uri="{BB962C8B-B14F-4D97-AF65-F5344CB8AC3E}">
        <p14:creationId xmlns:p14="http://schemas.microsoft.com/office/powerpoint/2010/main" val="40895699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399F5A-13AF-4F3C-B0BD-55DF76F879BF}" type="slidenum">
              <a:rPr lang="en-US" smtClean="0"/>
              <a:pPr/>
              <a:t>12</a:t>
            </a:fld>
            <a:endParaRPr lang="en-US"/>
          </a:p>
        </p:txBody>
      </p:sp>
    </p:spTree>
    <p:extLst>
      <p:ext uri="{BB962C8B-B14F-4D97-AF65-F5344CB8AC3E}">
        <p14:creationId xmlns:p14="http://schemas.microsoft.com/office/powerpoint/2010/main" val="40895699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A2C3E19-39B2-4142-A65A-DF5D33258932}" type="datetimeFigureOut">
              <a:rPr lang="en-US" smtClean="0"/>
              <a:pPr/>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FE7B5E-374B-46A4-8388-03249FF62DA1}" type="slidenum">
              <a:rPr lang="en-US" smtClean="0"/>
              <a:pPr/>
              <a:t>‹#›</a:t>
            </a:fld>
            <a:endParaRPr lang="en-US"/>
          </a:p>
        </p:txBody>
      </p:sp>
    </p:spTree>
    <p:extLst>
      <p:ext uri="{BB962C8B-B14F-4D97-AF65-F5344CB8AC3E}">
        <p14:creationId xmlns:p14="http://schemas.microsoft.com/office/powerpoint/2010/main" val="39141791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2C3E19-39B2-4142-A65A-DF5D33258932}" type="datetimeFigureOut">
              <a:rPr lang="en-US" smtClean="0"/>
              <a:pPr/>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FE7B5E-374B-46A4-8388-03249FF62DA1}" type="slidenum">
              <a:rPr lang="en-US" smtClean="0"/>
              <a:pPr/>
              <a:t>‹#›</a:t>
            </a:fld>
            <a:endParaRPr lang="en-US"/>
          </a:p>
        </p:txBody>
      </p:sp>
    </p:spTree>
    <p:extLst>
      <p:ext uri="{BB962C8B-B14F-4D97-AF65-F5344CB8AC3E}">
        <p14:creationId xmlns:p14="http://schemas.microsoft.com/office/powerpoint/2010/main" val="35920857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2C3E19-39B2-4142-A65A-DF5D33258932}" type="datetimeFigureOut">
              <a:rPr lang="en-US" smtClean="0"/>
              <a:pPr/>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FE7B5E-374B-46A4-8388-03249FF62DA1}" type="slidenum">
              <a:rPr lang="en-US" smtClean="0"/>
              <a:pPr/>
              <a:t>‹#›</a:t>
            </a:fld>
            <a:endParaRPr lang="en-US"/>
          </a:p>
        </p:txBody>
      </p:sp>
    </p:spTree>
    <p:extLst>
      <p:ext uri="{BB962C8B-B14F-4D97-AF65-F5344CB8AC3E}">
        <p14:creationId xmlns:p14="http://schemas.microsoft.com/office/powerpoint/2010/main" val="6727152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7">
  <p:cSld name="Title only 7">
    <p:bg>
      <p:bgPr>
        <a:solidFill>
          <a:schemeClr val="lt1"/>
        </a:solidFill>
        <a:effectLst/>
      </p:bgPr>
    </p:bg>
    <p:spTree>
      <p:nvGrpSpPr>
        <p:cNvPr id="1" name="Shape 670"/>
        <p:cNvGrpSpPr/>
        <p:nvPr/>
      </p:nvGrpSpPr>
      <p:grpSpPr>
        <a:xfrm>
          <a:off x="0" y="0"/>
          <a:ext cx="0" cy="0"/>
          <a:chOff x="0" y="0"/>
          <a:chExt cx="0" cy="0"/>
        </a:xfrm>
      </p:grpSpPr>
      <p:grpSp>
        <p:nvGrpSpPr>
          <p:cNvPr id="2" name="Google Shape;671;p24"/>
          <p:cNvGrpSpPr/>
          <p:nvPr/>
        </p:nvGrpSpPr>
        <p:grpSpPr>
          <a:xfrm>
            <a:off x="-16312" y="5778056"/>
            <a:ext cx="13323599" cy="1384744"/>
            <a:chOff x="-12235" y="4333542"/>
            <a:chExt cx="9992699" cy="1038558"/>
          </a:xfrm>
        </p:grpSpPr>
        <p:grpSp>
          <p:nvGrpSpPr>
            <p:cNvPr id="3" name="Google Shape;672;p24"/>
            <p:cNvGrpSpPr/>
            <p:nvPr/>
          </p:nvGrpSpPr>
          <p:grpSpPr>
            <a:xfrm flipH="1">
              <a:off x="7070039" y="4487995"/>
              <a:ext cx="1799878" cy="457706"/>
              <a:chOff x="4939527" y="4919710"/>
              <a:chExt cx="3620029" cy="920566"/>
            </a:xfrm>
          </p:grpSpPr>
          <p:grpSp>
            <p:nvGrpSpPr>
              <p:cNvPr id="4" name="Google Shape;673;p24"/>
              <p:cNvGrpSpPr/>
              <p:nvPr/>
            </p:nvGrpSpPr>
            <p:grpSpPr>
              <a:xfrm>
                <a:off x="4939527" y="5053655"/>
                <a:ext cx="3620029" cy="786616"/>
                <a:chOff x="1855275" y="1578600"/>
                <a:chExt cx="154800" cy="33650"/>
              </a:xfrm>
            </p:grpSpPr>
            <p:sp>
              <p:nvSpPr>
                <p:cNvPr id="674" name="Google Shape;674;p24"/>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24"/>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24"/>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24"/>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8" name="Google Shape;678;p24"/>
              <p:cNvSpPr/>
              <p:nvPr/>
            </p:nvSpPr>
            <p:spPr>
              <a:xfrm>
                <a:off x="5674675" y="4919710"/>
                <a:ext cx="1507927" cy="920566"/>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 name="Google Shape;679;p24"/>
            <p:cNvGrpSpPr/>
            <p:nvPr/>
          </p:nvGrpSpPr>
          <p:grpSpPr>
            <a:xfrm>
              <a:off x="6237967" y="4333542"/>
              <a:ext cx="3742498" cy="877034"/>
              <a:chOff x="3836925" y="3884274"/>
              <a:chExt cx="6143299" cy="1439649"/>
            </a:xfrm>
          </p:grpSpPr>
          <p:sp>
            <p:nvSpPr>
              <p:cNvPr id="680" name="Google Shape;680;p24"/>
              <p:cNvSpPr/>
              <p:nvPr/>
            </p:nvSpPr>
            <p:spPr>
              <a:xfrm>
                <a:off x="7153900" y="3884274"/>
                <a:ext cx="2826324" cy="1439649"/>
              </a:xfrm>
              <a:custGeom>
                <a:avLst/>
                <a:gdLst/>
                <a:ahLst/>
                <a:cxnLst/>
                <a:rect l="l" t="t" r="r" b="b"/>
                <a:pathLst>
                  <a:path w="195323" h="109085" extrusionOk="0">
                    <a:moveTo>
                      <a:pt x="101442" y="21479"/>
                    </a:moveTo>
                    <a:lnTo>
                      <a:pt x="104180" y="25122"/>
                    </a:lnTo>
                    <a:cubicBezTo>
                      <a:pt x="104180" y="25122"/>
                      <a:pt x="106180" y="23717"/>
                      <a:pt x="109467" y="23622"/>
                    </a:cubicBezTo>
                    <a:cubicBezTo>
                      <a:pt x="112741" y="23515"/>
                      <a:pt x="117849" y="28349"/>
                      <a:pt x="117849" y="28349"/>
                    </a:cubicBezTo>
                    <a:cubicBezTo>
                      <a:pt x="117849" y="28349"/>
                      <a:pt x="122956" y="25694"/>
                      <a:pt x="123504" y="23622"/>
                    </a:cubicBezTo>
                    <a:cubicBezTo>
                      <a:pt x="124052" y="21538"/>
                      <a:pt x="124957" y="21181"/>
                      <a:pt x="125873" y="18490"/>
                    </a:cubicBezTo>
                    <a:cubicBezTo>
                      <a:pt x="126778" y="15812"/>
                      <a:pt x="129695" y="15085"/>
                      <a:pt x="130981" y="13657"/>
                    </a:cubicBezTo>
                    <a:cubicBezTo>
                      <a:pt x="132255" y="12216"/>
                      <a:pt x="135720" y="12216"/>
                      <a:pt x="136268" y="13657"/>
                    </a:cubicBezTo>
                    <a:cubicBezTo>
                      <a:pt x="136803" y="15085"/>
                      <a:pt x="140280" y="17955"/>
                      <a:pt x="141006" y="20467"/>
                    </a:cubicBezTo>
                    <a:cubicBezTo>
                      <a:pt x="141721" y="22979"/>
                      <a:pt x="141554" y="25122"/>
                      <a:pt x="144650" y="27634"/>
                    </a:cubicBezTo>
                    <a:cubicBezTo>
                      <a:pt x="147745" y="30147"/>
                      <a:pt x="149745" y="35338"/>
                      <a:pt x="151210" y="37302"/>
                    </a:cubicBezTo>
                    <a:cubicBezTo>
                      <a:pt x="152662" y="39279"/>
                      <a:pt x="153758" y="42684"/>
                      <a:pt x="154484" y="46446"/>
                    </a:cubicBezTo>
                    <a:cubicBezTo>
                      <a:pt x="155210" y="50209"/>
                      <a:pt x="195323" y="68473"/>
                      <a:pt x="195323" y="68473"/>
                    </a:cubicBezTo>
                    <a:lnTo>
                      <a:pt x="195323" y="109085"/>
                    </a:lnTo>
                    <a:lnTo>
                      <a:pt x="0" y="109085"/>
                    </a:lnTo>
                    <a:lnTo>
                      <a:pt x="0" y="65044"/>
                    </a:lnTo>
                    <a:cubicBezTo>
                      <a:pt x="0" y="65044"/>
                      <a:pt x="9156" y="63020"/>
                      <a:pt x="11823" y="59091"/>
                    </a:cubicBezTo>
                    <a:cubicBezTo>
                      <a:pt x="14490" y="55150"/>
                      <a:pt x="14288" y="53542"/>
                      <a:pt x="15931" y="53638"/>
                    </a:cubicBezTo>
                    <a:cubicBezTo>
                      <a:pt x="17562" y="53745"/>
                      <a:pt x="18181" y="52328"/>
                      <a:pt x="19312" y="50221"/>
                    </a:cubicBezTo>
                    <a:cubicBezTo>
                      <a:pt x="20444" y="48101"/>
                      <a:pt x="21158" y="45077"/>
                      <a:pt x="22182" y="45375"/>
                    </a:cubicBezTo>
                    <a:cubicBezTo>
                      <a:pt x="23206" y="45684"/>
                      <a:pt x="23313" y="46387"/>
                      <a:pt x="25051" y="44267"/>
                    </a:cubicBezTo>
                    <a:cubicBezTo>
                      <a:pt x="26790" y="42148"/>
                      <a:pt x="30278" y="41041"/>
                      <a:pt x="31207" y="38922"/>
                    </a:cubicBezTo>
                    <a:cubicBezTo>
                      <a:pt x="32124" y="36814"/>
                      <a:pt x="34481" y="29956"/>
                      <a:pt x="35814" y="28849"/>
                    </a:cubicBezTo>
                    <a:cubicBezTo>
                      <a:pt x="37160" y="27730"/>
                      <a:pt x="38481" y="26527"/>
                      <a:pt x="38993" y="25110"/>
                    </a:cubicBezTo>
                    <a:cubicBezTo>
                      <a:pt x="39505" y="23705"/>
                      <a:pt x="41053" y="24539"/>
                      <a:pt x="41768" y="23622"/>
                    </a:cubicBezTo>
                    <a:cubicBezTo>
                      <a:pt x="42482" y="22693"/>
                      <a:pt x="43613" y="14323"/>
                      <a:pt x="44327" y="12609"/>
                    </a:cubicBezTo>
                    <a:cubicBezTo>
                      <a:pt x="45054" y="10882"/>
                      <a:pt x="46078" y="10692"/>
                      <a:pt x="46685" y="10894"/>
                    </a:cubicBezTo>
                    <a:cubicBezTo>
                      <a:pt x="47304" y="11097"/>
                      <a:pt x="48328" y="9275"/>
                      <a:pt x="49661" y="8573"/>
                    </a:cubicBezTo>
                    <a:cubicBezTo>
                      <a:pt x="51007" y="7870"/>
                      <a:pt x="52233" y="7465"/>
                      <a:pt x="53352" y="7763"/>
                    </a:cubicBezTo>
                    <a:cubicBezTo>
                      <a:pt x="54483" y="8073"/>
                      <a:pt x="53972" y="11894"/>
                      <a:pt x="54281" y="12406"/>
                    </a:cubicBezTo>
                    <a:cubicBezTo>
                      <a:pt x="54591" y="12906"/>
                      <a:pt x="56127" y="11394"/>
                      <a:pt x="56436" y="10085"/>
                    </a:cubicBezTo>
                    <a:cubicBezTo>
                      <a:pt x="56746" y="8775"/>
                      <a:pt x="62996" y="5953"/>
                      <a:pt x="63913" y="4941"/>
                    </a:cubicBezTo>
                    <a:cubicBezTo>
                      <a:pt x="64842" y="3941"/>
                      <a:pt x="63711" y="2417"/>
                      <a:pt x="65044" y="1215"/>
                    </a:cubicBezTo>
                    <a:cubicBezTo>
                      <a:pt x="66378" y="0"/>
                      <a:pt x="68426" y="203"/>
                      <a:pt x="70378" y="1215"/>
                    </a:cubicBezTo>
                    <a:cubicBezTo>
                      <a:pt x="72331" y="2215"/>
                      <a:pt x="72331" y="3227"/>
                      <a:pt x="73450" y="3334"/>
                    </a:cubicBezTo>
                    <a:cubicBezTo>
                      <a:pt x="74581" y="3429"/>
                      <a:pt x="74581" y="4536"/>
                      <a:pt x="76224" y="4739"/>
                    </a:cubicBezTo>
                    <a:cubicBezTo>
                      <a:pt x="77867" y="4941"/>
                      <a:pt x="79094" y="4941"/>
                      <a:pt x="79403" y="6453"/>
                    </a:cubicBezTo>
                    <a:cubicBezTo>
                      <a:pt x="79713" y="7965"/>
                      <a:pt x="80630" y="5953"/>
                      <a:pt x="82166" y="6953"/>
                    </a:cubicBezTo>
                    <a:cubicBezTo>
                      <a:pt x="83701" y="7965"/>
                      <a:pt x="85856" y="8168"/>
                      <a:pt x="86368" y="9585"/>
                    </a:cubicBezTo>
                    <a:cubicBezTo>
                      <a:pt x="86892" y="10990"/>
                      <a:pt x="86880" y="12609"/>
                      <a:pt x="88321" y="12502"/>
                    </a:cubicBezTo>
                    <a:cubicBezTo>
                      <a:pt x="89762" y="12406"/>
                      <a:pt x="90059" y="13109"/>
                      <a:pt x="90988" y="13811"/>
                    </a:cubicBezTo>
                    <a:cubicBezTo>
                      <a:pt x="91905" y="14526"/>
                      <a:pt x="93453" y="13740"/>
                      <a:pt x="93750" y="14585"/>
                    </a:cubicBezTo>
                    <a:cubicBezTo>
                      <a:pt x="94060" y="15431"/>
                      <a:pt x="96012" y="15621"/>
                      <a:pt x="96215" y="16335"/>
                    </a:cubicBezTo>
                    <a:cubicBezTo>
                      <a:pt x="96417" y="17050"/>
                      <a:pt x="97144" y="18550"/>
                      <a:pt x="98679" y="18348"/>
                    </a:cubicBezTo>
                    <a:cubicBezTo>
                      <a:pt x="100215" y="18157"/>
                      <a:pt x="100835" y="18252"/>
                      <a:pt x="101144" y="1986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24"/>
              <p:cNvSpPr/>
              <p:nvPr/>
            </p:nvSpPr>
            <p:spPr>
              <a:xfrm>
                <a:off x="3836925" y="4516304"/>
                <a:ext cx="4040698" cy="794061"/>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2" name="Google Shape;682;p24"/>
            <p:cNvSpPr/>
            <p:nvPr/>
          </p:nvSpPr>
          <p:spPr>
            <a:xfrm>
              <a:off x="-12235" y="4707925"/>
              <a:ext cx="7121552" cy="664175"/>
            </a:xfrm>
            <a:custGeom>
              <a:avLst/>
              <a:gdLst/>
              <a:ahLst/>
              <a:cxnLst/>
              <a:rect l="l" t="t" r="r" b="b"/>
              <a:pathLst>
                <a:path w="151805" h="19278" extrusionOk="0">
                  <a:moveTo>
                    <a:pt x="0" y="1"/>
                  </a:moveTo>
                  <a:cubicBezTo>
                    <a:pt x="0" y="1"/>
                    <a:pt x="34992" y="6109"/>
                    <a:pt x="64449" y="7097"/>
                  </a:cubicBezTo>
                  <a:cubicBezTo>
                    <a:pt x="98822" y="8264"/>
                    <a:pt x="151805" y="19277"/>
                    <a:pt x="151805" y="19277"/>
                  </a:cubicBezTo>
                  <a:lnTo>
                    <a:pt x="0"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3" name="Google Shape;683;p24"/>
          <p:cNvSpPr txBox="1">
            <a:spLocks noGrp="1"/>
          </p:cNvSpPr>
          <p:nvPr>
            <p:ph type="title"/>
          </p:nvPr>
        </p:nvSpPr>
        <p:spPr>
          <a:xfrm>
            <a:off x="1384700" y="553804"/>
            <a:ext cx="9422400" cy="763600"/>
          </a:xfrm>
          <a:prstGeom prst="rect">
            <a:avLst/>
          </a:prstGeom>
        </p:spPr>
        <p:txBody>
          <a:bodyPr spcFirstLastPara="1" wrap="square" lIns="121879" tIns="121879" rIns="121879" bIns="121879"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8693775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02299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22220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34742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86903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18715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72019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81938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2C3E19-39B2-4142-A65A-DF5D33258932}" type="datetimeFigureOut">
              <a:rPr lang="en-US" smtClean="0"/>
              <a:pPr/>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FE7B5E-374B-46A4-8388-03249FF62DA1}" type="slidenum">
              <a:rPr lang="en-US" smtClean="0"/>
              <a:pPr/>
              <a:t>‹#›</a:t>
            </a:fld>
            <a:endParaRPr lang="en-US"/>
          </a:p>
        </p:txBody>
      </p:sp>
    </p:spTree>
    <p:extLst>
      <p:ext uri="{BB962C8B-B14F-4D97-AF65-F5344CB8AC3E}">
        <p14:creationId xmlns:p14="http://schemas.microsoft.com/office/powerpoint/2010/main" val="13503061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09985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7759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14577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10687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31237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39186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00159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07001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12425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09455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A2C3E19-39B2-4142-A65A-DF5D33258932}" type="datetimeFigureOut">
              <a:rPr lang="en-US" smtClean="0"/>
              <a:pPr/>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FE7B5E-374B-46A4-8388-03249FF62DA1}" type="slidenum">
              <a:rPr lang="en-US" smtClean="0"/>
              <a:pPr/>
              <a:t>‹#›</a:t>
            </a:fld>
            <a:endParaRPr lang="en-US"/>
          </a:p>
        </p:txBody>
      </p:sp>
    </p:spTree>
    <p:extLst>
      <p:ext uri="{BB962C8B-B14F-4D97-AF65-F5344CB8AC3E}">
        <p14:creationId xmlns:p14="http://schemas.microsoft.com/office/powerpoint/2010/main" val="7672743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68475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85138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86526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09186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41913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A2C3E19-39B2-4142-A65A-DF5D33258932}" type="datetimeFigureOut">
              <a:rPr lang="en-US" smtClean="0"/>
              <a:pPr/>
              <a:t>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FE7B5E-374B-46A4-8388-03249FF62DA1}" type="slidenum">
              <a:rPr lang="en-US" smtClean="0"/>
              <a:pPr/>
              <a:t>‹#›</a:t>
            </a:fld>
            <a:endParaRPr lang="en-US"/>
          </a:p>
        </p:txBody>
      </p:sp>
    </p:spTree>
    <p:extLst>
      <p:ext uri="{BB962C8B-B14F-4D97-AF65-F5344CB8AC3E}">
        <p14:creationId xmlns:p14="http://schemas.microsoft.com/office/powerpoint/2010/main" val="6535887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A2C3E19-39B2-4142-A65A-DF5D33258932}" type="datetimeFigureOut">
              <a:rPr lang="en-US" smtClean="0"/>
              <a:pPr/>
              <a:t>11/5/2024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4FE7B5E-374B-46A4-8388-03249FF62DA1}" type="slidenum">
              <a:rPr lang="en-US" smtClean="0"/>
              <a:pPr/>
              <a:t>‹#›</a:t>
            </a:fld>
            <a:endParaRPr lang="en-US"/>
          </a:p>
        </p:txBody>
      </p:sp>
    </p:spTree>
    <p:extLst>
      <p:ext uri="{BB962C8B-B14F-4D97-AF65-F5344CB8AC3E}">
        <p14:creationId xmlns:p14="http://schemas.microsoft.com/office/powerpoint/2010/main" val="17796682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A2C3E19-39B2-4142-A65A-DF5D33258932}" type="datetimeFigureOut">
              <a:rPr lang="en-US" smtClean="0"/>
              <a:pPr/>
              <a:t>11/5/2024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4FE7B5E-374B-46A4-8388-03249FF62DA1}" type="slidenum">
              <a:rPr lang="en-US" smtClean="0"/>
              <a:pPr/>
              <a:t>‹#›</a:t>
            </a:fld>
            <a:endParaRPr lang="en-US"/>
          </a:p>
        </p:txBody>
      </p:sp>
    </p:spTree>
    <p:extLst>
      <p:ext uri="{BB962C8B-B14F-4D97-AF65-F5344CB8AC3E}">
        <p14:creationId xmlns:p14="http://schemas.microsoft.com/office/powerpoint/2010/main" val="38512575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2C3E19-39B2-4142-A65A-DF5D33258932}" type="datetimeFigureOut">
              <a:rPr lang="en-US" smtClean="0"/>
              <a:pPr/>
              <a:t>11/5/2024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4FE7B5E-374B-46A4-8388-03249FF62DA1}" type="slidenum">
              <a:rPr lang="en-US" smtClean="0"/>
              <a:pPr/>
              <a:t>‹#›</a:t>
            </a:fld>
            <a:endParaRPr lang="en-US"/>
          </a:p>
        </p:txBody>
      </p:sp>
    </p:spTree>
    <p:extLst>
      <p:ext uri="{BB962C8B-B14F-4D97-AF65-F5344CB8AC3E}">
        <p14:creationId xmlns:p14="http://schemas.microsoft.com/office/powerpoint/2010/main" val="27047994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A2C3E19-39B2-4142-A65A-DF5D33258932}" type="datetimeFigureOut">
              <a:rPr lang="en-US" smtClean="0"/>
              <a:pPr/>
              <a:t>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FE7B5E-374B-46A4-8388-03249FF62DA1}" type="slidenum">
              <a:rPr lang="en-US" smtClean="0"/>
              <a:pPr/>
              <a:t>‹#›</a:t>
            </a:fld>
            <a:endParaRPr lang="en-US"/>
          </a:p>
        </p:txBody>
      </p:sp>
    </p:spTree>
    <p:extLst>
      <p:ext uri="{BB962C8B-B14F-4D97-AF65-F5344CB8AC3E}">
        <p14:creationId xmlns:p14="http://schemas.microsoft.com/office/powerpoint/2010/main" val="31443782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A2C3E19-39B2-4142-A65A-DF5D33258932}" type="datetimeFigureOut">
              <a:rPr lang="en-US" smtClean="0"/>
              <a:pPr/>
              <a:t>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FE7B5E-374B-46A4-8388-03249FF62DA1}" type="slidenum">
              <a:rPr lang="en-US" smtClean="0"/>
              <a:pPr/>
              <a:t>‹#›</a:t>
            </a:fld>
            <a:endParaRPr lang="en-US"/>
          </a:p>
        </p:txBody>
      </p:sp>
    </p:spTree>
    <p:extLst>
      <p:ext uri="{BB962C8B-B14F-4D97-AF65-F5344CB8AC3E}">
        <p14:creationId xmlns:p14="http://schemas.microsoft.com/office/powerpoint/2010/main" val="32806331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2C3E19-39B2-4142-A65A-DF5D33258932}" type="datetimeFigureOut">
              <a:rPr lang="en-US" smtClean="0"/>
              <a:pPr/>
              <a:t>11/5/2024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FE7B5E-374B-46A4-8388-03249FF62DA1}" type="slidenum">
              <a:rPr lang="en-US" smtClean="0"/>
              <a:pPr/>
              <a:t>‹#›</a:t>
            </a:fld>
            <a:endParaRPr lang="en-US"/>
          </a:p>
        </p:txBody>
      </p:sp>
    </p:spTree>
    <p:extLst>
      <p:ext uri="{BB962C8B-B14F-4D97-AF65-F5344CB8AC3E}">
        <p14:creationId xmlns:p14="http://schemas.microsoft.com/office/powerpoint/2010/main" val="28835607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4" r:id="rId12"/>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0" r="-10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37692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0" r="-10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044241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png"/><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audio" Target="../media/audio1.wav"/><Relationship Id="rId7" Type="http://schemas.openxmlformats.org/officeDocument/2006/relationships/image" Target="../media/image5.emf"/><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8.wmf"/><Relationship Id="rId4" Type="http://schemas.openxmlformats.org/officeDocument/2006/relationships/audio" Target="../media/audio2.wav"/><Relationship Id="rId9" Type="http://schemas.openxmlformats.org/officeDocument/2006/relationships/image" Target="../media/image7.emf"/></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3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4.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audio" Target="../media/audio1.wav"/><Relationship Id="rId7" Type="http://schemas.openxmlformats.org/officeDocument/2006/relationships/image" Target="../media/image5.emf"/><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8.wmf"/><Relationship Id="rId4" Type="http://schemas.openxmlformats.org/officeDocument/2006/relationships/audio" Target="../media/audio2.wav"/><Relationship Id="rId9" Type="http://schemas.openxmlformats.org/officeDocument/2006/relationships/image" Target="../media/image7.emf"/></Relationships>
</file>

<file path=ppt/slides/_rels/slide4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44.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1.jpeg"/><Relationship Id="rId7" Type="http://schemas.openxmlformats.org/officeDocument/2006/relationships/image" Target="../media/image65.jpe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media/image54.jpeg"/></Relationships>
</file>

<file path=ppt/slides/_rels/slide4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9.jpeg"/><Relationship Id="rId7" Type="http://schemas.openxmlformats.org/officeDocument/2006/relationships/slide" Target="slide42.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4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audio" Target="../media/audio1.wav"/><Relationship Id="rId7" Type="http://schemas.openxmlformats.org/officeDocument/2006/relationships/image" Target="../media/image5.emf"/><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8.wmf"/><Relationship Id="rId4" Type="http://schemas.openxmlformats.org/officeDocument/2006/relationships/audio" Target="../media/audio2.wav"/><Relationship Id="rId9" Type="http://schemas.openxmlformats.org/officeDocument/2006/relationships/image" Target="../media/image7.emf"/></Relationships>
</file>

<file path=ppt/slides/_rels/slide5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audio" Target="../media/audio1.wav"/><Relationship Id="rId7" Type="http://schemas.openxmlformats.org/officeDocument/2006/relationships/image" Target="../media/image5.emf"/><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8.wmf"/><Relationship Id="rId4" Type="http://schemas.openxmlformats.org/officeDocument/2006/relationships/audio" Target="../media/audio2.wav"/><Relationship Id="rId9" Type="http://schemas.openxmlformats.org/officeDocument/2006/relationships/image" Target="../media/image7.emf"/></Relationships>
</file>

<file path=ppt/slides/_rels/slide60.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audio" Target="../media/audio1.wav"/><Relationship Id="rId7" Type="http://schemas.openxmlformats.org/officeDocument/2006/relationships/image" Target="../media/image5.emf"/><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8.wmf"/><Relationship Id="rId4" Type="http://schemas.openxmlformats.org/officeDocument/2006/relationships/audio" Target="../media/audio2.wav"/><Relationship Id="rId9" Type="http://schemas.openxmlformats.org/officeDocument/2006/relationships/image" Target="../media/image7.emf"/></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7528" y="-259080"/>
            <a:ext cx="12706773" cy="7147560"/>
          </a:xfrm>
          <a:prstGeom prst="rect">
            <a:avLst/>
          </a:prstGeom>
        </p:spPr>
      </p:pic>
      <p:sp>
        <p:nvSpPr>
          <p:cNvPr id="10" name="Slide Number Placeholder 3">
            <a:extLst>
              <a:ext uri="{FF2B5EF4-FFF2-40B4-BE49-F238E27FC236}">
                <a16:creationId xmlns:a16="http://schemas.microsoft.com/office/drawing/2014/main" xmlns="" id="{4EBD89AB-E8E3-4B2B-A34E-B946030D505B}"/>
              </a:ext>
            </a:extLst>
          </p:cNvPr>
          <p:cNvSpPr>
            <a:spLocks noGrp="1"/>
          </p:cNvSpPr>
          <p:nvPr>
            <p:ph type="sldNum" sz="quarter" idx="12"/>
          </p:nvPr>
        </p:nvSpPr>
        <p:spPr>
          <a:xfrm>
            <a:off x="11363696" y="6455739"/>
            <a:ext cx="294460" cy="187367"/>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C71654-96A5-4280-94F3-931C61A9F92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xmlns="" id="{9F75B955-4329-4754-86B0-99FDACF648E4}"/>
              </a:ext>
            </a:extLst>
          </p:cNvPr>
          <p:cNvSpPr/>
          <p:nvPr/>
        </p:nvSpPr>
        <p:spPr>
          <a:xfrm>
            <a:off x="2692400" y="2514600"/>
            <a:ext cx="6858000" cy="120032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KHỞI ĐỘNG</a:t>
            </a:r>
          </a:p>
        </p:txBody>
      </p:sp>
      <p:pic>
        <p:nvPicPr>
          <p:cNvPr id="12" name="Bike Rides - The Green Orbs">
            <a:hlinkClick r:id="" action="ppaction://media"/>
            <a:extLst>
              <a:ext uri="{FF2B5EF4-FFF2-40B4-BE49-F238E27FC236}">
                <a16:creationId xmlns:a16="http://schemas.microsoft.com/office/drawing/2014/main" xmlns="" id="{A39B2B10-AAEB-40F1-88FE-DF43FC10D483}"/>
              </a:ext>
            </a:extLst>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11954922" y="6524385"/>
            <a:ext cx="184220" cy="184220"/>
          </a:xfrm>
          <a:prstGeom prst="rect">
            <a:avLst/>
          </a:prstGeom>
        </p:spPr>
      </p:pic>
    </p:spTree>
    <p:extLst>
      <p:ext uri="{BB962C8B-B14F-4D97-AF65-F5344CB8AC3E}">
        <p14:creationId xmlns:p14="http://schemas.microsoft.com/office/powerpoint/2010/main" val="30816451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2274" fill="hold"/>
                                        <p:tgtEl>
                                          <p:spTgt spid="12"/>
                                        </p:tgtEl>
                                      </p:cBhvr>
                                    </p:cmd>
                                  </p:childTnLst>
                                </p:cTn>
                              </p:par>
                              <p:par>
                                <p:cTn id="7" presetID="34" presetClass="emph" presetSubtype="0" repeatCount="indefinite" fill="hold" nodeType="withEffect">
                                  <p:stCondLst>
                                    <p:cond delay="0"/>
                                  </p:stCondLst>
                                  <p:iterate type="lt">
                                    <p:tmPct val="10000"/>
                                  </p:iterate>
                                  <p:childTnLst>
                                    <p:animMotion origin="layout" path="M 5E-6 2.59259E-6 L 5E-6 -0.07222 " pathEditMode="relative" rAng="0" ptsTypes="AA">
                                      <p:cBhvr>
                                        <p:cTn id="8" dur="250" accel="50000" decel="50000" autoRev="1" fill="hold">
                                          <p:stCondLst>
                                            <p:cond delay="0"/>
                                          </p:stCondLst>
                                        </p:cTn>
                                        <p:tgtEl>
                                          <p:spTgt spid="11">
                                            <p:txEl>
                                              <p:pRg st="0" end="0"/>
                                            </p:txEl>
                                          </p:spTgt>
                                        </p:tgtEl>
                                        <p:attrNameLst>
                                          <p:attrName>ppt_x</p:attrName>
                                          <p:attrName>ppt_y</p:attrName>
                                        </p:attrNameLst>
                                      </p:cBhvr>
                                      <p:rCtr x="0" y="-3611"/>
                                    </p:animMotion>
                                    <p:animRot by="1500000">
                                      <p:cBhvr>
                                        <p:cTn id="9" dur="125" fill="hold">
                                          <p:stCondLst>
                                            <p:cond delay="0"/>
                                          </p:stCondLst>
                                        </p:cTn>
                                        <p:tgtEl>
                                          <p:spTgt spid="11">
                                            <p:txEl>
                                              <p:pRg st="0" end="0"/>
                                            </p:txEl>
                                          </p:spTgt>
                                        </p:tgtEl>
                                        <p:attrNameLst>
                                          <p:attrName>r</p:attrName>
                                        </p:attrNameLst>
                                      </p:cBhvr>
                                    </p:animRot>
                                    <p:animRot by="-1500000">
                                      <p:cBhvr>
                                        <p:cTn id="10" dur="125" fill="hold">
                                          <p:stCondLst>
                                            <p:cond delay="125"/>
                                          </p:stCondLst>
                                        </p:cTn>
                                        <p:tgtEl>
                                          <p:spTgt spid="11">
                                            <p:txEl>
                                              <p:pRg st="0" end="0"/>
                                            </p:txEl>
                                          </p:spTgt>
                                        </p:tgtEl>
                                        <p:attrNameLst>
                                          <p:attrName>r</p:attrName>
                                        </p:attrNameLst>
                                      </p:cBhvr>
                                    </p:animRot>
                                    <p:animRot by="-1500000">
                                      <p:cBhvr>
                                        <p:cTn id="11" dur="125" fill="hold">
                                          <p:stCondLst>
                                            <p:cond delay="250"/>
                                          </p:stCondLst>
                                        </p:cTn>
                                        <p:tgtEl>
                                          <p:spTgt spid="11">
                                            <p:txEl>
                                              <p:pRg st="0" end="0"/>
                                            </p:txEl>
                                          </p:spTgt>
                                        </p:tgtEl>
                                        <p:attrNameLst>
                                          <p:attrName>r</p:attrName>
                                        </p:attrNameLst>
                                      </p:cBhvr>
                                    </p:animRot>
                                    <p:animRot by="1500000">
                                      <p:cBhvr>
                                        <p:cTn id="12" dur="125" fill="hold">
                                          <p:stCondLst>
                                            <p:cond delay="375"/>
                                          </p:stCondLst>
                                        </p:cTn>
                                        <p:tgtEl>
                                          <p:spTgt spid="11">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3" fill="hold"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8"/>
          <p:cNvGrpSpPr/>
          <p:nvPr/>
        </p:nvGrpSpPr>
        <p:grpSpPr>
          <a:xfrm>
            <a:off x="-508920" y="-307547"/>
            <a:ext cx="2790140" cy="1448317"/>
            <a:chOff x="0" y="0"/>
            <a:chExt cx="1345639" cy="698500"/>
          </a:xfrm>
        </p:grpSpPr>
        <p:sp>
          <p:nvSpPr>
            <p:cNvPr id="29" name="Freeform 29"/>
            <p:cNvSpPr/>
            <p:nvPr/>
          </p:nvSpPr>
          <p:spPr>
            <a:xfrm>
              <a:off x="3907" y="0"/>
              <a:ext cx="1337825" cy="698500"/>
            </a:xfrm>
            <a:custGeom>
              <a:avLst/>
              <a:gdLst/>
              <a:ahLst/>
              <a:cxnLst/>
              <a:rect l="l" t="t" r="r" b="b"/>
              <a:pathLst>
                <a:path w="1337825" h="698500">
                  <a:moveTo>
                    <a:pt x="1331500" y="366838"/>
                  </a:moveTo>
                  <a:lnTo>
                    <a:pt x="1148765" y="680912"/>
                  </a:lnTo>
                  <a:cubicBezTo>
                    <a:pt x="1142430" y="691801"/>
                    <a:pt x="1130782" y="698500"/>
                    <a:pt x="1118184" y="698500"/>
                  </a:cubicBezTo>
                  <a:lnTo>
                    <a:pt x="219641" y="698500"/>
                  </a:lnTo>
                  <a:cubicBezTo>
                    <a:pt x="207043" y="698500"/>
                    <a:pt x="195396" y="691801"/>
                    <a:pt x="189060" y="680912"/>
                  </a:cubicBezTo>
                  <a:lnTo>
                    <a:pt x="6326" y="366838"/>
                  </a:lnTo>
                  <a:cubicBezTo>
                    <a:pt x="0" y="355966"/>
                    <a:pt x="0" y="342534"/>
                    <a:pt x="6326" y="331662"/>
                  </a:cubicBezTo>
                  <a:lnTo>
                    <a:pt x="189060" y="17588"/>
                  </a:lnTo>
                  <a:cubicBezTo>
                    <a:pt x="195396" y="6699"/>
                    <a:pt x="207043" y="0"/>
                    <a:pt x="219641" y="0"/>
                  </a:cubicBezTo>
                  <a:lnTo>
                    <a:pt x="1118184" y="0"/>
                  </a:lnTo>
                  <a:cubicBezTo>
                    <a:pt x="1130782" y="0"/>
                    <a:pt x="1142430" y="6699"/>
                    <a:pt x="1148765" y="17588"/>
                  </a:cubicBezTo>
                  <a:lnTo>
                    <a:pt x="1331500" y="331662"/>
                  </a:lnTo>
                  <a:cubicBezTo>
                    <a:pt x="1337825" y="342534"/>
                    <a:pt x="1337825" y="355966"/>
                    <a:pt x="1331500" y="366838"/>
                  </a:cubicBezTo>
                  <a:close/>
                </a:path>
              </a:pathLst>
            </a:custGeom>
            <a:solidFill>
              <a:srgbClr val="00ADEF"/>
            </a:solidFill>
          </p:spPr>
        </p:sp>
        <p:sp>
          <p:nvSpPr>
            <p:cNvPr id="30" name="TextBox 30"/>
            <p:cNvSpPr txBox="1"/>
            <p:nvPr/>
          </p:nvSpPr>
          <p:spPr>
            <a:xfrm>
              <a:off x="114300" y="19050"/>
              <a:ext cx="1117039" cy="679450"/>
            </a:xfrm>
            <a:prstGeom prst="rect">
              <a:avLst/>
            </a:prstGeom>
          </p:spPr>
          <p:txBody>
            <a:bodyPr lIns="50800" tIns="50800" rIns="50800" bIns="50800" rtlCol="0" anchor="ctr"/>
            <a:lstStyle/>
            <a:p>
              <a:pPr algn="ctr" defTabSz="609539">
                <a:lnSpc>
                  <a:spcPts val="1584"/>
                </a:lnSpc>
                <a:defRPr/>
              </a:pPr>
              <a:endParaRPr sz="3200" b="1">
                <a:solidFill>
                  <a:prstClr val="black"/>
                </a:solidFill>
                <a:latin typeface="Calibri" pitchFamily="34" charset="0"/>
                <a:cs typeface="Calibri" pitchFamily="34" charset="0"/>
              </a:endParaRPr>
            </a:p>
          </p:txBody>
        </p:sp>
      </p:grpSp>
      <p:grpSp>
        <p:nvGrpSpPr>
          <p:cNvPr id="3" name="Group 34"/>
          <p:cNvGrpSpPr/>
          <p:nvPr/>
        </p:nvGrpSpPr>
        <p:grpSpPr>
          <a:xfrm>
            <a:off x="0" y="87076"/>
            <a:ext cx="2224047" cy="1200992"/>
            <a:chOff x="0" y="0"/>
            <a:chExt cx="1173575" cy="698500"/>
          </a:xfrm>
        </p:grpSpPr>
        <p:sp>
          <p:nvSpPr>
            <p:cNvPr id="35" name="Freeform 35"/>
            <p:cNvSpPr/>
            <p:nvPr/>
          </p:nvSpPr>
          <p:spPr>
            <a:xfrm>
              <a:off x="6512" y="0"/>
              <a:ext cx="1160551" cy="698500"/>
            </a:xfrm>
            <a:custGeom>
              <a:avLst/>
              <a:gdLst/>
              <a:ahLst/>
              <a:cxnLst/>
              <a:rect l="l" t="t" r="r" b="b"/>
              <a:pathLst>
                <a:path w="1160551" h="698500">
                  <a:moveTo>
                    <a:pt x="1150009" y="378562"/>
                  </a:moveTo>
                  <a:lnTo>
                    <a:pt x="980917" y="669188"/>
                  </a:lnTo>
                  <a:cubicBezTo>
                    <a:pt x="970358" y="687336"/>
                    <a:pt x="950947" y="698500"/>
                    <a:pt x="929951" y="698500"/>
                  </a:cubicBezTo>
                  <a:lnTo>
                    <a:pt x="230600" y="698500"/>
                  </a:lnTo>
                  <a:cubicBezTo>
                    <a:pt x="209604" y="698500"/>
                    <a:pt x="190192" y="687336"/>
                    <a:pt x="179634" y="669188"/>
                  </a:cubicBezTo>
                  <a:lnTo>
                    <a:pt x="10542" y="378562"/>
                  </a:lnTo>
                  <a:cubicBezTo>
                    <a:pt x="0" y="360442"/>
                    <a:pt x="0" y="338058"/>
                    <a:pt x="10542" y="319938"/>
                  </a:cubicBezTo>
                  <a:lnTo>
                    <a:pt x="179634" y="29312"/>
                  </a:lnTo>
                  <a:cubicBezTo>
                    <a:pt x="190192" y="11164"/>
                    <a:pt x="209604" y="0"/>
                    <a:pt x="230600" y="0"/>
                  </a:cubicBezTo>
                  <a:lnTo>
                    <a:pt x="929951" y="0"/>
                  </a:lnTo>
                  <a:cubicBezTo>
                    <a:pt x="950947" y="0"/>
                    <a:pt x="970358" y="11164"/>
                    <a:pt x="980917" y="29312"/>
                  </a:cubicBezTo>
                  <a:lnTo>
                    <a:pt x="1150009" y="319938"/>
                  </a:lnTo>
                  <a:cubicBezTo>
                    <a:pt x="1160551" y="338058"/>
                    <a:pt x="1160551" y="360442"/>
                    <a:pt x="1150009" y="378562"/>
                  </a:cubicBezTo>
                  <a:close/>
                </a:path>
              </a:pathLst>
            </a:custGeom>
            <a:solidFill>
              <a:srgbClr val="000B5D"/>
            </a:solidFill>
          </p:spPr>
        </p:sp>
        <p:sp>
          <p:nvSpPr>
            <p:cNvPr id="36" name="TextBox 36"/>
            <p:cNvSpPr txBox="1"/>
            <p:nvPr/>
          </p:nvSpPr>
          <p:spPr>
            <a:xfrm>
              <a:off x="114300" y="19050"/>
              <a:ext cx="944975" cy="679450"/>
            </a:xfrm>
            <a:prstGeom prst="rect">
              <a:avLst/>
            </a:prstGeom>
          </p:spPr>
          <p:txBody>
            <a:bodyPr lIns="50800" tIns="50800" rIns="50800" bIns="50800" rtlCol="0" anchor="ctr"/>
            <a:lstStyle/>
            <a:p>
              <a:pPr algn="ctr" defTabSz="609539">
                <a:lnSpc>
                  <a:spcPts val="1584"/>
                </a:lnSpc>
                <a:defRPr/>
              </a:pPr>
              <a:endParaRPr sz="3200" b="1">
                <a:solidFill>
                  <a:prstClr val="white"/>
                </a:solidFill>
                <a:latin typeface="Calibri" pitchFamily="34" charset="0"/>
                <a:cs typeface="Calibri" pitchFamily="34" charset="0"/>
              </a:endParaRPr>
            </a:p>
          </p:txBody>
        </p:sp>
      </p:grpSp>
      <p:grpSp>
        <p:nvGrpSpPr>
          <p:cNvPr id="4" name="Group 14"/>
          <p:cNvGrpSpPr/>
          <p:nvPr/>
        </p:nvGrpSpPr>
        <p:grpSpPr>
          <a:xfrm>
            <a:off x="452115" y="3414762"/>
            <a:ext cx="2169572" cy="1766919"/>
            <a:chOff x="525106" y="4915272"/>
            <a:chExt cx="3690697" cy="3096673"/>
          </a:xfrm>
        </p:grpSpPr>
        <p:grpSp>
          <p:nvGrpSpPr>
            <p:cNvPr id="5" name="Group 8"/>
            <p:cNvGrpSpPr/>
            <p:nvPr/>
          </p:nvGrpSpPr>
          <p:grpSpPr>
            <a:xfrm>
              <a:off x="525106" y="4915272"/>
              <a:ext cx="3690697" cy="3096673"/>
              <a:chOff x="2108" y="0"/>
              <a:chExt cx="1397505" cy="872615"/>
            </a:xfrm>
          </p:grpSpPr>
          <p:sp>
            <p:nvSpPr>
              <p:cNvPr id="9"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10" name="TextBox 10"/>
              <p:cNvSpPr txBox="1"/>
              <p:nvPr/>
            </p:nvSpPr>
            <p:spPr>
              <a:xfrm>
                <a:off x="114300" y="19050"/>
                <a:ext cx="1285313" cy="853565"/>
              </a:xfrm>
              <a:prstGeom prst="rect">
                <a:avLst/>
              </a:prstGeom>
            </p:spPr>
            <p:txBody>
              <a:bodyPr lIns="50800" tIns="50800" rIns="50800" bIns="50800" rtlCol="0" anchor="ctr"/>
              <a:lstStyle/>
              <a:p>
                <a:pPr algn="ctr" defTabSz="609539">
                  <a:lnSpc>
                    <a:spcPts val="1584"/>
                  </a:lnSpc>
                  <a:defRPr/>
                </a:pPr>
                <a:endParaRPr lang="en-US" sz="3200" b="1" dirty="0">
                  <a:solidFill>
                    <a:prstClr val="white"/>
                  </a:solidFill>
                  <a:latin typeface="Calibri" pitchFamily="34" charset="0"/>
                  <a:cs typeface="Calibri" pitchFamily="34" charset="0"/>
                </a:endParaRPr>
              </a:p>
            </p:txBody>
          </p:sp>
        </p:grpSp>
        <p:sp>
          <p:nvSpPr>
            <p:cNvPr id="12" name="TextBox 12"/>
            <p:cNvSpPr txBox="1"/>
            <p:nvPr/>
          </p:nvSpPr>
          <p:spPr>
            <a:xfrm>
              <a:off x="725295" y="5074063"/>
              <a:ext cx="2967418" cy="2786921"/>
            </a:xfrm>
            <a:prstGeom prst="rect">
              <a:avLst/>
            </a:prstGeom>
          </p:spPr>
          <p:txBody>
            <a:bodyPr wrap="square" lIns="0" tIns="0" rIns="0" bIns="0" rtlCol="0" anchor="t">
              <a:spAutoFit/>
            </a:bodyPr>
            <a:lstStyle/>
            <a:p>
              <a:pPr algn="ctr">
                <a:lnSpc>
                  <a:spcPts val="3134"/>
                </a:lnSpc>
              </a:pPr>
              <a:r>
                <a:rPr lang="en-US" sz="2900" b="1" dirty="0" err="1" smtClean="0">
                  <a:solidFill>
                    <a:prstClr val="white"/>
                  </a:solidFill>
                  <a:latin typeface="Calibri" pitchFamily="34" charset="0"/>
                  <a:cs typeface="Calibri" pitchFamily="34" charset="0"/>
                </a:rPr>
                <a:t>Nhóm</a:t>
              </a:r>
              <a:r>
                <a:rPr lang="en-US" sz="2900" b="1" dirty="0" smtClean="0">
                  <a:solidFill>
                    <a:prstClr val="white"/>
                  </a:solidFill>
                  <a:latin typeface="Calibri" pitchFamily="34" charset="0"/>
                  <a:cs typeface="Calibri" pitchFamily="34" charset="0"/>
                </a:rPr>
                <a:t> </a:t>
              </a:r>
              <a:r>
                <a:rPr lang="en-US" sz="2900" b="1" dirty="0">
                  <a:solidFill>
                    <a:prstClr val="white"/>
                  </a:solidFill>
                  <a:latin typeface="Calibri" pitchFamily="34" charset="0"/>
                  <a:cs typeface="Calibri" pitchFamily="34" charset="0"/>
                </a:rPr>
                <a:t>1:  </a:t>
              </a:r>
              <a:r>
                <a:rPr lang="en-US" sz="2900" b="1" smtClean="0">
                  <a:solidFill>
                    <a:prstClr val="white"/>
                  </a:solidFill>
                  <a:latin typeface="Calibri" pitchFamily="34" charset="0"/>
                  <a:cs typeface="Calibri" pitchFamily="34" charset="0"/>
                </a:rPr>
                <a:t/>
              </a:r>
              <a:br>
                <a:rPr lang="en-US" sz="2900" b="1" smtClean="0">
                  <a:solidFill>
                    <a:prstClr val="white"/>
                  </a:solidFill>
                  <a:latin typeface="Calibri" pitchFamily="34" charset="0"/>
                  <a:cs typeface="Calibri" pitchFamily="34" charset="0"/>
                </a:rPr>
              </a:br>
              <a:r>
                <a:rPr lang="en-US" sz="2900" b="1" smtClean="0">
                  <a:solidFill>
                    <a:prstClr val="white"/>
                  </a:solidFill>
                  <a:latin typeface="Calibri" pitchFamily="34" charset="0"/>
                  <a:cs typeface="Calibri" pitchFamily="34" charset="0"/>
                </a:rPr>
                <a:t>Sự phát triển kinh tế</a:t>
              </a:r>
              <a:endParaRPr lang="en-US" sz="2900" b="1" dirty="0">
                <a:solidFill>
                  <a:prstClr val="white"/>
                </a:solidFill>
                <a:latin typeface="Calibri" pitchFamily="34" charset="0"/>
                <a:cs typeface="Calibri" pitchFamily="34" charset="0"/>
              </a:endParaRPr>
            </a:p>
          </p:txBody>
        </p:sp>
      </p:grpSp>
      <p:sp>
        <p:nvSpPr>
          <p:cNvPr id="17" name="TextBox 17"/>
          <p:cNvSpPr txBox="1"/>
          <p:nvPr/>
        </p:nvSpPr>
        <p:spPr>
          <a:xfrm>
            <a:off x="211014" y="101932"/>
            <a:ext cx="1871003" cy="1077218"/>
          </a:xfrm>
          <a:prstGeom prst="rect">
            <a:avLst/>
          </a:prstGeom>
        </p:spPr>
        <p:txBody>
          <a:bodyPr wrap="square" lIns="0" tIns="0" rIns="0" bIns="0" rtlCol="0" anchor="t">
            <a:spAutoFit/>
          </a:bodyPr>
          <a:lstStyle/>
          <a:p>
            <a:pPr algn="ctr" defTabSz="609539">
              <a:lnSpc>
                <a:spcPts val="2800"/>
              </a:lnSpc>
              <a:defRPr/>
            </a:pPr>
            <a:r>
              <a:rPr lang="en-US" sz="3200" b="1" smtClean="0">
                <a:solidFill>
                  <a:prstClr val="white"/>
                </a:solidFill>
                <a:latin typeface="Calibri" pitchFamily="34" charset="0"/>
                <a:cs typeface="Calibri" pitchFamily="34" charset="0"/>
              </a:rPr>
              <a:t>THẢO LUẬN NHÓM</a:t>
            </a:r>
            <a:endParaRPr lang="en-US" sz="3200" b="1" dirty="0">
              <a:solidFill>
                <a:prstClr val="white"/>
              </a:solidFill>
              <a:latin typeface="Calibri" pitchFamily="34" charset="0"/>
              <a:cs typeface="Calibri" pitchFamily="34" charset="0"/>
            </a:endParaRPr>
          </a:p>
        </p:txBody>
      </p:sp>
      <p:sp>
        <p:nvSpPr>
          <p:cNvPr id="18" name="TextBox 18"/>
          <p:cNvSpPr txBox="1"/>
          <p:nvPr/>
        </p:nvSpPr>
        <p:spPr>
          <a:xfrm>
            <a:off x="2328486" y="167830"/>
            <a:ext cx="9943165" cy="984885"/>
          </a:xfrm>
          <a:prstGeom prst="rect">
            <a:avLst/>
          </a:prstGeom>
        </p:spPr>
        <p:txBody>
          <a:bodyPr wrap="square" lIns="0" tIns="0" rIns="0" bIns="0" rtlCol="0" anchor="t">
            <a:spAutoFit/>
          </a:bodyPr>
          <a:lstStyle/>
          <a:p>
            <a:pPr lvl="0" algn="ctr"/>
            <a:r>
              <a:rPr lang="en-US" sz="3200" b="1" smtClean="0">
                <a:solidFill>
                  <a:srgbClr val="000B5D"/>
                </a:solidFill>
                <a:latin typeface="Calibri" pitchFamily="34" charset="0"/>
                <a:cs typeface="Calibri" pitchFamily="34" charset="0"/>
              </a:rPr>
              <a:t>CÁC NHÂN TỐ ẢNH HƯỞNG ĐẾN </a:t>
            </a:r>
            <a:r>
              <a:rPr lang="vi-VN" sz="3200" b="1" smtClean="0">
                <a:solidFill>
                  <a:srgbClr val="000B5D"/>
                </a:solidFill>
                <a:latin typeface="Calibri" pitchFamily="34" charset="0"/>
                <a:cs typeface="Calibri" pitchFamily="34" charset="0"/>
              </a:rPr>
              <a:t>SỰ </a:t>
            </a:r>
            <a:r>
              <a:rPr lang="vi-VN" sz="3200" b="1">
                <a:solidFill>
                  <a:srgbClr val="000B5D"/>
                </a:solidFill>
                <a:latin typeface="Calibri" pitchFamily="34" charset="0"/>
                <a:cs typeface="Calibri" pitchFamily="34" charset="0"/>
              </a:rPr>
              <a:t>PHÁT </a:t>
            </a:r>
            <a:r>
              <a:rPr lang="vi-VN" sz="3200" b="1" smtClean="0">
                <a:solidFill>
                  <a:srgbClr val="000B5D"/>
                </a:solidFill>
                <a:latin typeface="Calibri" pitchFamily="34" charset="0"/>
                <a:cs typeface="Calibri" pitchFamily="34" charset="0"/>
              </a:rPr>
              <a:t>TRIỂN</a:t>
            </a:r>
            <a:endParaRPr lang="en-US" sz="3200" b="1" smtClean="0">
              <a:solidFill>
                <a:srgbClr val="000B5D"/>
              </a:solidFill>
              <a:latin typeface="Calibri" pitchFamily="34" charset="0"/>
              <a:cs typeface="Calibri" pitchFamily="34" charset="0"/>
            </a:endParaRPr>
          </a:p>
          <a:p>
            <a:pPr lvl="0" algn="ctr"/>
            <a:r>
              <a:rPr lang="vi-VN" sz="3200" b="1" smtClean="0">
                <a:solidFill>
                  <a:srgbClr val="000B5D"/>
                </a:solidFill>
                <a:latin typeface="Calibri" pitchFamily="34" charset="0"/>
                <a:cs typeface="Calibri" pitchFamily="34" charset="0"/>
              </a:rPr>
              <a:t> </a:t>
            </a:r>
            <a:r>
              <a:rPr lang="vi-VN" sz="3200" b="1" dirty="0">
                <a:solidFill>
                  <a:srgbClr val="000B5D"/>
                </a:solidFill>
                <a:latin typeface="Calibri" pitchFamily="34" charset="0"/>
                <a:cs typeface="Calibri" pitchFamily="34" charset="0"/>
              </a:rPr>
              <a:t>VÀ </a:t>
            </a:r>
            <a:r>
              <a:rPr lang="vi-VN" sz="3200" b="1">
                <a:solidFill>
                  <a:srgbClr val="000B5D"/>
                </a:solidFill>
                <a:latin typeface="Calibri" pitchFamily="34" charset="0"/>
                <a:cs typeface="Calibri" pitchFamily="34" charset="0"/>
              </a:rPr>
              <a:t>PHÂN </a:t>
            </a:r>
            <a:r>
              <a:rPr lang="vi-VN" sz="3200" b="1" smtClean="0">
                <a:solidFill>
                  <a:srgbClr val="000B5D"/>
                </a:solidFill>
                <a:latin typeface="Calibri" pitchFamily="34" charset="0"/>
                <a:cs typeface="Calibri" pitchFamily="34" charset="0"/>
              </a:rPr>
              <a:t>BỐ</a:t>
            </a:r>
            <a:r>
              <a:rPr lang="en-US" sz="3200" b="1" smtClean="0">
                <a:solidFill>
                  <a:srgbClr val="000B5D"/>
                </a:solidFill>
                <a:latin typeface="Calibri" pitchFamily="34" charset="0"/>
                <a:cs typeface="Calibri" pitchFamily="34" charset="0"/>
              </a:rPr>
              <a:t> </a:t>
            </a:r>
            <a:r>
              <a:rPr lang="vi-VN" sz="3200" b="1" smtClean="0">
                <a:solidFill>
                  <a:srgbClr val="000B5D"/>
                </a:solidFill>
                <a:latin typeface="Calibri" pitchFamily="34" charset="0"/>
                <a:cs typeface="Calibri" pitchFamily="34" charset="0"/>
              </a:rPr>
              <a:t>CỦA </a:t>
            </a:r>
            <a:r>
              <a:rPr lang="vi-VN" sz="3200" b="1" dirty="0">
                <a:solidFill>
                  <a:srgbClr val="000B5D"/>
                </a:solidFill>
                <a:latin typeface="Calibri" pitchFamily="34" charset="0"/>
                <a:cs typeface="Calibri" pitchFamily="34" charset="0"/>
              </a:rPr>
              <a:t>CÁC </a:t>
            </a:r>
            <a:r>
              <a:rPr lang="vi-VN" sz="3200" b="1">
                <a:solidFill>
                  <a:srgbClr val="000B5D"/>
                </a:solidFill>
                <a:latin typeface="Calibri" pitchFamily="34" charset="0"/>
                <a:cs typeface="Calibri" pitchFamily="34" charset="0"/>
              </a:rPr>
              <a:t>NGÀNH </a:t>
            </a:r>
            <a:r>
              <a:rPr lang="en-US" sz="3200" b="1" smtClean="0">
                <a:solidFill>
                  <a:srgbClr val="000B5D"/>
                </a:solidFill>
                <a:latin typeface="Calibri" pitchFamily="34" charset="0"/>
                <a:cs typeface="Calibri" pitchFamily="34" charset="0"/>
              </a:rPr>
              <a:t>DỊCH VỤ</a:t>
            </a:r>
            <a:endParaRPr lang="vi-VN" sz="3200" b="1" dirty="0">
              <a:solidFill>
                <a:srgbClr val="000B5D"/>
              </a:solidFill>
              <a:latin typeface="Calibri" pitchFamily="34" charset="0"/>
              <a:cs typeface="Calibri" pitchFamily="34" charset="0"/>
            </a:endParaRPr>
          </a:p>
        </p:txBody>
      </p:sp>
      <p:grpSp>
        <p:nvGrpSpPr>
          <p:cNvPr id="6" name="Group 25"/>
          <p:cNvGrpSpPr/>
          <p:nvPr/>
        </p:nvGrpSpPr>
        <p:grpSpPr>
          <a:xfrm>
            <a:off x="-1395070" y="6172200"/>
            <a:ext cx="2790140" cy="1448317"/>
            <a:chOff x="0" y="0"/>
            <a:chExt cx="1345639" cy="698500"/>
          </a:xfrm>
        </p:grpSpPr>
        <p:sp>
          <p:nvSpPr>
            <p:cNvPr id="26" name="Freeform 26"/>
            <p:cNvSpPr/>
            <p:nvPr/>
          </p:nvSpPr>
          <p:spPr>
            <a:xfrm>
              <a:off x="3907" y="0"/>
              <a:ext cx="1337825" cy="698500"/>
            </a:xfrm>
            <a:custGeom>
              <a:avLst/>
              <a:gdLst/>
              <a:ahLst/>
              <a:cxnLst/>
              <a:rect l="l" t="t" r="r" b="b"/>
              <a:pathLst>
                <a:path w="1337825" h="698500">
                  <a:moveTo>
                    <a:pt x="1331500" y="366838"/>
                  </a:moveTo>
                  <a:lnTo>
                    <a:pt x="1148765" y="680912"/>
                  </a:lnTo>
                  <a:cubicBezTo>
                    <a:pt x="1142430" y="691801"/>
                    <a:pt x="1130782" y="698500"/>
                    <a:pt x="1118184" y="698500"/>
                  </a:cubicBezTo>
                  <a:lnTo>
                    <a:pt x="219641" y="698500"/>
                  </a:lnTo>
                  <a:cubicBezTo>
                    <a:pt x="207043" y="698500"/>
                    <a:pt x="195396" y="691801"/>
                    <a:pt x="189060" y="680912"/>
                  </a:cubicBezTo>
                  <a:lnTo>
                    <a:pt x="6326" y="366838"/>
                  </a:lnTo>
                  <a:cubicBezTo>
                    <a:pt x="0" y="355966"/>
                    <a:pt x="0" y="342534"/>
                    <a:pt x="6326" y="331662"/>
                  </a:cubicBezTo>
                  <a:lnTo>
                    <a:pt x="189060" y="17588"/>
                  </a:lnTo>
                  <a:cubicBezTo>
                    <a:pt x="195396" y="6699"/>
                    <a:pt x="207043" y="0"/>
                    <a:pt x="219641" y="0"/>
                  </a:cubicBezTo>
                  <a:lnTo>
                    <a:pt x="1118184" y="0"/>
                  </a:lnTo>
                  <a:cubicBezTo>
                    <a:pt x="1130782" y="0"/>
                    <a:pt x="1142430" y="6699"/>
                    <a:pt x="1148765" y="17588"/>
                  </a:cubicBezTo>
                  <a:lnTo>
                    <a:pt x="1331500" y="331662"/>
                  </a:lnTo>
                  <a:cubicBezTo>
                    <a:pt x="1337825" y="342534"/>
                    <a:pt x="1337825" y="355966"/>
                    <a:pt x="1331500" y="366838"/>
                  </a:cubicBezTo>
                  <a:close/>
                </a:path>
              </a:pathLst>
            </a:custGeom>
            <a:solidFill>
              <a:srgbClr val="00ADEF"/>
            </a:solidFill>
          </p:spPr>
        </p:sp>
        <p:sp>
          <p:nvSpPr>
            <p:cNvPr id="27" name="TextBox 27"/>
            <p:cNvSpPr txBox="1"/>
            <p:nvPr/>
          </p:nvSpPr>
          <p:spPr>
            <a:xfrm>
              <a:off x="114300" y="19050"/>
              <a:ext cx="1117039" cy="679450"/>
            </a:xfrm>
            <a:prstGeom prst="rect">
              <a:avLst/>
            </a:prstGeom>
          </p:spPr>
          <p:txBody>
            <a:bodyPr lIns="50800" tIns="50800" rIns="50800" bIns="50800" rtlCol="0" anchor="ctr"/>
            <a:lstStyle/>
            <a:p>
              <a:pPr algn="ctr" defTabSz="609539">
                <a:lnSpc>
                  <a:spcPts val="1584"/>
                </a:lnSpc>
                <a:defRPr/>
              </a:pPr>
              <a:endParaRPr sz="3200" b="1">
                <a:solidFill>
                  <a:prstClr val="black"/>
                </a:solidFill>
                <a:latin typeface="Calibri" pitchFamily="34" charset="0"/>
                <a:cs typeface="Calibri" pitchFamily="34" charset="0"/>
              </a:endParaRPr>
            </a:p>
          </p:txBody>
        </p:sp>
      </p:grpSp>
      <p:grpSp>
        <p:nvGrpSpPr>
          <p:cNvPr id="7" name="Group 31"/>
          <p:cNvGrpSpPr/>
          <p:nvPr/>
        </p:nvGrpSpPr>
        <p:grpSpPr>
          <a:xfrm>
            <a:off x="-677831" y="6518660"/>
            <a:ext cx="3537535" cy="996440"/>
            <a:chOff x="0" y="0"/>
            <a:chExt cx="2479796" cy="698500"/>
          </a:xfrm>
        </p:grpSpPr>
        <p:sp>
          <p:nvSpPr>
            <p:cNvPr id="32" name="Freeform 32"/>
            <p:cNvSpPr/>
            <p:nvPr/>
          </p:nvSpPr>
          <p:spPr>
            <a:xfrm>
              <a:off x="3082" y="0"/>
              <a:ext cx="2473632" cy="698500"/>
            </a:xfrm>
            <a:custGeom>
              <a:avLst/>
              <a:gdLst/>
              <a:ahLst/>
              <a:cxnLst/>
              <a:rect l="l" t="t" r="r" b="b"/>
              <a:pathLst>
                <a:path w="2473632" h="698500">
                  <a:moveTo>
                    <a:pt x="2468643" y="363122"/>
                  </a:moveTo>
                  <a:lnTo>
                    <a:pt x="2281585" y="684628"/>
                  </a:lnTo>
                  <a:cubicBezTo>
                    <a:pt x="2276588" y="693216"/>
                    <a:pt x="2267401" y="698500"/>
                    <a:pt x="2257465" y="698500"/>
                  </a:cubicBezTo>
                  <a:lnTo>
                    <a:pt x="216167" y="698500"/>
                  </a:lnTo>
                  <a:cubicBezTo>
                    <a:pt x="206231" y="698500"/>
                    <a:pt x="197044" y="693216"/>
                    <a:pt x="192047" y="684628"/>
                  </a:cubicBezTo>
                  <a:lnTo>
                    <a:pt x="4989" y="363122"/>
                  </a:lnTo>
                  <a:cubicBezTo>
                    <a:pt x="0" y="354547"/>
                    <a:pt x="0" y="343953"/>
                    <a:pt x="4989" y="335378"/>
                  </a:cubicBezTo>
                  <a:lnTo>
                    <a:pt x="192047" y="13872"/>
                  </a:lnTo>
                  <a:cubicBezTo>
                    <a:pt x="197044" y="5284"/>
                    <a:pt x="206231" y="0"/>
                    <a:pt x="216167" y="0"/>
                  </a:cubicBezTo>
                  <a:lnTo>
                    <a:pt x="2257465" y="0"/>
                  </a:lnTo>
                  <a:cubicBezTo>
                    <a:pt x="2267401" y="0"/>
                    <a:pt x="2276588" y="5284"/>
                    <a:pt x="2281585" y="13872"/>
                  </a:cubicBezTo>
                  <a:lnTo>
                    <a:pt x="2468643" y="335378"/>
                  </a:lnTo>
                  <a:cubicBezTo>
                    <a:pt x="2473632" y="343953"/>
                    <a:pt x="2473632" y="354547"/>
                    <a:pt x="2468643" y="363122"/>
                  </a:cubicBezTo>
                  <a:close/>
                </a:path>
              </a:pathLst>
            </a:custGeom>
            <a:solidFill>
              <a:srgbClr val="000B5D"/>
            </a:solidFill>
          </p:spPr>
        </p:sp>
        <p:sp>
          <p:nvSpPr>
            <p:cNvPr id="33" name="TextBox 33"/>
            <p:cNvSpPr txBox="1"/>
            <p:nvPr/>
          </p:nvSpPr>
          <p:spPr>
            <a:xfrm>
              <a:off x="114300" y="19050"/>
              <a:ext cx="2251196" cy="679450"/>
            </a:xfrm>
            <a:prstGeom prst="rect">
              <a:avLst/>
            </a:prstGeom>
          </p:spPr>
          <p:txBody>
            <a:bodyPr lIns="50800" tIns="50800" rIns="50800" bIns="50800" rtlCol="0" anchor="ctr"/>
            <a:lstStyle/>
            <a:p>
              <a:pPr algn="ctr" defTabSz="609539">
                <a:lnSpc>
                  <a:spcPts val="1584"/>
                </a:lnSpc>
                <a:defRPr/>
              </a:pPr>
              <a:endParaRPr sz="3200" b="1">
                <a:solidFill>
                  <a:prstClr val="black"/>
                </a:solidFill>
                <a:latin typeface="Calibri" pitchFamily="34" charset="0"/>
                <a:cs typeface="Calibri" pitchFamily="34" charset="0"/>
              </a:endParaRPr>
            </a:p>
          </p:txBody>
        </p:sp>
      </p:grpSp>
      <p:sp>
        <p:nvSpPr>
          <p:cNvPr id="38" name="AutoShape 6"/>
          <p:cNvSpPr/>
          <p:nvPr/>
        </p:nvSpPr>
        <p:spPr>
          <a:xfrm flipV="1">
            <a:off x="1510632" y="2746608"/>
            <a:ext cx="0" cy="593871"/>
          </a:xfrm>
          <a:prstGeom prst="line">
            <a:avLst/>
          </a:prstGeom>
          <a:ln w="38100" cap="rnd">
            <a:solidFill>
              <a:srgbClr val="000B5D"/>
            </a:solidFill>
            <a:prstDash val="solid"/>
            <a:headEnd type="triangle" w="lg" len="med"/>
            <a:tailEnd type="none" w="sm" len="sm"/>
          </a:ln>
        </p:spPr>
      </p:sp>
      <p:sp>
        <p:nvSpPr>
          <p:cNvPr id="39" name="TextBox 15"/>
          <p:cNvSpPr txBox="1"/>
          <p:nvPr/>
        </p:nvSpPr>
        <p:spPr>
          <a:xfrm>
            <a:off x="1221568" y="1377476"/>
            <a:ext cx="9959252" cy="769441"/>
          </a:xfrm>
          <a:prstGeom prst="rect">
            <a:avLst/>
          </a:prstGeom>
          <a:solidFill>
            <a:srgbClr val="00B050"/>
          </a:solidFill>
        </p:spPr>
        <p:txBody>
          <a:bodyPr wrap="square" lIns="0" tIns="0" rIns="0" bIns="0" rtlCol="0" anchor="t">
            <a:spAutoFit/>
          </a:bodyPr>
          <a:lstStyle/>
          <a:p>
            <a:pPr algn="ctr" defTabSz="609539">
              <a:lnSpc>
                <a:spcPts val="5977"/>
              </a:lnSpc>
              <a:spcBef>
                <a:spcPct val="0"/>
              </a:spcBef>
              <a:defRPr/>
            </a:pPr>
            <a:r>
              <a:rPr lang="en-US" sz="3200" b="1" err="1" smtClean="0">
                <a:solidFill>
                  <a:schemeClr val="bg1"/>
                </a:solidFill>
                <a:latin typeface="Calibri" pitchFamily="34" charset="0"/>
                <a:cs typeface="Calibri" pitchFamily="34" charset="0"/>
              </a:rPr>
              <a:t>Nhiệm</a:t>
            </a:r>
            <a:r>
              <a:rPr lang="en-US" sz="3200" b="1" smtClean="0">
                <a:solidFill>
                  <a:schemeClr val="bg1"/>
                </a:solidFill>
                <a:latin typeface="Calibri" pitchFamily="34" charset="0"/>
                <a:cs typeface="Calibri" pitchFamily="34" charset="0"/>
              </a:rPr>
              <a:t> vụ: mỗi nhóm tìm hiểu một nội dung dưới đây</a:t>
            </a:r>
            <a:endParaRPr lang="en-US" sz="3200" b="1" dirty="0">
              <a:solidFill>
                <a:schemeClr val="bg1"/>
              </a:solidFill>
              <a:latin typeface="Calibri" pitchFamily="34" charset="0"/>
              <a:cs typeface="Calibri" pitchFamily="34" charset="0"/>
            </a:endParaRPr>
          </a:p>
        </p:txBody>
      </p:sp>
      <p:cxnSp>
        <p:nvCxnSpPr>
          <p:cNvPr id="41" name="Straight Connector 40"/>
          <p:cNvCxnSpPr>
            <a:stCxn id="38" idx="1"/>
          </p:cNvCxnSpPr>
          <p:nvPr/>
        </p:nvCxnSpPr>
        <p:spPr>
          <a:xfrm>
            <a:off x="1510633" y="2746608"/>
            <a:ext cx="9347199" cy="11913"/>
          </a:xfrm>
          <a:prstGeom prst="line">
            <a:avLst/>
          </a:prstGeom>
          <a:ln w="38100">
            <a:solidFill>
              <a:srgbClr val="000B5D"/>
            </a:solidFill>
          </a:ln>
        </p:spPr>
        <p:style>
          <a:lnRef idx="1">
            <a:schemeClr val="accent1"/>
          </a:lnRef>
          <a:fillRef idx="0">
            <a:schemeClr val="accent1"/>
          </a:fillRef>
          <a:effectRef idx="0">
            <a:schemeClr val="accent1"/>
          </a:effectRef>
          <a:fontRef idx="minor">
            <a:schemeClr val="tx1"/>
          </a:fontRef>
        </p:style>
      </p:cxnSp>
      <p:sp>
        <p:nvSpPr>
          <p:cNvPr id="43" name="AutoShape 6"/>
          <p:cNvSpPr/>
          <p:nvPr/>
        </p:nvSpPr>
        <p:spPr>
          <a:xfrm flipV="1">
            <a:off x="6193908" y="2746609"/>
            <a:ext cx="0" cy="620843"/>
          </a:xfrm>
          <a:prstGeom prst="line">
            <a:avLst/>
          </a:prstGeom>
          <a:ln w="38100" cap="rnd">
            <a:solidFill>
              <a:srgbClr val="000B5D"/>
            </a:solidFill>
            <a:prstDash val="solid"/>
            <a:headEnd type="triangle" w="lg" len="med"/>
            <a:tailEnd type="none" w="sm" len="sm"/>
          </a:ln>
        </p:spPr>
      </p:sp>
      <p:sp>
        <p:nvSpPr>
          <p:cNvPr id="44" name="AutoShape 6"/>
          <p:cNvSpPr/>
          <p:nvPr/>
        </p:nvSpPr>
        <p:spPr>
          <a:xfrm flipV="1">
            <a:off x="10857832" y="2746609"/>
            <a:ext cx="0" cy="508248"/>
          </a:xfrm>
          <a:prstGeom prst="line">
            <a:avLst/>
          </a:prstGeom>
          <a:ln w="38100" cap="rnd">
            <a:solidFill>
              <a:srgbClr val="000B5D"/>
            </a:solidFill>
            <a:prstDash val="solid"/>
            <a:headEnd type="triangle" w="lg" len="med"/>
            <a:tailEnd type="none" w="sm" len="sm"/>
          </a:ln>
        </p:spPr>
      </p:sp>
      <p:cxnSp>
        <p:nvCxnSpPr>
          <p:cNvPr id="46" name="Straight Connector 45"/>
          <p:cNvCxnSpPr/>
          <p:nvPr/>
        </p:nvCxnSpPr>
        <p:spPr>
          <a:xfrm>
            <a:off x="6193047" y="2145305"/>
            <a:ext cx="1" cy="612299"/>
          </a:xfrm>
          <a:prstGeom prst="line">
            <a:avLst/>
          </a:prstGeom>
          <a:ln w="38100">
            <a:solidFill>
              <a:srgbClr val="000B5D"/>
            </a:solidFill>
          </a:ln>
        </p:spPr>
        <p:style>
          <a:lnRef idx="1">
            <a:schemeClr val="accent1"/>
          </a:lnRef>
          <a:fillRef idx="0">
            <a:schemeClr val="accent1"/>
          </a:fillRef>
          <a:effectRef idx="0">
            <a:schemeClr val="accent1"/>
          </a:effectRef>
          <a:fontRef idx="minor">
            <a:schemeClr val="tx1"/>
          </a:fontRef>
        </p:style>
      </p:cxnSp>
      <p:sp>
        <p:nvSpPr>
          <p:cNvPr id="49" name="AutoShape 22"/>
          <p:cNvSpPr/>
          <p:nvPr/>
        </p:nvSpPr>
        <p:spPr>
          <a:xfrm>
            <a:off x="982209" y="1136498"/>
            <a:ext cx="10880051" cy="44450"/>
          </a:xfrm>
          <a:prstGeom prst="line">
            <a:avLst/>
          </a:prstGeom>
          <a:ln w="28575" cap="rnd">
            <a:solidFill>
              <a:srgbClr val="002060"/>
            </a:solidFill>
            <a:prstDash val="lgDash"/>
            <a:headEnd type="diamond" w="lg" len="lg"/>
            <a:tailEnd type="none" w="sm" len="sm"/>
          </a:ln>
        </p:spPr>
      </p:sp>
      <p:sp>
        <p:nvSpPr>
          <p:cNvPr id="47" name="AutoShape 6"/>
          <p:cNvSpPr/>
          <p:nvPr/>
        </p:nvSpPr>
        <p:spPr>
          <a:xfrm flipV="1">
            <a:off x="3847432" y="2746609"/>
            <a:ext cx="0" cy="620843"/>
          </a:xfrm>
          <a:prstGeom prst="line">
            <a:avLst/>
          </a:prstGeom>
          <a:ln w="38100" cap="rnd">
            <a:solidFill>
              <a:srgbClr val="000B5D"/>
            </a:solidFill>
            <a:prstDash val="solid"/>
            <a:headEnd type="triangle" w="lg" len="med"/>
            <a:tailEnd type="none" w="sm" len="sm"/>
          </a:ln>
        </p:spPr>
      </p:sp>
      <p:sp>
        <p:nvSpPr>
          <p:cNvPr id="48" name="AutoShape 6"/>
          <p:cNvSpPr/>
          <p:nvPr/>
        </p:nvSpPr>
        <p:spPr>
          <a:xfrm flipV="1">
            <a:off x="8521032" y="2746609"/>
            <a:ext cx="0" cy="620843"/>
          </a:xfrm>
          <a:prstGeom prst="line">
            <a:avLst/>
          </a:prstGeom>
          <a:ln w="38100" cap="rnd">
            <a:solidFill>
              <a:srgbClr val="000B5D"/>
            </a:solidFill>
            <a:prstDash val="solid"/>
            <a:headEnd type="triangle" w="lg" len="med"/>
            <a:tailEnd type="none" w="sm" len="sm"/>
          </a:ln>
        </p:spPr>
      </p:sp>
      <p:grpSp>
        <p:nvGrpSpPr>
          <p:cNvPr id="8" name="Group 57"/>
          <p:cNvGrpSpPr/>
          <p:nvPr/>
        </p:nvGrpSpPr>
        <p:grpSpPr>
          <a:xfrm>
            <a:off x="2874790" y="3403980"/>
            <a:ext cx="2169572" cy="1766919"/>
            <a:chOff x="525106" y="4915272"/>
            <a:chExt cx="3690697" cy="3096673"/>
          </a:xfrm>
        </p:grpSpPr>
        <p:grpSp>
          <p:nvGrpSpPr>
            <p:cNvPr id="11" name="Group 8"/>
            <p:cNvGrpSpPr/>
            <p:nvPr/>
          </p:nvGrpSpPr>
          <p:grpSpPr>
            <a:xfrm>
              <a:off x="525106" y="4915272"/>
              <a:ext cx="3690697" cy="3096673"/>
              <a:chOff x="2108" y="0"/>
              <a:chExt cx="1397505" cy="872615"/>
            </a:xfrm>
          </p:grpSpPr>
          <p:sp>
            <p:nvSpPr>
              <p:cNvPr id="61"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62" name="TextBox 10"/>
              <p:cNvSpPr txBox="1"/>
              <p:nvPr/>
            </p:nvSpPr>
            <p:spPr>
              <a:xfrm>
                <a:off x="114300" y="19050"/>
                <a:ext cx="1285313" cy="853565"/>
              </a:xfrm>
              <a:prstGeom prst="rect">
                <a:avLst/>
              </a:prstGeom>
            </p:spPr>
            <p:txBody>
              <a:bodyPr lIns="50800" tIns="50800" rIns="50800" bIns="50800" rtlCol="0" anchor="ctr"/>
              <a:lstStyle/>
              <a:p>
                <a:pPr algn="ctr" defTabSz="609539">
                  <a:lnSpc>
                    <a:spcPts val="1584"/>
                  </a:lnSpc>
                  <a:defRPr/>
                </a:pPr>
                <a:endParaRPr lang="en-US" sz="3200" b="1" dirty="0">
                  <a:solidFill>
                    <a:prstClr val="white"/>
                  </a:solidFill>
                  <a:latin typeface="Calibri" pitchFamily="34" charset="0"/>
                  <a:cs typeface="Calibri" pitchFamily="34" charset="0"/>
                </a:endParaRPr>
              </a:p>
            </p:txBody>
          </p:sp>
        </p:grpSp>
        <p:sp>
          <p:nvSpPr>
            <p:cNvPr id="60" name="TextBox 12"/>
            <p:cNvSpPr txBox="1"/>
            <p:nvPr/>
          </p:nvSpPr>
          <p:spPr>
            <a:xfrm>
              <a:off x="725295" y="5074060"/>
              <a:ext cx="2967418" cy="2786921"/>
            </a:xfrm>
            <a:prstGeom prst="rect">
              <a:avLst/>
            </a:prstGeom>
          </p:spPr>
          <p:txBody>
            <a:bodyPr wrap="square" lIns="0" tIns="0" rIns="0" bIns="0" rtlCol="0" anchor="t">
              <a:spAutoFit/>
            </a:bodyPr>
            <a:lstStyle/>
            <a:p>
              <a:pPr algn="ctr">
                <a:lnSpc>
                  <a:spcPts val="3134"/>
                </a:lnSpc>
              </a:pPr>
              <a:r>
                <a:rPr lang="en-US" sz="2900" b="1" dirty="0" err="1" smtClean="0">
                  <a:solidFill>
                    <a:prstClr val="white"/>
                  </a:solidFill>
                  <a:latin typeface="Calibri" pitchFamily="34" charset="0"/>
                  <a:cs typeface="Calibri" pitchFamily="34" charset="0"/>
                </a:rPr>
                <a:t>Nhóm</a:t>
              </a:r>
              <a:r>
                <a:rPr lang="en-US" sz="2900" b="1" dirty="0" smtClean="0">
                  <a:solidFill>
                    <a:prstClr val="white"/>
                  </a:solidFill>
                  <a:latin typeface="Calibri" pitchFamily="34" charset="0"/>
                  <a:cs typeface="Calibri" pitchFamily="34" charset="0"/>
                </a:rPr>
                <a:t> </a:t>
              </a:r>
              <a:r>
                <a:rPr lang="en-US" sz="2900" b="1" dirty="0">
                  <a:solidFill>
                    <a:prstClr val="white"/>
                  </a:solidFill>
                  <a:latin typeface="Calibri" pitchFamily="34" charset="0"/>
                  <a:cs typeface="Calibri" pitchFamily="34" charset="0"/>
                </a:rPr>
                <a:t>2:  </a:t>
              </a:r>
              <a:r>
                <a:rPr lang="en-US" sz="2900" b="1" smtClean="0">
                  <a:solidFill>
                    <a:prstClr val="white"/>
                  </a:solidFill>
                  <a:latin typeface="Calibri" pitchFamily="34" charset="0"/>
                  <a:cs typeface="Calibri" pitchFamily="34" charset="0"/>
                </a:rPr>
                <a:t/>
              </a:r>
              <a:br>
                <a:rPr lang="en-US" sz="2900" b="1" smtClean="0">
                  <a:solidFill>
                    <a:prstClr val="white"/>
                  </a:solidFill>
                  <a:latin typeface="Calibri" pitchFamily="34" charset="0"/>
                  <a:cs typeface="Calibri" pitchFamily="34" charset="0"/>
                </a:rPr>
              </a:br>
              <a:r>
                <a:rPr lang="en-US" sz="2900" b="1" smtClean="0">
                  <a:solidFill>
                    <a:prstClr val="white"/>
                  </a:solidFill>
                  <a:latin typeface="Calibri" pitchFamily="34" charset="0"/>
                  <a:cs typeface="Calibri" pitchFamily="34" charset="0"/>
                </a:rPr>
                <a:t>Dân cư và nguồn lao động</a:t>
              </a:r>
              <a:endParaRPr lang="en-US" sz="2900" b="1" dirty="0">
                <a:solidFill>
                  <a:prstClr val="white"/>
                </a:solidFill>
                <a:latin typeface="Calibri" pitchFamily="34" charset="0"/>
                <a:cs typeface="Calibri" pitchFamily="34" charset="0"/>
              </a:endParaRPr>
            </a:p>
          </p:txBody>
        </p:sp>
      </p:grpSp>
      <p:grpSp>
        <p:nvGrpSpPr>
          <p:cNvPr id="13" name="Group 62"/>
          <p:cNvGrpSpPr/>
          <p:nvPr/>
        </p:nvGrpSpPr>
        <p:grpSpPr>
          <a:xfrm>
            <a:off x="5218536" y="3403978"/>
            <a:ext cx="2169572" cy="1766919"/>
            <a:chOff x="525106" y="4915272"/>
            <a:chExt cx="3690697" cy="3096673"/>
          </a:xfrm>
        </p:grpSpPr>
        <p:grpSp>
          <p:nvGrpSpPr>
            <p:cNvPr id="14" name="Group 8"/>
            <p:cNvGrpSpPr/>
            <p:nvPr/>
          </p:nvGrpSpPr>
          <p:grpSpPr>
            <a:xfrm>
              <a:off x="525106" y="4915272"/>
              <a:ext cx="3690697" cy="3096673"/>
              <a:chOff x="2108" y="0"/>
              <a:chExt cx="1397505" cy="872615"/>
            </a:xfrm>
          </p:grpSpPr>
          <p:sp>
            <p:nvSpPr>
              <p:cNvPr id="66"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67" name="TextBox 10"/>
              <p:cNvSpPr txBox="1"/>
              <p:nvPr/>
            </p:nvSpPr>
            <p:spPr>
              <a:xfrm>
                <a:off x="114300" y="19050"/>
                <a:ext cx="1285313" cy="853565"/>
              </a:xfrm>
              <a:prstGeom prst="rect">
                <a:avLst/>
              </a:prstGeom>
            </p:spPr>
            <p:txBody>
              <a:bodyPr lIns="50800" tIns="50800" rIns="50800" bIns="50800" rtlCol="0" anchor="ctr"/>
              <a:lstStyle/>
              <a:p>
                <a:pPr algn="ctr" defTabSz="609539">
                  <a:lnSpc>
                    <a:spcPts val="1584"/>
                  </a:lnSpc>
                  <a:defRPr/>
                </a:pPr>
                <a:endParaRPr lang="en-US" sz="3200" b="1" dirty="0">
                  <a:solidFill>
                    <a:prstClr val="white"/>
                  </a:solidFill>
                  <a:latin typeface="Calibri" pitchFamily="34" charset="0"/>
                  <a:cs typeface="Calibri" pitchFamily="34" charset="0"/>
                </a:endParaRPr>
              </a:p>
            </p:txBody>
          </p:sp>
        </p:grpSp>
        <p:sp>
          <p:nvSpPr>
            <p:cNvPr id="65" name="TextBox 12"/>
            <p:cNvSpPr txBox="1"/>
            <p:nvPr/>
          </p:nvSpPr>
          <p:spPr>
            <a:xfrm>
              <a:off x="725295" y="5074063"/>
              <a:ext cx="2967418" cy="2786921"/>
            </a:xfrm>
            <a:prstGeom prst="rect">
              <a:avLst/>
            </a:prstGeom>
          </p:spPr>
          <p:txBody>
            <a:bodyPr wrap="square" lIns="0" tIns="0" rIns="0" bIns="0" rtlCol="0" anchor="t">
              <a:spAutoFit/>
            </a:bodyPr>
            <a:lstStyle/>
            <a:p>
              <a:pPr algn="ctr">
                <a:lnSpc>
                  <a:spcPts val="3134"/>
                </a:lnSpc>
              </a:pPr>
              <a:r>
                <a:rPr lang="en-US" sz="2900" b="1" dirty="0" err="1" smtClean="0">
                  <a:solidFill>
                    <a:prstClr val="white"/>
                  </a:solidFill>
                  <a:latin typeface="Calibri" pitchFamily="34" charset="0"/>
                  <a:cs typeface="Calibri" pitchFamily="34" charset="0"/>
                </a:rPr>
                <a:t>Nhóm</a:t>
              </a:r>
              <a:r>
                <a:rPr lang="en-US" sz="2900" b="1" dirty="0" smtClean="0">
                  <a:solidFill>
                    <a:prstClr val="white"/>
                  </a:solidFill>
                  <a:latin typeface="Calibri" pitchFamily="34" charset="0"/>
                  <a:cs typeface="Calibri" pitchFamily="34" charset="0"/>
                </a:rPr>
                <a:t> </a:t>
              </a:r>
              <a:r>
                <a:rPr lang="en-US" sz="2900" b="1" dirty="0">
                  <a:solidFill>
                    <a:prstClr val="white"/>
                  </a:solidFill>
                  <a:latin typeface="Calibri" pitchFamily="34" charset="0"/>
                  <a:cs typeface="Calibri" pitchFamily="34" charset="0"/>
                </a:rPr>
                <a:t>3: </a:t>
              </a:r>
              <a:r>
                <a:rPr lang="en-US" sz="2900" b="1" dirty="0" smtClean="0">
                  <a:solidFill>
                    <a:prstClr val="white"/>
                  </a:solidFill>
                  <a:latin typeface="Calibri" pitchFamily="34" charset="0"/>
                  <a:cs typeface="Calibri" pitchFamily="34" charset="0"/>
                </a:rPr>
                <a:t/>
              </a:r>
              <a:br>
                <a:rPr lang="en-US" sz="2900" b="1" dirty="0" smtClean="0">
                  <a:solidFill>
                    <a:prstClr val="white"/>
                  </a:solidFill>
                  <a:latin typeface="Calibri" pitchFamily="34" charset="0"/>
                  <a:cs typeface="Calibri" pitchFamily="34" charset="0"/>
                </a:rPr>
              </a:br>
              <a:r>
                <a:rPr lang="en-US" sz="2900" b="1" smtClean="0">
                  <a:solidFill>
                    <a:prstClr val="white"/>
                  </a:solidFill>
                  <a:latin typeface="Calibri" pitchFamily="34" charset="0"/>
                  <a:cs typeface="Calibri" pitchFamily="34" charset="0"/>
                </a:rPr>
                <a:t> Vốn và khoa học công nghệ</a:t>
              </a:r>
              <a:endParaRPr lang="en-US" sz="2900" b="1" dirty="0">
                <a:solidFill>
                  <a:prstClr val="white"/>
                </a:solidFill>
                <a:latin typeface="Calibri" pitchFamily="34" charset="0"/>
                <a:cs typeface="Calibri" pitchFamily="34" charset="0"/>
              </a:endParaRPr>
            </a:p>
          </p:txBody>
        </p:sp>
      </p:grpSp>
      <p:grpSp>
        <p:nvGrpSpPr>
          <p:cNvPr id="15" name="Group 67"/>
          <p:cNvGrpSpPr/>
          <p:nvPr/>
        </p:nvGrpSpPr>
        <p:grpSpPr>
          <a:xfrm>
            <a:off x="7562282" y="3403978"/>
            <a:ext cx="2169572" cy="1766919"/>
            <a:chOff x="525106" y="4915272"/>
            <a:chExt cx="3690697" cy="3096673"/>
          </a:xfrm>
        </p:grpSpPr>
        <p:grpSp>
          <p:nvGrpSpPr>
            <p:cNvPr id="16" name="Group 8"/>
            <p:cNvGrpSpPr/>
            <p:nvPr/>
          </p:nvGrpSpPr>
          <p:grpSpPr>
            <a:xfrm>
              <a:off x="525106" y="4915272"/>
              <a:ext cx="3690697" cy="3096673"/>
              <a:chOff x="2108" y="0"/>
              <a:chExt cx="1397505" cy="872615"/>
            </a:xfrm>
          </p:grpSpPr>
          <p:sp>
            <p:nvSpPr>
              <p:cNvPr id="71"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72" name="TextBox 10"/>
              <p:cNvSpPr txBox="1"/>
              <p:nvPr/>
            </p:nvSpPr>
            <p:spPr>
              <a:xfrm>
                <a:off x="114300" y="19050"/>
                <a:ext cx="1285313" cy="853565"/>
              </a:xfrm>
              <a:prstGeom prst="rect">
                <a:avLst/>
              </a:prstGeom>
            </p:spPr>
            <p:txBody>
              <a:bodyPr lIns="50800" tIns="50800" rIns="50800" bIns="50800" rtlCol="0" anchor="ctr"/>
              <a:lstStyle/>
              <a:p>
                <a:pPr algn="ctr" defTabSz="609539">
                  <a:lnSpc>
                    <a:spcPts val="1584"/>
                  </a:lnSpc>
                  <a:defRPr/>
                </a:pPr>
                <a:endParaRPr lang="en-US" sz="3200" b="1" dirty="0">
                  <a:solidFill>
                    <a:prstClr val="white"/>
                  </a:solidFill>
                  <a:latin typeface="Calibri" pitchFamily="34" charset="0"/>
                  <a:cs typeface="Calibri" pitchFamily="34" charset="0"/>
                </a:endParaRPr>
              </a:p>
            </p:txBody>
          </p:sp>
        </p:grpSp>
        <p:sp>
          <p:nvSpPr>
            <p:cNvPr id="70" name="TextBox 12"/>
            <p:cNvSpPr txBox="1"/>
            <p:nvPr/>
          </p:nvSpPr>
          <p:spPr>
            <a:xfrm>
              <a:off x="725295" y="5074063"/>
              <a:ext cx="2967418" cy="2786921"/>
            </a:xfrm>
            <a:prstGeom prst="rect">
              <a:avLst/>
            </a:prstGeom>
          </p:spPr>
          <p:txBody>
            <a:bodyPr wrap="square" lIns="0" tIns="0" rIns="0" bIns="0" rtlCol="0" anchor="t">
              <a:spAutoFit/>
            </a:bodyPr>
            <a:lstStyle/>
            <a:p>
              <a:pPr algn="ctr">
                <a:lnSpc>
                  <a:spcPts val="3134"/>
                </a:lnSpc>
              </a:pPr>
              <a:r>
                <a:rPr lang="en-US" sz="2900" b="1" dirty="0" err="1" smtClean="0">
                  <a:solidFill>
                    <a:prstClr val="white"/>
                  </a:solidFill>
                  <a:latin typeface="Calibri" pitchFamily="34" charset="0"/>
                  <a:cs typeface="Calibri" pitchFamily="34" charset="0"/>
                </a:rPr>
                <a:t>Nhóm</a:t>
              </a:r>
              <a:r>
                <a:rPr lang="en-US" sz="2900" b="1" dirty="0" smtClean="0">
                  <a:solidFill>
                    <a:prstClr val="white"/>
                  </a:solidFill>
                  <a:latin typeface="Calibri" pitchFamily="34" charset="0"/>
                  <a:cs typeface="Calibri" pitchFamily="34" charset="0"/>
                </a:rPr>
                <a:t> </a:t>
              </a:r>
              <a:r>
                <a:rPr lang="en-US" sz="2900" b="1" dirty="0">
                  <a:solidFill>
                    <a:prstClr val="white"/>
                  </a:solidFill>
                  <a:latin typeface="Calibri" pitchFamily="34" charset="0"/>
                  <a:cs typeface="Calibri" pitchFamily="34" charset="0"/>
                </a:rPr>
                <a:t>4:  </a:t>
              </a:r>
              <a:r>
                <a:rPr lang="en-US" sz="2900" b="1" smtClean="0">
                  <a:solidFill>
                    <a:prstClr val="white"/>
                  </a:solidFill>
                  <a:latin typeface="Calibri" pitchFamily="34" charset="0"/>
                  <a:cs typeface="Calibri" pitchFamily="34" charset="0"/>
                </a:rPr>
                <a:t/>
              </a:r>
              <a:br>
                <a:rPr lang="en-US" sz="2900" b="1" smtClean="0">
                  <a:solidFill>
                    <a:prstClr val="white"/>
                  </a:solidFill>
                  <a:latin typeface="Calibri" pitchFamily="34" charset="0"/>
                  <a:cs typeface="Calibri" pitchFamily="34" charset="0"/>
                </a:rPr>
              </a:br>
              <a:r>
                <a:rPr lang="en-US" sz="2900" b="1" smtClean="0">
                  <a:solidFill>
                    <a:prstClr val="white"/>
                  </a:solidFill>
                  <a:latin typeface="Calibri" pitchFamily="34" charset="0"/>
                  <a:cs typeface="Calibri" pitchFamily="34" charset="0"/>
                </a:rPr>
                <a:t>Cơ sở hạ tầng và chính sách</a:t>
              </a:r>
              <a:endParaRPr lang="en-US" sz="2900" b="1" dirty="0">
                <a:solidFill>
                  <a:prstClr val="white"/>
                </a:solidFill>
                <a:latin typeface="Calibri" pitchFamily="34" charset="0"/>
                <a:cs typeface="Calibri" pitchFamily="34" charset="0"/>
              </a:endParaRPr>
            </a:p>
          </p:txBody>
        </p:sp>
      </p:grpSp>
      <p:grpSp>
        <p:nvGrpSpPr>
          <p:cNvPr id="19" name="Group 72"/>
          <p:cNvGrpSpPr/>
          <p:nvPr/>
        </p:nvGrpSpPr>
        <p:grpSpPr>
          <a:xfrm>
            <a:off x="9906028" y="3403978"/>
            <a:ext cx="2169572" cy="1766919"/>
            <a:chOff x="525106" y="4915272"/>
            <a:chExt cx="3690697" cy="3096673"/>
          </a:xfrm>
        </p:grpSpPr>
        <p:grpSp>
          <p:nvGrpSpPr>
            <p:cNvPr id="20" name="Group 8"/>
            <p:cNvGrpSpPr/>
            <p:nvPr/>
          </p:nvGrpSpPr>
          <p:grpSpPr>
            <a:xfrm>
              <a:off x="525106" y="4915272"/>
              <a:ext cx="3690697" cy="3096673"/>
              <a:chOff x="2108" y="0"/>
              <a:chExt cx="1397505" cy="872615"/>
            </a:xfrm>
          </p:grpSpPr>
          <p:sp>
            <p:nvSpPr>
              <p:cNvPr id="76"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77" name="TextBox 10"/>
              <p:cNvSpPr txBox="1"/>
              <p:nvPr/>
            </p:nvSpPr>
            <p:spPr>
              <a:xfrm>
                <a:off x="114300" y="19050"/>
                <a:ext cx="1285313" cy="853565"/>
              </a:xfrm>
              <a:prstGeom prst="rect">
                <a:avLst/>
              </a:prstGeom>
            </p:spPr>
            <p:txBody>
              <a:bodyPr lIns="50800" tIns="50800" rIns="50800" bIns="50800" rtlCol="0" anchor="ctr"/>
              <a:lstStyle/>
              <a:p>
                <a:pPr algn="ctr" defTabSz="609539">
                  <a:lnSpc>
                    <a:spcPts val="1584"/>
                  </a:lnSpc>
                  <a:defRPr/>
                </a:pPr>
                <a:endParaRPr lang="en-US" sz="2900" b="1" dirty="0">
                  <a:solidFill>
                    <a:prstClr val="white"/>
                  </a:solidFill>
                  <a:latin typeface="Calibri" pitchFamily="34" charset="0"/>
                  <a:cs typeface="Calibri" pitchFamily="34" charset="0"/>
                </a:endParaRPr>
              </a:p>
            </p:txBody>
          </p:sp>
        </p:grpSp>
        <p:sp>
          <p:nvSpPr>
            <p:cNvPr id="75" name="TextBox 12"/>
            <p:cNvSpPr txBox="1"/>
            <p:nvPr/>
          </p:nvSpPr>
          <p:spPr>
            <a:xfrm>
              <a:off x="725295" y="5074063"/>
              <a:ext cx="2967418" cy="2090191"/>
            </a:xfrm>
            <a:prstGeom prst="rect">
              <a:avLst/>
            </a:prstGeom>
          </p:spPr>
          <p:txBody>
            <a:bodyPr wrap="square" lIns="0" tIns="0" rIns="0" bIns="0" rtlCol="0" anchor="t">
              <a:spAutoFit/>
            </a:bodyPr>
            <a:lstStyle/>
            <a:p>
              <a:pPr algn="ctr">
                <a:lnSpc>
                  <a:spcPts val="3134"/>
                </a:lnSpc>
              </a:pPr>
              <a:r>
                <a:rPr lang="en-US" sz="2900" b="1" dirty="0" err="1" smtClean="0">
                  <a:solidFill>
                    <a:prstClr val="white"/>
                  </a:solidFill>
                  <a:latin typeface="Calibri" pitchFamily="34" charset="0"/>
                  <a:cs typeface="Calibri" pitchFamily="34" charset="0"/>
                </a:rPr>
                <a:t>Nhóm</a:t>
              </a:r>
              <a:r>
                <a:rPr lang="en-US" sz="2900" b="1" dirty="0" smtClean="0">
                  <a:solidFill>
                    <a:prstClr val="white"/>
                  </a:solidFill>
                  <a:latin typeface="Calibri" pitchFamily="34" charset="0"/>
                  <a:cs typeface="Calibri" pitchFamily="34" charset="0"/>
                </a:rPr>
                <a:t> </a:t>
              </a:r>
              <a:r>
                <a:rPr lang="en-US" sz="2900" b="1" dirty="0">
                  <a:solidFill>
                    <a:prstClr val="white"/>
                  </a:solidFill>
                  <a:latin typeface="Calibri" pitchFamily="34" charset="0"/>
                  <a:cs typeface="Calibri" pitchFamily="34" charset="0"/>
                </a:rPr>
                <a:t>5:  </a:t>
              </a:r>
              <a:r>
                <a:rPr lang="en-US" sz="2900" b="1" smtClean="0">
                  <a:solidFill>
                    <a:prstClr val="white"/>
                  </a:solidFill>
                  <a:latin typeface="Calibri" pitchFamily="34" charset="0"/>
                  <a:cs typeface="Calibri" pitchFamily="34" charset="0"/>
                </a:rPr>
                <a:t/>
              </a:r>
              <a:br>
                <a:rPr lang="en-US" sz="2900" b="1" smtClean="0">
                  <a:solidFill>
                    <a:prstClr val="white"/>
                  </a:solidFill>
                  <a:latin typeface="Calibri" pitchFamily="34" charset="0"/>
                  <a:cs typeface="Calibri" pitchFamily="34" charset="0"/>
                </a:rPr>
              </a:br>
              <a:r>
                <a:rPr lang="en-US" sz="2900" b="1" smtClean="0">
                  <a:solidFill>
                    <a:prstClr val="white"/>
                  </a:solidFill>
                  <a:latin typeface="Calibri" pitchFamily="34" charset="0"/>
                  <a:cs typeface="Calibri" pitchFamily="34" charset="0"/>
                </a:rPr>
                <a:t>VTĐL và ĐKTN</a:t>
              </a:r>
              <a:endParaRPr lang="en-US" sz="2900" b="1" dirty="0">
                <a:solidFill>
                  <a:prstClr val="white"/>
                </a:solidFill>
                <a:latin typeface="Calibri" pitchFamily="34" charset="0"/>
                <a:cs typeface="Calibri" pitchFamily="34" charset="0"/>
              </a:endParaRPr>
            </a:p>
          </p:txBody>
        </p:sp>
      </p:grpSp>
      <p:sp>
        <p:nvSpPr>
          <p:cNvPr id="78" name="Freeform 11"/>
          <p:cNvSpPr/>
          <p:nvPr/>
        </p:nvSpPr>
        <p:spPr>
          <a:xfrm>
            <a:off x="1497456" y="5275350"/>
            <a:ext cx="2679031" cy="2170015"/>
          </a:xfrm>
          <a:custGeom>
            <a:avLst/>
            <a:gdLst/>
            <a:ahLst/>
            <a:cxnLst/>
            <a:rect l="l" t="t" r="r" b="b"/>
            <a:pathLst>
              <a:path w="4018547" h="3255023">
                <a:moveTo>
                  <a:pt x="0" y="0"/>
                </a:moveTo>
                <a:lnTo>
                  <a:pt x="4018547" y="0"/>
                </a:lnTo>
                <a:lnTo>
                  <a:pt x="4018547" y="3255023"/>
                </a:lnTo>
                <a:lnTo>
                  <a:pt x="0" y="3255023"/>
                </a:lnTo>
                <a:lnTo>
                  <a:pt x="0" y="0"/>
                </a:lnTo>
                <a:close/>
              </a:path>
            </a:pathLst>
          </a:custGeom>
          <a:blipFill>
            <a:blip r:embed="rId2" cstate="print"/>
            <a:stretch>
              <a:fillRect/>
            </a:stretch>
          </a:blipFill>
        </p:spPr>
      </p:sp>
    </p:spTree>
    <p:extLst>
      <p:ext uri="{BB962C8B-B14F-4D97-AF65-F5344CB8AC3E}">
        <p14:creationId xmlns:p14="http://schemas.microsoft.com/office/powerpoint/2010/main" val="223198145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1000"/>
                                        <p:tgtEl>
                                          <p:spTgt spid="46"/>
                                        </p:tgtEl>
                                      </p:cBhvr>
                                    </p:animEffect>
                                    <p:anim calcmode="lin" valueType="num">
                                      <p:cBhvr>
                                        <p:cTn id="8" dur="1000" fill="hold"/>
                                        <p:tgtEl>
                                          <p:spTgt spid="46"/>
                                        </p:tgtEl>
                                        <p:attrNameLst>
                                          <p:attrName>ppt_x</p:attrName>
                                        </p:attrNameLst>
                                      </p:cBhvr>
                                      <p:tavLst>
                                        <p:tav tm="0">
                                          <p:val>
                                            <p:strVal val="#ppt_x"/>
                                          </p:val>
                                        </p:tav>
                                        <p:tav tm="100000">
                                          <p:val>
                                            <p:strVal val="#ppt_x"/>
                                          </p:val>
                                        </p:tav>
                                      </p:tavLst>
                                    </p:anim>
                                    <p:anim calcmode="lin" valueType="num">
                                      <p:cBhvr>
                                        <p:cTn id="9" dur="1000" fill="hold"/>
                                        <p:tgtEl>
                                          <p:spTgt spid="4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1000"/>
                                        <p:tgtEl>
                                          <p:spTgt spid="41"/>
                                        </p:tgtEl>
                                      </p:cBhvr>
                                    </p:animEffect>
                                    <p:anim calcmode="lin" valueType="num">
                                      <p:cBhvr>
                                        <p:cTn id="13" dur="1000" fill="hold"/>
                                        <p:tgtEl>
                                          <p:spTgt spid="41"/>
                                        </p:tgtEl>
                                        <p:attrNameLst>
                                          <p:attrName>ppt_x</p:attrName>
                                        </p:attrNameLst>
                                      </p:cBhvr>
                                      <p:tavLst>
                                        <p:tav tm="0">
                                          <p:val>
                                            <p:strVal val="#ppt_x"/>
                                          </p:val>
                                        </p:tav>
                                        <p:tav tm="100000">
                                          <p:val>
                                            <p:strVal val="#ppt_x"/>
                                          </p:val>
                                        </p:tav>
                                      </p:tavLst>
                                    </p:anim>
                                    <p:anim calcmode="lin" valueType="num">
                                      <p:cBhvr>
                                        <p:cTn id="14" dur="1000" fill="hold"/>
                                        <p:tgtEl>
                                          <p:spTgt spid="41"/>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1000"/>
                                        <p:tgtEl>
                                          <p:spTgt spid="38"/>
                                        </p:tgtEl>
                                      </p:cBhvr>
                                    </p:animEffect>
                                    <p:anim calcmode="lin" valueType="num">
                                      <p:cBhvr>
                                        <p:cTn id="18" dur="1000" fill="hold"/>
                                        <p:tgtEl>
                                          <p:spTgt spid="38"/>
                                        </p:tgtEl>
                                        <p:attrNameLst>
                                          <p:attrName>ppt_x</p:attrName>
                                        </p:attrNameLst>
                                      </p:cBhvr>
                                      <p:tavLst>
                                        <p:tav tm="0">
                                          <p:val>
                                            <p:strVal val="#ppt_x"/>
                                          </p:val>
                                        </p:tav>
                                        <p:tav tm="100000">
                                          <p:val>
                                            <p:strVal val="#ppt_x"/>
                                          </p:val>
                                        </p:tav>
                                      </p:tavLst>
                                    </p:anim>
                                    <p:anim calcmode="lin" valueType="num">
                                      <p:cBhvr>
                                        <p:cTn id="19" dur="1000" fill="hold"/>
                                        <p:tgtEl>
                                          <p:spTgt spid="38"/>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1000"/>
                                        <p:tgtEl>
                                          <p:spTgt spid="43"/>
                                        </p:tgtEl>
                                      </p:cBhvr>
                                    </p:animEffect>
                                    <p:anim calcmode="lin" valueType="num">
                                      <p:cBhvr>
                                        <p:cTn id="23" dur="1000" fill="hold"/>
                                        <p:tgtEl>
                                          <p:spTgt spid="43"/>
                                        </p:tgtEl>
                                        <p:attrNameLst>
                                          <p:attrName>ppt_x</p:attrName>
                                        </p:attrNameLst>
                                      </p:cBhvr>
                                      <p:tavLst>
                                        <p:tav tm="0">
                                          <p:val>
                                            <p:strVal val="#ppt_x"/>
                                          </p:val>
                                        </p:tav>
                                        <p:tav tm="100000">
                                          <p:val>
                                            <p:strVal val="#ppt_x"/>
                                          </p:val>
                                        </p:tav>
                                      </p:tavLst>
                                    </p:anim>
                                    <p:anim calcmode="lin" valueType="num">
                                      <p:cBhvr>
                                        <p:cTn id="24" dur="1000" fill="hold"/>
                                        <p:tgtEl>
                                          <p:spTgt spid="43"/>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1000"/>
                                        <p:tgtEl>
                                          <p:spTgt spid="44"/>
                                        </p:tgtEl>
                                      </p:cBhvr>
                                    </p:animEffect>
                                    <p:anim calcmode="lin" valueType="num">
                                      <p:cBhvr>
                                        <p:cTn id="28" dur="1000" fill="hold"/>
                                        <p:tgtEl>
                                          <p:spTgt spid="44"/>
                                        </p:tgtEl>
                                        <p:attrNameLst>
                                          <p:attrName>ppt_x</p:attrName>
                                        </p:attrNameLst>
                                      </p:cBhvr>
                                      <p:tavLst>
                                        <p:tav tm="0">
                                          <p:val>
                                            <p:strVal val="#ppt_x"/>
                                          </p:val>
                                        </p:tav>
                                        <p:tav tm="100000">
                                          <p:val>
                                            <p:strVal val="#ppt_x"/>
                                          </p:val>
                                        </p:tav>
                                      </p:tavLst>
                                    </p:anim>
                                    <p:anim calcmode="lin" valueType="num">
                                      <p:cBhvr>
                                        <p:cTn id="29" dur="1000" fill="hold"/>
                                        <p:tgtEl>
                                          <p:spTgt spid="44"/>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fade">
                                      <p:cBhvr>
                                        <p:cTn id="32" dur="1000"/>
                                        <p:tgtEl>
                                          <p:spTgt spid="47"/>
                                        </p:tgtEl>
                                      </p:cBhvr>
                                    </p:animEffect>
                                    <p:anim calcmode="lin" valueType="num">
                                      <p:cBhvr>
                                        <p:cTn id="33" dur="1000" fill="hold"/>
                                        <p:tgtEl>
                                          <p:spTgt spid="47"/>
                                        </p:tgtEl>
                                        <p:attrNameLst>
                                          <p:attrName>ppt_x</p:attrName>
                                        </p:attrNameLst>
                                      </p:cBhvr>
                                      <p:tavLst>
                                        <p:tav tm="0">
                                          <p:val>
                                            <p:strVal val="#ppt_x"/>
                                          </p:val>
                                        </p:tav>
                                        <p:tav tm="100000">
                                          <p:val>
                                            <p:strVal val="#ppt_x"/>
                                          </p:val>
                                        </p:tav>
                                      </p:tavLst>
                                    </p:anim>
                                    <p:anim calcmode="lin" valueType="num">
                                      <p:cBhvr>
                                        <p:cTn id="34" dur="1000" fill="hold"/>
                                        <p:tgtEl>
                                          <p:spTgt spid="47"/>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48"/>
                                        </p:tgtEl>
                                        <p:attrNameLst>
                                          <p:attrName>style.visibility</p:attrName>
                                        </p:attrNameLst>
                                      </p:cBhvr>
                                      <p:to>
                                        <p:strVal val="visible"/>
                                      </p:to>
                                    </p:set>
                                    <p:animEffect transition="in" filter="fade">
                                      <p:cBhvr>
                                        <p:cTn id="37" dur="1000"/>
                                        <p:tgtEl>
                                          <p:spTgt spid="48"/>
                                        </p:tgtEl>
                                      </p:cBhvr>
                                    </p:animEffect>
                                    <p:anim calcmode="lin" valueType="num">
                                      <p:cBhvr>
                                        <p:cTn id="38" dur="1000" fill="hold"/>
                                        <p:tgtEl>
                                          <p:spTgt spid="48"/>
                                        </p:tgtEl>
                                        <p:attrNameLst>
                                          <p:attrName>ppt_x</p:attrName>
                                        </p:attrNameLst>
                                      </p:cBhvr>
                                      <p:tavLst>
                                        <p:tav tm="0">
                                          <p:val>
                                            <p:strVal val="#ppt_x"/>
                                          </p:val>
                                        </p:tav>
                                        <p:tav tm="100000">
                                          <p:val>
                                            <p:strVal val="#ppt_x"/>
                                          </p:val>
                                        </p:tav>
                                      </p:tavLst>
                                    </p:anim>
                                    <p:anim calcmode="lin" valueType="num">
                                      <p:cBhvr>
                                        <p:cTn id="3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nodeType="click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circle(in)">
                                      <p:cBhvr>
                                        <p:cTn id="44" dur="2000"/>
                                        <p:tgtEl>
                                          <p:spTgt spid="4"/>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circle(in)">
                                      <p:cBhvr>
                                        <p:cTn id="49" dur="2000"/>
                                        <p:tgtEl>
                                          <p:spTgt spid="8"/>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circle(in)">
                                      <p:cBhvr>
                                        <p:cTn id="54" dur="2000"/>
                                        <p:tgtEl>
                                          <p:spTgt spid="13"/>
                                        </p:tgtEl>
                                      </p:cBhvr>
                                    </p:animEffect>
                                  </p:childTnLst>
                                </p:cTn>
                              </p:par>
                            </p:childTnLst>
                          </p:cTn>
                        </p:par>
                      </p:childTnLst>
                    </p:cTn>
                  </p:par>
                  <p:par>
                    <p:cTn id="55" fill="hold">
                      <p:stCondLst>
                        <p:cond delay="indefinite"/>
                      </p:stCondLst>
                      <p:childTnLst>
                        <p:par>
                          <p:cTn id="56" fill="hold">
                            <p:stCondLst>
                              <p:cond delay="0"/>
                            </p:stCondLst>
                            <p:childTnLst>
                              <p:par>
                                <p:cTn id="57" presetID="6" presetClass="entr" presetSubtype="16" fill="hold" nodeType="click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circle(in)">
                                      <p:cBhvr>
                                        <p:cTn id="59" dur="2000"/>
                                        <p:tgtEl>
                                          <p:spTgt spid="15"/>
                                        </p:tgtEl>
                                      </p:cBhvr>
                                    </p:animEffect>
                                  </p:childTnLst>
                                </p:cTn>
                              </p:par>
                            </p:childTnLst>
                          </p:cTn>
                        </p:par>
                      </p:childTnLst>
                    </p:cTn>
                  </p:par>
                  <p:par>
                    <p:cTn id="60" fill="hold">
                      <p:stCondLst>
                        <p:cond delay="indefinite"/>
                      </p:stCondLst>
                      <p:childTnLst>
                        <p:par>
                          <p:cTn id="61" fill="hold">
                            <p:stCondLst>
                              <p:cond delay="0"/>
                            </p:stCondLst>
                            <p:childTnLst>
                              <p:par>
                                <p:cTn id="62" presetID="6" presetClass="entr" presetSubtype="16" fill="hold" nodeType="click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circle(in)">
                                      <p:cBhvr>
                                        <p:cTn id="64"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Straight Connector 38">
            <a:extLst>
              <a:ext uri="{FF2B5EF4-FFF2-40B4-BE49-F238E27FC236}">
                <a16:creationId xmlns="" xmlns:a16="http://schemas.microsoft.com/office/drawing/2014/main" id="{B817379C-DAEE-4A26-B7E8-B157AAEC6C14}"/>
              </a:ext>
            </a:extLst>
          </p:cNvPr>
          <p:cNvCxnSpPr/>
          <p:nvPr/>
        </p:nvCxnSpPr>
        <p:spPr>
          <a:xfrm>
            <a:off x="87090" y="726668"/>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161354" y="707651"/>
            <a:ext cx="12015406" cy="1015659"/>
          </a:xfrm>
          <a:prstGeom prst="rect">
            <a:avLst/>
          </a:prstGeom>
        </p:spPr>
        <p:txBody>
          <a:bodyPr wrap="square" lIns="91436" tIns="45718" rIns="91436" bIns="45718">
            <a:spAutoFit/>
          </a:bodyPr>
          <a:lstStyle/>
          <a:p>
            <a:pPr marL="571500" indent="-571500"/>
            <a:r>
              <a:rPr lang="en-US" sz="3000" b="1" smtClean="0">
                <a:solidFill>
                  <a:srgbClr val="002060"/>
                </a:solidFill>
                <a:latin typeface="Calibri" pitchFamily="34" charset="0"/>
                <a:cs typeface="Calibri" pitchFamily="34" charset="0"/>
              </a:rPr>
              <a:t>1. Các nhân tố ảnh hưởng đến sự phát triển và phân bố ngành dịch vụ</a:t>
            </a:r>
          </a:p>
          <a:p>
            <a:pPr marL="571500" indent="-571500"/>
            <a:r>
              <a:rPr lang="en-US" sz="3000" b="1" i="1" u="sng" smtClean="0">
                <a:latin typeface="Calibri" pitchFamily="34" charset="0"/>
                <a:cs typeface="Calibri" pitchFamily="34" charset="0"/>
              </a:rPr>
              <a:t>a. Sự phát triển kinh tế</a:t>
            </a:r>
            <a:endParaRPr lang="en-US" sz="3000" b="1" i="1" u="sng">
              <a:latin typeface="Calibri" pitchFamily="34" charset="0"/>
              <a:cs typeface="Calibri" pitchFamily="34" charset="0"/>
            </a:endParaRPr>
          </a:p>
        </p:txBody>
      </p:sp>
      <p:sp>
        <p:nvSpPr>
          <p:cNvPr id="6" name="TextBox 18"/>
          <p:cNvSpPr txBox="1"/>
          <p:nvPr/>
        </p:nvSpPr>
        <p:spPr>
          <a:xfrm>
            <a:off x="296584" y="1626568"/>
            <a:ext cx="11617510" cy="3841052"/>
          </a:xfrm>
          <a:prstGeom prst="rect">
            <a:avLst/>
          </a:prstGeom>
          <a:noFill/>
        </p:spPr>
        <p:txBody>
          <a:bodyPr wrap="square" lIns="0" tIns="0" rIns="0" bIns="0" rtlCol="0" anchor="t">
            <a:spAutoFit/>
          </a:bodyPr>
          <a:lstStyle/>
          <a:p>
            <a:pPr algn="just">
              <a:lnSpc>
                <a:spcPct val="130000"/>
              </a:lnSpc>
            </a:pPr>
            <a:r>
              <a:rPr lang="en-US" sz="3200" b="1" dirty="0" smtClean="0">
                <a:solidFill>
                  <a:srgbClr val="002060"/>
                </a:solidFill>
                <a:latin typeface="Calibri" pitchFamily="34" charset="0"/>
                <a:cs typeface="Calibri" pitchFamily="34" charset="0"/>
              </a:rPr>
              <a:t>- Q</a:t>
            </a:r>
            <a:r>
              <a:rPr lang="vi-VN" sz="3200" b="1" dirty="0" smtClean="0">
                <a:solidFill>
                  <a:srgbClr val="002060"/>
                </a:solidFill>
                <a:latin typeface="Calibri" pitchFamily="34" charset="0"/>
                <a:cs typeface="Calibri" pitchFamily="34" charset="0"/>
              </a:rPr>
              <a:t>uyết định đến sự phát triển của ngành dịch vụ. </a:t>
            </a:r>
            <a:endParaRPr lang="en-US" sz="3200" b="1" dirty="0" smtClean="0">
              <a:solidFill>
                <a:srgbClr val="002060"/>
              </a:solidFill>
              <a:latin typeface="Calibri" pitchFamily="34" charset="0"/>
              <a:cs typeface="Calibri" pitchFamily="34" charset="0"/>
            </a:endParaRPr>
          </a:p>
          <a:p>
            <a:pPr algn="just">
              <a:lnSpc>
                <a:spcPct val="130000"/>
              </a:lnSpc>
            </a:pPr>
            <a:r>
              <a:rPr lang="en-US" sz="3200" b="1" dirty="0" smtClean="0">
                <a:solidFill>
                  <a:srgbClr val="002060"/>
                </a:solidFill>
                <a:latin typeface="Calibri" pitchFamily="34" charset="0"/>
                <a:cs typeface="Calibri" pitchFamily="34" charset="0"/>
              </a:rPr>
              <a:t>- </a:t>
            </a:r>
            <a:r>
              <a:rPr lang="vi-VN" sz="3200" b="1" dirty="0" smtClean="0">
                <a:solidFill>
                  <a:srgbClr val="002060"/>
                </a:solidFill>
                <a:latin typeface="Calibri" pitchFamily="34" charset="0"/>
                <a:cs typeface="Calibri" pitchFamily="34" charset="0"/>
              </a:rPr>
              <a:t>Kinh tế phát triển</a:t>
            </a:r>
            <a:r>
              <a:rPr lang="en-US" sz="3200" b="1" dirty="0" smtClean="0">
                <a:solidFill>
                  <a:srgbClr val="002060"/>
                </a:solidFill>
                <a:latin typeface="Calibri" pitchFamily="34" charset="0"/>
                <a:cs typeface="Calibri" pitchFamily="34" charset="0"/>
              </a:rPr>
              <a:t> =&gt;</a:t>
            </a:r>
            <a:r>
              <a:rPr lang="vi-VN" sz="3200" b="1" dirty="0" smtClean="0">
                <a:solidFill>
                  <a:srgbClr val="002060"/>
                </a:solidFill>
                <a:latin typeface="Calibri" pitchFamily="34" charset="0"/>
                <a:cs typeface="Calibri" pitchFamily="34" charset="0"/>
              </a:rPr>
              <a:t> tăng quy mô</a:t>
            </a:r>
            <a:r>
              <a:rPr lang="en-US" sz="3200" b="1" dirty="0" smtClean="0">
                <a:solidFill>
                  <a:srgbClr val="002060"/>
                </a:solidFill>
                <a:latin typeface="Calibri" pitchFamily="34" charset="0"/>
                <a:cs typeface="Calibri" pitchFamily="34" charset="0"/>
              </a:rPr>
              <a:t> </a:t>
            </a:r>
            <a:r>
              <a:rPr lang="en-US" sz="3200" b="1" dirty="0" err="1" smtClean="0">
                <a:solidFill>
                  <a:srgbClr val="002060"/>
                </a:solidFill>
                <a:latin typeface="Calibri" pitchFamily="34" charset="0"/>
                <a:cs typeface="Calibri" pitchFamily="34" charset="0"/>
              </a:rPr>
              <a:t>và</a:t>
            </a:r>
            <a:r>
              <a:rPr lang="vi-VN" sz="3200" b="1" dirty="0" smtClean="0">
                <a:solidFill>
                  <a:srgbClr val="002060"/>
                </a:solidFill>
                <a:latin typeface="Calibri" pitchFamily="34" charset="0"/>
                <a:cs typeface="Calibri" pitchFamily="34" charset="0"/>
              </a:rPr>
              <a:t> tốc độ tăng trưởng dịch vụ. </a:t>
            </a:r>
            <a:endParaRPr lang="en-US" sz="3200" b="1" dirty="0" smtClean="0">
              <a:solidFill>
                <a:srgbClr val="002060"/>
              </a:solidFill>
              <a:latin typeface="Calibri" pitchFamily="34" charset="0"/>
              <a:cs typeface="Calibri" pitchFamily="34" charset="0"/>
            </a:endParaRPr>
          </a:p>
          <a:p>
            <a:pPr algn="just">
              <a:lnSpc>
                <a:spcPct val="130000"/>
              </a:lnSpc>
            </a:pPr>
            <a:r>
              <a:rPr lang="en-US" sz="3200" b="1" dirty="0" smtClean="0">
                <a:solidFill>
                  <a:srgbClr val="002060"/>
                </a:solidFill>
                <a:latin typeface="Calibri" pitchFamily="34" charset="0"/>
                <a:cs typeface="Calibri" pitchFamily="34" charset="0"/>
              </a:rPr>
              <a:t>- C</a:t>
            </a:r>
            <a:r>
              <a:rPr lang="vi-VN" sz="3200" b="1" dirty="0" smtClean="0">
                <a:solidFill>
                  <a:srgbClr val="002060"/>
                </a:solidFill>
                <a:latin typeface="Calibri" pitchFamily="34" charset="0"/>
                <a:cs typeface="Calibri" pitchFamily="34" charset="0"/>
              </a:rPr>
              <a:t>ác ngành sản xuất</a:t>
            </a:r>
            <a:r>
              <a:rPr lang="en-US" sz="3200" b="1" dirty="0" smtClean="0">
                <a:solidFill>
                  <a:srgbClr val="002060"/>
                </a:solidFill>
                <a:latin typeface="Calibri" pitchFamily="34" charset="0"/>
                <a:cs typeface="Calibri" pitchFamily="34" charset="0"/>
              </a:rPr>
              <a:t> </a:t>
            </a:r>
            <a:r>
              <a:rPr lang="en-US" sz="3200" b="1" dirty="0" err="1" smtClean="0">
                <a:solidFill>
                  <a:srgbClr val="002060"/>
                </a:solidFill>
                <a:latin typeface="Calibri" pitchFamily="34" charset="0"/>
                <a:cs typeface="Calibri" pitchFamily="34" charset="0"/>
              </a:rPr>
              <a:t>phát</a:t>
            </a:r>
            <a:r>
              <a:rPr lang="en-US" sz="3200" b="1" dirty="0" smtClean="0">
                <a:solidFill>
                  <a:srgbClr val="002060"/>
                </a:solidFill>
                <a:latin typeface="Calibri" pitchFamily="34" charset="0"/>
                <a:cs typeface="Calibri" pitchFamily="34" charset="0"/>
              </a:rPr>
              <a:t> </a:t>
            </a:r>
            <a:r>
              <a:rPr lang="en-US" sz="3200" b="1" dirty="0" err="1" smtClean="0">
                <a:solidFill>
                  <a:srgbClr val="002060"/>
                </a:solidFill>
                <a:latin typeface="Calibri" pitchFamily="34" charset="0"/>
                <a:cs typeface="Calibri" pitchFamily="34" charset="0"/>
              </a:rPr>
              <a:t>triển</a:t>
            </a:r>
            <a:r>
              <a:rPr lang="en-US" sz="3200" b="1" dirty="0" smtClean="0">
                <a:solidFill>
                  <a:srgbClr val="002060"/>
                </a:solidFill>
                <a:latin typeface="Calibri" pitchFamily="34" charset="0"/>
                <a:cs typeface="Calibri" pitchFamily="34" charset="0"/>
              </a:rPr>
              <a:t> =&gt;</a:t>
            </a:r>
            <a:r>
              <a:rPr lang="vi-VN" sz="3200" b="1" dirty="0" smtClean="0">
                <a:solidFill>
                  <a:srgbClr val="002060"/>
                </a:solidFill>
                <a:latin typeface="Calibri" pitchFamily="34" charset="0"/>
                <a:cs typeface="Calibri" pitchFamily="34" charset="0"/>
              </a:rPr>
              <a:t> tăng nhu cầu sử dụng các hoạt động dịch vụ</a:t>
            </a:r>
            <a:r>
              <a:rPr lang="en-US" sz="3200" b="1" dirty="0" smtClean="0">
                <a:solidFill>
                  <a:srgbClr val="002060"/>
                </a:solidFill>
                <a:latin typeface="Calibri" pitchFamily="34" charset="0"/>
                <a:cs typeface="Calibri" pitchFamily="34" charset="0"/>
              </a:rPr>
              <a:t> (GTVT, BCVT, TCNH,</a:t>
            </a:r>
            <a:r>
              <a:rPr lang="vi-VN" sz="3200" b="1" dirty="0" smtClean="0">
                <a:solidFill>
                  <a:srgbClr val="002060"/>
                </a:solidFill>
                <a:latin typeface="Calibri" pitchFamily="34" charset="0"/>
                <a:cs typeface="Calibri" pitchFamily="34" charset="0"/>
              </a:rPr>
              <a:t> thương mại, .</a:t>
            </a:r>
            <a:r>
              <a:rPr lang="en-US" sz="3200" b="1" dirty="0" smtClean="0">
                <a:solidFill>
                  <a:srgbClr val="002060"/>
                </a:solidFill>
                <a:latin typeface="Calibri" pitchFamily="34" charset="0"/>
                <a:cs typeface="Calibri" pitchFamily="34" charset="0"/>
              </a:rPr>
              <a:t>.</a:t>
            </a:r>
            <a:r>
              <a:rPr lang="vi-VN" sz="3200" b="1" dirty="0" smtClean="0">
                <a:solidFill>
                  <a:srgbClr val="002060"/>
                </a:solidFill>
                <a:latin typeface="Calibri" pitchFamily="34" charset="0"/>
                <a:cs typeface="Calibri" pitchFamily="34" charset="0"/>
              </a:rPr>
              <a:t>.</a:t>
            </a:r>
            <a:r>
              <a:rPr lang="en-US" sz="3200" b="1" dirty="0" smtClean="0">
                <a:solidFill>
                  <a:srgbClr val="002060"/>
                </a:solidFill>
                <a:latin typeface="Calibri" pitchFamily="34" charset="0"/>
                <a:cs typeface="Calibri" pitchFamily="34" charset="0"/>
              </a:rPr>
              <a:t>).</a:t>
            </a:r>
          </a:p>
          <a:p>
            <a:pPr algn="just">
              <a:lnSpc>
                <a:spcPct val="130000"/>
              </a:lnSpc>
            </a:pPr>
            <a:r>
              <a:rPr lang="en-US" sz="3200" b="1" dirty="0" smtClean="0">
                <a:solidFill>
                  <a:srgbClr val="002060"/>
                </a:solidFill>
                <a:latin typeface="Calibri" pitchFamily="34" charset="0"/>
                <a:cs typeface="Calibri" pitchFamily="34" charset="0"/>
              </a:rPr>
              <a:t>-</a:t>
            </a:r>
            <a:r>
              <a:rPr lang="vi-VN" sz="3200" b="1" dirty="0" smtClean="0">
                <a:solidFill>
                  <a:srgbClr val="002060"/>
                </a:solidFill>
                <a:latin typeface="Calibri" pitchFamily="34" charset="0"/>
                <a:cs typeface="Calibri" pitchFamily="34" charset="0"/>
              </a:rPr>
              <a:t> Đông Nam Bộ, Đồng bằng sông </a:t>
            </a:r>
            <a:r>
              <a:rPr lang="vi-VN" sz="3200" b="1" dirty="0" smtClean="0">
                <a:solidFill>
                  <a:srgbClr val="002060"/>
                </a:solidFill>
                <a:latin typeface="Calibri" pitchFamily="34" charset="0"/>
                <a:cs typeface="Calibri" pitchFamily="34" charset="0"/>
              </a:rPr>
              <a:t>Hồng </a:t>
            </a:r>
            <a:r>
              <a:rPr lang="vi-VN" sz="3200" b="1" dirty="0" smtClean="0">
                <a:solidFill>
                  <a:srgbClr val="002060"/>
                </a:solidFill>
                <a:latin typeface="Calibri" pitchFamily="34" charset="0"/>
                <a:cs typeface="Calibri" pitchFamily="34" charset="0"/>
              </a:rPr>
              <a:t>có kinh tế phát triển </a:t>
            </a:r>
            <a:r>
              <a:rPr lang="en-US" sz="3200" b="1" dirty="0" err="1" smtClean="0">
                <a:solidFill>
                  <a:srgbClr val="002060"/>
                </a:solidFill>
                <a:latin typeface="Calibri" pitchFamily="34" charset="0"/>
                <a:cs typeface="Calibri" pitchFamily="34" charset="0"/>
              </a:rPr>
              <a:t>nhất</a:t>
            </a:r>
            <a:r>
              <a:rPr lang="vi-VN" sz="3200" b="1" dirty="0" smtClean="0">
                <a:solidFill>
                  <a:srgbClr val="002060"/>
                </a:solidFill>
                <a:latin typeface="Calibri" pitchFamily="34" charset="0"/>
                <a:cs typeface="Calibri" pitchFamily="34" charset="0"/>
              </a:rPr>
              <a:t> nên</a:t>
            </a:r>
            <a:r>
              <a:rPr lang="en-US" sz="3200" b="1" dirty="0" smtClean="0">
                <a:solidFill>
                  <a:srgbClr val="002060"/>
                </a:solidFill>
                <a:latin typeface="Calibri" pitchFamily="34" charset="0"/>
                <a:cs typeface="Calibri" pitchFamily="34" charset="0"/>
              </a:rPr>
              <a:t> </a:t>
            </a:r>
            <a:r>
              <a:rPr lang="vi-VN" sz="3200" b="1" dirty="0" smtClean="0">
                <a:solidFill>
                  <a:srgbClr val="002060"/>
                </a:solidFill>
                <a:latin typeface="Calibri" pitchFamily="34" charset="0"/>
                <a:cs typeface="Calibri" pitchFamily="34" charset="0"/>
              </a:rPr>
              <a:t>dịch vụ phát triển đa dạng</a:t>
            </a:r>
            <a:r>
              <a:rPr lang="en-US" sz="3200" b="1" dirty="0" smtClean="0">
                <a:solidFill>
                  <a:srgbClr val="002060"/>
                </a:solidFill>
                <a:latin typeface="Calibri" pitchFamily="34" charset="0"/>
                <a:cs typeface="Calibri" pitchFamily="34" charset="0"/>
              </a:rPr>
              <a:t> </a:t>
            </a:r>
            <a:r>
              <a:rPr lang="en-US" sz="3200" b="1" dirty="0" err="1" smtClean="0">
                <a:solidFill>
                  <a:srgbClr val="002060"/>
                </a:solidFill>
                <a:latin typeface="Calibri" pitchFamily="34" charset="0"/>
                <a:cs typeface="Calibri" pitchFamily="34" charset="0"/>
              </a:rPr>
              <a:t>nhất</a:t>
            </a:r>
            <a:r>
              <a:rPr lang="vi-VN" sz="3200" b="1" dirty="0" smtClean="0">
                <a:solidFill>
                  <a:srgbClr val="002060"/>
                </a:solidFill>
                <a:latin typeface="Calibri" pitchFamily="34" charset="0"/>
                <a:cs typeface="Calibri" pitchFamily="34" charset="0"/>
              </a:rPr>
              <a:t>.</a:t>
            </a:r>
            <a:endParaRPr lang="en-US" sz="3200" b="1" dirty="0" smtClean="0">
              <a:solidFill>
                <a:srgbClr val="002060"/>
              </a:solidFill>
              <a:latin typeface="Calibri" pitchFamily="34" charset="0"/>
              <a:cs typeface="Calibri" pitchFamily="34" charset="0"/>
            </a:endParaRPr>
          </a:p>
        </p:txBody>
      </p:sp>
      <p:sp>
        <p:nvSpPr>
          <p:cNvPr id="7" name="TextBox 6"/>
          <p:cNvSpPr txBox="1"/>
          <p:nvPr/>
        </p:nvSpPr>
        <p:spPr>
          <a:xfrm>
            <a:off x="0" y="15800"/>
            <a:ext cx="12192000" cy="784826"/>
          </a:xfrm>
          <a:prstGeom prst="rect">
            <a:avLst/>
          </a:prstGeom>
          <a:noFill/>
        </p:spPr>
        <p:txBody>
          <a:bodyPr wrap="square" lIns="91436" tIns="45718" rIns="91436" bIns="45718" rtlCol="0">
            <a:spAutoFit/>
          </a:bodyPr>
          <a:lstStyle/>
          <a:p>
            <a:pPr algn="ctr"/>
            <a:r>
              <a:rPr lang="en-US" sz="4500" b="1" smtClean="0">
                <a:solidFill>
                  <a:srgbClr val="007A37"/>
                </a:solidFill>
                <a:latin typeface="Calibri" pitchFamily="34" charset="0"/>
                <a:cs typeface="Calibri" pitchFamily="34" charset="0"/>
              </a:rPr>
              <a:t>Bài 9. DỊCH VỤ</a:t>
            </a:r>
            <a:endParaRPr lang="en-US" sz="4500" b="1">
              <a:solidFill>
                <a:srgbClr val="007A37"/>
              </a:solidFill>
              <a:latin typeface="Calibri" pitchFamily="34" charset="0"/>
              <a:cs typeface="Calibri" pitchFamily="34" charset="0"/>
            </a:endParaRPr>
          </a:p>
        </p:txBody>
      </p:sp>
    </p:spTree>
    <p:extLst>
      <p:ext uri="{BB962C8B-B14F-4D97-AF65-F5344CB8AC3E}">
        <p14:creationId xmlns:p14="http://schemas.microsoft.com/office/powerpoint/2010/main" val="299107042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ppt_x</p:attrName>
                                        </p:attrNameLst>
                                      </p:cBhvr>
                                      <p:tavLst>
                                        <p:tav tm="0">
                                          <p:val>
                                            <p:strVal val="#ppt_x-.2"/>
                                          </p:val>
                                        </p:tav>
                                        <p:tav tm="100000">
                                          <p:val>
                                            <p:strVal val="#ppt_x"/>
                                          </p:val>
                                        </p:tav>
                                      </p:tavLst>
                                    </p:anim>
                                    <p:anim calcmode="lin" valueType="num">
                                      <p:cBhvr>
                                        <p:cTn id="8"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9" dur="10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 calcmode="lin" valueType="num">
                                      <p:cBhvr>
                                        <p:cTn id="14" dur="1000" fill="hold"/>
                                        <p:tgtEl>
                                          <p:spTgt spid="6">
                                            <p:txEl>
                                              <p:pRg st="0" end="0"/>
                                            </p:txEl>
                                          </p:spTgt>
                                        </p:tgtEl>
                                        <p:attrNameLst>
                                          <p:attrName>ppt_x</p:attrName>
                                        </p:attrNameLst>
                                      </p:cBhvr>
                                      <p:tavLst>
                                        <p:tav tm="0">
                                          <p:val>
                                            <p:strVal val="#ppt_x-.2"/>
                                          </p:val>
                                        </p:tav>
                                        <p:tav tm="100000">
                                          <p:val>
                                            <p:strVal val="#ppt_x"/>
                                          </p:val>
                                        </p:tav>
                                      </p:tavLst>
                                    </p:anim>
                                    <p:anim calcmode="lin" valueType="num">
                                      <p:cBhvr>
                                        <p:cTn id="15" dur="1000" fill="hold"/>
                                        <p:tgtEl>
                                          <p:spTgt spid="6">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 calcmode="lin" valueType="num">
                                      <p:cBhvr>
                                        <p:cTn id="21" dur="1000" fill="hold"/>
                                        <p:tgtEl>
                                          <p:spTgt spid="6">
                                            <p:txEl>
                                              <p:pRg st="1" end="1"/>
                                            </p:txEl>
                                          </p:spTgt>
                                        </p:tgtEl>
                                        <p:attrNameLst>
                                          <p:attrName>ppt_x</p:attrName>
                                        </p:attrNameLst>
                                      </p:cBhvr>
                                      <p:tavLst>
                                        <p:tav tm="0">
                                          <p:val>
                                            <p:strVal val="#ppt_x-.2"/>
                                          </p:val>
                                        </p:tav>
                                        <p:tav tm="100000">
                                          <p:val>
                                            <p:strVal val="#ppt_x"/>
                                          </p:val>
                                        </p:tav>
                                      </p:tavLst>
                                    </p:anim>
                                    <p:anim calcmode="lin" valueType="num">
                                      <p:cBhvr>
                                        <p:cTn id="22" dur="1000" fill="hold"/>
                                        <p:tgtEl>
                                          <p:spTgt spid="6">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6">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nodeType="clickEffect">
                                  <p:stCondLst>
                                    <p:cond delay="0"/>
                                  </p:stCondLst>
                                  <p:childTnLst>
                                    <p:set>
                                      <p:cBhvr>
                                        <p:cTn id="27" dur="1" fill="hold">
                                          <p:stCondLst>
                                            <p:cond delay="0"/>
                                          </p:stCondLst>
                                        </p:cTn>
                                        <p:tgtEl>
                                          <p:spTgt spid="6">
                                            <p:txEl>
                                              <p:pRg st="2" end="2"/>
                                            </p:txEl>
                                          </p:spTgt>
                                        </p:tgtEl>
                                        <p:attrNameLst>
                                          <p:attrName>style.visibility</p:attrName>
                                        </p:attrNameLst>
                                      </p:cBhvr>
                                      <p:to>
                                        <p:strVal val="visible"/>
                                      </p:to>
                                    </p:set>
                                    <p:anim calcmode="lin" valueType="num">
                                      <p:cBhvr>
                                        <p:cTn id="28" dur="1000" fill="hold"/>
                                        <p:tgtEl>
                                          <p:spTgt spid="6">
                                            <p:txEl>
                                              <p:pRg st="2" end="2"/>
                                            </p:txEl>
                                          </p:spTgt>
                                        </p:tgtEl>
                                        <p:attrNameLst>
                                          <p:attrName>ppt_x</p:attrName>
                                        </p:attrNameLst>
                                      </p:cBhvr>
                                      <p:tavLst>
                                        <p:tav tm="0">
                                          <p:val>
                                            <p:strVal val="#ppt_x-.2"/>
                                          </p:val>
                                        </p:tav>
                                        <p:tav tm="100000">
                                          <p:val>
                                            <p:strVal val="#ppt_x"/>
                                          </p:val>
                                        </p:tav>
                                      </p:tavLst>
                                    </p:anim>
                                    <p:anim calcmode="lin" valueType="num">
                                      <p:cBhvr>
                                        <p:cTn id="29" dur="1000" fill="hold"/>
                                        <p:tgtEl>
                                          <p:spTgt spid="6">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30" dur="1000"/>
                                        <p:tgtEl>
                                          <p:spTgt spid="6">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9" presetClass="entr" presetSubtype="0" fill="hold" nodeType="clickEffect">
                                  <p:stCondLst>
                                    <p:cond delay="0"/>
                                  </p:stCondLst>
                                  <p:childTnLst>
                                    <p:set>
                                      <p:cBhvr>
                                        <p:cTn id="34" dur="1" fill="hold">
                                          <p:stCondLst>
                                            <p:cond delay="0"/>
                                          </p:stCondLst>
                                        </p:cTn>
                                        <p:tgtEl>
                                          <p:spTgt spid="6">
                                            <p:txEl>
                                              <p:pRg st="3" end="3"/>
                                            </p:txEl>
                                          </p:spTgt>
                                        </p:tgtEl>
                                        <p:attrNameLst>
                                          <p:attrName>style.visibility</p:attrName>
                                        </p:attrNameLst>
                                      </p:cBhvr>
                                      <p:to>
                                        <p:strVal val="visible"/>
                                      </p:to>
                                    </p:set>
                                    <p:anim calcmode="lin" valueType="num">
                                      <p:cBhvr>
                                        <p:cTn id="35" dur="1000" fill="hold"/>
                                        <p:tgtEl>
                                          <p:spTgt spid="6">
                                            <p:txEl>
                                              <p:pRg st="3" end="3"/>
                                            </p:txEl>
                                          </p:spTgt>
                                        </p:tgtEl>
                                        <p:attrNameLst>
                                          <p:attrName>ppt_x</p:attrName>
                                        </p:attrNameLst>
                                      </p:cBhvr>
                                      <p:tavLst>
                                        <p:tav tm="0">
                                          <p:val>
                                            <p:strVal val="#ppt_x-.2"/>
                                          </p:val>
                                        </p:tav>
                                        <p:tav tm="100000">
                                          <p:val>
                                            <p:strVal val="#ppt_x"/>
                                          </p:val>
                                        </p:tav>
                                      </p:tavLst>
                                    </p:anim>
                                    <p:anim calcmode="lin" valueType="num">
                                      <p:cBhvr>
                                        <p:cTn id="36" dur="1000" fill="hold"/>
                                        <p:tgtEl>
                                          <p:spTgt spid="6">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37" dur="10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Straight Connector 38">
            <a:extLst>
              <a:ext uri="{FF2B5EF4-FFF2-40B4-BE49-F238E27FC236}">
                <a16:creationId xmlns="" xmlns:a16="http://schemas.microsoft.com/office/drawing/2014/main" id="{B817379C-DAEE-4A26-B7E8-B157AAEC6C14}"/>
              </a:ext>
            </a:extLst>
          </p:cNvPr>
          <p:cNvCxnSpPr/>
          <p:nvPr/>
        </p:nvCxnSpPr>
        <p:spPr>
          <a:xfrm>
            <a:off x="87090" y="726668"/>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176594" y="783851"/>
            <a:ext cx="12015406" cy="1015659"/>
          </a:xfrm>
          <a:prstGeom prst="rect">
            <a:avLst/>
          </a:prstGeom>
        </p:spPr>
        <p:txBody>
          <a:bodyPr wrap="square" lIns="91436" tIns="45718" rIns="91436" bIns="45718">
            <a:spAutoFit/>
          </a:bodyPr>
          <a:lstStyle/>
          <a:p>
            <a:pPr marL="571500" indent="-571500"/>
            <a:r>
              <a:rPr lang="en-US" sz="3000" b="1" smtClean="0">
                <a:solidFill>
                  <a:srgbClr val="002060"/>
                </a:solidFill>
                <a:latin typeface="Calibri" pitchFamily="34" charset="0"/>
                <a:cs typeface="Calibri" pitchFamily="34" charset="0"/>
              </a:rPr>
              <a:t>1. Các nhân tố ảnh hưởng đến sự phát triển và phân bố ngành dịch vụ</a:t>
            </a:r>
          </a:p>
          <a:p>
            <a:pPr marL="571500" indent="-571500"/>
            <a:r>
              <a:rPr lang="en-US" sz="3000" b="1" i="1" u="sng" smtClean="0">
                <a:latin typeface="Calibri" pitchFamily="34" charset="0"/>
                <a:cs typeface="Calibri" pitchFamily="34" charset="0"/>
              </a:rPr>
              <a:t>b. Dân cư và nguồn lao động</a:t>
            </a:r>
            <a:endParaRPr lang="en-US" sz="3000" b="1" i="1" u="sng">
              <a:latin typeface="Calibri" pitchFamily="34" charset="0"/>
              <a:cs typeface="Calibri" pitchFamily="34" charset="0"/>
            </a:endParaRPr>
          </a:p>
        </p:txBody>
      </p:sp>
      <p:sp>
        <p:nvSpPr>
          <p:cNvPr id="6" name="TextBox 18"/>
          <p:cNvSpPr txBox="1"/>
          <p:nvPr/>
        </p:nvSpPr>
        <p:spPr>
          <a:xfrm>
            <a:off x="296584" y="1809448"/>
            <a:ext cx="11617510" cy="3149195"/>
          </a:xfrm>
          <a:prstGeom prst="rect">
            <a:avLst/>
          </a:prstGeom>
          <a:noFill/>
        </p:spPr>
        <p:txBody>
          <a:bodyPr wrap="square" lIns="0" tIns="0" rIns="0" bIns="0" rtlCol="0" anchor="t">
            <a:spAutoFit/>
          </a:bodyPr>
          <a:lstStyle/>
          <a:p>
            <a:pPr>
              <a:lnSpc>
                <a:spcPct val="130000"/>
              </a:lnSpc>
            </a:pPr>
            <a:r>
              <a:rPr lang="en-US" sz="3200" b="1" smtClean="0">
                <a:solidFill>
                  <a:srgbClr val="002060"/>
                </a:solidFill>
                <a:latin typeface="Calibri" pitchFamily="34" charset="0"/>
                <a:cs typeface="Calibri" pitchFamily="34" charset="0"/>
              </a:rPr>
              <a:t>- </a:t>
            </a:r>
            <a:r>
              <a:rPr lang="vi-VN" sz="3200" b="1" smtClean="0">
                <a:solidFill>
                  <a:srgbClr val="002060"/>
                </a:solidFill>
                <a:latin typeface="Calibri" pitchFamily="34" charset="0"/>
                <a:cs typeface="Calibri" pitchFamily="34" charset="0"/>
              </a:rPr>
              <a:t>Số dân nước ta đ</a:t>
            </a:r>
            <a:r>
              <a:rPr lang="en-US" sz="3200" b="1" smtClean="0">
                <a:solidFill>
                  <a:srgbClr val="002060"/>
                </a:solidFill>
                <a:latin typeface="Calibri" pitchFamily="34" charset="0"/>
                <a:cs typeface="Calibri" pitchFamily="34" charset="0"/>
              </a:rPr>
              <a:t>ô</a:t>
            </a:r>
            <a:r>
              <a:rPr lang="vi-VN" sz="3200" b="1" smtClean="0">
                <a:solidFill>
                  <a:srgbClr val="002060"/>
                </a:solidFill>
                <a:latin typeface="Calibri" pitchFamily="34" charset="0"/>
                <a:cs typeface="Calibri" pitchFamily="34" charset="0"/>
              </a:rPr>
              <a:t>ng là thị trường tiêu thụ lớn. </a:t>
            </a:r>
            <a:endParaRPr lang="en-US" sz="3200" b="1" smtClean="0">
              <a:solidFill>
                <a:srgbClr val="002060"/>
              </a:solidFill>
              <a:latin typeface="Calibri" pitchFamily="34" charset="0"/>
              <a:cs typeface="Calibri" pitchFamily="34" charset="0"/>
            </a:endParaRPr>
          </a:p>
          <a:p>
            <a:pPr algn="just">
              <a:lnSpc>
                <a:spcPct val="130000"/>
              </a:lnSpc>
            </a:pPr>
            <a:r>
              <a:rPr lang="en-US" sz="3200" b="1" smtClean="0">
                <a:solidFill>
                  <a:srgbClr val="002060"/>
                </a:solidFill>
                <a:latin typeface="Calibri" pitchFamily="34" charset="0"/>
                <a:cs typeface="Calibri" pitchFamily="34" charset="0"/>
              </a:rPr>
              <a:t>- </a:t>
            </a:r>
            <a:r>
              <a:rPr lang="vi-VN" sz="3200" b="1" smtClean="0">
                <a:solidFill>
                  <a:srgbClr val="002060"/>
                </a:solidFill>
                <a:latin typeface="Calibri" pitchFamily="34" charset="0"/>
                <a:cs typeface="Calibri" pitchFamily="34" charset="0"/>
              </a:rPr>
              <a:t>Mức sống ngày càng cao </a:t>
            </a:r>
            <a:r>
              <a:rPr lang="en-US" sz="3200" b="1" smtClean="0">
                <a:solidFill>
                  <a:srgbClr val="002060"/>
                </a:solidFill>
                <a:latin typeface="Calibri" pitchFamily="34" charset="0"/>
                <a:cs typeface="Calibri" pitchFamily="34" charset="0"/>
              </a:rPr>
              <a:t>=&gt;</a:t>
            </a:r>
            <a:r>
              <a:rPr lang="vi-VN" sz="3200" b="1" smtClean="0">
                <a:solidFill>
                  <a:srgbClr val="002060"/>
                </a:solidFill>
                <a:latin typeface="Calibri" pitchFamily="34" charset="0"/>
                <a:cs typeface="Calibri" pitchFamily="34" charset="0"/>
              </a:rPr>
              <a:t> sức mua tăng lên, đa dạng hoá các loại hình dịch vụ. </a:t>
            </a:r>
            <a:endParaRPr lang="en-US" sz="3200" b="1" smtClean="0">
              <a:solidFill>
                <a:srgbClr val="002060"/>
              </a:solidFill>
              <a:latin typeface="Calibri" pitchFamily="34" charset="0"/>
              <a:cs typeface="Calibri" pitchFamily="34" charset="0"/>
            </a:endParaRPr>
          </a:p>
          <a:p>
            <a:pPr algn="just">
              <a:lnSpc>
                <a:spcPct val="130000"/>
              </a:lnSpc>
            </a:pPr>
            <a:r>
              <a:rPr lang="en-US" sz="3200" b="1" smtClean="0">
                <a:solidFill>
                  <a:srgbClr val="002060"/>
                </a:solidFill>
                <a:latin typeface="Calibri" pitchFamily="34" charset="0"/>
                <a:cs typeface="Calibri" pitchFamily="34" charset="0"/>
              </a:rPr>
              <a:t>- </a:t>
            </a:r>
            <a:r>
              <a:rPr lang="vi-VN" sz="3200" b="1" smtClean="0">
                <a:solidFill>
                  <a:srgbClr val="002060"/>
                </a:solidFill>
                <a:latin typeface="Calibri" pitchFamily="34" charset="0"/>
                <a:cs typeface="Calibri" pitchFamily="34" charset="0"/>
              </a:rPr>
              <a:t>Nguồn lao động dồi dào, chất lượng được nâng lên</a:t>
            </a:r>
            <a:r>
              <a:rPr lang="en-US" sz="3200" b="1" smtClean="0">
                <a:solidFill>
                  <a:srgbClr val="002060"/>
                </a:solidFill>
                <a:latin typeface="Calibri" pitchFamily="34" charset="0"/>
                <a:cs typeface="Calibri" pitchFamily="34" charset="0"/>
              </a:rPr>
              <a:t> =&gt; </a:t>
            </a:r>
            <a:r>
              <a:rPr lang="vi-VN" sz="3200" b="1" smtClean="0">
                <a:solidFill>
                  <a:srgbClr val="002060"/>
                </a:solidFill>
                <a:latin typeface="Calibri" pitchFamily="34" charset="0"/>
                <a:cs typeface="Calibri" pitchFamily="34" charset="0"/>
              </a:rPr>
              <a:t>nâng cao chất lượng ngành dịch vụ.</a:t>
            </a:r>
            <a:endParaRPr lang="en-US" sz="3200" b="1" smtClean="0">
              <a:solidFill>
                <a:srgbClr val="002060"/>
              </a:solidFill>
              <a:latin typeface="Calibri" pitchFamily="34" charset="0"/>
              <a:cs typeface="Calibri" pitchFamily="34" charset="0"/>
            </a:endParaRPr>
          </a:p>
        </p:txBody>
      </p:sp>
      <p:sp>
        <p:nvSpPr>
          <p:cNvPr id="7" name="TextBox 6"/>
          <p:cNvSpPr txBox="1"/>
          <p:nvPr/>
        </p:nvSpPr>
        <p:spPr>
          <a:xfrm>
            <a:off x="0" y="15800"/>
            <a:ext cx="12192000" cy="784826"/>
          </a:xfrm>
          <a:prstGeom prst="rect">
            <a:avLst/>
          </a:prstGeom>
          <a:noFill/>
        </p:spPr>
        <p:txBody>
          <a:bodyPr wrap="square" lIns="91436" tIns="45718" rIns="91436" bIns="45718" rtlCol="0">
            <a:spAutoFit/>
          </a:bodyPr>
          <a:lstStyle/>
          <a:p>
            <a:pPr algn="ctr"/>
            <a:r>
              <a:rPr lang="en-US" sz="4500" b="1" smtClean="0">
                <a:solidFill>
                  <a:srgbClr val="007A37"/>
                </a:solidFill>
                <a:latin typeface="Calibri" pitchFamily="34" charset="0"/>
                <a:cs typeface="Calibri" pitchFamily="34" charset="0"/>
              </a:rPr>
              <a:t>Bài 9. DỊCH VỤ</a:t>
            </a:r>
            <a:endParaRPr lang="en-US" sz="4500" b="1">
              <a:solidFill>
                <a:srgbClr val="007A37"/>
              </a:solidFill>
              <a:latin typeface="Calibri" pitchFamily="34" charset="0"/>
              <a:cs typeface="Calibri" pitchFamily="34" charset="0"/>
            </a:endParaRPr>
          </a:p>
        </p:txBody>
      </p:sp>
    </p:spTree>
    <p:extLst>
      <p:ext uri="{BB962C8B-B14F-4D97-AF65-F5344CB8AC3E}">
        <p14:creationId xmlns:p14="http://schemas.microsoft.com/office/powerpoint/2010/main" val="299107042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6">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p:cTn id="14" dur="1000" fill="hold"/>
                                        <p:tgtEl>
                                          <p:spTgt spid="6">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6">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 calcmode="lin" valueType="num">
                                      <p:cBhvr>
                                        <p:cTn id="21" dur="1000" fill="hold"/>
                                        <p:tgtEl>
                                          <p:spTgt spid="6">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6">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Straight Connector 38">
            <a:extLst>
              <a:ext uri="{FF2B5EF4-FFF2-40B4-BE49-F238E27FC236}">
                <a16:creationId xmlns="" xmlns:a16="http://schemas.microsoft.com/office/drawing/2014/main" id="{B817379C-DAEE-4A26-B7E8-B157AAEC6C14}"/>
              </a:ext>
            </a:extLst>
          </p:cNvPr>
          <p:cNvCxnSpPr/>
          <p:nvPr/>
        </p:nvCxnSpPr>
        <p:spPr>
          <a:xfrm>
            <a:off x="87090" y="726668"/>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176594" y="738131"/>
            <a:ext cx="12015406" cy="1015659"/>
          </a:xfrm>
          <a:prstGeom prst="rect">
            <a:avLst/>
          </a:prstGeom>
        </p:spPr>
        <p:txBody>
          <a:bodyPr wrap="square" lIns="91436" tIns="45718" rIns="91436" bIns="45718">
            <a:spAutoFit/>
          </a:bodyPr>
          <a:lstStyle/>
          <a:p>
            <a:pPr marL="571500" indent="-571500"/>
            <a:r>
              <a:rPr lang="en-US" sz="3000" b="1" smtClean="0">
                <a:solidFill>
                  <a:srgbClr val="002060"/>
                </a:solidFill>
                <a:latin typeface="Calibri" pitchFamily="34" charset="0"/>
                <a:cs typeface="Calibri" pitchFamily="34" charset="0"/>
              </a:rPr>
              <a:t>1. Các nhân tố ảnh hưởng đến sự phát triển và phân bố ngành dịch vụ</a:t>
            </a:r>
          </a:p>
          <a:p>
            <a:pPr marL="571500" indent="-571500"/>
            <a:r>
              <a:rPr lang="en-US" sz="3000" b="1" i="1" u="sng" smtClean="0">
                <a:latin typeface="Calibri" pitchFamily="34" charset="0"/>
                <a:cs typeface="Calibri" pitchFamily="34" charset="0"/>
              </a:rPr>
              <a:t>c. Vốn và khoa học công nghệ</a:t>
            </a:r>
            <a:endParaRPr lang="en-US" sz="3000" b="1" i="1" u="sng">
              <a:latin typeface="Calibri" pitchFamily="34" charset="0"/>
              <a:cs typeface="Calibri" pitchFamily="34" charset="0"/>
            </a:endParaRPr>
          </a:p>
        </p:txBody>
      </p:sp>
      <p:sp>
        <p:nvSpPr>
          <p:cNvPr id="6" name="TextBox 18"/>
          <p:cNvSpPr txBox="1"/>
          <p:nvPr/>
        </p:nvSpPr>
        <p:spPr>
          <a:xfrm>
            <a:off x="296584" y="1763728"/>
            <a:ext cx="11617510" cy="2878352"/>
          </a:xfrm>
          <a:prstGeom prst="rect">
            <a:avLst/>
          </a:prstGeom>
          <a:noFill/>
        </p:spPr>
        <p:txBody>
          <a:bodyPr wrap="square" lIns="0" tIns="0" rIns="0" bIns="0" rtlCol="0" anchor="t">
            <a:spAutoFit/>
          </a:bodyPr>
          <a:lstStyle/>
          <a:p>
            <a:pPr algn="just">
              <a:lnSpc>
                <a:spcPct val="150000"/>
              </a:lnSpc>
            </a:pPr>
            <a:r>
              <a:rPr lang="en-US" sz="3200" b="1" smtClean="0">
                <a:solidFill>
                  <a:srgbClr val="002060"/>
                </a:solidFill>
                <a:latin typeface="Calibri" pitchFamily="34" charset="0"/>
                <a:cs typeface="Calibri" pitchFamily="34" charset="0"/>
              </a:rPr>
              <a:t>- </a:t>
            </a:r>
            <a:r>
              <a:rPr lang="vi-VN" sz="3200" b="1" smtClean="0">
                <a:solidFill>
                  <a:srgbClr val="002060"/>
                </a:solidFill>
                <a:latin typeface="Calibri" pitchFamily="34" charset="0"/>
                <a:cs typeface="Calibri" pitchFamily="34" charset="0"/>
              </a:rPr>
              <a:t>Nguồn vốn và việc đổi mới khoa học công nghệ làm thay đổi toàn diện hoạt động dịch vụ ở nước ta</a:t>
            </a:r>
            <a:r>
              <a:rPr lang="en-US" sz="3200" b="1" smtClean="0">
                <a:solidFill>
                  <a:srgbClr val="002060"/>
                </a:solidFill>
                <a:latin typeface="Calibri" pitchFamily="34" charset="0"/>
                <a:cs typeface="Calibri" pitchFamily="34" charset="0"/>
              </a:rPr>
              <a:t>.</a:t>
            </a:r>
          </a:p>
          <a:p>
            <a:pPr algn="just">
              <a:lnSpc>
                <a:spcPct val="150000"/>
              </a:lnSpc>
            </a:pPr>
            <a:r>
              <a:rPr lang="en-US" sz="3200" b="1" smtClean="0">
                <a:solidFill>
                  <a:srgbClr val="002060"/>
                </a:solidFill>
                <a:latin typeface="Calibri" pitchFamily="34" charset="0"/>
                <a:cs typeface="Calibri" pitchFamily="34" charset="0"/>
              </a:rPr>
              <a:t>- N</a:t>
            </a:r>
            <a:r>
              <a:rPr lang="vi-VN" sz="3200" b="1" smtClean="0">
                <a:solidFill>
                  <a:srgbClr val="002060"/>
                </a:solidFill>
                <a:latin typeface="Calibri" pitchFamily="34" charset="0"/>
                <a:cs typeface="Calibri" pitchFamily="34" charset="0"/>
              </a:rPr>
              <a:t>âng cao chất lượng và mở rộng nhiều loại hình dịch vụ mới: giao thông thông minh, truyền thông số, thương mại điện tử,...</a:t>
            </a:r>
            <a:endParaRPr lang="en-US" sz="3200" b="1" smtClean="0">
              <a:solidFill>
                <a:srgbClr val="002060"/>
              </a:solidFill>
              <a:latin typeface="Calibri" pitchFamily="34" charset="0"/>
              <a:cs typeface="Calibri" pitchFamily="34" charset="0"/>
            </a:endParaRPr>
          </a:p>
        </p:txBody>
      </p:sp>
      <p:sp>
        <p:nvSpPr>
          <p:cNvPr id="7" name="TextBox 6"/>
          <p:cNvSpPr txBox="1"/>
          <p:nvPr/>
        </p:nvSpPr>
        <p:spPr>
          <a:xfrm>
            <a:off x="0" y="15800"/>
            <a:ext cx="12192000" cy="784826"/>
          </a:xfrm>
          <a:prstGeom prst="rect">
            <a:avLst/>
          </a:prstGeom>
          <a:noFill/>
        </p:spPr>
        <p:txBody>
          <a:bodyPr wrap="square" lIns="91436" tIns="45718" rIns="91436" bIns="45718" rtlCol="0">
            <a:spAutoFit/>
          </a:bodyPr>
          <a:lstStyle/>
          <a:p>
            <a:pPr algn="ctr"/>
            <a:r>
              <a:rPr lang="en-US" sz="4500" b="1" smtClean="0">
                <a:solidFill>
                  <a:srgbClr val="007A37"/>
                </a:solidFill>
                <a:latin typeface="Calibri" pitchFamily="34" charset="0"/>
                <a:cs typeface="Calibri" pitchFamily="34" charset="0"/>
              </a:rPr>
              <a:t>Bài 9. DỊCH VỤ</a:t>
            </a:r>
            <a:endParaRPr lang="en-US" sz="4500" b="1">
              <a:solidFill>
                <a:srgbClr val="007A37"/>
              </a:solidFill>
              <a:latin typeface="Calibri" pitchFamily="34" charset="0"/>
              <a:cs typeface="Calibri" pitchFamily="34" charset="0"/>
            </a:endParaRPr>
          </a:p>
        </p:txBody>
      </p:sp>
    </p:spTree>
    <p:extLst>
      <p:ext uri="{BB962C8B-B14F-4D97-AF65-F5344CB8AC3E}">
        <p14:creationId xmlns:p14="http://schemas.microsoft.com/office/powerpoint/2010/main" val="299107042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6">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p:cTn id="14" dur="1000" fill="hold"/>
                                        <p:tgtEl>
                                          <p:spTgt spid="6">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6">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Straight Connector 38">
            <a:extLst>
              <a:ext uri="{FF2B5EF4-FFF2-40B4-BE49-F238E27FC236}">
                <a16:creationId xmlns="" xmlns:a16="http://schemas.microsoft.com/office/drawing/2014/main" id="{B817379C-DAEE-4A26-B7E8-B157AAEC6C14}"/>
              </a:ext>
            </a:extLst>
          </p:cNvPr>
          <p:cNvCxnSpPr/>
          <p:nvPr/>
        </p:nvCxnSpPr>
        <p:spPr>
          <a:xfrm>
            <a:off x="87090" y="726668"/>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176594" y="829571"/>
            <a:ext cx="12015406" cy="1015659"/>
          </a:xfrm>
          <a:prstGeom prst="rect">
            <a:avLst/>
          </a:prstGeom>
        </p:spPr>
        <p:txBody>
          <a:bodyPr wrap="square" lIns="91436" tIns="45718" rIns="91436" bIns="45718">
            <a:spAutoFit/>
          </a:bodyPr>
          <a:lstStyle/>
          <a:p>
            <a:pPr marL="571500" indent="-571500"/>
            <a:r>
              <a:rPr lang="en-US" sz="3000" b="1" smtClean="0">
                <a:solidFill>
                  <a:srgbClr val="002060"/>
                </a:solidFill>
                <a:latin typeface="Calibri" pitchFamily="34" charset="0"/>
                <a:cs typeface="Calibri" pitchFamily="34" charset="0"/>
              </a:rPr>
              <a:t>1. Các nhân tố ảnh hưởng đến sự phát triển và phân bố ngành dịch vụ</a:t>
            </a:r>
          </a:p>
          <a:p>
            <a:pPr marL="571500" indent="-571500"/>
            <a:r>
              <a:rPr lang="en-US" sz="3000" b="1" i="1" u="sng" smtClean="0">
                <a:latin typeface="Calibri" pitchFamily="34" charset="0"/>
                <a:cs typeface="Calibri" pitchFamily="34" charset="0"/>
              </a:rPr>
              <a:t>d. Cơ sở hạ tầng</a:t>
            </a:r>
            <a:endParaRPr lang="en-US" sz="3000" b="1" i="1" u="sng">
              <a:latin typeface="Calibri" pitchFamily="34" charset="0"/>
              <a:cs typeface="Calibri" pitchFamily="34" charset="0"/>
            </a:endParaRPr>
          </a:p>
        </p:txBody>
      </p:sp>
      <p:sp>
        <p:nvSpPr>
          <p:cNvPr id="6" name="TextBox 18"/>
          <p:cNvSpPr txBox="1"/>
          <p:nvPr/>
        </p:nvSpPr>
        <p:spPr>
          <a:xfrm>
            <a:off x="296584" y="1855168"/>
            <a:ext cx="11617510" cy="2878352"/>
          </a:xfrm>
          <a:prstGeom prst="rect">
            <a:avLst/>
          </a:prstGeom>
          <a:noFill/>
        </p:spPr>
        <p:txBody>
          <a:bodyPr wrap="square" lIns="0" tIns="0" rIns="0" bIns="0" rtlCol="0" anchor="t">
            <a:spAutoFit/>
          </a:bodyPr>
          <a:lstStyle/>
          <a:p>
            <a:pPr algn="just">
              <a:lnSpc>
                <a:spcPct val="150000"/>
              </a:lnSpc>
            </a:pPr>
            <a:r>
              <a:rPr lang="en-US" sz="3200" b="1" smtClean="0">
                <a:solidFill>
                  <a:srgbClr val="002060"/>
                </a:solidFill>
                <a:latin typeface="Calibri" pitchFamily="34" charset="0"/>
                <a:cs typeface="Calibri" pitchFamily="34" charset="0"/>
              </a:rPr>
              <a:t>- </a:t>
            </a:r>
            <a:r>
              <a:rPr lang="vi-VN" sz="3200" b="1" smtClean="0">
                <a:solidFill>
                  <a:srgbClr val="002060"/>
                </a:solidFill>
                <a:latin typeface="Calibri" pitchFamily="34" charset="0"/>
                <a:cs typeface="Calibri" pitchFamily="34" charset="0"/>
              </a:rPr>
              <a:t>Cơ sở hạ tầng đang được hiện đại hoá</a:t>
            </a:r>
            <a:r>
              <a:rPr lang="en-US" sz="3200" b="1" smtClean="0">
                <a:solidFill>
                  <a:srgbClr val="002060"/>
                </a:solidFill>
                <a:latin typeface="Calibri" pitchFamily="34" charset="0"/>
                <a:cs typeface="Calibri" pitchFamily="34" charset="0"/>
              </a:rPr>
              <a:t> =&gt;</a:t>
            </a:r>
            <a:r>
              <a:rPr lang="vi-VN" sz="3200" b="1" smtClean="0">
                <a:solidFill>
                  <a:srgbClr val="002060"/>
                </a:solidFill>
                <a:latin typeface="Calibri" pitchFamily="34" charset="0"/>
                <a:cs typeface="Calibri" pitchFamily="34" charset="0"/>
              </a:rPr>
              <a:t>thu hút đầu tư và nâng cao chất lượng, hiệu quả hoạt động dịch vụ</a:t>
            </a:r>
            <a:endParaRPr lang="en-US" sz="3200" b="1" smtClean="0">
              <a:solidFill>
                <a:srgbClr val="002060"/>
              </a:solidFill>
              <a:latin typeface="Calibri" pitchFamily="34" charset="0"/>
              <a:cs typeface="Calibri" pitchFamily="34" charset="0"/>
            </a:endParaRPr>
          </a:p>
          <a:p>
            <a:pPr algn="just">
              <a:lnSpc>
                <a:spcPct val="150000"/>
              </a:lnSpc>
            </a:pPr>
            <a:r>
              <a:rPr lang="en-US" sz="3200" b="1" smtClean="0">
                <a:solidFill>
                  <a:srgbClr val="002060"/>
                </a:solidFill>
                <a:latin typeface="Calibri" pitchFamily="34" charset="0"/>
                <a:cs typeface="Calibri" pitchFamily="34" charset="0"/>
              </a:rPr>
              <a:t>- </a:t>
            </a:r>
            <a:r>
              <a:rPr lang="vi-VN" sz="3200" b="1" smtClean="0">
                <a:solidFill>
                  <a:srgbClr val="002060"/>
                </a:solidFill>
                <a:latin typeface="Calibri" pitchFamily="34" charset="0"/>
                <a:cs typeface="Calibri" pitchFamily="34" charset="0"/>
              </a:rPr>
              <a:t>Một số đô thị trở thành trung tâm đổi mới sáng tạo và cửa ngõ hợp tác quốc tế, như Hà Nội, T</a:t>
            </a:r>
            <a:r>
              <a:rPr lang="en-US" sz="3200" b="1" smtClean="0">
                <a:solidFill>
                  <a:srgbClr val="002060"/>
                </a:solidFill>
                <a:latin typeface="Calibri" pitchFamily="34" charset="0"/>
                <a:cs typeface="Calibri" pitchFamily="34" charset="0"/>
              </a:rPr>
              <a:t>P.</a:t>
            </a:r>
            <a:r>
              <a:rPr lang="vi-VN" sz="3200" b="1" smtClean="0">
                <a:solidFill>
                  <a:srgbClr val="002060"/>
                </a:solidFill>
                <a:latin typeface="Calibri" pitchFamily="34" charset="0"/>
                <a:cs typeface="Calibri" pitchFamily="34" charset="0"/>
              </a:rPr>
              <a:t> Hồ Chí Minh.</a:t>
            </a:r>
            <a:endParaRPr lang="en-US" sz="3200" b="1" smtClean="0">
              <a:solidFill>
                <a:srgbClr val="002060"/>
              </a:solidFill>
              <a:latin typeface="Calibri" pitchFamily="34" charset="0"/>
              <a:cs typeface="Calibri" pitchFamily="34" charset="0"/>
            </a:endParaRPr>
          </a:p>
        </p:txBody>
      </p:sp>
      <p:sp>
        <p:nvSpPr>
          <p:cNvPr id="7" name="TextBox 6"/>
          <p:cNvSpPr txBox="1"/>
          <p:nvPr/>
        </p:nvSpPr>
        <p:spPr>
          <a:xfrm>
            <a:off x="0" y="15800"/>
            <a:ext cx="12192000" cy="784826"/>
          </a:xfrm>
          <a:prstGeom prst="rect">
            <a:avLst/>
          </a:prstGeom>
          <a:noFill/>
        </p:spPr>
        <p:txBody>
          <a:bodyPr wrap="square" lIns="91436" tIns="45718" rIns="91436" bIns="45718" rtlCol="0">
            <a:spAutoFit/>
          </a:bodyPr>
          <a:lstStyle/>
          <a:p>
            <a:pPr algn="ctr"/>
            <a:r>
              <a:rPr lang="en-US" sz="4500" b="1" smtClean="0">
                <a:solidFill>
                  <a:srgbClr val="007A37"/>
                </a:solidFill>
                <a:latin typeface="Calibri" pitchFamily="34" charset="0"/>
                <a:cs typeface="Calibri" pitchFamily="34" charset="0"/>
              </a:rPr>
              <a:t>Bài 9. DỊCH VỤ</a:t>
            </a:r>
            <a:endParaRPr lang="en-US" sz="4500" b="1">
              <a:solidFill>
                <a:srgbClr val="007A37"/>
              </a:solidFill>
              <a:latin typeface="Calibri" pitchFamily="34" charset="0"/>
              <a:cs typeface="Calibri" pitchFamily="34" charset="0"/>
            </a:endParaRPr>
          </a:p>
        </p:txBody>
      </p:sp>
    </p:spTree>
    <p:extLst>
      <p:ext uri="{BB962C8B-B14F-4D97-AF65-F5344CB8AC3E}">
        <p14:creationId xmlns:p14="http://schemas.microsoft.com/office/powerpoint/2010/main" val="299107042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6">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p:cTn id="14" dur="1000" fill="hold"/>
                                        <p:tgtEl>
                                          <p:spTgt spid="6">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6">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Straight Connector 38">
            <a:extLst>
              <a:ext uri="{FF2B5EF4-FFF2-40B4-BE49-F238E27FC236}">
                <a16:creationId xmlns="" xmlns:a16="http://schemas.microsoft.com/office/drawing/2014/main" id="{B817379C-DAEE-4A26-B7E8-B157AAEC6C14}"/>
              </a:ext>
            </a:extLst>
          </p:cNvPr>
          <p:cNvCxnSpPr/>
          <p:nvPr/>
        </p:nvCxnSpPr>
        <p:spPr>
          <a:xfrm>
            <a:off x="87090" y="757148"/>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176594" y="783851"/>
            <a:ext cx="12015406" cy="1015659"/>
          </a:xfrm>
          <a:prstGeom prst="rect">
            <a:avLst/>
          </a:prstGeom>
        </p:spPr>
        <p:txBody>
          <a:bodyPr wrap="square" lIns="91436" tIns="45718" rIns="91436" bIns="45718">
            <a:spAutoFit/>
          </a:bodyPr>
          <a:lstStyle/>
          <a:p>
            <a:pPr marL="571500" indent="-571500"/>
            <a:r>
              <a:rPr lang="en-US" sz="3000" b="1" smtClean="0">
                <a:solidFill>
                  <a:srgbClr val="002060"/>
                </a:solidFill>
                <a:latin typeface="Calibri" pitchFamily="34" charset="0"/>
                <a:cs typeface="Calibri" pitchFamily="34" charset="0"/>
              </a:rPr>
              <a:t>1. Các nhân tố ảnh hưởng đến sự phát triển và phân bố ngành dịch vụ</a:t>
            </a:r>
          </a:p>
          <a:p>
            <a:pPr marL="571500" indent="-571500"/>
            <a:r>
              <a:rPr lang="en-US" sz="3000" b="1" i="1" u="sng" smtClean="0">
                <a:latin typeface="Calibri" pitchFamily="34" charset="0"/>
                <a:cs typeface="Calibri" pitchFamily="34" charset="0"/>
              </a:rPr>
              <a:t>e. Chính sách</a:t>
            </a:r>
            <a:endParaRPr lang="en-US" sz="3000" b="1" i="1" u="sng">
              <a:latin typeface="Calibri" pitchFamily="34" charset="0"/>
              <a:cs typeface="Calibri" pitchFamily="34" charset="0"/>
            </a:endParaRPr>
          </a:p>
        </p:txBody>
      </p:sp>
      <p:sp>
        <p:nvSpPr>
          <p:cNvPr id="6" name="TextBox 18"/>
          <p:cNvSpPr txBox="1"/>
          <p:nvPr/>
        </p:nvSpPr>
        <p:spPr>
          <a:xfrm>
            <a:off x="296584" y="1809448"/>
            <a:ext cx="11617510" cy="4481227"/>
          </a:xfrm>
          <a:prstGeom prst="rect">
            <a:avLst/>
          </a:prstGeom>
          <a:noFill/>
        </p:spPr>
        <p:txBody>
          <a:bodyPr wrap="square" lIns="0" tIns="0" rIns="0" bIns="0" rtlCol="0" anchor="t">
            <a:spAutoFit/>
          </a:bodyPr>
          <a:lstStyle/>
          <a:p>
            <a:pPr algn="just">
              <a:lnSpc>
                <a:spcPct val="130000"/>
              </a:lnSpc>
            </a:pPr>
            <a:r>
              <a:rPr lang="en-US" sz="3200" b="1" smtClean="0">
                <a:solidFill>
                  <a:srgbClr val="002060"/>
                </a:solidFill>
                <a:latin typeface="Calibri" pitchFamily="34" charset="0"/>
                <a:cs typeface="Calibri" pitchFamily="34" charset="0"/>
              </a:rPr>
              <a:t>- C</a:t>
            </a:r>
            <a:r>
              <a:rPr lang="vi-VN" sz="3200" b="1" smtClean="0">
                <a:solidFill>
                  <a:srgbClr val="002060"/>
                </a:solidFill>
                <a:latin typeface="Calibri" pitchFamily="34" charset="0"/>
                <a:cs typeface="Calibri" pitchFamily="34" charset="0"/>
              </a:rPr>
              <a:t>hính sách</a:t>
            </a:r>
            <a:r>
              <a:rPr lang="en-US" sz="3200" b="1" smtClean="0">
                <a:solidFill>
                  <a:srgbClr val="002060"/>
                </a:solidFill>
                <a:latin typeface="Calibri" pitchFamily="34" charset="0"/>
                <a:cs typeface="Calibri" pitchFamily="34" charset="0"/>
              </a:rPr>
              <a:t>:</a:t>
            </a:r>
            <a:r>
              <a:rPr lang="vi-VN" sz="3200" b="1" smtClean="0">
                <a:solidFill>
                  <a:srgbClr val="002060"/>
                </a:solidFill>
                <a:latin typeface="Calibri" pitchFamily="34" charset="0"/>
                <a:cs typeface="Calibri" pitchFamily="34" charset="0"/>
              </a:rPr>
              <a:t> định hướng và tạo cơ hội phát triển ngành dịch vụ.</a:t>
            </a:r>
            <a:endParaRPr lang="en-US" sz="3200" b="1" smtClean="0">
              <a:solidFill>
                <a:srgbClr val="002060"/>
              </a:solidFill>
              <a:latin typeface="Calibri" pitchFamily="34" charset="0"/>
              <a:cs typeface="Calibri" pitchFamily="34" charset="0"/>
            </a:endParaRPr>
          </a:p>
          <a:p>
            <a:pPr algn="just">
              <a:lnSpc>
                <a:spcPct val="130000"/>
              </a:lnSpc>
            </a:pPr>
            <a:r>
              <a:rPr lang="en-US" sz="3200" b="1" smtClean="0">
                <a:solidFill>
                  <a:srgbClr val="002060"/>
                </a:solidFill>
                <a:latin typeface="Calibri" pitchFamily="34" charset="0"/>
                <a:cs typeface="Calibri" pitchFamily="34" charset="0"/>
              </a:rPr>
              <a:t>- C</a:t>
            </a:r>
            <a:r>
              <a:rPr lang="vi-VN" sz="3200" b="1" smtClean="0">
                <a:solidFill>
                  <a:srgbClr val="002060"/>
                </a:solidFill>
                <a:latin typeface="Calibri" pitchFamily="34" charset="0"/>
                <a:cs typeface="Calibri" pitchFamily="34" charset="0"/>
              </a:rPr>
              <a:t>ác hiệp định thương mại </a:t>
            </a:r>
            <a:r>
              <a:rPr lang="en-US" sz="3200" b="1" smtClean="0">
                <a:solidFill>
                  <a:srgbClr val="002060"/>
                </a:solidFill>
                <a:latin typeface="Calibri" pitchFamily="34" charset="0"/>
                <a:cs typeface="Calibri" pitchFamily="34" charset="0"/>
              </a:rPr>
              <a:t>kí kết </a:t>
            </a:r>
            <a:r>
              <a:rPr lang="vi-VN" sz="3200" b="1" smtClean="0">
                <a:solidFill>
                  <a:srgbClr val="002060"/>
                </a:solidFill>
                <a:latin typeface="Calibri" pitchFamily="34" charset="0"/>
                <a:cs typeface="Calibri" pitchFamily="34" charset="0"/>
              </a:rPr>
              <a:t>với nhiều đối tác</a:t>
            </a:r>
            <a:r>
              <a:rPr lang="en-US" sz="3200" b="1" smtClean="0">
                <a:solidFill>
                  <a:srgbClr val="002060"/>
                </a:solidFill>
                <a:latin typeface="Calibri" pitchFamily="34" charset="0"/>
                <a:cs typeface="Calibri" pitchFamily="34" charset="0"/>
              </a:rPr>
              <a:t> =&gt;</a:t>
            </a:r>
            <a:r>
              <a:rPr lang="vi-VN" sz="3200" b="1" smtClean="0">
                <a:solidFill>
                  <a:srgbClr val="002060"/>
                </a:solidFill>
                <a:latin typeface="Calibri" pitchFamily="34" charset="0"/>
                <a:cs typeface="Calibri" pitchFamily="34" charset="0"/>
              </a:rPr>
              <a:t>mở rộng thị trường và hội nhập quốc tế.</a:t>
            </a:r>
            <a:endParaRPr lang="en-US" sz="3200" b="1" smtClean="0">
              <a:solidFill>
                <a:srgbClr val="002060"/>
              </a:solidFill>
              <a:latin typeface="Calibri" pitchFamily="34" charset="0"/>
              <a:cs typeface="Calibri" pitchFamily="34" charset="0"/>
            </a:endParaRPr>
          </a:p>
          <a:p>
            <a:pPr algn="just">
              <a:lnSpc>
                <a:spcPct val="130000"/>
              </a:lnSpc>
            </a:pPr>
            <a:r>
              <a:rPr lang="en-US" sz="3200" b="1" smtClean="0">
                <a:solidFill>
                  <a:srgbClr val="002060"/>
                </a:solidFill>
                <a:latin typeface="Calibri" pitchFamily="34" charset="0"/>
                <a:cs typeface="Calibri" pitchFamily="34" charset="0"/>
              </a:rPr>
              <a:t>* Hạn chế:</a:t>
            </a:r>
          </a:p>
          <a:p>
            <a:pPr algn="just">
              <a:lnSpc>
                <a:spcPct val="130000"/>
              </a:lnSpc>
            </a:pPr>
            <a:r>
              <a:rPr lang="en-US" sz="3200" b="1" smtClean="0">
                <a:solidFill>
                  <a:srgbClr val="002060"/>
                </a:solidFill>
                <a:latin typeface="Calibri" pitchFamily="34" charset="0"/>
                <a:cs typeface="Calibri" pitchFamily="34" charset="0"/>
              </a:rPr>
              <a:t>+ T</a:t>
            </a:r>
            <a:r>
              <a:rPr lang="vi-VN" sz="3200" b="1" smtClean="0">
                <a:solidFill>
                  <a:srgbClr val="002060"/>
                </a:solidFill>
                <a:latin typeface="Calibri" pitchFamily="34" charset="0"/>
                <a:cs typeface="Calibri" pitchFamily="34" charset="0"/>
              </a:rPr>
              <a:t>rình độ phát triển kinh tế chênh lệch </a:t>
            </a:r>
            <a:r>
              <a:rPr lang="en-US" sz="3200" b="1" smtClean="0">
                <a:solidFill>
                  <a:srgbClr val="002060"/>
                </a:solidFill>
                <a:latin typeface="Calibri" pitchFamily="34" charset="0"/>
                <a:cs typeface="Calibri" pitchFamily="34" charset="0"/>
              </a:rPr>
              <a:t>giữa các vùng </a:t>
            </a:r>
            <a:r>
              <a:rPr lang="vi-VN" sz="3200" b="1" smtClean="0">
                <a:solidFill>
                  <a:srgbClr val="002060"/>
                </a:solidFill>
                <a:latin typeface="Calibri" pitchFamily="34" charset="0"/>
                <a:cs typeface="Calibri" pitchFamily="34" charset="0"/>
              </a:rPr>
              <a:t>nên một số nơi hoạt động dịch vụ còn hạn chế</a:t>
            </a:r>
            <a:r>
              <a:rPr lang="en-US" sz="3200" b="1" smtClean="0">
                <a:solidFill>
                  <a:srgbClr val="002060"/>
                </a:solidFill>
                <a:latin typeface="Calibri" pitchFamily="34" charset="0"/>
                <a:cs typeface="Calibri" pitchFamily="34" charset="0"/>
              </a:rPr>
              <a:t>.</a:t>
            </a:r>
          </a:p>
          <a:p>
            <a:pPr algn="just">
              <a:lnSpc>
                <a:spcPct val="130000"/>
              </a:lnSpc>
            </a:pPr>
            <a:r>
              <a:rPr lang="en-US" sz="3200" b="1" smtClean="0">
                <a:solidFill>
                  <a:srgbClr val="002060"/>
                </a:solidFill>
                <a:latin typeface="Calibri" pitchFamily="34" charset="0"/>
                <a:cs typeface="Calibri" pitchFamily="34" charset="0"/>
              </a:rPr>
              <a:t>+ C</a:t>
            </a:r>
            <a:r>
              <a:rPr lang="vi-VN" sz="3200" b="1" smtClean="0">
                <a:solidFill>
                  <a:srgbClr val="002060"/>
                </a:solidFill>
                <a:latin typeface="Calibri" pitchFamily="34" charset="0"/>
                <a:cs typeface="Calibri" pitchFamily="34" charset="0"/>
              </a:rPr>
              <a:t>ơ sở vật chất một số vùng còn thiếu thốn và xuống cấp. </a:t>
            </a:r>
            <a:endParaRPr lang="en-US" sz="3200" b="1" smtClean="0">
              <a:solidFill>
                <a:srgbClr val="002060"/>
              </a:solidFill>
              <a:latin typeface="Calibri" pitchFamily="34" charset="0"/>
              <a:cs typeface="Calibri" pitchFamily="34" charset="0"/>
            </a:endParaRPr>
          </a:p>
        </p:txBody>
      </p:sp>
      <p:sp>
        <p:nvSpPr>
          <p:cNvPr id="8" name="TextBox 7"/>
          <p:cNvSpPr txBox="1"/>
          <p:nvPr/>
        </p:nvSpPr>
        <p:spPr>
          <a:xfrm>
            <a:off x="0" y="15800"/>
            <a:ext cx="12192000" cy="784826"/>
          </a:xfrm>
          <a:prstGeom prst="rect">
            <a:avLst/>
          </a:prstGeom>
          <a:noFill/>
        </p:spPr>
        <p:txBody>
          <a:bodyPr wrap="square" lIns="91436" tIns="45718" rIns="91436" bIns="45718" rtlCol="0">
            <a:spAutoFit/>
          </a:bodyPr>
          <a:lstStyle/>
          <a:p>
            <a:pPr algn="ctr"/>
            <a:r>
              <a:rPr lang="en-US" sz="4500" b="1" smtClean="0">
                <a:solidFill>
                  <a:srgbClr val="007A37"/>
                </a:solidFill>
                <a:latin typeface="Calibri" pitchFamily="34" charset="0"/>
                <a:cs typeface="Calibri" pitchFamily="34" charset="0"/>
              </a:rPr>
              <a:t>Bài 9. DỊCH VỤ</a:t>
            </a:r>
            <a:endParaRPr lang="en-US" sz="4500" b="1">
              <a:solidFill>
                <a:srgbClr val="007A37"/>
              </a:solidFill>
              <a:latin typeface="Calibri" pitchFamily="34" charset="0"/>
              <a:cs typeface="Calibri" pitchFamily="34" charset="0"/>
            </a:endParaRPr>
          </a:p>
        </p:txBody>
      </p:sp>
    </p:spTree>
    <p:extLst>
      <p:ext uri="{BB962C8B-B14F-4D97-AF65-F5344CB8AC3E}">
        <p14:creationId xmlns:p14="http://schemas.microsoft.com/office/powerpoint/2010/main" val="299107042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6">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p:cTn id="14" dur="1000" fill="hold"/>
                                        <p:tgtEl>
                                          <p:spTgt spid="6">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6">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 calcmode="lin" valueType="num">
                                      <p:cBhvr>
                                        <p:cTn id="21" dur="1000" fill="hold"/>
                                        <p:tgtEl>
                                          <p:spTgt spid="6">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6">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6">
                                            <p:txEl>
                                              <p:pRg st="2" end="2"/>
                                            </p:txEl>
                                          </p:spTgt>
                                        </p:tgtEl>
                                      </p:cBhvr>
                                    </p:animEffect>
                                  </p:childTnLst>
                                </p:cTn>
                              </p:par>
                              <p:par>
                                <p:cTn id="24" presetID="29" presetClass="entr" presetSubtype="0" fill="hold" nodeType="withEffect">
                                  <p:stCondLst>
                                    <p:cond delay="0"/>
                                  </p:stCondLst>
                                  <p:childTnLst>
                                    <p:set>
                                      <p:cBhvr>
                                        <p:cTn id="25" dur="1" fill="hold">
                                          <p:stCondLst>
                                            <p:cond delay="0"/>
                                          </p:stCondLst>
                                        </p:cTn>
                                        <p:tgtEl>
                                          <p:spTgt spid="6">
                                            <p:txEl>
                                              <p:pRg st="3" end="3"/>
                                            </p:txEl>
                                          </p:spTgt>
                                        </p:tgtEl>
                                        <p:attrNameLst>
                                          <p:attrName>style.visibility</p:attrName>
                                        </p:attrNameLst>
                                      </p:cBhvr>
                                      <p:to>
                                        <p:strVal val="visible"/>
                                      </p:to>
                                    </p:set>
                                    <p:anim calcmode="lin" valueType="num">
                                      <p:cBhvr>
                                        <p:cTn id="26" dur="1000" fill="hold"/>
                                        <p:tgtEl>
                                          <p:spTgt spid="6">
                                            <p:txEl>
                                              <p:pRg st="3" end="3"/>
                                            </p:txEl>
                                          </p:spTgt>
                                        </p:tgtEl>
                                        <p:attrNameLst>
                                          <p:attrName>ppt_x</p:attrName>
                                        </p:attrNameLst>
                                      </p:cBhvr>
                                      <p:tavLst>
                                        <p:tav tm="0">
                                          <p:val>
                                            <p:strVal val="#ppt_x-.2"/>
                                          </p:val>
                                        </p:tav>
                                        <p:tav tm="100000">
                                          <p:val>
                                            <p:strVal val="#ppt_x"/>
                                          </p:val>
                                        </p:tav>
                                      </p:tavLst>
                                    </p:anim>
                                    <p:anim calcmode="lin" valueType="num">
                                      <p:cBhvr>
                                        <p:cTn id="27" dur="1000" fill="hold"/>
                                        <p:tgtEl>
                                          <p:spTgt spid="6">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28" dur="1000"/>
                                        <p:tgtEl>
                                          <p:spTgt spid="6">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9" presetClass="entr" presetSubtype="0" fill="hold" nodeType="clickEffect">
                                  <p:stCondLst>
                                    <p:cond delay="0"/>
                                  </p:stCondLst>
                                  <p:childTnLst>
                                    <p:set>
                                      <p:cBhvr>
                                        <p:cTn id="32" dur="1" fill="hold">
                                          <p:stCondLst>
                                            <p:cond delay="0"/>
                                          </p:stCondLst>
                                        </p:cTn>
                                        <p:tgtEl>
                                          <p:spTgt spid="6">
                                            <p:txEl>
                                              <p:pRg st="4" end="4"/>
                                            </p:txEl>
                                          </p:spTgt>
                                        </p:tgtEl>
                                        <p:attrNameLst>
                                          <p:attrName>style.visibility</p:attrName>
                                        </p:attrNameLst>
                                      </p:cBhvr>
                                      <p:to>
                                        <p:strVal val="visible"/>
                                      </p:to>
                                    </p:set>
                                    <p:anim calcmode="lin" valueType="num">
                                      <p:cBhvr>
                                        <p:cTn id="33" dur="1000" fill="hold"/>
                                        <p:tgtEl>
                                          <p:spTgt spid="6">
                                            <p:txEl>
                                              <p:pRg st="4" end="4"/>
                                            </p:txEl>
                                          </p:spTgt>
                                        </p:tgtEl>
                                        <p:attrNameLst>
                                          <p:attrName>ppt_x</p:attrName>
                                        </p:attrNameLst>
                                      </p:cBhvr>
                                      <p:tavLst>
                                        <p:tav tm="0">
                                          <p:val>
                                            <p:strVal val="#ppt_x-.2"/>
                                          </p:val>
                                        </p:tav>
                                        <p:tav tm="100000">
                                          <p:val>
                                            <p:strVal val="#ppt_x"/>
                                          </p:val>
                                        </p:tav>
                                      </p:tavLst>
                                    </p:anim>
                                    <p:anim calcmode="lin" valueType="num">
                                      <p:cBhvr>
                                        <p:cTn id="34" dur="1000" fill="hold"/>
                                        <p:tgtEl>
                                          <p:spTgt spid="6">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35" dur="10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Straight Connector 38">
            <a:extLst>
              <a:ext uri="{FF2B5EF4-FFF2-40B4-BE49-F238E27FC236}">
                <a16:creationId xmlns="" xmlns:a16="http://schemas.microsoft.com/office/drawing/2014/main" id="{B817379C-DAEE-4A26-B7E8-B157AAEC6C14}"/>
              </a:ext>
            </a:extLst>
          </p:cNvPr>
          <p:cNvCxnSpPr/>
          <p:nvPr/>
        </p:nvCxnSpPr>
        <p:spPr>
          <a:xfrm>
            <a:off x="87090" y="711428"/>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176594" y="738131"/>
            <a:ext cx="12015406" cy="1015659"/>
          </a:xfrm>
          <a:prstGeom prst="rect">
            <a:avLst/>
          </a:prstGeom>
        </p:spPr>
        <p:txBody>
          <a:bodyPr wrap="square" lIns="91436" tIns="45718" rIns="91436" bIns="45718">
            <a:spAutoFit/>
          </a:bodyPr>
          <a:lstStyle/>
          <a:p>
            <a:pPr marL="571500" indent="-571500"/>
            <a:r>
              <a:rPr lang="en-US" sz="3000" b="1" smtClean="0">
                <a:solidFill>
                  <a:srgbClr val="002060"/>
                </a:solidFill>
                <a:latin typeface="Calibri" pitchFamily="34" charset="0"/>
                <a:cs typeface="Calibri" pitchFamily="34" charset="0"/>
              </a:rPr>
              <a:t>1. Các nhân tố ảnh hưởng đến sự phát triển và phân bố ngành dịch vụ</a:t>
            </a:r>
          </a:p>
          <a:p>
            <a:pPr marL="571500" indent="-571500"/>
            <a:r>
              <a:rPr lang="en-US" sz="3000" b="1" i="1" u="sng" smtClean="0">
                <a:latin typeface="Calibri" pitchFamily="34" charset="0"/>
                <a:cs typeface="Calibri" pitchFamily="34" charset="0"/>
              </a:rPr>
              <a:t>g. Vị trí địa lí và điều kiện tự nhiên</a:t>
            </a:r>
            <a:endParaRPr lang="en-US" sz="3000" b="1" i="1" u="sng">
              <a:latin typeface="Calibri" pitchFamily="34" charset="0"/>
              <a:cs typeface="Calibri" pitchFamily="34" charset="0"/>
            </a:endParaRPr>
          </a:p>
        </p:txBody>
      </p:sp>
      <p:sp>
        <p:nvSpPr>
          <p:cNvPr id="6" name="TextBox 18"/>
          <p:cNvSpPr txBox="1"/>
          <p:nvPr/>
        </p:nvSpPr>
        <p:spPr>
          <a:xfrm>
            <a:off x="296584" y="1763728"/>
            <a:ext cx="11617510" cy="4355680"/>
          </a:xfrm>
          <a:prstGeom prst="rect">
            <a:avLst/>
          </a:prstGeom>
          <a:noFill/>
        </p:spPr>
        <p:txBody>
          <a:bodyPr wrap="square" lIns="0" tIns="0" rIns="0" bIns="0" rtlCol="0" anchor="t">
            <a:spAutoFit/>
          </a:bodyPr>
          <a:lstStyle/>
          <a:p>
            <a:pPr>
              <a:lnSpc>
                <a:spcPct val="150000"/>
              </a:lnSpc>
            </a:pPr>
            <a:r>
              <a:rPr lang="en-US" sz="3200" b="1" smtClean="0">
                <a:solidFill>
                  <a:srgbClr val="002060"/>
                </a:solidFill>
                <a:latin typeface="Calibri" pitchFamily="34" charset="0"/>
                <a:cs typeface="Calibri" pitchFamily="34" charset="0"/>
              </a:rPr>
              <a:t>- </a:t>
            </a:r>
            <a:r>
              <a:rPr lang="vi-VN" sz="3200" b="1" smtClean="0">
                <a:solidFill>
                  <a:srgbClr val="002060"/>
                </a:solidFill>
                <a:latin typeface="Calibri" pitchFamily="34" charset="0"/>
                <a:cs typeface="Calibri" pitchFamily="34" charset="0"/>
              </a:rPr>
              <a:t>Khí hậu nhiệt đới </a:t>
            </a:r>
            <a:r>
              <a:rPr lang="en-US" sz="3200" b="1" smtClean="0">
                <a:solidFill>
                  <a:srgbClr val="002060"/>
                </a:solidFill>
                <a:latin typeface="Calibri" pitchFamily="34" charset="0"/>
                <a:cs typeface="Calibri" pitchFamily="34" charset="0"/>
              </a:rPr>
              <a:t>=&gt;</a:t>
            </a:r>
            <a:r>
              <a:rPr lang="vi-VN" sz="3200" b="1" smtClean="0">
                <a:solidFill>
                  <a:srgbClr val="002060"/>
                </a:solidFill>
                <a:latin typeface="Calibri" pitchFamily="34" charset="0"/>
                <a:cs typeface="Calibri" pitchFamily="34" charset="0"/>
              </a:rPr>
              <a:t>các hoạt động dịch vụ diễn ra quanh năm.</a:t>
            </a:r>
            <a:endParaRPr lang="en-US" sz="3200" b="1" smtClean="0">
              <a:solidFill>
                <a:srgbClr val="002060"/>
              </a:solidFill>
              <a:latin typeface="Calibri" pitchFamily="34" charset="0"/>
              <a:cs typeface="Calibri" pitchFamily="34" charset="0"/>
            </a:endParaRPr>
          </a:p>
          <a:p>
            <a:pPr>
              <a:lnSpc>
                <a:spcPct val="150000"/>
              </a:lnSpc>
            </a:pPr>
            <a:r>
              <a:rPr lang="en-US" sz="3200" b="1" smtClean="0">
                <a:solidFill>
                  <a:srgbClr val="002060"/>
                </a:solidFill>
                <a:latin typeface="Calibri" pitchFamily="34" charset="0"/>
                <a:cs typeface="Calibri" pitchFamily="34" charset="0"/>
              </a:rPr>
              <a:t>-</a:t>
            </a:r>
            <a:r>
              <a:rPr lang="vi-VN" sz="3200" b="1" smtClean="0">
                <a:solidFill>
                  <a:srgbClr val="002060"/>
                </a:solidFill>
                <a:latin typeface="Calibri" pitchFamily="34" charset="0"/>
                <a:cs typeface="Calibri" pitchFamily="34" charset="0"/>
              </a:rPr>
              <a:t> Các khu vực đồi núi, bãi biển, cảnh quan đẹp</a:t>
            </a:r>
            <a:r>
              <a:rPr lang="en-US" sz="3200" b="1" smtClean="0">
                <a:solidFill>
                  <a:srgbClr val="002060"/>
                </a:solidFill>
                <a:latin typeface="Calibri" pitchFamily="34" charset="0"/>
                <a:cs typeface="Calibri" pitchFamily="34" charset="0"/>
              </a:rPr>
              <a:t> =&gt;</a:t>
            </a:r>
            <a:r>
              <a:rPr lang="vi-VN" sz="3200" b="1" smtClean="0">
                <a:solidFill>
                  <a:srgbClr val="002060"/>
                </a:solidFill>
                <a:latin typeface="Calibri" pitchFamily="34" charset="0"/>
                <a:cs typeface="Calibri" pitchFamily="34" charset="0"/>
              </a:rPr>
              <a:t> phát triển du lịch</a:t>
            </a:r>
            <a:r>
              <a:rPr lang="en-US" sz="3200" b="1" smtClean="0">
                <a:solidFill>
                  <a:srgbClr val="002060"/>
                </a:solidFill>
                <a:latin typeface="Calibri" pitchFamily="34" charset="0"/>
                <a:cs typeface="Calibri" pitchFamily="34" charset="0"/>
              </a:rPr>
              <a:t>.</a:t>
            </a:r>
          </a:p>
          <a:p>
            <a:pPr>
              <a:lnSpc>
                <a:spcPct val="150000"/>
              </a:lnSpc>
            </a:pPr>
            <a:r>
              <a:rPr lang="en-US" sz="3200" b="1" smtClean="0">
                <a:solidFill>
                  <a:srgbClr val="002060"/>
                </a:solidFill>
                <a:latin typeface="Calibri" pitchFamily="34" charset="0"/>
                <a:cs typeface="Calibri" pitchFamily="34" charset="0"/>
              </a:rPr>
              <a:t>- </a:t>
            </a:r>
            <a:r>
              <a:rPr lang="vi-VN" sz="3200" b="1" smtClean="0">
                <a:solidFill>
                  <a:srgbClr val="002060"/>
                </a:solidFill>
                <a:latin typeface="Calibri" pitchFamily="34" charset="0"/>
                <a:cs typeface="Calibri" pitchFamily="34" charset="0"/>
              </a:rPr>
              <a:t>Bờ biển có nhiều vũng vịnh </a:t>
            </a:r>
            <a:r>
              <a:rPr lang="en-US" sz="3200" b="1" smtClean="0">
                <a:solidFill>
                  <a:srgbClr val="002060"/>
                </a:solidFill>
                <a:latin typeface="Calibri" pitchFamily="34" charset="0"/>
                <a:cs typeface="Calibri" pitchFamily="34" charset="0"/>
              </a:rPr>
              <a:t>=&gt;</a:t>
            </a:r>
            <a:r>
              <a:rPr lang="vi-VN" sz="3200" b="1" smtClean="0">
                <a:solidFill>
                  <a:srgbClr val="002060"/>
                </a:solidFill>
                <a:latin typeface="Calibri" pitchFamily="34" charset="0"/>
                <a:cs typeface="Calibri" pitchFamily="34" charset="0"/>
              </a:rPr>
              <a:t> xây dựng cảng</a:t>
            </a:r>
            <a:r>
              <a:rPr lang="en-US" sz="3200" b="1" smtClean="0">
                <a:solidFill>
                  <a:srgbClr val="002060"/>
                </a:solidFill>
                <a:latin typeface="Calibri" pitchFamily="34" charset="0"/>
                <a:cs typeface="Calibri" pitchFamily="34" charset="0"/>
              </a:rPr>
              <a:t> biển.</a:t>
            </a:r>
          </a:p>
          <a:p>
            <a:pPr>
              <a:lnSpc>
                <a:spcPct val="150000"/>
              </a:lnSpc>
            </a:pPr>
            <a:r>
              <a:rPr lang="en-US" sz="3200" b="1" smtClean="0">
                <a:solidFill>
                  <a:srgbClr val="002060"/>
                </a:solidFill>
                <a:latin typeface="Calibri" pitchFamily="34" charset="0"/>
                <a:cs typeface="Calibri" pitchFamily="34" charset="0"/>
              </a:rPr>
              <a:t>- Sông m</a:t>
            </a:r>
            <a:r>
              <a:rPr lang="vi-VN" sz="3200" b="1" smtClean="0">
                <a:solidFill>
                  <a:srgbClr val="002060"/>
                </a:solidFill>
                <a:latin typeface="Calibri" pitchFamily="34" charset="0"/>
                <a:cs typeface="Calibri" pitchFamily="34" charset="0"/>
              </a:rPr>
              <a:t>gòi dày đặc</a:t>
            </a:r>
            <a:r>
              <a:rPr lang="en-US" sz="3200" b="1" smtClean="0">
                <a:solidFill>
                  <a:srgbClr val="002060"/>
                </a:solidFill>
                <a:latin typeface="Calibri" pitchFamily="34" charset="0"/>
                <a:cs typeface="Calibri" pitchFamily="34" charset="0"/>
              </a:rPr>
              <a:t> =&gt;</a:t>
            </a:r>
            <a:r>
              <a:rPr lang="vi-VN" sz="3200" b="1" smtClean="0">
                <a:solidFill>
                  <a:srgbClr val="002060"/>
                </a:solidFill>
                <a:latin typeface="Calibri" pitchFamily="34" charset="0"/>
                <a:cs typeface="Calibri" pitchFamily="34" charset="0"/>
              </a:rPr>
              <a:t> du lịch sông nước và giao thông đường sông.</a:t>
            </a:r>
            <a:endParaRPr lang="en-US" sz="3200" b="1" smtClean="0">
              <a:solidFill>
                <a:srgbClr val="002060"/>
              </a:solidFill>
              <a:latin typeface="Calibri" pitchFamily="34" charset="0"/>
              <a:cs typeface="Calibri" pitchFamily="34" charset="0"/>
            </a:endParaRPr>
          </a:p>
          <a:p>
            <a:pPr algn="just">
              <a:lnSpc>
                <a:spcPct val="150000"/>
              </a:lnSpc>
            </a:pPr>
            <a:r>
              <a:rPr lang="en-US" sz="3200" b="1" smtClean="0">
                <a:solidFill>
                  <a:srgbClr val="002060"/>
                </a:solidFill>
                <a:latin typeface="Calibri" pitchFamily="34" charset="0"/>
                <a:cs typeface="Calibri" pitchFamily="34" charset="0"/>
              </a:rPr>
              <a:t>- Hạn chế:</a:t>
            </a:r>
            <a:r>
              <a:rPr lang="vi-VN" sz="3200" b="1" smtClean="0">
                <a:solidFill>
                  <a:srgbClr val="002060"/>
                </a:solidFill>
                <a:latin typeface="Calibri" pitchFamily="34" charset="0"/>
                <a:cs typeface="Calibri" pitchFamily="34" charset="0"/>
              </a:rPr>
              <a:t> địa hình đồi núi, chia cắt mạnh; các thiên t</a:t>
            </a:r>
            <a:r>
              <a:rPr lang="en-US" sz="3200" b="1" smtClean="0">
                <a:solidFill>
                  <a:srgbClr val="002060"/>
                </a:solidFill>
                <a:latin typeface="Calibri" pitchFamily="34" charset="0"/>
                <a:cs typeface="Calibri" pitchFamily="34" charset="0"/>
              </a:rPr>
              <a:t>ai </a:t>
            </a:r>
            <a:r>
              <a:rPr lang="vi-VN" sz="3200" b="1" smtClean="0">
                <a:solidFill>
                  <a:srgbClr val="002060"/>
                </a:solidFill>
                <a:latin typeface="Calibri" pitchFamily="34" charset="0"/>
                <a:cs typeface="Calibri" pitchFamily="34" charset="0"/>
              </a:rPr>
              <a:t>gây khó khăn cho hoạt</a:t>
            </a:r>
            <a:r>
              <a:rPr lang="en-US" sz="3200" b="1" smtClean="0">
                <a:solidFill>
                  <a:srgbClr val="002060"/>
                </a:solidFill>
                <a:latin typeface="Calibri" pitchFamily="34" charset="0"/>
                <a:cs typeface="Calibri" pitchFamily="34" charset="0"/>
              </a:rPr>
              <a:t> </a:t>
            </a:r>
            <a:r>
              <a:rPr lang="vi-VN" sz="3200" b="1" smtClean="0">
                <a:solidFill>
                  <a:srgbClr val="002060"/>
                </a:solidFill>
                <a:latin typeface="Calibri" pitchFamily="34" charset="0"/>
                <a:cs typeface="Calibri" pitchFamily="34" charset="0"/>
              </a:rPr>
              <a:t>động dịch vụ.</a:t>
            </a:r>
            <a:endParaRPr lang="en-US" sz="3200" b="1" smtClean="0">
              <a:solidFill>
                <a:srgbClr val="002060"/>
              </a:solidFill>
              <a:latin typeface="Calibri" pitchFamily="34" charset="0"/>
              <a:cs typeface="Calibri" pitchFamily="34" charset="0"/>
            </a:endParaRPr>
          </a:p>
        </p:txBody>
      </p:sp>
      <p:sp>
        <p:nvSpPr>
          <p:cNvPr id="7" name="TextBox 6"/>
          <p:cNvSpPr txBox="1"/>
          <p:nvPr/>
        </p:nvSpPr>
        <p:spPr>
          <a:xfrm>
            <a:off x="0" y="15800"/>
            <a:ext cx="12192000" cy="784826"/>
          </a:xfrm>
          <a:prstGeom prst="rect">
            <a:avLst/>
          </a:prstGeom>
          <a:noFill/>
        </p:spPr>
        <p:txBody>
          <a:bodyPr wrap="square" lIns="91436" tIns="45718" rIns="91436" bIns="45718" rtlCol="0">
            <a:spAutoFit/>
          </a:bodyPr>
          <a:lstStyle/>
          <a:p>
            <a:pPr algn="ctr"/>
            <a:r>
              <a:rPr lang="en-US" sz="4500" b="1" smtClean="0">
                <a:solidFill>
                  <a:srgbClr val="007A37"/>
                </a:solidFill>
                <a:latin typeface="Calibri" pitchFamily="34" charset="0"/>
                <a:cs typeface="Calibri" pitchFamily="34" charset="0"/>
              </a:rPr>
              <a:t>Bài 9. DỊCH VỤ</a:t>
            </a:r>
            <a:endParaRPr lang="en-US" sz="4500" b="1">
              <a:solidFill>
                <a:srgbClr val="007A37"/>
              </a:solidFill>
              <a:latin typeface="Calibri" pitchFamily="34" charset="0"/>
              <a:cs typeface="Calibri" pitchFamily="34" charset="0"/>
            </a:endParaRPr>
          </a:p>
        </p:txBody>
      </p:sp>
    </p:spTree>
    <p:extLst>
      <p:ext uri="{BB962C8B-B14F-4D97-AF65-F5344CB8AC3E}">
        <p14:creationId xmlns:p14="http://schemas.microsoft.com/office/powerpoint/2010/main" val="299107042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6">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p:cTn id="14" dur="1000" fill="hold"/>
                                        <p:tgtEl>
                                          <p:spTgt spid="6">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6">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 calcmode="lin" valueType="num">
                                      <p:cBhvr>
                                        <p:cTn id="21" dur="1000" fill="hold"/>
                                        <p:tgtEl>
                                          <p:spTgt spid="6">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6">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6">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 calcmode="lin" valueType="num">
                                      <p:cBhvr>
                                        <p:cTn id="28" dur="1000" fill="hold"/>
                                        <p:tgtEl>
                                          <p:spTgt spid="6">
                                            <p:txEl>
                                              <p:pRg st="3" end="3"/>
                                            </p:txEl>
                                          </p:spTgt>
                                        </p:tgtEl>
                                        <p:attrNameLst>
                                          <p:attrName>ppt_x</p:attrName>
                                        </p:attrNameLst>
                                      </p:cBhvr>
                                      <p:tavLst>
                                        <p:tav tm="0">
                                          <p:val>
                                            <p:strVal val="#ppt_x-.2"/>
                                          </p:val>
                                        </p:tav>
                                        <p:tav tm="100000">
                                          <p:val>
                                            <p:strVal val="#ppt_x"/>
                                          </p:val>
                                        </p:tav>
                                      </p:tavLst>
                                    </p:anim>
                                    <p:anim calcmode="lin" valueType="num">
                                      <p:cBhvr>
                                        <p:cTn id="29" dur="1000" fill="hold"/>
                                        <p:tgtEl>
                                          <p:spTgt spid="6">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30" dur="1000"/>
                                        <p:tgtEl>
                                          <p:spTgt spid="6">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9" presetClass="entr" presetSubtype="0" fill="hold" nodeType="click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 calcmode="lin" valueType="num">
                                      <p:cBhvr>
                                        <p:cTn id="35" dur="1000" fill="hold"/>
                                        <p:tgtEl>
                                          <p:spTgt spid="6">
                                            <p:txEl>
                                              <p:pRg st="4" end="4"/>
                                            </p:txEl>
                                          </p:spTgt>
                                        </p:tgtEl>
                                        <p:attrNameLst>
                                          <p:attrName>ppt_x</p:attrName>
                                        </p:attrNameLst>
                                      </p:cBhvr>
                                      <p:tavLst>
                                        <p:tav tm="0">
                                          <p:val>
                                            <p:strVal val="#ppt_x-.2"/>
                                          </p:val>
                                        </p:tav>
                                        <p:tav tm="100000">
                                          <p:val>
                                            <p:strVal val="#ppt_x"/>
                                          </p:val>
                                        </p:tav>
                                      </p:tavLst>
                                    </p:anim>
                                    <p:anim calcmode="lin" valueType="num">
                                      <p:cBhvr>
                                        <p:cTn id="36" dur="1000" fill="hold"/>
                                        <p:tgtEl>
                                          <p:spTgt spid="6">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37" dur="10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Straight Connector 38">
            <a:extLst>
              <a:ext uri="{FF2B5EF4-FFF2-40B4-BE49-F238E27FC236}">
                <a16:creationId xmlns="" xmlns:a16="http://schemas.microsoft.com/office/drawing/2014/main" id="{B817379C-DAEE-4A26-B7E8-B157AAEC6C14}"/>
              </a:ext>
            </a:extLst>
          </p:cNvPr>
          <p:cNvCxnSpPr/>
          <p:nvPr/>
        </p:nvCxnSpPr>
        <p:spPr>
          <a:xfrm>
            <a:off x="87090" y="680948"/>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176594" y="707651"/>
            <a:ext cx="12015406" cy="1015659"/>
          </a:xfrm>
          <a:prstGeom prst="rect">
            <a:avLst/>
          </a:prstGeom>
        </p:spPr>
        <p:txBody>
          <a:bodyPr wrap="square" lIns="91436" tIns="45718" rIns="91436" bIns="45718">
            <a:spAutoFit/>
          </a:bodyPr>
          <a:lstStyle/>
          <a:p>
            <a:pPr marL="571500" indent="-571500"/>
            <a:r>
              <a:rPr lang="en-US" sz="3000" b="1" smtClean="0">
                <a:solidFill>
                  <a:srgbClr val="002060"/>
                </a:solidFill>
                <a:latin typeface="Calibri" pitchFamily="34" charset="0"/>
                <a:cs typeface="Calibri" pitchFamily="34" charset="0"/>
              </a:rPr>
              <a:t>1. Các nhân tố ảnh hưởng đến sự phát triển và phân bố ngành dịch vụ</a:t>
            </a:r>
          </a:p>
          <a:p>
            <a:pPr marL="571500" indent="-571500"/>
            <a:r>
              <a:rPr lang="en-US" sz="3000" b="1" i="1" u="sng" smtClean="0">
                <a:latin typeface="Calibri" pitchFamily="34" charset="0"/>
                <a:cs typeface="Calibri" pitchFamily="34" charset="0"/>
              </a:rPr>
              <a:t>g. Vị trí địa lí và điều kiện tự nhiên</a:t>
            </a:r>
            <a:endParaRPr lang="en-US" sz="3000" b="1" i="1" u="sng">
              <a:latin typeface="Calibri" pitchFamily="34" charset="0"/>
              <a:cs typeface="Calibri" pitchFamily="34" charset="0"/>
            </a:endParaRPr>
          </a:p>
        </p:txBody>
      </p:sp>
      <p:sp>
        <p:nvSpPr>
          <p:cNvPr id="6" name="TextBox 18"/>
          <p:cNvSpPr txBox="1"/>
          <p:nvPr/>
        </p:nvSpPr>
        <p:spPr>
          <a:xfrm>
            <a:off x="296584" y="1733248"/>
            <a:ext cx="11617510" cy="2878352"/>
          </a:xfrm>
          <a:prstGeom prst="rect">
            <a:avLst/>
          </a:prstGeom>
          <a:noFill/>
        </p:spPr>
        <p:txBody>
          <a:bodyPr wrap="square" lIns="0" tIns="0" rIns="0" bIns="0" rtlCol="0" anchor="t">
            <a:spAutoFit/>
          </a:bodyPr>
          <a:lstStyle/>
          <a:p>
            <a:pPr>
              <a:lnSpc>
                <a:spcPct val="150000"/>
              </a:lnSpc>
            </a:pPr>
            <a:r>
              <a:rPr lang="en-US" sz="3200" b="1" smtClean="0">
                <a:solidFill>
                  <a:srgbClr val="002060"/>
                </a:solidFill>
                <a:latin typeface="Calibri" pitchFamily="34" charset="0"/>
                <a:cs typeface="Calibri" pitchFamily="34" charset="0"/>
              </a:rPr>
              <a:t>- </a:t>
            </a:r>
            <a:r>
              <a:rPr lang="vi-VN" sz="3200" b="1" smtClean="0">
                <a:solidFill>
                  <a:srgbClr val="002060"/>
                </a:solidFill>
                <a:latin typeface="Calibri" pitchFamily="34" charset="0"/>
                <a:cs typeface="Calibri" pitchFamily="34" charset="0"/>
              </a:rPr>
              <a:t>Vị trí địa lí: </a:t>
            </a:r>
            <a:endParaRPr lang="en-US" sz="3200" b="1" smtClean="0">
              <a:solidFill>
                <a:srgbClr val="002060"/>
              </a:solidFill>
              <a:latin typeface="Calibri" pitchFamily="34" charset="0"/>
              <a:cs typeface="Calibri" pitchFamily="34" charset="0"/>
            </a:endParaRPr>
          </a:p>
          <a:p>
            <a:pPr algn="just">
              <a:lnSpc>
                <a:spcPct val="150000"/>
              </a:lnSpc>
            </a:pPr>
            <a:r>
              <a:rPr lang="en-US" sz="3200" b="1" smtClean="0">
                <a:solidFill>
                  <a:srgbClr val="002060"/>
                </a:solidFill>
                <a:latin typeface="Calibri" pitchFamily="34" charset="0"/>
                <a:cs typeface="Calibri" pitchFamily="34" charset="0"/>
              </a:rPr>
              <a:t>+ </a:t>
            </a:r>
            <a:r>
              <a:rPr lang="vi-VN" sz="3200" b="1" smtClean="0">
                <a:solidFill>
                  <a:srgbClr val="002060"/>
                </a:solidFill>
                <a:latin typeface="Calibri" pitchFamily="34" charset="0"/>
                <a:cs typeface="Calibri" pitchFamily="34" charset="0"/>
              </a:rPr>
              <a:t>N</a:t>
            </a:r>
            <a:r>
              <a:rPr lang="en-US" sz="3200" b="1" smtClean="0">
                <a:solidFill>
                  <a:srgbClr val="002060"/>
                </a:solidFill>
                <a:latin typeface="Calibri" pitchFamily="34" charset="0"/>
                <a:cs typeface="Calibri" pitchFamily="34" charset="0"/>
              </a:rPr>
              <a:t>ằm</a:t>
            </a:r>
            <a:r>
              <a:rPr lang="vi-VN" sz="3200" b="1" smtClean="0">
                <a:solidFill>
                  <a:srgbClr val="002060"/>
                </a:solidFill>
                <a:latin typeface="Calibri" pitchFamily="34" charset="0"/>
                <a:cs typeface="Calibri" pitchFamily="34" charset="0"/>
              </a:rPr>
              <a:t> gần trung tâm Đông Nam Á, trong khu vực kinh tế năng động châu Á </a:t>
            </a:r>
            <a:r>
              <a:rPr lang="en-US" sz="3200" b="1" smtClean="0">
                <a:solidFill>
                  <a:srgbClr val="002060"/>
                </a:solidFill>
                <a:latin typeface="Calibri" pitchFamily="34" charset="0"/>
                <a:cs typeface="Calibri" pitchFamily="34" charset="0"/>
              </a:rPr>
              <a:t>-</a:t>
            </a:r>
            <a:r>
              <a:rPr lang="vi-VN" sz="3200" b="1" smtClean="0">
                <a:solidFill>
                  <a:srgbClr val="002060"/>
                </a:solidFill>
                <a:latin typeface="Calibri" pitchFamily="34" charset="0"/>
                <a:cs typeface="Calibri" pitchFamily="34" charset="0"/>
              </a:rPr>
              <a:t> Thái Bình Dương</a:t>
            </a:r>
            <a:r>
              <a:rPr lang="en-US" sz="3200" b="1" smtClean="0">
                <a:solidFill>
                  <a:srgbClr val="002060"/>
                </a:solidFill>
                <a:latin typeface="Calibri" pitchFamily="34" charset="0"/>
                <a:cs typeface="Calibri" pitchFamily="34" charset="0"/>
              </a:rPr>
              <a:t> =&gt;</a:t>
            </a:r>
            <a:r>
              <a:rPr lang="vi-VN" sz="3200" b="1" smtClean="0">
                <a:solidFill>
                  <a:srgbClr val="002060"/>
                </a:solidFill>
                <a:latin typeface="Calibri" pitchFamily="34" charset="0"/>
                <a:cs typeface="Calibri" pitchFamily="34" charset="0"/>
              </a:rPr>
              <a:t> mở rộng thị trường xuất nhập khẩu, xây dựng các tuyến du lịch, giao thông với khu vực và thế giới.</a:t>
            </a:r>
            <a:endParaRPr lang="en-US" sz="3200" b="1" smtClean="0">
              <a:solidFill>
                <a:srgbClr val="002060"/>
              </a:solidFill>
              <a:latin typeface="Calibri" pitchFamily="34" charset="0"/>
              <a:cs typeface="Calibri" pitchFamily="34" charset="0"/>
            </a:endParaRPr>
          </a:p>
        </p:txBody>
      </p:sp>
      <p:sp>
        <p:nvSpPr>
          <p:cNvPr id="7" name="TextBox 6"/>
          <p:cNvSpPr txBox="1"/>
          <p:nvPr/>
        </p:nvSpPr>
        <p:spPr>
          <a:xfrm>
            <a:off x="0" y="15800"/>
            <a:ext cx="12192000" cy="784826"/>
          </a:xfrm>
          <a:prstGeom prst="rect">
            <a:avLst/>
          </a:prstGeom>
          <a:noFill/>
        </p:spPr>
        <p:txBody>
          <a:bodyPr wrap="square" lIns="91436" tIns="45718" rIns="91436" bIns="45718" rtlCol="0">
            <a:spAutoFit/>
          </a:bodyPr>
          <a:lstStyle/>
          <a:p>
            <a:pPr algn="ctr"/>
            <a:r>
              <a:rPr lang="en-US" sz="4500" b="1" smtClean="0">
                <a:solidFill>
                  <a:srgbClr val="007A37"/>
                </a:solidFill>
                <a:latin typeface="Calibri" pitchFamily="34" charset="0"/>
                <a:cs typeface="Calibri" pitchFamily="34" charset="0"/>
              </a:rPr>
              <a:t>Bài 9. DỊCH VỤ</a:t>
            </a:r>
            <a:endParaRPr lang="en-US" sz="4500" b="1">
              <a:solidFill>
                <a:srgbClr val="007A37"/>
              </a:solidFill>
              <a:latin typeface="Calibri" pitchFamily="34" charset="0"/>
              <a:cs typeface="Calibri" pitchFamily="34" charset="0"/>
            </a:endParaRPr>
          </a:p>
        </p:txBody>
      </p:sp>
    </p:spTree>
    <p:extLst>
      <p:ext uri="{BB962C8B-B14F-4D97-AF65-F5344CB8AC3E}">
        <p14:creationId xmlns:p14="http://schemas.microsoft.com/office/powerpoint/2010/main" val="299107042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15B3AE8F-A279-4FA8-A250-1B2428CA9BB7}"/>
              </a:ext>
            </a:extLst>
          </p:cNvPr>
          <p:cNvGrpSpPr/>
          <p:nvPr/>
        </p:nvGrpSpPr>
        <p:grpSpPr>
          <a:xfrm>
            <a:off x="2328639" y="71213"/>
            <a:ext cx="7467600" cy="716771"/>
            <a:chOff x="1399309" y="32676"/>
            <a:chExt cx="9393381" cy="716771"/>
          </a:xfrm>
        </p:grpSpPr>
        <p:sp>
          <p:nvSpPr>
            <p:cNvPr id="3" name="Rectangle: Rounded Corners 2">
              <a:extLst>
                <a:ext uri="{FF2B5EF4-FFF2-40B4-BE49-F238E27FC236}">
                  <a16:creationId xmlns:a16="http://schemas.microsoft.com/office/drawing/2014/main" xmlns="" id="{6B4D13D1-81AF-4070-ADC6-19A5C17FBEF1}"/>
                </a:ext>
              </a:extLst>
            </p:cNvPr>
            <p:cNvSpPr/>
            <p:nvPr/>
          </p:nvSpPr>
          <p:spPr>
            <a:xfrm>
              <a:off x="1399309" y="41561"/>
              <a:ext cx="9393381" cy="707886"/>
            </a:xfrm>
            <a:prstGeom prst="roundRect">
              <a:avLst>
                <a:gd name="adj" fmla="val 50000"/>
              </a:avLst>
            </a:prstGeom>
            <a:solidFill>
              <a:srgbClr val="8D4D0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FFFFFF"/>
                </a:solidFill>
                <a:effectLst/>
                <a:uLnTx/>
                <a:uFillTx/>
                <a:latin typeface="Tahoma" pitchFamily="34" charset="0"/>
                <a:cs typeface="Tahoma" pitchFamily="34" charset="0"/>
              </a:endParaRPr>
            </a:p>
          </p:txBody>
        </p:sp>
        <p:sp>
          <p:nvSpPr>
            <p:cNvPr id="4" name="TextBox 3">
              <a:extLst>
                <a:ext uri="{FF2B5EF4-FFF2-40B4-BE49-F238E27FC236}">
                  <a16:creationId xmlns:a16="http://schemas.microsoft.com/office/drawing/2014/main" xmlns="" id="{9D71B285-9D07-4277-8CFA-559C22D35AA3}"/>
                </a:ext>
              </a:extLst>
            </p:cNvPr>
            <p:cNvSpPr txBox="1"/>
            <p:nvPr/>
          </p:nvSpPr>
          <p:spPr>
            <a:xfrm>
              <a:off x="2198746" y="32676"/>
              <a:ext cx="7844474"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000" b="1" kern="0" smtClean="0">
                  <a:solidFill>
                    <a:srgbClr val="FFFF00"/>
                  </a:solidFill>
                  <a:effectLst>
                    <a:outerShdw blurRad="38100" dist="38100" dir="2700000" algn="tl">
                      <a:srgbClr val="000000">
                        <a:alpha val="43137"/>
                      </a:srgbClr>
                    </a:outerShdw>
                  </a:effectLst>
                  <a:latin typeface="Tahoma" pitchFamily="34" charset="0"/>
                  <a:cs typeface="Tahoma" pitchFamily="34" charset="0"/>
                </a:rPr>
                <a:t>CÂU HỎI TÌNH HUỐNG</a:t>
              </a:r>
              <a:endParaRPr kumimoji="0" lang="en-US" sz="4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Tahoma" pitchFamily="34" charset="0"/>
                <a:cs typeface="Tahoma" pitchFamily="34" charset="0"/>
              </a:endParaRPr>
            </a:p>
          </p:txBody>
        </p:sp>
      </p:grpSp>
      <p:sp>
        <p:nvSpPr>
          <p:cNvPr id="5" name="Rectangle 4">
            <a:extLst>
              <a:ext uri="{FF2B5EF4-FFF2-40B4-BE49-F238E27FC236}">
                <a16:creationId xmlns:a16="http://schemas.microsoft.com/office/drawing/2014/main" xmlns="" id="{E5CA5155-1157-4603-8B3B-33BD92019CAF}"/>
              </a:ext>
            </a:extLst>
          </p:cNvPr>
          <p:cNvSpPr/>
          <p:nvPr/>
        </p:nvSpPr>
        <p:spPr>
          <a:xfrm>
            <a:off x="323553" y="854454"/>
            <a:ext cx="11516605" cy="3785652"/>
          </a:xfrm>
          <a:prstGeom prst="rect">
            <a:avLst/>
          </a:prstGeom>
          <a:ln>
            <a:solidFill>
              <a:srgbClr val="8D4D0B"/>
            </a:solidFill>
          </a:ln>
        </p:spPr>
        <p:txBody>
          <a:bodyPr wrap="square">
            <a:spAutoFit/>
          </a:bodyPr>
          <a:lstStyle/>
          <a:p>
            <a:pPr algn="just">
              <a:lnSpc>
                <a:spcPct val="150000"/>
              </a:lnSpc>
            </a:pPr>
            <a:r>
              <a:rPr lang="vi-VN" sz="3200" b="1" i="1" dirty="0">
                <a:solidFill>
                  <a:srgbClr val="0000FF"/>
                </a:solidFill>
                <a:latin typeface="Calibri" pitchFamily="34" charset="0"/>
                <a:ea typeface="Cambria" panose="02040503050406030204" pitchFamily="18" charset="0"/>
                <a:cs typeface="Calibri" pitchFamily="34" charset="0"/>
              </a:rPr>
              <a:t> * </a:t>
            </a:r>
            <a:r>
              <a:rPr lang="en-US" sz="3200" b="1" i="1" dirty="0" err="1" smtClean="0">
                <a:solidFill>
                  <a:srgbClr val="0000FF"/>
                </a:solidFill>
                <a:latin typeface="Calibri" pitchFamily="34" charset="0"/>
                <a:ea typeface="Cambria" panose="02040503050406030204" pitchFamily="18" charset="0"/>
                <a:cs typeface="Calibri" pitchFamily="34" charset="0"/>
              </a:rPr>
              <a:t>Trả</a:t>
            </a:r>
            <a:r>
              <a:rPr lang="en-US" sz="3200" b="1" i="1" dirty="0" smtClean="0">
                <a:solidFill>
                  <a:srgbClr val="0000FF"/>
                </a:solidFill>
                <a:latin typeface="Calibri" pitchFamily="34" charset="0"/>
                <a:ea typeface="Cambria" panose="02040503050406030204" pitchFamily="18" charset="0"/>
                <a:cs typeface="Calibri" pitchFamily="34" charset="0"/>
              </a:rPr>
              <a:t> </a:t>
            </a:r>
            <a:r>
              <a:rPr lang="en-US" sz="3200" b="1" i="1" dirty="0" err="1" smtClean="0">
                <a:solidFill>
                  <a:srgbClr val="0000FF"/>
                </a:solidFill>
                <a:latin typeface="Calibri" pitchFamily="34" charset="0"/>
                <a:ea typeface="Cambria" panose="02040503050406030204" pitchFamily="18" charset="0"/>
                <a:cs typeface="Calibri" pitchFamily="34" charset="0"/>
              </a:rPr>
              <a:t>lời</a:t>
            </a:r>
            <a:r>
              <a:rPr lang="en-US" sz="3200" b="1" i="1" dirty="0" smtClean="0">
                <a:solidFill>
                  <a:srgbClr val="0000FF"/>
                </a:solidFill>
                <a:latin typeface="Calibri" pitchFamily="34" charset="0"/>
                <a:ea typeface="Cambria" panose="02040503050406030204" pitchFamily="18" charset="0"/>
                <a:cs typeface="Calibri" pitchFamily="34" charset="0"/>
              </a:rPr>
              <a:t> </a:t>
            </a:r>
            <a:r>
              <a:rPr lang="en-US" sz="3200" b="1" i="1" dirty="0" err="1" smtClean="0">
                <a:solidFill>
                  <a:srgbClr val="0000FF"/>
                </a:solidFill>
                <a:latin typeface="Calibri" pitchFamily="34" charset="0"/>
                <a:ea typeface="Cambria" panose="02040503050406030204" pitchFamily="18" charset="0"/>
                <a:cs typeface="Calibri" pitchFamily="34" charset="0"/>
              </a:rPr>
              <a:t>hai</a:t>
            </a:r>
            <a:r>
              <a:rPr lang="en-US" sz="3200" b="1" i="1" dirty="0" smtClean="0">
                <a:solidFill>
                  <a:srgbClr val="0000FF"/>
                </a:solidFill>
                <a:latin typeface="Calibri" pitchFamily="34" charset="0"/>
                <a:ea typeface="Cambria" panose="02040503050406030204" pitchFamily="18" charset="0"/>
                <a:cs typeface="Calibri" pitchFamily="34" charset="0"/>
              </a:rPr>
              <a:t> </a:t>
            </a:r>
            <a:r>
              <a:rPr lang="en-US" sz="3200" b="1" i="1" dirty="0" err="1" smtClean="0">
                <a:solidFill>
                  <a:srgbClr val="0000FF"/>
                </a:solidFill>
                <a:latin typeface="Calibri" pitchFamily="34" charset="0"/>
                <a:ea typeface="Cambria" panose="02040503050406030204" pitchFamily="18" charset="0"/>
                <a:cs typeface="Calibri" pitchFamily="34" charset="0"/>
              </a:rPr>
              <a:t>câu</a:t>
            </a:r>
            <a:r>
              <a:rPr lang="en-US" sz="3200" b="1" i="1" dirty="0" smtClean="0">
                <a:solidFill>
                  <a:srgbClr val="0000FF"/>
                </a:solidFill>
                <a:latin typeface="Calibri" pitchFamily="34" charset="0"/>
                <a:ea typeface="Cambria" panose="02040503050406030204" pitchFamily="18" charset="0"/>
                <a:cs typeface="Calibri" pitchFamily="34" charset="0"/>
              </a:rPr>
              <a:t> </a:t>
            </a:r>
            <a:r>
              <a:rPr lang="en-US" sz="3200" b="1" i="1" dirty="0" err="1" smtClean="0">
                <a:solidFill>
                  <a:srgbClr val="0000FF"/>
                </a:solidFill>
                <a:latin typeface="Calibri" pitchFamily="34" charset="0"/>
                <a:ea typeface="Cambria" panose="02040503050406030204" pitchFamily="18" charset="0"/>
                <a:cs typeface="Calibri" pitchFamily="34" charset="0"/>
              </a:rPr>
              <a:t>hỏi</a:t>
            </a:r>
            <a:r>
              <a:rPr lang="en-US" sz="3200" b="1" i="1" dirty="0" smtClean="0">
                <a:solidFill>
                  <a:srgbClr val="0000FF"/>
                </a:solidFill>
                <a:latin typeface="Calibri" pitchFamily="34" charset="0"/>
                <a:ea typeface="Cambria" panose="02040503050406030204" pitchFamily="18" charset="0"/>
                <a:cs typeface="Calibri" pitchFamily="34" charset="0"/>
              </a:rPr>
              <a:t> </a:t>
            </a:r>
            <a:r>
              <a:rPr lang="en-US" sz="3200" b="1" i="1" dirty="0" err="1" smtClean="0">
                <a:solidFill>
                  <a:srgbClr val="0000FF"/>
                </a:solidFill>
                <a:latin typeface="Calibri" pitchFamily="34" charset="0"/>
                <a:ea typeface="Cambria" panose="02040503050406030204" pitchFamily="18" charset="0"/>
                <a:cs typeface="Calibri" pitchFamily="34" charset="0"/>
              </a:rPr>
              <a:t>sau</a:t>
            </a:r>
            <a:r>
              <a:rPr lang="en-US" sz="3200" b="1" i="1" dirty="0" smtClean="0">
                <a:solidFill>
                  <a:srgbClr val="0000FF"/>
                </a:solidFill>
                <a:latin typeface="Calibri" pitchFamily="34" charset="0"/>
                <a:ea typeface="Cambria" panose="02040503050406030204" pitchFamily="18" charset="0"/>
                <a:cs typeface="Calibri" pitchFamily="34" charset="0"/>
              </a:rPr>
              <a:t> </a:t>
            </a:r>
            <a:r>
              <a:rPr lang="en-US" sz="3200" b="1" i="1" dirty="0" err="1" smtClean="0">
                <a:solidFill>
                  <a:srgbClr val="0000FF"/>
                </a:solidFill>
                <a:latin typeface="Calibri" pitchFamily="34" charset="0"/>
                <a:ea typeface="Cambria" panose="02040503050406030204" pitchFamily="18" charset="0"/>
                <a:cs typeface="Calibri" pitchFamily="34" charset="0"/>
              </a:rPr>
              <a:t>đây</a:t>
            </a:r>
            <a:r>
              <a:rPr lang="vi-VN" sz="3200" b="1" i="1" dirty="0" smtClean="0">
                <a:solidFill>
                  <a:srgbClr val="0000FF"/>
                </a:solidFill>
                <a:latin typeface="Calibri" pitchFamily="34" charset="0"/>
                <a:ea typeface="Cambria" panose="02040503050406030204" pitchFamily="18" charset="0"/>
                <a:cs typeface="Calibri" pitchFamily="34" charset="0"/>
              </a:rPr>
              <a:t>: </a:t>
            </a:r>
            <a:endParaRPr lang="en-US" sz="3200" b="1" i="1" dirty="0">
              <a:solidFill>
                <a:srgbClr val="0000FF"/>
              </a:solidFill>
              <a:latin typeface="Calibri" pitchFamily="34" charset="0"/>
              <a:ea typeface="Cambria" panose="02040503050406030204" pitchFamily="18" charset="0"/>
              <a:cs typeface="Calibri" pitchFamily="34" charset="0"/>
            </a:endParaRPr>
          </a:p>
          <a:p>
            <a:pPr algn="just">
              <a:lnSpc>
                <a:spcPct val="150000"/>
              </a:lnSpc>
            </a:pPr>
            <a:r>
              <a:rPr lang="vi-VN" sz="3200" b="1" i="1" dirty="0">
                <a:solidFill>
                  <a:srgbClr val="0000FF"/>
                </a:solidFill>
                <a:latin typeface="Calibri" pitchFamily="34" charset="0"/>
                <a:ea typeface="Cambria" panose="02040503050406030204" pitchFamily="18" charset="0"/>
                <a:cs typeface="Calibri" pitchFamily="34" charset="0"/>
              </a:rPr>
              <a:t>  </a:t>
            </a:r>
            <a:r>
              <a:rPr lang="en-US" sz="3200" b="1" i="1" dirty="0" smtClean="0">
                <a:solidFill>
                  <a:srgbClr val="0000FF"/>
                </a:solidFill>
                <a:latin typeface="Calibri" pitchFamily="34" charset="0"/>
                <a:ea typeface="Cambria" panose="02040503050406030204" pitchFamily="18" charset="0"/>
                <a:cs typeface="Calibri" pitchFamily="34" charset="0"/>
              </a:rPr>
              <a:t>1. </a:t>
            </a:r>
            <a:r>
              <a:rPr lang="en-US" sz="3200" b="1" i="1" dirty="0" err="1" smtClean="0">
                <a:solidFill>
                  <a:srgbClr val="0000FF"/>
                </a:solidFill>
                <a:latin typeface="Calibri" pitchFamily="34" charset="0"/>
                <a:ea typeface="Cambria" panose="02040503050406030204" pitchFamily="18" charset="0"/>
                <a:cs typeface="Calibri" pitchFamily="34" charset="0"/>
              </a:rPr>
              <a:t>Hàng</a:t>
            </a:r>
            <a:r>
              <a:rPr lang="en-US" sz="3200" b="1" i="1" dirty="0" smtClean="0">
                <a:solidFill>
                  <a:srgbClr val="0000FF"/>
                </a:solidFill>
                <a:latin typeface="Calibri" pitchFamily="34" charset="0"/>
                <a:ea typeface="Cambria" panose="02040503050406030204" pitchFamily="18" charset="0"/>
                <a:cs typeface="Calibri" pitchFamily="34" charset="0"/>
              </a:rPr>
              <a:t> </a:t>
            </a:r>
            <a:r>
              <a:rPr lang="en-US" sz="3200" b="1" i="1" dirty="0" err="1" smtClean="0">
                <a:solidFill>
                  <a:srgbClr val="0000FF"/>
                </a:solidFill>
                <a:latin typeface="Calibri" pitchFamily="34" charset="0"/>
                <a:ea typeface="Cambria" panose="02040503050406030204" pitchFamily="18" charset="0"/>
                <a:cs typeface="Calibri" pitchFamily="34" charset="0"/>
              </a:rPr>
              <a:t>ngày</a:t>
            </a:r>
            <a:r>
              <a:rPr lang="en-US" sz="3200" b="1" i="1" dirty="0" smtClean="0">
                <a:solidFill>
                  <a:srgbClr val="0000FF"/>
                </a:solidFill>
                <a:latin typeface="Calibri" pitchFamily="34" charset="0"/>
                <a:ea typeface="Cambria" panose="02040503050406030204" pitchFamily="18" charset="0"/>
                <a:cs typeface="Calibri" pitchFamily="34" charset="0"/>
              </a:rPr>
              <a:t> </a:t>
            </a:r>
            <a:r>
              <a:rPr lang="en-US" sz="3200" b="1" i="1" dirty="0" err="1" smtClean="0">
                <a:solidFill>
                  <a:srgbClr val="0000FF"/>
                </a:solidFill>
                <a:latin typeface="Calibri" pitchFamily="34" charset="0"/>
                <a:ea typeface="Cambria" panose="02040503050406030204" pitchFamily="18" charset="0"/>
                <a:cs typeface="Calibri" pitchFamily="34" charset="0"/>
              </a:rPr>
              <a:t>em</a:t>
            </a:r>
            <a:r>
              <a:rPr lang="en-US" sz="3200" b="1" i="1" dirty="0" smtClean="0">
                <a:solidFill>
                  <a:srgbClr val="0000FF"/>
                </a:solidFill>
                <a:latin typeface="Calibri" pitchFamily="34" charset="0"/>
                <a:ea typeface="Cambria" panose="02040503050406030204" pitchFamily="18" charset="0"/>
                <a:cs typeface="Calibri" pitchFamily="34" charset="0"/>
              </a:rPr>
              <a:t> </a:t>
            </a:r>
            <a:r>
              <a:rPr lang="en-US" sz="3200" b="1" i="1" dirty="0" err="1" smtClean="0">
                <a:solidFill>
                  <a:srgbClr val="0000FF"/>
                </a:solidFill>
                <a:latin typeface="Calibri" pitchFamily="34" charset="0"/>
                <a:ea typeface="Cambria" panose="02040503050406030204" pitchFamily="18" charset="0"/>
                <a:cs typeface="Calibri" pitchFamily="34" charset="0"/>
              </a:rPr>
              <a:t>đi</a:t>
            </a:r>
            <a:r>
              <a:rPr lang="en-US" sz="3200" b="1" i="1" dirty="0" smtClean="0">
                <a:solidFill>
                  <a:srgbClr val="0000FF"/>
                </a:solidFill>
                <a:latin typeface="Calibri" pitchFamily="34" charset="0"/>
                <a:ea typeface="Cambria" panose="02040503050406030204" pitchFamily="18" charset="0"/>
                <a:cs typeface="Calibri" pitchFamily="34" charset="0"/>
              </a:rPr>
              <a:t> </a:t>
            </a:r>
            <a:r>
              <a:rPr lang="en-US" sz="3200" b="1" i="1" dirty="0" err="1" smtClean="0">
                <a:solidFill>
                  <a:srgbClr val="0000FF"/>
                </a:solidFill>
                <a:latin typeface="Calibri" pitchFamily="34" charset="0"/>
                <a:ea typeface="Cambria" panose="02040503050406030204" pitchFamily="18" charset="0"/>
                <a:cs typeface="Calibri" pitchFamily="34" charset="0"/>
              </a:rPr>
              <a:t>học</a:t>
            </a:r>
            <a:r>
              <a:rPr lang="en-US" sz="3200" b="1" i="1" dirty="0" smtClean="0">
                <a:solidFill>
                  <a:srgbClr val="0000FF"/>
                </a:solidFill>
                <a:latin typeface="Calibri" pitchFamily="34" charset="0"/>
                <a:ea typeface="Cambria" panose="02040503050406030204" pitchFamily="18" charset="0"/>
                <a:cs typeface="Calibri" pitchFamily="34" charset="0"/>
              </a:rPr>
              <a:t> </a:t>
            </a:r>
            <a:r>
              <a:rPr lang="en-US" sz="3200" b="1" i="1" dirty="0" err="1" smtClean="0">
                <a:solidFill>
                  <a:srgbClr val="0000FF"/>
                </a:solidFill>
                <a:latin typeface="Calibri" pitchFamily="34" charset="0"/>
                <a:ea typeface="Cambria" panose="02040503050406030204" pitchFamily="18" charset="0"/>
                <a:cs typeface="Calibri" pitchFamily="34" charset="0"/>
              </a:rPr>
              <a:t>bằng</a:t>
            </a:r>
            <a:r>
              <a:rPr lang="en-US" sz="3200" b="1" i="1" dirty="0" smtClean="0">
                <a:solidFill>
                  <a:srgbClr val="0000FF"/>
                </a:solidFill>
                <a:latin typeface="Calibri" pitchFamily="34" charset="0"/>
                <a:ea typeface="Cambria" panose="02040503050406030204" pitchFamily="18" charset="0"/>
                <a:cs typeface="Calibri" pitchFamily="34" charset="0"/>
              </a:rPr>
              <a:t> </a:t>
            </a:r>
            <a:r>
              <a:rPr lang="en-US" sz="3200" b="1" i="1" dirty="0" err="1" smtClean="0">
                <a:solidFill>
                  <a:srgbClr val="0000FF"/>
                </a:solidFill>
                <a:latin typeface="Calibri" pitchFamily="34" charset="0"/>
                <a:ea typeface="Cambria" panose="02040503050406030204" pitchFamily="18" charset="0"/>
                <a:cs typeface="Calibri" pitchFamily="34" charset="0"/>
              </a:rPr>
              <a:t>phương</a:t>
            </a:r>
            <a:r>
              <a:rPr lang="en-US" sz="3200" b="1" i="1" dirty="0" smtClean="0">
                <a:solidFill>
                  <a:srgbClr val="0000FF"/>
                </a:solidFill>
                <a:latin typeface="Calibri" pitchFamily="34" charset="0"/>
                <a:ea typeface="Cambria" panose="02040503050406030204" pitchFamily="18" charset="0"/>
                <a:cs typeface="Calibri" pitchFamily="34" charset="0"/>
              </a:rPr>
              <a:t> </a:t>
            </a:r>
            <a:r>
              <a:rPr lang="en-US" sz="3200" b="1" i="1" dirty="0" err="1" smtClean="0">
                <a:solidFill>
                  <a:srgbClr val="0000FF"/>
                </a:solidFill>
                <a:latin typeface="Calibri" pitchFamily="34" charset="0"/>
                <a:ea typeface="Cambria" panose="02040503050406030204" pitchFamily="18" charset="0"/>
                <a:cs typeface="Calibri" pitchFamily="34" charset="0"/>
              </a:rPr>
              <a:t>tiện</a:t>
            </a:r>
            <a:r>
              <a:rPr lang="en-US" sz="3200" b="1" i="1" dirty="0" smtClean="0">
                <a:solidFill>
                  <a:srgbClr val="0000FF"/>
                </a:solidFill>
                <a:latin typeface="Calibri" pitchFamily="34" charset="0"/>
                <a:ea typeface="Cambria" panose="02040503050406030204" pitchFamily="18" charset="0"/>
                <a:cs typeface="Calibri" pitchFamily="34" charset="0"/>
              </a:rPr>
              <a:t> </a:t>
            </a:r>
            <a:r>
              <a:rPr lang="en-US" sz="3200" b="1" i="1" dirty="0" err="1" smtClean="0">
                <a:solidFill>
                  <a:srgbClr val="0000FF"/>
                </a:solidFill>
                <a:latin typeface="Calibri" pitchFamily="34" charset="0"/>
                <a:ea typeface="Cambria" panose="02040503050406030204" pitchFamily="18" charset="0"/>
                <a:cs typeface="Calibri" pitchFamily="34" charset="0"/>
              </a:rPr>
              <a:t>gì</a:t>
            </a:r>
            <a:r>
              <a:rPr lang="en-US" sz="3200" b="1" i="1" dirty="0" smtClean="0">
                <a:solidFill>
                  <a:srgbClr val="0000FF"/>
                </a:solidFill>
                <a:latin typeface="Calibri" pitchFamily="34" charset="0"/>
                <a:ea typeface="Cambria" panose="02040503050406030204" pitchFamily="18" charset="0"/>
                <a:cs typeface="Calibri" pitchFamily="34" charset="0"/>
              </a:rPr>
              <a:t>? </a:t>
            </a:r>
            <a:r>
              <a:rPr lang="en-US" sz="3200" b="1" i="1" dirty="0" err="1" smtClean="0">
                <a:solidFill>
                  <a:srgbClr val="0000FF"/>
                </a:solidFill>
                <a:latin typeface="Calibri" pitchFamily="34" charset="0"/>
                <a:ea typeface="Cambria" panose="02040503050406030204" pitchFamily="18" charset="0"/>
                <a:cs typeface="Calibri" pitchFamily="34" charset="0"/>
              </a:rPr>
              <a:t>Và</a:t>
            </a:r>
            <a:r>
              <a:rPr lang="en-US" sz="3200" b="1" i="1" dirty="0" smtClean="0">
                <a:solidFill>
                  <a:srgbClr val="0000FF"/>
                </a:solidFill>
                <a:latin typeface="Calibri" pitchFamily="34" charset="0"/>
                <a:ea typeface="Cambria" panose="02040503050406030204" pitchFamily="18" charset="0"/>
                <a:cs typeface="Calibri" pitchFamily="34" charset="0"/>
              </a:rPr>
              <a:t> </a:t>
            </a:r>
            <a:r>
              <a:rPr lang="en-US" sz="3200" b="1" i="1" dirty="0" err="1" smtClean="0">
                <a:solidFill>
                  <a:srgbClr val="0000FF"/>
                </a:solidFill>
                <a:latin typeface="Calibri" pitchFamily="34" charset="0"/>
                <a:ea typeface="Cambria" panose="02040503050406030204" pitchFamily="18" charset="0"/>
                <a:cs typeface="Calibri" pitchFamily="34" charset="0"/>
              </a:rPr>
              <a:t>trên</a:t>
            </a:r>
            <a:r>
              <a:rPr lang="en-US" sz="3200" b="1" i="1" dirty="0" smtClean="0">
                <a:solidFill>
                  <a:srgbClr val="0000FF"/>
                </a:solidFill>
                <a:latin typeface="Calibri" pitchFamily="34" charset="0"/>
                <a:ea typeface="Cambria" panose="02040503050406030204" pitchFamily="18" charset="0"/>
                <a:cs typeface="Calibri" pitchFamily="34" charset="0"/>
              </a:rPr>
              <a:t> </a:t>
            </a:r>
            <a:r>
              <a:rPr lang="en-US" sz="3200" b="1" i="1" dirty="0" err="1" smtClean="0">
                <a:solidFill>
                  <a:srgbClr val="0000FF"/>
                </a:solidFill>
                <a:latin typeface="Calibri" pitchFamily="34" charset="0"/>
                <a:ea typeface="Cambria" panose="02040503050406030204" pitchFamily="18" charset="0"/>
                <a:cs typeface="Calibri" pitchFamily="34" charset="0"/>
              </a:rPr>
              <a:t>đường</a:t>
            </a:r>
            <a:r>
              <a:rPr lang="en-US" sz="3200" b="1" i="1" dirty="0" smtClean="0">
                <a:solidFill>
                  <a:srgbClr val="0000FF"/>
                </a:solidFill>
                <a:latin typeface="Calibri" pitchFamily="34" charset="0"/>
                <a:ea typeface="Cambria" panose="02040503050406030204" pitchFamily="18" charset="0"/>
                <a:cs typeface="Calibri" pitchFamily="34" charset="0"/>
              </a:rPr>
              <a:t> </a:t>
            </a:r>
            <a:r>
              <a:rPr lang="en-US" sz="3200" b="1" i="1" dirty="0" err="1" smtClean="0">
                <a:solidFill>
                  <a:srgbClr val="0000FF"/>
                </a:solidFill>
                <a:latin typeface="Calibri" pitchFamily="34" charset="0"/>
                <a:ea typeface="Cambria" panose="02040503050406030204" pitchFamily="18" charset="0"/>
                <a:cs typeface="Calibri" pitchFamily="34" charset="0"/>
              </a:rPr>
              <a:t>đi</a:t>
            </a:r>
            <a:r>
              <a:rPr lang="en-US" sz="3200" b="1" i="1" dirty="0" smtClean="0">
                <a:solidFill>
                  <a:srgbClr val="0000FF"/>
                </a:solidFill>
                <a:latin typeface="Calibri" pitchFamily="34" charset="0"/>
                <a:ea typeface="Cambria" panose="02040503050406030204" pitchFamily="18" charset="0"/>
                <a:cs typeface="Calibri" pitchFamily="34" charset="0"/>
              </a:rPr>
              <a:t> </a:t>
            </a:r>
            <a:r>
              <a:rPr lang="en-US" sz="3200" b="1" i="1" dirty="0" err="1" smtClean="0">
                <a:solidFill>
                  <a:srgbClr val="0000FF"/>
                </a:solidFill>
                <a:latin typeface="Calibri" pitchFamily="34" charset="0"/>
                <a:ea typeface="Cambria" panose="02040503050406030204" pitchFamily="18" charset="0"/>
                <a:cs typeface="Calibri" pitchFamily="34" charset="0"/>
              </a:rPr>
              <a:t>học</a:t>
            </a:r>
            <a:r>
              <a:rPr lang="en-US" sz="3200" b="1" i="1" dirty="0" smtClean="0">
                <a:solidFill>
                  <a:srgbClr val="0000FF"/>
                </a:solidFill>
                <a:latin typeface="Calibri" pitchFamily="34" charset="0"/>
                <a:ea typeface="Cambria" panose="02040503050406030204" pitchFamily="18" charset="0"/>
                <a:cs typeface="Calibri" pitchFamily="34" charset="0"/>
              </a:rPr>
              <a:t> </a:t>
            </a:r>
            <a:r>
              <a:rPr lang="en-US" sz="3200" b="1" i="1" dirty="0" err="1" smtClean="0">
                <a:solidFill>
                  <a:srgbClr val="0000FF"/>
                </a:solidFill>
                <a:latin typeface="Calibri" pitchFamily="34" charset="0"/>
                <a:ea typeface="Cambria" panose="02040503050406030204" pitchFamily="18" charset="0"/>
                <a:cs typeface="Calibri" pitchFamily="34" charset="0"/>
              </a:rPr>
              <a:t>em</a:t>
            </a:r>
            <a:r>
              <a:rPr lang="en-US" sz="3200" b="1" i="1" dirty="0" smtClean="0">
                <a:solidFill>
                  <a:srgbClr val="0000FF"/>
                </a:solidFill>
                <a:latin typeface="Calibri" pitchFamily="34" charset="0"/>
                <a:ea typeface="Cambria" panose="02040503050406030204" pitchFamily="18" charset="0"/>
                <a:cs typeface="Calibri" pitchFamily="34" charset="0"/>
              </a:rPr>
              <a:t> </a:t>
            </a:r>
            <a:r>
              <a:rPr lang="en-US" sz="3200" b="1" i="1" dirty="0" err="1" smtClean="0">
                <a:solidFill>
                  <a:srgbClr val="0000FF"/>
                </a:solidFill>
                <a:latin typeface="Calibri" pitchFamily="34" charset="0"/>
                <a:ea typeface="Cambria" panose="02040503050406030204" pitchFamily="18" charset="0"/>
                <a:cs typeface="Calibri" pitchFamily="34" charset="0"/>
              </a:rPr>
              <a:t>gặp</a:t>
            </a:r>
            <a:r>
              <a:rPr lang="en-US" sz="3200" b="1" i="1" dirty="0" smtClean="0">
                <a:solidFill>
                  <a:srgbClr val="0000FF"/>
                </a:solidFill>
                <a:latin typeface="Calibri" pitchFamily="34" charset="0"/>
                <a:ea typeface="Cambria" panose="02040503050406030204" pitchFamily="18" charset="0"/>
                <a:cs typeface="Calibri" pitchFamily="34" charset="0"/>
              </a:rPr>
              <a:t> </a:t>
            </a:r>
            <a:r>
              <a:rPr lang="en-US" sz="3200" b="1" i="1" dirty="0" err="1" smtClean="0">
                <a:solidFill>
                  <a:srgbClr val="0000FF"/>
                </a:solidFill>
                <a:latin typeface="Calibri" pitchFamily="34" charset="0"/>
                <a:ea typeface="Cambria" panose="02040503050406030204" pitchFamily="18" charset="0"/>
                <a:cs typeface="Calibri" pitchFamily="34" charset="0"/>
              </a:rPr>
              <a:t>những</a:t>
            </a:r>
            <a:r>
              <a:rPr lang="en-US" sz="3200" b="1" i="1" dirty="0" smtClean="0">
                <a:solidFill>
                  <a:srgbClr val="0000FF"/>
                </a:solidFill>
                <a:latin typeface="Calibri" pitchFamily="34" charset="0"/>
                <a:ea typeface="Cambria" panose="02040503050406030204" pitchFamily="18" charset="0"/>
                <a:cs typeface="Calibri" pitchFamily="34" charset="0"/>
              </a:rPr>
              <a:t> </a:t>
            </a:r>
            <a:r>
              <a:rPr lang="en-US" sz="3200" b="1" i="1" dirty="0" err="1" smtClean="0">
                <a:solidFill>
                  <a:srgbClr val="0000FF"/>
                </a:solidFill>
                <a:latin typeface="Calibri" pitchFamily="34" charset="0"/>
                <a:ea typeface="Cambria" panose="02040503050406030204" pitchFamily="18" charset="0"/>
                <a:cs typeface="Calibri" pitchFamily="34" charset="0"/>
              </a:rPr>
              <a:t>loại</a:t>
            </a:r>
            <a:r>
              <a:rPr lang="en-US" sz="3200" b="1" i="1" dirty="0" smtClean="0">
                <a:solidFill>
                  <a:srgbClr val="0000FF"/>
                </a:solidFill>
                <a:latin typeface="Calibri" pitchFamily="34" charset="0"/>
                <a:ea typeface="Cambria" panose="02040503050406030204" pitchFamily="18" charset="0"/>
                <a:cs typeface="Calibri" pitchFamily="34" charset="0"/>
              </a:rPr>
              <a:t> </a:t>
            </a:r>
            <a:r>
              <a:rPr lang="en-US" sz="3200" b="1" i="1" dirty="0" err="1" smtClean="0">
                <a:solidFill>
                  <a:srgbClr val="0000FF"/>
                </a:solidFill>
                <a:latin typeface="Calibri" pitchFamily="34" charset="0"/>
                <a:ea typeface="Cambria" panose="02040503050406030204" pitchFamily="18" charset="0"/>
                <a:cs typeface="Calibri" pitchFamily="34" charset="0"/>
              </a:rPr>
              <a:t>hình</a:t>
            </a:r>
            <a:r>
              <a:rPr lang="en-US" sz="3200" b="1" i="1" dirty="0" smtClean="0">
                <a:solidFill>
                  <a:srgbClr val="0000FF"/>
                </a:solidFill>
                <a:latin typeface="Calibri" pitchFamily="34" charset="0"/>
                <a:ea typeface="Cambria" panose="02040503050406030204" pitchFamily="18" charset="0"/>
                <a:cs typeface="Calibri" pitchFamily="34" charset="0"/>
              </a:rPr>
              <a:t> </a:t>
            </a:r>
            <a:r>
              <a:rPr lang="en-US" sz="3200" b="1" i="1" dirty="0" err="1" smtClean="0">
                <a:solidFill>
                  <a:srgbClr val="0000FF"/>
                </a:solidFill>
                <a:latin typeface="Calibri" pitchFamily="34" charset="0"/>
                <a:ea typeface="Cambria" panose="02040503050406030204" pitchFamily="18" charset="0"/>
                <a:cs typeface="Calibri" pitchFamily="34" charset="0"/>
              </a:rPr>
              <a:t>vận</a:t>
            </a:r>
            <a:r>
              <a:rPr lang="en-US" sz="3200" b="1" i="1" dirty="0" smtClean="0">
                <a:solidFill>
                  <a:srgbClr val="0000FF"/>
                </a:solidFill>
                <a:latin typeface="Calibri" pitchFamily="34" charset="0"/>
                <a:ea typeface="Cambria" panose="02040503050406030204" pitchFamily="18" charset="0"/>
                <a:cs typeface="Calibri" pitchFamily="34" charset="0"/>
              </a:rPr>
              <a:t> </a:t>
            </a:r>
            <a:r>
              <a:rPr lang="en-US" sz="3200" b="1" i="1" dirty="0" err="1" smtClean="0">
                <a:solidFill>
                  <a:srgbClr val="0000FF"/>
                </a:solidFill>
                <a:latin typeface="Calibri" pitchFamily="34" charset="0"/>
                <a:ea typeface="Cambria" panose="02040503050406030204" pitchFamily="18" charset="0"/>
                <a:cs typeface="Calibri" pitchFamily="34" charset="0"/>
              </a:rPr>
              <a:t>tải</a:t>
            </a:r>
            <a:r>
              <a:rPr lang="en-US" sz="3200" b="1" i="1" dirty="0" smtClean="0">
                <a:solidFill>
                  <a:srgbClr val="0000FF"/>
                </a:solidFill>
                <a:latin typeface="Calibri" pitchFamily="34" charset="0"/>
                <a:ea typeface="Cambria" panose="02040503050406030204" pitchFamily="18" charset="0"/>
                <a:cs typeface="Calibri" pitchFamily="34" charset="0"/>
              </a:rPr>
              <a:t> </a:t>
            </a:r>
            <a:r>
              <a:rPr lang="en-US" sz="3200" b="1" i="1" dirty="0" err="1" smtClean="0">
                <a:solidFill>
                  <a:srgbClr val="0000FF"/>
                </a:solidFill>
                <a:latin typeface="Calibri" pitchFamily="34" charset="0"/>
                <a:ea typeface="Cambria" panose="02040503050406030204" pitchFamily="18" charset="0"/>
                <a:cs typeface="Calibri" pitchFamily="34" charset="0"/>
              </a:rPr>
              <a:t>nào</a:t>
            </a:r>
            <a:r>
              <a:rPr lang="en-US" sz="3200" b="1" i="1" dirty="0" smtClean="0">
                <a:solidFill>
                  <a:srgbClr val="0000FF"/>
                </a:solidFill>
                <a:latin typeface="Calibri" pitchFamily="34" charset="0"/>
                <a:ea typeface="Cambria" panose="02040503050406030204" pitchFamily="18" charset="0"/>
                <a:cs typeface="Calibri" pitchFamily="34" charset="0"/>
              </a:rPr>
              <a:t> </a:t>
            </a:r>
            <a:r>
              <a:rPr lang="en-US" sz="3200" b="1" i="1" dirty="0" err="1" smtClean="0">
                <a:solidFill>
                  <a:srgbClr val="0000FF"/>
                </a:solidFill>
                <a:latin typeface="Calibri" pitchFamily="34" charset="0"/>
                <a:ea typeface="Cambria" panose="02040503050406030204" pitchFamily="18" charset="0"/>
                <a:cs typeface="Calibri" pitchFamily="34" charset="0"/>
              </a:rPr>
              <a:t>khác</a:t>
            </a:r>
            <a:r>
              <a:rPr lang="en-US" sz="3200" b="1" i="1" dirty="0" smtClean="0">
                <a:solidFill>
                  <a:srgbClr val="0000FF"/>
                </a:solidFill>
                <a:latin typeface="Calibri" pitchFamily="34" charset="0"/>
                <a:ea typeface="Cambria" panose="02040503050406030204" pitchFamily="18" charset="0"/>
                <a:cs typeface="Calibri" pitchFamily="34" charset="0"/>
              </a:rPr>
              <a:t> </a:t>
            </a:r>
            <a:r>
              <a:rPr lang="en-US" sz="3200" b="1" i="1" dirty="0" err="1" smtClean="0">
                <a:solidFill>
                  <a:srgbClr val="0000FF"/>
                </a:solidFill>
                <a:latin typeface="Calibri" pitchFamily="34" charset="0"/>
                <a:ea typeface="Cambria" panose="02040503050406030204" pitchFamily="18" charset="0"/>
                <a:cs typeface="Calibri" pitchFamily="34" charset="0"/>
              </a:rPr>
              <a:t>nữa</a:t>
            </a:r>
            <a:r>
              <a:rPr lang="en-US" sz="3200" b="1" i="1" dirty="0" smtClean="0">
                <a:solidFill>
                  <a:srgbClr val="0000FF"/>
                </a:solidFill>
                <a:latin typeface="Calibri" pitchFamily="34" charset="0"/>
                <a:ea typeface="Cambria" panose="02040503050406030204" pitchFamily="18" charset="0"/>
                <a:cs typeface="Calibri" pitchFamily="34" charset="0"/>
              </a:rPr>
              <a:t>?</a:t>
            </a:r>
          </a:p>
          <a:p>
            <a:pPr algn="just">
              <a:lnSpc>
                <a:spcPct val="150000"/>
              </a:lnSpc>
            </a:pPr>
            <a:r>
              <a:rPr lang="en-US" sz="3200" b="1" i="1" dirty="0" smtClean="0">
                <a:solidFill>
                  <a:srgbClr val="0000FF"/>
                </a:solidFill>
                <a:latin typeface="Calibri" pitchFamily="34" charset="0"/>
                <a:ea typeface="Cambria" panose="02040503050406030204" pitchFamily="18" charset="0"/>
                <a:cs typeface="Calibri" pitchFamily="34" charset="0"/>
              </a:rPr>
              <a:t>2. </a:t>
            </a:r>
            <a:r>
              <a:rPr lang="en-US" sz="3200" b="1" i="1" dirty="0" err="1" smtClean="0">
                <a:solidFill>
                  <a:srgbClr val="0000FF"/>
                </a:solidFill>
                <a:latin typeface="Calibri" pitchFamily="34" charset="0"/>
                <a:ea typeface="Cambria" panose="02040503050406030204" pitchFamily="18" charset="0"/>
                <a:cs typeface="Calibri" pitchFamily="34" charset="0"/>
              </a:rPr>
              <a:t>Nhà</a:t>
            </a:r>
            <a:r>
              <a:rPr lang="en-US" sz="3200" b="1" i="1" dirty="0" smtClean="0">
                <a:solidFill>
                  <a:srgbClr val="0000FF"/>
                </a:solidFill>
                <a:latin typeface="Calibri" pitchFamily="34" charset="0"/>
                <a:ea typeface="Cambria" panose="02040503050406030204" pitchFamily="18" charset="0"/>
                <a:cs typeface="Calibri" pitchFamily="34" charset="0"/>
              </a:rPr>
              <a:t> </a:t>
            </a:r>
            <a:r>
              <a:rPr lang="en-US" sz="3200" b="1" i="1" dirty="0" err="1" smtClean="0">
                <a:solidFill>
                  <a:srgbClr val="0000FF"/>
                </a:solidFill>
                <a:latin typeface="Calibri" pitchFamily="34" charset="0"/>
                <a:ea typeface="Cambria" panose="02040503050406030204" pitchFamily="18" charset="0"/>
                <a:cs typeface="Calibri" pitchFamily="34" charset="0"/>
              </a:rPr>
              <a:t>em</a:t>
            </a:r>
            <a:r>
              <a:rPr lang="en-US" sz="3200" b="1" i="1" dirty="0" smtClean="0">
                <a:solidFill>
                  <a:srgbClr val="0000FF"/>
                </a:solidFill>
                <a:latin typeface="Calibri" pitchFamily="34" charset="0"/>
                <a:ea typeface="Cambria" panose="02040503050406030204" pitchFamily="18" charset="0"/>
                <a:cs typeface="Calibri" pitchFamily="34" charset="0"/>
              </a:rPr>
              <a:t> </a:t>
            </a:r>
            <a:r>
              <a:rPr lang="en-US" sz="3200" b="1" i="1" dirty="0" smtClean="0">
                <a:solidFill>
                  <a:srgbClr val="0000FF"/>
                </a:solidFill>
                <a:latin typeface="Calibri" pitchFamily="34" charset="0"/>
                <a:ea typeface="Cambria" panose="02040503050406030204" pitchFamily="18" charset="0"/>
                <a:cs typeface="Calibri" pitchFamily="34" charset="0"/>
              </a:rPr>
              <a:t>ở </a:t>
            </a:r>
            <a:r>
              <a:rPr lang="en-US" sz="3200" b="1" i="1" dirty="0" err="1" smtClean="0">
                <a:solidFill>
                  <a:srgbClr val="0000FF"/>
                </a:solidFill>
                <a:latin typeface="Calibri" pitchFamily="34" charset="0"/>
                <a:ea typeface="Cambria" panose="02040503050406030204" pitchFamily="18" charset="0"/>
                <a:cs typeface="Calibri" pitchFamily="34" charset="0"/>
              </a:rPr>
              <a:t>xã</a:t>
            </a:r>
            <a:r>
              <a:rPr lang="en-US" sz="3200" b="1" i="1" dirty="0" smtClean="0">
                <a:solidFill>
                  <a:srgbClr val="0000FF"/>
                </a:solidFill>
                <a:latin typeface="Calibri" pitchFamily="34" charset="0"/>
                <a:ea typeface="Cambria" panose="02040503050406030204" pitchFamily="18" charset="0"/>
                <a:cs typeface="Calibri" pitchFamily="34" charset="0"/>
              </a:rPr>
              <a:t> </a:t>
            </a:r>
            <a:r>
              <a:rPr lang="en-US" sz="3200" b="1" i="1" dirty="0" err="1" smtClean="0">
                <a:solidFill>
                  <a:srgbClr val="0000FF"/>
                </a:solidFill>
                <a:latin typeface="Calibri" pitchFamily="34" charset="0"/>
                <a:ea typeface="Cambria" panose="02040503050406030204" pitchFamily="18" charset="0"/>
                <a:cs typeface="Calibri" pitchFamily="34" charset="0"/>
              </a:rPr>
              <a:t>Ân</a:t>
            </a:r>
            <a:r>
              <a:rPr lang="en-US" sz="3200" b="1" i="1" dirty="0" smtClean="0">
                <a:solidFill>
                  <a:srgbClr val="0000FF"/>
                </a:solidFill>
                <a:latin typeface="Calibri" pitchFamily="34" charset="0"/>
                <a:ea typeface="Cambria" panose="02040503050406030204" pitchFamily="18" charset="0"/>
                <a:cs typeface="Calibri" pitchFamily="34" charset="0"/>
              </a:rPr>
              <a:t> </a:t>
            </a:r>
            <a:r>
              <a:rPr lang="en-US" sz="3200" b="1" i="1" dirty="0" err="1" smtClean="0">
                <a:solidFill>
                  <a:srgbClr val="0000FF"/>
                </a:solidFill>
                <a:latin typeface="Calibri" pitchFamily="34" charset="0"/>
                <a:ea typeface="Cambria" panose="02040503050406030204" pitchFamily="18" charset="0"/>
                <a:cs typeface="Calibri" pitchFamily="34" charset="0"/>
              </a:rPr>
              <a:t>Hữu</a:t>
            </a:r>
            <a:r>
              <a:rPr lang="en-US" sz="3200" b="1" i="1" dirty="0" smtClean="0">
                <a:solidFill>
                  <a:srgbClr val="0000FF"/>
                </a:solidFill>
                <a:latin typeface="Calibri" pitchFamily="34" charset="0"/>
                <a:ea typeface="Cambria" panose="02040503050406030204" pitchFamily="18" charset="0"/>
                <a:cs typeface="Calibri" pitchFamily="34" charset="0"/>
              </a:rPr>
              <a:t>, </a:t>
            </a:r>
            <a:r>
              <a:rPr lang="en-US" sz="3200" b="1" i="1" dirty="0" err="1" smtClean="0">
                <a:solidFill>
                  <a:srgbClr val="0000FF"/>
                </a:solidFill>
                <a:latin typeface="Calibri" pitchFamily="34" charset="0"/>
                <a:ea typeface="Cambria" panose="02040503050406030204" pitchFamily="18" charset="0"/>
                <a:cs typeface="Calibri" pitchFamily="34" charset="0"/>
              </a:rPr>
              <a:t>mỗi</a:t>
            </a:r>
            <a:r>
              <a:rPr lang="en-US" sz="3200" b="1" i="1" dirty="0" smtClean="0">
                <a:solidFill>
                  <a:srgbClr val="0000FF"/>
                </a:solidFill>
                <a:latin typeface="Calibri" pitchFamily="34" charset="0"/>
                <a:ea typeface="Cambria" panose="02040503050406030204" pitchFamily="18" charset="0"/>
                <a:cs typeface="Calibri" pitchFamily="34" charset="0"/>
              </a:rPr>
              <a:t> </a:t>
            </a:r>
            <a:r>
              <a:rPr lang="en-US" sz="3200" b="1" i="1" dirty="0" err="1" smtClean="0">
                <a:solidFill>
                  <a:srgbClr val="0000FF"/>
                </a:solidFill>
                <a:latin typeface="Calibri" pitchFamily="34" charset="0"/>
                <a:ea typeface="Cambria" panose="02040503050406030204" pitchFamily="18" charset="0"/>
                <a:cs typeface="Calibri" pitchFamily="34" charset="0"/>
              </a:rPr>
              <a:t>khi</a:t>
            </a:r>
            <a:r>
              <a:rPr lang="en-US" sz="3200" b="1" i="1" dirty="0" smtClean="0">
                <a:solidFill>
                  <a:srgbClr val="0000FF"/>
                </a:solidFill>
                <a:latin typeface="Calibri" pitchFamily="34" charset="0"/>
                <a:ea typeface="Cambria" panose="02040503050406030204" pitchFamily="18" charset="0"/>
                <a:cs typeface="Calibri" pitchFamily="34" charset="0"/>
              </a:rPr>
              <a:t> </a:t>
            </a:r>
            <a:r>
              <a:rPr lang="en-US" sz="3200" b="1" i="1" dirty="0" err="1" smtClean="0">
                <a:solidFill>
                  <a:srgbClr val="0000FF"/>
                </a:solidFill>
                <a:latin typeface="Calibri" pitchFamily="34" charset="0"/>
                <a:ea typeface="Cambria" panose="02040503050406030204" pitchFamily="18" charset="0"/>
                <a:cs typeface="Calibri" pitchFamily="34" charset="0"/>
              </a:rPr>
              <a:t>muốn</a:t>
            </a:r>
            <a:r>
              <a:rPr lang="en-US" sz="3200" b="1" i="1" dirty="0" smtClean="0">
                <a:solidFill>
                  <a:srgbClr val="0000FF"/>
                </a:solidFill>
                <a:latin typeface="Calibri" pitchFamily="34" charset="0"/>
                <a:ea typeface="Cambria" panose="02040503050406030204" pitchFamily="18" charset="0"/>
                <a:cs typeface="Calibri" pitchFamily="34" charset="0"/>
              </a:rPr>
              <a:t> </a:t>
            </a:r>
            <a:r>
              <a:rPr lang="en-US" sz="3200" b="1" i="1" dirty="0" err="1" smtClean="0">
                <a:solidFill>
                  <a:srgbClr val="0000FF"/>
                </a:solidFill>
                <a:latin typeface="Calibri" pitchFamily="34" charset="0"/>
                <a:ea typeface="Cambria" panose="02040503050406030204" pitchFamily="18" charset="0"/>
                <a:cs typeface="Calibri" pitchFamily="34" charset="0"/>
              </a:rPr>
              <a:t>hỏi</a:t>
            </a:r>
            <a:r>
              <a:rPr lang="en-US" sz="3200" b="1" i="1" dirty="0" smtClean="0">
                <a:solidFill>
                  <a:srgbClr val="0000FF"/>
                </a:solidFill>
                <a:latin typeface="Calibri" pitchFamily="34" charset="0"/>
                <a:ea typeface="Cambria" panose="02040503050406030204" pitchFamily="18" charset="0"/>
                <a:cs typeface="Calibri" pitchFamily="34" charset="0"/>
              </a:rPr>
              <a:t> </a:t>
            </a:r>
            <a:r>
              <a:rPr lang="en-US" sz="3200" b="1" i="1" dirty="0" err="1" smtClean="0">
                <a:solidFill>
                  <a:srgbClr val="0000FF"/>
                </a:solidFill>
                <a:latin typeface="Calibri" pitchFamily="34" charset="0"/>
                <a:ea typeface="Cambria" panose="02040503050406030204" pitchFamily="18" charset="0"/>
                <a:cs typeface="Calibri" pitchFamily="34" charset="0"/>
              </a:rPr>
              <a:t>thăm</a:t>
            </a:r>
            <a:r>
              <a:rPr lang="en-US" sz="3200" b="1" i="1" dirty="0" smtClean="0">
                <a:solidFill>
                  <a:srgbClr val="0000FF"/>
                </a:solidFill>
                <a:latin typeface="Calibri" pitchFamily="34" charset="0"/>
                <a:ea typeface="Cambria" panose="02040503050406030204" pitchFamily="18" charset="0"/>
                <a:cs typeface="Calibri" pitchFamily="34" charset="0"/>
              </a:rPr>
              <a:t> </a:t>
            </a:r>
            <a:r>
              <a:rPr lang="en-US" sz="3200" b="1" i="1" dirty="0" err="1" smtClean="0">
                <a:solidFill>
                  <a:srgbClr val="0000FF"/>
                </a:solidFill>
                <a:latin typeface="Calibri" pitchFamily="34" charset="0"/>
                <a:ea typeface="Cambria" panose="02040503050406030204" pitchFamily="18" charset="0"/>
                <a:cs typeface="Calibri" pitchFamily="34" charset="0"/>
              </a:rPr>
              <a:t>sức</a:t>
            </a:r>
            <a:r>
              <a:rPr lang="en-US" sz="3200" b="1" i="1" dirty="0" smtClean="0">
                <a:solidFill>
                  <a:srgbClr val="0000FF"/>
                </a:solidFill>
                <a:latin typeface="Calibri" pitchFamily="34" charset="0"/>
                <a:ea typeface="Cambria" panose="02040503050406030204" pitchFamily="18" charset="0"/>
                <a:cs typeface="Calibri" pitchFamily="34" charset="0"/>
              </a:rPr>
              <a:t> </a:t>
            </a:r>
            <a:r>
              <a:rPr lang="en-US" sz="3200" b="1" i="1" dirty="0" err="1" smtClean="0">
                <a:solidFill>
                  <a:srgbClr val="0000FF"/>
                </a:solidFill>
                <a:latin typeface="Calibri" pitchFamily="34" charset="0"/>
                <a:ea typeface="Cambria" panose="02040503050406030204" pitchFamily="18" charset="0"/>
                <a:cs typeface="Calibri" pitchFamily="34" charset="0"/>
              </a:rPr>
              <a:t>khoẻ</a:t>
            </a:r>
            <a:r>
              <a:rPr lang="en-US" sz="3200" b="1" i="1" dirty="0" smtClean="0">
                <a:solidFill>
                  <a:srgbClr val="0000FF"/>
                </a:solidFill>
                <a:latin typeface="Calibri" pitchFamily="34" charset="0"/>
                <a:ea typeface="Cambria" panose="02040503050406030204" pitchFamily="18" charset="0"/>
                <a:cs typeface="Calibri" pitchFamily="34" charset="0"/>
              </a:rPr>
              <a:t> </a:t>
            </a:r>
            <a:r>
              <a:rPr lang="en-US" sz="3200" b="1" i="1" dirty="0" err="1" smtClean="0">
                <a:solidFill>
                  <a:srgbClr val="0000FF"/>
                </a:solidFill>
                <a:latin typeface="Calibri" pitchFamily="34" charset="0"/>
                <a:ea typeface="Cambria" panose="02040503050406030204" pitchFamily="18" charset="0"/>
                <a:cs typeface="Calibri" pitchFamily="34" charset="0"/>
              </a:rPr>
              <a:t>của</a:t>
            </a:r>
            <a:r>
              <a:rPr lang="en-US" sz="3200" b="1" i="1" dirty="0" smtClean="0">
                <a:solidFill>
                  <a:srgbClr val="0000FF"/>
                </a:solidFill>
                <a:latin typeface="Calibri" pitchFamily="34" charset="0"/>
                <a:ea typeface="Cambria" panose="02040503050406030204" pitchFamily="18" charset="0"/>
                <a:cs typeface="Calibri" pitchFamily="34" charset="0"/>
              </a:rPr>
              <a:t> </a:t>
            </a:r>
            <a:r>
              <a:rPr lang="en-US" sz="3200" b="1" i="1" dirty="0" err="1" smtClean="0">
                <a:solidFill>
                  <a:srgbClr val="0000FF"/>
                </a:solidFill>
                <a:latin typeface="Calibri" pitchFamily="34" charset="0"/>
                <a:ea typeface="Cambria" panose="02040503050406030204" pitchFamily="18" charset="0"/>
                <a:cs typeface="Calibri" pitchFamily="34" charset="0"/>
              </a:rPr>
              <a:t>ông</a:t>
            </a:r>
            <a:r>
              <a:rPr lang="en-US" sz="3200" b="1" i="1" dirty="0" smtClean="0">
                <a:solidFill>
                  <a:srgbClr val="0000FF"/>
                </a:solidFill>
                <a:latin typeface="Calibri" pitchFamily="34" charset="0"/>
                <a:ea typeface="Cambria" panose="02040503050406030204" pitchFamily="18" charset="0"/>
                <a:cs typeface="Calibri" pitchFamily="34" charset="0"/>
              </a:rPr>
              <a:t> </a:t>
            </a:r>
            <a:r>
              <a:rPr lang="en-US" sz="3200" b="1" i="1" dirty="0" err="1" smtClean="0">
                <a:solidFill>
                  <a:srgbClr val="0000FF"/>
                </a:solidFill>
                <a:latin typeface="Calibri" pitchFamily="34" charset="0"/>
                <a:ea typeface="Cambria" panose="02040503050406030204" pitchFamily="18" charset="0"/>
                <a:cs typeface="Calibri" pitchFamily="34" charset="0"/>
              </a:rPr>
              <a:t>bà</a:t>
            </a:r>
            <a:r>
              <a:rPr lang="en-US" sz="3200" b="1" i="1" dirty="0" smtClean="0">
                <a:solidFill>
                  <a:srgbClr val="0000FF"/>
                </a:solidFill>
                <a:latin typeface="Calibri" pitchFamily="34" charset="0"/>
                <a:ea typeface="Cambria" panose="02040503050406030204" pitchFamily="18" charset="0"/>
                <a:cs typeface="Calibri" pitchFamily="34" charset="0"/>
              </a:rPr>
              <a:t> ở </a:t>
            </a:r>
            <a:r>
              <a:rPr lang="en-US" sz="3200" b="1" i="1" dirty="0" err="1" smtClean="0">
                <a:solidFill>
                  <a:srgbClr val="0000FF"/>
                </a:solidFill>
                <a:latin typeface="Calibri" pitchFamily="34" charset="0"/>
                <a:ea typeface="Cambria" panose="02040503050406030204" pitchFamily="18" charset="0"/>
                <a:cs typeface="Calibri" pitchFamily="34" charset="0"/>
              </a:rPr>
              <a:t>quê</a:t>
            </a:r>
            <a:r>
              <a:rPr lang="en-US" sz="3200" b="1" i="1" dirty="0" smtClean="0">
                <a:solidFill>
                  <a:srgbClr val="0000FF"/>
                </a:solidFill>
                <a:latin typeface="Calibri" pitchFamily="34" charset="0"/>
                <a:ea typeface="Cambria" panose="02040503050406030204" pitchFamily="18" charset="0"/>
                <a:cs typeface="Calibri" pitchFamily="34" charset="0"/>
              </a:rPr>
              <a:t> </a:t>
            </a:r>
            <a:r>
              <a:rPr lang="en-US" sz="3200" b="1" i="1" dirty="0" err="1" smtClean="0">
                <a:solidFill>
                  <a:srgbClr val="0000FF"/>
                </a:solidFill>
                <a:latin typeface="Calibri" pitchFamily="34" charset="0"/>
                <a:ea typeface="Cambria" panose="02040503050406030204" pitchFamily="18" charset="0"/>
                <a:cs typeface="Calibri" pitchFamily="34" charset="0"/>
              </a:rPr>
              <a:t>thì</a:t>
            </a:r>
            <a:r>
              <a:rPr lang="en-US" sz="3200" b="1" i="1" dirty="0" smtClean="0">
                <a:solidFill>
                  <a:srgbClr val="0000FF"/>
                </a:solidFill>
                <a:latin typeface="Calibri" pitchFamily="34" charset="0"/>
                <a:ea typeface="Cambria" panose="02040503050406030204" pitchFamily="18" charset="0"/>
                <a:cs typeface="Calibri" pitchFamily="34" charset="0"/>
              </a:rPr>
              <a:t> </a:t>
            </a:r>
            <a:r>
              <a:rPr lang="en-US" sz="3200" b="1" i="1" dirty="0" err="1" smtClean="0">
                <a:solidFill>
                  <a:srgbClr val="0000FF"/>
                </a:solidFill>
                <a:latin typeface="Calibri" pitchFamily="34" charset="0"/>
                <a:ea typeface="Cambria" panose="02040503050406030204" pitchFamily="18" charset="0"/>
                <a:cs typeface="Calibri" pitchFamily="34" charset="0"/>
              </a:rPr>
              <a:t>em</a:t>
            </a:r>
            <a:r>
              <a:rPr lang="en-US" sz="3200" b="1" i="1" dirty="0" smtClean="0">
                <a:solidFill>
                  <a:srgbClr val="0000FF"/>
                </a:solidFill>
                <a:latin typeface="Calibri" pitchFamily="34" charset="0"/>
                <a:ea typeface="Cambria" panose="02040503050406030204" pitchFamily="18" charset="0"/>
                <a:cs typeface="Calibri" pitchFamily="34" charset="0"/>
              </a:rPr>
              <a:t> </a:t>
            </a:r>
            <a:r>
              <a:rPr lang="en-US" sz="3200" b="1" i="1" dirty="0" err="1" smtClean="0">
                <a:solidFill>
                  <a:srgbClr val="0000FF"/>
                </a:solidFill>
                <a:latin typeface="Calibri" pitchFamily="34" charset="0"/>
                <a:ea typeface="Cambria" panose="02040503050406030204" pitchFamily="18" charset="0"/>
                <a:cs typeface="Calibri" pitchFamily="34" charset="0"/>
              </a:rPr>
              <a:t>sẽ</a:t>
            </a:r>
            <a:r>
              <a:rPr lang="en-US" sz="3200" b="1" i="1" dirty="0" smtClean="0">
                <a:solidFill>
                  <a:srgbClr val="0000FF"/>
                </a:solidFill>
                <a:latin typeface="Calibri" pitchFamily="34" charset="0"/>
                <a:ea typeface="Cambria" panose="02040503050406030204" pitchFamily="18" charset="0"/>
                <a:cs typeface="Calibri" pitchFamily="34" charset="0"/>
              </a:rPr>
              <a:t> </a:t>
            </a:r>
            <a:r>
              <a:rPr lang="en-US" sz="3200" b="1" i="1" dirty="0" err="1" smtClean="0">
                <a:solidFill>
                  <a:srgbClr val="0000FF"/>
                </a:solidFill>
                <a:latin typeface="Calibri" pitchFamily="34" charset="0"/>
                <a:ea typeface="Cambria" panose="02040503050406030204" pitchFamily="18" charset="0"/>
                <a:cs typeface="Calibri" pitchFamily="34" charset="0"/>
              </a:rPr>
              <a:t>làm</a:t>
            </a:r>
            <a:r>
              <a:rPr lang="en-US" sz="3200" b="1" i="1" dirty="0" smtClean="0">
                <a:solidFill>
                  <a:srgbClr val="0000FF"/>
                </a:solidFill>
                <a:latin typeface="Calibri" pitchFamily="34" charset="0"/>
                <a:ea typeface="Cambria" panose="02040503050406030204" pitchFamily="18" charset="0"/>
                <a:cs typeface="Calibri" pitchFamily="34" charset="0"/>
              </a:rPr>
              <a:t> </a:t>
            </a:r>
            <a:r>
              <a:rPr lang="en-US" sz="3200" b="1" i="1" dirty="0" err="1" smtClean="0">
                <a:solidFill>
                  <a:srgbClr val="0000FF"/>
                </a:solidFill>
                <a:latin typeface="Calibri" pitchFamily="34" charset="0"/>
                <a:ea typeface="Cambria" panose="02040503050406030204" pitchFamily="18" charset="0"/>
                <a:cs typeface="Calibri" pitchFamily="34" charset="0"/>
              </a:rPr>
              <a:t>thế</a:t>
            </a:r>
            <a:r>
              <a:rPr lang="en-US" sz="3200" b="1" i="1" dirty="0" smtClean="0">
                <a:solidFill>
                  <a:srgbClr val="0000FF"/>
                </a:solidFill>
                <a:latin typeface="Calibri" pitchFamily="34" charset="0"/>
                <a:ea typeface="Cambria" panose="02040503050406030204" pitchFamily="18" charset="0"/>
                <a:cs typeface="Calibri" pitchFamily="34" charset="0"/>
              </a:rPr>
              <a:t> </a:t>
            </a:r>
            <a:r>
              <a:rPr lang="en-US" sz="3200" b="1" i="1" dirty="0" err="1" smtClean="0">
                <a:solidFill>
                  <a:srgbClr val="0000FF"/>
                </a:solidFill>
                <a:latin typeface="Calibri" pitchFamily="34" charset="0"/>
                <a:ea typeface="Cambria" panose="02040503050406030204" pitchFamily="18" charset="0"/>
                <a:cs typeface="Calibri" pitchFamily="34" charset="0"/>
              </a:rPr>
              <a:t>nào</a:t>
            </a:r>
            <a:r>
              <a:rPr lang="en-US" sz="3200" b="1" i="1" dirty="0" smtClean="0">
                <a:solidFill>
                  <a:srgbClr val="0000FF"/>
                </a:solidFill>
                <a:latin typeface="Calibri" pitchFamily="34" charset="0"/>
                <a:ea typeface="Cambria" panose="02040503050406030204" pitchFamily="18" charset="0"/>
                <a:cs typeface="Calibri" pitchFamily="34" charset="0"/>
              </a:rPr>
              <a:t>?</a:t>
            </a:r>
          </a:p>
        </p:txBody>
      </p:sp>
      <p:pic>
        <p:nvPicPr>
          <p:cNvPr id="11" name="Picture 2" descr="Máy bay Vận tải giao thông Vận tải cơ Quan - Nhà kho 1024*768 minh bạch Png  Tải về miễn phí - Giao Thông, Hãng Hàng Không, Chế độ Của Giao Thông.">
            <a:extLst>
              <a:ext uri="{FF2B5EF4-FFF2-40B4-BE49-F238E27FC236}">
                <a16:creationId xmlns:a16="http://schemas.microsoft.com/office/drawing/2014/main" xmlns="" id="{F425B1E8-63C6-44DE-8F05-387DE5200900}"/>
              </a:ext>
            </a:extLst>
          </p:cNvPr>
          <p:cNvPicPr>
            <a:picLocks noChangeAspect="1" noChangeArrowheads="1"/>
          </p:cNvPicPr>
          <p:nvPr/>
        </p:nvPicPr>
        <p:blipFill>
          <a:blip r:embed="rId2" cstate="print">
            <a:extLst>
              <a:ext uri="{BEBA8EAE-BF5A-486C-A8C5-ECC9F3942E4B}">
                <a14:imgProps xmlns:a14="http://schemas.microsoft.com/office/drawing/2010/main">
                  <a14:imgLayer>
                    <a14:imgEffect>
                      <a14:backgroundRemoval t="6912" b="90000" l="3222" r="94667">
                        <a14:foregroundMark x1="44889" y1="22353" x2="44889" y2="22353"/>
                        <a14:foregroundMark x1="39556" y1="13824" x2="39556" y2="13824"/>
                        <a14:foregroundMark x1="37778" y1="10147" x2="37778" y2="10147"/>
                        <a14:foregroundMark x1="34222" y1="9853" x2="34222" y2="9853"/>
                        <a14:foregroundMark x1="32889" y1="12941" x2="32889" y2="12941"/>
                        <a14:foregroundMark x1="41222" y1="8971" x2="41222" y2="8971"/>
                        <a14:foregroundMark x1="34444" y1="6912" x2="34444" y2="6912"/>
                        <a14:foregroundMark x1="31000" y1="9412" x2="31000" y2="9412"/>
                        <a14:foregroundMark x1="8333" y1="57647" x2="8333" y2="57647"/>
                        <a14:foregroundMark x1="4111" y1="55147" x2="4111" y2="55147"/>
                        <a14:foregroundMark x1="3444" y1="54706" x2="3444" y2="54706"/>
                        <a14:foregroundMark x1="90667" y1="49706" x2="90667" y2="49706"/>
                        <a14:foregroundMark x1="88222" y1="57794" x2="88222" y2="57794"/>
                        <a14:foregroundMark x1="86444" y1="52206" x2="86444" y2="52206"/>
                        <a14:foregroundMark x1="82889" y1="63382" x2="82889" y2="63382"/>
                        <a14:foregroundMark x1="94667" y1="57794" x2="94667" y2="57794"/>
                        <a14:foregroundMark x1="93222" y1="48235" x2="93222" y2="48235"/>
                        <a14:foregroundMark x1="94000" y1="61618" x2="94000" y2="61618"/>
                        <a14:foregroundMark x1="94000" y1="68529" x2="94000" y2="68529"/>
                        <a14:foregroundMark x1="62889" y1="20000" x2="62889" y2="20000"/>
                        <a14:foregroundMark x1="9333" y1="43676" x2="9333" y2="43676"/>
                        <a14:foregroundMark x1="11222" y1="43676" x2="11222" y2="43676"/>
                        <a14:foregroundMark x1="19667" y1="43529" x2="19667" y2="43529"/>
                        <a14:foregroundMark x1="20333" y1="44118" x2="20333" y2="44118"/>
                        <a14:foregroundMark x1="19667" y1="43088" x2="19667" y2="43088"/>
                        <a14:foregroundMark x1="21889" y1="44118" x2="21889" y2="44118"/>
                        <a14:foregroundMark x1="44222" y1="12941" x2="44222" y2="12941"/>
                        <a14:foregroundMark x1="43556" y1="12794" x2="43556" y2="12794"/>
                        <a14:foregroundMark x1="43556" y1="11912" x2="43444" y2="11912"/>
                        <a14:foregroundMark x1="18667" y1="43235" x2="18667" y2="43235"/>
                      </a14:backgroundRemoval>
                    </a14:imgEffect>
                  </a14:imgLayer>
                </a14:imgProps>
              </a:ext>
              <a:ext uri="{28A0092B-C50C-407E-A947-70E740481C1C}">
                <a14:useLocalDpi xmlns:a14="http://schemas.microsoft.com/office/drawing/2010/main" val="0"/>
              </a:ext>
            </a:extLst>
          </a:blip>
          <a:srcRect/>
          <a:stretch>
            <a:fillRect/>
          </a:stretch>
        </p:blipFill>
        <p:spPr bwMode="auto">
          <a:xfrm>
            <a:off x="993429" y="4557932"/>
            <a:ext cx="3400441" cy="2569222"/>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 name="Picture 4" descr="Viễn thông cần thiết như thế nào trong cuộc sống">
            <a:extLst>
              <a:ext uri="{FF2B5EF4-FFF2-40B4-BE49-F238E27FC236}">
                <a16:creationId xmlns:a16="http://schemas.microsoft.com/office/drawing/2014/main" xmlns="" id="{11C9F17E-3FB0-47FC-A421-FA0E9FC42716}"/>
              </a:ext>
            </a:extLst>
          </p:cNvPr>
          <p:cNvPicPr>
            <a:picLocks noChangeAspect="1" noChangeArrowheads="1"/>
          </p:cNvPicPr>
          <p:nvPr/>
        </p:nvPicPr>
        <p:blipFill>
          <a:blip r:embed="rId3">
            <a:extLst>
              <a:ext uri="{BEBA8EAE-BF5A-486C-A8C5-ECC9F3942E4B}">
                <a14:imgProps xmlns:a14="http://schemas.microsoft.com/office/drawing/2010/main">
                  <a14:imgLayer>
                    <a14:imgEffect>
                      <a14:backgroundRemoval t="4594" b="93993" l="9766" r="89844">
                        <a14:foregroundMark x1="9766" y1="40636" x2="9766" y2="40636"/>
                        <a14:foregroundMark x1="18164" y1="12014" x2="18164" y2="12014"/>
                        <a14:foregroundMark x1="16016" y1="13428" x2="16016" y2="13428"/>
                        <a14:foregroundMark x1="13086" y1="15901" x2="12891" y2="15901"/>
                        <a14:foregroundMark x1="15430" y1="10954" x2="15430" y2="10954"/>
                        <a14:foregroundMark x1="22266" y1="7420" x2="22266" y2="7420"/>
                        <a14:foregroundMark x1="29688" y1="5300" x2="29688" y2="5300"/>
                        <a14:foregroundMark x1="36523" y1="16961" x2="36523" y2="16961"/>
                        <a14:foregroundMark x1="40430" y1="13428" x2="40430" y2="13428"/>
                        <a14:foregroundMark x1="45508" y1="25088" x2="45508" y2="25088"/>
                        <a14:foregroundMark x1="53516" y1="27915" x2="53516" y2="27915"/>
                        <a14:foregroundMark x1="56641" y1="22261" x2="56641" y2="22261"/>
                        <a14:foregroundMark x1="53516" y1="23322" x2="53516" y2="23322"/>
                        <a14:foregroundMark x1="54492" y1="19788" x2="54492" y2="19788"/>
                        <a14:foregroundMark x1="56250" y1="19081" x2="56250" y2="19081"/>
                        <a14:foregroundMark x1="54492" y1="18728" x2="54492" y2="18728"/>
                        <a14:foregroundMark x1="53516" y1="18728" x2="53516" y2="18728"/>
                        <a14:foregroundMark x1="54492" y1="16961" x2="54492" y2="16961"/>
                        <a14:foregroundMark x1="56250" y1="18021" x2="56250" y2="18021"/>
                        <a14:foregroundMark x1="55273" y1="18728" x2="55273" y2="18728"/>
                        <a14:foregroundMark x1="75391" y1="9894" x2="75391" y2="9894"/>
                        <a14:foregroundMark x1="75977" y1="11661" x2="75977" y2="11661"/>
                        <a14:foregroundMark x1="84180" y1="34629" x2="84180" y2="34629"/>
                        <a14:foregroundMark x1="83594" y1="78799" x2="83594" y2="78799"/>
                        <a14:foregroundMark x1="87500" y1="93993" x2="87500" y2="93993"/>
                        <a14:foregroundMark x1="67188" y1="91166" x2="67188" y2="91166"/>
                        <a14:foregroundMark x1="57813" y1="87633" x2="57813" y2="87633"/>
                        <a14:foregroundMark x1="31641" y1="6714" x2="31641" y2="6714"/>
                        <a14:foregroundMark x1="25000" y1="4594" x2="25000" y2="4594"/>
                        <a14:foregroundMark x1="21484" y1="7420" x2="21484" y2="7420"/>
                        <a14:foregroundMark x1="45508" y1="82332" x2="45508" y2="83746"/>
                        <a14:foregroundMark x1="47656" y1="25088" x2="47656" y2="25088"/>
                        <a14:foregroundMark x1="44336" y1="15548" x2="44336" y2="15548"/>
                        <a14:foregroundMark x1="42578" y1="12014" x2="42578" y2="12014"/>
                        <a14:foregroundMark x1="44727" y1="18021" x2="44727" y2="18021"/>
                        <a14:foregroundMark x1="47656" y1="22968" x2="47656" y2="22968"/>
                        <a14:foregroundMark x1="59570" y1="85866" x2="59570" y2="85866"/>
                      </a14:backgroundRemoval>
                    </a14:imgEffect>
                  </a14:imgLayer>
                </a14:imgProps>
              </a:ext>
              <a:ext uri="{28A0092B-C50C-407E-A947-70E740481C1C}">
                <a14:useLocalDpi xmlns:a14="http://schemas.microsoft.com/office/drawing/2010/main" val="0"/>
              </a:ext>
            </a:extLst>
          </a:blip>
          <a:srcRect/>
          <a:stretch>
            <a:fillRect/>
          </a:stretch>
        </p:blipFill>
        <p:spPr bwMode="auto">
          <a:xfrm>
            <a:off x="7778753" y="4627732"/>
            <a:ext cx="4034972" cy="2230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191088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wipe(up)">
                                      <p:cBhvr>
                                        <p:cTn id="7" dur="1250"/>
                                        <p:tgtEl>
                                          <p:spTgt spid="5">
                                            <p:bg/>
                                          </p:spTgt>
                                        </p:tgtEl>
                                      </p:cBhvr>
                                    </p:animEffect>
                                  </p:childTnLst>
                                </p:cTn>
                              </p:par>
                            </p:childTnLst>
                          </p:cTn>
                        </p:par>
                        <p:par>
                          <p:cTn id="8" fill="hold">
                            <p:stCondLst>
                              <p:cond delay="1250"/>
                            </p:stCondLst>
                            <p:childTnLst>
                              <p:par>
                                <p:cTn id="9" presetID="22" presetClass="entr" presetSubtype="1"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wipe(up)">
                                      <p:cBhvr>
                                        <p:cTn id="11" dur="1250"/>
                                        <p:tgtEl>
                                          <p:spTgt spid="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animEffect transition="in" filter="wipe(up)">
                                      <p:cBhvr>
                                        <p:cTn id="16" dur="125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wipe(up)">
                                      <p:cBhvr>
                                        <p:cTn id="21" dur="125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Straight Connector 38">
            <a:extLst>
              <a:ext uri="{FF2B5EF4-FFF2-40B4-BE49-F238E27FC236}">
                <a16:creationId xmlns="" xmlns:a16="http://schemas.microsoft.com/office/drawing/2014/main" id="{B817379C-DAEE-4A26-B7E8-B157AAEC6C14}"/>
              </a:ext>
            </a:extLst>
          </p:cNvPr>
          <p:cNvCxnSpPr/>
          <p:nvPr/>
        </p:nvCxnSpPr>
        <p:spPr>
          <a:xfrm>
            <a:off x="87090" y="680948"/>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176594" y="738131"/>
            <a:ext cx="12015406" cy="1015659"/>
          </a:xfrm>
          <a:prstGeom prst="rect">
            <a:avLst/>
          </a:prstGeom>
        </p:spPr>
        <p:txBody>
          <a:bodyPr wrap="square" lIns="91436" tIns="45718" rIns="91436" bIns="45718">
            <a:spAutoFit/>
          </a:bodyPr>
          <a:lstStyle/>
          <a:p>
            <a:pPr marL="571500" indent="-571500"/>
            <a:r>
              <a:rPr lang="en-US" sz="3000" b="1" smtClean="0">
                <a:solidFill>
                  <a:srgbClr val="002060"/>
                </a:solidFill>
                <a:latin typeface="Calibri" pitchFamily="34" charset="0"/>
                <a:cs typeface="Calibri" pitchFamily="34" charset="0"/>
              </a:rPr>
              <a:t>2. Một số ngành dịch vụ</a:t>
            </a:r>
          </a:p>
          <a:p>
            <a:pPr marL="571500" indent="-571500"/>
            <a:r>
              <a:rPr lang="en-US" sz="3000" b="1" i="1" smtClean="0">
                <a:solidFill>
                  <a:srgbClr val="002060"/>
                </a:solidFill>
                <a:latin typeface="Calibri" pitchFamily="34" charset="0"/>
                <a:cs typeface="Calibri" pitchFamily="34" charset="0"/>
              </a:rPr>
              <a:t>a. Giao thông vận tải</a:t>
            </a:r>
            <a:endParaRPr lang="en-US" sz="3000" b="1" i="1">
              <a:latin typeface="Calibri" pitchFamily="34" charset="0"/>
              <a:cs typeface="Calibri" pitchFamily="34" charset="0"/>
            </a:endParaRPr>
          </a:p>
        </p:txBody>
      </p:sp>
      <p:grpSp>
        <p:nvGrpSpPr>
          <p:cNvPr id="2" name="Group 28">
            <a:extLst>
              <a:ext uri="{FF2B5EF4-FFF2-40B4-BE49-F238E27FC236}">
                <a16:creationId xmlns="" xmlns:a16="http://schemas.microsoft.com/office/drawing/2014/main" id="{F7FEE814-6756-471F-ADB8-06A76326AD49}"/>
              </a:ext>
            </a:extLst>
          </p:cNvPr>
          <p:cNvGrpSpPr/>
          <p:nvPr/>
        </p:nvGrpSpPr>
        <p:grpSpPr>
          <a:xfrm>
            <a:off x="1032316" y="1724773"/>
            <a:ext cx="11117480" cy="769441"/>
            <a:chOff x="4215065" y="2330050"/>
            <a:chExt cx="7541506" cy="964102"/>
          </a:xfrm>
        </p:grpSpPr>
        <p:sp>
          <p:nvSpPr>
            <p:cNvPr id="7" name="Flowchart: Off-page Connector 6">
              <a:extLst>
                <a:ext uri="{FF2B5EF4-FFF2-40B4-BE49-F238E27FC236}">
                  <a16:creationId xmlns="" xmlns:a16="http://schemas.microsoft.com/office/drawing/2014/main" id="{1F90ED03-15F5-4D0C-88D4-83319E5579F0}"/>
                </a:ext>
              </a:extLst>
            </p:cNvPr>
            <p:cNvSpPr/>
            <p:nvPr/>
          </p:nvSpPr>
          <p:spPr>
            <a:xfrm rot="5400000">
              <a:off x="7503767" y="-958652"/>
              <a:ext cx="964102" cy="7541506"/>
            </a:xfrm>
            <a:prstGeom prst="flowChartOffpageConnector">
              <a:avLst/>
            </a:prstGeom>
            <a:gradFill>
              <a:gsLst>
                <a:gs pos="4000">
                  <a:srgbClr val="0443B5"/>
                </a:gs>
                <a:gs pos="82000">
                  <a:srgbClr val="AABCDB"/>
                </a:gs>
                <a:gs pos="54000">
                  <a:srgbClr val="0443B5"/>
                </a:gs>
                <a:gs pos="100000">
                  <a:schemeClr val="tx2">
                    <a:lumMod val="20000"/>
                    <a:lumOff val="80000"/>
                  </a:schemeClr>
                </a:gs>
                <a:gs pos="100000">
                  <a:srgbClr val="03348B"/>
                </a:gs>
              </a:gsLst>
              <a:lin ang="5400000" scaled="1"/>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 xmlns:a16="http://schemas.microsoft.com/office/drawing/2014/main" id="{E1497D01-A5B5-4DDF-BAA7-35D74052342C}"/>
                </a:ext>
              </a:extLst>
            </p:cNvPr>
            <p:cNvSpPr txBox="1"/>
            <p:nvPr/>
          </p:nvSpPr>
          <p:spPr>
            <a:xfrm>
              <a:off x="5003469" y="2357588"/>
              <a:ext cx="6498629" cy="886974"/>
            </a:xfrm>
            <a:prstGeom prst="rect">
              <a:avLst/>
            </a:prstGeom>
            <a:noFill/>
          </p:spPr>
          <p:txBody>
            <a:bodyPr wrap="square" rtlCol="0">
              <a:spAutoFit/>
            </a:bodyPr>
            <a:lstStyle/>
            <a:p>
              <a:pPr algn="ctr"/>
              <a:r>
                <a:rPr lang="en-US" sz="4000" b="1" smtClean="0">
                  <a:solidFill>
                    <a:srgbClr val="FFFF00"/>
                  </a:solidFill>
                  <a:latin typeface="Calibri" pitchFamily="34" charset="0"/>
                  <a:cs typeface="Calibri" pitchFamily="34" charset="0"/>
                </a:rPr>
                <a:t>CÁC LOẠI HÌNH GIAO </a:t>
              </a:r>
              <a:r>
                <a:rPr lang="en-US" sz="4000" b="1">
                  <a:solidFill>
                    <a:srgbClr val="FFFF00"/>
                  </a:solidFill>
                  <a:latin typeface="Calibri" pitchFamily="34" charset="0"/>
                  <a:cs typeface="Calibri" pitchFamily="34" charset="0"/>
                </a:rPr>
                <a:t>THÔNG VẬN TẢI</a:t>
              </a:r>
            </a:p>
          </p:txBody>
        </p:sp>
      </p:grpSp>
      <p:grpSp>
        <p:nvGrpSpPr>
          <p:cNvPr id="3" name="Group 9">
            <a:extLst>
              <a:ext uri="{FF2B5EF4-FFF2-40B4-BE49-F238E27FC236}">
                <a16:creationId xmlns="" xmlns:a16="http://schemas.microsoft.com/office/drawing/2014/main" id="{9B26B211-932A-45FF-BD43-4C4BA6CBCD57}"/>
              </a:ext>
            </a:extLst>
          </p:cNvPr>
          <p:cNvGrpSpPr/>
          <p:nvPr/>
        </p:nvGrpSpPr>
        <p:grpSpPr>
          <a:xfrm>
            <a:off x="5647831" y="2686489"/>
            <a:ext cx="2441091" cy="1872440"/>
            <a:chOff x="5690035" y="2138195"/>
            <a:chExt cx="2027207" cy="1872440"/>
          </a:xfrm>
        </p:grpSpPr>
        <p:pic>
          <p:nvPicPr>
            <p:cNvPr id="12" name="Picture 14" descr="Related image"/>
            <p:cNvPicPr>
              <a:picLocks noChangeAspect="1" noChangeArrowheads="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250122" y="2138195"/>
              <a:ext cx="1467120" cy="146712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5690035" y="3544970"/>
              <a:ext cx="1911716" cy="465665"/>
            </a:xfrm>
            <a:prstGeom prst="rect">
              <a:avLst/>
            </a:prstGeom>
            <a:noFill/>
            <a:ln>
              <a:solidFill>
                <a:srgbClr val="BE51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rgbClr val="00021B"/>
                  </a:solidFill>
                  <a:latin typeface="Calibri" pitchFamily="34" charset="0"/>
                  <a:cs typeface="Calibri" pitchFamily="34" charset="0"/>
                </a:rPr>
                <a:t>b. </a:t>
              </a:r>
              <a:r>
                <a:rPr lang="en-US" sz="3000" b="1" dirty="0" err="1">
                  <a:solidFill>
                    <a:srgbClr val="00021B"/>
                  </a:solidFill>
                  <a:latin typeface="Calibri" pitchFamily="34" charset="0"/>
                  <a:cs typeface="Calibri" pitchFamily="34" charset="0"/>
                </a:rPr>
                <a:t>Đường</a:t>
              </a:r>
              <a:r>
                <a:rPr lang="en-US" sz="3000" b="1" dirty="0">
                  <a:solidFill>
                    <a:srgbClr val="00021B"/>
                  </a:solidFill>
                  <a:latin typeface="Calibri" pitchFamily="34" charset="0"/>
                  <a:cs typeface="Calibri" pitchFamily="34" charset="0"/>
                </a:rPr>
                <a:t> </a:t>
              </a:r>
              <a:r>
                <a:rPr lang="en-US" sz="3000" b="1" dirty="0" err="1">
                  <a:solidFill>
                    <a:srgbClr val="00021B"/>
                  </a:solidFill>
                  <a:latin typeface="Calibri" pitchFamily="34" charset="0"/>
                  <a:cs typeface="Calibri" pitchFamily="34" charset="0"/>
                </a:rPr>
                <a:t>sắt</a:t>
              </a:r>
              <a:endParaRPr lang="en-US" sz="3000" b="1" dirty="0">
                <a:solidFill>
                  <a:srgbClr val="00021B"/>
                </a:solidFill>
                <a:latin typeface="Calibri" pitchFamily="34" charset="0"/>
                <a:cs typeface="Calibri" pitchFamily="34" charset="0"/>
              </a:endParaRPr>
            </a:p>
          </p:txBody>
        </p:sp>
      </p:grpSp>
      <p:grpSp>
        <p:nvGrpSpPr>
          <p:cNvPr id="4" name="Group 8">
            <a:extLst>
              <a:ext uri="{FF2B5EF4-FFF2-40B4-BE49-F238E27FC236}">
                <a16:creationId xmlns="" xmlns:a16="http://schemas.microsoft.com/office/drawing/2014/main" id="{30B4CD05-1A98-4065-AF4D-2DB19A7F6615}"/>
              </a:ext>
            </a:extLst>
          </p:cNvPr>
          <p:cNvGrpSpPr/>
          <p:nvPr/>
        </p:nvGrpSpPr>
        <p:grpSpPr>
          <a:xfrm>
            <a:off x="466251" y="2668873"/>
            <a:ext cx="3471841" cy="2168058"/>
            <a:chOff x="508455" y="2120579"/>
            <a:chExt cx="3471841" cy="1890056"/>
          </a:xfrm>
        </p:grpSpPr>
        <p:pic>
          <p:nvPicPr>
            <p:cNvPr id="15" name="Picture 16" descr="Related image"/>
            <p:cNvPicPr>
              <a:picLocks noChangeAspect="1" noChangeArrowheads="1"/>
            </p:cNvPicPr>
            <p:nvPr/>
          </p:nvPicPr>
          <p:blipFill rotWithShape="1">
            <a:blip r:embed="rId4">
              <a:duotone>
                <a:schemeClr val="accent5">
                  <a:shade val="45000"/>
                  <a:satMod val="135000"/>
                </a:schemeClr>
                <a:prstClr val="white"/>
              </a:duotone>
              <a:extLst>
                <a:ext uri="{28A0092B-C50C-407E-A947-70E740481C1C}">
                  <a14:useLocalDpi xmlns:a14="http://schemas.microsoft.com/office/drawing/2010/main" val="0"/>
                </a:ext>
              </a:extLst>
            </a:blip>
            <a:srcRect t="17708" b="19792"/>
            <a:stretch/>
          </p:blipFill>
          <p:spPr bwMode="auto">
            <a:xfrm>
              <a:off x="1171051" y="2120579"/>
              <a:ext cx="2336800" cy="146050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508455" y="3544969"/>
              <a:ext cx="3471841" cy="465666"/>
            </a:xfrm>
            <a:prstGeom prst="rect">
              <a:avLst/>
            </a:prstGeom>
            <a:noFill/>
            <a:ln>
              <a:solidFill>
                <a:srgbClr val="BE51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smtClean="0">
                  <a:solidFill>
                    <a:srgbClr val="00021B"/>
                  </a:solidFill>
                  <a:latin typeface="Calibri" pitchFamily="34" charset="0"/>
                  <a:cs typeface="Calibri" pitchFamily="34" charset="0"/>
                </a:rPr>
                <a:t>a. Đường ô tô</a:t>
              </a:r>
              <a:endParaRPr lang="en-US" sz="3000" b="1" dirty="0">
                <a:solidFill>
                  <a:srgbClr val="00021B"/>
                </a:solidFill>
                <a:latin typeface="Calibri" pitchFamily="34" charset="0"/>
                <a:cs typeface="Calibri" pitchFamily="34" charset="0"/>
              </a:endParaRPr>
            </a:p>
          </p:txBody>
        </p:sp>
      </p:grpSp>
      <p:grpSp>
        <p:nvGrpSpPr>
          <p:cNvPr id="5" name="Group 13">
            <a:extLst>
              <a:ext uri="{FF2B5EF4-FFF2-40B4-BE49-F238E27FC236}">
                <a16:creationId xmlns="" xmlns:a16="http://schemas.microsoft.com/office/drawing/2014/main" id="{BB66A2C6-B7B4-4F6F-9BED-03FB4041CE37}"/>
              </a:ext>
            </a:extLst>
          </p:cNvPr>
          <p:cNvGrpSpPr/>
          <p:nvPr/>
        </p:nvGrpSpPr>
        <p:grpSpPr>
          <a:xfrm>
            <a:off x="331868" y="4738693"/>
            <a:ext cx="3740608" cy="1825753"/>
            <a:chOff x="374072" y="4712913"/>
            <a:chExt cx="3740608" cy="1825753"/>
          </a:xfrm>
        </p:grpSpPr>
        <p:pic>
          <p:nvPicPr>
            <p:cNvPr id="20" name="Picture 22" descr="Image result for oil ship icon"/>
            <p:cNvPicPr>
              <a:picLocks noChangeAspect="1" noChangeArrowheads="1"/>
            </p:cNvPicPr>
            <p:nvPr/>
          </p:nvPicPr>
          <p:blipFill rotWithShape="1">
            <a:blip r:embed="rId5">
              <a:duotone>
                <a:schemeClr val="accent5">
                  <a:shade val="45000"/>
                  <a:satMod val="135000"/>
                </a:schemeClr>
                <a:prstClr val="white"/>
              </a:duotone>
              <a:extLst>
                <a:ext uri="{28A0092B-C50C-407E-A947-70E740481C1C}">
                  <a14:useLocalDpi xmlns:a14="http://schemas.microsoft.com/office/drawing/2010/main" val="0"/>
                </a:ext>
              </a:extLst>
            </a:blip>
            <a:srcRect t="2679" b="19940"/>
            <a:stretch/>
          </p:blipFill>
          <p:spPr bwMode="auto">
            <a:xfrm>
              <a:off x="1371033" y="4712913"/>
              <a:ext cx="2021640" cy="1564364"/>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374072" y="6123799"/>
              <a:ext cx="3740608" cy="414867"/>
            </a:xfrm>
            <a:prstGeom prst="rect">
              <a:avLst/>
            </a:prstGeom>
            <a:noFill/>
            <a:ln>
              <a:solidFill>
                <a:srgbClr val="BE51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rgbClr val="00021B"/>
                  </a:solidFill>
                  <a:latin typeface="Calibri" pitchFamily="34" charset="0"/>
                  <a:cs typeface="Calibri" pitchFamily="34" charset="0"/>
                </a:rPr>
                <a:t>d</a:t>
              </a:r>
              <a:r>
                <a:rPr lang="en-US" sz="3000" b="1">
                  <a:solidFill>
                    <a:srgbClr val="00021B"/>
                  </a:solidFill>
                  <a:latin typeface="Calibri" pitchFamily="34" charset="0"/>
                  <a:cs typeface="Calibri" pitchFamily="34" charset="0"/>
                </a:rPr>
                <a:t>. </a:t>
              </a:r>
              <a:r>
                <a:rPr lang="en-US" sz="3000" b="1" smtClean="0">
                  <a:solidFill>
                    <a:srgbClr val="00021B"/>
                  </a:solidFill>
                  <a:latin typeface="Calibri" pitchFamily="34" charset="0"/>
                  <a:cs typeface="Calibri" pitchFamily="34" charset="0"/>
                </a:rPr>
                <a:t>Đường </a:t>
              </a:r>
              <a:r>
                <a:rPr lang="en-US" sz="3000" b="1" dirty="0" err="1">
                  <a:solidFill>
                    <a:srgbClr val="00021B"/>
                  </a:solidFill>
                  <a:latin typeface="Calibri" pitchFamily="34" charset="0"/>
                  <a:cs typeface="Calibri" pitchFamily="34" charset="0"/>
                </a:rPr>
                <a:t>biển</a:t>
              </a:r>
              <a:endParaRPr lang="en-US" sz="3000" b="1" dirty="0">
                <a:solidFill>
                  <a:srgbClr val="00021B"/>
                </a:solidFill>
                <a:latin typeface="Calibri" pitchFamily="34" charset="0"/>
                <a:cs typeface="Calibri" pitchFamily="34" charset="0"/>
              </a:endParaRPr>
            </a:p>
          </p:txBody>
        </p:sp>
      </p:grpSp>
      <p:grpSp>
        <p:nvGrpSpPr>
          <p:cNvPr id="6" name="Group 12">
            <a:extLst>
              <a:ext uri="{FF2B5EF4-FFF2-40B4-BE49-F238E27FC236}">
                <a16:creationId xmlns="" xmlns:a16="http://schemas.microsoft.com/office/drawing/2014/main" id="{996132D7-E22C-453F-B3F8-0438DA91C25E}"/>
              </a:ext>
            </a:extLst>
          </p:cNvPr>
          <p:cNvGrpSpPr/>
          <p:nvPr/>
        </p:nvGrpSpPr>
        <p:grpSpPr>
          <a:xfrm>
            <a:off x="4965894" y="4892171"/>
            <a:ext cx="3812345" cy="1672275"/>
            <a:chOff x="5423051" y="4866391"/>
            <a:chExt cx="2953616" cy="1672275"/>
          </a:xfrm>
        </p:grpSpPr>
        <p:pic>
          <p:nvPicPr>
            <p:cNvPr id="23" name="Picture 24" descr="Related image"/>
            <p:cNvPicPr>
              <a:picLocks noChangeAspect="1" noChangeArrowheads="1"/>
            </p:cNvPicPr>
            <p:nvPr/>
          </p:nvPicPr>
          <p:blipFill rotWithShape="1">
            <a:blip r:embed="rId6">
              <a:duotone>
                <a:schemeClr val="accent5">
                  <a:shade val="45000"/>
                  <a:satMod val="135000"/>
                </a:schemeClr>
                <a:prstClr val="white"/>
              </a:duotone>
              <a:extLst>
                <a:ext uri="{28A0092B-C50C-407E-A947-70E740481C1C}">
                  <a14:useLocalDpi xmlns:a14="http://schemas.microsoft.com/office/drawing/2010/main" val="0"/>
                </a:ext>
              </a:extLst>
            </a:blip>
            <a:srcRect t="14583" b="19643"/>
            <a:stretch/>
          </p:blipFill>
          <p:spPr bwMode="auto">
            <a:xfrm>
              <a:off x="6153797" y="4866391"/>
              <a:ext cx="1911717" cy="1257408"/>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p:cNvSpPr/>
            <p:nvPr/>
          </p:nvSpPr>
          <p:spPr>
            <a:xfrm>
              <a:off x="5423051" y="6123799"/>
              <a:ext cx="2953616" cy="414867"/>
            </a:xfrm>
            <a:prstGeom prst="rect">
              <a:avLst/>
            </a:prstGeom>
            <a:noFill/>
            <a:ln>
              <a:solidFill>
                <a:srgbClr val="BE51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rgbClr val="00021B"/>
                  </a:solidFill>
                  <a:latin typeface="Calibri" pitchFamily="34" charset="0"/>
                  <a:cs typeface="Calibri" pitchFamily="34" charset="0"/>
                </a:rPr>
                <a:t>e. </a:t>
              </a:r>
              <a:r>
                <a:rPr lang="en-US" sz="3000" b="1" dirty="0" err="1">
                  <a:solidFill>
                    <a:srgbClr val="00021B"/>
                  </a:solidFill>
                  <a:latin typeface="Calibri" pitchFamily="34" charset="0"/>
                  <a:cs typeface="Calibri" pitchFamily="34" charset="0"/>
                </a:rPr>
                <a:t>Đường</a:t>
              </a:r>
              <a:r>
                <a:rPr lang="en-US" sz="3000" b="1" dirty="0">
                  <a:solidFill>
                    <a:srgbClr val="00021B"/>
                  </a:solidFill>
                  <a:latin typeface="Calibri" pitchFamily="34" charset="0"/>
                  <a:cs typeface="Calibri" pitchFamily="34" charset="0"/>
                </a:rPr>
                <a:t> </a:t>
              </a:r>
              <a:r>
                <a:rPr lang="en-US" sz="3000" b="1" dirty="0" err="1">
                  <a:solidFill>
                    <a:srgbClr val="00021B"/>
                  </a:solidFill>
                  <a:latin typeface="Calibri" pitchFamily="34" charset="0"/>
                  <a:cs typeface="Calibri" pitchFamily="34" charset="0"/>
                </a:rPr>
                <a:t>hàng</a:t>
              </a:r>
              <a:r>
                <a:rPr lang="en-US" sz="3000" b="1" dirty="0">
                  <a:solidFill>
                    <a:srgbClr val="00021B"/>
                  </a:solidFill>
                  <a:latin typeface="Calibri" pitchFamily="34" charset="0"/>
                  <a:cs typeface="Calibri" pitchFamily="34" charset="0"/>
                </a:rPr>
                <a:t> </a:t>
              </a:r>
              <a:r>
                <a:rPr lang="en-US" sz="3000" b="1" dirty="0" err="1">
                  <a:solidFill>
                    <a:srgbClr val="00021B"/>
                  </a:solidFill>
                  <a:latin typeface="Calibri" pitchFamily="34" charset="0"/>
                  <a:cs typeface="Calibri" pitchFamily="34" charset="0"/>
                </a:rPr>
                <a:t>không</a:t>
              </a:r>
              <a:endParaRPr lang="en-US" sz="3000" b="1" dirty="0">
                <a:solidFill>
                  <a:srgbClr val="00021B"/>
                </a:solidFill>
                <a:latin typeface="Calibri" pitchFamily="34" charset="0"/>
                <a:cs typeface="Calibri" pitchFamily="34" charset="0"/>
              </a:endParaRPr>
            </a:p>
          </p:txBody>
        </p:sp>
      </p:grpSp>
      <p:sp>
        <p:nvSpPr>
          <p:cNvPr id="28" name="Rectangle 27">
            <a:extLst>
              <a:ext uri="{FF2B5EF4-FFF2-40B4-BE49-F238E27FC236}">
                <a16:creationId xmlns="" xmlns:a16="http://schemas.microsoft.com/office/drawing/2014/main" id="{247DB2E2-EA79-4B16-9E17-C1A416CFC466}"/>
              </a:ext>
            </a:extLst>
          </p:cNvPr>
          <p:cNvSpPr/>
          <p:nvPr/>
        </p:nvSpPr>
        <p:spPr>
          <a:xfrm>
            <a:off x="0" y="24764"/>
            <a:ext cx="12192000" cy="6858000"/>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latin typeface="Calibri" pitchFamily="34" charset="0"/>
              <a:cs typeface="Calibri" pitchFamily="34" charset="0"/>
            </a:endParaRPr>
          </a:p>
        </p:txBody>
      </p:sp>
      <p:grpSp>
        <p:nvGrpSpPr>
          <p:cNvPr id="9" name="Group 10">
            <a:extLst>
              <a:ext uri="{FF2B5EF4-FFF2-40B4-BE49-F238E27FC236}">
                <a16:creationId xmlns="" xmlns:a16="http://schemas.microsoft.com/office/drawing/2014/main" id="{C08D7157-8035-4E3E-95D0-92744DA0A85E}"/>
              </a:ext>
            </a:extLst>
          </p:cNvPr>
          <p:cNvGrpSpPr/>
          <p:nvPr/>
        </p:nvGrpSpPr>
        <p:grpSpPr>
          <a:xfrm>
            <a:off x="9143999" y="2759234"/>
            <a:ext cx="2531937" cy="1786888"/>
            <a:chOff x="9624893" y="2210940"/>
            <a:chExt cx="2093247" cy="1786888"/>
          </a:xfrm>
        </p:grpSpPr>
        <p:pic>
          <p:nvPicPr>
            <p:cNvPr id="30" name="Picture 18" descr="Image result for river ship icon"/>
            <p:cNvPicPr>
              <a:picLocks noChangeAspect="1" noChangeArrowheads="1"/>
            </p:cNvPicPr>
            <p:nvPr/>
          </p:nvPicPr>
          <p:blipFill rotWithShape="1">
            <a:blip r:embed="rId7" cstate="print">
              <a:duotone>
                <a:schemeClr val="accent5">
                  <a:shade val="45000"/>
                  <a:satMod val="135000"/>
                </a:schemeClr>
                <a:prstClr val="white"/>
              </a:duotone>
              <a:extLst>
                <a:ext uri="{28A0092B-C50C-407E-A947-70E740481C1C}">
                  <a14:useLocalDpi xmlns:a14="http://schemas.microsoft.com/office/drawing/2010/main" val="0"/>
                </a:ext>
              </a:extLst>
            </a:blip>
            <a:srcRect/>
            <a:stretch/>
          </p:blipFill>
          <p:spPr bwMode="auto">
            <a:xfrm>
              <a:off x="10076313" y="2210940"/>
              <a:ext cx="1326146" cy="1279778"/>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p:cNvSpPr/>
            <p:nvPr/>
          </p:nvSpPr>
          <p:spPr>
            <a:xfrm>
              <a:off x="9624893" y="3532162"/>
              <a:ext cx="2093247" cy="465666"/>
            </a:xfrm>
            <a:prstGeom prst="rect">
              <a:avLst/>
            </a:prstGeom>
            <a:noFill/>
            <a:ln>
              <a:solidFill>
                <a:srgbClr val="BE51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rgbClr val="00021B"/>
                  </a:solidFill>
                  <a:latin typeface="Calibri" pitchFamily="34" charset="0"/>
                  <a:cs typeface="Calibri" pitchFamily="34" charset="0"/>
                </a:rPr>
                <a:t>c. </a:t>
              </a:r>
              <a:r>
                <a:rPr lang="en-US" sz="3000" b="1" dirty="0" err="1">
                  <a:solidFill>
                    <a:srgbClr val="00021B"/>
                  </a:solidFill>
                  <a:latin typeface="Calibri" pitchFamily="34" charset="0"/>
                  <a:cs typeface="Calibri" pitchFamily="34" charset="0"/>
                </a:rPr>
                <a:t>Đường</a:t>
              </a:r>
              <a:r>
                <a:rPr lang="en-US" sz="3000" b="1" dirty="0">
                  <a:solidFill>
                    <a:srgbClr val="00021B"/>
                  </a:solidFill>
                  <a:latin typeface="Calibri" pitchFamily="34" charset="0"/>
                  <a:cs typeface="Calibri" pitchFamily="34" charset="0"/>
                </a:rPr>
                <a:t> </a:t>
              </a:r>
              <a:r>
                <a:rPr lang="en-US" sz="3000" b="1" dirty="0" err="1">
                  <a:solidFill>
                    <a:srgbClr val="00021B"/>
                  </a:solidFill>
                  <a:latin typeface="Calibri" pitchFamily="34" charset="0"/>
                  <a:cs typeface="Calibri" pitchFamily="34" charset="0"/>
                </a:rPr>
                <a:t>sông</a:t>
              </a:r>
              <a:endParaRPr lang="en-US" sz="3000" b="1" dirty="0">
                <a:solidFill>
                  <a:srgbClr val="00021B"/>
                </a:solidFill>
                <a:latin typeface="Calibri" pitchFamily="34" charset="0"/>
                <a:cs typeface="Calibri" pitchFamily="34" charset="0"/>
              </a:endParaRPr>
            </a:p>
          </p:txBody>
        </p:sp>
      </p:grpSp>
      <p:sp>
        <p:nvSpPr>
          <p:cNvPr id="25" name="TextBox 24"/>
          <p:cNvSpPr txBox="1"/>
          <p:nvPr/>
        </p:nvSpPr>
        <p:spPr>
          <a:xfrm>
            <a:off x="0" y="-29920"/>
            <a:ext cx="12192000" cy="784826"/>
          </a:xfrm>
          <a:prstGeom prst="rect">
            <a:avLst/>
          </a:prstGeom>
          <a:noFill/>
        </p:spPr>
        <p:txBody>
          <a:bodyPr wrap="square" lIns="91436" tIns="45718" rIns="91436" bIns="45718" rtlCol="0">
            <a:spAutoFit/>
          </a:bodyPr>
          <a:lstStyle/>
          <a:p>
            <a:pPr algn="ctr"/>
            <a:r>
              <a:rPr lang="en-US" sz="4500" b="1" smtClean="0">
                <a:solidFill>
                  <a:srgbClr val="007A37"/>
                </a:solidFill>
                <a:latin typeface="Calibri" pitchFamily="34" charset="0"/>
                <a:cs typeface="Calibri" pitchFamily="34" charset="0"/>
              </a:rPr>
              <a:t>Bài 9. DỊCH VỤ</a:t>
            </a:r>
            <a:endParaRPr lang="en-US" sz="4500" b="1">
              <a:solidFill>
                <a:srgbClr val="007A37"/>
              </a:solidFill>
              <a:latin typeface="Calibri" pitchFamily="34" charset="0"/>
              <a:cs typeface="Calibri" pitchFamily="34" charset="0"/>
            </a:endParaRPr>
          </a:p>
        </p:txBody>
      </p:sp>
    </p:spTree>
    <p:extLst>
      <p:ext uri="{BB962C8B-B14F-4D97-AF65-F5344CB8AC3E}">
        <p14:creationId xmlns:p14="http://schemas.microsoft.com/office/powerpoint/2010/main" val="299107042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ppt_x"/>
                                          </p:val>
                                        </p:tav>
                                        <p:tav tm="100000">
                                          <p:val>
                                            <p:strVal val="#ppt_x"/>
                                          </p:val>
                                        </p:tav>
                                      </p:tavLst>
                                    </p:anim>
                                    <p:anim calcmode="lin" valueType="num">
                                      <p:cBhvr additive="base">
                                        <p:cTn id="8" dur="1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1500" fill="hold"/>
                                        <p:tgtEl>
                                          <p:spTgt spid="3"/>
                                        </p:tgtEl>
                                        <p:attrNameLst>
                                          <p:attrName>ppt_x</p:attrName>
                                        </p:attrNameLst>
                                      </p:cBhvr>
                                      <p:tavLst>
                                        <p:tav tm="0">
                                          <p:val>
                                            <p:strVal val="#ppt_x"/>
                                          </p:val>
                                        </p:tav>
                                        <p:tav tm="100000">
                                          <p:val>
                                            <p:strVal val="#ppt_x"/>
                                          </p:val>
                                        </p:tav>
                                      </p:tavLst>
                                    </p:anim>
                                    <p:anim calcmode="lin" valueType="num">
                                      <p:cBhvr additive="base">
                                        <p:cTn id="14" dur="1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500" fill="hold"/>
                                        <p:tgtEl>
                                          <p:spTgt spid="9"/>
                                        </p:tgtEl>
                                        <p:attrNameLst>
                                          <p:attrName>ppt_x</p:attrName>
                                        </p:attrNameLst>
                                      </p:cBhvr>
                                      <p:tavLst>
                                        <p:tav tm="0">
                                          <p:val>
                                            <p:strVal val="#ppt_x"/>
                                          </p:val>
                                        </p:tav>
                                        <p:tav tm="100000">
                                          <p:val>
                                            <p:strVal val="#ppt_x"/>
                                          </p:val>
                                        </p:tav>
                                      </p:tavLst>
                                    </p:anim>
                                    <p:anim calcmode="lin" valueType="num">
                                      <p:cBhvr additive="base">
                                        <p:cTn id="20" dur="1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1500" fill="hold"/>
                                        <p:tgtEl>
                                          <p:spTgt spid="5"/>
                                        </p:tgtEl>
                                        <p:attrNameLst>
                                          <p:attrName>ppt_x</p:attrName>
                                        </p:attrNameLst>
                                      </p:cBhvr>
                                      <p:tavLst>
                                        <p:tav tm="0">
                                          <p:val>
                                            <p:strVal val="#ppt_x"/>
                                          </p:val>
                                        </p:tav>
                                        <p:tav tm="100000">
                                          <p:val>
                                            <p:strVal val="#ppt_x"/>
                                          </p:val>
                                        </p:tav>
                                      </p:tavLst>
                                    </p:anim>
                                    <p:anim calcmode="lin" valueType="num">
                                      <p:cBhvr additive="base">
                                        <p:cTn id="26" dur="1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1500" fill="hold"/>
                                        <p:tgtEl>
                                          <p:spTgt spid="6"/>
                                        </p:tgtEl>
                                        <p:attrNameLst>
                                          <p:attrName>ppt_x</p:attrName>
                                        </p:attrNameLst>
                                      </p:cBhvr>
                                      <p:tavLst>
                                        <p:tav tm="0">
                                          <p:val>
                                            <p:strVal val="#ppt_x"/>
                                          </p:val>
                                        </p:tav>
                                        <p:tav tm="100000">
                                          <p:val>
                                            <p:strVal val="#ppt_x"/>
                                          </p:val>
                                        </p:tav>
                                      </p:tavLst>
                                    </p:anim>
                                    <p:anim calcmode="lin" valueType="num">
                                      <p:cBhvr additive="base">
                                        <p:cTn id="32" dur="1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rao thuong_Beethoven Viru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0" y="6624301"/>
            <a:ext cx="233699" cy="233699"/>
          </a:xfrm>
          <a:prstGeom prst="rect">
            <a:avLst/>
          </a:prstGeom>
        </p:spPr>
      </p:pic>
      <p:sp>
        <p:nvSpPr>
          <p:cNvPr id="6" name="Rectangle 5"/>
          <p:cNvSpPr/>
          <p:nvPr/>
        </p:nvSpPr>
        <p:spPr>
          <a:xfrm>
            <a:off x="1568289" y="1217128"/>
            <a:ext cx="10124887" cy="147732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0" b="1" dirty="0" smtClean="0">
                <a:ln w="9525">
                  <a:noFill/>
                  <a:prstDash val="solid"/>
                </a:ln>
                <a:solidFill>
                  <a:prstClr val="white"/>
                </a:solidFill>
                <a:effectLst>
                  <a:glow rad="228600">
                    <a:srgbClr val="4472C4">
                      <a:satMod val="175000"/>
                      <a:alpha val="40000"/>
                    </a:srgbClr>
                  </a:glow>
                </a:effectLst>
                <a:latin typeface="Tahoma" pitchFamily="34" charset="0"/>
                <a:ea typeface="Tahoma" pitchFamily="34" charset="0"/>
                <a:cs typeface="Tahoma" pitchFamily="34" charset="0"/>
              </a:rPr>
              <a:t>THỬ TÀI TRÍ TUỆ</a:t>
            </a:r>
            <a:endParaRPr kumimoji="0" lang="en-US" sz="9000" b="1" i="0" u="none" strike="noStrike" kern="1200" cap="none" spc="0" normalizeH="0" baseline="0" noProof="0" dirty="0">
              <a:ln w="9525">
                <a:noFill/>
                <a:prstDash val="solid"/>
              </a:ln>
              <a:solidFill>
                <a:prstClr val="white"/>
              </a:solidFill>
              <a:effectLst>
                <a:glow rad="228600">
                  <a:srgbClr val="4472C4">
                    <a:satMod val="175000"/>
                    <a:alpha val="40000"/>
                  </a:srgbClr>
                </a:glow>
              </a:effectLst>
              <a:uLnTx/>
              <a:uFillTx/>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33248348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992"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2"/>
          <p:cNvSpPr txBox="1">
            <a:spLocks noChangeArrowheads="1"/>
          </p:cNvSpPr>
          <p:nvPr/>
        </p:nvSpPr>
        <p:spPr bwMode="auto">
          <a:xfrm>
            <a:off x="5225143" y="142500"/>
            <a:ext cx="6650181" cy="1461935"/>
          </a:xfrm>
          <a:prstGeom prst="rect">
            <a:avLst/>
          </a:prstGeom>
          <a:solidFill>
            <a:srgbClr val="CCFFFF"/>
          </a:solidFill>
          <a:ln w="38100">
            <a:solidFill>
              <a:srgbClr val="FF0066"/>
            </a:solidFill>
            <a:miter lim="800000"/>
            <a:headEnd/>
            <a:tailEnd/>
          </a:ln>
          <a:effectLst/>
        </p:spPr>
        <p:txBody>
          <a:bodyPr wrap="square" lIns="121917" tIns="60958" rIns="121917" bIns="60958">
            <a:spAutoFit/>
          </a:bodyPr>
          <a:lstStyle/>
          <a:p>
            <a:pPr indent="601118" algn="just"/>
            <a:r>
              <a:rPr lang="en-US" sz="2800" b="1" u="sng" dirty="0" smtClean="0">
                <a:solidFill>
                  <a:srgbClr val="FF0000"/>
                </a:solidFill>
                <a:latin typeface="Calibri" pitchFamily="34" charset="0"/>
                <a:cs typeface="Calibri" pitchFamily="34" charset="0"/>
              </a:rPr>
              <a:t>Yêu cầu</a:t>
            </a:r>
            <a:r>
              <a:rPr lang="en-US" sz="2800" b="1" u="sng" smtClean="0">
                <a:solidFill>
                  <a:srgbClr val="FF0000"/>
                </a:solidFill>
                <a:latin typeface="Calibri" pitchFamily="34" charset="0"/>
                <a:cs typeface="Calibri" pitchFamily="34" charset="0"/>
              </a:rPr>
              <a:t>:</a:t>
            </a:r>
            <a:r>
              <a:rPr lang="en-US" sz="2800" b="1" smtClean="0">
                <a:solidFill>
                  <a:srgbClr val="FF0000"/>
                </a:solidFill>
                <a:latin typeface="Calibri" pitchFamily="34" charset="0"/>
                <a:cs typeface="Calibri" pitchFamily="34" charset="0"/>
              </a:rPr>
              <a:t> </a:t>
            </a:r>
            <a:r>
              <a:rPr lang="vi-VN" sz="2800" b="1" dirty="0" smtClean="0">
                <a:solidFill>
                  <a:srgbClr val="0000FF"/>
                </a:solidFill>
                <a:latin typeface="Calibri" pitchFamily="34" charset="0"/>
                <a:cs typeface="Calibri" pitchFamily="34" charset="0"/>
              </a:rPr>
              <a:t>Khai thác thông tin </a:t>
            </a:r>
            <a:r>
              <a:rPr lang="vi-VN" sz="2800" b="1" smtClean="0">
                <a:solidFill>
                  <a:srgbClr val="0000FF"/>
                </a:solidFill>
                <a:latin typeface="Calibri" pitchFamily="34" charset="0"/>
                <a:cs typeface="Calibri" pitchFamily="34" charset="0"/>
              </a:rPr>
              <a:t>mục </a:t>
            </a:r>
            <a:r>
              <a:rPr lang="en-US" sz="2800" b="1" smtClean="0">
                <a:solidFill>
                  <a:srgbClr val="0000FF"/>
                </a:solidFill>
                <a:latin typeface="Calibri" pitchFamily="34" charset="0"/>
                <a:cs typeface="Calibri" pitchFamily="34" charset="0"/>
              </a:rPr>
              <a:t>2.a,</a:t>
            </a:r>
            <a:r>
              <a:rPr lang="vi-VN" sz="2800" b="1" smtClean="0">
                <a:solidFill>
                  <a:srgbClr val="0000FF"/>
                </a:solidFill>
                <a:latin typeface="Calibri" pitchFamily="34" charset="0"/>
                <a:cs typeface="Calibri" pitchFamily="34" charset="0"/>
              </a:rPr>
              <a:t> </a:t>
            </a:r>
            <a:r>
              <a:rPr lang="vi-VN" sz="2800" b="1" dirty="0" smtClean="0">
                <a:solidFill>
                  <a:srgbClr val="0000FF"/>
                </a:solidFill>
                <a:latin typeface="Calibri" pitchFamily="34" charset="0"/>
                <a:cs typeface="Calibri" pitchFamily="34" charset="0"/>
              </a:rPr>
              <a:t>quan </a:t>
            </a:r>
            <a:r>
              <a:rPr lang="vi-VN" sz="2800" b="1" smtClean="0">
                <a:solidFill>
                  <a:srgbClr val="0000FF"/>
                </a:solidFill>
                <a:latin typeface="Calibri" pitchFamily="34" charset="0"/>
                <a:cs typeface="Calibri" pitchFamily="34" charset="0"/>
              </a:rPr>
              <a:t>sát H.</a:t>
            </a:r>
            <a:r>
              <a:rPr lang="en-US" sz="2800" b="1" smtClean="0">
                <a:solidFill>
                  <a:srgbClr val="0000FF"/>
                </a:solidFill>
                <a:latin typeface="Calibri" pitchFamily="34" charset="0"/>
                <a:cs typeface="Calibri" pitchFamily="34" charset="0"/>
              </a:rPr>
              <a:t>9.1</a:t>
            </a:r>
            <a:r>
              <a:rPr lang="vi-VN" sz="2800" b="1" smtClean="0">
                <a:solidFill>
                  <a:srgbClr val="0000FF"/>
                </a:solidFill>
                <a:latin typeface="Calibri" pitchFamily="34" charset="0"/>
                <a:cs typeface="Calibri" pitchFamily="34" charset="0"/>
              </a:rPr>
              <a:t> SGK</a:t>
            </a:r>
            <a:r>
              <a:rPr lang="en-US" sz="2800" b="1" smtClean="0">
                <a:solidFill>
                  <a:srgbClr val="0000FF"/>
                </a:solidFill>
                <a:latin typeface="Calibri" pitchFamily="34" charset="0"/>
                <a:cs typeface="Calibri" pitchFamily="34" charset="0"/>
              </a:rPr>
              <a:t>: </a:t>
            </a:r>
            <a:r>
              <a:rPr lang="en-US" sz="2800" b="1" i="1" dirty="0" smtClean="0">
                <a:solidFill>
                  <a:srgbClr val="0000FF"/>
                </a:solidFill>
                <a:latin typeface="Calibri" pitchFamily="34" charset="0"/>
                <a:ea typeface="Calibri" charset="0"/>
                <a:cs typeface="Calibri" pitchFamily="34" charset="0"/>
              </a:rPr>
              <a:t>Các nhóm hoàn thành nhiệm vụ theo bảng d</a:t>
            </a:r>
            <a:r>
              <a:rPr lang="vi-VN" sz="2800" b="1" i="1" dirty="0" smtClean="0">
                <a:solidFill>
                  <a:srgbClr val="0000FF"/>
                </a:solidFill>
                <a:latin typeface="Calibri" pitchFamily="34" charset="0"/>
                <a:ea typeface="Calibri" charset="0"/>
                <a:cs typeface="Calibri" pitchFamily="34" charset="0"/>
              </a:rPr>
              <a:t>ướ</a:t>
            </a:r>
            <a:r>
              <a:rPr lang="en-US" sz="2800" b="1" i="1" dirty="0" smtClean="0">
                <a:solidFill>
                  <a:srgbClr val="0000FF"/>
                </a:solidFill>
                <a:latin typeface="Calibri" pitchFamily="34" charset="0"/>
                <a:ea typeface="Calibri" charset="0"/>
                <a:cs typeface="Calibri" pitchFamily="34" charset="0"/>
              </a:rPr>
              <a:t>i </a:t>
            </a:r>
            <a:r>
              <a:rPr lang="vi-VN" sz="2800" b="1" i="1" dirty="0" smtClean="0">
                <a:solidFill>
                  <a:srgbClr val="0000FF"/>
                </a:solidFill>
                <a:latin typeface="Calibri" pitchFamily="34" charset="0"/>
                <a:ea typeface="Calibri" charset="0"/>
                <a:cs typeface="Calibri" pitchFamily="34" charset="0"/>
              </a:rPr>
              <a:t>đâ</a:t>
            </a:r>
            <a:r>
              <a:rPr lang="en-US" sz="2800" b="1" i="1" dirty="0" smtClean="0">
                <a:solidFill>
                  <a:srgbClr val="0000FF"/>
                </a:solidFill>
                <a:latin typeface="Calibri" pitchFamily="34" charset="0"/>
                <a:ea typeface="Calibri" charset="0"/>
                <a:cs typeface="Calibri" pitchFamily="34" charset="0"/>
              </a:rPr>
              <a:t>y.</a:t>
            </a:r>
            <a:endParaRPr lang="en-US" sz="2800" b="1" dirty="0">
              <a:solidFill>
                <a:srgbClr val="0000FF"/>
              </a:solidFill>
              <a:latin typeface="Calibri" pitchFamily="34" charset="0"/>
              <a:cs typeface="Calibri" pitchFamily="34" charset="0"/>
            </a:endParaRPr>
          </a:p>
        </p:txBody>
      </p:sp>
      <p:sp>
        <p:nvSpPr>
          <p:cNvPr id="16" name="WordArt 5"/>
          <p:cNvSpPr>
            <a:spLocks noChangeArrowheads="1" noChangeShapeType="1" noTextEdit="1"/>
          </p:cNvSpPr>
          <p:nvPr/>
        </p:nvSpPr>
        <p:spPr bwMode="auto">
          <a:xfrm>
            <a:off x="1" y="1"/>
            <a:ext cx="5098473" cy="861569"/>
          </a:xfrm>
          <a:prstGeom prst="rect">
            <a:avLst/>
          </a:prstGeom>
          <a:solidFill>
            <a:schemeClr val="bg1"/>
          </a:solidFill>
        </p:spPr>
        <p:txBody>
          <a:bodyPr wrap="none" lIns="121917" tIns="60958" rIns="121917" bIns="60958" fromWordArt="1">
            <a:prstTxWarp prst="textPlain">
              <a:avLst>
                <a:gd name="adj" fmla="val 50000"/>
              </a:avLst>
            </a:prstTxWarp>
          </a:bodyPr>
          <a:lstStyle/>
          <a:p>
            <a:r>
              <a:rPr lang="en-US" sz="4300" kern="10" dirty="0">
                <a:ln w="19050">
                  <a:solidFill>
                    <a:srgbClr val="FF00FF"/>
                  </a:solidFill>
                  <a:round/>
                  <a:headEnd/>
                  <a:tailEnd/>
                </a:ln>
                <a:solidFill>
                  <a:srgbClr val="00FF00"/>
                </a:solidFill>
                <a:effectLst>
                  <a:outerShdw dist="35921" dir="2700000" algn="ctr" rotWithShape="0">
                    <a:srgbClr val="990000"/>
                  </a:outerShdw>
                </a:effectLst>
                <a:latin typeface="Times New Roman"/>
                <a:cs typeface="Times New Roman"/>
              </a:rPr>
              <a:t> THẢO </a:t>
            </a:r>
            <a:r>
              <a:rPr lang="en-US" sz="4300" kern="10">
                <a:ln w="19050">
                  <a:solidFill>
                    <a:srgbClr val="FF00FF"/>
                  </a:solidFill>
                  <a:round/>
                  <a:headEnd/>
                  <a:tailEnd/>
                </a:ln>
                <a:solidFill>
                  <a:srgbClr val="00FF00"/>
                </a:solidFill>
                <a:effectLst>
                  <a:outerShdw dist="35921" dir="2700000" algn="ctr" rotWithShape="0">
                    <a:srgbClr val="990000"/>
                  </a:outerShdw>
                </a:effectLst>
                <a:latin typeface="Times New Roman"/>
                <a:cs typeface="Times New Roman"/>
              </a:rPr>
              <a:t>LUẬN </a:t>
            </a:r>
            <a:r>
              <a:rPr lang="en-US" sz="4300" kern="10" smtClean="0">
                <a:ln w="19050">
                  <a:solidFill>
                    <a:srgbClr val="FF00FF"/>
                  </a:solidFill>
                  <a:round/>
                  <a:headEnd/>
                  <a:tailEnd/>
                </a:ln>
                <a:solidFill>
                  <a:srgbClr val="00FF00"/>
                </a:solidFill>
                <a:effectLst>
                  <a:outerShdw dist="35921" dir="2700000" algn="ctr" rotWithShape="0">
                    <a:srgbClr val="990000"/>
                  </a:outerShdw>
                </a:effectLst>
                <a:latin typeface="Times New Roman"/>
                <a:cs typeface="Times New Roman"/>
              </a:rPr>
              <a:t>NHÓM</a:t>
            </a:r>
            <a:endParaRPr lang="en-US" sz="4300" kern="10" dirty="0">
              <a:ln w="19050">
                <a:solidFill>
                  <a:srgbClr val="FF00FF"/>
                </a:solidFill>
                <a:round/>
                <a:headEnd/>
                <a:tailEnd/>
              </a:ln>
              <a:solidFill>
                <a:srgbClr val="00FF00"/>
              </a:solidFill>
              <a:effectLst>
                <a:outerShdw dist="35921" dir="2700000" algn="ctr" rotWithShape="0">
                  <a:srgbClr val="990000"/>
                </a:outerShdw>
              </a:effectLst>
              <a:latin typeface="Times New Roman"/>
              <a:cs typeface="Times New Roman"/>
            </a:endParaRPr>
          </a:p>
        </p:txBody>
      </p:sp>
      <p:graphicFrame>
        <p:nvGraphicFramePr>
          <p:cNvPr id="9" name="Table 8"/>
          <p:cNvGraphicFramePr>
            <a:graphicFrameLocks noGrp="1"/>
          </p:cNvGraphicFramePr>
          <p:nvPr/>
        </p:nvGraphicFramePr>
        <p:xfrm>
          <a:off x="5349313" y="1955405"/>
          <a:ext cx="6476927" cy="4670676"/>
        </p:xfrm>
        <a:graphic>
          <a:graphicData uri="http://schemas.openxmlformats.org/drawingml/2006/table">
            <a:tbl>
              <a:tblPr/>
              <a:tblGrid>
                <a:gridCol w="940609"/>
                <a:gridCol w="2061598"/>
                <a:gridCol w="3474720"/>
              </a:tblGrid>
              <a:tr h="1102972">
                <a:tc>
                  <a:txBody>
                    <a:bodyPr/>
                    <a:lstStyle/>
                    <a:p>
                      <a:pPr algn="ctr">
                        <a:spcBef>
                          <a:spcPts val="600"/>
                        </a:spcBef>
                        <a:spcAft>
                          <a:spcPts val="0"/>
                        </a:spcAft>
                      </a:pPr>
                      <a:r>
                        <a:rPr lang="en-US" sz="2600" b="1">
                          <a:solidFill>
                            <a:schemeClr val="bg1"/>
                          </a:solidFill>
                          <a:latin typeface="Calibri" pitchFamily="34" charset="0"/>
                          <a:ea typeface="Calibri"/>
                          <a:cs typeface="Calibri" pitchFamily="34" charset="0"/>
                        </a:rPr>
                        <a:t>STT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a:spcBef>
                          <a:spcPts val="600"/>
                        </a:spcBef>
                        <a:spcAft>
                          <a:spcPts val="0"/>
                        </a:spcAft>
                      </a:pPr>
                      <a:r>
                        <a:rPr lang="en-US" sz="2600" b="1">
                          <a:solidFill>
                            <a:schemeClr val="bg1"/>
                          </a:solidFill>
                          <a:latin typeface="Calibri" pitchFamily="34" charset="0"/>
                          <a:ea typeface="Calibri"/>
                          <a:cs typeface="Calibri" pitchFamily="34" charset="0"/>
                        </a:rPr>
                        <a:t>Ngành</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a:spcBef>
                          <a:spcPts val="600"/>
                        </a:spcBef>
                        <a:spcAft>
                          <a:spcPts val="0"/>
                        </a:spcAft>
                      </a:pPr>
                      <a:r>
                        <a:rPr lang="en-US" sz="2600" b="1">
                          <a:solidFill>
                            <a:schemeClr val="bg1"/>
                          </a:solidFill>
                          <a:latin typeface="Calibri" pitchFamily="34" charset="0"/>
                          <a:ea typeface="Calibri"/>
                          <a:cs typeface="Calibri" pitchFamily="34" charset="0"/>
                        </a:rPr>
                        <a:t>Tình hình </a:t>
                      </a:r>
                    </a:p>
                    <a:p>
                      <a:pPr algn="ctr">
                        <a:spcBef>
                          <a:spcPts val="600"/>
                        </a:spcBef>
                        <a:spcAft>
                          <a:spcPts val="0"/>
                        </a:spcAft>
                      </a:pPr>
                      <a:r>
                        <a:rPr lang="en-US" sz="2600" b="1">
                          <a:solidFill>
                            <a:schemeClr val="bg1"/>
                          </a:solidFill>
                          <a:latin typeface="Calibri" pitchFamily="34" charset="0"/>
                          <a:ea typeface="Calibri"/>
                          <a:cs typeface="Calibri" pitchFamily="34" charset="0"/>
                        </a:rPr>
                        <a:t>phát triển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r>
              <a:tr h="693806">
                <a:tc>
                  <a:txBody>
                    <a:bodyPr/>
                    <a:lstStyle/>
                    <a:p>
                      <a:pPr algn="ctr">
                        <a:lnSpc>
                          <a:spcPct val="150000"/>
                        </a:lnSpc>
                        <a:spcBef>
                          <a:spcPts val="600"/>
                        </a:spcBef>
                        <a:spcAft>
                          <a:spcPts val="0"/>
                        </a:spcAft>
                      </a:pPr>
                      <a:r>
                        <a:rPr lang="en-US" sz="2600" b="1">
                          <a:solidFill>
                            <a:srgbClr val="000000"/>
                          </a:solidFill>
                          <a:latin typeface="Calibri" pitchFamily="34" charset="0"/>
                          <a:ea typeface="Calibri"/>
                          <a:cs typeface="Calibri" pitchFamily="34" charset="0"/>
                        </a:rPr>
                        <a:t>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0"/>
                        </a:spcAft>
                      </a:pPr>
                      <a:r>
                        <a:rPr lang="en-US" sz="2600" b="1">
                          <a:solidFill>
                            <a:srgbClr val="000000"/>
                          </a:solidFill>
                          <a:latin typeface="Calibri" pitchFamily="34" charset="0"/>
                          <a:ea typeface="Calibri"/>
                          <a:cs typeface="Calibri" pitchFamily="34" charset="0"/>
                        </a:rPr>
                        <a:t>Đường bộ</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0"/>
                        </a:spcAft>
                      </a:pPr>
                      <a:endParaRPr lang="en-US" sz="2600" b="1">
                        <a:solidFill>
                          <a:srgbClr val="000000"/>
                        </a:solidFill>
                        <a:latin typeface="Calibri" pitchFamily="34" charset="0"/>
                        <a:ea typeface="Calibri"/>
                        <a:cs typeface="Calibri"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693806">
                <a:tc>
                  <a:txBody>
                    <a:bodyPr/>
                    <a:lstStyle/>
                    <a:p>
                      <a:pPr algn="ctr">
                        <a:lnSpc>
                          <a:spcPct val="150000"/>
                        </a:lnSpc>
                        <a:spcBef>
                          <a:spcPts val="600"/>
                        </a:spcBef>
                        <a:spcAft>
                          <a:spcPts val="0"/>
                        </a:spcAft>
                      </a:pPr>
                      <a:r>
                        <a:rPr lang="en-US" sz="2600" b="1">
                          <a:solidFill>
                            <a:srgbClr val="000000"/>
                          </a:solidFill>
                          <a:latin typeface="Calibri" pitchFamily="34" charset="0"/>
                          <a:ea typeface="Calibri"/>
                          <a:cs typeface="Calibri" pitchFamily="34" charset="0"/>
                        </a:rPr>
                        <a:t>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0"/>
                        </a:spcAft>
                      </a:pPr>
                      <a:r>
                        <a:rPr lang="en-US" sz="2600" b="1">
                          <a:solidFill>
                            <a:srgbClr val="000000"/>
                          </a:solidFill>
                          <a:latin typeface="Calibri" pitchFamily="34" charset="0"/>
                          <a:ea typeface="Calibri"/>
                          <a:cs typeface="Calibri" pitchFamily="34" charset="0"/>
                        </a:rPr>
                        <a:t>Đường sắt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0"/>
                        </a:spcAft>
                      </a:pPr>
                      <a:endParaRPr lang="en-US" sz="2600" b="1">
                        <a:solidFill>
                          <a:srgbClr val="000000"/>
                        </a:solidFill>
                        <a:latin typeface="Calibri" pitchFamily="34" charset="0"/>
                        <a:ea typeface="Calibri"/>
                        <a:cs typeface="Calibri"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693806">
                <a:tc>
                  <a:txBody>
                    <a:bodyPr/>
                    <a:lstStyle/>
                    <a:p>
                      <a:pPr algn="ctr">
                        <a:lnSpc>
                          <a:spcPct val="150000"/>
                        </a:lnSpc>
                        <a:spcBef>
                          <a:spcPts val="600"/>
                        </a:spcBef>
                        <a:spcAft>
                          <a:spcPts val="0"/>
                        </a:spcAft>
                      </a:pPr>
                      <a:r>
                        <a:rPr lang="en-US" sz="2600" b="1">
                          <a:solidFill>
                            <a:srgbClr val="000000"/>
                          </a:solidFill>
                          <a:latin typeface="Calibri" pitchFamily="34" charset="0"/>
                          <a:ea typeface="Calibri"/>
                          <a:cs typeface="Calibri" pitchFamily="34" charset="0"/>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0"/>
                        </a:spcAft>
                      </a:pPr>
                      <a:r>
                        <a:rPr lang="en-US" sz="2600" b="1">
                          <a:solidFill>
                            <a:srgbClr val="000000"/>
                          </a:solidFill>
                          <a:latin typeface="Calibri" pitchFamily="34" charset="0"/>
                          <a:ea typeface="Calibri"/>
                          <a:cs typeface="Calibri" pitchFamily="34" charset="0"/>
                        </a:rPr>
                        <a:t>Đường sông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0"/>
                        </a:spcAft>
                      </a:pPr>
                      <a:endParaRPr lang="en-US" sz="2600" b="1">
                        <a:solidFill>
                          <a:srgbClr val="000000"/>
                        </a:solidFill>
                        <a:latin typeface="Calibri" pitchFamily="34" charset="0"/>
                        <a:ea typeface="Calibri"/>
                        <a:cs typeface="Calibri"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693806">
                <a:tc>
                  <a:txBody>
                    <a:bodyPr/>
                    <a:lstStyle/>
                    <a:p>
                      <a:pPr algn="ctr">
                        <a:lnSpc>
                          <a:spcPct val="150000"/>
                        </a:lnSpc>
                        <a:spcBef>
                          <a:spcPts val="600"/>
                        </a:spcBef>
                        <a:spcAft>
                          <a:spcPts val="0"/>
                        </a:spcAft>
                      </a:pPr>
                      <a:r>
                        <a:rPr lang="en-US" sz="2600" b="1">
                          <a:solidFill>
                            <a:srgbClr val="000000"/>
                          </a:solidFill>
                          <a:latin typeface="Calibri" pitchFamily="34" charset="0"/>
                          <a:ea typeface="Calibri"/>
                          <a:cs typeface="Calibri" pitchFamily="34" charset="0"/>
                        </a:rPr>
                        <a:t>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0"/>
                        </a:spcAft>
                      </a:pPr>
                      <a:r>
                        <a:rPr lang="en-US" sz="2600" b="1">
                          <a:solidFill>
                            <a:srgbClr val="000000"/>
                          </a:solidFill>
                          <a:latin typeface="Calibri" pitchFamily="34" charset="0"/>
                          <a:ea typeface="Calibri"/>
                          <a:cs typeface="Calibri" pitchFamily="34" charset="0"/>
                        </a:rPr>
                        <a:t>Đường biển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0"/>
                        </a:spcAft>
                      </a:pPr>
                      <a:endParaRPr lang="en-US" sz="2600" b="1">
                        <a:solidFill>
                          <a:srgbClr val="000000"/>
                        </a:solidFill>
                        <a:latin typeface="Calibri" pitchFamily="34" charset="0"/>
                        <a:ea typeface="Calibri"/>
                        <a:cs typeface="Calibri"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693806">
                <a:tc>
                  <a:txBody>
                    <a:bodyPr/>
                    <a:lstStyle/>
                    <a:p>
                      <a:pPr algn="ctr">
                        <a:lnSpc>
                          <a:spcPct val="100000"/>
                        </a:lnSpc>
                        <a:spcBef>
                          <a:spcPts val="600"/>
                        </a:spcBef>
                        <a:spcAft>
                          <a:spcPts val="0"/>
                        </a:spcAft>
                      </a:pPr>
                      <a:r>
                        <a:rPr lang="en-US" sz="2600" b="1">
                          <a:solidFill>
                            <a:srgbClr val="000000"/>
                          </a:solidFill>
                          <a:latin typeface="Calibri" pitchFamily="34" charset="0"/>
                          <a:ea typeface="Calibri"/>
                          <a:cs typeface="Calibri" pitchFamily="34" charset="0"/>
                        </a:rPr>
                        <a:t>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0000"/>
                        </a:lnSpc>
                        <a:spcBef>
                          <a:spcPts val="600"/>
                        </a:spcBef>
                        <a:spcAft>
                          <a:spcPts val="0"/>
                        </a:spcAft>
                      </a:pPr>
                      <a:r>
                        <a:rPr lang="en-US" sz="2600" b="1" smtClean="0">
                          <a:solidFill>
                            <a:srgbClr val="000000"/>
                          </a:solidFill>
                          <a:latin typeface="Calibri" pitchFamily="34" charset="0"/>
                          <a:ea typeface="Calibri"/>
                          <a:cs typeface="Calibri" pitchFamily="34" charset="0"/>
                        </a:rPr>
                        <a:t>Đường hàng </a:t>
                      </a:r>
                      <a:r>
                        <a:rPr lang="en-US" sz="2600" b="1">
                          <a:solidFill>
                            <a:srgbClr val="000000"/>
                          </a:solidFill>
                          <a:latin typeface="Calibri" pitchFamily="34" charset="0"/>
                          <a:ea typeface="Calibri"/>
                          <a:cs typeface="Calibri" pitchFamily="34" charset="0"/>
                        </a:rPr>
                        <a:t>không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0000"/>
                        </a:lnSpc>
                        <a:spcBef>
                          <a:spcPts val="600"/>
                        </a:spcBef>
                        <a:spcAft>
                          <a:spcPts val="0"/>
                        </a:spcAft>
                      </a:pPr>
                      <a:endParaRPr lang="en-US" sz="2600" b="1">
                        <a:solidFill>
                          <a:srgbClr val="000000"/>
                        </a:solidFill>
                        <a:latin typeface="Calibri" pitchFamily="34" charset="0"/>
                        <a:ea typeface="Calibri"/>
                        <a:cs typeface="Calibri"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grpSp>
        <p:nvGrpSpPr>
          <p:cNvPr id="2" name="Group 14"/>
          <p:cNvGrpSpPr/>
          <p:nvPr/>
        </p:nvGrpSpPr>
        <p:grpSpPr>
          <a:xfrm>
            <a:off x="408475" y="1220207"/>
            <a:ext cx="4559765" cy="869236"/>
            <a:chOff x="0" y="0"/>
            <a:chExt cx="640647" cy="111379"/>
          </a:xfrm>
        </p:grpSpPr>
        <p:sp>
          <p:nvSpPr>
            <p:cNvPr id="31" name="Freeform 15"/>
            <p:cNvSpPr/>
            <p:nvPr/>
          </p:nvSpPr>
          <p:spPr>
            <a:xfrm>
              <a:off x="0" y="0"/>
              <a:ext cx="640647" cy="111379"/>
            </a:xfrm>
            <a:custGeom>
              <a:avLst/>
              <a:gdLst/>
              <a:ahLst/>
              <a:cxnLst/>
              <a:rect l="l" t="t" r="r" b="b"/>
              <a:pathLst>
                <a:path w="640647" h="111379">
                  <a:moveTo>
                    <a:pt x="40902" y="0"/>
                  </a:moveTo>
                  <a:lnTo>
                    <a:pt x="599745" y="0"/>
                  </a:lnTo>
                  <a:cubicBezTo>
                    <a:pt x="610592" y="0"/>
                    <a:pt x="620996" y="4309"/>
                    <a:pt x="628667" y="11980"/>
                  </a:cubicBezTo>
                  <a:cubicBezTo>
                    <a:pt x="636337" y="19651"/>
                    <a:pt x="640647" y="30054"/>
                    <a:pt x="640647" y="40902"/>
                  </a:cubicBezTo>
                  <a:lnTo>
                    <a:pt x="640647" y="70477"/>
                  </a:lnTo>
                  <a:cubicBezTo>
                    <a:pt x="640647" y="93067"/>
                    <a:pt x="622334" y="111379"/>
                    <a:pt x="599745" y="111379"/>
                  </a:cubicBezTo>
                  <a:lnTo>
                    <a:pt x="40902" y="111379"/>
                  </a:lnTo>
                  <a:cubicBezTo>
                    <a:pt x="18312" y="111379"/>
                    <a:pt x="0" y="93067"/>
                    <a:pt x="0" y="70477"/>
                  </a:cubicBezTo>
                  <a:lnTo>
                    <a:pt x="0" y="40902"/>
                  </a:lnTo>
                  <a:cubicBezTo>
                    <a:pt x="0" y="18312"/>
                    <a:pt x="18312" y="0"/>
                    <a:pt x="40902" y="0"/>
                  </a:cubicBezTo>
                  <a:close/>
                </a:path>
              </a:pathLst>
            </a:custGeom>
            <a:solidFill>
              <a:srgbClr val="015438"/>
            </a:solidFill>
          </p:spPr>
        </p:sp>
        <p:sp>
          <p:nvSpPr>
            <p:cNvPr id="32" name="TextBox 16"/>
            <p:cNvSpPr txBox="1"/>
            <p:nvPr/>
          </p:nvSpPr>
          <p:spPr>
            <a:xfrm>
              <a:off x="0" y="-47625"/>
              <a:ext cx="640647" cy="159004"/>
            </a:xfrm>
            <a:prstGeom prst="rect">
              <a:avLst/>
            </a:prstGeom>
          </p:spPr>
          <p:txBody>
            <a:bodyPr lIns="50800" tIns="50800" rIns="50800" bIns="50800" rtlCol="0" anchor="ctr"/>
            <a:lstStyle/>
            <a:p>
              <a:pPr algn="ctr">
                <a:lnSpc>
                  <a:spcPts val="3660"/>
                </a:lnSpc>
              </a:pPr>
              <a:endParaRPr/>
            </a:p>
          </p:txBody>
        </p:sp>
      </p:grpSp>
      <p:sp>
        <p:nvSpPr>
          <p:cNvPr id="33" name="Freeform 23"/>
          <p:cNvSpPr/>
          <p:nvPr/>
        </p:nvSpPr>
        <p:spPr>
          <a:xfrm>
            <a:off x="196943" y="1142747"/>
            <a:ext cx="965892" cy="978620"/>
          </a:xfrm>
          <a:custGeom>
            <a:avLst/>
            <a:gdLst/>
            <a:ahLst/>
            <a:cxnLst/>
            <a:rect l="l" t="t" r="r" b="b"/>
            <a:pathLst>
              <a:path w="1889459" h="1889459">
                <a:moveTo>
                  <a:pt x="0" y="0"/>
                </a:moveTo>
                <a:lnTo>
                  <a:pt x="1889459" y="0"/>
                </a:lnTo>
                <a:lnTo>
                  <a:pt x="1889459" y="1889459"/>
                </a:lnTo>
                <a:lnTo>
                  <a:pt x="0" y="1889459"/>
                </a:lnTo>
                <a:lnTo>
                  <a:pt x="0" y="0"/>
                </a:lnTo>
                <a:close/>
              </a:path>
            </a:pathLst>
          </a:custGeom>
          <a:blipFill>
            <a:blip r:embed="rId3" cstate="print">
              <a:extLst>
                <a:ext uri="{96DAC541-7B7A-43D3-8B79-37D633B846F1}">
                  <asvg:svgBlip xmlns:asvg="http://schemas.microsoft.com/office/drawing/2016/SVG/main" xmlns="" r:embed=""/>
                </a:ext>
              </a:extLst>
            </a:blip>
            <a:stretch>
              <a:fillRect/>
            </a:stretch>
          </a:blipFill>
        </p:spPr>
      </p:sp>
      <p:sp>
        <p:nvSpPr>
          <p:cNvPr id="34" name="TextBox 27"/>
          <p:cNvSpPr txBox="1"/>
          <p:nvPr/>
        </p:nvSpPr>
        <p:spPr>
          <a:xfrm>
            <a:off x="1308296" y="1386934"/>
            <a:ext cx="3461824" cy="461665"/>
          </a:xfrm>
          <a:prstGeom prst="rect">
            <a:avLst/>
          </a:prstGeom>
        </p:spPr>
        <p:txBody>
          <a:bodyPr wrap="square" lIns="0" tIns="0" rIns="0" bIns="0" rtlCol="0" anchor="t">
            <a:spAutoFit/>
          </a:bodyPr>
          <a:lstStyle/>
          <a:p>
            <a:pPr algn="ctr"/>
            <a:r>
              <a:rPr lang="en-US" sz="3000" b="1" smtClean="0">
                <a:solidFill>
                  <a:srgbClr val="FFFFFF"/>
                </a:solidFill>
                <a:latin typeface="Calibri" pitchFamily="34" charset="0"/>
                <a:cs typeface="Calibri" pitchFamily="34" charset="0"/>
              </a:rPr>
              <a:t>Nhóm 1. Đường ô tô</a:t>
            </a:r>
            <a:endParaRPr lang="en-US" sz="3000" b="1" dirty="0">
              <a:solidFill>
                <a:srgbClr val="FFFFFF"/>
              </a:solidFill>
              <a:latin typeface="Calibri" pitchFamily="34" charset="0"/>
              <a:cs typeface="Calibri" pitchFamily="34" charset="0"/>
            </a:endParaRPr>
          </a:p>
        </p:txBody>
      </p:sp>
      <p:grpSp>
        <p:nvGrpSpPr>
          <p:cNvPr id="3" name="Group 14"/>
          <p:cNvGrpSpPr/>
          <p:nvPr/>
        </p:nvGrpSpPr>
        <p:grpSpPr>
          <a:xfrm>
            <a:off x="408475" y="2393687"/>
            <a:ext cx="4559765" cy="869236"/>
            <a:chOff x="0" y="0"/>
            <a:chExt cx="640647" cy="111379"/>
          </a:xfrm>
        </p:grpSpPr>
        <p:sp>
          <p:nvSpPr>
            <p:cNvPr id="36" name="Freeform 15"/>
            <p:cNvSpPr/>
            <p:nvPr/>
          </p:nvSpPr>
          <p:spPr>
            <a:xfrm>
              <a:off x="0" y="0"/>
              <a:ext cx="640647" cy="111379"/>
            </a:xfrm>
            <a:custGeom>
              <a:avLst/>
              <a:gdLst/>
              <a:ahLst/>
              <a:cxnLst/>
              <a:rect l="l" t="t" r="r" b="b"/>
              <a:pathLst>
                <a:path w="640647" h="111379">
                  <a:moveTo>
                    <a:pt x="40902" y="0"/>
                  </a:moveTo>
                  <a:lnTo>
                    <a:pt x="599745" y="0"/>
                  </a:lnTo>
                  <a:cubicBezTo>
                    <a:pt x="610592" y="0"/>
                    <a:pt x="620996" y="4309"/>
                    <a:pt x="628667" y="11980"/>
                  </a:cubicBezTo>
                  <a:cubicBezTo>
                    <a:pt x="636337" y="19651"/>
                    <a:pt x="640647" y="30054"/>
                    <a:pt x="640647" y="40902"/>
                  </a:cubicBezTo>
                  <a:lnTo>
                    <a:pt x="640647" y="70477"/>
                  </a:lnTo>
                  <a:cubicBezTo>
                    <a:pt x="640647" y="93067"/>
                    <a:pt x="622334" y="111379"/>
                    <a:pt x="599745" y="111379"/>
                  </a:cubicBezTo>
                  <a:lnTo>
                    <a:pt x="40902" y="111379"/>
                  </a:lnTo>
                  <a:cubicBezTo>
                    <a:pt x="18312" y="111379"/>
                    <a:pt x="0" y="93067"/>
                    <a:pt x="0" y="70477"/>
                  </a:cubicBezTo>
                  <a:lnTo>
                    <a:pt x="0" y="40902"/>
                  </a:lnTo>
                  <a:cubicBezTo>
                    <a:pt x="0" y="18312"/>
                    <a:pt x="18312" y="0"/>
                    <a:pt x="40902" y="0"/>
                  </a:cubicBezTo>
                  <a:close/>
                </a:path>
              </a:pathLst>
            </a:custGeom>
            <a:solidFill>
              <a:srgbClr val="015438"/>
            </a:solidFill>
          </p:spPr>
        </p:sp>
        <p:sp>
          <p:nvSpPr>
            <p:cNvPr id="37" name="TextBox 16"/>
            <p:cNvSpPr txBox="1"/>
            <p:nvPr/>
          </p:nvSpPr>
          <p:spPr>
            <a:xfrm>
              <a:off x="0" y="-47625"/>
              <a:ext cx="640647" cy="159004"/>
            </a:xfrm>
            <a:prstGeom prst="rect">
              <a:avLst/>
            </a:prstGeom>
          </p:spPr>
          <p:txBody>
            <a:bodyPr lIns="50800" tIns="50800" rIns="50800" bIns="50800" rtlCol="0" anchor="ctr"/>
            <a:lstStyle/>
            <a:p>
              <a:pPr algn="ctr">
                <a:lnSpc>
                  <a:spcPts val="3660"/>
                </a:lnSpc>
              </a:pPr>
              <a:endParaRPr/>
            </a:p>
          </p:txBody>
        </p:sp>
      </p:grpSp>
      <p:sp>
        <p:nvSpPr>
          <p:cNvPr id="38" name="Freeform 23"/>
          <p:cNvSpPr/>
          <p:nvPr/>
        </p:nvSpPr>
        <p:spPr>
          <a:xfrm>
            <a:off x="196943" y="2316227"/>
            <a:ext cx="965892" cy="978620"/>
          </a:xfrm>
          <a:custGeom>
            <a:avLst/>
            <a:gdLst/>
            <a:ahLst/>
            <a:cxnLst/>
            <a:rect l="l" t="t" r="r" b="b"/>
            <a:pathLst>
              <a:path w="1889459" h="1889459">
                <a:moveTo>
                  <a:pt x="0" y="0"/>
                </a:moveTo>
                <a:lnTo>
                  <a:pt x="1889459" y="0"/>
                </a:lnTo>
                <a:lnTo>
                  <a:pt x="1889459" y="1889459"/>
                </a:lnTo>
                <a:lnTo>
                  <a:pt x="0" y="1889459"/>
                </a:lnTo>
                <a:lnTo>
                  <a:pt x="0" y="0"/>
                </a:lnTo>
                <a:close/>
              </a:path>
            </a:pathLst>
          </a:custGeom>
          <a:blipFill>
            <a:blip r:embed="rId3" cstate="print">
              <a:extLst>
                <a:ext uri="{96DAC541-7B7A-43D3-8B79-37D633B846F1}">
                  <asvg:svgBlip xmlns:asvg="http://schemas.microsoft.com/office/drawing/2016/SVG/main" xmlns="" r:embed=""/>
                </a:ext>
              </a:extLst>
            </a:blip>
            <a:stretch>
              <a:fillRect/>
            </a:stretch>
          </a:blipFill>
        </p:spPr>
      </p:sp>
      <p:sp>
        <p:nvSpPr>
          <p:cNvPr id="39" name="TextBox 27"/>
          <p:cNvSpPr txBox="1"/>
          <p:nvPr/>
        </p:nvSpPr>
        <p:spPr>
          <a:xfrm>
            <a:off x="1308296" y="2560414"/>
            <a:ext cx="3461824" cy="461665"/>
          </a:xfrm>
          <a:prstGeom prst="rect">
            <a:avLst/>
          </a:prstGeom>
        </p:spPr>
        <p:txBody>
          <a:bodyPr wrap="square" lIns="0" tIns="0" rIns="0" bIns="0" rtlCol="0" anchor="t">
            <a:spAutoFit/>
          </a:bodyPr>
          <a:lstStyle/>
          <a:p>
            <a:pPr algn="ctr"/>
            <a:r>
              <a:rPr lang="en-US" sz="3000" b="1" smtClean="0">
                <a:solidFill>
                  <a:srgbClr val="FFFFFF"/>
                </a:solidFill>
                <a:latin typeface="Calibri" pitchFamily="34" charset="0"/>
                <a:cs typeface="Calibri" pitchFamily="34" charset="0"/>
              </a:rPr>
              <a:t>Nhóm 2. Đường sắt</a:t>
            </a:r>
            <a:endParaRPr lang="en-US" sz="3000" b="1" dirty="0">
              <a:solidFill>
                <a:srgbClr val="FFFFFF"/>
              </a:solidFill>
              <a:latin typeface="Calibri" pitchFamily="34" charset="0"/>
              <a:cs typeface="Calibri" pitchFamily="34" charset="0"/>
            </a:endParaRPr>
          </a:p>
        </p:txBody>
      </p:sp>
      <p:grpSp>
        <p:nvGrpSpPr>
          <p:cNvPr id="4" name="Group 14"/>
          <p:cNvGrpSpPr/>
          <p:nvPr/>
        </p:nvGrpSpPr>
        <p:grpSpPr>
          <a:xfrm>
            <a:off x="438955" y="3490966"/>
            <a:ext cx="4559765" cy="1279153"/>
            <a:chOff x="0" y="0"/>
            <a:chExt cx="640647" cy="111379"/>
          </a:xfrm>
        </p:grpSpPr>
        <p:sp>
          <p:nvSpPr>
            <p:cNvPr id="41" name="Freeform 15"/>
            <p:cNvSpPr/>
            <p:nvPr/>
          </p:nvSpPr>
          <p:spPr>
            <a:xfrm>
              <a:off x="0" y="0"/>
              <a:ext cx="640647" cy="111379"/>
            </a:xfrm>
            <a:custGeom>
              <a:avLst/>
              <a:gdLst/>
              <a:ahLst/>
              <a:cxnLst/>
              <a:rect l="l" t="t" r="r" b="b"/>
              <a:pathLst>
                <a:path w="640647" h="111379">
                  <a:moveTo>
                    <a:pt x="40902" y="0"/>
                  </a:moveTo>
                  <a:lnTo>
                    <a:pt x="599745" y="0"/>
                  </a:lnTo>
                  <a:cubicBezTo>
                    <a:pt x="610592" y="0"/>
                    <a:pt x="620996" y="4309"/>
                    <a:pt x="628667" y="11980"/>
                  </a:cubicBezTo>
                  <a:cubicBezTo>
                    <a:pt x="636337" y="19651"/>
                    <a:pt x="640647" y="30054"/>
                    <a:pt x="640647" y="40902"/>
                  </a:cubicBezTo>
                  <a:lnTo>
                    <a:pt x="640647" y="70477"/>
                  </a:lnTo>
                  <a:cubicBezTo>
                    <a:pt x="640647" y="93067"/>
                    <a:pt x="622334" y="111379"/>
                    <a:pt x="599745" y="111379"/>
                  </a:cubicBezTo>
                  <a:lnTo>
                    <a:pt x="40902" y="111379"/>
                  </a:lnTo>
                  <a:cubicBezTo>
                    <a:pt x="18312" y="111379"/>
                    <a:pt x="0" y="93067"/>
                    <a:pt x="0" y="70477"/>
                  </a:cubicBezTo>
                  <a:lnTo>
                    <a:pt x="0" y="40902"/>
                  </a:lnTo>
                  <a:cubicBezTo>
                    <a:pt x="0" y="18312"/>
                    <a:pt x="18312" y="0"/>
                    <a:pt x="40902" y="0"/>
                  </a:cubicBezTo>
                  <a:close/>
                </a:path>
              </a:pathLst>
            </a:custGeom>
            <a:solidFill>
              <a:srgbClr val="015438"/>
            </a:solidFill>
          </p:spPr>
        </p:sp>
        <p:sp>
          <p:nvSpPr>
            <p:cNvPr id="42" name="TextBox 16"/>
            <p:cNvSpPr txBox="1"/>
            <p:nvPr/>
          </p:nvSpPr>
          <p:spPr>
            <a:xfrm>
              <a:off x="0" y="-47625"/>
              <a:ext cx="640647" cy="159004"/>
            </a:xfrm>
            <a:prstGeom prst="rect">
              <a:avLst/>
            </a:prstGeom>
          </p:spPr>
          <p:txBody>
            <a:bodyPr lIns="50800" tIns="50800" rIns="50800" bIns="50800" rtlCol="0" anchor="ctr"/>
            <a:lstStyle/>
            <a:p>
              <a:pPr algn="ctr">
                <a:lnSpc>
                  <a:spcPts val="3660"/>
                </a:lnSpc>
              </a:pPr>
              <a:endParaRPr/>
            </a:p>
          </p:txBody>
        </p:sp>
      </p:grpSp>
      <p:sp>
        <p:nvSpPr>
          <p:cNvPr id="43" name="Freeform 23"/>
          <p:cNvSpPr/>
          <p:nvPr/>
        </p:nvSpPr>
        <p:spPr>
          <a:xfrm>
            <a:off x="227422" y="3413506"/>
            <a:ext cx="1113697" cy="1310893"/>
          </a:xfrm>
          <a:custGeom>
            <a:avLst/>
            <a:gdLst/>
            <a:ahLst/>
            <a:cxnLst/>
            <a:rect l="l" t="t" r="r" b="b"/>
            <a:pathLst>
              <a:path w="1889459" h="1889459">
                <a:moveTo>
                  <a:pt x="0" y="0"/>
                </a:moveTo>
                <a:lnTo>
                  <a:pt x="1889459" y="0"/>
                </a:lnTo>
                <a:lnTo>
                  <a:pt x="1889459" y="1889459"/>
                </a:lnTo>
                <a:lnTo>
                  <a:pt x="0" y="1889459"/>
                </a:lnTo>
                <a:lnTo>
                  <a:pt x="0" y="0"/>
                </a:lnTo>
                <a:close/>
              </a:path>
            </a:pathLst>
          </a:custGeom>
          <a:blipFill>
            <a:blip r:embed="rId4" cstate="print">
              <a:extLst>
                <a:ext uri="{96DAC541-7B7A-43D3-8B79-37D633B846F1}">
                  <asvg:svgBlip xmlns:asvg="http://schemas.microsoft.com/office/drawing/2016/SVG/main" xmlns="" r:embed=""/>
                </a:ext>
              </a:extLst>
            </a:blip>
            <a:stretch>
              <a:fillRect/>
            </a:stretch>
          </a:blipFill>
        </p:spPr>
      </p:sp>
      <p:sp>
        <p:nvSpPr>
          <p:cNvPr id="44" name="TextBox 27"/>
          <p:cNvSpPr txBox="1"/>
          <p:nvPr/>
        </p:nvSpPr>
        <p:spPr>
          <a:xfrm>
            <a:off x="1338776" y="3657694"/>
            <a:ext cx="3461824" cy="923330"/>
          </a:xfrm>
          <a:prstGeom prst="rect">
            <a:avLst/>
          </a:prstGeom>
        </p:spPr>
        <p:txBody>
          <a:bodyPr wrap="square" lIns="0" tIns="0" rIns="0" bIns="0" rtlCol="0" anchor="t">
            <a:spAutoFit/>
          </a:bodyPr>
          <a:lstStyle/>
          <a:p>
            <a:pPr algn="ctr"/>
            <a:r>
              <a:rPr lang="en-US" sz="3000" b="1" smtClean="0">
                <a:solidFill>
                  <a:srgbClr val="FFFFFF"/>
                </a:solidFill>
                <a:latin typeface="Calibri" pitchFamily="34" charset="0"/>
                <a:cs typeface="Calibri" pitchFamily="34" charset="0"/>
              </a:rPr>
              <a:t>Nhóm 3. Đường biển và đường sông</a:t>
            </a:r>
            <a:endParaRPr lang="en-US" sz="3000" b="1" dirty="0">
              <a:solidFill>
                <a:srgbClr val="FFFFFF"/>
              </a:solidFill>
              <a:latin typeface="Calibri" pitchFamily="34" charset="0"/>
              <a:cs typeface="Calibri" pitchFamily="34" charset="0"/>
            </a:endParaRPr>
          </a:p>
        </p:txBody>
      </p:sp>
      <p:grpSp>
        <p:nvGrpSpPr>
          <p:cNvPr id="5" name="Group 14"/>
          <p:cNvGrpSpPr/>
          <p:nvPr/>
        </p:nvGrpSpPr>
        <p:grpSpPr>
          <a:xfrm>
            <a:off x="423715" y="5014966"/>
            <a:ext cx="4559765" cy="1279153"/>
            <a:chOff x="0" y="0"/>
            <a:chExt cx="640647" cy="111379"/>
          </a:xfrm>
        </p:grpSpPr>
        <p:sp>
          <p:nvSpPr>
            <p:cNvPr id="46" name="Freeform 15"/>
            <p:cNvSpPr/>
            <p:nvPr/>
          </p:nvSpPr>
          <p:spPr>
            <a:xfrm>
              <a:off x="0" y="0"/>
              <a:ext cx="640647" cy="111379"/>
            </a:xfrm>
            <a:custGeom>
              <a:avLst/>
              <a:gdLst/>
              <a:ahLst/>
              <a:cxnLst/>
              <a:rect l="l" t="t" r="r" b="b"/>
              <a:pathLst>
                <a:path w="640647" h="111379">
                  <a:moveTo>
                    <a:pt x="40902" y="0"/>
                  </a:moveTo>
                  <a:lnTo>
                    <a:pt x="599745" y="0"/>
                  </a:lnTo>
                  <a:cubicBezTo>
                    <a:pt x="610592" y="0"/>
                    <a:pt x="620996" y="4309"/>
                    <a:pt x="628667" y="11980"/>
                  </a:cubicBezTo>
                  <a:cubicBezTo>
                    <a:pt x="636337" y="19651"/>
                    <a:pt x="640647" y="30054"/>
                    <a:pt x="640647" y="40902"/>
                  </a:cubicBezTo>
                  <a:lnTo>
                    <a:pt x="640647" y="70477"/>
                  </a:lnTo>
                  <a:cubicBezTo>
                    <a:pt x="640647" y="93067"/>
                    <a:pt x="622334" y="111379"/>
                    <a:pt x="599745" y="111379"/>
                  </a:cubicBezTo>
                  <a:lnTo>
                    <a:pt x="40902" y="111379"/>
                  </a:lnTo>
                  <a:cubicBezTo>
                    <a:pt x="18312" y="111379"/>
                    <a:pt x="0" y="93067"/>
                    <a:pt x="0" y="70477"/>
                  </a:cubicBezTo>
                  <a:lnTo>
                    <a:pt x="0" y="40902"/>
                  </a:lnTo>
                  <a:cubicBezTo>
                    <a:pt x="0" y="18312"/>
                    <a:pt x="18312" y="0"/>
                    <a:pt x="40902" y="0"/>
                  </a:cubicBezTo>
                  <a:close/>
                </a:path>
              </a:pathLst>
            </a:custGeom>
            <a:solidFill>
              <a:srgbClr val="015438"/>
            </a:solidFill>
          </p:spPr>
        </p:sp>
        <p:sp>
          <p:nvSpPr>
            <p:cNvPr id="47" name="TextBox 16"/>
            <p:cNvSpPr txBox="1"/>
            <p:nvPr/>
          </p:nvSpPr>
          <p:spPr>
            <a:xfrm>
              <a:off x="0" y="-47625"/>
              <a:ext cx="640647" cy="159004"/>
            </a:xfrm>
            <a:prstGeom prst="rect">
              <a:avLst/>
            </a:prstGeom>
          </p:spPr>
          <p:txBody>
            <a:bodyPr lIns="50800" tIns="50800" rIns="50800" bIns="50800" rtlCol="0" anchor="ctr"/>
            <a:lstStyle/>
            <a:p>
              <a:pPr algn="ctr">
                <a:lnSpc>
                  <a:spcPts val="3660"/>
                </a:lnSpc>
              </a:pPr>
              <a:endParaRPr/>
            </a:p>
          </p:txBody>
        </p:sp>
      </p:grpSp>
      <p:sp>
        <p:nvSpPr>
          <p:cNvPr id="48" name="Freeform 23"/>
          <p:cNvSpPr/>
          <p:nvPr/>
        </p:nvSpPr>
        <p:spPr>
          <a:xfrm>
            <a:off x="212182" y="4937506"/>
            <a:ext cx="1113697" cy="1310893"/>
          </a:xfrm>
          <a:custGeom>
            <a:avLst/>
            <a:gdLst/>
            <a:ahLst/>
            <a:cxnLst/>
            <a:rect l="l" t="t" r="r" b="b"/>
            <a:pathLst>
              <a:path w="1889459" h="1889459">
                <a:moveTo>
                  <a:pt x="0" y="0"/>
                </a:moveTo>
                <a:lnTo>
                  <a:pt x="1889459" y="0"/>
                </a:lnTo>
                <a:lnTo>
                  <a:pt x="1889459" y="1889459"/>
                </a:lnTo>
                <a:lnTo>
                  <a:pt x="0" y="1889459"/>
                </a:lnTo>
                <a:lnTo>
                  <a:pt x="0" y="0"/>
                </a:lnTo>
                <a:close/>
              </a:path>
            </a:pathLst>
          </a:custGeom>
          <a:blipFill>
            <a:blip r:embed="rId4" cstate="print">
              <a:extLst>
                <a:ext uri="{96DAC541-7B7A-43D3-8B79-37D633B846F1}">
                  <asvg:svgBlip xmlns:asvg="http://schemas.microsoft.com/office/drawing/2016/SVG/main" xmlns="" r:embed=""/>
                </a:ext>
              </a:extLst>
            </a:blip>
            <a:stretch>
              <a:fillRect/>
            </a:stretch>
          </a:blipFill>
        </p:spPr>
      </p:sp>
      <p:sp>
        <p:nvSpPr>
          <p:cNvPr id="49" name="TextBox 27"/>
          <p:cNvSpPr txBox="1"/>
          <p:nvPr/>
        </p:nvSpPr>
        <p:spPr>
          <a:xfrm>
            <a:off x="1323536" y="5181694"/>
            <a:ext cx="3461824" cy="923330"/>
          </a:xfrm>
          <a:prstGeom prst="rect">
            <a:avLst/>
          </a:prstGeom>
        </p:spPr>
        <p:txBody>
          <a:bodyPr wrap="square" lIns="0" tIns="0" rIns="0" bIns="0" rtlCol="0" anchor="t">
            <a:spAutoFit/>
          </a:bodyPr>
          <a:lstStyle/>
          <a:p>
            <a:pPr algn="ctr"/>
            <a:r>
              <a:rPr lang="en-US" sz="3000" b="1" smtClean="0">
                <a:solidFill>
                  <a:srgbClr val="FFFFFF"/>
                </a:solidFill>
                <a:latin typeface="Calibri" pitchFamily="34" charset="0"/>
                <a:cs typeface="Calibri" pitchFamily="34" charset="0"/>
              </a:rPr>
              <a:t>Nhóm 4. </a:t>
            </a:r>
          </a:p>
          <a:p>
            <a:pPr algn="ctr"/>
            <a:r>
              <a:rPr lang="en-US" sz="3000" b="1" smtClean="0">
                <a:solidFill>
                  <a:srgbClr val="FFFFFF"/>
                </a:solidFill>
                <a:latin typeface="Calibri" pitchFamily="34" charset="0"/>
                <a:cs typeface="Calibri" pitchFamily="34" charset="0"/>
              </a:rPr>
              <a:t>Đường hàng không</a:t>
            </a:r>
            <a:endParaRPr lang="en-US" sz="3000" b="1" dirty="0">
              <a:solidFill>
                <a:srgbClr val="FFFFFF"/>
              </a:solidFill>
              <a:latin typeface="Calibri" pitchFamily="34" charset="0"/>
              <a:cs typeface="Calibri" pitchFamily="34" charset="0"/>
            </a:endParaRPr>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ppt_x</p:attrName>
                                        </p:attrNameLst>
                                      </p:cBhvr>
                                      <p:tavLst>
                                        <p:tav tm="0">
                                          <p:val>
                                            <p:strVal val="#ppt_x-.2"/>
                                          </p:val>
                                        </p:tav>
                                        <p:tav tm="100000">
                                          <p:val>
                                            <p:strVal val="#ppt_x"/>
                                          </p:val>
                                        </p:tav>
                                      </p:tavLst>
                                    </p:anim>
                                    <p:anim calcmode="lin" valueType="num">
                                      <p:cBhvr>
                                        <p:cTn id="8"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9" dur="1000"/>
                                        <p:tgtEl>
                                          <p:spTgt spid="11"/>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1000" fill="hold"/>
                                        <p:tgtEl>
                                          <p:spTgt spid="16"/>
                                        </p:tgtEl>
                                        <p:attrNameLst>
                                          <p:attrName>ppt_x</p:attrName>
                                        </p:attrNameLst>
                                      </p:cBhvr>
                                      <p:tavLst>
                                        <p:tav tm="0">
                                          <p:val>
                                            <p:strVal val="#ppt_x-.2"/>
                                          </p:val>
                                        </p:tav>
                                        <p:tav tm="100000">
                                          <p:val>
                                            <p:strVal val="#ppt_x"/>
                                          </p:val>
                                        </p:tav>
                                      </p:tavLst>
                                    </p:anim>
                                    <p:anim calcmode="lin" valueType="num">
                                      <p:cBhvr>
                                        <p:cTn id="13"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1000"/>
                                        <p:tgtEl>
                                          <p:spTgt spid="2"/>
                                        </p:tgtEl>
                                      </p:cBhvr>
                                    </p:animEffect>
                                  </p:childTnLst>
                                </p:cTn>
                              </p:par>
                              <p:par>
                                <p:cTn id="20" presetID="6" presetClass="entr" presetSubtype="16" fill="hold"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circle(in)">
                                      <p:cBhvr>
                                        <p:cTn id="22" dur="1000"/>
                                        <p:tgtEl>
                                          <p:spTgt spid="33"/>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circle(in)">
                                      <p:cBhvr>
                                        <p:cTn id="25" dur="1000"/>
                                        <p:tgtEl>
                                          <p:spTgt spid="34"/>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circle(in)">
                                      <p:cBhvr>
                                        <p:cTn id="30" dur="1000"/>
                                        <p:tgtEl>
                                          <p:spTgt spid="3"/>
                                        </p:tgtEl>
                                      </p:cBhvr>
                                    </p:animEffect>
                                  </p:childTnLst>
                                </p:cTn>
                              </p:par>
                              <p:par>
                                <p:cTn id="31" presetID="6" presetClass="entr" presetSubtype="16" fill="hold" nodeType="with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circle(in)">
                                      <p:cBhvr>
                                        <p:cTn id="33" dur="1000"/>
                                        <p:tgtEl>
                                          <p:spTgt spid="38"/>
                                        </p:tgtEl>
                                      </p:cBhvr>
                                    </p:animEffect>
                                  </p:childTnLst>
                                </p:cTn>
                              </p:par>
                              <p:par>
                                <p:cTn id="34" presetID="6" presetClass="entr" presetSubtype="16" fill="hold" grpId="0" nodeType="with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circle(in)">
                                      <p:cBhvr>
                                        <p:cTn id="36" dur="1000"/>
                                        <p:tgtEl>
                                          <p:spTgt spid="39"/>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circle(in)">
                                      <p:cBhvr>
                                        <p:cTn id="41" dur="1000"/>
                                        <p:tgtEl>
                                          <p:spTgt spid="4"/>
                                        </p:tgtEl>
                                      </p:cBhvr>
                                    </p:animEffect>
                                  </p:childTnLst>
                                </p:cTn>
                              </p:par>
                              <p:par>
                                <p:cTn id="42" presetID="6" presetClass="entr" presetSubtype="16" fill="hold" nodeType="withEffect">
                                  <p:stCondLst>
                                    <p:cond delay="0"/>
                                  </p:stCondLst>
                                  <p:childTnLst>
                                    <p:set>
                                      <p:cBhvr>
                                        <p:cTn id="43" dur="1" fill="hold">
                                          <p:stCondLst>
                                            <p:cond delay="0"/>
                                          </p:stCondLst>
                                        </p:cTn>
                                        <p:tgtEl>
                                          <p:spTgt spid="43"/>
                                        </p:tgtEl>
                                        <p:attrNameLst>
                                          <p:attrName>style.visibility</p:attrName>
                                        </p:attrNameLst>
                                      </p:cBhvr>
                                      <p:to>
                                        <p:strVal val="visible"/>
                                      </p:to>
                                    </p:set>
                                    <p:animEffect transition="in" filter="circle(in)">
                                      <p:cBhvr>
                                        <p:cTn id="44" dur="1000"/>
                                        <p:tgtEl>
                                          <p:spTgt spid="43"/>
                                        </p:tgtEl>
                                      </p:cBhvr>
                                    </p:animEffect>
                                  </p:childTnLst>
                                </p:cTn>
                              </p:par>
                              <p:par>
                                <p:cTn id="45" presetID="6" presetClass="entr" presetSubtype="16" fill="hold" grpId="0" nodeType="with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circle(in)">
                                      <p:cBhvr>
                                        <p:cTn id="47" dur="1000"/>
                                        <p:tgtEl>
                                          <p:spTgt spid="44"/>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nodeType="click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circle(in)">
                                      <p:cBhvr>
                                        <p:cTn id="52" dur="1000"/>
                                        <p:tgtEl>
                                          <p:spTgt spid="5"/>
                                        </p:tgtEl>
                                      </p:cBhvr>
                                    </p:animEffect>
                                  </p:childTnLst>
                                </p:cTn>
                              </p:par>
                              <p:par>
                                <p:cTn id="53" presetID="6" presetClass="entr" presetSubtype="16" fill="hold" nodeType="withEffect">
                                  <p:stCondLst>
                                    <p:cond delay="0"/>
                                  </p:stCondLst>
                                  <p:childTnLst>
                                    <p:set>
                                      <p:cBhvr>
                                        <p:cTn id="54" dur="1" fill="hold">
                                          <p:stCondLst>
                                            <p:cond delay="0"/>
                                          </p:stCondLst>
                                        </p:cTn>
                                        <p:tgtEl>
                                          <p:spTgt spid="48"/>
                                        </p:tgtEl>
                                        <p:attrNameLst>
                                          <p:attrName>style.visibility</p:attrName>
                                        </p:attrNameLst>
                                      </p:cBhvr>
                                      <p:to>
                                        <p:strVal val="visible"/>
                                      </p:to>
                                    </p:set>
                                    <p:animEffect transition="in" filter="circle(in)">
                                      <p:cBhvr>
                                        <p:cTn id="55" dur="1000"/>
                                        <p:tgtEl>
                                          <p:spTgt spid="48"/>
                                        </p:tgtEl>
                                      </p:cBhvr>
                                    </p:animEffect>
                                  </p:childTnLst>
                                </p:cTn>
                              </p:par>
                              <p:par>
                                <p:cTn id="56" presetID="6" presetClass="entr" presetSubtype="16" fill="hold" grpId="0" nodeType="withEffect">
                                  <p:stCondLst>
                                    <p:cond delay="0"/>
                                  </p:stCondLst>
                                  <p:childTnLst>
                                    <p:set>
                                      <p:cBhvr>
                                        <p:cTn id="57" dur="1" fill="hold">
                                          <p:stCondLst>
                                            <p:cond delay="0"/>
                                          </p:stCondLst>
                                        </p:cTn>
                                        <p:tgtEl>
                                          <p:spTgt spid="49"/>
                                        </p:tgtEl>
                                        <p:attrNameLst>
                                          <p:attrName>style.visibility</p:attrName>
                                        </p:attrNameLst>
                                      </p:cBhvr>
                                      <p:to>
                                        <p:strVal val="visible"/>
                                      </p:to>
                                    </p:set>
                                    <p:animEffect transition="in" filter="circle(in)">
                                      <p:cBhvr>
                                        <p:cTn id="58" dur="1000"/>
                                        <p:tgtEl>
                                          <p:spTgt spid="49"/>
                                        </p:tgtEl>
                                      </p:cBhvr>
                                    </p:animEffect>
                                  </p:childTnLst>
                                </p:cTn>
                              </p:par>
                            </p:childTnLst>
                          </p:cTn>
                        </p:par>
                      </p:childTnLst>
                    </p:cTn>
                  </p:par>
                  <p:par>
                    <p:cTn id="59" fill="hold">
                      <p:stCondLst>
                        <p:cond delay="indefinite"/>
                      </p:stCondLst>
                      <p:childTnLst>
                        <p:par>
                          <p:cTn id="60" fill="hold">
                            <p:stCondLst>
                              <p:cond delay="0"/>
                            </p:stCondLst>
                            <p:childTnLst>
                              <p:par>
                                <p:cTn id="61" presetID="29" presetClass="entr" presetSubtype="0" fill="hold" nodeType="clickEffect">
                                  <p:stCondLst>
                                    <p:cond delay="0"/>
                                  </p:stCondLst>
                                  <p:childTnLst>
                                    <p:set>
                                      <p:cBhvr>
                                        <p:cTn id="62" dur="1" fill="hold">
                                          <p:stCondLst>
                                            <p:cond delay="0"/>
                                          </p:stCondLst>
                                        </p:cTn>
                                        <p:tgtEl>
                                          <p:spTgt spid="9"/>
                                        </p:tgtEl>
                                        <p:attrNameLst>
                                          <p:attrName>style.visibility</p:attrName>
                                        </p:attrNameLst>
                                      </p:cBhvr>
                                      <p:to>
                                        <p:strVal val="visible"/>
                                      </p:to>
                                    </p:set>
                                    <p:anim calcmode="lin" valueType="num">
                                      <p:cBhvr>
                                        <p:cTn id="63" dur="1000" fill="hold"/>
                                        <p:tgtEl>
                                          <p:spTgt spid="9"/>
                                        </p:tgtEl>
                                        <p:attrNameLst>
                                          <p:attrName>ppt_x</p:attrName>
                                        </p:attrNameLst>
                                      </p:cBhvr>
                                      <p:tavLst>
                                        <p:tav tm="0">
                                          <p:val>
                                            <p:strVal val="#ppt_x-.2"/>
                                          </p:val>
                                        </p:tav>
                                        <p:tav tm="100000">
                                          <p:val>
                                            <p:strVal val="#ppt_x"/>
                                          </p:val>
                                        </p:tav>
                                      </p:tavLst>
                                    </p:anim>
                                    <p:anim calcmode="lin" valueType="num">
                                      <p:cBhvr>
                                        <p:cTn id="64"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6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animBg="1"/>
      <p:bldP spid="34" grpId="0"/>
      <p:bldP spid="39" grpId="0"/>
      <p:bldP spid="44" grpId="0"/>
      <p:bldP spid="4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Straight Connector 38">
            <a:extLst>
              <a:ext uri="{FF2B5EF4-FFF2-40B4-BE49-F238E27FC236}">
                <a16:creationId xmlns="" xmlns:a16="http://schemas.microsoft.com/office/drawing/2014/main" id="{B817379C-DAEE-4A26-B7E8-B157AAEC6C14}"/>
              </a:ext>
            </a:extLst>
          </p:cNvPr>
          <p:cNvCxnSpPr/>
          <p:nvPr/>
        </p:nvCxnSpPr>
        <p:spPr>
          <a:xfrm>
            <a:off x="87090" y="726668"/>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176594" y="753371"/>
            <a:ext cx="12015406" cy="1015659"/>
          </a:xfrm>
          <a:prstGeom prst="rect">
            <a:avLst/>
          </a:prstGeom>
        </p:spPr>
        <p:txBody>
          <a:bodyPr wrap="square" lIns="91436" tIns="45718" rIns="91436" bIns="45718">
            <a:spAutoFit/>
          </a:bodyPr>
          <a:lstStyle/>
          <a:p>
            <a:pPr marL="571500" indent="-571500"/>
            <a:r>
              <a:rPr lang="en-US" sz="3000" b="1" smtClean="0">
                <a:solidFill>
                  <a:srgbClr val="002060"/>
                </a:solidFill>
                <a:latin typeface="Calibri" pitchFamily="34" charset="0"/>
                <a:cs typeface="Calibri" pitchFamily="34" charset="0"/>
              </a:rPr>
              <a:t>2. Một số ngành dịch vụ</a:t>
            </a:r>
          </a:p>
          <a:p>
            <a:pPr marL="571500" indent="-571500"/>
            <a:r>
              <a:rPr lang="en-US" sz="3000" b="1" i="1" smtClean="0">
                <a:solidFill>
                  <a:srgbClr val="002060"/>
                </a:solidFill>
                <a:latin typeface="Calibri" pitchFamily="34" charset="0"/>
                <a:cs typeface="Calibri" pitchFamily="34" charset="0"/>
              </a:rPr>
              <a:t>a. Giao thông vận tải</a:t>
            </a:r>
            <a:endParaRPr lang="en-US" sz="3000" b="1" i="1">
              <a:latin typeface="Calibri" pitchFamily="34" charset="0"/>
              <a:cs typeface="Calibri" pitchFamily="34" charset="0"/>
            </a:endParaRPr>
          </a:p>
        </p:txBody>
      </p:sp>
      <p:graphicFrame>
        <p:nvGraphicFramePr>
          <p:cNvPr id="7" name="Table 6"/>
          <p:cNvGraphicFramePr>
            <a:graphicFrameLocks noGrp="1"/>
          </p:cNvGraphicFramePr>
          <p:nvPr/>
        </p:nvGraphicFramePr>
        <p:xfrm>
          <a:off x="344992" y="1819422"/>
          <a:ext cx="11298368" cy="4665036"/>
        </p:xfrm>
        <a:graphic>
          <a:graphicData uri="http://schemas.openxmlformats.org/drawingml/2006/table">
            <a:tbl>
              <a:tblPr/>
              <a:tblGrid>
                <a:gridCol w="894068"/>
                <a:gridCol w="1454754"/>
                <a:gridCol w="8949546"/>
              </a:tblGrid>
              <a:tr h="504516">
                <a:tc>
                  <a:txBody>
                    <a:bodyPr/>
                    <a:lstStyle/>
                    <a:p>
                      <a:pPr algn="ctr">
                        <a:lnSpc>
                          <a:spcPct val="100000"/>
                        </a:lnSpc>
                        <a:spcBef>
                          <a:spcPts val="600"/>
                        </a:spcBef>
                        <a:spcAft>
                          <a:spcPts val="0"/>
                        </a:spcAft>
                      </a:pPr>
                      <a:r>
                        <a:rPr lang="en-US" sz="3000" b="1" dirty="0">
                          <a:solidFill>
                            <a:schemeClr val="bg1"/>
                          </a:solidFill>
                          <a:latin typeface="Calibri" pitchFamily="34" charset="0"/>
                          <a:ea typeface="Calibri"/>
                          <a:cs typeface="Calibri" pitchFamily="34" charset="0"/>
                        </a:rPr>
                        <a:t>STT</a:t>
                      </a:r>
                    </a:p>
                  </a:txBody>
                  <a:tcPr marL="62716" marR="627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a:lnSpc>
                          <a:spcPct val="100000"/>
                        </a:lnSpc>
                        <a:spcBef>
                          <a:spcPts val="600"/>
                        </a:spcBef>
                        <a:spcAft>
                          <a:spcPts val="0"/>
                        </a:spcAft>
                      </a:pPr>
                      <a:r>
                        <a:rPr lang="en-US" sz="3000" b="1">
                          <a:solidFill>
                            <a:schemeClr val="bg1"/>
                          </a:solidFill>
                          <a:latin typeface="Calibri" pitchFamily="34" charset="0"/>
                          <a:ea typeface="Calibri"/>
                          <a:cs typeface="Calibri" pitchFamily="34" charset="0"/>
                        </a:rPr>
                        <a:t>Ngành</a:t>
                      </a:r>
                    </a:p>
                  </a:txBody>
                  <a:tcPr marL="62716" marR="627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a:lnSpc>
                          <a:spcPct val="100000"/>
                        </a:lnSpc>
                        <a:spcBef>
                          <a:spcPts val="600"/>
                        </a:spcBef>
                        <a:spcAft>
                          <a:spcPts val="0"/>
                        </a:spcAft>
                      </a:pPr>
                      <a:r>
                        <a:rPr lang="en-US" sz="3000" b="1">
                          <a:solidFill>
                            <a:schemeClr val="bg1"/>
                          </a:solidFill>
                          <a:latin typeface="Calibri" pitchFamily="34" charset="0"/>
                          <a:ea typeface="Calibri"/>
                          <a:cs typeface="Calibri" pitchFamily="34" charset="0"/>
                        </a:rPr>
                        <a:t>Tình hình phát triển</a:t>
                      </a:r>
                    </a:p>
                  </a:txBody>
                  <a:tcPr marL="62716" marR="627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r>
              <a:tr h="1226447">
                <a:tc>
                  <a:txBody>
                    <a:bodyPr/>
                    <a:lstStyle/>
                    <a:p>
                      <a:pPr algn="ctr">
                        <a:lnSpc>
                          <a:spcPct val="130000"/>
                        </a:lnSpc>
                        <a:spcBef>
                          <a:spcPts val="0"/>
                        </a:spcBef>
                        <a:spcAft>
                          <a:spcPts val="0"/>
                        </a:spcAft>
                      </a:pPr>
                      <a:r>
                        <a:rPr lang="en-US" sz="3000" b="1">
                          <a:solidFill>
                            <a:srgbClr val="000000"/>
                          </a:solidFill>
                          <a:latin typeface="Calibri" pitchFamily="34" charset="0"/>
                          <a:ea typeface="Calibri"/>
                          <a:cs typeface="Calibri" pitchFamily="34" charset="0"/>
                        </a:rPr>
                        <a:t>1</a:t>
                      </a:r>
                    </a:p>
                  </a:txBody>
                  <a:tcPr marL="62716" marR="62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30000"/>
                        </a:lnSpc>
                        <a:spcBef>
                          <a:spcPts val="0"/>
                        </a:spcBef>
                        <a:spcAft>
                          <a:spcPts val="0"/>
                        </a:spcAft>
                      </a:pPr>
                      <a:r>
                        <a:rPr lang="en-US" sz="3000" b="1">
                          <a:solidFill>
                            <a:srgbClr val="000000"/>
                          </a:solidFill>
                          <a:latin typeface="Calibri" pitchFamily="34" charset="0"/>
                          <a:ea typeface="Calibri"/>
                          <a:cs typeface="Calibri" pitchFamily="34" charset="0"/>
                        </a:rPr>
                        <a:t>Đường </a:t>
                      </a:r>
                      <a:r>
                        <a:rPr lang="en-US" sz="3000" b="1" smtClean="0">
                          <a:solidFill>
                            <a:srgbClr val="000000"/>
                          </a:solidFill>
                          <a:latin typeface="Calibri" pitchFamily="34" charset="0"/>
                          <a:ea typeface="Calibri"/>
                          <a:cs typeface="Calibri" pitchFamily="34" charset="0"/>
                        </a:rPr>
                        <a:t>ô</a:t>
                      </a:r>
                      <a:r>
                        <a:rPr lang="en-US" sz="3000" b="1" baseline="0" smtClean="0">
                          <a:solidFill>
                            <a:srgbClr val="000000"/>
                          </a:solidFill>
                          <a:latin typeface="Calibri" pitchFamily="34" charset="0"/>
                          <a:ea typeface="Calibri"/>
                          <a:cs typeface="Calibri" pitchFamily="34" charset="0"/>
                        </a:rPr>
                        <a:t> tô</a:t>
                      </a:r>
                      <a:endParaRPr lang="en-US" sz="3000" b="1" smtClean="0">
                        <a:solidFill>
                          <a:srgbClr val="000000"/>
                        </a:solidFill>
                        <a:latin typeface="Calibri" pitchFamily="34" charset="0"/>
                        <a:ea typeface="Calibri"/>
                        <a:cs typeface="Calibri" pitchFamily="34" charset="0"/>
                      </a:endParaRPr>
                    </a:p>
                    <a:p>
                      <a:pPr algn="ctr">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ctr">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ctr">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ctr">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ctr">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txBody>
                  <a:tcPr marL="62716" marR="62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30000"/>
                        </a:lnSpc>
                        <a:spcBef>
                          <a:spcPts val="0"/>
                        </a:spcBef>
                        <a:spcAft>
                          <a:spcPts val="0"/>
                        </a:spcAft>
                      </a:pPr>
                      <a:endParaRPr lang="en-US" sz="3000" b="1" dirty="0" smtClean="0">
                        <a:solidFill>
                          <a:srgbClr val="000000"/>
                        </a:solidFill>
                        <a:latin typeface="Calibri" pitchFamily="34" charset="0"/>
                        <a:ea typeface="Calibri"/>
                        <a:cs typeface="Calibri" pitchFamily="34" charset="0"/>
                      </a:endParaRPr>
                    </a:p>
                    <a:p>
                      <a:pPr algn="just">
                        <a:lnSpc>
                          <a:spcPct val="130000"/>
                        </a:lnSpc>
                        <a:spcBef>
                          <a:spcPts val="0"/>
                        </a:spcBef>
                        <a:spcAft>
                          <a:spcPts val="0"/>
                        </a:spcAft>
                      </a:pPr>
                      <a:endParaRPr lang="en-US" sz="3000" b="1" dirty="0" smtClean="0">
                        <a:solidFill>
                          <a:srgbClr val="000000"/>
                        </a:solidFill>
                        <a:latin typeface="Calibri" pitchFamily="34" charset="0"/>
                        <a:ea typeface="Calibri"/>
                        <a:cs typeface="Calibri" pitchFamily="34" charset="0"/>
                      </a:endParaRPr>
                    </a:p>
                    <a:p>
                      <a:pPr algn="just">
                        <a:lnSpc>
                          <a:spcPct val="130000"/>
                        </a:lnSpc>
                        <a:spcBef>
                          <a:spcPts val="0"/>
                        </a:spcBef>
                        <a:spcAft>
                          <a:spcPts val="0"/>
                        </a:spcAft>
                      </a:pPr>
                      <a:endParaRPr lang="en-US" sz="3000" b="1" dirty="0" smtClean="0">
                        <a:solidFill>
                          <a:srgbClr val="000000"/>
                        </a:solidFill>
                        <a:latin typeface="Calibri" pitchFamily="34" charset="0"/>
                        <a:ea typeface="Calibri"/>
                        <a:cs typeface="Calibri" pitchFamily="34" charset="0"/>
                      </a:endParaRPr>
                    </a:p>
                    <a:p>
                      <a:pPr algn="just">
                        <a:lnSpc>
                          <a:spcPct val="130000"/>
                        </a:lnSpc>
                        <a:spcBef>
                          <a:spcPts val="0"/>
                        </a:spcBef>
                        <a:spcAft>
                          <a:spcPts val="0"/>
                        </a:spcAft>
                      </a:pPr>
                      <a:endParaRPr lang="en-US" sz="3000" b="1" dirty="0" smtClean="0">
                        <a:solidFill>
                          <a:srgbClr val="000000"/>
                        </a:solidFill>
                        <a:latin typeface="Calibri" pitchFamily="34" charset="0"/>
                        <a:ea typeface="Calibri"/>
                        <a:cs typeface="Calibri" pitchFamily="34" charset="0"/>
                      </a:endParaRPr>
                    </a:p>
                    <a:p>
                      <a:pPr algn="just">
                        <a:lnSpc>
                          <a:spcPct val="130000"/>
                        </a:lnSpc>
                        <a:spcBef>
                          <a:spcPts val="0"/>
                        </a:spcBef>
                        <a:spcAft>
                          <a:spcPts val="0"/>
                        </a:spcAft>
                      </a:pPr>
                      <a:endParaRPr lang="en-US" sz="3000" b="1" dirty="0" smtClean="0">
                        <a:solidFill>
                          <a:srgbClr val="000000"/>
                        </a:solidFill>
                        <a:latin typeface="Calibri" pitchFamily="34" charset="0"/>
                        <a:ea typeface="Calibri"/>
                        <a:cs typeface="Calibri" pitchFamily="34" charset="0"/>
                      </a:endParaRPr>
                    </a:p>
                    <a:p>
                      <a:pPr algn="just">
                        <a:lnSpc>
                          <a:spcPct val="130000"/>
                        </a:lnSpc>
                        <a:spcBef>
                          <a:spcPts val="0"/>
                        </a:spcBef>
                        <a:spcAft>
                          <a:spcPts val="0"/>
                        </a:spcAft>
                      </a:pPr>
                      <a:endParaRPr lang="en-US" sz="3000" b="1" dirty="0">
                        <a:solidFill>
                          <a:srgbClr val="000000"/>
                        </a:solidFill>
                        <a:latin typeface="Calibri" pitchFamily="34" charset="0"/>
                        <a:ea typeface="Calibri"/>
                        <a:cs typeface="Calibri" pitchFamily="34" charset="0"/>
                      </a:endParaRPr>
                    </a:p>
                  </a:txBody>
                  <a:tcPr marL="62716" marR="62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sp>
        <p:nvSpPr>
          <p:cNvPr id="8" name="Rectangle 7"/>
          <p:cNvSpPr/>
          <p:nvPr/>
        </p:nvSpPr>
        <p:spPr>
          <a:xfrm>
            <a:off x="2709195" y="2302749"/>
            <a:ext cx="8873205" cy="3407984"/>
          </a:xfrm>
          <a:prstGeom prst="rect">
            <a:avLst/>
          </a:prstGeom>
        </p:spPr>
        <p:txBody>
          <a:bodyPr wrap="square">
            <a:spAutoFit/>
          </a:bodyPr>
          <a:lstStyle/>
          <a:p>
            <a:pPr algn="just">
              <a:lnSpc>
                <a:spcPct val="130000"/>
              </a:lnSpc>
            </a:pPr>
            <a:r>
              <a:rPr lang="en-US" sz="2800" b="1" dirty="0" smtClean="0">
                <a:solidFill>
                  <a:schemeClr val="bg2">
                    <a:lumMod val="10000"/>
                  </a:schemeClr>
                </a:solidFill>
                <a:latin typeface="Calibri" pitchFamily="34" charset="0"/>
                <a:cs typeface="Calibri" pitchFamily="34" charset="0"/>
              </a:rPr>
              <a:t>- L</a:t>
            </a:r>
            <a:r>
              <a:rPr lang="vi-VN" sz="2800" b="1" dirty="0" smtClean="0">
                <a:solidFill>
                  <a:schemeClr val="bg2">
                    <a:lumMod val="10000"/>
                  </a:schemeClr>
                </a:solidFill>
                <a:latin typeface="Calibri" pitchFamily="34" charset="0"/>
                <a:cs typeface="Calibri" pitchFamily="34" charset="0"/>
              </a:rPr>
              <a:t>oại hình giao thông quan trọng nhất ở nước ta. </a:t>
            </a:r>
            <a:endParaRPr lang="en-US" sz="2800" b="1" dirty="0" smtClean="0">
              <a:solidFill>
                <a:schemeClr val="bg2">
                  <a:lumMod val="10000"/>
                </a:schemeClr>
              </a:solidFill>
              <a:latin typeface="Calibri" pitchFamily="34" charset="0"/>
              <a:cs typeface="Calibri" pitchFamily="34" charset="0"/>
            </a:endParaRPr>
          </a:p>
          <a:p>
            <a:pPr algn="just">
              <a:lnSpc>
                <a:spcPct val="130000"/>
              </a:lnSpc>
            </a:pPr>
            <a:r>
              <a:rPr lang="en-US" sz="2800" b="1" dirty="0" smtClean="0">
                <a:solidFill>
                  <a:schemeClr val="bg2">
                    <a:lumMod val="10000"/>
                  </a:schemeClr>
                </a:solidFill>
                <a:latin typeface="Calibri" pitchFamily="34" charset="0"/>
                <a:cs typeface="Calibri" pitchFamily="34" charset="0"/>
              </a:rPr>
              <a:t>- K</a:t>
            </a:r>
            <a:r>
              <a:rPr lang="vi-VN" sz="2800" b="1" dirty="0" smtClean="0">
                <a:solidFill>
                  <a:schemeClr val="bg2">
                    <a:lumMod val="10000"/>
                  </a:schemeClr>
                </a:solidFill>
                <a:latin typeface="Calibri" pitchFamily="34" charset="0"/>
                <a:cs typeface="Calibri" pitchFamily="34" charset="0"/>
              </a:rPr>
              <a:t>ết nối các vùng, miền, </a:t>
            </a:r>
            <a:r>
              <a:rPr lang="en-US" sz="2800" b="1" dirty="0" err="1" smtClean="0">
                <a:solidFill>
                  <a:schemeClr val="bg2">
                    <a:lumMod val="10000"/>
                  </a:schemeClr>
                </a:solidFill>
                <a:latin typeface="Calibri" pitchFamily="34" charset="0"/>
                <a:cs typeface="Calibri" pitchFamily="34" charset="0"/>
              </a:rPr>
              <a:t>trung</a:t>
            </a:r>
            <a:r>
              <a:rPr lang="en-US" sz="2800" b="1" dirty="0" smtClean="0">
                <a:solidFill>
                  <a:schemeClr val="bg2">
                    <a:lumMod val="10000"/>
                  </a:schemeClr>
                </a:solidFill>
                <a:latin typeface="Calibri" pitchFamily="34" charset="0"/>
                <a:cs typeface="Calibri" pitchFamily="34" charset="0"/>
              </a:rPr>
              <a:t> </a:t>
            </a:r>
            <a:r>
              <a:rPr lang="en-US" sz="2800" b="1" dirty="0" err="1" smtClean="0">
                <a:solidFill>
                  <a:schemeClr val="bg2">
                    <a:lumMod val="10000"/>
                  </a:schemeClr>
                </a:solidFill>
                <a:latin typeface="Calibri" pitchFamily="34" charset="0"/>
                <a:cs typeface="Calibri" pitchFamily="34" charset="0"/>
              </a:rPr>
              <a:t>tâm</a:t>
            </a:r>
            <a:r>
              <a:rPr lang="en-US" sz="2800" b="1" dirty="0" smtClean="0">
                <a:solidFill>
                  <a:schemeClr val="bg2">
                    <a:lumMod val="10000"/>
                  </a:schemeClr>
                </a:solidFill>
                <a:latin typeface="Calibri" pitchFamily="34" charset="0"/>
                <a:cs typeface="Calibri" pitchFamily="34" charset="0"/>
              </a:rPr>
              <a:t> </a:t>
            </a:r>
            <a:r>
              <a:rPr lang="en-US" sz="2800" b="1" dirty="0" err="1" smtClean="0">
                <a:solidFill>
                  <a:schemeClr val="bg2">
                    <a:lumMod val="10000"/>
                  </a:schemeClr>
                </a:solidFill>
                <a:latin typeface="Calibri" pitchFamily="34" charset="0"/>
                <a:cs typeface="Calibri" pitchFamily="34" charset="0"/>
              </a:rPr>
              <a:t>kinh</a:t>
            </a:r>
            <a:r>
              <a:rPr lang="en-US" sz="2800" b="1" dirty="0" smtClean="0">
                <a:solidFill>
                  <a:schemeClr val="bg2">
                    <a:lumMod val="10000"/>
                  </a:schemeClr>
                </a:solidFill>
                <a:latin typeface="Calibri" pitchFamily="34" charset="0"/>
                <a:cs typeface="Calibri" pitchFamily="34" charset="0"/>
              </a:rPr>
              <a:t> </a:t>
            </a:r>
            <a:r>
              <a:rPr lang="en-US" sz="2800" b="1" dirty="0" err="1" smtClean="0">
                <a:solidFill>
                  <a:schemeClr val="bg2">
                    <a:lumMod val="10000"/>
                  </a:schemeClr>
                </a:solidFill>
                <a:latin typeface="Calibri" pitchFamily="34" charset="0"/>
                <a:cs typeface="Calibri" pitchFamily="34" charset="0"/>
              </a:rPr>
              <a:t>tế</a:t>
            </a:r>
            <a:r>
              <a:rPr lang="en-US" sz="2800" b="1" dirty="0" smtClean="0">
                <a:solidFill>
                  <a:schemeClr val="bg2">
                    <a:lumMod val="10000"/>
                  </a:schemeClr>
                </a:solidFill>
                <a:latin typeface="Calibri" pitchFamily="34" charset="0"/>
                <a:cs typeface="Calibri" pitchFamily="34" charset="0"/>
              </a:rPr>
              <a:t>,</a:t>
            </a:r>
            <a:r>
              <a:rPr lang="vi-VN" sz="2800" b="1" dirty="0" smtClean="0">
                <a:solidFill>
                  <a:schemeClr val="bg2">
                    <a:lumMod val="10000"/>
                  </a:schemeClr>
                </a:solidFill>
                <a:latin typeface="Calibri" pitchFamily="34" charset="0"/>
                <a:cs typeface="Calibri" pitchFamily="34" charset="0"/>
              </a:rPr>
              <a:t> </a:t>
            </a:r>
            <a:r>
              <a:rPr lang="vi-VN" sz="2800" b="1" dirty="0" smtClean="0">
                <a:solidFill>
                  <a:schemeClr val="bg2">
                    <a:lumMod val="10000"/>
                  </a:schemeClr>
                </a:solidFill>
                <a:latin typeface="Calibri" pitchFamily="34" charset="0"/>
                <a:cs typeface="Calibri" pitchFamily="34" charset="0"/>
              </a:rPr>
              <a:t>hành chính; n</a:t>
            </a:r>
            <a:r>
              <a:rPr lang="en-US" sz="2800" b="1" dirty="0" err="1" smtClean="0">
                <a:solidFill>
                  <a:schemeClr val="bg2">
                    <a:lumMod val="10000"/>
                  </a:schemeClr>
                </a:solidFill>
                <a:latin typeface="Calibri" pitchFamily="34" charset="0"/>
                <a:cs typeface="Calibri" pitchFamily="34" charset="0"/>
              </a:rPr>
              <a:t>ối</a:t>
            </a:r>
            <a:r>
              <a:rPr lang="vi-VN" sz="2800" b="1" dirty="0" smtClean="0">
                <a:solidFill>
                  <a:schemeClr val="bg2">
                    <a:lumMod val="10000"/>
                  </a:schemeClr>
                </a:solidFill>
                <a:latin typeface="Calibri" pitchFamily="34" charset="0"/>
                <a:cs typeface="Calibri" pitchFamily="34" charset="0"/>
              </a:rPr>
              <a:t> các cảng biển, cảng hàng không, cửa khẩu quốc tế. </a:t>
            </a:r>
            <a:endParaRPr lang="en-US" sz="2800" b="1" dirty="0" smtClean="0">
              <a:solidFill>
                <a:schemeClr val="bg2">
                  <a:lumMod val="10000"/>
                </a:schemeClr>
              </a:solidFill>
              <a:latin typeface="Calibri" pitchFamily="34" charset="0"/>
              <a:cs typeface="Calibri" pitchFamily="34" charset="0"/>
            </a:endParaRPr>
          </a:p>
          <a:p>
            <a:pPr algn="just">
              <a:lnSpc>
                <a:spcPct val="130000"/>
              </a:lnSpc>
            </a:pPr>
            <a:r>
              <a:rPr lang="en-US" sz="2800" b="1" dirty="0" smtClean="0">
                <a:solidFill>
                  <a:schemeClr val="bg2">
                    <a:lumMod val="10000"/>
                  </a:schemeClr>
                </a:solidFill>
                <a:latin typeface="Calibri" pitchFamily="34" charset="0"/>
                <a:cs typeface="Calibri" pitchFamily="34" charset="0"/>
              </a:rPr>
              <a:t>- </a:t>
            </a:r>
            <a:r>
              <a:rPr lang="vi-VN" sz="2800" b="1" dirty="0" smtClean="0">
                <a:solidFill>
                  <a:schemeClr val="bg2">
                    <a:lumMod val="10000"/>
                  </a:schemeClr>
                </a:solidFill>
                <a:latin typeface="Calibri" pitchFamily="34" charset="0"/>
                <a:cs typeface="Calibri" pitchFamily="34" charset="0"/>
              </a:rPr>
              <a:t>Một số tuyến đường ô tô theo chiều bắc </a:t>
            </a:r>
            <a:r>
              <a:rPr lang="en-US" sz="2800" b="1" dirty="0" smtClean="0">
                <a:solidFill>
                  <a:schemeClr val="bg2">
                    <a:lumMod val="10000"/>
                  </a:schemeClr>
                </a:solidFill>
                <a:latin typeface="Calibri" pitchFamily="34" charset="0"/>
                <a:cs typeface="Calibri" pitchFamily="34" charset="0"/>
              </a:rPr>
              <a:t>- </a:t>
            </a:r>
            <a:r>
              <a:rPr lang="vi-VN" sz="2800" b="1" dirty="0" smtClean="0">
                <a:solidFill>
                  <a:schemeClr val="bg2">
                    <a:lumMod val="10000"/>
                  </a:schemeClr>
                </a:solidFill>
                <a:latin typeface="Calibri" pitchFamily="34" charset="0"/>
                <a:cs typeface="Calibri" pitchFamily="34" charset="0"/>
              </a:rPr>
              <a:t>nam</a:t>
            </a:r>
            <a:r>
              <a:rPr lang="en-US" sz="2800" b="1" dirty="0" smtClean="0">
                <a:solidFill>
                  <a:schemeClr val="bg2">
                    <a:lumMod val="10000"/>
                  </a:schemeClr>
                </a:solidFill>
                <a:latin typeface="Calibri" pitchFamily="34" charset="0"/>
                <a:cs typeface="Calibri" pitchFamily="34" charset="0"/>
              </a:rPr>
              <a:t>: QL</a:t>
            </a:r>
            <a:r>
              <a:rPr lang="vi-VN" sz="2800" b="1" dirty="0" smtClean="0">
                <a:solidFill>
                  <a:schemeClr val="bg2">
                    <a:lumMod val="10000"/>
                  </a:schemeClr>
                </a:solidFill>
                <a:latin typeface="Calibri" pitchFamily="34" charset="0"/>
                <a:cs typeface="Calibri" pitchFamily="34" charset="0"/>
              </a:rPr>
              <a:t> 1, đường H</a:t>
            </a:r>
            <a:r>
              <a:rPr lang="en-US" sz="2800" b="1" dirty="0" smtClean="0">
                <a:solidFill>
                  <a:schemeClr val="bg2">
                    <a:lumMod val="10000"/>
                  </a:schemeClr>
                </a:solidFill>
                <a:latin typeface="Calibri" pitchFamily="34" charset="0"/>
                <a:cs typeface="Calibri" pitchFamily="34" charset="0"/>
              </a:rPr>
              <a:t>CM</a:t>
            </a:r>
            <a:r>
              <a:rPr lang="vi-VN" sz="2800" b="1" dirty="0" smtClean="0">
                <a:solidFill>
                  <a:schemeClr val="bg2">
                    <a:lumMod val="10000"/>
                  </a:schemeClr>
                </a:solidFill>
                <a:latin typeface="Calibri" pitchFamily="34" charset="0"/>
                <a:cs typeface="Calibri" pitchFamily="34" charset="0"/>
              </a:rPr>
              <a:t>, đường cao tốc Bắc</a:t>
            </a:r>
            <a:r>
              <a:rPr lang="en-US" sz="2800" b="1" dirty="0" smtClean="0">
                <a:solidFill>
                  <a:schemeClr val="bg2">
                    <a:lumMod val="10000"/>
                  </a:schemeClr>
                </a:solidFill>
                <a:latin typeface="Calibri" pitchFamily="34" charset="0"/>
                <a:cs typeface="Calibri" pitchFamily="34" charset="0"/>
              </a:rPr>
              <a:t> -</a:t>
            </a:r>
            <a:r>
              <a:rPr lang="vi-VN" sz="2800" b="1" dirty="0" smtClean="0">
                <a:solidFill>
                  <a:schemeClr val="bg2">
                    <a:lumMod val="10000"/>
                  </a:schemeClr>
                </a:solidFill>
                <a:latin typeface="Calibri" pitchFamily="34" charset="0"/>
                <a:cs typeface="Calibri" pitchFamily="34" charset="0"/>
              </a:rPr>
              <a:t> Nam phía</a:t>
            </a:r>
            <a:r>
              <a:rPr lang="en-US" sz="2800" b="1" dirty="0" smtClean="0">
                <a:solidFill>
                  <a:schemeClr val="bg2">
                    <a:lumMod val="10000"/>
                  </a:schemeClr>
                </a:solidFill>
                <a:latin typeface="Calibri" pitchFamily="34" charset="0"/>
                <a:cs typeface="Calibri" pitchFamily="34" charset="0"/>
              </a:rPr>
              <a:t> đ</a:t>
            </a:r>
            <a:r>
              <a:rPr lang="vi-VN" sz="2800" b="1" dirty="0" smtClean="0">
                <a:solidFill>
                  <a:schemeClr val="bg2">
                    <a:lumMod val="10000"/>
                  </a:schemeClr>
                </a:solidFill>
                <a:latin typeface="Calibri" pitchFamily="34" charset="0"/>
                <a:cs typeface="Calibri" pitchFamily="34" charset="0"/>
              </a:rPr>
              <a:t>ông</a:t>
            </a:r>
            <a:r>
              <a:rPr lang="vi-VN" sz="2800" b="1" dirty="0" smtClean="0">
                <a:solidFill>
                  <a:schemeClr val="bg2">
                    <a:lumMod val="10000"/>
                  </a:schemeClr>
                </a:solidFill>
                <a:latin typeface="Calibri" pitchFamily="34" charset="0"/>
                <a:cs typeface="Calibri" pitchFamily="34" charset="0"/>
              </a:rPr>
              <a:t>, </a:t>
            </a:r>
            <a:r>
              <a:rPr lang="vi-VN" sz="2800" b="1" dirty="0" smtClean="0">
                <a:solidFill>
                  <a:schemeClr val="bg2">
                    <a:lumMod val="10000"/>
                  </a:schemeClr>
                </a:solidFill>
                <a:latin typeface="Calibri" pitchFamily="34" charset="0"/>
                <a:cs typeface="Calibri" pitchFamily="34" charset="0"/>
              </a:rPr>
              <a:t>theo chiều đông </a:t>
            </a:r>
            <a:r>
              <a:rPr lang="en-US" sz="2800" b="1" dirty="0" smtClean="0">
                <a:solidFill>
                  <a:schemeClr val="bg2">
                    <a:lumMod val="10000"/>
                  </a:schemeClr>
                </a:solidFill>
                <a:latin typeface="Calibri" pitchFamily="34" charset="0"/>
                <a:cs typeface="Calibri" pitchFamily="34" charset="0"/>
              </a:rPr>
              <a:t>-</a:t>
            </a:r>
            <a:r>
              <a:rPr lang="vi-VN" sz="2800" b="1" dirty="0" smtClean="0">
                <a:solidFill>
                  <a:schemeClr val="bg2">
                    <a:lumMod val="10000"/>
                  </a:schemeClr>
                </a:solidFill>
                <a:latin typeface="Calibri" pitchFamily="34" charset="0"/>
                <a:cs typeface="Calibri" pitchFamily="34" charset="0"/>
              </a:rPr>
              <a:t> tây là </a:t>
            </a:r>
            <a:r>
              <a:rPr lang="en-US" sz="2800" b="1" dirty="0" smtClean="0">
                <a:solidFill>
                  <a:schemeClr val="bg2">
                    <a:lumMod val="10000"/>
                  </a:schemeClr>
                </a:solidFill>
                <a:latin typeface="Calibri" pitchFamily="34" charset="0"/>
                <a:cs typeface="Calibri" pitchFamily="34" charset="0"/>
              </a:rPr>
              <a:t>QL </a:t>
            </a:r>
            <a:r>
              <a:rPr lang="vi-VN" sz="2800" b="1" dirty="0" smtClean="0">
                <a:solidFill>
                  <a:schemeClr val="bg2">
                    <a:lumMod val="10000"/>
                  </a:schemeClr>
                </a:solidFill>
                <a:latin typeface="Calibri" pitchFamily="34" charset="0"/>
                <a:cs typeface="Calibri" pitchFamily="34" charset="0"/>
              </a:rPr>
              <a:t>7</a:t>
            </a:r>
            <a:r>
              <a:rPr lang="vi-VN" sz="2800" b="1" dirty="0" smtClean="0">
                <a:solidFill>
                  <a:schemeClr val="bg2">
                    <a:lumMod val="10000"/>
                  </a:schemeClr>
                </a:solidFill>
                <a:latin typeface="Calibri" pitchFamily="34" charset="0"/>
                <a:cs typeface="Calibri" pitchFamily="34" charset="0"/>
              </a:rPr>
              <a:t>, 8, 9,51,...</a:t>
            </a:r>
            <a:endParaRPr lang="en-US" sz="2800" b="1" dirty="0">
              <a:solidFill>
                <a:schemeClr val="bg2">
                  <a:lumMod val="10000"/>
                </a:schemeClr>
              </a:solidFill>
              <a:latin typeface="Calibri" pitchFamily="34" charset="0"/>
              <a:cs typeface="Calibri" pitchFamily="34" charset="0"/>
            </a:endParaRPr>
          </a:p>
        </p:txBody>
      </p:sp>
      <p:sp>
        <p:nvSpPr>
          <p:cNvPr id="9" name="TextBox 8"/>
          <p:cNvSpPr txBox="1"/>
          <p:nvPr/>
        </p:nvSpPr>
        <p:spPr>
          <a:xfrm>
            <a:off x="0" y="15800"/>
            <a:ext cx="12192000" cy="784826"/>
          </a:xfrm>
          <a:prstGeom prst="rect">
            <a:avLst/>
          </a:prstGeom>
          <a:noFill/>
        </p:spPr>
        <p:txBody>
          <a:bodyPr wrap="square" lIns="91436" tIns="45718" rIns="91436" bIns="45718" rtlCol="0">
            <a:spAutoFit/>
          </a:bodyPr>
          <a:lstStyle/>
          <a:p>
            <a:pPr algn="ctr"/>
            <a:r>
              <a:rPr lang="en-US" sz="4500" b="1" smtClean="0">
                <a:solidFill>
                  <a:srgbClr val="007A37"/>
                </a:solidFill>
                <a:latin typeface="Calibri" pitchFamily="34" charset="0"/>
                <a:cs typeface="Calibri" pitchFamily="34" charset="0"/>
              </a:rPr>
              <a:t>Bài 9. DỊCH VỤ</a:t>
            </a:r>
            <a:endParaRPr lang="en-US" sz="4500" b="1">
              <a:solidFill>
                <a:srgbClr val="007A37"/>
              </a:solidFill>
              <a:latin typeface="Calibri" pitchFamily="34" charset="0"/>
              <a:cs typeface="Calibri" pitchFamily="34" charset="0"/>
            </a:endParaRPr>
          </a:p>
        </p:txBody>
      </p:sp>
    </p:spTree>
    <p:extLst>
      <p:ext uri="{BB962C8B-B14F-4D97-AF65-F5344CB8AC3E}">
        <p14:creationId xmlns:p14="http://schemas.microsoft.com/office/powerpoint/2010/main" val="299107042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1000" fill="hold"/>
                                        <p:tgtEl>
                                          <p:spTgt spid="8">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8">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8">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 calcmode="lin" valueType="num">
                                      <p:cBhvr>
                                        <p:cTn id="14" dur="1000" fill="hold"/>
                                        <p:tgtEl>
                                          <p:spTgt spid="8">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8">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8">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 calcmode="lin" valueType="num">
                                      <p:cBhvr>
                                        <p:cTn id="21" dur="1000" fill="hold"/>
                                        <p:tgtEl>
                                          <p:spTgt spid="8">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8">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AE09C41C-1952-4C19-BCA0-17E93A6A62DA}"/>
              </a:ext>
            </a:extLst>
          </p:cNvPr>
          <p:cNvSpPr/>
          <p:nvPr/>
        </p:nvSpPr>
        <p:spPr>
          <a:xfrm>
            <a:off x="0" y="0"/>
            <a:ext cx="12175513" cy="6858000"/>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b="1">
              <a:latin typeface="Calibri" pitchFamily="34" charset="0"/>
              <a:cs typeface="Calibri" pitchFamily="34" charset="0"/>
            </a:endParaRPr>
          </a:p>
        </p:txBody>
      </p:sp>
      <p:grpSp>
        <p:nvGrpSpPr>
          <p:cNvPr id="8" name="Group 17">
            <a:extLst>
              <a:ext uri="{FF2B5EF4-FFF2-40B4-BE49-F238E27FC236}">
                <a16:creationId xmlns="" xmlns:a16="http://schemas.microsoft.com/office/drawing/2014/main" id="{2E848A06-133B-4A73-B09E-2A60CA7909D9}"/>
              </a:ext>
            </a:extLst>
          </p:cNvPr>
          <p:cNvGrpSpPr/>
          <p:nvPr/>
        </p:nvGrpSpPr>
        <p:grpSpPr>
          <a:xfrm>
            <a:off x="77542" y="878703"/>
            <a:ext cx="5929363" cy="5440080"/>
            <a:chOff x="1529902" y="1193700"/>
            <a:chExt cx="4194438" cy="4626064"/>
          </a:xfrm>
        </p:grpSpPr>
        <p:sp>
          <p:nvSpPr>
            <p:cNvPr id="21" name="Rectangle 20">
              <a:extLst>
                <a:ext uri="{FF2B5EF4-FFF2-40B4-BE49-F238E27FC236}">
                  <a16:creationId xmlns="" xmlns:a16="http://schemas.microsoft.com/office/drawing/2014/main" id="{29917BA2-BFC2-4972-A6E2-E1E94861E74C}"/>
                </a:ext>
              </a:extLst>
            </p:cNvPr>
            <p:cNvSpPr/>
            <p:nvPr/>
          </p:nvSpPr>
          <p:spPr>
            <a:xfrm>
              <a:off x="1850938" y="1193700"/>
              <a:ext cx="3552366" cy="4626064"/>
            </a:xfrm>
            <a:prstGeom prst="rect">
              <a:avLst/>
            </a:prstGeom>
            <a:solidFill>
              <a:sysClr val="window" lastClr="FFFFFF"/>
            </a:solidFill>
            <a:ln w="12700" cap="flat" cmpd="sng" algn="ctr">
              <a:solidFill>
                <a:srgbClr val="00B050"/>
              </a:solidFill>
              <a:prstDash val="solid"/>
              <a:miter lim="800000"/>
            </a:ln>
            <a:effectLst>
              <a:outerShdw blurRad="50800" dist="38100" dir="2700000" algn="tl" rotWithShape="0">
                <a:prstClr val="black">
                  <a:alpha val="30000"/>
                </a:prstClr>
              </a:outerShdw>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IN" sz="2800" b="1" i="0" u="none" strike="noStrike" kern="0" cap="none" spc="0" normalizeH="0" baseline="0" noProof="0">
                <a:ln>
                  <a:noFill/>
                </a:ln>
                <a:solidFill>
                  <a:prstClr val="white"/>
                </a:solidFill>
                <a:effectLst/>
                <a:uLnTx/>
                <a:uFillTx/>
                <a:latin typeface="Calibri" pitchFamily="34" charset="0"/>
                <a:cs typeface="Calibri" pitchFamily="34" charset="0"/>
              </a:endParaRPr>
            </a:p>
          </p:txBody>
        </p:sp>
        <p:grpSp>
          <p:nvGrpSpPr>
            <p:cNvPr id="9" name="Group 21">
              <a:extLst>
                <a:ext uri="{FF2B5EF4-FFF2-40B4-BE49-F238E27FC236}">
                  <a16:creationId xmlns="" xmlns:a16="http://schemas.microsoft.com/office/drawing/2014/main" id="{791CDC4E-FA58-467D-B28A-7CAE4BADD654}"/>
                </a:ext>
              </a:extLst>
            </p:cNvPr>
            <p:cNvGrpSpPr/>
            <p:nvPr/>
          </p:nvGrpSpPr>
          <p:grpSpPr>
            <a:xfrm>
              <a:off x="1529902" y="1193700"/>
              <a:ext cx="4194438" cy="1308176"/>
              <a:chOff x="2679331" y="1277278"/>
              <a:chExt cx="2741986" cy="855181"/>
            </a:xfrm>
          </p:grpSpPr>
          <p:sp>
            <p:nvSpPr>
              <p:cNvPr id="23" name="Rectangle: Rounded Corners 22">
                <a:extLst>
                  <a:ext uri="{FF2B5EF4-FFF2-40B4-BE49-F238E27FC236}">
                    <a16:creationId xmlns="" xmlns:a16="http://schemas.microsoft.com/office/drawing/2014/main" id="{85F9D7CA-0FA5-4126-B2B4-1A01FD2AC79A}"/>
                  </a:ext>
                </a:extLst>
              </p:cNvPr>
              <p:cNvSpPr/>
              <p:nvPr/>
            </p:nvSpPr>
            <p:spPr>
              <a:xfrm>
                <a:off x="2679331" y="1434082"/>
                <a:ext cx="2741986" cy="574761"/>
              </a:xfrm>
              <a:prstGeom prst="roundRect">
                <a:avLst>
                  <a:gd name="adj" fmla="val 50000"/>
                </a:avLst>
              </a:prstGeom>
              <a:solidFill>
                <a:srgbClr val="00B050"/>
              </a:solidFill>
              <a:ln w="12700" cap="flat" cmpd="sng" algn="ctr">
                <a:noFill/>
                <a:prstDash val="solid"/>
                <a:miter lim="800000"/>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IN" sz="2800" b="1" i="0" u="none" strike="noStrike" kern="0" cap="none" spc="0" normalizeH="0" baseline="0" noProof="0" dirty="0">
                  <a:ln>
                    <a:noFill/>
                  </a:ln>
                  <a:solidFill>
                    <a:prstClr val="white"/>
                  </a:solidFill>
                  <a:effectLst/>
                  <a:uLnTx/>
                  <a:uFillTx/>
                  <a:latin typeface="Calibri" pitchFamily="34" charset="0"/>
                  <a:cs typeface="Calibri" pitchFamily="34" charset="0"/>
                </a:endParaRPr>
              </a:p>
            </p:txBody>
          </p:sp>
          <p:grpSp>
            <p:nvGrpSpPr>
              <p:cNvPr id="10" name="Group 23">
                <a:extLst>
                  <a:ext uri="{FF2B5EF4-FFF2-40B4-BE49-F238E27FC236}">
                    <a16:creationId xmlns="" xmlns:a16="http://schemas.microsoft.com/office/drawing/2014/main" id="{AA2D262B-B99A-4DD2-8474-DAB95D262462}"/>
                  </a:ext>
                </a:extLst>
              </p:cNvPr>
              <p:cNvGrpSpPr/>
              <p:nvPr/>
            </p:nvGrpSpPr>
            <p:grpSpPr>
              <a:xfrm>
                <a:off x="2928514" y="1277278"/>
                <a:ext cx="747611" cy="855181"/>
                <a:chOff x="2627690" y="1483294"/>
                <a:chExt cx="747611" cy="855181"/>
              </a:xfrm>
            </p:grpSpPr>
            <p:sp>
              <p:nvSpPr>
                <p:cNvPr id="25" name="Oval 24">
                  <a:extLst>
                    <a:ext uri="{FF2B5EF4-FFF2-40B4-BE49-F238E27FC236}">
                      <a16:creationId xmlns="" xmlns:a16="http://schemas.microsoft.com/office/drawing/2014/main" id="{71088D21-C818-40DD-ADC5-F4C106E36C37}"/>
                    </a:ext>
                  </a:extLst>
                </p:cNvPr>
                <p:cNvSpPr/>
                <p:nvPr/>
              </p:nvSpPr>
              <p:spPr>
                <a:xfrm>
                  <a:off x="2627690" y="1483294"/>
                  <a:ext cx="747611" cy="855181"/>
                </a:xfrm>
                <a:prstGeom prst="ellipse">
                  <a:avLst/>
                </a:prstGeom>
                <a:solidFill>
                  <a:srgbClr val="00B050"/>
                </a:solidFill>
                <a:ln w="12700" cap="flat" cmpd="sng" algn="ctr">
                  <a:noFill/>
                  <a:prstDash val="solid"/>
                  <a:miter lim="800000"/>
                </a:ln>
                <a:effectLst>
                  <a:outerShdw blurRad="63500" algn="ctr" rotWithShape="0">
                    <a:prstClr val="black">
                      <a:alpha val="30000"/>
                    </a:prstClr>
                  </a:outerShdw>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IN" sz="2800" b="1" i="0" u="none" strike="noStrike" kern="0" cap="none" spc="0" normalizeH="0" baseline="0" noProof="0" dirty="0">
                    <a:ln>
                      <a:noFill/>
                    </a:ln>
                    <a:solidFill>
                      <a:prstClr val="white"/>
                    </a:solidFill>
                    <a:effectLst/>
                    <a:uLnTx/>
                    <a:uFillTx/>
                    <a:latin typeface="Calibri" pitchFamily="34" charset="0"/>
                    <a:cs typeface="Calibri" pitchFamily="34" charset="0"/>
                  </a:endParaRPr>
                </a:p>
              </p:txBody>
            </p:sp>
            <p:sp>
              <p:nvSpPr>
                <p:cNvPr id="26" name="Oval 25">
                  <a:extLst>
                    <a:ext uri="{FF2B5EF4-FFF2-40B4-BE49-F238E27FC236}">
                      <a16:creationId xmlns="" xmlns:a16="http://schemas.microsoft.com/office/drawing/2014/main" id="{CE6EAFAF-9A62-48AA-BDE5-DFCD5B87FB91}"/>
                    </a:ext>
                  </a:extLst>
                </p:cNvPr>
                <p:cNvSpPr/>
                <p:nvPr/>
              </p:nvSpPr>
              <p:spPr>
                <a:xfrm>
                  <a:off x="2685537" y="1550735"/>
                  <a:ext cx="631918" cy="711629"/>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IN" sz="2800" b="1" i="0" u="none" strike="noStrike" kern="0" cap="none" spc="0" normalizeH="0" baseline="0" noProof="0">
                    <a:ln>
                      <a:noFill/>
                    </a:ln>
                    <a:solidFill>
                      <a:prstClr val="white"/>
                    </a:solidFill>
                    <a:effectLst/>
                    <a:uLnTx/>
                    <a:uFillTx/>
                    <a:latin typeface="Calibri" pitchFamily="34" charset="0"/>
                    <a:cs typeface="Calibri" pitchFamily="34" charset="0"/>
                  </a:endParaRPr>
                </a:p>
              </p:txBody>
            </p:sp>
          </p:grpSp>
        </p:grpSp>
      </p:grpSp>
      <p:sp>
        <p:nvSpPr>
          <p:cNvPr id="3" name="TextBox 2">
            <a:extLst>
              <a:ext uri="{FF2B5EF4-FFF2-40B4-BE49-F238E27FC236}">
                <a16:creationId xmlns="" xmlns:a16="http://schemas.microsoft.com/office/drawing/2014/main" id="{F9E77E51-57A2-40F8-82AC-79DE3EC132DB}"/>
              </a:ext>
            </a:extLst>
          </p:cNvPr>
          <p:cNvSpPr txBox="1"/>
          <p:nvPr/>
        </p:nvSpPr>
        <p:spPr>
          <a:xfrm>
            <a:off x="717452" y="1187595"/>
            <a:ext cx="1322363" cy="954107"/>
          </a:xfrm>
          <a:prstGeom prst="rect">
            <a:avLst/>
          </a:prstGeom>
          <a:noFill/>
        </p:spPr>
        <p:txBody>
          <a:bodyPr wrap="square" rtlCol="0">
            <a:spAutoFit/>
          </a:bodyPr>
          <a:lstStyle/>
          <a:p>
            <a:pPr algn="ctr"/>
            <a:r>
              <a:rPr lang="en-US" sz="2800" b="1">
                <a:solidFill>
                  <a:srgbClr val="C00000"/>
                </a:solidFill>
                <a:latin typeface="Calibri" pitchFamily="34" charset="0"/>
                <a:cs typeface="Calibri" pitchFamily="34" charset="0"/>
              </a:rPr>
              <a:t>QUỐC LỘ 1</a:t>
            </a:r>
          </a:p>
        </p:txBody>
      </p:sp>
      <p:sp>
        <p:nvSpPr>
          <p:cNvPr id="4" name="TextBox 3">
            <a:extLst>
              <a:ext uri="{FF2B5EF4-FFF2-40B4-BE49-F238E27FC236}">
                <a16:creationId xmlns="" xmlns:a16="http://schemas.microsoft.com/office/drawing/2014/main" id="{17E478A3-9836-409C-A19A-C6061C2B0BC4}"/>
              </a:ext>
            </a:extLst>
          </p:cNvPr>
          <p:cNvSpPr txBox="1"/>
          <p:nvPr/>
        </p:nvSpPr>
        <p:spPr>
          <a:xfrm>
            <a:off x="2026896" y="1325721"/>
            <a:ext cx="3375097" cy="523220"/>
          </a:xfrm>
          <a:prstGeom prst="rect">
            <a:avLst/>
          </a:prstGeom>
          <a:noFill/>
        </p:spPr>
        <p:txBody>
          <a:bodyPr wrap="square" rtlCol="0">
            <a:spAutoFit/>
          </a:bodyPr>
          <a:lstStyle/>
          <a:p>
            <a:r>
              <a:rPr lang="en-US" sz="2800" b="1">
                <a:solidFill>
                  <a:schemeClr val="bg1"/>
                </a:solidFill>
                <a:latin typeface="Calibri" pitchFamily="34" charset="0"/>
                <a:cs typeface="Calibri" pitchFamily="34" charset="0"/>
              </a:rPr>
              <a:t>Tuyến “X</a:t>
            </a:r>
            <a:r>
              <a:rPr lang="vi-VN" sz="2800" b="1">
                <a:solidFill>
                  <a:schemeClr val="bg1"/>
                </a:solidFill>
                <a:latin typeface="Calibri" pitchFamily="34" charset="0"/>
                <a:cs typeface="Calibri" pitchFamily="34" charset="0"/>
              </a:rPr>
              <a:t>ư</a:t>
            </a:r>
            <a:r>
              <a:rPr lang="en-US" sz="2800" b="1">
                <a:solidFill>
                  <a:schemeClr val="bg1"/>
                </a:solidFill>
                <a:latin typeface="Calibri" pitchFamily="34" charset="0"/>
                <a:cs typeface="Calibri" pitchFamily="34" charset="0"/>
              </a:rPr>
              <a:t>ơng sống”</a:t>
            </a:r>
          </a:p>
        </p:txBody>
      </p:sp>
      <p:sp>
        <p:nvSpPr>
          <p:cNvPr id="5" name="TextBox 4">
            <a:extLst>
              <a:ext uri="{FF2B5EF4-FFF2-40B4-BE49-F238E27FC236}">
                <a16:creationId xmlns="" xmlns:a16="http://schemas.microsoft.com/office/drawing/2014/main" id="{3B749DE6-CF90-4CD4-8E05-0A4E64E4FB55}"/>
              </a:ext>
            </a:extLst>
          </p:cNvPr>
          <p:cNvSpPr txBox="1"/>
          <p:nvPr/>
        </p:nvSpPr>
        <p:spPr>
          <a:xfrm>
            <a:off x="2464337" y="72338"/>
            <a:ext cx="2740709" cy="523220"/>
          </a:xfrm>
          <a:prstGeom prst="rect">
            <a:avLst/>
          </a:prstGeom>
          <a:noFill/>
        </p:spPr>
        <p:txBody>
          <a:bodyPr wrap="square" rtlCol="0">
            <a:spAutoFit/>
          </a:bodyPr>
          <a:lstStyle/>
          <a:p>
            <a:pPr algn="ctr"/>
            <a:r>
              <a:rPr lang="en-US" sz="2800" b="1">
                <a:solidFill>
                  <a:srgbClr val="C00000"/>
                </a:solidFill>
                <a:latin typeface="Calibri" pitchFamily="34" charset="0"/>
                <a:cs typeface="Calibri" pitchFamily="34" charset="0"/>
              </a:rPr>
              <a:t>EM CÓ BIẾT</a:t>
            </a:r>
          </a:p>
        </p:txBody>
      </p:sp>
      <p:sp>
        <p:nvSpPr>
          <p:cNvPr id="7" name="TextBox 6">
            <a:extLst>
              <a:ext uri="{FF2B5EF4-FFF2-40B4-BE49-F238E27FC236}">
                <a16:creationId xmlns="" xmlns:a16="http://schemas.microsoft.com/office/drawing/2014/main" id="{BF2DAF79-CF79-47EC-9D2F-48AB433C3E26}"/>
              </a:ext>
            </a:extLst>
          </p:cNvPr>
          <p:cNvSpPr txBox="1"/>
          <p:nvPr/>
        </p:nvSpPr>
        <p:spPr>
          <a:xfrm>
            <a:off x="427482" y="2364198"/>
            <a:ext cx="4921758" cy="1212640"/>
          </a:xfrm>
          <a:prstGeom prst="rect">
            <a:avLst/>
          </a:prstGeom>
          <a:noFill/>
        </p:spPr>
        <p:txBody>
          <a:bodyPr wrap="square" rtlCol="0">
            <a:spAutoFit/>
          </a:bodyPr>
          <a:lstStyle/>
          <a:p>
            <a:pPr algn="just">
              <a:lnSpc>
                <a:spcPct val="130000"/>
              </a:lnSpc>
            </a:pPr>
            <a:r>
              <a:rPr lang="en-US" sz="2800" b="1">
                <a:latin typeface="Calibri" pitchFamily="34" charset="0"/>
                <a:cs typeface="Calibri" pitchFamily="34" charset="0"/>
              </a:rPr>
              <a:t>- </a:t>
            </a:r>
            <a:r>
              <a:rPr lang="en-US" sz="2800" b="1" smtClean="0">
                <a:latin typeface="Calibri" pitchFamily="34" charset="0"/>
                <a:cs typeface="Calibri" pitchFamily="34" charset="0"/>
              </a:rPr>
              <a:t>Từ </a:t>
            </a:r>
            <a:r>
              <a:rPr lang="en-US" sz="2800" b="1">
                <a:latin typeface="Calibri" pitchFamily="34" charset="0"/>
                <a:cs typeface="Calibri" pitchFamily="34" charset="0"/>
              </a:rPr>
              <a:t>cửa khẩu Hữu Nghị (Lạng S</a:t>
            </a:r>
            <a:r>
              <a:rPr lang="vi-VN" sz="2800" b="1">
                <a:latin typeface="Calibri" pitchFamily="34" charset="0"/>
                <a:cs typeface="Calibri" pitchFamily="34" charset="0"/>
              </a:rPr>
              <a:t>ơ</a:t>
            </a:r>
            <a:r>
              <a:rPr lang="en-US" sz="2800" b="1">
                <a:latin typeface="Calibri" pitchFamily="34" charset="0"/>
                <a:cs typeface="Calibri" pitchFamily="34" charset="0"/>
              </a:rPr>
              <a:t>n) đến Năm Căn (Cà Mau).</a:t>
            </a:r>
          </a:p>
        </p:txBody>
      </p:sp>
      <p:sp>
        <p:nvSpPr>
          <p:cNvPr id="44" name="TextBox 43">
            <a:extLst>
              <a:ext uri="{FF2B5EF4-FFF2-40B4-BE49-F238E27FC236}">
                <a16:creationId xmlns="" xmlns:a16="http://schemas.microsoft.com/office/drawing/2014/main" id="{5AEC5153-93C1-4165-A9ED-1F94CDD8569C}"/>
              </a:ext>
            </a:extLst>
          </p:cNvPr>
          <p:cNvSpPr txBox="1"/>
          <p:nvPr/>
        </p:nvSpPr>
        <p:spPr>
          <a:xfrm>
            <a:off x="472809" y="3289198"/>
            <a:ext cx="4876431" cy="607218"/>
          </a:xfrm>
          <a:prstGeom prst="rect">
            <a:avLst/>
          </a:prstGeom>
          <a:noFill/>
        </p:spPr>
        <p:txBody>
          <a:bodyPr wrap="square" rtlCol="0">
            <a:spAutoFit/>
          </a:bodyPr>
          <a:lstStyle/>
          <a:p>
            <a:pPr algn="just">
              <a:lnSpc>
                <a:spcPct val="130000"/>
              </a:lnSpc>
            </a:pPr>
            <a:r>
              <a:rPr lang="en-US" sz="2800" b="1" dirty="0">
                <a:latin typeface="Calibri" pitchFamily="34" charset="0"/>
                <a:cs typeface="Calibri" pitchFamily="34" charset="0"/>
              </a:rPr>
              <a:t>- </a:t>
            </a:r>
            <a:r>
              <a:rPr lang="en-US" sz="2800" b="1" dirty="0" err="1">
                <a:latin typeface="Calibri" pitchFamily="34" charset="0"/>
                <a:cs typeface="Calibri" pitchFamily="34" charset="0"/>
              </a:rPr>
              <a:t>Chiều</a:t>
            </a:r>
            <a:r>
              <a:rPr lang="en-US" sz="2800" b="1" dirty="0">
                <a:latin typeface="Calibri" pitchFamily="34" charset="0"/>
                <a:cs typeface="Calibri" pitchFamily="34" charset="0"/>
              </a:rPr>
              <a:t> </a:t>
            </a:r>
            <a:r>
              <a:rPr lang="en-US" sz="2800" b="1" dirty="0" err="1">
                <a:latin typeface="Calibri" pitchFamily="34" charset="0"/>
                <a:cs typeface="Calibri" pitchFamily="34" charset="0"/>
              </a:rPr>
              <a:t>dài</a:t>
            </a:r>
            <a:r>
              <a:rPr lang="en-US" sz="2800" b="1" dirty="0">
                <a:latin typeface="Calibri" pitchFamily="34" charset="0"/>
                <a:cs typeface="Calibri" pitchFamily="34" charset="0"/>
              </a:rPr>
              <a:t>: </a:t>
            </a:r>
            <a:r>
              <a:rPr lang="en-US" sz="2800" b="1" dirty="0" smtClean="0">
                <a:solidFill>
                  <a:srgbClr val="FF0000"/>
                </a:solidFill>
                <a:latin typeface="Calibri" pitchFamily="34" charset="0"/>
                <a:cs typeface="Calibri" pitchFamily="34" charset="0"/>
              </a:rPr>
              <a:t>2.300 </a:t>
            </a:r>
            <a:r>
              <a:rPr lang="en-US" sz="2800" b="1" dirty="0" smtClean="0">
                <a:latin typeface="Calibri" pitchFamily="34" charset="0"/>
                <a:cs typeface="Calibri" pitchFamily="34" charset="0"/>
              </a:rPr>
              <a:t>km</a:t>
            </a:r>
            <a:endParaRPr lang="en-US" sz="2800" b="1" dirty="0">
              <a:latin typeface="Calibri" pitchFamily="34" charset="0"/>
              <a:cs typeface="Calibri" pitchFamily="34" charset="0"/>
            </a:endParaRPr>
          </a:p>
        </p:txBody>
      </p:sp>
      <p:sp>
        <p:nvSpPr>
          <p:cNvPr id="45" name="TextBox 44">
            <a:extLst>
              <a:ext uri="{FF2B5EF4-FFF2-40B4-BE49-F238E27FC236}">
                <a16:creationId xmlns="" xmlns:a16="http://schemas.microsoft.com/office/drawing/2014/main" id="{AD86F18D-B593-438A-8117-B3A46B8DE7CA}"/>
              </a:ext>
            </a:extLst>
          </p:cNvPr>
          <p:cNvSpPr txBox="1"/>
          <p:nvPr/>
        </p:nvSpPr>
        <p:spPr>
          <a:xfrm>
            <a:off x="424732" y="3823136"/>
            <a:ext cx="4876431" cy="1212640"/>
          </a:xfrm>
          <a:prstGeom prst="rect">
            <a:avLst/>
          </a:prstGeom>
          <a:noFill/>
        </p:spPr>
        <p:txBody>
          <a:bodyPr wrap="square" rtlCol="0">
            <a:spAutoFit/>
          </a:bodyPr>
          <a:lstStyle/>
          <a:p>
            <a:pPr algn="just">
              <a:lnSpc>
                <a:spcPct val="130000"/>
              </a:lnSpc>
            </a:pPr>
            <a:r>
              <a:rPr lang="en-US" sz="2800" b="1" dirty="0">
                <a:latin typeface="Calibri" pitchFamily="34" charset="0"/>
                <a:cs typeface="Calibri" pitchFamily="34" charset="0"/>
              </a:rPr>
              <a:t>- </a:t>
            </a:r>
            <a:r>
              <a:rPr lang="en-US" sz="2800" b="1" dirty="0" err="1">
                <a:latin typeface="Calibri" pitchFamily="34" charset="0"/>
                <a:cs typeface="Calibri" pitchFamily="34" charset="0"/>
              </a:rPr>
              <a:t>Nối</a:t>
            </a:r>
            <a:r>
              <a:rPr lang="en-US" sz="2800" b="1" dirty="0">
                <a:latin typeface="Calibri" pitchFamily="34" charset="0"/>
                <a:cs typeface="Calibri" pitchFamily="34" charset="0"/>
              </a:rPr>
              <a:t> </a:t>
            </a:r>
            <a:r>
              <a:rPr lang="en-US" sz="2800" b="1" dirty="0" smtClean="0">
                <a:latin typeface="Calibri" pitchFamily="34" charset="0"/>
                <a:cs typeface="Calibri" pitchFamily="34" charset="0"/>
              </a:rPr>
              <a:t>6/7 </a:t>
            </a:r>
            <a:r>
              <a:rPr lang="en-US" sz="2800" b="1" dirty="0" err="1">
                <a:latin typeface="Calibri" pitchFamily="34" charset="0"/>
                <a:cs typeface="Calibri" pitchFamily="34" charset="0"/>
              </a:rPr>
              <a:t>vùng</a:t>
            </a:r>
            <a:r>
              <a:rPr lang="en-US" sz="2800" b="1" dirty="0">
                <a:latin typeface="Calibri" pitchFamily="34" charset="0"/>
                <a:cs typeface="Calibri" pitchFamily="34" charset="0"/>
              </a:rPr>
              <a:t> </a:t>
            </a:r>
            <a:r>
              <a:rPr lang="en-US" sz="2800" b="1" dirty="0" err="1">
                <a:latin typeface="Calibri" pitchFamily="34" charset="0"/>
                <a:cs typeface="Calibri" pitchFamily="34" charset="0"/>
              </a:rPr>
              <a:t>kinh</a:t>
            </a:r>
            <a:r>
              <a:rPr lang="en-US" sz="2800" b="1" dirty="0">
                <a:latin typeface="Calibri" pitchFamily="34" charset="0"/>
                <a:cs typeface="Calibri" pitchFamily="34" charset="0"/>
              </a:rPr>
              <a:t> </a:t>
            </a:r>
            <a:r>
              <a:rPr lang="en-US" sz="2800" b="1" dirty="0" err="1">
                <a:latin typeface="Calibri" pitchFamily="34" charset="0"/>
                <a:cs typeface="Calibri" pitchFamily="34" charset="0"/>
              </a:rPr>
              <a:t>tế</a:t>
            </a:r>
            <a:r>
              <a:rPr lang="en-US" sz="2800" b="1" dirty="0">
                <a:latin typeface="Calibri" pitchFamily="34" charset="0"/>
                <a:cs typeface="Calibri" pitchFamily="34" charset="0"/>
              </a:rPr>
              <a:t> (</a:t>
            </a:r>
            <a:r>
              <a:rPr lang="en-US" sz="2800" b="1" dirty="0" err="1">
                <a:latin typeface="Calibri" pitchFamily="34" charset="0"/>
                <a:cs typeface="Calibri" pitchFamily="34" charset="0"/>
              </a:rPr>
              <a:t>trừ</a:t>
            </a:r>
            <a:r>
              <a:rPr lang="en-US" sz="2800" b="1" dirty="0">
                <a:latin typeface="Calibri" pitchFamily="34" charset="0"/>
                <a:cs typeface="Calibri" pitchFamily="34" charset="0"/>
              </a:rPr>
              <a:t> </a:t>
            </a:r>
            <a:r>
              <a:rPr lang="en-US" sz="2800" b="1" dirty="0" err="1">
                <a:latin typeface="Calibri" pitchFamily="34" charset="0"/>
                <a:cs typeface="Calibri" pitchFamily="34" charset="0"/>
              </a:rPr>
              <a:t>vùng</a:t>
            </a:r>
            <a:r>
              <a:rPr lang="en-US" sz="2800" b="1" dirty="0">
                <a:latin typeface="Calibri" pitchFamily="34" charset="0"/>
                <a:cs typeface="Calibri" pitchFamily="34" charset="0"/>
              </a:rPr>
              <a:t> </a:t>
            </a:r>
            <a:r>
              <a:rPr lang="en-US" sz="2800" b="1" dirty="0" err="1">
                <a:latin typeface="Calibri" pitchFamily="34" charset="0"/>
                <a:cs typeface="Calibri" pitchFamily="34" charset="0"/>
              </a:rPr>
              <a:t>Tây</a:t>
            </a:r>
            <a:r>
              <a:rPr lang="en-US" sz="2800" b="1" dirty="0">
                <a:latin typeface="Calibri" pitchFamily="34" charset="0"/>
                <a:cs typeface="Calibri" pitchFamily="34" charset="0"/>
              </a:rPr>
              <a:t> </a:t>
            </a:r>
            <a:r>
              <a:rPr lang="en-US" sz="2800" b="1" dirty="0" err="1">
                <a:latin typeface="Calibri" pitchFamily="34" charset="0"/>
                <a:cs typeface="Calibri" pitchFamily="34" charset="0"/>
              </a:rPr>
              <a:t>Nguyên</a:t>
            </a:r>
            <a:r>
              <a:rPr lang="en-US" sz="2800" b="1" dirty="0">
                <a:latin typeface="Calibri" pitchFamily="34" charset="0"/>
                <a:cs typeface="Calibri" pitchFamily="34" charset="0"/>
              </a:rPr>
              <a:t>).</a:t>
            </a:r>
          </a:p>
        </p:txBody>
      </p:sp>
      <p:sp>
        <p:nvSpPr>
          <p:cNvPr id="46" name="TextBox 45">
            <a:extLst>
              <a:ext uri="{FF2B5EF4-FFF2-40B4-BE49-F238E27FC236}">
                <a16:creationId xmlns="" xmlns:a16="http://schemas.microsoft.com/office/drawing/2014/main" id="{278971D1-5DE4-4F67-A8EC-670ADDBF95CB}"/>
              </a:ext>
            </a:extLst>
          </p:cNvPr>
          <p:cNvSpPr txBox="1"/>
          <p:nvPr/>
        </p:nvSpPr>
        <p:spPr>
          <a:xfrm>
            <a:off x="424732" y="4869556"/>
            <a:ext cx="5034201" cy="1212640"/>
          </a:xfrm>
          <a:prstGeom prst="rect">
            <a:avLst/>
          </a:prstGeom>
          <a:noFill/>
        </p:spPr>
        <p:txBody>
          <a:bodyPr wrap="square" rtlCol="0">
            <a:spAutoFit/>
          </a:bodyPr>
          <a:lstStyle/>
          <a:p>
            <a:pPr algn="just">
              <a:lnSpc>
                <a:spcPct val="130000"/>
              </a:lnSpc>
            </a:pPr>
            <a:r>
              <a:rPr lang="en-US" sz="2800" b="1" dirty="0">
                <a:latin typeface="Calibri" pitchFamily="34" charset="0"/>
                <a:cs typeface="Calibri" pitchFamily="34" charset="0"/>
              </a:rPr>
              <a:t>- </a:t>
            </a:r>
            <a:r>
              <a:rPr lang="en-US" sz="2800" b="1" dirty="0" err="1">
                <a:latin typeface="Calibri" pitchFamily="34" charset="0"/>
                <a:cs typeface="Calibri" pitchFamily="34" charset="0"/>
              </a:rPr>
              <a:t>Đi</a:t>
            </a:r>
            <a:r>
              <a:rPr lang="en-US" sz="2800" b="1" dirty="0">
                <a:latin typeface="Calibri" pitchFamily="34" charset="0"/>
                <a:cs typeface="Calibri" pitchFamily="34" charset="0"/>
              </a:rPr>
              <a:t> qua </a:t>
            </a:r>
            <a:r>
              <a:rPr lang="en-US" sz="2800" b="1" dirty="0" err="1">
                <a:solidFill>
                  <a:srgbClr val="FF0000"/>
                </a:solidFill>
                <a:latin typeface="Calibri" pitchFamily="34" charset="0"/>
                <a:cs typeface="Calibri" pitchFamily="34" charset="0"/>
              </a:rPr>
              <a:t>hầu</a:t>
            </a:r>
            <a:r>
              <a:rPr lang="en-US" sz="2800" b="1" dirty="0">
                <a:solidFill>
                  <a:srgbClr val="FF0000"/>
                </a:solidFill>
                <a:latin typeface="Calibri" pitchFamily="34" charset="0"/>
                <a:cs typeface="Calibri" pitchFamily="34" charset="0"/>
              </a:rPr>
              <a:t> </a:t>
            </a:r>
            <a:r>
              <a:rPr lang="en-US" sz="2800" b="1" dirty="0" err="1">
                <a:solidFill>
                  <a:srgbClr val="FF0000"/>
                </a:solidFill>
                <a:latin typeface="Calibri" pitchFamily="34" charset="0"/>
                <a:cs typeface="Calibri" pitchFamily="34" charset="0"/>
              </a:rPr>
              <a:t>hết</a:t>
            </a:r>
            <a:r>
              <a:rPr lang="en-US" sz="2800" b="1" dirty="0">
                <a:solidFill>
                  <a:srgbClr val="FF0000"/>
                </a:solidFill>
                <a:latin typeface="Calibri" pitchFamily="34" charset="0"/>
                <a:cs typeface="Calibri" pitchFamily="34" charset="0"/>
              </a:rPr>
              <a:t> </a:t>
            </a:r>
            <a:r>
              <a:rPr lang="en-US" sz="2800" b="1" dirty="0" err="1">
                <a:solidFill>
                  <a:srgbClr val="FF0000"/>
                </a:solidFill>
                <a:latin typeface="Calibri" pitchFamily="34" charset="0"/>
                <a:cs typeface="Calibri" pitchFamily="34" charset="0"/>
              </a:rPr>
              <a:t>các</a:t>
            </a:r>
            <a:r>
              <a:rPr lang="en-US" sz="2800" b="1" dirty="0">
                <a:solidFill>
                  <a:srgbClr val="FF0000"/>
                </a:solidFill>
                <a:latin typeface="Calibri" pitchFamily="34" charset="0"/>
                <a:cs typeface="Calibri" pitchFamily="34" charset="0"/>
              </a:rPr>
              <a:t> </a:t>
            </a:r>
            <a:r>
              <a:rPr lang="en-US" sz="2800" b="1" dirty="0" err="1">
                <a:solidFill>
                  <a:srgbClr val="FF0000"/>
                </a:solidFill>
                <a:latin typeface="Calibri" pitchFamily="34" charset="0"/>
                <a:cs typeface="Calibri" pitchFamily="34" charset="0"/>
              </a:rPr>
              <a:t>trung</a:t>
            </a:r>
            <a:r>
              <a:rPr lang="en-US" sz="2800" b="1" dirty="0">
                <a:solidFill>
                  <a:srgbClr val="FF0000"/>
                </a:solidFill>
                <a:latin typeface="Calibri" pitchFamily="34" charset="0"/>
                <a:cs typeface="Calibri" pitchFamily="34" charset="0"/>
              </a:rPr>
              <a:t> </a:t>
            </a:r>
            <a:r>
              <a:rPr lang="en-US" sz="2800" b="1" dirty="0" err="1">
                <a:solidFill>
                  <a:srgbClr val="FF0000"/>
                </a:solidFill>
                <a:latin typeface="Calibri" pitchFamily="34" charset="0"/>
                <a:cs typeface="Calibri" pitchFamily="34" charset="0"/>
              </a:rPr>
              <a:t>tâm</a:t>
            </a:r>
            <a:r>
              <a:rPr lang="en-US" sz="2800" b="1" dirty="0">
                <a:solidFill>
                  <a:srgbClr val="FF0000"/>
                </a:solidFill>
                <a:latin typeface="Calibri" pitchFamily="34" charset="0"/>
                <a:cs typeface="Calibri" pitchFamily="34" charset="0"/>
              </a:rPr>
              <a:t> </a:t>
            </a:r>
            <a:r>
              <a:rPr lang="en-US" sz="2800" b="1" dirty="0" err="1">
                <a:solidFill>
                  <a:srgbClr val="FF0000"/>
                </a:solidFill>
                <a:latin typeface="Calibri" pitchFamily="34" charset="0"/>
                <a:cs typeface="Calibri" pitchFamily="34" charset="0"/>
              </a:rPr>
              <a:t>kinh</a:t>
            </a:r>
            <a:r>
              <a:rPr lang="en-US" sz="2800" b="1" dirty="0">
                <a:solidFill>
                  <a:srgbClr val="FF0000"/>
                </a:solidFill>
                <a:latin typeface="Calibri" pitchFamily="34" charset="0"/>
                <a:cs typeface="Calibri" pitchFamily="34" charset="0"/>
              </a:rPr>
              <a:t> </a:t>
            </a:r>
            <a:r>
              <a:rPr lang="en-US" sz="2800" b="1" dirty="0" err="1">
                <a:solidFill>
                  <a:srgbClr val="FF0000"/>
                </a:solidFill>
                <a:latin typeface="Calibri" pitchFamily="34" charset="0"/>
                <a:cs typeface="Calibri" pitchFamily="34" charset="0"/>
              </a:rPr>
              <a:t>tế</a:t>
            </a:r>
            <a:r>
              <a:rPr lang="en-US" sz="2800" b="1" dirty="0">
                <a:solidFill>
                  <a:srgbClr val="FF0000"/>
                </a:solidFill>
                <a:latin typeface="Calibri" pitchFamily="34" charset="0"/>
                <a:cs typeface="Calibri" pitchFamily="34" charset="0"/>
              </a:rPr>
              <a:t> </a:t>
            </a:r>
            <a:r>
              <a:rPr lang="en-US" sz="2800" b="1" dirty="0" err="1">
                <a:solidFill>
                  <a:srgbClr val="FF0000"/>
                </a:solidFill>
                <a:latin typeface="Calibri" pitchFamily="34" charset="0"/>
                <a:cs typeface="Calibri" pitchFamily="34" charset="0"/>
              </a:rPr>
              <a:t>lớn</a:t>
            </a:r>
            <a:r>
              <a:rPr lang="en-US" sz="2800" b="1" dirty="0">
                <a:solidFill>
                  <a:srgbClr val="FF0000"/>
                </a:solidFill>
                <a:latin typeface="Calibri" pitchFamily="34" charset="0"/>
                <a:cs typeface="Calibri" pitchFamily="34" charset="0"/>
              </a:rPr>
              <a:t> </a:t>
            </a:r>
            <a:r>
              <a:rPr lang="en-US" sz="2800" b="1" dirty="0" err="1">
                <a:latin typeface="Calibri" pitchFamily="34" charset="0"/>
                <a:cs typeface="Calibri" pitchFamily="34" charset="0"/>
              </a:rPr>
              <a:t>của</a:t>
            </a:r>
            <a:r>
              <a:rPr lang="en-US" sz="2800" b="1" dirty="0">
                <a:latin typeface="Calibri" pitchFamily="34" charset="0"/>
                <a:cs typeface="Calibri" pitchFamily="34" charset="0"/>
              </a:rPr>
              <a:t> n</a:t>
            </a:r>
            <a:r>
              <a:rPr lang="vi-VN" sz="2800" b="1" dirty="0">
                <a:latin typeface="Calibri" pitchFamily="34" charset="0"/>
                <a:cs typeface="Calibri" pitchFamily="34" charset="0"/>
              </a:rPr>
              <a:t>ư</a:t>
            </a:r>
            <a:r>
              <a:rPr lang="en-US" sz="2800" b="1" dirty="0" err="1">
                <a:latin typeface="Calibri" pitchFamily="34" charset="0"/>
                <a:cs typeface="Calibri" pitchFamily="34" charset="0"/>
              </a:rPr>
              <a:t>ớc</a:t>
            </a:r>
            <a:r>
              <a:rPr lang="en-US" sz="2800" b="1" dirty="0">
                <a:latin typeface="Calibri" pitchFamily="34" charset="0"/>
                <a:cs typeface="Calibri" pitchFamily="34" charset="0"/>
              </a:rPr>
              <a:t> ta.</a:t>
            </a:r>
          </a:p>
        </p:txBody>
      </p:sp>
      <p:pic>
        <p:nvPicPr>
          <p:cNvPr id="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1715" y="3414716"/>
            <a:ext cx="28575" cy="2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1715" y="3414716"/>
            <a:ext cx="28575" cy="2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C:\Users\Administrator\Desktop\Ảnh GS 9\cau-hoi-trang-147-dia-li-lop-9 (1).png"/>
          <p:cNvPicPr>
            <a:picLocks noChangeAspect="1" noChangeArrowheads="1"/>
          </p:cNvPicPr>
          <p:nvPr/>
        </p:nvPicPr>
        <p:blipFill>
          <a:blip r:embed="rId4"/>
          <a:srcRect/>
          <a:stretch>
            <a:fillRect/>
          </a:stretch>
        </p:blipFill>
        <p:spPr bwMode="auto">
          <a:xfrm>
            <a:off x="7183727" y="193077"/>
            <a:ext cx="4749655" cy="6583680"/>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10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up)">
                                      <p:cBhvr>
                                        <p:cTn id="10" dur="1000"/>
                                        <p:tgtEl>
                                          <p:spTgt spid="8"/>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1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1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wipe(left)">
                                      <p:cBhvr>
                                        <p:cTn id="23" dur="1000"/>
                                        <p:tgtEl>
                                          <p:spTgt spid="4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45"/>
                                        </p:tgtEl>
                                        <p:attrNameLst>
                                          <p:attrName>style.visibility</p:attrName>
                                        </p:attrNameLst>
                                      </p:cBhvr>
                                      <p:to>
                                        <p:strVal val="visible"/>
                                      </p:to>
                                    </p:set>
                                    <p:animEffect transition="in" filter="wipe(up)">
                                      <p:cBhvr>
                                        <p:cTn id="28" dur="1000"/>
                                        <p:tgtEl>
                                          <p:spTgt spid="4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46"/>
                                        </p:tgtEl>
                                        <p:attrNameLst>
                                          <p:attrName>style.visibility</p:attrName>
                                        </p:attrNameLst>
                                      </p:cBhvr>
                                      <p:to>
                                        <p:strVal val="visible"/>
                                      </p:to>
                                    </p:set>
                                    <p:animEffect transition="in" filter="wipe(up)">
                                      <p:cBhvr>
                                        <p:cTn id="33" dur="1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P spid="44" grpId="0"/>
      <p:bldP spid="45" grpId="0"/>
      <p:bldP spid="4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AE09C41C-1952-4C19-BCA0-17E93A6A62DA}"/>
              </a:ext>
            </a:extLst>
          </p:cNvPr>
          <p:cNvSpPr/>
          <p:nvPr/>
        </p:nvSpPr>
        <p:spPr>
          <a:xfrm>
            <a:off x="0" y="0"/>
            <a:ext cx="12175513" cy="6858000"/>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b="1">
              <a:latin typeface="Calibri" pitchFamily="34" charset="0"/>
              <a:cs typeface="Calibri" pitchFamily="34" charset="0"/>
            </a:endParaRPr>
          </a:p>
        </p:txBody>
      </p:sp>
      <p:grpSp>
        <p:nvGrpSpPr>
          <p:cNvPr id="3" name="Group 8">
            <a:extLst>
              <a:ext uri="{FF2B5EF4-FFF2-40B4-BE49-F238E27FC236}">
                <a16:creationId xmlns="" xmlns:a16="http://schemas.microsoft.com/office/drawing/2014/main" id="{1CCF53CE-F702-4947-B428-2F92ECA71EB7}"/>
              </a:ext>
            </a:extLst>
          </p:cNvPr>
          <p:cNvGrpSpPr/>
          <p:nvPr/>
        </p:nvGrpSpPr>
        <p:grpSpPr>
          <a:xfrm>
            <a:off x="277105" y="514659"/>
            <a:ext cx="5547491" cy="5502023"/>
            <a:chOff x="6214634" y="908554"/>
            <a:chExt cx="5547491" cy="5502023"/>
          </a:xfrm>
        </p:grpSpPr>
        <p:grpSp>
          <p:nvGrpSpPr>
            <p:cNvPr id="4" name="Group 27">
              <a:extLst>
                <a:ext uri="{FF2B5EF4-FFF2-40B4-BE49-F238E27FC236}">
                  <a16:creationId xmlns="" xmlns:a16="http://schemas.microsoft.com/office/drawing/2014/main" id="{8F9B0B0A-BB1F-474B-B201-85F3703271DB}"/>
                </a:ext>
              </a:extLst>
            </p:cNvPr>
            <p:cNvGrpSpPr/>
            <p:nvPr/>
          </p:nvGrpSpPr>
          <p:grpSpPr>
            <a:xfrm>
              <a:off x="6214634" y="908554"/>
              <a:ext cx="5547491" cy="5502023"/>
              <a:chOff x="6467662" y="1219084"/>
              <a:chExt cx="4194438" cy="4678739"/>
            </a:xfrm>
          </p:grpSpPr>
          <p:sp>
            <p:nvSpPr>
              <p:cNvPr id="31" name="Rectangle 30">
                <a:extLst>
                  <a:ext uri="{FF2B5EF4-FFF2-40B4-BE49-F238E27FC236}">
                    <a16:creationId xmlns="" xmlns:a16="http://schemas.microsoft.com/office/drawing/2014/main" id="{BC383EA1-90CB-4B78-9768-789AFC829357}"/>
                  </a:ext>
                </a:extLst>
              </p:cNvPr>
              <p:cNvSpPr/>
              <p:nvPr/>
            </p:nvSpPr>
            <p:spPr>
              <a:xfrm>
                <a:off x="6788696" y="1271759"/>
                <a:ext cx="3552366" cy="4626064"/>
              </a:xfrm>
              <a:prstGeom prst="rect">
                <a:avLst/>
              </a:prstGeom>
              <a:solidFill>
                <a:sysClr val="window" lastClr="FFFFFF"/>
              </a:solidFill>
              <a:ln w="12700" cap="flat" cmpd="sng" algn="ctr">
                <a:solidFill>
                  <a:srgbClr val="25BEBC"/>
                </a:solidFill>
                <a:prstDash val="solid"/>
                <a:miter lim="800000"/>
              </a:ln>
              <a:effectLst>
                <a:outerShdw blurRad="50800" dist="38100" dir="2700000" algn="tl" rotWithShape="0">
                  <a:prstClr val="black">
                    <a:alpha val="30000"/>
                  </a:prstClr>
                </a:outerShdw>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IN" sz="2800" b="1" i="0" u="none" strike="noStrike" kern="0" cap="none" spc="0" normalizeH="0" baseline="0" noProof="0">
                  <a:ln>
                    <a:noFill/>
                  </a:ln>
                  <a:solidFill>
                    <a:prstClr val="white"/>
                  </a:solidFill>
                  <a:effectLst/>
                  <a:uLnTx/>
                  <a:uFillTx/>
                  <a:latin typeface="Calibri" pitchFamily="34" charset="0"/>
                  <a:cs typeface="Calibri" pitchFamily="34" charset="0"/>
                </a:endParaRPr>
              </a:p>
            </p:txBody>
          </p:sp>
          <p:grpSp>
            <p:nvGrpSpPr>
              <p:cNvPr id="7" name="Group 31">
                <a:extLst>
                  <a:ext uri="{FF2B5EF4-FFF2-40B4-BE49-F238E27FC236}">
                    <a16:creationId xmlns="" xmlns:a16="http://schemas.microsoft.com/office/drawing/2014/main" id="{695B61A5-3D28-4515-8036-324FF84253AA}"/>
                  </a:ext>
                </a:extLst>
              </p:cNvPr>
              <p:cNvGrpSpPr/>
              <p:nvPr/>
            </p:nvGrpSpPr>
            <p:grpSpPr>
              <a:xfrm>
                <a:off x="6467662" y="1219084"/>
                <a:ext cx="4194438" cy="1282792"/>
                <a:chOff x="2679331" y="1293872"/>
                <a:chExt cx="2741986" cy="838587"/>
              </a:xfrm>
            </p:grpSpPr>
            <p:sp>
              <p:nvSpPr>
                <p:cNvPr id="33" name="Rectangle: Rounded Corners 32">
                  <a:extLst>
                    <a:ext uri="{FF2B5EF4-FFF2-40B4-BE49-F238E27FC236}">
                      <a16:creationId xmlns="" xmlns:a16="http://schemas.microsoft.com/office/drawing/2014/main" id="{EB4C914F-52A5-4972-9256-57E3114DB1F7}"/>
                    </a:ext>
                  </a:extLst>
                </p:cNvPr>
                <p:cNvSpPr/>
                <p:nvPr/>
              </p:nvSpPr>
              <p:spPr>
                <a:xfrm>
                  <a:off x="2679331" y="1434082"/>
                  <a:ext cx="2741986" cy="574761"/>
                </a:xfrm>
                <a:prstGeom prst="roundRect">
                  <a:avLst>
                    <a:gd name="adj" fmla="val 50000"/>
                  </a:avLst>
                </a:prstGeom>
                <a:solidFill>
                  <a:srgbClr val="00B050"/>
                </a:solidFill>
                <a:ln w="12700" cap="flat" cmpd="sng" algn="ctr">
                  <a:noFill/>
                  <a:prstDash val="solid"/>
                  <a:miter lim="800000"/>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IN" sz="2800" b="1" i="0" u="none" strike="noStrike" kern="0" cap="none" spc="0" normalizeH="0" baseline="0" noProof="0" dirty="0">
                    <a:ln>
                      <a:noFill/>
                    </a:ln>
                    <a:solidFill>
                      <a:prstClr val="white"/>
                    </a:solidFill>
                    <a:effectLst/>
                    <a:uLnTx/>
                    <a:uFillTx/>
                    <a:latin typeface="Calibri" pitchFamily="34" charset="0"/>
                    <a:cs typeface="Calibri" pitchFamily="34" charset="0"/>
                  </a:endParaRPr>
                </a:p>
              </p:txBody>
            </p:sp>
            <p:grpSp>
              <p:nvGrpSpPr>
                <p:cNvPr id="8" name="Group 33">
                  <a:extLst>
                    <a:ext uri="{FF2B5EF4-FFF2-40B4-BE49-F238E27FC236}">
                      <a16:creationId xmlns="" xmlns:a16="http://schemas.microsoft.com/office/drawing/2014/main" id="{C8D64CB4-5B94-4DB4-96C2-37F06128B003}"/>
                    </a:ext>
                  </a:extLst>
                </p:cNvPr>
                <p:cNvGrpSpPr/>
                <p:nvPr/>
              </p:nvGrpSpPr>
              <p:grpSpPr>
                <a:xfrm>
                  <a:off x="2935514" y="1293872"/>
                  <a:ext cx="721398" cy="838587"/>
                  <a:chOff x="2634690" y="1499888"/>
                  <a:chExt cx="721398" cy="838587"/>
                </a:xfrm>
              </p:grpSpPr>
              <p:sp>
                <p:nvSpPr>
                  <p:cNvPr id="35" name="Oval 34">
                    <a:extLst>
                      <a:ext uri="{FF2B5EF4-FFF2-40B4-BE49-F238E27FC236}">
                        <a16:creationId xmlns="" xmlns:a16="http://schemas.microsoft.com/office/drawing/2014/main" id="{AA1C054D-8E68-4CD2-8750-1A71E6DAA2B6}"/>
                      </a:ext>
                    </a:extLst>
                  </p:cNvPr>
                  <p:cNvSpPr/>
                  <p:nvPr/>
                </p:nvSpPr>
                <p:spPr>
                  <a:xfrm>
                    <a:off x="2634690" y="1499888"/>
                    <a:ext cx="721398" cy="838587"/>
                  </a:xfrm>
                  <a:prstGeom prst="ellipse">
                    <a:avLst/>
                  </a:prstGeom>
                  <a:solidFill>
                    <a:srgbClr val="25BEBC"/>
                  </a:solidFill>
                  <a:ln w="12700" cap="flat" cmpd="sng" algn="ctr">
                    <a:noFill/>
                    <a:prstDash val="solid"/>
                    <a:miter lim="800000"/>
                  </a:ln>
                  <a:effectLst>
                    <a:outerShdw blurRad="63500" algn="ctr" rotWithShape="0">
                      <a:prstClr val="black">
                        <a:alpha val="30000"/>
                      </a:prstClr>
                    </a:outerShdw>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IN" sz="2800" b="1" i="0" u="none" strike="noStrike" kern="0" cap="none" spc="0" normalizeH="0" baseline="0" noProof="0" dirty="0">
                      <a:ln>
                        <a:noFill/>
                      </a:ln>
                      <a:solidFill>
                        <a:prstClr val="white"/>
                      </a:solidFill>
                      <a:effectLst/>
                      <a:uLnTx/>
                      <a:uFillTx/>
                      <a:latin typeface="Calibri" pitchFamily="34" charset="0"/>
                      <a:cs typeface="Calibri" pitchFamily="34" charset="0"/>
                    </a:endParaRPr>
                  </a:p>
                </p:txBody>
              </p:sp>
              <p:sp>
                <p:nvSpPr>
                  <p:cNvPr id="36" name="Oval 35">
                    <a:extLst>
                      <a:ext uri="{FF2B5EF4-FFF2-40B4-BE49-F238E27FC236}">
                        <a16:creationId xmlns="" xmlns:a16="http://schemas.microsoft.com/office/drawing/2014/main" id="{C00AB723-6947-4C6F-B4B5-FA1524BED5F0}"/>
                      </a:ext>
                    </a:extLst>
                  </p:cNvPr>
                  <p:cNvSpPr/>
                  <p:nvPr/>
                </p:nvSpPr>
                <p:spPr>
                  <a:xfrm>
                    <a:off x="2680625" y="1561785"/>
                    <a:ext cx="620678" cy="711630"/>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IN" sz="2800" b="1" i="0" u="none" strike="noStrike" kern="0" cap="none" spc="0" normalizeH="0" baseline="0" noProof="0">
                      <a:ln>
                        <a:noFill/>
                      </a:ln>
                      <a:solidFill>
                        <a:prstClr val="white"/>
                      </a:solidFill>
                      <a:effectLst/>
                      <a:uLnTx/>
                      <a:uFillTx/>
                      <a:latin typeface="Calibri" pitchFamily="34" charset="0"/>
                      <a:cs typeface="Calibri" pitchFamily="34" charset="0"/>
                    </a:endParaRPr>
                  </a:p>
                </p:txBody>
              </p:sp>
            </p:grpSp>
          </p:grpSp>
        </p:grpSp>
        <p:sp>
          <p:nvSpPr>
            <p:cNvPr id="37" name="TextBox 36">
              <a:extLst>
                <a:ext uri="{FF2B5EF4-FFF2-40B4-BE49-F238E27FC236}">
                  <a16:creationId xmlns="" xmlns:a16="http://schemas.microsoft.com/office/drawing/2014/main" id="{4A9B2068-3D78-4278-9743-2E38B09F5E22}"/>
                </a:ext>
              </a:extLst>
            </p:cNvPr>
            <p:cNvSpPr txBox="1"/>
            <p:nvPr/>
          </p:nvSpPr>
          <p:spPr>
            <a:xfrm>
              <a:off x="6725294" y="1228901"/>
              <a:ext cx="1491175" cy="954107"/>
            </a:xfrm>
            <a:prstGeom prst="rect">
              <a:avLst/>
            </a:prstGeom>
            <a:noFill/>
          </p:spPr>
          <p:txBody>
            <a:bodyPr wrap="square" rtlCol="0">
              <a:spAutoFit/>
            </a:bodyPr>
            <a:lstStyle/>
            <a:p>
              <a:pPr algn="ctr"/>
              <a:r>
                <a:rPr lang="en-US" sz="2800" b="1">
                  <a:solidFill>
                    <a:srgbClr val="C00000"/>
                  </a:solidFill>
                  <a:latin typeface="Calibri" pitchFamily="34" charset="0"/>
                  <a:cs typeface="Calibri" pitchFamily="34" charset="0"/>
                </a:rPr>
                <a:t>Đ</a:t>
              </a:r>
              <a:r>
                <a:rPr lang="vi-VN" sz="2800" b="1">
                  <a:solidFill>
                    <a:srgbClr val="C00000"/>
                  </a:solidFill>
                  <a:latin typeface="Calibri" pitchFamily="34" charset="0"/>
                  <a:cs typeface="Calibri" pitchFamily="34" charset="0"/>
                </a:rPr>
                <a:t>Ư</a:t>
              </a:r>
              <a:r>
                <a:rPr lang="en-US" sz="2800" b="1">
                  <a:solidFill>
                    <a:srgbClr val="C00000"/>
                  </a:solidFill>
                  <a:latin typeface="Calibri" pitchFamily="34" charset="0"/>
                  <a:cs typeface="Calibri" pitchFamily="34" charset="0"/>
                </a:rPr>
                <a:t>ỜNG HCM</a:t>
              </a:r>
            </a:p>
          </p:txBody>
        </p:sp>
      </p:grpSp>
      <p:sp>
        <p:nvSpPr>
          <p:cNvPr id="39" name="TextBox 38">
            <a:extLst>
              <a:ext uri="{FF2B5EF4-FFF2-40B4-BE49-F238E27FC236}">
                <a16:creationId xmlns="" xmlns:a16="http://schemas.microsoft.com/office/drawing/2014/main" id="{CCCB6E58-2A82-4646-B646-D799E8AF4300}"/>
              </a:ext>
            </a:extLst>
          </p:cNvPr>
          <p:cNvSpPr txBox="1"/>
          <p:nvPr/>
        </p:nvSpPr>
        <p:spPr>
          <a:xfrm>
            <a:off x="2322642" y="846752"/>
            <a:ext cx="3226562" cy="954107"/>
          </a:xfrm>
          <a:prstGeom prst="rect">
            <a:avLst/>
          </a:prstGeom>
          <a:noFill/>
        </p:spPr>
        <p:txBody>
          <a:bodyPr wrap="square" rtlCol="0">
            <a:spAutoFit/>
          </a:bodyPr>
          <a:lstStyle/>
          <a:p>
            <a:r>
              <a:rPr lang="en-US" sz="2800" b="1">
                <a:solidFill>
                  <a:schemeClr val="bg1"/>
                </a:solidFill>
                <a:latin typeface="Calibri" pitchFamily="34" charset="0"/>
                <a:cs typeface="Calibri" pitchFamily="34" charset="0"/>
              </a:rPr>
              <a:t>Tuyến “huyết mạch” dải đất phía Tây</a:t>
            </a:r>
          </a:p>
        </p:txBody>
      </p:sp>
      <p:sp>
        <p:nvSpPr>
          <p:cNvPr id="5" name="TextBox 4">
            <a:extLst>
              <a:ext uri="{FF2B5EF4-FFF2-40B4-BE49-F238E27FC236}">
                <a16:creationId xmlns="" xmlns:a16="http://schemas.microsoft.com/office/drawing/2014/main" id="{3B749DE6-CF90-4CD4-8E05-0A4E64E4FB55}"/>
              </a:ext>
            </a:extLst>
          </p:cNvPr>
          <p:cNvSpPr txBox="1"/>
          <p:nvPr/>
        </p:nvSpPr>
        <p:spPr>
          <a:xfrm>
            <a:off x="2464337" y="72338"/>
            <a:ext cx="4639848" cy="523220"/>
          </a:xfrm>
          <a:prstGeom prst="rect">
            <a:avLst/>
          </a:prstGeom>
          <a:noFill/>
        </p:spPr>
        <p:txBody>
          <a:bodyPr wrap="square" rtlCol="0">
            <a:spAutoFit/>
          </a:bodyPr>
          <a:lstStyle/>
          <a:p>
            <a:pPr algn="ctr"/>
            <a:r>
              <a:rPr lang="en-US" sz="2800" b="1">
                <a:solidFill>
                  <a:srgbClr val="C00000"/>
                </a:solidFill>
                <a:latin typeface="Calibri" pitchFamily="34" charset="0"/>
                <a:cs typeface="Calibri" pitchFamily="34" charset="0"/>
              </a:rPr>
              <a:t>EM CÓ BIẾT</a:t>
            </a:r>
          </a:p>
        </p:txBody>
      </p:sp>
      <p:sp>
        <p:nvSpPr>
          <p:cNvPr id="47" name="TextBox 46">
            <a:extLst>
              <a:ext uri="{FF2B5EF4-FFF2-40B4-BE49-F238E27FC236}">
                <a16:creationId xmlns="" xmlns:a16="http://schemas.microsoft.com/office/drawing/2014/main" id="{5A44BCA5-0904-46AA-AC4C-818361C82D10}"/>
              </a:ext>
            </a:extLst>
          </p:cNvPr>
          <p:cNvSpPr txBox="1"/>
          <p:nvPr/>
        </p:nvSpPr>
        <p:spPr>
          <a:xfrm>
            <a:off x="637540" y="2023175"/>
            <a:ext cx="4698297" cy="1167371"/>
          </a:xfrm>
          <a:prstGeom prst="rect">
            <a:avLst/>
          </a:prstGeom>
          <a:noFill/>
        </p:spPr>
        <p:txBody>
          <a:bodyPr wrap="square" rtlCol="0">
            <a:spAutoFit/>
          </a:bodyPr>
          <a:lstStyle/>
          <a:p>
            <a:pPr algn="just">
              <a:lnSpc>
                <a:spcPct val="130000"/>
              </a:lnSpc>
            </a:pPr>
            <a:r>
              <a:rPr lang="en-US" sz="2800" b="1">
                <a:latin typeface="Calibri" pitchFamily="34" charset="0"/>
                <a:cs typeface="Calibri" pitchFamily="34" charset="0"/>
              </a:rPr>
              <a:t>- Trục đ</a:t>
            </a:r>
            <a:r>
              <a:rPr lang="vi-VN" sz="2800" b="1">
                <a:latin typeface="Calibri" pitchFamily="34" charset="0"/>
                <a:cs typeface="Calibri" pitchFamily="34" charset="0"/>
              </a:rPr>
              <a:t>ư</a:t>
            </a:r>
            <a:r>
              <a:rPr lang="en-US" sz="2800" b="1">
                <a:latin typeface="Calibri" pitchFamily="34" charset="0"/>
                <a:cs typeface="Calibri" pitchFamily="34" charset="0"/>
              </a:rPr>
              <a:t>ờng bộ xuyên quốc gia thứ </a:t>
            </a:r>
            <a:r>
              <a:rPr lang="en-US" sz="2800" b="1">
                <a:solidFill>
                  <a:srgbClr val="FF0000"/>
                </a:solidFill>
                <a:latin typeface="Calibri" pitchFamily="34" charset="0"/>
                <a:cs typeface="Calibri" pitchFamily="34" charset="0"/>
              </a:rPr>
              <a:t>2.</a:t>
            </a:r>
          </a:p>
        </p:txBody>
      </p:sp>
      <p:sp>
        <p:nvSpPr>
          <p:cNvPr id="48" name="TextBox 47">
            <a:extLst>
              <a:ext uri="{FF2B5EF4-FFF2-40B4-BE49-F238E27FC236}">
                <a16:creationId xmlns="" xmlns:a16="http://schemas.microsoft.com/office/drawing/2014/main" id="{D6BEFD4E-A60B-400A-B397-AD2F75B779A6}"/>
              </a:ext>
            </a:extLst>
          </p:cNvPr>
          <p:cNvSpPr txBox="1"/>
          <p:nvPr/>
        </p:nvSpPr>
        <p:spPr>
          <a:xfrm>
            <a:off x="671769" y="3074553"/>
            <a:ext cx="4698297" cy="1167371"/>
          </a:xfrm>
          <a:prstGeom prst="rect">
            <a:avLst/>
          </a:prstGeom>
          <a:noFill/>
        </p:spPr>
        <p:txBody>
          <a:bodyPr wrap="square" rtlCol="0">
            <a:spAutoFit/>
          </a:bodyPr>
          <a:lstStyle/>
          <a:p>
            <a:pPr algn="just">
              <a:lnSpc>
                <a:spcPct val="130000"/>
              </a:lnSpc>
            </a:pPr>
            <a:r>
              <a:rPr lang="en-US" sz="2800" b="1">
                <a:latin typeface="Calibri" pitchFamily="34" charset="0"/>
                <a:cs typeface="Calibri" pitchFamily="34" charset="0"/>
              </a:rPr>
              <a:t>- Thúc đẩy sự phát triển kinh tế - xã hội </a:t>
            </a:r>
            <a:r>
              <a:rPr lang="en-US" sz="2800" b="1" smtClean="0">
                <a:solidFill>
                  <a:srgbClr val="FF0000"/>
                </a:solidFill>
                <a:latin typeface="Calibri" pitchFamily="34" charset="0"/>
                <a:cs typeface="Calibri" pitchFamily="34" charset="0"/>
              </a:rPr>
              <a:t>phía </a:t>
            </a:r>
            <a:r>
              <a:rPr lang="en-US" sz="2800" b="1">
                <a:solidFill>
                  <a:srgbClr val="FF0000"/>
                </a:solidFill>
                <a:latin typeface="Calibri" pitchFamily="34" charset="0"/>
                <a:cs typeface="Calibri" pitchFamily="34" charset="0"/>
              </a:rPr>
              <a:t>tây </a:t>
            </a:r>
            <a:r>
              <a:rPr lang="en-US" sz="2800" b="1">
                <a:latin typeface="Calibri" pitchFamily="34" charset="0"/>
                <a:cs typeface="Calibri" pitchFamily="34" charset="0"/>
              </a:rPr>
              <a:t>đất n</a:t>
            </a:r>
            <a:r>
              <a:rPr lang="vi-VN" sz="2800" b="1">
                <a:latin typeface="Calibri" pitchFamily="34" charset="0"/>
                <a:cs typeface="Calibri" pitchFamily="34" charset="0"/>
              </a:rPr>
              <a:t>ư</a:t>
            </a:r>
            <a:r>
              <a:rPr lang="en-US" sz="2800" b="1">
                <a:latin typeface="Calibri" pitchFamily="34" charset="0"/>
                <a:cs typeface="Calibri" pitchFamily="34" charset="0"/>
              </a:rPr>
              <a:t>ớc</a:t>
            </a:r>
            <a:r>
              <a:rPr lang="en-US" sz="2800" b="1" smtClean="0">
                <a:latin typeface="Calibri" pitchFamily="34" charset="0"/>
                <a:cs typeface="Calibri" pitchFamily="34" charset="0"/>
              </a:rPr>
              <a:t>.</a:t>
            </a:r>
            <a:endParaRPr lang="en-US" sz="2800" b="1">
              <a:latin typeface="Calibri" pitchFamily="34" charset="0"/>
              <a:cs typeface="Calibri" pitchFamily="34" charset="0"/>
            </a:endParaRPr>
          </a:p>
        </p:txBody>
      </p:sp>
      <p:pic>
        <p:nvPicPr>
          <p:cNvPr id="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1715" y="3414716"/>
            <a:ext cx="28575" cy="2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1715" y="3414716"/>
            <a:ext cx="28575" cy="2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 descr="C:\Users\Administrator\Desktop\Ảnh GS 9\cau-hoi-trang-147-dia-li-lop-9 (1).png"/>
          <p:cNvPicPr>
            <a:picLocks noChangeAspect="1" noChangeArrowheads="1"/>
          </p:cNvPicPr>
          <p:nvPr/>
        </p:nvPicPr>
        <p:blipFill>
          <a:blip r:embed="rId4"/>
          <a:srcRect/>
          <a:stretch>
            <a:fillRect/>
          </a:stretch>
        </p:blipFill>
        <p:spPr bwMode="auto">
          <a:xfrm>
            <a:off x="6496365" y="72338"/>
            <a:ext cx="4749655" cy="6583680"/>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1000"/>
                                        <p:tgtEl>
                                          <p:spTgt spid="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up)">
                                      <p:cBhvr>
                                        <p:cTn id="10" dur="1000"/>
                                        <p:tgtEl>
                                          <p:spTgt spid="3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wipe(up)">
                                      <p:cBhvr>
                                        <p:cTn id="15" dur="1000"/>
                                        <p:tgtEl>
                                          <p:spTgt spid="4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wipe(up)">
                                      <p:cBhvr>
                                        <p:cTn id="20" dur="1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7" grpId="0"/>
      <p:bldP spid="4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1" name="Picture 11" descr="http://media.baogiaothong.vn/files/f1/2014/08/05/duong-ho-chi-minh-nhung-nam-thang-khong-qu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981700" cy="340438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3" name="Picture 13" descr="http://www.visiondrive.vn/upload/fckeditor/%C4%91%C6%B0%E1%BB%9Dng%20m%C3%B2n%20H%E1%BB%93%20Ch%C3%AD%20Minh.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2542" y="0"/>
            <a:ext cx="6199458" cy="33988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p:cNvSpPr txBox="1">
            <a:spLocks noChangeArrowheads="1"/>
          </p:cNvSpPr>
          <p:nvPr/>
        </p:nvSpPr>
        <p:spPr bwMode="auto">
          <a:xfrm>
            <a:off x="3905250" y="-43536"/>
            <a:ext cx="4495800" cy="430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sz="2200" b="1" smtClean="0">
                <a:solidFill>
                  <a:srgbClr val="0000FF"/>
                </a:solidFill>
                <a:latin typeface="Calibri" pitchFamily="34" charset="0"/>
                <a:cs typeface="Calibri" pitchFamily="34" charset="0"/>
              </a:rPr>
              <a:t>Đường Hồ Chí Minh</a:t>
            </a:r>
            <a:endParaRPr lang="en-US" sz="2200" b="1">
              <a:solidFill>
                <a:srgbClr val="0000FF"/>
              </a:solidFill>
              <a:latin typeface="Calibri" pitchFamily="34" charset="0"/>
              <a:cs typeface="Calibri" pitchFamily="34" charset="0"/>
            </a:endParaRPr>
          </a:p>
        </p:txBody>
      </p:sp>
      <p:pic>
        <p:nvPicPr>
          <p:cNvPr id="10" name="Picture 6" descr="02_020912DOOLThangTT0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36" y="3390314"/>
            <a:ext cx="5992838" cy="34950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7"/>
          <p:cNvSpPr txBox="1">
            <a:spLocks noChangeArrowheads="1"/>
          </p:cNvSpPr>
          <p:nvPr/>
        </p:nvSpPr>
        <p:spPr bwMode="auto">
          <a:xfrm>
            <a:off x="-28136" y="6486400"/>
            <a:ext cx="6423660" cy="430887"/>
          </a:xfrm>
          <a:prstGeom prst="rect">
            <a:avLst/>
          </a:prstGeom>
          <a:noFill/>
          <a:ln>
            <a:noFill/>
          </a:ln>
        </p:spPr>
        <p:txBody>
          <a:bodyPr wrap="square">
            <a:spAutoFit/>
          </a:bodyPr>
          <a:lstStyle>
            <a:lvl1pPr eaLnBrk="0" hangingPunct="0">
              <a:defRPr sz="2800" b="1">
                <a:solidFill>
                  <a:srgbClr val="FF3300"/>
                </a:solidFill>
                <a:latin typeface="Times New Roman" panose="02020603050405020304" pitchFamily="18" charset="0"/>
              </a:defRPr>
            </a:lvl1pPr>
            <a:lvl2pPr marL="742950" indent="-285750" eaLnBrk="0" hangingPunct="0">
              <a:defRPr sz="2800" b="1">
                <a:solidFill>
                  <a:srgbClr val="FF3300"/>
                </a:solidFill>
                <a:latin typeface="Times New Roman" panose="02020603050405020304" pitchFamily="18" charset="0"/>
              </a:defRPr>
            </a:lvl2pPr>
            <a:lvl3pPr marL="1143000" indent="-228600" eaLnBrk="0" hangingPunct="0">
              <a:defRPr sz="2800" b="1">
                <a:solidFill>
                  <a:srgbClr val="FF3300"/>
                </a:solidFill>
                <a:latin typeface="Times New Roman" panose="02020603050405020304" pitchFamily="18" charset="0"/>
              </a:defRPr>
            </a:lvl3pPr>
            <a:lvl4pPr marL="1600200" indent="-228600" eaLnBrk="0" hangingPunct="0">
              <a:defRPr sz="2800" b="1">
                <a:solidFill>
                  <a:srgbClr val="FF3300"/>
                </a:solidFill>
                <a:latin typeface="Times New Roman" panose="02020603050405020304" pitchFamily="18" charset="0"/>
              </a:defRPr>
            </a:lvl4pPr>
            <a:lvl5pPr marL="2057400" indent="-228600" eaLnBrk="0" hangingPunct="0">
              <a:defRPr sz="2800" b="1">
                <a:solidFill>
                  <a:srgbClr val="FF3300"/>
                </a:solidFill>
                <a:latin typeface="Times New Roman" panose="02020603050405020304" pitchFamily="18" charset="0"/>
              </a:defRPr>
            </a:lvl5pPr>
            <a:lvl6pPr marL="2514600" indent="-228600" eaLnBrk="0" fontAlgn="base" hangingPunct="0">
              <a:spcBef>
                <a:spcPct val="0"/>
              </a:spcBef>
              <a:spcAft>
                <a:spcPct val="0"/>
              </a:spcAft>
              <a:defRPr sz="2800" b="1">
                <a:solidFill>
                  <a:srgbClr val="FF3300"/>
                </a:solidFill>
                <a:latin typeface="Times New Roman" panose="02020603050405020304" pitchFamily="18" charset="0"/>
              </a:defRPr>
            </a:lvl6pPr>
            <a:lvl7pPr marL="2971800" indent="-228600" eaLnBrk="0" fontAlgn="base" hangingPunct="0">
              <a:spcBef>
                <a:spcPct val="0"/>
              </a:spcBef>
              <a:spcAft>
                <a:spcPct val="0"/>
              </a:spcAft>
              <a:defRPr sz="2800" b="1">
                <a:solidFill>
                  <a:srgbClr val="FF3300"/>
                </a:solidFill>
                <a:latin typeface="Times New Roman" panose="02020603050405020304" pitchFamily="18" charset="0"/>
              </a:defRPr>
            </a:lvl7pPr>
            <a:lvl8pPr marL="3429000" indent="-228600" eaLnBrk="0" fontAlgn="base" hangingPunct="0">
              <a:spcBef>
                <a:spcPct val="0"/>
              </a:spcBef>
              <a:spcAft>
                <a:spcPct val="0"/>
              </a:spcAft>
              <a:defRPr sz="2800" b="1">
                <a:solidFill>
                  <a:srgbClr val="FF3300"/>
                </a:solidFill>
                <a:latin typeface="Times New Roman" panose="02020603050405020304" pitchFamily="18" charset="0"/>
              </a:defRPr>
            </a:lvl8pPr>
            <a:lvl9pPr marL="3886200" indent="-228600" eaLnBrk="0" fontAlgn="base" hangingPunct="0">
              <a:spcBef>
                <a:spcPct val="0"/>
              </a:spcBef>
              <a:spcAft>
                <a:spcPct val="0"/>
              </a:spcAft>
              <a:defRPr sz="2800" b="1">
                <a:solidFill>
                  <a:srgbClr val="FF3300"/>
                </a:solidFill>
                <a:latin typeface="Times New Roman" panose="02020603050405020304" pitchFamily="18" charset="0"/>
              </a:defRPr>
            </a:lvl9pPr>
          </a:lstStyle>
          <a:p>
            <a:pPr algn="ctr" eaLnBrk="1" hangingPunct="1">
              <a:spcBef>
                <a:spcPct val="50000"/>
              </a:spcBef>
            </a:pPr>
            <a:r>
              <a:rPr lang="en-US" sz="2200" smtClean="0">
                <a:solidFill>
                  <a:srgbClr val="0000FF"/>
                </a:solidFill>
                <a:latin typeface="Calibri" pitchFamily="34" charset="0"/>
                <a:cs typeface="Calibri" pitchFamily="34" charset="0"/>
              </a:rPr>
              <a:t>Hầm Thủ Thiêm, vượt sông Sài Gòn</a:t>
            </a:r>
            <a:endParaRPr lang="en-US" sz="2200" dirty="0">
              <a:solidFill>
                <a:srgbClr val="0000FF"/>
              </a:solidFill>
              <a:latin typeface="Calibri" pitchFamily="34" charset="0"/>
              <a:cs typeface="Calibri" pitchFamily="34" charset="0"/>
            </a:endParaRPr>
          </a:p>
        </p:txBody>
      </p:sp>
      <p:pic>
        <p:nvPicPr>
          <p:cNvPr id="12" name="Picture 13" descr="http://anh.24h.com.vn/upload/4-2012/images/2012-11-01/1351743417-ham-hai-van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89964" y="3418449"/>
            <a:ext cx="6202036" cy="34528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7"/>
          <p:cNvSpPr txBox="1">
            <a:spLocks noChangeArrowheads="1"/>
          </p:cNvSpPr>
          <p:nvPr/>
        </p:nvSpPr>
        <p:spPr bwMode="auto">
          <a:xfrm>
            <a:off x="6852723" y="6501640"/>
            <a:ext cx="5128260" cy="430887"/>
          </a:xfrm>
          <a:prstGeom prst="rect">
            <a:avLst/>
          </a:prstGeom>
          <a:noFill/>
          <a:ln>
            <a:noFill/>
          </a:ln>
        </p:spPr>
        <p:txBody>
          <a:bodyPr wrap="square">
            <a:spAutoFit/>
          </a:bodyPr>
          <a:lstStyle>
            <a:lvl1pPr eaLnBrk="0" hangingPunct="0">
              <a:defRPr sz="2800" b="1">
                <a:solidFill>
                  <a:srgbClr val="FF3300"/>
                </a:solidFill>
                <a:latin typeface="Times New Roman" panose="02020603050405020304" pitchFamily="18" charset="0"/>
              </a:defRPr>
            </a:lvl1pPr>
            <a:lvl2pPr marL="742950" indent="-285750" eaLnBrk="0" hangingPunct="0">
              <a:defRPr sz="2800" b="1">
                <a:solidFill>
                  <a:srgbClr val="FF3300"/>
                </a:solidFill>
                <a:latin typeface="Times New Roman" panose="02020603050405020304" pitchFamily="18" charset="0"/>
              </a:defRPr>
            </a:lvl2pPr>
            <a:lvl3pPr marL="1143000" indent="-228600" eaLnBrk="0" hangingPunct="0">
              <a:defRPr sz="2800" b="1">
                <a:solidFill>
                  <a:srgbClr val="FF3300"/>
                </a:solidFill>
                <a:latin typeface="Times New Roman" panose="02020603050405020304" pitchFamily="18" charset="0"/>
              </a:defRPr>
            </a:lvl3pPr>
            <a:lvl4pPr marL="1600200" indent="-228600" eaLnBrk="0" hangingPunct="0">
              <a:defRPr sz="2800" b="1">
                <a:solidFill>
                  <a:srgbClr val="FF3300"/>
                </a:solidFill>
                <a:latin typeface="Times New Roman" panose="02020603050405020304" pitchFamily="18" charset="0"/>
              </a:defRPr>
            </a:lvl4pPr>
            <a:lvl5pPr marL="2057400" indent="-228600" eaLnBrk="0" hangingPunct="0">
              <a:defRPr sz="2800" b="1">
                <a:solidFill>
                  <a:srgbClr val="FF3300"/>
                </a:solidFill>
                <a:latin typeface="Times New Roman" panose="02020603050405020304" pitchFamily="18" charset="0"/>
              </a:defRPr>
            </a:lvl5pPr>
            <a:lvl6pPr marL="2514600" indent="-228600" eaLnBrk="0" fontAlgn="base" hangingPunct="0">
              <a:spcBef>
                <a:spcPct val="0"/>
              </a:spcBef>
              <a:spcAft>
                <a:spcPct val="0"/>
              </a:spcAft>
              <a:defRPr sz="2800" b="1">
                <a:solidFill>
                  <a:srgbClr val="FF3300"/>
                </a:solidFill>
                <a:latin typeface="Times New Roman" panose="02020603050405020304" pitchFamily="18" charset="0"/>
              </a:defRPr>
            </a:lvl6pPr>
            <a:lvl7pPr marL="2971800" indent="-228600" eaLnBrk="0" fontAlgn="base" hangingPunct="0">
              <a:spcBef>
                <a:spcPct val="0"/>
              </a:spcBef>
              <a:spcAft>
                <a:spcPct val="0"/>
              </a:spcAft>
              <a:defRPr sz="2800" b="1">
                <a:solidFill>
                  <a:srgbClr val="FF3300"/>
                </a:solidFill>
                <a:latin typeface="Times New Roman" panose="02020603050405020304" pitchFamily="18" charset="0"/>
              </a:defRPr>
            </a:lvl7pPr>
            <a:lvl8pPr marL="3429000" indent="-228600" eaLnBrk="0" fontAlgn="base" hangingPunct="0">
              <a:spcBef>
                <a:spcPct val="0"/>
              </a:spcBef>
              <a:spcAft>
                <a:spcPct val="0"/>
              </a:spcAft>
              <a:defRPr sz="2800" b="1">
                <a:solidFill>
                  <a:srgbClr val="FF3300"/>
                </a:solidFill>
                <a:latin typeface="Times New Roman" panose="02020603050405020304" pitchFamily="18" charset="0"/>
              </a:defRPr>
            </a:lvl8pPr>
            <a:lvl9pPr marL="3886200" indent="-228600" eaLnBrk="0" fontAlgn="base" hangingPunct="0">
              <a:spcBef>
                <a:spcPct val="0"/>
              </a:spcBef>
              <a:spcAft>
                <a:spcPct val="0"/>
              </a:spcAft>
              <a:defRPr sz="2800" b="1">
                <a:solidFill>
                  <a:srgbClr val="FF3300"/>
                </a:solidFill>
                <a:latin typeface="Times New Roman" panose="02020603050405020304" pitchFamily="18" charset="0"/>
              </a:defRPr>
            </a:lvl9pPr>
          </a:lstStyle>
          <a:p>
            <a:pPr algn="ctr" eaLnBrk="1" hangingPunct="1">
              <a:spcBef>
                <a:spcPct val="50000"/>
              </a:spcBef>
            </a:pPr>
            <a:r>
              <a:rPr lang="en-US" sz="2200" smtClean="0">
                <a:solidFill>
                  <a:srgbClr val="0000FF"/>
                </a:solidFill>
                <a:latin typeface="Calibri" pitchFamily="34" charset="0"/>
                <a:cs typeface="Calibri" pitchFamily="34" charset="0"/>
              </a:rPr>
              <a:t>Hầm đường bộ qua đèo Hải Vân</a:t>
            </a:r>
            <a:endParaRPr lang="en-US" sz="2200" dirty="0">
              <a:solidFill>
                <a:srgbClr val="0000FF"/>
              </a:solidFill>
              <a:latin typeface="Calibri" pitchFamily="34" charset="0"/>
              <a:cs typeface="Calibri" pitchFamily="34" charset="0"/>
            </a:endParaRPr>
          </a:p>
        </p:txBody>
      </p:sp>
    </p:spTree>
    <p:extLst>
      <p:ext uri="{BB962C8B-B14F-4D97-AF65-F5344CB8AC3E}">
        <p14:creationId xmlns:p14="http://schemas.microsoft.com/office/powerpoint/2010/main" val="301327498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0251"/>
                                        </p:tgtEl>
                                        <p:attrNameLst>
                                          <p:attrName>style.visibility</p:attrName>
                                        </p:attrNameLst>
                                      </p:cBhvr>
                                      <p:to>
                                        <p:strVal val="visible"/>
                                      </p:to>
                                    </p:set>
                                    <p:animEffect transition="in" filter="diamond(in)">
                                      <p:cBhvr>
                                        <p:cTn id="7" dur="1000"/>
                                        <p:tgtEl>
                                          <p:spTgt spid="10251"/>
                                        </p:tgtEl>
                                      </p:cBhvr>
                                    </p:animEffect>
                                  </p:childTnLst>
                                </p:cTn>
                              </p:par>
                              <p:par>
                                <p:cTn id="8" presetID="8" presetClass="entr" presetSubtype="16" fill="hold" nodeType="withEffect">
                                  <p:stCondLst>
                                    <p:cond delay="0"/>
                                  </p:stCondLst>
                                  <p:childTnLst>
                                    <p:set>
                                      <p:cBhvr>
                                        <p:cTn id="9" dur="1" fill="hold">
                                          <p:stCondLst>
                                            <p:cond delay="0"/>
                                          </p:stCondLst>
                                        </p:cTn>
                                        <p:tgtEl>
                                          <p:spTgt spid="10253"/>
                                        </p:tgtEl>
                                        <p:attrNameLst>
                                          <p:attrName>style.visibility</p:attrName>
                                        </p:attrNameLst>
                                      </p:cBhvr>
                                      <p:to>
                                        <p:strVal val="visible"/>
                                      </p:to>
                                    </p:set>
                                    <p:animEffect transition="in" filter="diamond(in)">
                                      <p:cBhvr>
                                        <p:cTn id="10" dur="1000"/>
                                        <p:tgtEl>
                                          <p:spTgt spid="10253"/>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diamond(in)">
                                      <p:cBhvr>
                                        <p:cTn id="13" dur="1000"/>
                                        <p:tgtEl>
                                          <p:spTgt spid="19"/>
                                        </p:tgtEl>
                                      </p:cBhvr>
                                    </p:animEffect>
                                  </p:childTnLst>
                                </p:cTn>
                              </p:par>
                              <p:par>
                                <p:cTn id="14" presetID="8" presetClass="entr" presetSubtype="16"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diamond(in)">
                                      <p:cBhvr>
                                        <p:cTn id="16" dur="1000"/>
                                        <p:tgtEl>
                                          <p:spTgt spid="10"/>
                                        </p:tgtEl>
                                      </p:cBhvr>
                                    </p:animEffect>
                                  </p:childTnLst>
                                </p:cTn>
                              </p:par>
                              <p:par>
                                <p:cTn id="17" presetID="8" presetClass="entr" presetSubtype="16"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diamond(in)">
                                      <p:cBhvr>
                                        <p:cTn id="19" dur="1000"/>
                                        <p:tgtEl>
                                          <p:spTgt spid="11"/>
                                        </p:tgtEl>
                                      </p:cBhvr>
                                    </p:animEffect>
                                  </p:childTnLst>
                                </p:cTn>
                              </p:par>
                              <p:par>
                                <p:cTn id="20" presetID="8" presetClass="entr" presetSubtype="16"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diamond(in)">
                                      <p:cBhvr>
                                        <p:cTn id="22" dur="1000"/>
                                        <p:tgtEl>
                                          <p:spTgt spid="12"/>
                                        </p:tgtEl>
                                      </p:cBhvr>
                                    </p:animEffect>
                                  </p:childTnLst>
                                </p:cTn>
                              </p:par>
                              <p:par>
                                <p:cTn id="23" presetID="8" presetClass="entr" presetSubtype="16"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diamond(in)">
                                      <p:cBhvr>
                                        <p:cTn id="25"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1" grpId="0"/>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http://img.buildviet.info/2013/07/23/09/09/caoto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2674" y="28136"/>
            <a:ext cx="6029325" cy="3352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7506292" y="68580"/>
            <a:ext cx="3566282" cy="430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rgbClr val="FF3300"/>
                </a:solidFill>
                <a:latin typeface="Times New Roman" panose="02020603050405020304" pitchFamily="18" charset="0"/>
              </a:defRPr>
            </a:lvl1pPr>
            <a:lvl2pPr marL="742950" indent="-285750" eaLnBrk="0" hangingPunct="0">
              <a:defRPr sz="2800" b="1">
                <a:solidFill>
                  <a:srgbClr val="FF3300"/>
                </a:solidFill>
                <a:latin typeface="Times New Roman" panose="02020603050405020304" pitchFamily="18" charset="0"/>
              </a:defRPr>
            </a:lvl2pPr>
            <a:lvl3pPr marL="1143000" indent="-228600" eaLnBrk="0" hangingPunct="0">
              <a:defRPr sz="2800" b="1">
                <a:solidFill>
                  <a:srgbClr val="FF3300"/>
                </a:solidFill>
                <a:latin typeface="Times New Roman" panose="02020603050405020304" pitchFamily="18" charset="0"/>
              </a:defRPr>
            </a:lvl3pPr>
            <a:lvl4pPr marL="1600200" indent="-228600" eaLnBrk="0" hangingPunct="0">
              <a:defRPr sz="2800" b="1">
                <a:solidFill>
                  <a:srgbClr val="FF3300"/>
                </a:solidFill>
                <a:latin typeface="Times New Roman" panose="02020603050405020304" pitchFamily="18" charset="0"/>
              </a:defRPr>
            </a:lvl4pPr>
            <a:lvl5pPr marL="2057400" indent="-228600" eaLnBrk="0" hangingPunct="0">
              <a:defRPr sz="2800" b="1">
                <a:solidFill>
                  <a:srgbClr val="FF3300"/>
                </a:solidFill>
                <a:latin typeface="Times New Roman" panose="02020603050405020304" pitchFamily="18" charset="0"/>
              </a:defRPr>
            </a:lvl5pPr>
            <a:lvl6pPr marL="2514600" indent="-228600" eaLnBrk="0" fontAlgn="base" hangingPunct="0">
              <a:spcBef>
                <a:spcPct val="0"/>
              </a:spcBef>
              <a:spcAft>
                <a:spcPct val="0"/>
              </a:spcAft>
              <a:defRPr sz="2800" b="1">
                <a:solidFill>
                  <a:srgbClr val="FF3300"/>
                </a:solidFill>
                <a:latin typeface="Times New Roman" panose="02020603050405020304" pitchFamily="18" charset="0"/>
              </a:defRPr>
            </a:lvl6pPr>
            <a:lvl7pPr marL="2971800" indent="-228600" eaLnBrk="0" fontAlgn="base" hangingPunct="0">
              <a:spcBef>
                <a:spcPct val="0"/>
              </a:spcBef>
              <a:spcAft>
                <a:spcPct val="0"/>
              </a:spcAft>
              <a:defRPr sz="2800" b="1">
                <a:solidFill>
                  <a:srgbClr val="FF3300"/>
                </a:solidFill>
                <a:latin typeface="Times New Roman" panose="02020603050405020304" pitchFamily="18" charset="0"/>
              </a:defRPr>
            </a:lvl7pPr>
            <a:lvl8pPr marL="3429000" indent="-228600" eaLnBrk="0" fontAlgn="base" hangingPunct="0">
              <a:spcBef>
                <a:spcPct val="0"/>
              </a:spcBef>
              <a:spcAft>
                <a:spcPct val="0"/>
              </a:spcAft>
              <a:defRPr sz="2800" b="1">
                <a:solidFill>
                  <a:srgbClr val="FF3300"/>
                </a:solidFill>
                <a:latin typeface="Times New Roman" panose="02020603050405020304" pitchFamily="18" charset="0"/>
              </a:defRPr>
            </a:lvl8pPr>
            <a:lvl9pPr marL="3886200" indent="-228600" eaLnBrk="0" fontAlgn="base" hangingPunct="0">
              <a:spcBef>
                <a:spcPct val="0"/>
              </a:spcBef>
              <a:spcAft>
                <a:spcPct val="0"/>
              </a:spcAft>
              <a:defRPr sz="2800" b="1">
                <a:solidFill>
                  <a:srgbClr val="FF3300"/>
                </a:solidFill>
                <a:latin typeface="Times New Roman" panose="02020603050405020304" pitchFamily="18" charset="0"/>
              </a:defRPr>
            </a:lvl9pPr>
          </a:lstStyle>
          <a:p>
            <a:pPr algn="ctr" eaLnBrk="1" hangingPunct="1"/>
            <a:r>
              <a:rPr lang="en-US" sz="2200">
                <a:solidFill>
                  <a:srgbClr val="0000FF"/>
                </a:solidFill>
                <a:latin typeface="Calibri" pitchFamily="34" charset="0"/>
                <a:cs typeface="Calibri" pitchFamily="34" charset="0"/>
              </a:rPr>
              <a:t>NỘI </a:t>
            </a:r>
            <a:r>
              <a:rPr lang="en-US" sz="2200" smtClean="0">
                <a:solidFill>
                  <a:srgbClr val="0000FF"/>
                </a:solidFill>
                <a:latin typeface="Calibri" pitchFamily="34" charset="0"/>
                <a:cs typeface="Calibri" pitchFamily="34" charset="0"/>
              </a:rPr>
              <a:t>BÀI - </a:t>
            </a:r>
            <a:r>
              <a:rPr lang="en-US" sz="2200" dirty="0">
                <a:solidFill>
                  <a:srgbClr val="0000FF"/>
                </a:solidFill>
                <a:latin typeface="Calibri" pitchFamily="34" charset="0"/>
                <a:cs typeface="Calibri" pitchFamily="34" charset="0"/>
              </a:rPr>
              <a:t>LẠNG SƠN</a:t>
            </a:r>
          </a:p>
        </p:txBody>
      </p:sp>
      <p:pic>
        <p:nvPicPr>
          <p:cNvPr id="116740" name="Picture 4" descr="http://656.vn/profiles/656vn/uploads/logo/1415867893_cao_t%E1%BB%91c_a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83" y="28136"/>
            <a:ext cx="6127676" cy="3352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a:spLocks noChangeArrowheads="1"/>
          </p:cNvSpPr>
          <p:nvPr/>
        </p:nvSpPr>
        <p:spPr bwMode="auto">
          <a:xfrm>
            <a:off x="1402079" y="66675"/>
            <a:ext cx="3386685" cy="430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rgbClr val="FF3300"/>
                </a:solidFill>
                <a:latin typeface="Times New Roman" panose="02020603050405020304" pitchFamily="18" charset="0"/>
              </a:defRPr>
            </a:lvl1pPr>
            <a:lvl2pPr marL="742950" indent="-285750" eaLnBrk="0" hangingPunct="0">
              <a:defRPr sz="2800" b="1">
                <a:solidFill>
                  <a:srgbClr val="FF3300"/>
                </a:solidFill>
                <a:latin typeface="Times New Roman" panose="02020603050405020304" pitchFamily="18" charset="0"/>
              </a:defRPr>
            </a:lvl2pPr>
            <a:lvl3pPr marL="1143000" indent="-228600" eaLnBrk="0" hangingPunct="0">
              <a:defRPr sz="2800" b="1">
                <a:solidFill>
                  <a:srgbClr val="FF3300"/>
                </a:solidFill>
                <a:latin typeface="Times New Roman" panose="02020603050405020304" pitchFamily="18" charset="0"/>
              </a:defRPr>
            </a:lvl3pPr>
            <a:lvl4pPr marL="1600200" indent="-228600" eaLnBrk="0" hangingPunct="0">
              <a:defRPr sz="2800" b="1">
                <a:solidFill>
                  <a:srgbClr val="FF3300"/>
                </a:solidFill>
                <a:latin typeface="Times New Roman" panose="02020603050405020304" pitchFamily="18" charset="0"/>
              </a:defRPr>
            </a:lvl4pPr>
            <a:lvl5pPr marL="2057400" indent="-228600" eaLnBrk="0" hangingPunct="0">
              <a:defRPr sz="2800" b="1">
                <a:solidFill>
                  <a:srgbClr val="FF3300"/>
                </a:solidFill>
                <a:latin typeface="Times New Roman" panose="02020603050405020304" pitchFamily="18" charset="0"/>
              </a:defRPr>
            </a:lvl5pPr>
            <a:lvl6pPr marL="2514600" indent="-228600" eaLnBrk="0" fontAlgn="base" hangingPunct="0">
              <a:spcBef>
                <a:spcPct val="0"/>
              </a:spcBef>
              <a:spcAft>
                <a:spcPct val="0"/>
              </a:spcAft>
              <a:defRPr sz="2800" b="1">
                <a:solidFill>
                  <a:srgbClr val="FF3300"/>
                </a:solidFill>
                <a:latin typeface="Times New Roman" panose="02020603050405020304" pitchFamily="18" charset="0"/>
              </a:defRPr>
            </a:lvl6pPr>
            <a:lvl7pPr marL="2971800" indent="-228600" eaLnBrk="0" fontAlgn="base" hangingPunct="0">
              <a:spcBef>
                <a:spcPct val="0"/>
              </a:spcBef>
              <a:spcAft>
                <a:spcPct val="0"/>
              </a:spcAft>
              <a:defRPr sz="2800" b="1">
                <a:solidFill>
                  <a:srgbClr val="FF3300"/>
                </a:solidFill>
                <a:latin typeface="Times New Roman" panose="02020603050405020304" pitchFamily="18" charset="0"/>
              </a:defRPr>
            </a:lvl7pPr>
            <a:lvl8pPr marL="3429000" indent="-228600" eaLnBrk="0" fontAlgn="base" hangingPunct="0">
              <a:spcBef>
                <a:spcPct val="0"/>
              </a:spcBef>
              <a:spcAft>
                <a:spcPct val="0"/>
              </a:spcAft>
              <a:defRPr sz="2800" b="1">
                <a:solidFill>
                  <a:srgbClr val="FF3300"/>
                </a:solidFill>
                <a:latin typeface="Times New Roman" panose="02020603050405020304" pitchFamily="18" charset="0"/>
              </a:defRPr>
            </a:lvl8pPr>
            <a:lvl9pPr marL="3886200" indent="-228600" eaLnBrk="0" fontAlgn="base" hangingPunct="0">
              <a:spcBef>
                <a:spcPct val="0"/>
              </a:spcBef>
              <a:spcAft>
                <a:spcPct val="0"/>
              </a:spcAft>
              <a:defRPr sz="2800" b="1">
                <a:solidFill>
                  <a:srgbClr val="FF3300"/>
                </a:solidFill>
                <a:latin typeface="Times New Roman" panose="02020603050405020304" pitchFamily="18" charset="0"/>
              </a:defRPr>
            </a:lvl9pPr>
          </a:lstStyle>
          <a:p>
            <a:pPr algn="ctr" eaLnBrk="1" hangingPunct="1"/>
            <a:r>
              <a:rPr lang="en-US" sz="2200">
                <a:solidFill>
                  <a:srgbClr val="0000FF"/>
                </a:solidFill>
                <a:latin typeface="Calibri" pitchFamily="34" charset="0"/>
                <a:cs typeface="Calibri" pitchFamily="34" charset="0"/>
              </a:rPr>
              <a:t>NỘI </a:t>
            </a:r>
            <a:r>
              <a:rPr lang="en-US" sz="2200" smtClean="0">
                <a:solidFill>
                  <a:srgbClr val="0000FF"/>
                </a:solidFill>
                <a:latin typeface="Calibri" pitchFamily="34" charset="0"/>
                <a:cs typeface="Calibri" pitchFamily="34" charset="0"/>
              </a:rPr>
              <a:t>BÀI - LÀO </a:t>
            </a:r>
            <a:r>
              <a:rPr lang="en-US" sz="2200" dirty="0">
                <a:solidFill>
                  <a:srgbClr val="0000FF"/>
                </a:solidFill>
                <a:latin typeface="Calibri" pitchFamily="34" charset="0"/>
                <a:cs typeface="Calibri" pitchFamily="34" charset="0"/>
              </a:rPr>
              <a:t>CAI</a:t>
            </a:r>
          </a:p>
        </p:txBody>
      </p:sp>
      <p:pic>
        <p:nvPicPr>
          <p:cNvPr id="116742" name="Picture 6" descr="Đầu tư đoạn Tân Vạn - Nhơn Trạch đường Vành đai 3, TP.HC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0300" y="3462778"/>
            <a:ext cx="6003668" cy="3367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a:spLocks noChangeArrowheads="1"/>
          </p:cNvSpPr>
          <p:nvPr/>
        </p:nvSpPr>
        <p:spPr bwMode="auto">
          <a:xfrm>
            <a:off x="6962775" y="6396916"/>
            <a:ext cx="4310326" cy="430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rgbClr val="FF3300"/>
                </a:solidFill>
                <a:latin typeface="Times New Roman" panose="02020603050405020304" pitchFamily="18" charset="0"/>
              </a:defRPr>
            </a:lvl1pPr>
            <a:lvl2pPr marL="742950" indent="-285750" eaLnBrk="0" hangingPunct="0">
              <a:defRPr sz="2800" b="1">
                <a:solidFill>
                  <a:srgbClr val="FF3300"/>
                </a:solidFill>
                <a:latin typeface="Times New Roman" panose="02020603050405020304" pitchFamily="18" charset="0"/>
              </a:defRPr>
            </a:lvl2pPr>
            <a:lvl3pPr marL="1143000" indent="-228600" eaLnBrk="0" hangingPunct="0">
              <a:defRPr sz="2800" b="1">
                <a:solidFill>
                  <a:srgbClr val="FF3300"/>
                </a:solidFill>
                <a:latin typeface="Times New Roman" panose="02020603050405020304" pitchFamily="18" charset="0"/>
              </a:defRPr>
            </a:lvl3pPr>
            <a:lvl4pPr marL="1600200" indent="-228600" eaLnBrk="0" hangingPunct="0">
              <a:defRPr sz="2800" b="1">
                <a:solidFill>
                  <a:srgbClr val="FF3300"/>
                </a:solidFill>
                <a:latin typeface="Times New Roman" panose="02020603050405020304" pitchFamily="18" charset="0"/>
              </a:defRPr>
            </a:lvl4pPr>
            <a:lvl5pPr marL="2057400" indent="-228600" eaLnBrk="0" hangingPunct="0">
              <a:defRPr sz="2800" b="1">
                <a:solidFill>
                  <a:srgbClr val="FF3300"/>
                </a:solidFill>
                <a:latin typeface="Times New Roman" panose="02020603050405020304" pitchFamily="18" charset="0"/>
              </a:defRPr>
            </a:lvl5pPr>
            <a:lvl6pPr marL="2514600" indent="-228600" eaLnBrk="0" fontAlgn="base" hangingPunct="0">
              <a:spcBef>
                <a:spcPct val="0"/>
              </a:spcBef>
              <a:spcAft>
                <a:spcPct val="0"/>
              </a:spcAft>
              <a:defRPr sz="2800" b="1">
                <a:solidFill>
                  <a:srgbClr val="FF3300"/>
                </a:solidFill>
                <a:latin typeface="Times New Roman" panose="02020603050405020304" pitchFamily="18" charset="0"/>
              </a:defRPr>
            </a:lvl6pPr>
            <a:lvl7pPr marL="2971800" indent="-228600" eaLnBrk="0" fontAlgn="base" hangingPunct="0">
              <a:spcBef>
                <a:spcPct val="0"/>
              </a:spcBef>
              <a:spcAft>
                <a:spcPct val="0"/>
              </a:spcAft>
              <a:defRPr sz="2800" b="1">
                <a:solidFill>
                  <a:srgbClr val="FF3300"/>
                </a:solidFill>
                <a:latin typeface="Times New Roman" panose="02020603050405020304" pitchFamily="18" charset="0"/>
              </a:defRPr>
            </a:lvl7pPr>
            <a:lvl8pPr marL="3429000" indent="-228600" eaLnBrk="0" fontAlgn="base" hangingPunct="0">
              <a:spcBef>
                <a:spcPct val="0"/>
              </a:spcBef>
              <a:spcAft>
                <a:spcPct val="0"/>
              </a:spcAft>
              <a:defRPr sz="2800" b="1">
                <a:solidFill>
                  <a:srgbClr val="FF3300"/>
                </a:solidFill>
                <a:latin typeface="Times New Roman" panose="02020603050405020304" pitchFamily="18" charset="0"/>
              </a:defRPr>
            </a:lvl8pPr>
            <a:lvl9pPr marL="3886200" indent="-228600" eaLnBrk="0" fontAlgn="base" hangingPunct="0">
              <a:spcBef>
                <a:spcPct val="0"/>
              </a:spcBef>
              <a:spcAft>
                <a:spcPct val="0"/>
              </a:spcAft>
              <a:defRPr sz="2800" b="1">
                <a:solidFill>
                  <a:srgbClr val="FF3300"/>
                </a:solidFill>
                <a:latin typeface="Times New Roman" panose="02020603050405020304" pitchFamily="18" charset="0"/>
              </a:defRPr>
            </a:lvl9pPr>
          </a:lstStyle>
          <a:p>
            <a:pPr algn="ctr" eaLnBrk="1" hangingPunct="1"/>
            <a:r>
              <a:rPr lang="en-US" sz="2200">
                <a:solidFill>
                  <a:srgbClr val="0000FF"/>
                </a:solidFill>
                <a:latin typeface="Calibri" pitchFamily="34" charset="0"/>
                <a:cs typeface="Calibri" pitchFamily="34" charset="0"/>
              </a:rPr>
              <a:t>TÂN </a:t>
            </a:r>
            <a:r>
              <a:rPr lang="en-US" sz="2200" smtClean="0">
                <a:solidFill>
                  <a:srgbClr val="0000FF"/>
                </a:solidFill>
                <a:latin typeface="Calibri" pitchFamily="34" charset="0"/>
                <a:cs typeface="Calibri" pitchFamily="34" charset="0"/>
              </a:rPr>
              <a:t>VẠN - NHƠN </a:t>
            </a:r>
            <a:r>
              <a:rPr lang="en-US" sz="2200" dirty="0">
                <a:solidFill>
                  <a:srgbClr val="0000FF"/>
                </a:solidFill>
                <a:latin typeface="Calibri" pitchFamily="34" charset="0"/>
                <a:cs typeface="Calibri" pitchFamily="34" charset="0"/>
              </a:rPr>
              <a:t>TRẠCH</a:t>
            </a:r>
          </a:p>
        </p:txBody>
      </p:sp>
      <p:pic>
        <p:nvPicPr>
          <p:cNvPr id="116746" name="Picture 10" descr="http://www.qhkt.hochiminhcity.gov.vn/Hnh%20nh%20bn%20tin/2015-6/0-06-2015-caotocBHVT-trada-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57" y="3429440"/>
            <a:ext cx="6127676" cy="3400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a:spLocks noChangeArrowheads="1"/>
          </p:cNvSpPr>
          <p:nvPr/>
        </p:nvSpPr>
        <p:spPr bwMode="auto">
          <a:xfrm>
            <a:off x="1121671" y="6394572"/>
            <a:ext cx="4122177" cy="430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rgbClr val="FF3300"/>
                </a:solidFill>
                <a:latin typeface="Times New Roman" panose="02020603050405020304" pitchFamily="18" charset="0"/>
              </a:defRPr>
            </a:lvl1pPr>
            <a:lvl2pPr marL="742950" indent="-285750" eaLnBrk="0" hangingPunct="0">
              <a:defRPr sz="2800" b="1">
                <a:solidFill>
                  <a:srgbClr val="FF3300"/>
                </a:solidFill>
                <a:latin typeface="Times New Roman" panose="02020603050405020304" pitchFamily="18" charset="0"/>
              </a:defRPr>
            </a:lvl2pPr>
            <a:lvl3pPr marL="1143000" indent="-228600" eaLnBrk="0" hangingPunct="0">
              <a:defRPr sz="2800" b="1">
                <a:solidFill>
                  <a:srgbClr val="FF3300"/>
                </a:solidFill>
                <a:latin typeface="Times New Roman" panose="02020603050405020304" pitchFamily="18" charset="0"/>
              </a:defRPr>
            </a:lvl3pPr>
            <a:lvl4pPr marL="1600200" indent="-228600" eaLnBrk="0" hangingPunct="0">
              <a:defRPr sz="2800" b="1">
                <a:solidFill>
                  <a:srgbClr val="FF3300"/>
                </a:solidFill>
                <a:latin typeface="Times New Roman" panose="02020603050405020304" pitchFamily="18" charset="0"/>
              </a:defRPr>
            </a:lvl4pPr>
            <a:lvl5pPr marL="2057400" indent="-228600" eaLnBrk="0" hangingPunct="0">
              <a:defRPr sz="2800" b="1">
                <a:solidFill>
                  <a:srgbClr val="FF3300"/>
                </a:solidFill>
                <a:latin typeface="Times New Roman" panose="02020603050405020304" pitchFamily="18" charset="0"/>
              </a:defRPr>
            </a:lvl5pPr>
            <a:lvl6pPr marL="2514600" indent="-228600" eaLnBrk="0" fontAlgn="base" hangingPunct="0">
              <a:spcBef>
                <a:spcPct val="0"/>
              </a:spcBef>
              <a:spcAft>
                <a:spcPct val="0"/>
              </a:spcAft>
              <a:defRPr sz="2800" b="1">
                <a:solidFill>
                  <a:srgbClr val="FF3300"/>
                </a:solidFill>
                <a:latin typeface="Times New Roman" panose="02020603050405020304" pitchFamily="18" charset="0"/>
              </a:defRPr>
            </a:lvl6pPr>
            <a:lvl7pPr marL="2971800" indent="-228600" eaLnBrk="0" fontAlgn="base" hangingPunct="0">
              <a:spcBef>
                <a:spcPct val="0"/>
              </a:spcBef>
              <a:spcAft>
                <a:spcPct val="0"/>
              </a:spcAft>
              <a:defRPr sz="2800" b="1">
                <a:solidFill>
                  <a:srgbClr val="FF3300"/>
                </a:solidFill>
                <a:latin typeface="Times New Roman" panose="02020603050405020304" pitchFamily="18" charset="0"/>
              </a:defRPr>
            </a:lvl7pPr>
            <a:lvl8pPr marL="3429000" indent="-228600" eaLnBrk="0" fontAlgn="base" hangingPunct="0">
              <a:spcBef>
                <a:spcPct val="0"/>
              </a:spcBef>
              <a:spcAft>
                <a:spcPct val="0"/>
              </a:spcAft>
              <a:defRPr sz="2800" b="1">
                <a:solidFill>
                  <a:srgbClr val="FF3300"/>
                </a:solidFill>
                <a:latin typeface="Times New Roman" panose="02020603050405020304" pitchFamily="18" charset="0"/>
              </a:defRPr>
            </a:lvl8pPr>
            <a:lvl9pPr marL="3886200" indent="-228600" eaLnBrk="0" fontAlgn="base" hangingPunct="0">
              <a:spcBef>
                <a:spcPct val="0"/>
              </a:spcBef>
              <a:spcAft>
                <a:spcPct val="0"/>
              </a:spcAft>
              <a:defRPr sz="2800" b="1">
                <a:solidFill>
                  <a:srgbClr val="FF3300"/>
                </a:solidFill>
                <a:latin typeface="Times New Roman" panose="02020603050405020304" pitchFamily="18" charset="0"/>
              </a:defRPr>
            </a:lvl9pPr>
          </a:lstStyle>
          <a:p>
            <a:pPr algn="ctr" eaLnBrk="1" hangingPunct="1"/>
            <a:r>
              <a:rPr lang="en-US" sz="2200">
                <a:solidFill>
                  <a:srgbClr val="0000FF"/>
                </a:solidFill>
                <a:latin typeface="Calibri" pitchFamily="34" charset="0"/>
                <a:cs typeface="Calibri" pitchFamily="34" charset="0"/>
              </a:rPr>
              <a:t>BIÊN HÒA - VŨNG TÀU</a:t>
            </a:r>
          </a:p>
        </p:txBody>
      </p:sp>
      <p:sp>
        <p:nvSpPr>
          <p:cNvPr id="3" name="TextBox 2"/>
          <p:cNvSpPr txBox="1">
            <a:spLocks noChangeArrowheads="1"/>
          </p:cNvSpPr>
          <p:nvPr/>
        </p:nvSpPr>
        <p:spPr bwMode="auto">
          <a:xfrm>
            <a:off x="2757268" y="3195638"/>
            <a:ext cx="6471138" cy="430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rgbClr val="FF3300"/>
                </a:solidFill>
                <a:latin typeface="Times New Roman" panose="02020603050405020304" pitchFamily="18" charset="0"/>
              </a:defRPr>
            </a:lvl1pPr>
            <a:lvl2pPr marL="742950" indent="-285750" eaLnBrk="0" hangingPunct="0">
              <a:defRPr sz="2800" b="1">
                <a:solidFill>
                  <a:srgbClr val="FF3300"/>
                </a:solidFill>
                <a:latin typeface="Times New Roman" panose="02020603050405020304" pitchFamily="18" charset="0"/>
              </a:defRPr>
            </a:lvl2pPr>
            <a:lvl3pPr marL="1143000" indent="-228600" eaLnBrk="0" hangingPunct="0">
              <a:defRPr sz="2800" b="1">
                <a:solidFill>
                  <a:srgbClr val="FF3300"/>
                </a:solidFill>
                <a:latin typeface="Times New Roman" panose="02020603050405020304" pitchFamily="18" charset="0"/>
              </a:defRPr>
            </a:lvl3pPr>
            <a:lvl4pPr marL="1600200" indent="-228600" eaLnBrk="0" hangingPunct="0">
              <a:defRPr sz="2800" b="1">
                <a:solidFill>
                  <a:srgbClr val="FF3300"/>
                </a:solidFill>
                <a:latin typeface="Times New Roman" panose="02020603050405020304" pitchFamily="18" charset="0"/>
              </a:defRPr>
            </a:lvl4pPr>
            <a:lvl5pPr marL="2057400" indent="-228600" eaLnBrk="0" hangingPunct="0">
              <a:defRPr sz="2800" b="1">
                <a:solidFill>
                  <a:srgbClr val="FF3300"/>
                </a:solidFill>
                <a:latin typeface="Times New Roman" panose="02020603050405020304" pitchFamily="18" charset="0"/>
              </a:defRPr>
            </a:lvl5pPr>
            <a:lvl6pPr marL="2514600" indent="-228600" eaLnBrk="0" fontAlgn="base" hangingPunct="0">
              <a:spcBef>
                <a:spcPct val="0"/>
              </a:spcBef>
              <a:spcAft>
                <a:spcPct val="0"/>
              </a:spcAft>
              <a:defRPr sz="2800" b="1">
                <a:solidFill>
                  <a:srgbClr val="FF3300"/>
                </a:solidFill>
                <a:latin typeface="Times New Roman" panose="02020603050405020304" pitchFamily="18" charset="0"/>
              </a:defRPr>
            </a:lvl6pPr>
            <a:lvl7pPr marL="2971800" indent="-228600" eaLnBrk="0" fontAlgn="base" hangingPunct="0">
              <a:spcBef>
                <a:spcPct val="0"/>
              </a:spcBef>
              <a:spcAft>
                <a:spcPct val="0"/>
              </a:spcAft>
              <a:defRPr sz="2800" b="1">
                <a:solidFill>
                  <a:srgbClr val="FF3300"/>
                </a:solidFill>
                <a:latin typeface="Times New Roman" panose="02020603050405020304" pitchFamily="18" charset="0"/>
              </a:defRPr>
            </a:lvl7pPr>
            <a:lvl8pPr marL="3429000" indent="-228600" eaLnBrk="0" fontAlgn="base" hangingPunct="0">
              <a:spcBef>
                <a:spcPct val="0"/>
              </a:spcBef>
              <a:spcAft>
                <a:spcPct val="0"/>
              </a:spcAft>
              <a:defRPr sz="2800" b="1">
                <a:solidFill>
                  <a:srgbClr val="FF3300"/>
                </a:solidFill>
                <a:latin typeface="Times New Roman" panose="02020603050405020304" pitchFamily="18" charset="0"/>
              </a:defRPr>
            </a:lvl8pPr>
            <a:lvl9pPr marL="3886200" indent="-228600" eaLnBrk="0" fontAlgn="base" hangingPunct="0">
              <a:spcBef>
                <a:spcPct val="0"/>
              </a:spcBef>
              <a:spcAft>
                <a:spcPct val="0"/>
              </a:spcAft>
              <a:defRPr sz="2800" b="1">
                <a:solidFill>
                  <a:srgbClr val="FF3300"/>
                </a:solidFill>
                <a:latin typeface="Times New Roman" panose="02020603050405020304" pitchFamily="18" charset="0"/>
              </a:defRPr>
            </a:lvl9pPr>
          </a:lstStyle>
          <a:p>
            <a:pPr algn="ctr" eaLnBrk="1" hangingPunct="1"/>
            <a:r>
              <a:rPr lang="en-US" sz="2200" dirty="0">
                <a:solidFill>
                  <a:srgbClr val="0000FF"/>
                </a:solidFill>
                <a:latin typeface="Calibri" pitchFamily="34" charset="0"/>
                <a:cs typeface="Calibri" pitchFamily="34" charset="0"/>
              </a:rPr>
              <a:t>ĐƯỜNG CAO TỐC ĐANG ĐƯỢC ĐẦU TƯ XÂY DỰNG</a:t>
            </a:r>
          </a:p>
        </p:txBody>
      </p:sp>
    </p:spTree>
    <p:extLst>
      <p:ext uri="{BB962C8B-B14F-4D97-AF65-F5344CB8AC3E}">
        <p14:creationId xmlns:p14="http://schemas.microsoft.com/office/powerpoint/2010/main" val="401952852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nodeType="after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1000" fill="hold"/>
                                        <p:tgtEl>
                                          <p:spTgt spid="9"/>
                                        </p:tgtEl>
                                        <p:attrNameLst>
                                          <p:attrName>ppt_w</p:attrName>
                                        </p:attrNameLst>
                                      </p:cBhvr>
                                      <p:tavLst>
                                        <p:tav tm="0">
                                          <p:val>
                                            <p:strVal val="#ppt_w*0.70"/>
                                          </p:val>
                                        </p:tav>
                                        <p:tav tm="100000">
                                          <p:val>
                                            <p:strVal val="#ppt_w"/>
                                          </p:val>
                                        </p:tav>
                                      </p:tavLst>
                                    </p:anim>
                                    <p:anim calcmode="lin" valueType="num">
                                      <p:cBhvr>
                                        <p:cTn id="15" dur="1000" fill="hold"/>
                                        <p:tgtEl>
                                          <p:spTgt spid="9"/>
                                        </p:tgtEl>
                                        <p:attrNameLst>
                                          <p:attrName>ppt_h</p:attrName>
                                        </p:attrNameLst>
                                      </p:cBhvr>
                                      <p:tavLst>
                                        <p:tav tm="0">
                                          <p:val>
                                            <p:strVal val="#ppt_h"/>
                                          </p:val>
                                        </p:tav>
                                        <p:tav tm="100000">
                                          <p:val>
                                            <p:strVal val="#ppt_h"/>
                                          </p:val>
                                        </p:tav>
                                      </p:tavLst>
                                    </p:anim>
                                    <p:animEffect transition="in" filter="fade">
                                      <p:cBhvr>
                                        <p:cTn id="16" dur="1000"/>
                                        <p:tgtEl>
                                          <p:spTgt spid="9"/>
                                        </p:tgtEl>
                                      </p:cBhvr>
                                    </p:animEffect>
                                  </p:childTnLst>
                                </p:cTn>
                              </p:par>
                            </p:childTnLst>
                          </p:cTn>
                        </p:par>
                        <p:par>
                          <p:cTn id="17" fill="hold" nodeType="afterGroup">
                            <p:stCondLst>
                              <p:cond delay="1000"/>
                            </p:stCondLst>
                            <p:childTnLst>
                              <p:par>
                                <p:cTn id="18" presetID="55"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1000" fill="hold"/>
                                        <p:tgtEl>
                                          <p:spTgt spid="7"/>
                                        </p:tgtEl>
                                        <p:attrNameLst>
                                          <p:attrName>ppt_w</p:attrName>
                                        </p:attrNameLst>
                                      </p:cBhvr>
                                      <p:tavLst>
                                        <p:tav tm="0">
                                          <p:val>
                                            <p:strVal val="#ppt_w*0.70"/>
                                          </p:val>
                                        </p:tav>
                                        <p:tav tm="100000">
                                          <p:val>
                                            <p:strVal val="#ppt_w"/>
                                          </p:val>
                                        </p:tav>
                                      </p:tavLst>
                                    </p:anim>
                                    <p:anim calcmode="lin" valueType="num">
                                      <p:cBhvr>
                                        <p:cTn id="21" dur="1000" fill="hold"/>
                                        <p:tgtEl>
                                          <p:spTgt spid="7"/>
                                        </p:tgtEl>
                                        <p:attrNameLst>
                                          <p:attrName>ppt_h</p:attrName>
                                        </p:attrNameLst>
                                      </p:cBhvr>
                                      <p:tavLst>
                                        <p:tav tm="0">
                                          <p:val>
                                            <p:strVal val="#ppt_h"/>
                                          </p:val>
                                        </p:tav>
                                        <p:tav tm="100000">
                                          <p:val>
                                            <p:strVal val="#ppt_h"/>
                                          </p:val>
                                        </p:tav>
                                      </p:tavLst>
                                    </p:anim>
                                    <p:animEffect transition="in" filter="fade">
                                      <p:cBhvr>
                                        <p:cTn id="22" dur="1000"/>
                                        <p:tgtEl>
                                          <p:spTgt spid="7"/>
                                        </p:tgtEl>
                                      </p:cBhvr>
                                    </p:animEffect>
                                  </p:childTnLst>
                                </p:cTn>
                              </p:par>
                            </p:childTnLst>
                          </p:cTn>
                        </p:par>
                        <p:par>
                          <p:cTn id="23" fill="hold" nodeType="afterGroup">
                            <p:stCondLst>
                              <p:cond delay="2000"/>
                            </p:stCondLst>
                            <p:childTnLst>
                              <p:par>
                                <p:cTn id="24" presetID="55" presetClass="entr" presetSubtype="0"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1000" fill="hold"/>
                                        <p:tgtEl>
                                          <p:spTgt spid="11"/>
                                        </p:tgtEl>
                                        <p:attrNameLst>
                                          <p:attrName>ppt_w</p:attrName>
                                        </p:attrNameLst>
                                      </p:cBhvr>
                                      <p:tavLst>
                                        <p:tav tm="0">
                                          <p:val>
                                            <p:strVal val="#ppt_w*0.70"/>
                                          </p:val>
                                        </p:tav>
                                        <p:tav tm="100000">
                                          <p:val>
                                            <p:strVal val="#ppt_w"/>
                                          </p:val>
                                        </p:tav>
                                      </p:tavLst>
                                    </p:anim>
                                    <p:anim calcmode="lin" valueType="num">
                                      <p:cBhvr>
                                        <p:cTn id="27" dur="1000" fill="hold"/>
                                        <p:tgtEl>
                                          <p:spTgt spid="11"/>
                                        </p:tgtEl>
                                        <p:attrNameLst>
                                          <p:attrName>ppt_h</p:attrName>
                                        </p:attrNameLst>
                                      </p:cBhvr>
                                      <p:tavLst>
                                        <p:tav tm="0">
                                          <p:val>
                                            <p:strVal val="#ppt_h"/>
                                          </p:val>
                                        </p:tav>
                                        <p:tav tm="100000">
                                          <p:val>
                                            <p:strVal val="#ppt_h"/>
                                          </p:val>
                                        </p:tav>
                                      </p:tavLst>
                                    </p:anim>
                                    <p:animEffect transition="in" filter="fade">
                                      <p:cBhvr>
                                        <p:cTn id="28" dur="1000"/>
                                        <p:tgtEl>
                                          <p:spTgt spid="11"/>
                                        </p:tgtEl>
                                      </p:cBhvr>
                                    </p:animEffect>
                                  </p:childTnLst>
                                </p:cTn>
                              </p:par>
                            </p:childTnLst>
                          </p:cTn>
                        </p:par>
                        <p:par>
                          <p:cTn id="29" fill="hold" nodeType="afterGroup">
                            <p:stCondLst>
                              <p:cond delay="3000"/>
                            </p:stCondLst>
                            <p:childTnLst>
                              <p:par>
                                <p:cTn id="30" presetID="55" presetClass="entr" presetSubtype="0" fill="hold" grpId="0" nodeType="after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1000" fill="hold"/>
                                        <p:tgtEl>
                                          <p:spTgt spid="14"/>
                                        </p:tgtEl>
                                        <p:attrNameLst>
                                          <p:attrName>ppt_w</p:attrName>
                                        </p:attrNameLst>
                                      </p:cBhvr>
                                      <p:tavLst>
                                        <p:tav tm="0">
                                          <p:val>
                                            <p:strVal val="#ppt_w*0.70"/>
                                          </p:val>
                                        </p:tav>
                                        <p:tav tm="100000">
                                          <p:val>
                                            <p:strVal val="#ppt_w"/>
                                          </p:val>
                                        </p:tav>
                                      </p:tavLst>
                                    </p:anim>
                                    <p:anim calcmode="lin" valueType="num">
                                      <p:cBhvr>
                                        <p:cTn id="33" dur="1000" fill="hold"/>
                                        <p:tgtEl>
                                          <p:spTgt spid="14"/>
                                        </p:tgtEl>
                                        <p:attrNameLst>
                                          <p:attrName>ppt_h</p:attrName>
                                        </p:attrNameLst>
                                      </p:cBhvr>
                                      <p:tavLst>
                                        <p:tav tm="0">
                                          <p:val>
                                            <p:strVal val="#ppt_h"/>
                                          </p:val>
                                        </p:tav>
                                        <p:tav tm="100000">
                                          <p:val>
                                            <p:strVal val="#ppt_h"/>
                                          </p:val>
                                        </p:tav>
                                      </p:tavLst>
                                    </p:anim>
                                    <p:animEffect transition="in" filter="fade">
                                      <p:cBhvr>
                                        <p:cTn id="34"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P spid="14" grpId="0" animBg="1"/>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Straight Connector 38">
            <a:extLst>
              <a:ext uri="{FF2B5EF4-FFF2-40B4-BE49-F238E27FC236}">
                <a16:creationId xmlns="" xmlns:a16="http://schemas.microsoft.com/office/drawing/2014/main" id="{B817379C-DAEE-4A26-B7E8-B157AAEC6C14}"/>
              </a:ext>
            </a:extLst>
          </p:cNvPr>
          <p:cNvCxnSpPr/>
          <p:nvPr/>
        </p:nvCxnSpPr>
        <p:spPr>
          <a:xfrm>
            <a:off x="87090" y="726668"/>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176594" y="753371"/>
            <a:ext cx="12015406" cy="1015659"/>
          </a:xfrm>
          <a:prstGeom prst="rect">
            <a:avLst/>
          </a:prstGeom>
        </p:spPr>
        <p:txBody>
          <a:bodyPr wrap="square" lIns="91436" tIns="45718" rIns="91436" bIns="45718">
            <a:spAutoFit/>
          </a:bodyPr>
          <a:lstStyle/>
          <a:p>
            <a:pPr marL="571500" indent="-571500"/>
            <a:r>
              <a:rPr lang="en-US" sz="3000" b="1" smtClean="0">
                <a:solidFill>
                  <a:srgbClr val="002060"/>
                </a:solidFill>
                <a:latin typeface="Calibri" pitchFamily="34" charset="0"/>
                <a:cs typeface="Calibri" pitchFamily="34" charset="0"/>
              </a:rPr>
              <a:t>2. Một số ngành dịch vụ</a:t>
            </a:r>
          </a:p>
          <a:p>
            <a:pPr marL="571500" indent="-571500"/>
            <a:r>
              <a:rPr lang="en-US" sz="3000" b="1" i="1" smtClean="0">
                <a:solidFill>
                  <a:srgbClr val="002060"/>
                </a:solidFill>
                <a:latin typeface="Calibri" pitchFamily="34" charset="0"/>
                <a:cs typeface="Calibri" pitchFamily="34" charset="0"/>
              </a:rPr>
              <a:t>a. Giao thông vận tải</a:t>
            </a:r>
            <a:endParaRPr lang="en-US" sz="3000" b="1" i="1">
              <a:latin typeface="Calibri" pitchFamily="34" charset="0"/>
              <a:cs typeface="Calibri" pitchFamily="34" charset="0"/>
            </a:endParaRPr>
          </a:p>
        </p:txBody>
      </p:sp>
      <p:graphicFrame>
        <p:nvGraphicFramePr>
          <p:cNvPr id="7" name="Table 6"/>
          <p:cNvGraphicFramePr>
            <a:graphicFrameLocks noGrp="1"/>
          </p:cNvGraphicFramePr>
          <p:nvPr/>
        </p:nvGraphicFramePr>
        <p:xfrm>
          <a:off x="344992" y="1819422"/>
          <a:ext cx="11298368" cy="4942404"/>
        </p:xfrm>
        <a:graphic>
          <a:graphicData uri="http://schemas.openxmlformats.org/drawingml/2006/table">
            <a:tbl>
              <a:tblPr/>
              <a:tblGrid>
                <a:gridCol w="894068"/>
                <a:gridCol w="1454754"/>
                <a:gridCol w="8949546"/>
              </a:tblGrid>
              <a:tr h="504516">
                <a:tc>
                  <a:txBody>
                    <a:bodyPr/>
                    <a:lstStyle/>
                    <a:p>
                      <a:pPr algn="ctr">
                        <a:lnSpc>
                          <a:spcPct val="100000"/>
                        </a:lnSpc>
                        <a:spcBef>
                          <a:spcPts val="600"/>
                        </a:spcBef>
                        <a:spcAft>
                          <a:spcPts val="0"/>
                        </a:spcAft>
                      </a:pPr>
                      <a:r>
                        <a:rPr lang="en-US" sz="3000" b="1" dirty="0">
                          <a:solidFill>
                            <a:schemeClr val="bg1"/>
                          </a:solidFill>
                          <a:latin typeface="Calibri" pitchFamily="34" charset="0"/>
                          <a:ea typeface="Calibri"/>
                          <a:cs typeface="Calibri" pitchFamily="34" charset="0"/>
                        </a:rPr>
                        <a:t>STT</a:t>
                      </a:r>
                    </a:p>
                  </a:txBody>
                  <a:tcPr marL="62716" marR="627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a:lnSpc>
                          <a:spcPct val="100000"/>
                        </a:lnSpc>
                        <a:spcBef>
                          <a:spcPts val="600"/>
                        </a:spcBef>
                        <a:spcAft>
                          <a:spcPts val="0"/>
                        </a:spcAft>
                      </a:pPr>
                      <a:r>
                        <a:rPr lang="en-US" sz="3000" b="1">
                          <a:solidFill>
                            <a:schemeClr val="bg1"/>
                          </a:solidFill>
                          <a:latin typeface="Calibri" pitchFamily="34" charset="0"/>
                          <a:ea typeface="Calibri"/>
                          <a:cs typeface="Calibri" pitchFamily="34" charset="0"/>
                        </a:rPr>
                        <a:t>Ngành</a:t>
                      </a:r>
                    </a:p>
                  </a:txBody>
                  <a:tcPr marL="62716" marR="627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a:lnSpc>
                          <a:spcPct val="100000"/>
                        </a:lnSpc>
                        <a:spcBef>
                          <a:spcPts val="600"/>
                        </a:spcBef>
                        <a:spcAft>
                          <a:spcPts val="0"/>
                        </a:spcAft>
                      </a:pPr>
                      <a:r>
                        <a:rPr lang="en-US" sz="3000" b="1" dirty="0" err="1">
                          <a:solidFill>
                            <a:schemeClr val="bg1"/>
                          </a:solidFill>
                          <a:latin typeface="Calibri" pitchFamily="34" charset="0"/>
                          <a:ea typeface="Calibri"/>
                          <a:cs typeface="Calibri" pitchFamily="34" charset="0"/>
                        </a:rPr>
                        <a:t>Tình</a:t>
                      </a:r>
                      <a:r>
                        <a:rPr lang="en-US" sz="3000" b="1" dirty="0">
                          <a:solidFill>
                            <a:schemeClr val="bg1"/>
                          </a:solidFill>
                          <a:latin typeface="Calibri" pitchFamily="34" charset="0"/>
                          <a:ea typeface="Calibri"/>
                          <a:cs typeface="Calibri" pitchFamily="34" charset="0"/>
                        </a:rPr>
                        <a:t> </a:t>
                      </a:r>
                      <a:r>
                        <a:rPr lang="en-US" sz="3000" b="1" dirty="0" err="1">
                          <a:solidFill>
                            <a:schemeClr val="bg1"/>
                          </a:solidFill>
                          <a:latin typeface="Calibri" pitchFamily="34" charset="0"/>
                          <a:ea typeface="Calibri"/>
                          <a:cs typeface="Calibri" pitchFamily="34" charset="0"/>
                        </a:rPr>
                        <a:t>hình</a:t>
                      </a:r>
                      <a:r>
                        <a:rPr lang="en-US" sz="3000" b="1" dirty="0">
                          <a:solidFill>
                            <a:schemeClr val="bg1"/>
                          </a:solidFill>
                          <a:latin typeface="Calibri" pitchFamily="34" charset="0"/>
                          <a:ea typeface="Calibri"/>
                          <a:cs typeface="Calibri" pitchFamily="34" charset="0"/>
                        </a:rPr>
                        <a:t> </a:t>
                      </a:r>
                      <a:r>
                        <a:rPr lang="en-US" sz="3000" b="1" dirty="0" err="1">
                          <a:solidFill>
                            <a:schemeClr val="bg1"/>
                          </a:solidFill>
                          <a:latin typeface="Calibri" pitchFamily="34" charset="0"/>
                          <a:ea typeface="Calibri"/>
                          <a:cs typeface="Calibri" pitchFamily="34" charset="0"/>
                        </a:rPr>
                        <a:t>phát</a:t>
                      </a:r>
                      <a:r>
                        <a:rPr lang="en-US" sz="3000" b="1" dirty="0">
                          <a:solidFill>
                            <a:schemeClr val="bg1"/>
                          </a:solidFill>
                          <a:latin typeface="Calibri" pitchFamily="34" charset="0"/>
                          <a:ea typeface="Calibri"/>
                          <a:cs typeface="Calibri" pitchFamily="34" charset="0"/>
                        </a:rPr>
                        <a:t> </a:t>
                      </a:r>
                      <a:r>
                        <a:rPr lang="en-US" sz="3000" b="1" dirty="0" err="1">
                          <a:solidFill>
                            <a:schemeClr val="bg1"/>
                          </a:solidFill>
                          <a:latin typeface="Calibri" pitchFamily="34" charset="0"/>
                          <a:ea typeface="Calibri"/>
                          <a:cs typeface="Calibri" pitchFamily="34" charset="0"/>
                        </a:rPr>
                        <a:t>triển</a:t>
                      </a:r>
                      <a:endParaRPr lang="en-US" sz="3000" b="1" dirty="0">
                        <a:solidFill>
                          <a:schemeClr val="bg1"/>
                        </a:solidFill>
                        <a:latin typeface="Calibri" pitchFamily="34" charset="0"/>
                        <a:ea typeface="Calibri"/>
                        <a:cs typeface="Calibri" pitchFamily="34" charset="0"/>
                      </a:endParaRPr>
                    </a:p>
                  </a:txBody>
                  <a:tcPr marL="62716" marR="627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r>
              <a:tr h="1226447">
                <a:tc>
                  <a:txBody>
                    <a:bodyPr/>
                    <a:lstStyle/>
                    <a:p>
                      <a:pPr algn="ctr">
                        <a:lnSpc>
                          <a:spcPct val="130000"/>
                        </a:lnSpc>
                        <a:spcBef>
                          <a:spcPts val="0"/>
                        </a:spcBef>
                        <a:spcAft>
                          <a:spcPts val="0"/>
                        </a:spcAft>
                      </a:pPr>
                      <a:r>
                        <a:rPr lang="en-US" sz="3000" b="1" smtClean="0">
                          <a:solidFill>
                            <a:srgbClr val="000000"/>
                          </a:solidFill>
                          <a:latin typeface="Calibri" pitchFamily="34" charset="0"/>
                          <a:ea typeface="Calibri"/>
                          <a:cs typeface="Calibri" pitchFamily="34" charset="0"/>
                        </a:rPr>
                        <a:t>2</a:t>
                      </a:r>
                      <a:endParaRPr lang="en-US" sz="3000" b="1">
                        <a:solidFill>
                          <a:srgbClr val="000000"/>
                        </a:solidFill>
                        <a:latin typeface="Calibri" pitchFamily="34" charset="0"/>
                        <a:ea typeface="Calibri"/>
                        <a:cs typeface="Calibri" pitchFamily="34" charset="0"/>
                      </a:endParaRPr>
                    </a:p>
                  </a:txBody>
                  <a:tcPr marL="62716" marR="62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30000"/>
                        </a:lnSpc>
                        <a:spcBef>
                          <a:spcPts val="0"/>
                        </a:spcBef>
                        <a:spcAft>
                          <a:spcPts val="0"/>
                        </a:spcAft>
                      </a:pPr>
                      <a:r>
                        <a:rPr lang="en-US" sz="3000" b="1">
                          <a:solidFill>
                            <a:srgbClr val="000000"/>
                          </a:solidFill>
                          <a:latin typeface="Calibri" pitchFamily="34" charset="0"/>
                          <a:ea typeface="Calibri"/>
                          <a:cs typeface="Calibri" pitchFamily="34" charset="0"/>
                        </a:rPr>
                        <a:t>Đường </a:t>
                      </a:r>
                      <a:r>
                        <a:rPr lang="en-US" sz="3000" b="1" smtClean="0">
                          <a:solidFill>
                            <a:srgbClr val="000000"/>
                          </a:solidFill>
                          <a:latin typeface="Calibri" pitchFamily="34" charset="0"/>
                          <a:ea typeface="Calibri"/>
                          <a:cs typeface="Calibri" pitchFamily="34" charset="0"/>
                        </a:rPr>
                        <a:t>sắt</a:t>
                      </a:r>
                    </a:p>
                    <a:p>
                      <a:pPr algn="ctr">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ctr">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ctr">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ctr">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ctr">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ctr">
                        <a:lnSpc>
                          <a:spcPct val="130000"/>
                        </a:lnSpc>
                        <a:spcBef>
                          <a:spcPts val="0"/>
                        </a:spcBef>
                        <a:spcAft>
                          <a:spcPts val="0"/>
                        </a:spcAft>
                      </a:pPr>
                      <a:endParaRPr lang="en-US" sz="1400" b="1">
                        <a:solidFill>
                          <a:srgbClr val="000000"/>
                        </a:solidFill>
                        <a:latin typeface="Calibri" pitchFamily="34" charset="0"/>
                        <a:ea typeface="Calibri"/>
                        <a:cs typeface="Calibri" pitchFamily="34" charset="0"/>
                      </a:endParaRPr>
                    </a:p>
                  </a:txBody>
                  <a:tcPr marL="62716" marR="62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just">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just">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just">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just">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just">
                        <a:lnSpc>
                          <a:spcPct val="130000"/>
                        </a:lnSpc>
                        <a:spcBef>
                          <a:spcPts val="0"/>
                        </a:spcBef>
                        <a:spcAft>
                          <a:spcPts val="0"/>
                        </a:spcAft>
                      </a:pPr>
                      <a:endParaRPr lang="en-US" sz="3000" b="1">
                        <a:solidFill>
                          <a:srgbClr val="000000"/>
                        </a:solidFill>
                        <a:latin typeface="Calibri" pitchFamily="34" charset="0"/>
                        <a:ea typeface="Calibri"/>
                        <a:cs typeface="Calibri" pitchFamily="34" charset="0"/>
                      </a:endParaRPr>
                    </a:p>
                  </a:txBody>
                  <a:tcPr marL="62716" marR="62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sp>
        <p:nvSpPr>
          <p:cNvPr id="8" name="Rectangle 7"/>
          <p:cNvSpPr/>
          <p:nvPr/>
        </p:nvSpPr>
        <p:spPr>
          <a:xfrm>
            <a:off x="2709195" y="2302749"/>
            <a:ext cx="8873205" cy="4524315"/>
          </a:xfrm>
          <a:prstGeom prst="rect">
            <a:avLst/>
          </a:prstGeom>
        </p:spPr>
        <p:txBody>
          <a:bodyPr wrap="square">
            <a:spAutoFit/>
          </a:bodyPr>
          <a:lstStyle/>
          <a:p>
            <a:pPr algn="just">
              <a:lnSpc>
                <a:spcPct val="150000"/>
              </a:lnSpc>
            </a:pPr>
            <a:r>
              <a:rPr lang="en-US" sz="3200" b="1" dirty="0" smtClean="0">
                <a:solidFill>
                  <a:srgbClr val="000000"/>
                </a:solidFill>
                <a:latin typeface="Calibri" pitchFamily="34" charset="0"/>
                <a:ea typeface="Calibri"/>
                <a:cs typeface="Calibri" pitchFamily="34" charset="0"/>
              </a:rPr>
              <a:t>- Q</a:t>
            </a:r>
            <a:r>
              <a:rPr lang="vi-VN" sz="3200" b="1" dirty="0" smtClean="0">
                <a:solidFill>
                  <a:srgbClr val="000000"/>
                </a:solidFill>
                <a:latin typeface="Calibri" pitchFamily="34" charset="0"/>
                <a:ea typeface="Calibri"/>
                <a:cs typeface="Calibri" pitchFamily="34" charset="0"/>
              </a:rPr>
              <a:t>uan trọng nhất là đường sắt Thống Nhất. </a:t>
            </a:r>
            <a:endParaRPr lang="en-US" sz="3200" b="1" dirty="0" smtClean="0">
              <a:solidFill>
                <a:srgbClr val="000000"/>
              </a:solidFill>
              <a:latin typeface="Calibri" pitchFamily="34" charset="0"/>
              <a:ea typeface="Calibri"/>
              <a:cs typeface="Calibri" pitchFamily="34" charset="0"/>
            </a:endParaRPr>
          </a:p>
          <a:p>
            <a:pPr algn="just">
              <a:lnSpc>
                <a:spcPct val="150000"/>
              </a:lnSpc>
            </a:pPr>
            <a:r>
              <a:rPr lang="en-US" sz="3200" b="1" dirty="0" smtClean="0">
                <a:solidFill>
                  <a:srgbClr val="000000"/>
                </a:solidFill>
                <a:latin typeface="Calibri" pitchFamily="34" charset="0"/>
                <a:ea typeface="Calibri"/>
                <a:cs typeface="Calibri" pitchFamily="34" charset="0"/>
              </a:rPr>
              <a:t>- </a:t>
            </a:r>
            <a:r>
              <a:rPr lang="vi-VN" sz="3200" b="1" dirty="0" smtClean="0">
                <a:solidFill>
                  <a:srgbClr val="000000"/>
                </a:solidFill>
                <a:latin typeface="Calibri" pitchFamily="34" charset="0"/>
                <a:ea typeface="Calibri"/>
                <a:cs typeface="Calibri" pitchFamily="34" charset="0"/>
              </a:rPr>
              <a:t>Một số tuy</a:t>
            </a:r>
            <a:r>
              <a:rPr lang="en-US" sz="3200" b="1" dirty="0" smtClean="0">
                <a:solidFill>
                  <a:srgbClr val="000000"/>
                </a:solidFill>
                <a:latin typeface="Calibri" pitchFamily="34" charset="0"/>
                <a:ea typeface="Calibri"/>
                <a:cs typeface="Calibri" pitchFamily="34" charset="0"/>
              </a:rPr>
              <a:t>ế</a:t>
            </a:r>
            <a:r>
              <a:rPr lang="vi-VN" sz="3200" b="1" dirty="0" smtClean="0">
                <a:solidFill>
                  <a:srgbClr val="000000"/>
                </a:solidFill>
                <a:latin typeface="Calibri" pitchFamily="34" charset="0"/>
                <a:ea typeface="Calibri"/>
                <a:cs typeface="Calibri" pitchFamily="34" charset="0"/>
              </a:rPr>
              <a:t>n khác là Hà Nội</a:t>
            </a:r>
            <a:r>
              <a:rPr lang="en-US" sz="3200" b="1" dirty="0" smtClean="0">
                <a:solidFill>
                  <a:srgbClr val="000000"/>
                </a:solidFill>
                <a:latin typeface="Calibri" pitchFamily="34" charset="0"/>
                <a:ea typeface="Calibri"/>
                <a:cs typeface="Calibri" pitchFamily="34" charset="0"/>
              </a:rPr>
              <a:t> -</a:t>
            </a:r>
            <a:r>
              <a:rPr lang="vi-VN" sz="3200" b="1" dirty="0" smtClean="0">
                <a:solidFill>
                  <a:srgbClr val="000000"/>
                </a:solidFill>
                <a:latin typeface="Calibri" pitchFamily="34" charset="0"/>
                <a:ea typeface="Calibri"/>
                <a:cs typeface="Calibri" pitchFamily="34" charset="0"/>
              </a:rPr>
              <a:t> Hải Phòng, Hà Nội </a:t>
            </a:r>
            <a:r>
              <a:rPr lang="en-US" sz="3200" b="1" dirty="0" smtClean="0">
                <a:solidFill>
                  <a:srgbClr val="000000"/>
                </a:solidFill>
                <a:latin typeface="Calibri" pitchFamily="34" charset="0"/>
                <a:ea typeface="Calibri"/>
                <a:cs typeface="Calibri" pitchFamily="34" charset="0"/>
              </a:rPr>
              <a:t>-</a:t>
            </a:r>
            <a:r>
              <a:rPr lang="vi-VN" sz="3200" b="1" dirty="0" smtClean="0">
                <a:solidFill>
                  <a:srgbClr val="000000"/>
                </a:solidFill>
                <a:latin typeface="Calibri" pitchFamily="34" charset="0"/>
                <a:ea typeface="Calibri"/>
                <a:cs typeface="Calibri" pitchFamily="34" charset="0"/>
              </a:rPr>
              <a:t> Lào Cai</a:t>
            </a:r>
            <a:r>
              <a:rPr lang="vi-VN" sz="3200" b="1" dirty="0" smtClean="0">
                <a:solidFill>
                  <a:srgbClr val="000000"/>
                </a:solidFill>
                <a:latin typeface="Calibri" pitchFamily="34" charset="0"/>
                <a:ea typeface="Calibri"/>
                <a:cs typeface="Calibri" pitchFamily="34" charset="0"/>
              </a:rPr>
              <a:t>.</a:t>
            </a:r>
            <a:endParaRPr lang="en-US" sz="3200" b="1" dirty="0" smtClean="0">
              <a:solidFill>
                <a:srgbClr val="000000"/>
              </a:solidFill>
              <a:latin typeface="Calibri" pitchFamily="34" charset="0"/>
              <a:ea typeface="Calibri"/>
              <a:cs typeface="Calibri" pitchFamily="34" charset="0"/>
            </a:endParaRPr>
          </a:p>
          <a:p>
            <a:pPr algn="just">
              <a:lnSpc>
                <a:spcPct val="150000"/>
              </a:lnSpc>
            </a:pPr>
            <a:r>
              <a:rPr lang="en-US" sz="3200" b="1" dirty="0" smtClean="0">
                <a:solidFill>
                  <a:srgbClr val="000000"/>
                </a:solidFill>
                <a:latin typeface="Calibri" pitchFamily="34" charset="0"/>
                <a:ea typeface="Calibri"/>
                <a:cs typeface="Calibri" pitchFamily="34" charset="0"/>
              </a:rPr>
              <a:t>- </a:t>
            </a:r>
            <a:r>
              <a:rPr lang="vi-VN" sz="3200" b="1" dirty="0" smtClean="0">
                <a:solidFill>
                  <a:srgbClr val="000000"/>
                </a:solidFill>
                <a:latin typeface="Calibri" pitchFamily="34" charset="0"/>
                <a:ea typeface="Calibri"/>
                <a:cs typeface="Calibri" pitchFamily="34" charset="0"/>
              </a:rPr>
              <a:t>Các tuyến đường sắt </a:t>
            </a:r>
            <a:r>
              <a:rPr lang="en-US" sz="3200" b="1" dirty="0" err="1" smtClean="0">
                <a:solidFill>
                  <a:srgbClr val="000000"/>
                </a:solidFill>
                <a:latin typeface="Calibri" pitchFamily="34" charset="0"/>
                <a:ea typeface="Calibri"/>
                <a:cs typeface="Calibri" pitchFamily="34" charset="0"/>
              </a:rPr>
              <a:t>đô</a:t>
            </a:r>
            <a:r>
              <a:rPr lang="en-US" sz="3200" b="1" dirty="0" smtClean="0">
                <a:solidFill>
                  <a:srgbClr val="000000"/>
                </a:solidFill>
                <a:latin typeface="Calibri" pitchFamily="34" charset="0"/>
                <a:ea typeface="Calibri"/>
                <a:cs typeface="Calibri" pitchFamily="34" charset="0"/>
              </a:rPr>
              <a:t> </a:t>
            </a:r>
            <a:r>
              <a:rPr lang="en-US" sz="3200" b="1" dirty="0" err="1" smtClean="0">
                <a:solidFill>
                  <a:srgbClr val="000000"/>
                </a:solidFill>
                <a:latin typeface="Calibri" pitchFamily="34" charset="0"/>
                <a:ea typeface="Calibri"/>
                <a:cs typeface="Calibri" pitchFamily="34" charset="0"/>
              </a:rPr>
              <a:t>thị</a:t>
            </a:r>
            <a:r>
              <a:rPr lang="en-US" sz="3200" b="1" dirty="0" smtClean="0">
                <a:solidFill>
                  <a:srgbClr val="000000"/>
                </a:solidFill>
                <a:latin typeface="Calibri" pitchFamily="34" charset="0"/>
                <a:ea typeface="Calibri"/>
                <a:cs typeface="Calibri" pitchFamily="34" charset="0"/>
              </a:rPr>
              <a:t> </a:t>
            </a:r>
            <a:r>
              <a:rPr lang="vi-VN" sz="3200" b="1" dirty="0" smtClean="0">
                <a:solidFill>
                  <a:srgbClr val="000000"/>
                </a:solidFill>
                <a:latin typeface="Calibri" pitchFamily="34" charset="0"/>
                <a:ea typeface="Calibri"/>
                <a:cs typeface="Calibri" pitchFamily="34" charset="0"/>
              </a:rPr>
              <a:t>đang được xây dựng ở Hà Nội và T</a:t>
            </a:r>
            <a:r>
              <a:rPr lang="en-US" sz="3200" b="1" dirty="0" smtClean="0">
                <a:solidFill>
                  <a:srgbClr val="000000"/>
                </a:solidFill>
                <a:latin typeface="Calibri" pitchFamily="34" charset="0"/>
                <a:ea typeface="Calibri"/>
                <a:cs typeface="Calibri" pitchFamily="34" charset="0"/>
              </a:rPr>
              <a:t>P.</a:t>
            </a:r>
            <a:r>
              <a:rPr lang="vi-VN" sz="3200" b="1" dirty="0" smtClean="0">
                <a:solidFill>
                  <a:srgbClr val="000000"/>
                </a:solidFill>
                <a:latin typeface="Calibri" pitchFamily="34" charset="0"/>
                <a:ea typeface="Calibri"/>
                <a:cs typeface="Calibri" pitchFamily="34" charset="0"/>
              </a:rPr>
              <a:t> Hồ Chí Minh, tuyến đường sắt xuyên Á.</a:t>
            </a:r>
            <a:endParaRPr lang="en-US" sz="3200" b="1" dirty="0">
              <a:solidFill>
                <a:srgbClr val="000000"/>
              </a:solidFill>
              <a:latin typeface="Calibri" pitchFamily="34" charset="0"/>
              <a:ea typeface="Calibri"/>
              <a:cs typeface="Calibri" pitchFamily="34" charset="0"/>
            </a:endParaRPr>
          </a:p>
        </p:txBody>
      </p:sp>
      <p:sp>
        <p:nvSpPr>
          <p:cNvPr id="9" name="TextBox 8"/>
          <p:cNvSpPr txBox="1"/>
          <p:nvPr/>
        </p:nvSpPr>
        <p:spPr>
          <a:xfrm>
            <a:off x="0" y="15800"/>
            <a:ext cx="12192000" cy="784826"/>
          </a:xfrm>
          <a:prstGeom prst="rect">
            <a:avLst/>
          </a:prstGeom>
          <a:noFill/>
        </p:spPr>
        <p:txBody>
          <a:bodyPr wrap="square" lIns="91436" tIns="45718" rIns="91436" bIns="45718" rtlCol="0">
            <a:spAutoFit/>
          </a:bodyPr>
          <a:lstStyle/>
          <a:p>
            <a:pPr algn="ctr"/>
            <a:r>
              <a:rPr lang="en-US" sz="4500" b="1" smtClean="0">
                <a:solidFill>
                  <a:srgbClr val="007A37"/>
                </a:solidFill>
                <a:latin typeface="Calibri" pitchFamily="34" charset="0"/>
                <a:cs typeface="Calibri" pitchFamily="34" charset="0"/>
              </a:rPr>
              <a:t>Bài 9. DỊCH VỤ</a:t>
            </a:r>
            <a:endParaRPr lang="en-US" sz="4500" b="1">
              <a:solidFill>
                <a:srgbClr val="007A37"/>
              </a:solidFill>
              <a:latin typeface="Calibri" pitchFamily="34" charset="0"/>
              <a:cs typeface="Calibri" pitchFamily="34" charset="0"/>
            </a:endParaRPr>
          </a:p>
        </p:txBody>
      </p:sp>
    </p:spTree>
    <p:extLst>
      <p:ext uri="{BB962C8B-B14F-4D97-AF65-F5344CB8AC3E}">
        <p14:creationId xmlns:p14="http://schemas.microsoft.com/office/powerpoint/2010/main" val="299107042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1000" fill="hold"/>
                                        <p:tgtEl>
                                          <p:spTgt spid="8">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8">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8">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 calcmode="lin" valueType="num">
                                      <p:cBhvr>
                                        <p:cTn id="14" dur="1000" fill="hold"/>
                                        <p:tgtEl>
                                          <p:spTgt spid="8">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8">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8">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 calcmode="lin" valueType="num">
                                      <p:cBhvr>
                                        <p:cTn id="21" dur="1000" fill="hold"/>
                                        <p:tgtEl>
                                          <p:spTgt spid="8">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8">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AE09C41C-1952-4C19-BCA0-17E93A6A62DA}"/>
              </a:ext>
            </a:extLst>
          </p:cNvPr>
          <p:cNvSpPr/>
          <p:nvPr/>
        </p:nvSpPr>
        <p:spPr>
          <a:xfrm>
            <a:off x="0" y="0"/>
            <a:ext cx="12175513" cy="6858000"/>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b="1">
              <a:latin typeface="Calibri" pitchFamily="34" charset="0"/>
              <a:cs typeface="Calibri" pitchFamily="34" charset="0"/>
            </a:endParaRPr>
          </a:p>
        </p:txBody>
      </p:sp>
      <p:sp>
        <p:nvSpPr>
          <p:cNvPr id="39" name="TextBox 38">
            <a:extLst>
              <a:ext uri="{FF2B5EF4-FFF2-40B4-BE49-F238E27FC236}">
                <a16:creationId xmlns="" xmlns:a16="http://schemas.microsoft.com/office/drawing/2014/main" id="{CCCB6E58-2A82-4646-B646-D799E8AF4300}"/>
              </a:ext>
            </a:extLst>
          </p:cNvPr>
          <p:cNvSpPr txBox="1"/>
          <p:nvPr/>
        </p:nvSpPr>
        <p:spPr>
          <a:xfrm>
            <a:off x="2322642" y="846752"/>
            <a:ext cx="3226562" cy="954107"/>
          </a:xfrm>
          <a:prstGeom prst="rect">
            <a:avLst/>
          </a:prstGeom>
          <a:noFill/>
        </p:spPr>
        <p:txBody>
          <a:bodyPr wrap="square" rtlCol="0">
            <a:spAutoFit/>
          </a:bodyPr>
          <a:lstStyle/>
          <a:p>
            <a:r>
              <a:rPr lang="en-US" sz="2800" b="1">
                <a:solidFill>
                  <a:schemeClr val="bg1"/>
                </a:solidFill>
                <a:latin typeface="Calibri" pitchFamily="34" charset="0"/>
                <a:cs typeface="Calibri" pitchFamily="34" charset="0"/>
              </a:rPr>
              <a:t>Tuyến “huyết mạch” dải đất phía Tây</a:t>
            </a:r>
          </a:p>
        </p:txBody>
      </p:sp>
      <p:pic>
        <p:nvPicPr>
          <p:cNvPr id="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1715" y="3414716"/>
            <a:ext cx="28575" cy="2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1715" y="3414716"/>
            <a:ext cx="28575" cy="2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 descr="C:\Users\Administrator\Desktop\Ảnh GS 9\cau-hoi-trang-147-dia-li-lop-9 (1).png"/>
          <p:cNvPicPr>
            <a:picLocks noChangeAspect="1" noChangeArrowheads="1"/>
          </p:cNvPicPr>
          <p:nvPr/>
        </p:nvPicPr>
        <p:blipFill>
          <a:blip r:embed="rId4"/>
          <a:srcRect/>
          <a:stretch>
            <a:fillRect/>
          </a:stretch>
        </p:blipFill>
        <p:spPr bwMode="auto">
          <a:xfrm>
            <a:off x="7442345" y="76200"/>
            <a:ext cx="4749655" cy="6583680"/>
          </a:xfrm>
          <a:prstGeom prst="rect">
            <a:avLst/>
          </a:prstGeom>
          <a:ln>
            <a:noFill/>
          </a:ln>
          <a:effectLst>
            <a:outerShdw blurRad="292100" dist="139700" dir="2700000" algn="tl" rotWithShape="0">
              <a:srgbClr val="333333">
                <a:alpha val="65000"/>
              </a:srgbClr>
            </a:outerShdw>
          </a:effectLst>
        </p:spPr>
      </p:pic>
      <p:pic>
        <p:nvPicPr>
          <p:cNvPr id="21" name="Picture 2" descr="HÃ¬nh áº£nh cÃ³ liÃªn quan"/>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0864" r="6730"/>
          <a:stretch/>
        </p:blipFill>
        <p:spPr bwMode="auto">
          <a:xfrm>
            <a:off x="237978" y="3671248"/>
            <a:ext cx="5202701" cy="29487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0" name="Picture 2" descr="C:\Users\Administrator\Desktop\Ảnh GS 9\nganh-duong-sat-viet-nam-no-luc-doi-moi-de-phat-trien.jpg"/>
          <p:cNvPicPr>
            <a:picLocks noChangeAspect="1" noChangeArrowheads="1"/>
          </p:cNvPicPr>
          <p:nvPr/>
        </p:nvPicPr>
        <p:blipFill>
          <a:blip r:embed="rId6"/>
          <a:srcRect/>
          <a:stretch>
            <a:fillRect/>
          </a:stretch>
        </p:blipFill>
        <p:spPr bwMode="auto">
          <a:xfrm>
            <a:off x="1402080" y="216042"/>
            <a:ext cx="5494020" cy="3578718"/>
          </a:xfrm>
          <a:prstGeom prst="ellipse">
            <a:avLst/>
          </a:prstGeom>
          <a:ln>
            <a:noFill/>
          </a:ln>
          <a:effectLst>
            <a:softEdge rad="112500"/>
          </a:effectLst>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up)">
                                      <p:cBhvr>
                                        <p:cTn id="7"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istrator\Desktop\Ảnh GS 9\ffed5dbe-ccc4-4a00-b033-36b3fb10e6d0.jpg"/>
          <p:cNvPicPr>
            <a:picLocks noChangeAspect="1" noChangeArrowheads="1"/>
          </p:cNvPicPr>
          <p:nvPr/>
        </p:nvPicPr>
        <p:blipFill>
          <a:blip r:embed="rId2"/>
          <a:srcRect/>
          <a:stretch>
            <a:fillRect/>
          </a:stretch>
        </p:blipFill>
        <p:spPr bwMode="auto">
          <a:xfrm>
            <a:off x="352096" y="263087"/>
            <a:ext cx="6096000" cy="3714750"/>
          </a:xfrm>
          <a:prstGeom prst="rect">
            <a:avLst/>
          </a:prstGeom>
          <a:ln>
            <a:noFill/>
          </a:ln>
          <a:effectLst>
            <a:outerShdw blurRad="292100" dist="139700" dir="2700000" algn="tl" rotWithShape="0">
              <a:srgbClr val="333333">
                <a:alpha val="65000"/>
              </a:srgbClr>
            </a:outerShdw>
          </a:effectLst>
        </p:spPr>
      </p:pic>
      <p:pic>
        <p:nvPicPr>
          <p:cNvPr id="2051" name="Picture 3" descr="C:\Users\Administrator\Desktop\Ảnh GS 9\ca-t-linh-5496-1636281415.jpg"/>
          <p:cNvPicPr>
            <a:picLocks noChangeAspect="1" noChangeArrowheads="1"/>
          </p:cNvPicPr>
          <p:nvPr/>
        </p:nvPicPr>
        <p:blipFill>
          <a:blip r:embed="rId3"/>
          <a:srcRect/>
          <a:stretch>
            <a:fillRect/>
          </a:stretch>
        </p:blipFill>
        <p:spPr bwMode="auto">
          <a:xfrm>
            <a:off x="5833241" y="2856612"/>
            <a:ext cx="5902929" cy="3533185"/>
          </a:xfrm>
          <a:prstGeom prst="ellipse">
            <a:avLst/>
          </a:prstGeom>
          <a:ln>
            <a:noFill/>
          </a:ln>
          <a:effectLst>
            <a:softEdge rad="112500"/>
          </a:effectLst>
        </p:spPr>
      </p:pic>
      <p:sp>
        <p:nvSpPr>
          <p:cNvPr id="4" name="TextBox 3"/>
          <p:cNvSpPr txBox="1"/>
          <p:nvPr/>
        </p:nvSpPr>
        <p:spPr>
          <a:xfrm>
            <a:off x="425669" y="5249936"/>
            <a:ext cx="5423338" cy="861774"/>
          </a:xfrm>
          <a:prstGeom prst="rect">
            <a:avLst/>
          </a:prstGeom>
          <a:solidFill>
            <a:srgbClr val="0000FF"/>
          </a:solidFill>
        </p:spPr>
        <p:txBody>
          <a:bodyPr wrap="square" rtlCol="0">
            <a:spAutoFit/>
          </a:bodyPr>
          <a:lstStyle/>
          <a:p>
            <a:pPr algn="ctr"/>
            <a:r>
              <a:rPr lang="en-US" sz="2500" b="1" smtClean="0">
                <a:solidFill>
                  <a:schemeClr val="bg1"/>
                </a:solidFill>
                <a:latin typeface="Calibri" pitchFamily="34" charset="0"/>
                <a:cs typeface="Calibri" pitchFamily="34" charset="0"/>
              </a:rPr>
              <a:t>Đường sắt đô thị trên cao ở Hà Nội: tuyến Cát Linh - Hà Đông </a:t>
            </a:r>
            <a:endParaRPr lang="en-US" sz="2500" b="1">
              <a:solidFill>
                <a:schemeClr val="bg1"/>
              </a:solidFill>
              <a:latin typeface="Calibri" pitchFamily="34" charset="0"/>
              <a:cs typeface="Calibri" pitchFamily="34" charset="0"/>
            </a:endParaRPr>
          </a:p>
        </p:txBody>
      </p:sp>
    </p:spTree>
  </p:cSld>
  <p:clrMapOvr>
    <a:masterClrMapping/>
  </p:clrMapOvr>
  <p:transition>
    <p:wip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Straight Connector 38">
            <a:extLst>
              <a:ext uri="{FF2B5EF4-FFF2-40B4-BE49-F238E27FC236}">
                <a16:creationId xmlns="" xmlns:a16="http://schemas.microsoft.com/office/drawing/2014/main" id="{B817379C-DAEE-4A26-B7E8-B157AAEC6C14}"/>
              </a:ext>
            </a:extLst>
          </p:cNvPr>
          <p:cNvCxnSpPr/>
          <p:nvPr/>
        </p:nvCxnSpPr>
        <p:spPr>
          <a:xfrm>
            <a:off x="87090" y="802868"/>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176594" y="829571"/>
            <a:ext cx="12015406" cy="1015659"/>
          </a:xfrm>
          <a:prstGeom prst="rect">
            <a:avLst/>
          </a:prstGeom>
        </p:spPr>
        <p:txBody>
          <a:bodyPr wrap="square" lIns="91436" tIns="45718" rIns="91436" bIns="45718">
            <a:spAutoFit/>
          </a:bodyPr>
          <a:lstStyle/>
          <a:p>
            <a:pPr marL="571500" indent="-571500"/>
            <a:r>
              <a:rPr lang="en-US" sz="3000" b="1" smtClean="0">
                <a:solidFill>
                  <a:srgbClr val="002060"/>
                </a:solidFill>
                <a:latin typeface="Calibri" pitchFamily="34" charset="0"/>
                <a:cs typeface="Calibri" pitchFamily="34" charset="0"/>
              </a:rPr>
              <a:t>2. Một số ngành dịch vụ</a:t>
            </a:r>
          </a:p>
          <a:p>
            <a:pPr marL="571500" indent="-571500"/>
            <a:r>
              <a:rPr lang="en-US" sz="3000" b="1" i="1" smtClean="0">
                <a:solidFill>
                  <a:srgbClr val="002060"/>
                </a:solidFill>
                <a:latin typeface="Calibri" pitchFamily="34" charset="0"/>
                <a:cs typeface="Calibri" pitchFamily="34" charset="0"/>
              </a:rPr>
              <a:t>a. Giao thông vận tải</a:t>
            </a:r>
            <a:endParaRPr lang="en-US" sz="3000" b="1" i="1">
              <a:latin typeface="Calibri" pitchFamily="34" charset="0"/>
              <a:cs typeface="Calibri" pitchFamily="34" charset="0"/>
            </a:endParaRPr>
          </a:p>
        </p:txBody>
      </p:sp>
      <p:graphicFrame>
        <p:nvGraphicFramePr>
          <p:cNvPr id="7" name="Table 6"/>
          <p:cNvGraphicFramePr>
            <a:graphicFrameLocks noGrp="1"/>
          </p:cNvGraphicFramePr>
          <p:nvPr/>
        </p:nvGraphicFramePr>
        <p:xfrm>
          <a:off x="344992" y="1895622"/>
          <a:ext cx="11298368" cy="4348044"/>
        </p:xfrm>
        <a:graphic>
          <a:graphicData uri="http://schemas.openxmlformats.org/drawingml/2006/table">
            <a:tbl>
              <a:tblPr/>
              <a:tblGrid>
                <a:gridCol w="894068"/>
                <a:gridCol w="1454754"/>
                <a:gridCol w="8949546"/>
              </a:tblGrid>
              <a:tr h="504516">
                <a:tc>
                  <a:txBody>
                    <a:bodyPr/>
                    <a:lstStyle/>
                    <a:p>
                      <a:pPr algn="ctr">
                        <a:lnSpc>
                          <a:spcPct val="100000"/>
                        </a:lnSpc>
                        <a:spcBef>
                          <a:spcPts val="600"/>
                        </a:spcBef>
                        <a:spcAft>
                          <a:spcPts val="0"/>
                        </a:spcAft>
                      </a:pPr>
                      <a:r>
                        <a:rPr lang="en-US" sz="3000" b="1">
                          <a:solidFill>
                            <a:schemeClr val="bg1"/>
                          </a:solidFill>
                          <a:latin typeface="Calibri" pitchFamily="34" charset="0"/>
                          <a:ea typeface="Calibri"/>
                          <a:cs typeface="Calibri" pitchFamily="34" charset="0"/>
                        </a:rPr>
                        <a:t>STT</a:t>
                      </a:r>
                    </a:p>
                  </a:txBody>
                  <a:tcPr marL="62716" marR="627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a:lnSpc>
                          <a:spcPct val="100000"/>
                        </a:lnSpc>
                        <a:spcBef>
                          <a:spcPts val="600"/>
                        </a:spcBef>
                        <a:spcAft>
                          <a:spcPts val="0"/>
                        </a:spcAft>
                      </a:pPr>
                      <a:r>
                        <a:rPr lang="en-US" sz="3000" b="1">
                          <a:solidFill>
                            <a:schemeClr val="bg1"/>
                          </a:solidFill>
                          <a:latin typeface="Calibri" pitchFamily="34" charset="0"/>
                          <a:ea typeface="Calibri"/>
                          <a:cs typeface="Calibri" pitchFamily="34" charset="0"/>
                        </a:rPr>
                        <a:t>Ngành</a:t>
                      </a:r>
                    </a:p>
                  </a:txBody>
                  <a:tcPr marL="62716" marR="627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a:lnSpc>
                          <a:spcPct val="100000"/>
                        </a:lnSpc>
                        <a:spcBef>
                          <a:spcPts val="600"/>
                        </a:spcBef>
                        <a:spcAft>
                          <a:spcPts val="0"/>
                        </a:spcAft>
                      </a:pPr>
                      <a:r>
                        <a:rPr lang="en-US" sz="3000" b="1">
                          <a:solidFill>
                            <a:schemeClr val="bg1"/>
                          </a:solidFill>
                          <a:latin typeface="Calibri" pitchFamily="34" charset="0"/>
                          <a:ea typeface="Calibri"/>
                          <a:cs typeface="Calibri" pitchFamily="34" charset="0"/>
                        </a:rPr>
                        <a:t>Tình hình phát triển</a:t>
                      </a:r>
                    </a:p>
                  </a:txBody>
                  <a:tcPr marL="62716" marR="627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r>
              <a:tr h="1226447">
                <a:tc>
                  <a:txBody>
                    <a:bodyPr/>
                    <a:lstStyle/>
                    <a:p>
                      <a:pPr algn="ctr">
                        <a:lnSpc>
                          <a:spcPct val="130000"/>
                        </a:lnSpc>
                        <a:spcBef>
                          <a:spcPts val="0"/>
                        </a:spcBef>
                        <a:spcAft>
                          <a:spcPts val="0"/>
                        </a:spcAft>
                      </a:pPr>
                      <a:r>
                        <a:rPr lang="en-US" sz="3000" b="1" smtClean="0">
                          <a:solidFill>
                            <a:srgbClr val="000000"/>
                          </a:solidFill>
                          <a:latin typeface="Calibri" pitchFamily="34" charset="0"/>
                          <a:ea typeface="Calibri"/>
                          <a:cs typeface="Calibri" pitchFamily="34" charset="0"/>
                        </a:rPr>
                        <a:t>3</a:t>
                      </a:r>
                      <a:endParaRPr lang="en-US" sz="3000" b="1">
                        <a:solidFill>
                          <a:srgbClr val="000000"/>
                        </a:solidFill>
                        <a:latin typeface="Calibri" pitchFamily="34" charset="0"/>
                        <a:ea typeface="Calibri"/>
                        <a:cs typeface="Calibri" pitchFamily="34" charset="0"/>
                      </a:endParaRPr>
                    </a:p>
                  </a:txBody>
                  <a:tcPr marL="62716" marR="62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30000"/>
                        </a:lnSpc>
                        <a:spcBef>
                          <a:spcPts val="0"/>
                        </a:spcBef>
                        <a:spcAft>
                          <a:spcPts val="0"/>
                        </a:spcAft>
                      </a:pPr>
                      <a:r>
                        <a:rPr lang="en-US" sz="3000" b="1">
                          <a:solidFill>
                            <a:srgbClr val="000000"/>
                          </a:solidFill>
                          <a:latin typeface="Calibri" pitchFamily="34" charset="0"/>
                          <a:ea typeface="Calibri"/>
                          <a:cs typeface="Calibri" pitchFamily="34" charset="0"/>
                        </a:rPr>
                        <a:t>Đường </a:t>
                      </a:r>
                      <a:r>
                        <a:rPr lang="en-US" sz="3000" b="1" smtClean="0">
                          <a:solidFill>
                            <a:srgbClr val="000000"/>
                          </a:solidFill>
                          <a:latin typeface="Calibri" pitchFamily="34" charset="0"/>
                          <a:ea typeface="Calibri"/>
                          <a:cs typeface="Calibri" pitchFamily="34" charset="0"/>
                        </a:rPr>
                        <a:t>biển</a:t>
                      </a:r>
                    </a:p>
                    <a:p>
                      <a:pPr algn="ctr">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ctr">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ctr">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ctr">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ctr">
                        <a:lnSpc>
                          <a:spcPct val="130000"/>
                        </a:lnSpc>
                        <a:spcBef>
                          <a:spcPts val="0"/>
                        </a:spcBef>
                        <a:spcAft>
                          <a:spcPts val="0"/>
                        </a:spcAft>
                      </a:pPr>
                      <a:endParaRPr lang="en-US" sz="1400" b="1">
                        <a:solidFill>
                          <a:srgbClr val="000000"/>
                        </a:solidFill>
                        <a:latin typeface="Calibri" pitchFamily="34" charset="0"/>
                        <a:ea typeface="Calibri"/>
                        <a:cs typeface="Calibri" pitchFamily="34" charset="0"/>
                      </a:endParaRPr>
                    </a:p>
                  </a:txBody>
                  <a:tcPr marL="62716" marR="62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just">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just">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just">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just">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just">
                        <a:lnSpc>
                          <a:spcPct val="130000"/>
                        </a:lnSpc>
                        <a:spcBef>
                          <a:spcPts val="0"/>
                        </a:spcBef>
                        <a:spcAft>
                          <a:spcPts val="0"/>
                        </a:spcAft>
                      </a:pPr>
                      <a:endParaRPr lang="en-US" sz="3000" b="1">
                        <a:solidFill>
                          <a:srgbClr val="000000"/>
                        </a:solidFill>
                        <a:latin typeface="Calibri" pitchFamily="34" charset="0"/>
                        <a:ea typeface="Calibri"/>
                        <a:cs typeface="Calibri" pitchFamily="34" charset="0"/>
                      </a:endParaRPr>
                    </a:p>
                  </a:txBody>
                  <a:tcPr marL="62716" marR="62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sp>
        <p:nvSpPr>
          <p:cNvPr id="8" name="Rectangle 7"/>
          <p:cNvSpPr/>
          <p:nvPr/>
        </p:nvSpPr>
        <p:spPr>
          <a:xfrm>
            <a:off x="2709195" y="2378949"/>
            <a:ext cx="8873205" cy="2970685"/>
          </a:xfrm>
          <a:prstGeom prst="rect">
            <a:avLst/>
          </a:prstGeom>
        </p:spPr>
        <p:txBody>
          <a:bodyPr wrap="square">
            <a:spAutoFit/>
          </a:bodyPr>
          <a:lstStyle/>
          <a:p>
            <a:pPr algn="just">
              <a:lnSpc>
                <a:spcPct val="150000"/>
              </a:lnSpc>
            </a:pPr>
            <a:r>
              <a:rPr lang="en-US" sz="3200" b="1" smtClean="0">
                <a:solidFill>
                  <a:srgbClr val="000000"/>
                </a:solidFill>
                <a:latin typeface="Calibri" pitchFamily="34" charset="0"/>
                <a:ea typeface="Calibri"/>
                <a:cs typeface="Calibri" pitchFamily="34" charset="0"/>
              </a:rPr>
              <a:t>-</a:t>
            </a:r>
            <a:r>
              <a:rPr lang="vi-VN" sz="3200" b="1" smtClean="0">
                <a:solidFill>
                  <a:srgbClr val="000000"/>
                </a:solidFill>
                <a:latin typeface="Calibri" pitchFamily="34" charset="0"/>
                <a:ea typeface="Calibri"/>
                <a:cs typeface="Calibri" pitchFamily="34" charset="0"/>
              </a:rPr>
              <a:t> Nước ta có 34 cảng biển (năm 2021), trong đó hai cảng đặc biệt là Hải Phòng và Bà Rịa – Vũng Tàu.</a:t>
            </a:r>
            <a:endParaRPr lang="en-US" sz="3200" b="1" smtClean="0">
              <a:solidFill>
                <a:srgbClr val="000000"/>
              </a:solidFill>
              <a:latin typeface="Calibri" pitchFamily="34" charset="0"/>
              <a:ea typeface="Calibri"/>
              <a:cs typeface="Calibri" pitchFamily="34" charset="0"/>
            </a:endParaRPr>
          </a:p>
          <a:p>
            <a:pPr algn="just">
              <a:lnSpc>
                <a:spcPct val="150000"/>
              </a:lnSpc>
            </a:pPr>
            <a:r>
              <a:rPr lang="en-US" sz="3200" b="1" smtClean="0">
                <a:solidFill>
                  <a:srgbClr val="000000"/>
                </a:solidFill>
                <a:latin typeface="Calibri" pitchFamily="34" charset="0"/>
                <a:ea typeface="Calibri"/>
                <a:cs typeface="Calibri" pitchFamily="34" charset="0"/>
              </a:rPr>
              <a:t>-</a:t>
            </a:r>
            <a:r>
              <a:rPr lang="vi-VN" sz="3200" b="1" smtClean="0">
                <a:solidFill>
                  <a:srgbClr val="000000"/>
                </a:solidFill>
                <a:latin typeface="Calibri" pitchFamily="34" charset="0"/>
                <a:ea typeface="Calibri"/>
                <a:cs typeface="Calibri" pitchFamily="34" charset="0"/>
              </a:rPr>
              <a:t> Một số tuyến đường biển quốc tế quan trọng là Hải Phòng – Tô-ky-ô, T</a:t>
            </a:r>
            <a:r>
              <a:rPr lang="en-US" sz="3200" b="1" smtClean="0">
                <a:solidFill>
                  <a:srgbClr val="000000"/>
                </a:solidFill>
                <a:latin typeface="Calibri" pitchFamily="34" charset="0"/>
                <a:ea typeface="Calibri"/>
                <a:cs typeface="Calibri" pitchFamily="34" charset="0"/>
              </a:rPr>
              <a:t>P.</a:t>
            </a:r>
            <a:r>
              <a:rPr lang="vi-VN" sz="3200" b="1" smtClean="0">
                <a:solidFill>
                  <a:srgbClr val="000000"/>
                </a:solidFill>
                <a:latin typeface="Calibri" pitchFamily="34" charset="0"/>
                <a:ea typeface="Calibri"/>
                <a:cs typeface="Calibri" pitchFamily="34" charset="0"/>
              </a:rPr>
              <a:t> Hồ Chí Minh – Xin-ga-po,...</a:t>
            </a:r>
            <a:endParaRPr lang="en-US" sz="3200" b="1">
              <a:solidFill>
                <a:srgbClr val="000000"/>
              </a:solidFill>
              <a:latin typeface="Calibri" pitchFamily="34" charset="0"/>
              <a:ea typeface="Calibri"/>
              <a:cs typeface="Calibri" pitchFamily="34" charset="0"/>
            </a:endParaRPr>
          </a:p>
        </p:txBody>
      </p:sp>
      <p:sp>
        <p:nvSpPr>
          <p:cNvPr id="9" name="TextBox 8"/>
          <p:cNvSpPr txBox="1"/>
          <p:nvPr/>
        </p:nvSpPr>
        <p:spPr>
          <a:xfrm>
            <a:off x="0" y="15800"/>
            <a:ext cx="12192000" cy="784826"/>
          </a:xfrm>
          <a:prstGeom prst="rect">
            <a:avLst/>
          </a:prstGeom>
          <a:noFill/>
        </p:spPr>
        <p:txBody>
          <a:bodyPr wrap="square" lIns="91436" tIns="45718" rIns="91436" bIns="45718" rtlCol="0">
            <a:spAutoFit/>
          </a:bodyPr>
          <a:lstStyle/>
          <a:p>
            <a:pPr algn="ctr"/>
            <a:r>
              <a:rPr lang="en-US" sz="4500" b="1" smtClean="0">
                <a:solidFill>
                  <a:srgbClr val="007A37"/>
                </a:solidFill>
                <a:latin typeface="Calibri" pitchFamily="34" charset="0"/>
                <a:cs typeface="Calibri" pitchFamily="34" charset="0"/>
              </a:rPr>
              <a:t>Bài 9. DỊCH VỤ</a:t>
            </a:r>
            <a:endParaRPr lang="en-US" sz="4500" b="1">
              <a:solidFill>
                <a:srgbClr val="007A37"/>
              </a:solidFill>
              <a:latin typeface="Calibri" pitchFamily="34" charset="0"/>
              <a:cs typeface="Calibri" pitchFamily="34" charset="0"/>
            </a:endParaRPr>
          </a:p>
        </p:txBody>
      </p:sp>
    </p:spTree>
    <p:extLst>
      <p:ext uri="{BB962C8B-B14F-4D97-AF65-F5344CB8AC3E}">
        <p14:creationId xmlns:p14="http://schemas.microsoft.com/office/powerpoint/2010/main" val="299107042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1000" fill="hold"/>
                                        <p:tgtEl>
                                          <p:spTgt spid="8">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8">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8">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 calcmode="lin" valueType="num">
                                      <p:cBhvr>
                                        <p:cTn id="14" dur="1000" fill="hold"/>
                                        <p:tgtEl>
                                          <p:spTgt spid="8">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8">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2995640" y="751039"/>
            <a:ext cx="7159636" cy="2885460"/>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30000"/>
              </a:lnSpc>
            </a:pPr>
            <a:r>
              <a:rPr lang="en-US" sz="3000" b="1" smtClean="0">
                <a:solidFill>
                  <a:srgbClr val="FFFF00"/>
                </a:solidFill>
              </a:rPr>
              <a:t>Trung tâm công nghiệp nào sau đây có qui mô lớn nhất?</a:t>
            </a:r>
            <a:endParaRPr lang="en-US" sz="3000" b="1" dirty="0">
              <a:solidFill>
                <a:srgbClr val="FFFF00"/>
              </a:solidFill>
            </a:endParaRPr>
          </a:p>
          <a:p>
            <a:pPr lvl="0">
              <a:lnSpc>
                <a:spcPct val="130000"/>
              </a:lnSpc>
            </a:pPr>
            <a:r>
              <a:rPr lang="en-US" sz="3000" b="1" dirty="0">
                <a:solidFill>
                  <a:srgbClr val="FFFF00"/>
                </a:solidFill>
              </a:rPr>
              <a:t>A</a:t>
            </a:r>
            <a:r>
              <a:rPr lang="en-US" sz="3000" b="1" smtClean="0">
                <a:solidFill>
                  <a:srgbClr val="FFFF00"/>
                </a:solidFill>
              </a:rPr>
              <a:t>. Đà Nẵng. </a:t>
            </a:r>
            <a:r>
              <a:rPr lang="en-US" sz="3000" b="1" dirty="0">
                <a:solidFill>
                  <a:srgbClr val="FFFF00"/>
                </a:solidFill>
              </a:rPr>
              <a:t>		</a:t>
            </a:r>
            <a:r>
              <a:rPr lang="en-US" sz="3000" b="1" dirty="0" smtClean="0">
                <a:solidFill>
                  <a:srgbClr val="FFFF00"/>
                </a:solidFill>
              </a:rPr>
              <a:t>B</a:t>
            </a:r>
            <a:r>
              <a:rPr lang="en-US" sz="3000" b="1" smtClean="0">
                <a:solidFill>
                  <a:srgbClr val="FFFF00"/>
                </a:solidFill>
              </a:rPr>
              <a:t>. Phan Thiết.</a:t>
            </a:r>
            <a:endParaRPr lang="en-US" sz="3000" b="1" dirty="0">
              <a:solidFill>
                <a:srgbClr val="FFFF00"/>
              </a:solidFill>
            </a:endParaRPr>
          </a:p>
          <a:p>
            <a:pPr lvl="0">
              <a:lnSpc>
                <a:spcPct val="130000"/>
              </a:lnSpc>
            </a:pPr>
            <a:r>
              <a:rPr lang="en-US" sz="3000" b="1" smtClean="0">
                <a:solidFill>
                  <a:srgbClr val="FFFF00"/>
                </a:solidFill>
              </a:rPr>
              <a:t>C. Quảng Ngãi.</a:t>
            </a:r>
            <a:r>
              <a:rPr lang="en-US" sz="3000" b="1">
                <a:solidFill>
                  <a:srgbClr val="FFFF00"/>
                </a:solidFill>
              </a:rPr>
              <a:t>	</a:t>
            </a:r>
            <a:r>
              <a:rPr lang="en-US" sz="3000" b="1" smtClean="0">
                <a:solidFill>
                  <a:srgbClr val="FFFF00"/>
                </a:solidFill>
              </a:rPr>
              <a:t>	D. Nha Trang. </a:t>
            </a:r>
            <a:endParaRPr lang="en-US" sz="3000" b="1" dirty="0">
              <a:solidFill>
                <a:srgbClr val="FFFF00"/>
              </a:solidFill>
            </a:endParaRPr>
          </a:p>
        </p:txBody>
      </p:sp>
      <p:grpSp>
        <p:nvGrpSpPr>
          <p:cNvPr id="61" name="Group 60"/>
          <p:cNvGrpSpPr/>
          <p:nvPr/>
        </p:nvGrpSpPr>
        <p:grpSpPr>
          <a:xfrm>
            <a:off x="2819978" y="631465"/>
            <a:ext cx="387790" cy="3124609"/>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8" name="Left Bracket 57"/>
          <p:cNvSpPr/>
          <p:nvPr/>
        </p:nvSpPr>
        <p:spPr>
          <a:xfrm flipH="1">
            <a:off x="10022994" y="659601"/>
            <a:ext cx="214170" cy="3124609"/>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 name="Group 7"/>
          <p:cNvGrpSpPr/>
          <p:nvPr/>
        </p:nvGrpSpPr>
        <p:grpSpPr>
          <a:xfrm>
            <a:off x="1917013" y="1374973"/>
            <a:ext cx="455948" cy="3255185"/>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31" name="Group 30"/>
          <p:cNvGrpSpPr/>
          <p:nvPr/>
        </p:nvGrpSpPr>
        <p:grpSpPr>
          <a:xfrm>
            <a:off x="2084434" y="3920594"/>
            <a:ext cx="7672438" cy="2654675"/>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C</a:t>
              </a:r>
            </a:p>
          </p:txBody>
        </p:sp>
        <p:pic>
          <p:nvPicPr>
            <p:cNvPr id="15" name="Picture 14"/>
            <p:cNvPicPr>
              <a:picLocks noChangeAspect="1"/>
            </p:cNvPicPr>
            <p:nvPr/>
          </p:nvPicPr>
          <p:blipFill>
            <a:blip r:embed="rId7"/>
            <a:stretch>
              <a:fillRect/>
            </a:stretch>
          </p:blipFill>
          <p:spPr>
            <a:xfrm rot="10800000">
              <a:off x="3221801" y="3879674"/>
              <a:ext cx="4997003" cy="303750"/>
            </a:xfrm>
            <a:prstGeom prst="rect">
              <a:avLst/>
            </a:prstGeom>
          </p:spPr>
        </p:pic>
      </p:grpSp>
      <p:grpSp>
        <p:nvGrpSpPr>
          <p:cNvPr id="28" name="Group 27"/>
          <p:cNvGrpSpPr/>
          <p:nvPr/>
        </p:nvGrpSpPr>
        <p:grpSpPr>
          <a:xfrm>
            <a:off x="1622176" y="304399"/>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srgbClr val="008CF5"/>
                </a:solidFill>
                <a:effectLst/>
                <a:uLnTx/>
                <a:uFillTx/>
                <a:latin typeface="Arial" panose="020B0604020202020204" pitchFamily="34" charset="0"/>
                <a:ea typeface="+mn-ea"/>
                <a:cs typeface="Arial" panose="020B0604020202020204" pitchFamily="34" charset="0"/>
              </a:endParaRPr>
            </a:p>
          </p:txBody>
        </p:sp>
        <p:pic>
          <p:nvPicPr>
            <p:cNvPr id="32" name="Picture 31"/>
            <p:cNvPicPr>
              <a:picLocks noChangeAspect="1"/>
            </p:cNvPicPr>
            <p:nvPr/>
          </p:nvPicPr>
          <p:blipFill>
            <a:blip r:embed="rId8"/>
            <a:stretch>
              <a:fillRect/>
            </a:stretch>
          </p:blipFill>
          <p:spPr>
            <a:xfrm>
              <a:off x="83662" y="159259"/>
              <a:ext cx="1082288" cy="1082288"/>
            </a:xfrm>
            <a:prstGeom prst="rect">
              <a:avLst/>
            </a:prstGeom>
          </p:spPr>
        </p:pic>
        <p:pic>
          <p:nvPicPr>
            <p:cNvPr id="33" name="Picture 32"/>
            <p:cNvPicPr>
              <a:picLocks noChangeAspect="1"/>
            </p:cNvPicPr>
            <p:nvPr/>
          </p:nvPicPr>
          <p:blipFill>
            <a:blip r:embed="rId9"/>
            <a:stretch>
              <a:fillRect/>
            </a:stretch>
          </p:blipFill>
          <p:spPr>
            <a:xfrm>
              <a:off x="140649" y="240741"/>
              <a:ext cx="757177" cy="937456"/>
            </a:xfrm>
            <a:prstGeom prst="rect">
              <a:avLst/>
            </a:prstGeom>
          </p:spPr>
        </p:pic>
        <p:sp>
          <p:nvSpPr>
            <p:cNvPr id="34" name="TextBox 33"/>
            <p:cNvSpPr txBox="1"/>
            <p:nvPr/>
          </p:nvSpPr>
          <p:spPr>
            <a:xfrm>
              <a:off x="354551" y="277250"/>
              <a:ext cx="540533" cy="86177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00FF4E"/>
                  </a:solidFill>
                  <a:effectLst>
                    <a:glow rad="88900">
                      <a:srgbClr val="00FF4E">
                        <a:alpha val="60000"/>
                      </a:srgbClr>
                    </a:glow>
                  </a:effectLst>
                  <a:uLnTx/>
                  <a:uFillTx/>
                  <a:latin typeface="Arial" panose="020B0604020202020204" pitchFamily="34" charset="0"/>
                  <a:ea typeface="+mn-ea"/>
                  <a:cs typeface="Arial" panose="020B0604020202020204" pitchFamily="34" charset="0"/>
                </a:rPr>
                <a:t>1</a:t>
              </a:r>
            </a:p>
          </p:txBody>
        </p:sp>
      </p:grpSp>
      <p:sp>
        <p:nvSpPr>
          <p:cNvPr id="35" name="Parallelogram 34"/>
          <p:cNvSpPr/>
          <p:nvPr/>
        </p:nvSpPr>
        <p:spPr>
          <a:xfrm flipH="1">
            <a:off x="7749821" y="6162307"/>
            <a:ext cx="2174472" cy="711203"/>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ANS</a:t>
            </a:r>
          </a:p>
        </p:txBody>
      </p:sp>
      <p:pic>
        <p:nvPicPr>
          <p:cNvPr id="38" name="Picture 115" descr="ALRMCLOK"/>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50982" y="2220873"/>
            <a:ext cx="864426" cy="104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1912724" y="2520706"/>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10</a:t>
            </a:r>
          </a:p>
        </p:txBody>
      </p:sp>
      <p:sp>
        <p:nvSpPr>
          <p:cNvPr id="45" name="Oval 176"/>
          <p:cNvSpPr>
            <a:spLocks noChangeArrowheads="1"/>
          </p:cNvSpPr>
          <p:nvPr/>
        </p:nvSpPr>
        <p:spPr bwMode="auto">
          <a:xfrm>
            <a:off x="1916823" y="249327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9</a:t>
            </a:r>
          </a:p>
        </p:txBody>
      </p:sp>
      <p:sp>
        <p:nvSpPr>
          <p:cNvPr id="46" name="Oval 176"/>
          <p:cNvSpPr>
            <a:spLocks noChangeArrowheads="1"/>
          </p:cNvSpPr>
          <p:nvPr/>
        </p:nvSpPr>
        <p:spPr bwMode="auto">
          <a:xfrm>
            <a:off x="1912396" y="25342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8</a:t>
            </a:r>
          </a:p>
        </p:txBody>
      </p:sp>
      <p:sp>
        <p:nvSpPr>
          <p:cNvPr id="47" name="Oval 176"/>
          <p:cNvSpPr>
            <a:spLocks noChangeArrowheads="1"/>
          </p:cNvSpPr>
          <p:nvPr/>
        </p:nvSpPr>
        <p:spPr bwMode="auto">
          <a:xfrm>
            <a:off x="1929580" y="251011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7</a:t>
            </a:r>
          </a:p>
        </p:txBody>
      </p:sp>
      <p:sp>
        <p:nvSpPr>
          <p:cNvPr id="48" name="Oval 176"/>
          <p:cNvSpPr>
            <a:spLocks noChangeArrowheads="1"/>
          </p:cNvSpPr>
          <p:nvPr/>
        </p:nvSpPr>
        <p:spPr bwMode="auto">
          <a:xfrm>
            <a:off x="1916823" y="252401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6</a:t>
            </a:r>
          </a:p>
        </p:txBody>
      </p:sp>
      <p:sp>
        <p:nvSpPr>
          <p:cNvPr id="49" name="Oval 176"/>
          <p:cNvSpPr>
            <a:spLocks noChangeArrowheads="1"/>
          </p:cNvSpPr>
          <p:nvPr/>
        </p:nvSpPr>
        <p:spPr bwMode="auto">
          <a:xfrm>
            <a:off x="1928229" y="25204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5</a:t>
            </a:r>
          </a:p>
        </p:txBody>
      </p:sp>
      <p:sp>
        <p:nvSpPr>
          <p:cNvPr id="50" name="Oval 176"/>
          <p:cNvSpPr>
            <a:spLocks noChangeArrowheads="1"/>
          </p:cNvSpPr>
          <p:nvPr/>
        </p:nvSpPr>
        <p:spPr bwMode="auto">
          <a:xfrm>
            <a:off x="1893065" y="252267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4</a:t>
            </a:r>
          </a:p>
        </p:txBody>
      </p:sp>
      <p:sp>
        <p:nvSpPr>
          <p:cNvPr id="51" name="Oval 176"/>
          <p:cNvSpPr>
            <a:spLocks noChangeArrowheads="1"/>
          </p:cNvSpPr>
          <p:nvPr/>
        </p:nvSpPr>
        <p:spPr bwMode="auto">
          <a:xfrm>
            <a:off x="1899967" y="24966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3</a:t>
            </a:r>
          </a:p>
        </p:txBody>
      </p:sp>
      <p:sp>
        <p:nvSpPr>
          <p:cNvPr id="52" name="Oval 176"/>
          <p:cNvSpPr>
            <a:spLocks noChangeArrowheads="1"/>
          </p:cNvSpPr>
          <p:nvPr/>
        </p:nvSpPr>
        <p:spPr bwMode="auto">
          <a:xfrm>
            <a:off x="1917853" y="251475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2</a:t>
            </a:r>
          </a:p>
        </p:txBody>
      </p:sp>
      <p:sp>
        <p:nvSpPr>
          <p:cNvPr id="56" name="Oval 176"/>
          <p:cNvSpPr>
            <a:spLocks noChangeArrowheads="1"/>
          </p:cNvSpPr>
          <p:nvPr/>
        </p:nvSpPr>
        <p:spPr bwMode="auto">
          <a:xfrm>
            <a:off x="1928229" y="247299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1</a:t>
            </a:r>
          </a:p>
        </p:txBody>
      </p:sp>
      <p:sp>
        <p:nvSpPr>
          <p:cNvPr id="59" name="Oval 176"/>
          <p:cNvSpPr>
            <a:spLocks noChangeArrowheads="1"/>
          </p:cNvSpPr>
          <p:nvPr/>
        </p:nvSpPr>
        <p:spPr bwMode="auto">
          <a:xfrm>
            <a:off x="1886321" y="250232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spTree>
    <p:extLst>
      <p:ext uri="{BB962C8B-B14F-4D97-AF65-F5344CB8AC3E}">
        <p14:creationId xmlns:p14="http://schemas.microsoft.com/office/powerpoint/2010/main" val="41740756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35"/>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up)">
                                      <p:cBhvr>
                                        <p:cTn id="65" dur="200"/>
                                        <p:tgtEl>
                                          <p:spTgt spid="8"/>
                                        </p:tgtEl>
                                      </p:cBhvr>
                                    </p:animEffect>
                                  </p:childTnLst>
                                </p:cTn>
                              </p:par>
                            </p:childTnLst>
                          </p:cTn>
                        </p:par>
                        <p:par>
                          <p:cTn id="66" fill="hold">
                            <p:stCondLst>
                              <p:cond delay="200"/>
                            </p:stCondLst>
                            <p:childTnLst>
                              <p:par>
                                <p:cTn id="67" presetID="17" presetClass="entr" presetSubtype="8" fill="hold" nodeType="after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p:cTn id="69" dur="300" fill="hold"/>
                                        <p:tgtEl>
                                          <p:spTgt spid="31"/>
                                        </p:tgtEl>
                                        <p:attrNameLst>
                                          <p:attrName>ppt_x</p:attrName>
                                        </p:attrNameLst>
                                      </p:cBhvr>
                                      <p:tavLst>
                                        <p:tav tm="0">
                                          <p:val>
                                            <p:strVal val="#ppt_x-#ppt_w/2"/>
                                          </p:val>
                                        </p:tav>
                                        <p:tav tm="100000">
                                          <p:val>
                                            <p:strVal val="#ppt_x"/>
                                          </p:val>
                                        </p:tav>
                                      </p:tavLst>
                                    </p:anim>
                                    <p:anim calcmode="lin" valueType="num">
                                      <p:cBhvr>
                                        <p:cTn id="70" dur="300" fill="hold"/>
                                        <p:tgtEl>
                                          <p:spTgt spid="31"/>
                                        </p:tgtEl>
                                        <p:attrNameLst>
                                          <p:attrName>ppt_y</p:attrName>
                                        </p:attrNameLst>
                                      </p:cBhvr>
                                      <p:tavLst>
                                        <p:tav tm="0">
                                          <p:val>
                                            <p:strVal val="#ppt_y"/>
                                          </p:val>
                                        </p:tav>
                                        <p:tav tm="100000">
                                          <p:val>
                                            <p:strVal val="#ppt_y"/>
                                          </p:val>
                                        </p:tav>
                                      </p:tavLst>
                                    </p:anim>
                                    <p:anim calcmode="lin" valueType="num">
                                      <p:cBhvr>
                                        <p:cTn id="71" dur="300" fill="hold"/>
                                        <p:tgtEl>
                                          <p:spTgt spid="31"/>
                                        </p:tgtEl>
                                        <p:attrNameLst>
                                          <p:attrName>ppt_w</p:attrName>
                                        </p:attrNameLst>
                                      </p:cBhvr>
                                      <p:tavLst>
                                        <p:tav tm="0">
                                          <p:val>
                                            <p:fltVal val="0"/>
                                          </p:val>
                                        </p:tav>
                                        <p:tav tm="100000">
                                          <p:val>
                                            <p:strVal val="#ppt_w"/>
                                          </p:val>
                                        </p:tav>
                                      </p:tavLst>
                                    </p:anim>
                                    <p:anim calcmode="lin" valueType="num">
                                      <p:cBhvr>
                                        <p:cTn id="72"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AE09C41C-1952-4C19-BCA0-17E93A6A62DA}"/>
              </a:ext>
            </a:extLst>
          </p:cNvPr>
          <p:cNvSpPr/>
          <p:nvPr/>
        </p:nvSpPr>
        <p:spPr>
          <a:xfrm>
            <a:off x="0" y="0"/>
            <a:ext cx="12175513" cy="6858000"/>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b="1">
              <a:latin typeface="Calibri" pitchFamily="34" charset="0"/>
              <a:cs typeface="Calibri" pitchFamily="34" charset="0"/>
            </a:endParaRPr>
          </a:p>
        </p:txBody>
      </p:sp>
      <p:sp>
        <p:nvSpPr>
          <p:cNvPr id="39" name="TextBox 38">
            <a:extLst>
              <a:ext uri="{FF2B5EF4-FFF2-40B4-BE49-F238E27FC236}">
                <a16:creationId xmlns="" xmlns:a16="http://schemas.microsoft.com/office/drawing/2014/main" id="{CCCB6E58-2A82-4646-B646-D799E8AF4300}"/>
              </a:ext>
            </a:extLst>
          </p:cNvPr>
          <p:cNvSpPr txBox="1"/>
          <p:nvPr/>
        </p:nvSpPr>
        <p:spPr>
          <a:xfrm>
            <a:off x="2322642" y="846752"/>
            <a:ext cx="3226562" cy="954107"/>
          </a:xfrm>
          <a:prstGeom prst="rect">
            <a:avLst/>
          </a:prstGeom>
          <a:noFill/>
        </p:spPr>
        <p:txBody>
          <a:bodyPr wrap="square" rtlCol="0">
            <a:spAutoFit/>
          </a:bodyPr>
          <a:lstStyle/>
          <a:p>
            <a:r>
              <a:rPr lang="en-US" sz="2800" b="1">
                <a:solidFill>
                  <a:schemeClr val="bg1"/>
                </a:solidFill>
                <a:latin typeface="Calibri" pitchFamily="34" charset="0"/>
                <a:cs typeface="Calibri" pitchFamily="34" charset="0"/>
              </a:rPr>
              <a:t>Tuyến “huyết mạch” dải đất phía Tây</a:t>
            </a:r>
          </a:p>
        </p:txBody>
      </p:sp>
      <p:pic>
        <p:nvPicPr>
          <p:cNvPr id="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1715" y="3414716"/>
            <a:ext cx="28575" cy="2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1715" y="3414716"/>
            <a:ext cx="28575" cy="2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 descr="C:\Users\Administrator\Desktop\Ảnh GS 9\cau-hoi-trang-147-dia-li-lop-9 (1).png"/>
          <p:cNvPicPr>
            <a:picLocks noChangeAspect="1" noChangeArrowheads="1"/>
          </p:cNvPicPr>
          <p:nvPr/>
        </p:nvPicPr>
        <p:blipFill>
          <a:blip r:embed="rId4"/>
          <a:srcRect/>
          <a:stretch>
            <a:fillRect/>
          </a:stretch>
        </p:blipFill>
        <p:spPr bwMode="auto">
          <a:xfrm>
            <a:off x="7442345" y="76200"/>
            <a:ext cx="4749655" cy="6583680"/>
          </a:xfrm>
          <a:prstGeom prst="rect">
            <a:avLst/>
          </a:prstGeom>
          <a:ln>
            <a:noFill/>
          </a:ln>
          <a:effectLst>
            <a:outerShdw blurRad="292100" dist="139700" dir="2700000" algn="tl" rotWithShape="0">
              <a:srgbClr val="333333">
                <a:alpha val="65000"/>
              </a:srgbClr>
            </a:outerShdw>
          </a:effectLst>
        </p:spPr>
      </p:pic>
      <p:pic>
        <p:nvPicPr>
          <p:cNvPr id="7" name="Picture 4" descr="images290296_CangSaiGo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6775" y="3771901"/>
            <a:ext cx="5168705" cy="29769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7"/>
          <p:cNvSpPr txBox="1">
            <a:spLocks noChangeArrowheads="1"/>
          </p:cNvSpPr>
          <p:nvPr/>
        </p:nvSpPr>
        <p:spPr bwMode="auto">
          <a:xfrm>
            <a:off x="1675813" y="3892868"/>
            <a:ext cx="2291275" cy="430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rgbClr val="FF3300"/>
                </a:solidFill>
                <a:latin typeface="Times New Roman" panose="02020603050405020304" pitchFamily="18" charset="0"/>
              </a:defRPr>
            </a:lvl1pPr>
            <a:lvl2pPr marL="742950" indent="-285750" eaLnBrk="0" hangingPunct="0">
              <a:defRPr sz="2800" b="1">
                <a:solidFill>
                  <a:srgbClr val="FF3300"/>
                </a:solidFill>
                <a:latin typeface="Times New Roman" panose="02020603050405020304" pitchFamily="18" charset="0"/>
              </a:defRPr>
            </a:lvl2pPr>
            <a:lvl3pPr marL="1143000" indent="-228600" eaLnBrk="0" hangingPunct="0">
              <a:defRPr sz="2800" b="1">
                <a:solidFill>
                  <a:srgbClr val="FF3300"/>
                </a:solidFill>
                <a:latin typeface="Times New Roman" panose="02020603050405020304" pitchFamily="18" charset="0"/>
              </a:defRPr>
            </a:lvl3pPr>
            <a:lvl4pPr marL="1600200" indent="-228600" eaLnBrk="0" hangingPunct="0">
              <a:defRPr sz="2800" b="1">
                <a:solidFill>
                  <a:srgbClr val="FF3300"/>
                </a:solidFill>
                <a:latin typeface="Times New Roman" panose="02020603050405020304" pitchFamily="18" charset="0"/>
              </a:defRPr>
            </a:lvl4pPr>
            <a:lvl5pPr marL="2057400" indent="-228600" eaLnBrk="0" hangingPunct="0">
              <a:defRPr sz="2800" b="1">
                <a:solidFill>
                  <a:srgbClr val="FF3300"/>
                </a:solidFill>
                <a:latin typeface="Times New Roman" panose="02020603050405020304" pitchFamily="18" charset="0"/>
              </a:defRPr>
            </a:lvl5pPr>
            <a:lvl6pPr marL="2514600" indent="-228600" eaLnBrk="0" fontAlgn="base" hangingPunct="0">
              <a:spcBef>
                <a:spcPct val="0"/>
              </a:spcBef>
              <a:spcAft>
                <a:spcPct val="0"/>
              </a:spcAft>
              <a:defRPr sz="2800" b="1">
                <a:solidFill>
                  <a:srgbClr val="FF3300"/>
                </a:solidFill>
                <a:latin typeface="Times New Roman" panose="02020603050405020304" pitchFamily="18" charset="0"/>
              </a:defRPr>
            </a:lvl6pPr>
            <a:lvl7pPr marL="2971800" indent="-228600" eaLnBrk="0" fontAlgn="base" hangingPunct="0">
              <a:spcBef>
                <a:spcPct val="0"/>
              </a:spcBef>
              <a:spcAft>
                <a:spcPct val="0"/>
              </a:spcAft>
              <a:defRPr sz="2800" b="1">
                <a:solidFill>
                  <a:srgbClr val="FF3300"/>
                </a:solidFill>
                <a:latin typeface="Times New Roman" panose="02020603050405020304" pitchFamily="18" charset="0"/>
              </a:defRPr>
            </a:lvl7pPr>
            <a:lvl8pPr marL="3429000" indent="-228600" eaLnBrk="0" fontAlgn="base" hangingPunct="0">
              <a:spcBef>
                <a:spcPct val="0"/>
              </a:spcBef>
              <a:spcAft>
                <a:spcPct val="0"/>
              </a:spcAft>
              <a:defRPr sz="2800" b="1">
                <a:solidFill>
                  <a:srgbClr val="FF3300"/>
                </a:solidFill>
                <a:latin typeface="Times New Roman" panose="02020603050405020304" pitchFamily="18" charset="0"/>
              </a:defRPr>
            </a:lvl8pPr>
            <a:lvl9pPr marL="3886200" indent="-228600" eaLnBrk="0" fontAlgn="base" hangingPunct="0">
              <a:spcBef>
                <a:spcPct val="0"/>
              </a:spcBef>
              <a:spcAft>
                <a:spcPct val="0"/>
              </a:spcAft>
              <a:defRPr sz="2800" b="1">
                <a:solidFill>
                  <a:srgbClr val="FF3300"/>
                </a:solidFill>
                <a:latin typeface="Times New Roman" panose="02020603050405020304" pitchFamily="18" charset="0"/>
              </a:defRPr>
            </a:lvl9pPr>
          </a:lstStyle>
          <a:p>
            <a:pPr algn="ctr" eaLnBrk="1" hangingPunct="1">
              <a:spcBef>
                <a:spcPct val="50000"/>
              </a:spcBef>
            </a:pPr>
            <a:r>
              <a:rPr lang="en-US" sz="2200" smtClean="0">
                <a:solidFill>
                  <a:srgbClr val="0000FF"/>
                </a:solidFill>
                <a:latin typeface="Calibri" pitchFamily="34" charset="0"/>
                <a:cs typeface="Calibri" pitchFamily="34" charset="0"/>
              </a:rPr>
              <a:t>CẢNG SÀI </a:t>
            </a:r>
            <a:r>
              <a:rPr lang="en-US" sz="2200" dirty="0">
                <a:solidFill>
                  <a:srgbClr val="0000FF"/>
                </a:solidFill>
                <a:latin typeface="Calibri" pitchFamily="34" charset="0"/>
                <a:cs typeface="Calibri" pitchFamily="34" charset="0"/>
              </a:rPr>
              <a:t>GÒN</a:t>
            </a:r>
          </a:p>
        </p:txBody>
      </p:sp>
      <p:pic>
        <p:nvPicPr>
          <p:cNvPr id="9" name="Picture 14" descr="0506%20cang%20H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47536" y="213360"/>
            <a:ext cx="5284783" cy="33832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5"/>
          <p:cNvSpPr txBox="1">
            <a:spLocks noChangeArrowheads="1"/>
          </p:cNvSpPr>
          <p:nvPr/>
        </p:nvSpPr>
        <p:spPr bwMode="auto">
          <a:xfrm>
            <a:off x="2793235" y="320042"/>
            <a:ext cx="2332093" cy="430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rgbClr val="FF3300"/>
                </a:solidFill>
                <a:latin typeface="Times New Roman" panose="02020603050405020304" pitchFamily="18" charset="0"/>
              </a:defRPr>
            </a:lvl1pPr>
            <a:lvl2pPr marL="742950" indent="-285750" eaLnBrk="0" hangingPunct="0">
              <a:defRPr sz="2800" b="1">
                <a:solidFill>
                  <a:srgbClr val="FF3300"/>
                </a:solidFill>
                <a:latin typeface="Times New Roman" panose="02020603050405020304" pitchFamily="18" charset="0"/>
              </a:defRPr>
            </a:lvl2pPr>
            <a:lvl3pPr marL="1143000" indent="-228600" eaLnBrk="0" hangingPunct="0">
              <a:defRPr sz="2800" b="1">
                <a:solidFill>
                  <a:srgbClr val="FF3300"/>
                </a:solidFill>
                <a:latin typeface="Times New Roman" panose="02020603050405020304" pitchFamily="18" charset="0"/>
              </a:defRPr>
            </a:lvl3pPr>
            <a:lvl4pPr marL="1600200" indent="-228600" eaLnBrk="0" hangingPunct="0">
              <a:defRPr sz="2800" b="1">
                <a:solidFill>
                  <a:srgbClr val="FF3300"/>
                </a:solidFill>
                <a:latin typeface="Times New Roman" panose="02020603050405020304" pitchFamily="18" charset="0"/>
              </a:defRPr>
            </a:lvl4pPr>
            <a:lvl5pPr marL="2057400" indent="-228600" eaLnBrk="0" hangingPunct="0">
              <a:defRPr sz="2800" b="1">
                <a:solidFill>
                  <a:srgbClr val="FF3300"/>
                </a:solidFill>
                <a:latin typeface="Times New Roman" panose="02020603050405020304" pitchFamily="18" charset="0"/>
              </a:defRPr>
            </a:lvl5pPr>
            <a:lvl6pPr marL="2514600" indent="-228600" eaLnBrk="0" fontAlgn="base" hangingPunct="0">
              <a:spcBef>
                <a:spcPct val="0"/>
              </a:spcBef>
              <a:spcAft>
                <a:spcPct val="0"/>
              </a:spcAft>
              <a:defRPr sz="2800" b="1">
                <a:solidFill>
                  <a:srgbClr val="FF3300"/>
                </a:solidFill>
                <a:latin typeface="Times New Roman" panose="02020603050405020304" pitchFamily="18" charset="0"/>
              </a:defRPr>
            </a:lvl6pPr>
            <a:lvl7pPr marL="2971800" indent="-228600" eaLnBrk="0" fontAlgn="base" hangingPunct="0">
              <a:spcBef>
                <a:spcPct val="0"/>
              </a:spcBef>
              <a:spcAft>
                <a:spcPct val="0"/>
              </a:spcAft>
              <a:defRPr sz="2800" b="1">
                <a:solidFill>
                  <a:srgbClr val="FF3300"/>
                </a:solidFill>
                <a:latin typeface="Times New Roman" panose="02020603050405020304" pitchFamily="18" charset="0"/>
              </a:defRPr>
            </a:lvl7pPr>
            <a:lvl8pPr marL="3429000" indent="-228600" eaLnBrk="0" fontAlgn="base" hangingPunct="0">
              <a:spcBef>
                <a:spcPct val="0"/>
              </a:spcBef>
              <a:spcAft>
                <a:spcPct val="0"/>
              </a:spcAft>
              <a:defRPr sz="2800" b="1">
                <a:solidFill>
                  <a:srgbClr val="FF3300"/>
                </a:solidFill>
                <a:latin typeface="Times New Roman" panose="02020603050405020304" pitchFamily="18" charset="0"/>
              </a:defRPr>
            </a:lvl8pPr>
            <a:lvl9pPr marL="3886200" indent="-228600" eaLnBrk="0" fontAlgn="base" hangingPunct="0">
              <a:spcBef>
                <a:spcPct val="0"/>
              </a:spcBef>
              <a:spcAft>
                <a:spcPct val="0"/>
              </a:spcAft>
              <a:defRPr sz="2800" b="1">
                <a:solidFill>
                  <a:srgbClr val="FF3300"/>
                </a:solidFill>
                <a:latin typeface="Times New Roman" panose="02020603050405020304" pitchFamily="18" charset="0"/>
              </a:defRPr>
            </a:lvl9pPr>
          </a:lstStyle>
          <a:p>
            <a:pPr algn="ctr" eaLnBrk="1" hangingPunct="1">
              <a:spcBef>
                <a:spcPct val="50000"/>
              </a:spcBef>
            </a:pPr>
            <a:r>
              <a:rPr lang="en-US" sz="2200" smtClean="0">
                <a:solidFill>
                  <a:srgbClr val="0000FF"/>
                </a:solidFill>
                <a:latin typeface="Calibri" pitchFamily="34" charset="0"/>
                <a:cs typeface="Calibri" pitchFamily="34" charset="0"/>
              </a:rPr>
              <a:t>CẢNG HẢI </a:t>
            </a:r>
            <a:r>
              <a:rPr lang="en-US" sz="2200" dirty="0">
                <a:solidFill>
                  <a:srgbClr val="0000FF"/>
                </a:solidFill>
                <a:latin typeface="Calibri" pitchFamily="34" charset="0"/>
                <a:cs typeface="Calibri" pitchFamily="34" charset="0"/>
              </a:rPr>
              <a:t>PHÒNG</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up)">
                                      <p:cBhvr>
                                        <p:cTn id="7" dur="1000"/>
                                        <p:tgtEl>
                                          <p:spTgt spid="39"/>
                                        </p:tgtEl>
                                      </p:cBhvr>
                                    </p:animEffect>
                                  </p:childTnLst>
                                </p:cTn>
                              </p:par>
                            </p:childTnLst>
                          </p:cTn>
                        </p:par>
                        <p:par>
                          <p:cTn id="8" fill="hold">
                            <p:stCondLst>
                              <p:cond delay="1000"/>
                            </p:stCondLst>
                            <p:childTnLst>
                              <p:par>
                                <p:cTn id="9" presetID="29"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1000" fill="hold"/>
                                        <p:tgtEl>
                                          <p:spTgt spid="10"/>
                                        </p:tgtEl>
                                        <p:attrNameLst>
                                          <p:attrName>ppt_x</p:attrName>
                                        </p:attrNameLst>
                                      </p:cBhvr>
                                      <p:tavLst>
                                        <p:tav tm="0">
                                          <p:val>
                                            <p:strVal val="#ppt_x-.2"/>
                                          </p:val>
                                        </p:tav>
                                        <p:tav tm="100000">
                                          <p:val>
                                            <p:strVal val="#ppt_x"/>
                                          </p:val>
                                        </p:tav>
                                      </p:tavLst>
                                    </p:anim>
                                    <p:anim calcmode="lin" valueType="num">
                                      <p:cBhvr>
                                        <p:cTn id="12"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13" dur="1000"/>
                                        <p:tgtEl>
                                          <p:spTgt spid="10"/>
                                        </p:tgtEl>
                                      </p:cBhvr>
                                    </p:animEffect>
                                  </p:childTnLst>
                                </p:cTn>
                              </p:par>
                            </p:childTnLst>
                          </p:cTn>
                        </p:par>
                        <p:par>
                          <p:cTn id="14" fill="hold">
                            <p:stCondLst>
                              <p:cond delay="2000"/>
                            </p:stCondLst>
                            <p:childTnLst>
                              <p:par>
                                <p:cTn id="15" presetID="29"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ppt_x</p:attrName>
                                        </p:attrNameLst>
                                      </p:cBhvr>
                                      <p:tavLst>
                                        <p:tav tm="0">
                                          <p:val>
                                            <p:strVal val="#ppt_x-.2"/>
                                          </p:val>
                                        </p:tav>
                                        <p:tav tm="100000">
                                          <p:val>
                                            <p:strVal val="#ppt_x"/>
                                          </p:val>
                                        </p:tav>
                                      </p:tavLst>
                                    </p:anim>
                                    <p:anim calcmode="lin" valueType="num">
                                      <p:cBhvr>
                                        <p:cTn id="18"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1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8" grpId="0" animBg="1"/>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istrator\Desktop\Ảnh GS 9\tuyen-van-tai-duong-bien-noi-dia-o-nuoc-ta-2.jpg"/>
          <p:cNvPicPr>
            <a:picLocks noChangeAspect="1" noChangeArrowheads="1"/>
          </p:cNvPicPr>
          <p:nvPr/>
        </p:nvPicPr>
        <p:blipFill>
          <a:blip r:embed="rId2"/>
          <a:srcRect/>
          <a:stretch>
            <a:fillRect/>
          </a:stretch>
        </p:blipFill>
        <p:spPr bwMode="auto">
          <a:xfrm>
            <a:off x="3132970" y="185676"/>
            <a:ext cx="8890000" cy="6045200"/>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425668" y="6164364"/>
            <a:ext cx="7535917" cy="477054"/>
          </a:xfrm>
          <a:prstGeom prst="rect">
            <a:avLst/>
          </a:prstGeom>
          <a:solidFill>
            <a:srgbClr val="0000FF"/>
          </a:solidFill>
        </p:spPr>
        <p:txBody>
          <a:bodyPr wrap="square" rtlCol="0">
            <a:spAutoFit/>
          </a:bodyPr>
          <a:lstStyle/>
          <a:p>
            <a:pPr algn="ctr"/>
            <a:r>
              <a:rPr lang="en-US" sz="2500" b="1" smtClean="0">
                <a:solidFill>
                  <a:schemeClr val="bg1"/>
                </a:solidFill>
                <a:latin typeface="Calibri" pitchFamily="34" charset="0"/>
                <a:cs typeface="Calibri" pitchFamily="34" charset="0"/>
              </a:rPr>
              <a:t>Ba tuyến đường biển nội địa quan trọng nhất cả nước.</a:t>
            </a:r>
            <a:endParaRPr lang="en-US" sz="2500" b="1">
              <a:solidFill>
                <a:schemeClr val="bg1"/>
              </a:solidFill>
              <a:latin typeface="Calibri" pitchFamily="34" charset="0"/>
              <a:cs typeface="Calibri" pitchFamily="34" charset="0"/>
            </a:endParaRPr>
          </a:p>
        </p:txBody>
      </p:sp>
    </p:spTree>
  </p:cSld>
  <p:clrMapOvr>
    <a:masterClrMapping/>
  </p:clrMapOvr>
  <p:transition spd="slow">
    <p:split orient="vert"/>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Straight Connector 38">
            <a:extLst>
              <a:ext uri="{FF2B5EF4-FFF2-40B4-BE49-F238E27FC236}">
                <a16:creationId xmlns="" xmlns:a16="http://schemas.microsoft.com/office/drawing/2014/main" id="{B817379C-DAEE-4A26-B7E8-B157AAEC6C14}"/>
              </a:ext>
            </a:extLst>
          </p:cNvPr>
          <p:cNvCxnSpPr/>
          <p:nvPr/>
        </p:nvCxnSpPr>
        <p:spPr>
          <a:xfrm>
            <a:off x="87090" y="574268"/>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0" y="15800"/>
            <a:ext cx="12192000" cy="584771"/>
          </a:xfrm>
          <a:prstGeom prst="rect">
            <a:avLst/>
          </a:prstGeom>
          <a:noFill/>
        </p:spPr>
        <p:txBody>
          <a:bodyPr wrap="square" lIns="91436" tIns="45718" rIns="91436" bIns="45718" rtlCol="0">
            <a:spAutoFit/>
          </a:bodyPr>
          <a:lstStyle/>
          <a:p>
            <a:pPr algn="ctr"/>
            <a:r>
              <a:rPr lang="en-US" sz="3200" b="1" smtClean="0">
                <a:solidFill>
                  <a:srgbClr val="007A37"/>
                </a:solidFill>
                <a:latin typeface="Arial" pitchFamily="34" charset="0"/>
                <a:cs typeface="Arial" pitchFamily="34" charset="0"/>
              </a:rPr>
              <a:t>Bài 9. DỊCH VỤ</a:t>
            </a:r>
            <a:endParaRPr lang="en-US" sz="3200" b="1">
              <a:solidFill>
                <a:srgbClr val="007A37"/>
              </a:solidFill>
              <a:latin typeface="Arial" pitchFamily="34" charset="0"/>
              <a:cs typeface="Arial" pitchFamily="34" charset="0"/>
            </a:endParaRPr>
          </a:p>
        </p:txBody>
      </p:sp>
      <p:sp>
        <p:nvSpPr>
          <p:cNvPr id="17" name="Rectangle 16"/>
          <p:cNvSpPr/>
          <p:nvPr/>
        </p:nvSpPr>
        <p:spPr>
          <a:xfrm>
            <a:off x="176594" y="600971"/>
            <a:ext cx="12015406" cy="1015659"/>
          </a:xfrm>
          <a:prstGeom prst="rect">
            <a:avLst/>
          </a:prstGeom>
        </p:spPr>
        <p:txBody>
          <a:bodyPr wrap="square" lIns="91436" tIns="45718" rIns="91436" bIns="45718">
            <a:spAutoFit/>
          </a:bodyPr>
          <a:lstStyle/>
          <a:p>
            <a:pPr marL="571500" indent="-571500"/>
            <a:r>
              <a:rPr lang="en-US" sz="3000" b="1" smtClean="0">
                <a:solidFill>
                  <a:srgbClr val="002060"/>
                </a:solidFill>
                <a:latin typeface="Calibri" pitchFamily="34" charset="0"/>
                <a:cs typeface="Calibri" pitchFamily="34" charset="0"/>
              </a:rPr>
              <a:t>2. Một số ngành dịch vụ</a:t>
            </a:r>
          </a:p>
          <a:p>
            <a:pPr marL="571500" indent="-571500"/>
            <a:r>
              <a:rPr lang="en-US" sz="3000" b="1" i="1" smtClean="0">
                <a:solidFill>
                  <a:srgbClr val="002060"/>
                </a:solidFill>
                <a:latin typeface="Calibri" pitchFamily="34" charset="0"/>
                <a:cs typeface="Calibri" pitchFamily="34" charset="0"/>
              </a:rPr>
              <a:t>a. Giao thông vận tải</a:t>
            </a:r>
            <a:endParaRPr lang="en-US" sz="3000" b="1" i="1">
              <a:latin typeface="Calibri" pitchFamily="34" charset="0"/>
              <a:cs typeface="Calibri" pitchFamily="34" charset="0"/>
            </a:endParaRPr>
          </a:p>
        </p:txBody>
      </p:sp>
      <p:graphicFrame>
        <p:nvGraphicFramePr>
          <p:cNvPr id="7" name="Table 6"/>
          <p:cNvGraphicFramePr>
            <a:graphicFrameLocks noGrp="1"/>
          </p:cNvGraphicFramePr>
          <p:nvPr/>
        </p:nvGraphicFramePr>
        <p:xfrm>
          <a:off x="344992" y="1667022"/>
          <a:ext cx="11298368" cy="4942404"/>
        </p:xfrm>
        <a:graphic>
          <a:graphicData uri="http://schemas.openxmlformats.org/drawingml/2006/table">
            <a:tbl>
              <a:tblPr/>
              <a:tblGrid>
                <a:gridCol w="894068"/>
                <a:gridCol w="1454754"/>
                <a:gridCol w="8949546"/>
              </a:tblGrid>
              <a:tr h="504516">
                <a:tc>
                  <a:txBody>
                    <a:bodyPr/>
                    <a:lstStyle/>
                    <a:p>
                      <a:pPr algn="ctr">
                        <a:lnSpc>
                          <a:spcPct val="100000"/>
                        </a:lnSpc>
                        <a:spcBef>
                          <a:spcPts val="600"/>
                        </a:spcBef>
                        <a:spcAft>
                          <a:spcPts val="0"/>
                        </a:spcAft>
                      </a:pPr>
                      <a:r>
                        <a:rPr lang="en-US" sz="3000" b="1">
                          <a:solidFill>
                            <a:schemeClr val="bg1"/>
                          </a:solidFill>
                          <a:latin typeface="Calibri" pitchFamily="34" charset="0"/>
                          <a:ea typeface="Calibri"/>
                          <a:cs typeface="Calibri" pitchFamily="34" charset="0"/>
                        </a:rPr>
                        <a:t>STT</a:t>
                      </a:r>
                    </a:p>
                  </a:txBody>
                  <a:tcPr marL="62716" marR="627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a:lnSpc>
                          <a:spcPct val="100000"/>
                        </a:lnSpc>
                        <a:spcBef>
                          <a:spcPts val="600"/>
                        </a:spcBef>
                        <a:spcAft>
                          <a:spcPts val="0"/>
                        </a:spcAft>
                      </a:pPr>
                      <a:r>
                        <a:rPr lang="en-US" sz="3000" b="1">
                          <a:solidFill>
                            <a:schemeClr val="bg1"/>
                          </a:solidFill>
                          <a:latin typeface="Calibri" pitchFamily="34" charset="0"/>
                          <a:ea typeface="Calibri"/>
                          <a:cs typeface="Calibri" pitchFamily="34" charset="0"/>
                        </a:rPr>
                        <a:t>Ngành</a:t>
                      </a:r>
                    </a:p>
                  </a:txBody>
                  <a:tcPr marL="62716" marR="627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a:lnSpc>
                          <a:spcPct val="100000"/>
                        </a:lnSpc>
                        <a:spcBef>
                          <a:spcPts val="600"/>
                        </a:spcBef>
                        <a:spcAft>
                          <a:spcPts val="0"/>
                        </a:spcAft>
                      </a:pPr>
                      <a:r>
                        <a:rPr lang="en-US" sz="3000" b="1">
                          <a:solidFill>
                            <a:schemeClr val="bg1"/>
                          </a:solidFill>
                          <a:latin typeface="Calibri" pitchFamily="34" charset="0"/>
                          <a:ea typeface="Calibri"/>
                          <a:cs typeface="Calibri" pitchFamily="34" charset="0"/>
                        </a:rPr>
                        <a:t>Tình hình phát triển</a:t>
                      </a:r>
                    </a:p>
                  </a:txBody>
                  <a:tcPr marL="62716" marR="627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r>
              <a:tr h="1226447">
                <a:tc>
                  <a:txBody>
                    <a:bodyPr/>
                    <a:lstStyle/>
                    <a:p>
                      <a:pPr algn="ctr">
                        <a:lnSpc>
                          <a:spcPct val="130000"/>
                        </a:lnSpc>
                        <a:spcBef>
                          <a:spcPts val="0"/>
                        </a:spcBef>
                        <a:spcAft>
                          <a:spcPts val="0"/>
                        </a:spcAft>
                      </a:pPr>
                      <a:r>
                        <a:rPr lang="en-US" sz="3000" b="1" smtClean="0">
                          <a:solidFill>
                            <a:srgbClr val="000000"/>
                          </a:solidFill>
                          <a:latin typeface="Calibri" pitchFamily="34" charset="0"/>
                          <a:ea typeface="Calibri"/>
                          <a:cs typeface="Calibri" pitchFamily="34" charset="0"/>
                        </a:rPr>
                        <a:t>4</a:t>
                      </a:r>
                      <a:endParaRPr lang="en-US" sz="3000" b="1">
                        <a:solidFill>
                          <a:srgbClr val="000000"/>
                        </a:solidFill>
                        <a:latin typeface="Calibri" pitchFamily="34" charset="0"/>
                        <a:ea typeface="Calibri"/>
                        <a:cs typeface="Calibri" pitchFamily="34" charset="0"/>
                      </a:endParaRPr>
                    </a:p>
                  </a:txBody>
                  <a:tcPr marL="62716" marR="62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30000"/>
                        </a:lnSpc>
                        <a:spcBef>
                          <a:spcPts val="0"/>
                        </a:spcBef>
                        <a:spcAft>
                          <a:spcPts val="0"/>
                        </a:spcAft>
                      </a:pPr>
                      <a:r>
                        <a:rPr lang="en-US" sz="3000" b="1">
                          <a:solidFill>
                            <a:srgbClr val="000000"/>
                          </a:solidFill>
                          <a:latin typeface="Calibri" pitchFamily="34" charset="0"/>
                          <a:ea typeface="Calibri"/>
                          <a:cs typeface="Calibri" pitchFamily="34" charset="0"/>
                        </a:rPr>
                        <a:t>Đường </a:t>
                      </a:r>
                      <a:r>
                        <a:rPr lang="en-US" sz="3000" b="1" smtClean="0">
                          <a:solidFill>
                            <a:srgbClr val="000000"/>
                          </a:solidFill>
                          <a:latin typeface="Calibri" pitchFamily="34" charset="0"/>
                          <a:ea typeface="Calibri"/>
                          <a:cs typeface="Calibri" pitchFamily="34" charset="0"/>
                        </a:rPr>
                        <a:t>sông</a:t>
                      </a:r>
                    </a:p>
                    <a:p>
                      <a:pPr algn="ctr">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ctr">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ctr">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ctr">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ctr">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ctr">
                        <a:lnSpc>
                          <a:spcPct val="130000"/>
                        </a:lnSpc>
                        <a:spcBef>
                          <a:spcPts val="0"/>
                        </a:spcBef>
                        <a:spcAft>
                          <a:spcPts val="0"/>
                        </a:spcAft>
                      </a:pPr>
                      <a:endParaRPr lang="en-US" sz="1400" b="1">
                        <a:solidFill>
                          <a:srgbClr val="000000"/>
                        </a:solidFill>
                        <a:latin typeface="Calibri" pitchFamily="34" charset="0"/>
                        <a:ea typeface="Calibri"/>
                        <a:cs typeface="Calibri" pitchFamily="34" charset="0"/>
                      </a:endParaRPr>
                    </a:p>
                  </a:txBody>
                  <a:tcPr marL="62716" marR="62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just">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just">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just">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just">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just">
                        <a:lnSpc>
                          <a:spcPct val="130000"/>
                        </a:lnSpc>
                        <a:spcBef>
                          <a:spcPts val="0"/>
                        </a:spcBef>
                        <a:spcAft>
                          <a:spcPts val="0"/>
                        </a:spcAft>
                      </a:pPr>
                      <a:endParaRPr lang="en-US" sz="3000" b="1">
                        <a:solidFill>
                          <a:srgbClr val="000000"/>
                        </a:solidFill>
                        <a:latin typeface="Calibri" pitchFamily="34" charset="0"/>
                        <a:ea typeface="Calibri"/>
                        <a:cs typeface="Calibri" pitchFamily="34" charset="0"/>
                      </a:endParaRPr>
                    </a:p>
                  </a:txBody>
                  <a:tcPr marL="62716" marR="62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sp>
        <p:nvSpPr>
          <p:cNvPr id="8" name="Rectangle 7"/>
          <p:cNvSpPr/>
          <p:nvPr/>
        </p:nvSpPr>
        <p:spPr>
          <a:xfrm>
            <a:off x="2709195" y="2150349"/>
            <a:ext cx="8873205" cy="2308324"/>
          </a:xfrm>
          <a:prstGeom prst="rect">
            <a:avLst/>
          </a:prstGeom>
        </p:spPr>
        <p:txBody>
          <a:bodyPr wrap="square">
            <a:spAutoFit/>
          </a:bodyPr>
          <a:lstStyle/>
          <a:p>
            <a:pPr algn="just">
              <a:lnSpc>
                <a:spcPct val="150000"/>
              </a:lnSpc>
            </a:pPr>
            <a:r>
              <a:rPr lang="en-US" sz="3200" b="1" smtClean="0">
                <a:solidFill>
                  <a:srgbClr val="000000"/>
                </a:solidFill>
                <a:latin typeface="Calibri" pitchFamily="34" charset="0"/>
                <a:ea typeface="Calibri"/>
                <a:cs typeface="Calibri" pitchFamily="34" charset="0"/>
              </a:rPr>
              <a:t>- </a:t>
            </a:r>
            <a:r>
              <a:rPr lang="vi-VN" sz="3200" b="1" smtClean="0">
                <a:solidFill>
                  <a:srgbClr val="000000"/>
                </a:solidFill>
                <a:latin typeface="Calibri" pitchFamily="34" charset="0"/>
                <a:ea typeface="Calibri"/>
                <a:cs typeface="Calibri" pitchFamily="34" charset="0"/>
              </a:rPr>
              <a:t>Các tuyến đường sông được phát triển trên một số hệ thống sông lớn là hệ thống sông Hồng, hệ thống sông Cửu Long.</a:t>
            </a:r>
            <a:endParaRPr lang="en-US" sz="3200" b="1">
              <a:solidFill>
                <a:srgbClr val="000000"/>
              </a:solidFill>
              <a:latin typeface="Calibri" pitchFamily="34" charset="0"/>
              <a:ea typeface="Calibri"/>
              <a:cs typeface="Calibri" pitchFamily="34" charset="0"/>
            </a:endParaRPr>
          </a:p>
        </p:txBody>
      </p:sp>
    </p:spTree>
    <p:extLst>
      <p:ext uri="{BB962C8B-B14F-4D97-AF65-F5344CB8AC3E}">
        <p14:creationId xmlns:p14="http://schemas.microsoft.com/office/powerpoint/2010/main" val="299107042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1000" fill="hold"/>
                                        <p:tgtEl>
                                          <p:spTgt spid="8">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8">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Káº¿t quáº£ hÃ¬nh áº£nh cho giao thÃ´ng trÃªn sÃ´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 y="0"/>
            <a:ext cx="11643360" cy="678238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Káº¿t quáº£ hÃ¬nh áº£nh cho chá»£ ná»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14" y="8839"/>
            <a:ext cx="12245114" cy="6916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847814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diamond(in)">
                                      <p:cBhvr>
                                        <p:cTn id="7" dur="10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32"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amond(out)">
                                      <p:cBhvr>
                                        <p:cTn id="1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a:extLst>
              <a:ext uri="{FF2B5EF4-FFF2-40B4-BE49-F238E27FC236}">
                <a16:creationId xmlns:a16="http://schemas.microsoft.com/office/drawing/2014/main" xmlns="" id="{A7064D34-4E33-49F1-905E-20866E88A7F3}"/>
              </a:ext>
            </a:extLst>
          </p:cNvPr>
          <p:cNvGrpSpPr/>
          <p:nvPr/>
        </p:nvGrpSpPr>
        <p:grpSpPr>
          <a:xfrm>
            <a:off x="879337" y="50001"/>
            <a:ext cx="10928018" cy="6827867"/>
            <a:chOff x="499620" y="10255"/>
            <a:chExt cx="11346729" cy="6847734"/>
          </a:xfrm>
        </p:grpSpPr>
        <p:pic>
          <p:nvPicPr>
            <p:cNvPr id="8198" name="Picture 6" descr="Không có mô tả ảnh.">
              <a:extLst>
                <a:ext uri="{FF2B5EF4-FFF2-40B4-BE49-F238E27FC236}">
                  <a16:creationId xmlns:a16="http://schemas.microsoft.com/office/drawing/2014/main" xmlns="" id="{11BD6787-933E-48B7-BCEA-20755B02A7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620" y="10255"/>
              <a:ext cx="11346729" cy="684773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5D583EB3-6123-4386-BB12-81D67FDF573F}"/>
                </a:ext>
              </a:extLst>
            </p:cNvPr>
            <p:cNvSpPr txBox="1"/>
            <p:nvPr/>
          </p:nvSpPr>
          <p:spPr>
            <a:xfrm>
              <a:off x="2692923" y="6324525"/>
              <a:ext cx="7337459" cy="523220"/>
            </a:xfrm>
            <a:prstGeom prst="rect">
              <a:avLst/>
            </a:prstGeom>
            <a:noFill/>
          </p:spPr>
          <p:txBody>
            <a:bodyPr wrap="square" rtlCol="0">
              <a:spAutoFit/>
            </a:bodyPr>
            <a:lstStyle/>
            <a:p>
              <a:r>
                <a:rPr lang="en-US" sz="2800">
                  <a:highlight>
                    <a:srgbClr val="FFFF00"/>
                  </a:highlight>
                  <a:latin typeface="#9Slide07 IcielBaliho Script" pitchFamily="2" charset="0"/>
                </a:rPr>
                <a:t>B</a:t>
              </a:r>
              <a:r>
                <a:rPr lang="vi-VN" sz="2800">
                  <a:highlight>
                    <a:srgbClr val="FFFF00"/>
                  </a:highlight>
                  <a:latin typeface="#9Slide07 IcielBaliho Script" pitchFamily="2" charset="0"/>
                </a:rPr>
                <a:t>ản đồ hạ tầng đường thủy nội địa khu v</a:t>
              </a:r>
              <a:r>
                <a:rPr lang="en-US" sz="2800">
                  <a:highlight>
                    <a:srgbClr val="FFFF00"/>
                  </a:highlight>
                  <a:latin typeface="#9Slide07 IcielBaliho Script" pitchFamily="2" charset="0"/>
                </a:rPr>
                <a:t>ực</a:t>
              </a:r>
              <a:r>
                <a:rPr lang="vi-VN" sz="2800">
                  <a:highlight>
                    <a:srgbClr val="FFFF00"/>
                  </a:highlight>
                  <a:latin typeface="#9Slide07 IcielBaliho Script" pitchFamily="2" charset="0"/>
                </a:rPr>
                <a:t> phía Bắc</a:t>
              </a:r>
              <a:endParaRPr lang="en-US" sz="2800">
                <a:highlight>
                  <a:srgbClr val="FFFF00"/>
                </a:highlight>
                <a:latin typeface="#9Slide07 IcielBaliho Script" pitchFamily="2" charset="0"/>
              </a:endParaRPr>
            </a:p>
          </p:txBody>
        </p:sp>
      </p:grpSp>
      <p:grpSp>
        <p:nvGrpSpPr>
          <p:cNvPr id="3" name="Group 4">
            <a:extLst>
              <a:ext uri="{FF2B5EF4-FFF2-40B4-BE49-F238E27FC236}">
                <a16:creationId xmlns:a16="http://schemas.microsoft.com/office/drawing/2014/main" xmlns="" id="{6A6280B3-7890-4D51-8C92-3348DA303F6D}"/>
              </a:ext>
            </a:extLst>
          </p:cNvPr>
          <p:cNvGrpSpPr/>
          <p:nvPr/>
        </p:nvGrpSpPr>
        <p:grpSpPr>
          <a:xfrm>
            <a:off x="20" y="0"/>
            <a:ext cx="12191980" cy="6858000"/>
            <a:chOff x="20" y="0"/>
            <a:chExt cx="12191980" cy="6858000"/>
          </a:xfrm>
        </p:grpSpPr>
        <p:pic>
          <p:nvPicPr>
            <p:cNvPr id="8194" name="Picture 2" descr="Không có mô tả ảnh.">
              <a:extLst>
                <a:ext uri="{FF2B5EF4-FFF2-40B4-BE49-F238E27FC236}">
                  <a16:creationId xmlns:a16="http://schemas.microsoft.com/office/drawing/2014/main" xmlns="" id="{95504FFF-3E63-4083-B5AD-E2CCEE84AAD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094"/>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AB3F30C0-CF92-4258-AB3E-FD977D3C431E}"/>
                </a:ext>
              </a:extLst>
            </p:cNvPr>
            <p:cNvSpPr txBox="1"/>
            <p:nvPr/>
          </p:nvSpPr>
          <p:spPr>
            <a:xfrm>
              <a:off x="2818615" y="0"/>
              <a:ext cx="7239785" cy="584775"/>
            </a:xfrm>
            <a:prstGeom prst="rect">
              <a:avLst/>
            </a:prstGeom>
            <a:noFill/>
          </p:spPr>
          <p:txBody>
            <a:bodyPr wrap="square" rtlCol="0">
              <a:spAutoFit/>
            </a:bodyPr>
            <a:lstStyle/>
            <a:p>
              <a:r>
                <a:rPr lang="vi-VN" sz="2800">
                  <a:highlight>
                    <a:srgbClr val="FFFF00"/>
                  </a:highlight>
                  <a:latin typeface="#9Slide07 IcielBaliho Script" pitchFamily="2" charset="0"/>
                </a:rPr>
                <a:t>Bản đồ hạ </a:t>
              </a:r>
              <a:r>
                <a:rPr lang="vi-VN" sz="3200">
                  <a:highlight>
                    <a:srgbClr val="FFFF00"/>
                  </a:highlight>
                  <a:latin typeface="#9Slide07 IcielBaliho Script" pitchFamily="2" charset="0"/>
                </a:rPr>
                <a:t>tầng</a:t>
              </a:r>
              <a:r>
                <a:rPr lang="vi-VN" sz="2800">
                  <a:highlight>
                    <a:srgbClr val="FFFF00"/>
                  </a:highlight>
                  <a:latin typeface="#9Slide07 IcielBaliho Script" pitchFamily="2" charset="0"/>
                </a:rPr>
                <a:t> đường thủy nội địa khu vực phía Nam</a:t>
              </a:r>
              <a:endParaRPr lang="en-US" sz="2800">
                <a:highlight>
                  <a:srgbClr val="FFFF00"/>
                </a:highlight>
                <a:latin typeface="#9Slide07 IcielBaliho Script" pitchFamily="2" charset="0"/>
              </a:endParaRPr>
            </a:p>
          </p:txBody>
        </p:sp>
      </p:grpSp>
      <p:sp>
        <p:nvSpPr>
          <p:cNvPr id="14" name="Rectangle 13">
            <a:extLst>
              <a:ext uri="{FF2B5EF4-FFF2-40B4-BE49-F238E27FC236}">
                <a16:creationId xmlns:a16="http://schemas.microsoft.com/office/drawing/2014/main" xmlns="" id="{90FD3EC3-57AA-478B-B7AB-E1AAF020EA7A}"/>
              </a:ext>
            </a:extLst>
          </p:cNvPr>
          <p:cNvSpPr/>
          <p:nvPr/>
        </p:nvSpPr>
        <p:spPr>
          <a:xfrm>
            <a:off x="0" y="0"/>
            <a:ext cx="12175513" cy="6858000"/>
          </a:xfrm>
          <a:prstGeom prst="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52745140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75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9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Straight Connector 38">
            <a:extLst>
              <a:ext uri="{FF2B5EF4-FFF2-40B4-BE49-F238E27FC236}">
                <a16:creationId xmlns="" xmlns:a16="http://schemas.microsoft.com/office/drawing/2014/main" id="{B817379C-DAEE-4A26-B7E8-B157AAEC6C14}"/>
              </a:ext>
            </a:extLst>
          </p:cNvPr>
          <p:cNvCxnSpPr/>
          <p:nvPr/>
        </p:nvCxnSpPr>
        <p:spPr>
          <a:xfrm>
            <a:off x="102330" y="711428"/>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191834" y="738131"/>
            <a:ext cx="12015406" cy="1015659"/>
          </a:xfrm>
          <a:prstGeom prst="rect">
            <a:avLst/>
          </a:prstGeom>
        </p:spPr>
        <p:txBody>
          <a:bodyPr wrap="square" lIns="91436" tIns="45718" rIns="91436" bIns="45718">
            <a:spAutoFit/>
          </a:bodyPr>
          <a:lstStyle/>
          <a:p>
            <a:pPr marL="571500" indent="-571500"/>
            <a:r>
              <a:rPr lang="en-US" sz="3000" b="1" smtClean="0">
                <a:solidFill>
                  <a:srgbClr val="002060"/>
                </a:solidFill>
                <a:latin typeface="Calibri" pitchFamily="34" charset="0"/>
                <a:cs typeface="Calibri" pitchFamily="34" charset="0"/>
              </a:rPr>
              <a:t>2. Một số ngành dịch vụ</a:t>
            </a:r>
          </a:p>
          <a:p>
            <a:pPr marL="571500" indent="-571500"/>
            <a:r>
              <a:rPr lang="en-US" sz="3000" b="1" i="1" smtClean="0">
                <a:solidFill>
                  <a:srgbClr val="002060"/>
                </a:solidFill>
                <a:latin typeface="Calibri" pitchFamily="34" charset="0"/>
                <a:cs typeface="Calibri" pitchFamily="34" charset="0"/>
              </a:rPr>
              <a:t>a. Giao thông vận tải</a:t>
            </a:r>
            <a:endParaRPr lang="en-US" sz="3000" b="1" i="1">
              <a:latin typeface="Calibri" pitchFamily="34" charset="0"/>
              <a:cs typeface="Calibri" pitchFamily="34" charset="0"/>
            </a:endParaRPr>
          </a:p>
        </p:txBody>
      </p:sp>
      <p:graphicFrame>
        <p:nvGraphicFramePr>
          <p:cNvPr id="7" name="Table 6"/>
          <p:cNvGraphicFramePr>
            <a:graphicFrameLocks noGrp="1"/>
          </p:cNvGraphicFramePr>
          <p:nvPr/>
        </p:nvGraphicFramePr>
        <p:xfrm>
          <a:off x="360232" y="1804182"/>
          <a:ext cx="11298368" cy="4665036"/>
        </p:xfrm>
        <a:graphic>
          <a:graphicData uri="http://schemas.openxmlformats.org/drawingml/2006/table">
            <a:tbl>
              <a:tblPr/>
              <a:tblGrid>
                <a:gridCol w="894068"/>
                <a:gridCol w="1454754"/>
                <a:gridCol w="8949546"/>
              </a:tblGrid>
              <a:tr h="504516">
                <a:tc>
                  <a:txBody>
                    <a:bodyPr/>
                    <a:lstStyle/>
                    <a:p>
                      <a:pPr algn="ctr">
                        <a:lnSpc>
                          <a:spcPct val="100000"/>
                        </a:lnSpc>
                        <a:spcBef>
                          <a:spcPts val="600"/>
                        </a:spcBef>
                        <a:spcAft>
                          <a:spcPts val="0"/>
                        </a:spcAft>
                      </a:pPr>
                      <a:r>
                        <a:rPr lang="en-US" sz="3000" b="1">
                          <a:solidFill>
                            <a:schemeClr val="bg1"/>
                          </a:solidFill>
                          <a:latin typeface="Calibri" pitchFamily="34" charset="0"/>
                          <a:ea typeface="Calibri"/>
                          <a:cs typeface="Calibri" pitchFamily="34" charset="0"/>
                        </a:rPr>
                        <a:t>STT</a:t>
                      </a:r>
                    </a:p>
                  </a:txBody>
                  <a:tcPr marL="62716" marR="627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a:lnSpc>
                          <a:spcPct val="100000"/>
                        </a:lnSpc>
                        <a:spcBef>
                          <a:spcPts val="600"/>
                        </a:spcBef>
                        <a:spcAft>
                          <a:spcPts val="0"/>
                        </a:spcAft>
                      </a:pPr>
                      <a:r>
                        <a:rPr lang="en-US" sz="3000" b="1">
                          <a:solidFill>
                            <a:schemeClr val="bg1"/>
                          </a:solidFill>
                          <a:latin typeface="Calibri" pitchFamily="34" charset="0"/>
                          <a:ea typeface="Calibri"/>
                          <a:cs typeface="Calibri" pitchFamily="34" charset="0"/>
                        </a:rPr>
                        <a:t>Ngành</a:t>
                      </a:r>
                    </a:p>
                  </a:txBody>
                  <a:tcPr marL="62716" marR="627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a:lnSpc>
                          <a:spcPct val="100000"/>
                        </a:lnSpc>
                        <a:spcBef>
                          <a:spcPts val="600"/>
                        </a:spcBef>
                        <a:spcAft>
                          <a:spcPts val="0"/>
                        </a:spcAft>
                      </a:pPr>
                      <a:r>
                        <a:rPr lang="en-US" sz="3000" b="1">
                          <a:solidFill>
                            <a:schemeClr val="bg1"/>
                          </a:solidFill>
                          <a:latin typeface="Calibri" pitchFamily="34" charset="0"/>
                          <a:ea typeface="Calibri"/>
                          <a:cs typeface="Calibri" pitchFamily="34" charset="0"/>
                        </a:rPr>
                        <a:t>Tình hình phát triển</a:t>
                      </a:r>
                    </a:p>
                  </a:txBody>
                  <a:tcPr marL="62716" marR="627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r>
              <a:tr h="1226447">
                <a:tc>
                  <a:txBody>
                    <a:bodyPr/>
                    <a:lstStyle/>
                    <a:p>
                      <a:pPr algn="ctr">
                        <a:lnSpc>
                          <a:spcPct val="130000"/>
                        </a:lnSpc>
                        <a:spcBef>
                          <a:spcPts val="0"/>
                        </a:spcBef>
                        <a:spcAft>
                          <a:spcPts val="0"/>
                        </a:spcAft>
                      </a:pPr>
                      <a:r>
                        <a:rPr lang="en-US" sz="3000" b="1" smtClean="0">
                          <a:solidFill>
                            <a:srgbClr val="000000"/>
                          </a:solidFill>
                          <a:latin typeface="Calibri" pitchFamily="34" charset="0"/>
                          <a:ea typeface="Calibri"/>
                          <a:cs typeface="Calibri" pitchFamily="34" charset="0"/>
                        </a:rPr>
                        <a:t>5</a:t>
                      </a:r>
                      <a:endParaRPr lang="en-US" sz="3000" b="1">
                        <a:solidFill>
                          <a:srgbClr val="000000"/>
                        </a:solidFill>
                        <a:latin typeface="Calibri" pitchFamily="34" charset="0"/>
                        <a:ea typeface="Calibri"/>
                        <a:cs typeface="Calibri" pitchFamily="34" charset="0"/>
                      </a:endParaRPr>
                    </a:p>
                  </a:txBody>
                  <a:tcPr marL="62716" marR="62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30000"/>
                        </a:lnSpc>
                        <a:spcBef>
                          <a:spcPts val="0"/>
                        </a:spcBef>
                        <a:spcAft>
                          <a:spcPts val="0"/>
                        </a:spcAft>
                      </a:pPr>
                      <a:r>
                        <a:rPr lang="en-US" sz="3000" b="1">
                          <a:solidFill>
                            <a:srgbClr val="000000"/>
                          </a:solidFill>
                          <a:latin typeface="Calibri" pitchFamily="34" charset="0"/>
                          <a:ea typeface="Calibri"/>
                          <a:cs typeface="Calibri" pitchFamily="34" charset="0"/>
                        </a:rPr>
                        <a:t>Đường </a:t>
                      </a:r>
                      <a:r>
                        <a:rPr lang="en-US" sz="3000" b="1" smtClean="0">
                          <a:solidFill>
                            <a:srgbClr val="000000"/>
                          </a:solidFill>
                          <a:latin typeface="Calibri" pitchFamily="34" charset="0"/>
                          <a:ea typeface="Calibri"/>
                          <a:cs typeface="Calibri" pitchFamily="34" charset="0"/>
                        </a:rPr>
                        <a:t>hàng</a:t>
                      </a:r>
                      <a:r>
                        <a:rPr lang="en-US" sz="3000" b="1" baseline="0" smtClean="0">
                          <a:solidFill>
                            <a:srgbClr val="000000"/>
                          </a:solidFill>
                          <a:latin typeface="Calibri" pitchFamily="34" charset="0"/>
                          <a:ea typeface="Calibri"/>
                          <a:cs typeface="Calibri" pitchFamily="34" charset="0"/>
                        </a:rPr>
                        <a:t> không</a:t>
                      </a:r>
                      <a:endParaRPr lang="en-US" sz="3000" b="1" smtClean="0">
                        <a:solidFill>
                          <a:srgbClr val="000000"/>
                        </a:solidFill>
                        <a:latin typeface="Calibri" pitchFamily="34" charset="0"/>
                        <a:ea typeface="Calibri"/>
                        <a:cs typeface="Calibri" pitchFamily="34" charset="0"/>
                      </a:endParaRPr>
                    </a:p>
                    <a:p>
                      <a:pPr algn="ctr">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ctr">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ctr">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ctr">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txBody>
                  <a:tcPr marL="62716" marR="62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just">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just">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just">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just">
                        <a:lnSpc>
                          <a:spcPct val="130000"/>
                        </a:lnSpc>
                        <a:spcBef>
                          <a:spcPts val="0"/>
                        </a:spcBef>
                        <a:spcAft>
                          <a:spcPts val="0"/>
                        </a:spcAft>
                      </a:pPr>
                      <a:endParaRPr lang="en-US" sz="3000" b="1" smtClean="0">
                        <a:solidFill>
                          <a:srgbClr val="000000"/>
                        </a:solidFill>
                        <a:latin typeface="Calibri" pitchFamily="34" charset="0"/>
                        <a:ea typeface="Calibri"/>
                        <a:cs typeface="Calibri" pitchFamily="34" charset="0"/>
                      </a:endParaRPr>
                    </a:p>
                    <a:p>
                      <a:pPr algn="just">
                        <a:lnSpc>
                          <a:spcPct val="130000"/>
                        </a:lnSpc>
                        <a:spcBef>
                          <a:spcPts val="0"/>
                        </a:spcBef>
                        <a:spcAft>
                          <a:spcPts val="0"/>
                        </a:spcAft>
                      </a:pPr>
                      <a:endParaRPr lang="en-US" sz="3000" b="1">
                        <a:solidFill>
                          <a:srgbClr val="000000"/>
                        </a:solidFill>
                        <a:latin typeface="Calibri" pitchFamily="34" charset="0"/>
                        <a:ea typeface="Calibri"/>
                        <a:cs typeface="Calibri" pitchFamily="34" charset="0"/>
                      </a:endParaRPr>
                    </a:p>
                  </a:txBody>
                  <a:tcPr marL="62716" marR="627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sp>
        <p:nvSpPr>
          <p:cNvPr id="8" name="Rectangle 7"/>
          <p:cNvSpPr/>
          <p:nvPr/>
        </p:nvSpPr>
        <p:spPr>
          <a:xfrm>
            <a:off x="2724435" y="2287509"/>
            <a:ext cx="8873205" cy="3785652"/>
          </a:xfrm>
          <a:prstGeom prst="rect">
            <a:avLst/>
          </a:prstGeom>
        </p:spPr>
        <p:txBody>
          <a:bodyPr wrap="square">
            <a:spAutoFit/>
          </a:bodyPr>
          <a:lstStyle/>
          <a:p>
            <a:pPr algn="just">
              <a:lnSpc>
                <a:spcPct val="150000"/>
              </a:lnSpc>
            </a:pPr>
            <a:r>
              <a:rPr lang="vi-VN" sz="3200" b="1" smtClean="0">
                <a:solidFill>
                  <a:srgbClr val="000000"/>
                </a:solidFill>
                <a:latin typeface="Calibri" pitchFamily="34" charset="0"/>
                <a:ea typeface="Calibri"/>
                <a:cs typeface="Calibri" pitchFamily="34" charset="0"/>
              </a:rPr>
              <a:t>- Năm 2021, nước ta có 22 cảng hàng không</a:t>
            </a:r>
            <a:r>
              <a:rPr lang="en-US" sz="3200" b="1" smtClean="0">
                <a:solidFill>
                  <a:srgbClr val="000000"/>
                </a:solidFill>
                <a:latin typeface="Calibri" pitchFamily="34" charset="0"/>
                <a:ea typeface="Calibri"/>
                <a:cs typeface="Calibri" pitchFamily="34" charset="0"/>
              </a:rPr>
              <a:t> (</a:t>
            </a:r>
            <a:r>
              <a:rPr lang="vi-VN" sz="3200" b="1" smtClean="0">
                <a:solidFill>
                  <a:srgbClr val="000000"/>
                </a:solidFill>
                <a:latin typeface="Calibri" pitchFamily="34" charset="0"/>
                <a:ea typeface="Calibri"/>
                <a:cs typeface="Calibri" pitchFamily="34" charset="0"/>
              </a:rPr>
              <a:t>10 cảng quốc tế và 12 cảng nội địa</a:t>
            </a:r>
            <a:r>
              <a:rPr lang="en-US" sz="3200" b="1" smtClean="0">
                <a:solidFill>
                  <a:srgbClr val="000000"/>
                </a:solidFill>
                <a:latin typeface="Calibri" pitchFamily="34" charset="0"/>
                <a:ea typeface="Calibri"/>
                <a:cs typeface="Calibri" pitchFamily="34" charset="0"/>
              </a:rPr>
              <a:t>)</a:t>
            </a:r>
            <a:r>
              <a:rPr lang="vi-VN" sz="3200" b="1" smtClean="0">
                <a:solidFill>
                  <a:srgbClr val="000000"/>
                </a:solidFill>
                <a:latin typeface="Calibri" pitchFamily="34" charset="0"/>
                <a:ea typeface="Calibri"/>
                <a:cs typeface="Calibri" pitchFamily="34" charset="0"/>
              </a:rPr>
              <a:t>. </a:t>
            </a:r>
            <a:endParaRPr lang="en-US" sz="3200" b="1" smtClean="0">
              <a:solidFill>
                <a:srgbClr val="000000"/>
              </a:solidFill>
              <a:latin typeface="Calibri" pitchFamily="34" charset="0"/>
              <a:ea typeface="Calibri"/>
              <a:cs typeface="Calibri" pitchFamily="34" charset="0"/>
            </a:endParaRPr>
          </a:p>
          <a:p>
            <a:pPr algn="just">
              <a:lnSpc>
                <a:spcPct val="150000"/>
              </a:lnSpc>
            </a:pPr>
            <a:r>
              <a:rPr lang="en-US" sz="3200" b="1" smtClean="0">
                <a:solidFill>
                  <a:srgbClr val="000000"/>
                </a:solidFill>
                <a:latin typeface="Calibri" pitchFamily="34" charset="0"/>
                <a:ea typeface="Calibri"/>
                <a:cs typeface="Calibri" pitchFamily="34" charset="0"/>
              </a:rPr>
              <a:t>- </a:t>
            </a:r>
            <a:r>
              <a:rPr lang="vi-VN" sz="3200" b="1" smtClean="0">
                <a:solidFill>
                  <a:srgbClr val="000000"/>
                </a:solidFill>
                <a:latin typeface="Calibri" pitchFamily="34" charset="0"/>
                <a:ea typeface="Calibri"/>
                <a:cs typeface="Calibri" pitchFamily="34" charset="0"/>
              </a:rPr>
              <a:t>Ba cảng hàng không quốc tế quan trọng </a:t>
            </a:r>
            <a:r>
              <a:rPr lang="en-US" sz="3200" b="1" smtClean="0">
                <a:solidFill>
                  <a:srgbClr val="000000"/>
                </a:solidFill>
                <a:latin typeface="Calibri" pitchFamily="34" charset="0"/>
                <a:ea typeface="Calibri"/>
                <a:cs typeface="Calibri" pitchFamily="34" charset="0"/>
              </a:rPr>
              <a:t>nhất</a:t>
            </a:r>
            <a:r>
              <a:rPr lang="vi-VN" sz="3200" b="1" smtClean="0">
                <a:solidFill>
                  <a:srgbClr val="000000"/>
                </a:solidFill>
                <a:latin typeface="Calibri" pitchFamily="34" charset="0"/>
                <a:ea typeface="Calibri"/>
                <a:cs typeface="Calibri" pitchFamily="34" charset="0"/>
              </a:rPr>
              <a:t> là Nội Bài (Hà Nội), Đà Nẵng (Đà Nẵng) và Tân Sơn Nhất (T</a:t>
            </a:r>
            <a:r>
              <a:rPr lang="en-US" sz="3200" b="1" smtClean="0">
                <a:solidFill>
                  <a:srgbClr val="000000"/>
                </a:solidFill>
                <a:latin typeface="Calibri" pitchFamily="34" charset="0"/>
                <a:ea typeface="Calibri"/>
                <a:cs typeface="Calibri" pitchFamily="34" charset="0"/>
              </a:rPr>
              <a:t>P.</a:t>
            </a:r>
            <a:r>
              <a:rPr lang="vi-VN" sz="3200" b="1" smtClean="0">
                <a:solidFill>
                  <a:srgbClr val="000000"/>
                </a:solidFill>
                <a:latin typeface="Calibri" pitchFamily="34" charset="0"/>
                <a:ea typeface="Calibri"/>
                <a:cs typeface="Calibri" pitchFamily="34" charset="0"/>
              </a:rPr>
              <a:t> Hồ Chí Minh).</a:t>
            </a:r>
            <a:endParaRPr lang="en-US" sz="3200" b="1">
              <a:solidFill>
                <a:srgbClr val="000000"/>
              </a:solidFill>
              <a:latin typeface="Calibri" pitchFamily="34" charset="0"/>
              <a:ea typeface="Calibri"/>
              <a:cs typeface="Calibri" pitchFamily="34" charset="0"/>
            </a:endParaRPr>
          </a:p>
        </p:txBody>
      </p:sp>
      <p:sp>
        <p:nvSpPr>
          <p:cNvPr id="9" name="TextBox 8"/>
          <p:cNvSpPr txBox="1"/>
          <p:nvPr/>
        </p:nvSpPr>
        <p:spPr>
          <a:xfrm>
            <a:off x="0" y="15800"/>
            <a:ext cx="12192000" cy="784826"/>
          </a:xfrm>
          <a:prstGeom prst="rect">
            <a:avLst/>
          </a:prstGeom>
          <a:noFill/>
        </p:spPr>
        <p:txBody>
          <a:bodyPr wrap="square" lIns="91436" tIns="45718" rIns="91436" bIns="45718" rtlCol="0">
            <a:spAutoFit/>
          </a:bodyPr>
          <a:lstStyle/>
          <a:p>
            <a:pPr algn="ctr"/>
            <a:r>
              <a:rPr lang="en-US" sz="4500" b="1" smtClean="0">
                <a:solidFill>
                  <a:srgbClr val="007A37"/>
                </a:solidFill>
                <a:latin typeface="Calibri" pitchFamily="34" charset="0"/>
                <a:cs typeface="Calibri" pitchFamily="34" charset="0"/>
              </a:rPr>
              <a:t>Bài 9. DỊCH VỤ</a:t>
            </a:r>
            <a:endParaRPr lang="en-US" sz="4500" b="1">
              <a:solidFill>
                <a:srgbClr val="007A37"/>
              </a:solidFill>
              <a:latin typeface="Calibri" pitchFamily="34" charset="0"/>
              <a:cs typeface="Calibri" pitchFamily="34" charset="0"/>
            </a:endParaRPr>
          </a:p>
        </p:txBody>
      </p:sp>
    </p:spTree>
    <p:extLst>
      <p:ext uri="{BB962C8B-B14F-4D97-AF65-F5344CB8AC3E}">
        <p14:creationId xmlns:p14="http://schemas.microsoft.com/office/powerpoint/2010/main" val="299107042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1000" fill="hold"/>
                                        <p:tgtEl>
                                          <p:spTgt spid="8">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8">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8">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 calcmode="lin" valueType="num">
                                      <p:cBhvr>
                                        <p:cTn id="14" dur="1000" fill="hold"/>
                                        <p:tgtEl>
                                          <p:spTgt spid="8">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8">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3207493" y="5181603"/>
            <a:ext cx="380290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rgbClr val="FF3300"/>
                </a:solidFill>
                <a:latin typeface="Times New Roman" panose="02020603050405020304" pitchFamily="18" charset="0"/>
              </a:defRPr>
            </a:lvl1pPr>
            <a:lvl2pPr marL="742950" indent="-285750" eaLnBrk="0" hangingPunct="0">
              <a:defRPr sz="2800" b="1">
                <a:solidFill>
                  <a:srgbClr val="FF3300"/>
                </a:solidFill>
                <a:latin typeface="Times New Roman" panose="02020603050405020304" pitchFamily="18" charset="0"/>
              </a:defRPr>
            </a:lvl2pPr>
            <a:lvl3pPr marL="1143000" indent="-228600" eaLnBrk="0" hangingPunct="0">
              <a:defRPr sz="2800" b="1">
                <a:solidFill>
                  <a:srgbClr val="FF3300"/>
                </a:solidFill>
                <a:latin typeface="Times New Roman" panose="02020603050405020304" pitchFamily="18" charset="0"/>
              </a:defRPr>
            </a:lvl3pPr>
            <a:lvl4pPr marL="1600200" indent="-228600" eaLnBrk="0" hangingPunct="0">
              <a:defRPr sz="2800" b="1">
                <a:solidFill>
                  <a:srgbClr val="FF3300"/>
                </a:solidFill>
                <a:latin typeface="Times New Roman" panose="02020603050405020304" pitchFamily="18" charset="0"/>
              </a:defRPr>
            </a:lvl4pPr>
            <a:lvl5pPr marL="2057400" indent="-228600" eaLnBrk="0" hangingPunct="0">
              <a:defRPr sz="2800" b="1">
                <a:solidFill>
                  <a:srgbClr val="FF3300"/>
                </a:solidFill>
                <a:latin typeface="Times New Roman" panose="02020603050405020304" pitchFamily="18" charset="0"/>
              </a:defRPr>
            </a:lvl5pPr>
            <a:lvl6pPr marL="2514600" indent="-228600" eaLnBrk="0" fontAlgn="base" hangingPunct="0">
              <a:spcBef>
                <a:spcPct val="0"/>
              </a:spcBef>
              <a:spcAft>
                <a:spcPct val="0"/>
              </a:spcAft>
              <a:defRPr sz="2800" b="1">
                <a:solidFill>
                  <a:srgbClr val="FF3300"/>
                </a:solidFill>
                <a:latin typeface="Times New Roman" panose="02020603050405020304" pitchFamily="18" charset="0"/>
              </a:defRPr>
            </a:lvl6pPr>
            <a:lvl7pPr marL="2971800" indent="-228600" eaLnBrk="0" fontAlgn="base" hangingPunct="0">
              <a:spcBef>
                <a:spcPct val="0"/>
              </a:spcBef>
              <a:spcAft>
                <a:spcPct val="0"/>
              </a:spcAft>
              <a:defRPr sz="2800" b="1">
                <a:solidFill>
                  <a:srgbClr val="FF3300"/>
                </a:solidFill>
                <a:latin typeface="Times New Roman" panose="02020603050405020304" pitchFamily="18" charset="0"/>
              </a:defRPr>
            </a:lvl7pPr>
            <a:lvl8pPr marL="3429000" indent="-228600" eaLnBrk="0" fontAlgn="base" hangingPunct="0">
              <a:spcBef>
                <a:spcPct val="0"/>
              </a:spcBef>
              <a:spcAft>
                <a:spcPct val="0"/>
              </a:spcAft>
              <a:defRPr sz="2800" b="1">
                <a:solidFill>
                  <a:srgbClr val="FF3300"/>
                </a:solidFill>
                <a:latin typeface="Times New Roman" panose="02020603050405020304" pitchFamily="18" charset="0"/>
              </a:defRPr>
            </a:lvl8pPr>
            <a:lvl9pPr marL="3886200" indent="-228600" eaLnBrk="0" fontAlgn="base" hangingPunct="0">
              <a:spcBef>
                <a:spcPct val="0"/>
              </a:spcBef>
              <a:spcAft>
                <a:spcPct val="0"/>
              </a:spcAft>
              <a:defRPr sz="2800" b="1">
                <a:solidFill>
                  <a:srgbClr val="FF3300"/>
                </a:solidFill>
                <a:latin typeface="Times New Roman" panose="02020603050405020304" pitchFamily="18" charset="0"/>
              </a:defRPr>
            </a:lvl9pPr>
          </a:lstStyle>
          <a:p>
            <a:pPr eaLnBrk="1" hangingPunct="1">
              <a:spcBef>
                <a:spcPct val="50000"/>
              </a:spcBef>
            </a:pPr>
            <a:endParaRPr lang="en-US"/>
          </a:p>
        </p:txBody>
      </p:sp>
      <p:pic>
        <p:nvPicPr>
          <p:cNvPr id="613379" name="Picture 3" descr="san_bay_noiBai"/>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005462" y="3545058"/>
            <a:ext cx="6186538" cy="3312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3381" name="Picture 5" descr="75315593-nha_ga_Da_Nang"/>
          <p:cNvPicPr>
            <a:picLocks noChangeAspect="1" noChangeArrowheads="1"/>
          </p:cNvPicPr>
          <p:nvPr/>
        </p:nvPicPr>
        <p:blipFill>
          <a:blip r:embed="rId4">
            <a:lum bright="12000"/>
            <a:extLst>
              <a:ext uri="{28A0092B-C50C-407E-A947-70E740481C1C}">
                <a14:useLocalDpi xmlns:a14="http://schemas.microsoft.com/office/drawing/2010/main" val="0"/>
              </a:ext>
            </a:extLst>
          </a:blip>
          <a:srcRect/>
          <a:stretch>
            <a:fillRect/>
          </a:stretch>
        </p:blipFill>
        <p:spPr bwMode="auto">
          <a:xfrm>
            <a:off x="5964702" y="0"/>
            <a:ext cx="6227298"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3382" name="Picture 6" descr="PHUBAI85jpg-075755"/>
          <p:cNvPicPr>
            <a:picLocks noChangeAspect="1" noChangeArrowheads="1"/>
          </p:cNvPicPr>
          <p:nvPr/>
        </p:nvPicPr>
        <p:blipFill>
          <a:blip r:embed="rId5">
            <a:lum bright="6000"/>
            <a:extLst>
              <a:ext uri="{28A0092B-C50C-407E-A947-70E740481C1C}">
                <a14:useLocalDpi xmlns:a14="http://schemas.microsoft.com/office/drawing/2010/main" val="0"/>
              </a:ext>
            </a:extLst>
          </a:blip>
          <a:srcRect/>
          <a:stretch>
            <a:fillRect/>
          </a:stretch>
        </p:blipFill>
        <p:spPr bwMode="auto">
          <a:xfrm>
            <a:off x="14061" y="0"/>
            <a:ext cx="5880294"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3384" name="Picture 8" descr="sanbaytansonnhat"/>
          <p:cNvPicPr>
            <a:picLocks noChangeAspect="1" noChangeArrowheads="1"/>
          </p:cNvPicPr>
          <p:nvPr/>
        </p:nvPicPr>
        <p:blipFill>
          <a:blip r:embed="rId6">
            <a:lum bright="6000"/>
            <a:extLst>
              <a:ext uri="{28A0092B-C50C-407E-A947-70E740481C1C}">
                <a14:useLocalDpi xmlns:a14="http://schemas.microsoft.com/office/drawing/2010/main" val="0"/>
              </a:ext>
            </a:extLst>
          </a:blip>
          <a:srcRect/>
          <a:stretch>
            <a:fillRect/>
          </a:stretch>
        </p:blipFill>
        <p:spPr bwMode="auto">
          <a:xfrm>
            <a:off x="42186" y="3553264"/>
            <a:ext cx="5880312"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1" name="Text Box 11"/>
          <p:cNvSpPr txBox="1">
            <a:spLocks noChangeArrowheads="1"/>
          </p:cNvSpPr>
          <p:nvPr/>
        </p:nvSpPr>
        <p:spPr bwMode="auto">
          <a:xfrm>
            <a:off x="2675663" y="533403"/>
            <a:ext cx="654453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rgbClr val="FF3300"/>
                </a:solidFill>
                <a:latin typeface="Times New Roman" panose="02020603050405020304" pitchFamily="18" charset="0"/>
              </a:defRPr>
            </a:lvl1pPr>
            <a:lvl2pPr marL="742950" indent="-285750" eaLnBrk="0" hangingPunct="0">
              <a:defRPr sz="2800" b="1">
                <a:solidFill>
                  <a:srgbClr val="FF3300"/>
                </a:solidFill>
                <a:latin typeface="Times New Roman" panose="02020603050405020304" pitchFamily="18" charset="0"/>
              </a:defRPr>
            </a:lvl2pPr>
            <a:lvl3pPr marL="1143000" indent="-228600" eaLnBrk="0" hangingPunct="0">
              <a:defRPr sz="2800" b="1">
                <a:solidFill>
                  <a:srgbClr val="FF3300"/>
                </a:solidFill>
                <a:latin typeface="Times New Roman" panose="02020603050405020304" pitchFamily="18" charset="0"/>
              </a:defRPr>
            </a:lvl3pPr>
            <a:lvl4pPr marL="1600200" indent="-228600" eaLnBrk="0" hangingPunct="0">
              <a:defRPr sz="2800" b="1">
                <a:solidFill>
                  <a:srgbClr val="FF3300"/>
                </a:solidFill>
                <a:latin typeface="Times New Roman" panose="02020603050405020304" pitchFamily="18" charset="0"/>
              </a:defRPr>
            </a:lvl4pPr>
            <a:lvl5pPr marL="2057400" indent="-228600" eaLnBrk="0" hangingPunct="0">
              <a:defRPr sz="2800" b="1">
                <a:solidFill>
                  <a:srgbClr val="FF3300"/>
                </a:solidFill>
                <a:latin typeface="Times New Roman" panose="02020603050405020304" pitchFamily="18" charset="0"/>
              </a:defRPr>
            </a:lvl5pPr>
            <a:lvl6pPr marL="2514600" indent="-228600" eaLnBrk="0" fontAlgn="base" hangingPunct="0">
              <a:spcBef>
                <a:spcPct val="0"/>
              </a:spcBef>
              <a:spcAft>
                <a:spcPct val="0"/>
              </a:spcAft>
              <a:defRPr sz="2800" b="1">
                <a:solidFill>
                  <a:srgbClr val="FF3300"/>
                </a:solidFill>
                <a:latin typeface="Times New Roman" panose="02020603050405020304" pitchFamily="18" charset="0"/>
              </a:defRPr>
            </a:lvl6pPr>
            <a:lvl7pPr marL="2971800" indent="-228600" eaLnBrk="0" fontAlgn="base" hangingPunct="0">
              <a:spcBef>
                <a:spcPct val="0"/>
              </a:spcBef>
              <a:spcAft>
                <a:spcPct val="0"/>
              </a:spcAft>
              <a:defRPr sz="2800" b="1">
                <a:solidFill>
                  <a:srgbClr val="FF3300"/>
                </a:solidFill>
                <a:latin typeface="Times New Roman" panose="02020603050405020304" pitchFamily="18" charset="0"/>
              </a:defRPr>
            </a:lvl7pPr>
            <a:lvl8pPr marL="3429000" indent="-228600" eaLnBrk="0" fontAlgn="base" hangingPunct="0">
              <a:spcBef>
                <a:spcPct val="0"/>
              </a:spcBef>
              <a:spcAft>
                <a:spcPct val="0"/>
              </a:spcAft>
              <a:defRPr sz="2800" b="1">
                <a:solidFill>
                  <a:srgbClr val="FF3300"/>
                </a:solidFill>
                <a:latin typeface="Times New Roman" panose="02020603050405020304" pitchFamily="18" charset="0"/>
              </a:defRPr>
            </a:lvl8pPr>
            <a:lvl9pPr marL="3886200" indent="-228600" eaLnBrk="0" fontAlgn="base" hangingPunct="0">
              <a:spcBef>
                <a:spcPct val="0"/>
              </a:spcBef>
              <a:spcAft>
                <a:spcPct val="0"/>
              </a:spcAft>
              <a:defRPr sz="2800" b="1">
                <a:solidFill>
                  <a:srgbClr val="FF3300"/>
                </a:solidFill>
                <a:latin typeface="Times New Roman" panose="02020603050405020304" pitchFamily="18" charset="0"/>
              </a:defRPr>
            </a:lvl9pPr>
          </a:lstStyle>
          <a:p>
            <a:pPr eaLnBrk="1" hangingPunct="1">
              <a:spcBef>
                <a:spcPct val="50000"/>
              </a:spcBef>
            </a:pPr>
            <a:endParaRPr lang="en-US"/>
          </a:p>
        </p:txBody>
      </p:sp>
      <p:sp>
        <p:nvSpPr>
          <p:cNvPr id="10" name="TextBox 9"/>
          <p:cNvSpPr txBox="1"/>
          <p:nvPr/>
        </p:nvSpPr>
        <p:spPr>
          <a:xfrm>
            <a:off x="7498080" y="3643532"/>
            <a:ext cx="3840480" cy="430887"/>
          </a:xfrm>
          <a:prstGeom prst="rect">
            <a:avLst/>
          </a:prstGeom>
          <a:noFill/>
        </p:spPr>
        <p:txBody>
          <a:bodyPr wrap="square" rtlCol="0">
            <a:spAutoFit/>
          </a:bodyPr>
          <a:lstStyle/>
          <a:p>
            <a:pPr algn="ctr"/>
            <a:r>
              <a:rPr lang="en-US" sz="2200" b="1" smtClean="0">
                <a:solidFill>
                  <a:srgbClr val="0000FF"/>
                </a:solidFill>
                <a:latin typeface="Calibri" pitchFamily="34" charset="0"/>
                <a:cs typeface="Calibri" pitchFamily="34" charset="0"/>
              </a:rPr>
              <a:t>Sân bay quốc tế Nội Bài</a:t>
            </a:r>
            <a:endParaRPr lang="en-US" sz="2200" b="1">
              <a:solidFill>
                <a:srgbClr val="0000FF"/>
              </a:solidFill>
              <a:latin typeface="Calibri" pitchFamily="34" charset="0"/>
              <a:cs typeface="Calibri" pitchFamily="34" charset="0"/>
            </a:endParaRPr>
          </a:p>
        </p:txBody>
      </p:sp>
    </p:spTree>
    <p:extLst>
      <p:ext uri="{BB962C8B-B14F-4D97-AF65-F5344CB8AC3E}">
        <p14:creationId xmlns:p14="http://schemas.microsoft.com/office/powerpoint/2010/main" val="103134109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nodePh="1">
                                  <p:stCondLst>
                                    <p:cond delay="0"/>
                                  </p:stCondLst>
                                  <p:endCondLst>
                                    <p:cond evt="begin" delay="0">
                                      <p:tn val="5"/>
                                    </p:cond>
                                  </p:endCondLst>
                                  <p:childTnLst>
                                    <p:set>
                                      <p:cBhvr>
                                        <p:cTn id="6" dur="1" fill="hold">
                                          <p:stCondLst>
                                            <p:cond delay="0"/>
                                          </p:stCondLst>
                                        </p:cTn>
                                        <p:tgtEl>
                                          <p:spTgt spid="23554"/>
                                        </p:tgtEl>
                                        <p:attrNameLst>
                                          <p:attrName>style.visibility</p:attrName>
                                        </p:attrNameLst>
                                      </p:cBhvr>
                                      <p:to>
                                        <p:strVal val="visible"/>
                                      </p:to>
                                    </p:set>
                                    <p:anim calcmode="lin" valueType="num">
                                      <p:cBhvr>
                                        <p:cTn id="7" dur="1000" fill="hold"/>
                                        <p:tgtEl>
                                          <p:spTgt spid="23554"/>
                                        </p:tgtEl>
                                        <p:attrNameLst>
                                          <p:attrName>ppt_x</p:attrName>
                                        </p:attrNameLst>
                                      </p:cBhvr>
                                      <p:tavLst>
                                        <p:tav tm="0">
                                          <p:val>
                                            <p:strVal val="#ppt_x-.2"/>
                                          </p:val>
                                        </p:tav>
                                        <p:tav tm="100000">
                                          <p:val>
                                            <p:strVal val="#ppt_x"/>
                                          </p:val>
                                        </p:tav>
                                      </p:tavLst>
                                    </p:anim>
                                    <p:anim calcmode="lin" valueType="num">
                                      <p:cBhvr>
                                        <p:cTn id="8" dur="1000" fill="hold"/>
                                        <p:tgtEl>
                                          <p:spTgt spid="23554"/>
                                        </p:tgtEl>
                                        <p:attrNameLst>
                                          <p:attrName>ppt_y</p:attrName>
                                        </p:attrNameLst>
                                      </p:cBhvr>
                                      <p:tavLst>
                                        <p:tav tm="0">
                                          <p:val>
                                            <p:strVal val="#ppt_y"/>
                                          </p:val>
                                        </p:tav>
                                        <p:tav tm="100000">
                                          <p:val>
                                            <p:strVal val="#ppt_y"/>
                                          </p:val>
                                        </p:tav>
                                      </p:tavLst>
                                    </p:anim>
                                    <p:animEffect transition="in" filter="wipe(right)" prLst="gradientSize: 0.1">
                                      <p:cBhvr>
                                        <p:cTn id="9" dur="1000"/>
                                        <p:tgtEl>
                                          <p:spTgt spid="23554"/>
                                        </p:tgtEl>
                                      </p:cBhvr>
                                    </p:animEffect>
                                  </p:childTnLst>
                                </p:cTn>
                              </p:par>
                              <p:par>
                                <p:cTn id="10" presetID="29" presetClass="entr" presetSubtype="0" fill="hold" nodeType="withEffect">
                                  <p:stCondLst>
                                    <p:cond delay="0"/>
                                  </p:stCondLst>
                                  <p:childTnLst>
                                    <p:set>
                                      <p:cBhvr>
                                        <p:cTn id="11" dur="1" fill="hold">
                                          <p:stCondLst>
                                            <p:cond delay="0"/>
                                          </p:stCondLst>
                                        </p:cTn>
                                        <p:tgtEl>
                                          <p:spTgt spid="613379"/>
                                        </p:tgtEl>
                                        <p:attrNameLst>
                                          <p:attrName>style.visibility</p:attrName>
                                        </p:attrNameLst>
                                      </p:cBhvr>
                                      <p:to>
                                        <p:strVal val="visible"/>
                                      </p:to>
                                    </p:set>
                                    <p:anim calcmode="lin" valueType="num">
                                      <p:cBhvr>
                                        <p:cTn id="12" dur="1000" fill="hold"/>
                                        <p:tgtEl>
                                          <p:spTgt spid="613379"/>
                                        </p:tgtEl>
                                        <p:attrNameLst>
                                          <p:attrName>ppt_x</p:attrName>
                                        </p:attrNameLst>
                                      </p:cBhvr>
                                      <p:tavLst>
                                        <p:tav tm="0">
                                          <p:val>
                                            <p:strVal val="#ppt_x-.2"/>
                                          </p:val>
                                        </p:tav>
                                        <p:tav tm="100000">
                                          <p:val>
                                            <p:strVal val="#ppt_x"/>
                                          </p:val>
                                        </p:tav>
                                      </p:tavLst>
                                    </p:anim>
                                    <p:anim calcmode="lin" valueType="num">
                                      <p:cBhvr>
                                        <p:cTn id="13" dur="1000" fill="hold"/>
                                        <p:tgtEl>
                                          <p:spTgt spid="613379"/>
                                        </p:tgtEl>
                                        <p:attrNameLst>
                                          <p:attrName>ppt_y</p:attrName>
                                        </p:attrNameLst>
                                      </p:cBhvr>
                                      <p:tavLst>
                                        <p:tav tm="0">
                                          <p:val>
                                            <p:strVal val="#ppt_y"/>
                                          </p:val>
                                        </p:tav>
                                        <p:tav tm="100000">
                                          <p:val>
                                            <p:strVal val="#ppt_y"/>
                                          </p:val>
                                        </p:tav>
                                      </p:tavLst>
                                    </p:anim>
                                    <p:animEffect transition="in" filter="wipe(right)" prLst="gradientSize: 0.1">
                                      <p:cBhvr>
                                        <p:cTn id="14" dur="1000"/>
                                        <p:tgtEl>
                                          <p:spTgt spid="613379"/>
                                        </p:tgtEl>
                                      </p:cBhvr>
                                    </p:animEffect>
                                  </p:childTnLst>
                                </p:cTn>
                              </p:par>
                              <p:par>
                                <p:cTn id="15" presetID="29" presetClass="entr" presetSubtype="0" fill="hold" nodeType="withEffect">
                                  <p:stCondLst>
                                    <p:cond delay="0"/>
                                  </p:stCondLst>
                                  <p:childTnLst>
                                    <p:set>
                                      <p:cBhvr>
                                        <p:cTn id="16" dur="1" fill="hold">
                                          <p:stCondLst>
                                            <p:cond delay="0"/>
                                          </p:stCondLst>
                                        </p:cTn>
                                        <p:tgtEl>
                                          <p:spTgt spid="613381"/>
                                        </p:tgtEl>
                                        <p:attrNameLst>
                                          <p:attrName>style.visibility</p:attrName>
                                        </p:attrNameLst>
                                      </p:cBhvr>
                                      <p:to>
                                        <p:strVal val="visible"/>
                                      </p:to>
                                    </p:set>
                                    <p:anim calcmode="lin" valueType="num">
                                      <p:cBhvr>
                                        <p:cTn id="17" dur="1000" fill="hold"/>
                                        <p:tgtEl>
                                          <p:spTgt spid="613381"/>
                                        </p:tgtEl>
                                        <p:attrNameLst>
                                          <p:attrName>ppt_x</p:attrName>
                                        </p:attrNameLst>
                                      </p:cBhvr>
                                      <p:tavLst>
                                        <p:tav tm="0">
                                          <p:val>
                                            <p:strVal val="#ppt_x-.2"/>
                                          </p:val>
                                        </p:tav>
                                        <p:tav tm="100000">
                                          <p:val>
                                            <p:strVal val="#ppt_x"/>
                                          </p:val>
                                        </p:tav>
                                      </p:tavLst>
                                    </p:anim>
                                    <p:anim calcmode="lin" valueType="num">
                                      <p:cBhvr>
                                        <p:cTn id="18" dur="1000" fill="hold"/>
                                        <p:tgtEl>
                                          <p:spTgt spid="613381"/>
                                        </p:tgtEl>
                                        <p:attrNameLst>
                                          <p:attrName>ppt_y</p:attrName>
                                        </p:attrNameLst>
                                      </p:cBhvr>
                                      <p:tavLst>
                                        <p:tav tm="0">
                                          <p:val>
                                            <p:strVal val="#ppt_y"/>
                                          </p:val>
                                        </p:tav>
                                        <p:tav tm="100000">
                                          <p:val>
                                            <p:strVal val="#ppt_y"/>
                                          </p:val>
                                        </p:tav>
                                      </p:tavLst>
                                    </p:anim>
                                    <p:animEffect transition="in" filter="wipe(right)" prLst="gradientSize: 0.1">
                                      <p:cBhvr>
                                        <p:cTn id="19" dur="1000"/>
                                        <p:tgtEl>
                                          <p:spTgt spid="613381"/>
                                        </p:tgtEl>
                                      </p:cBhvr>
                                    </p:animEffect>
                                  </p:childTnLst>
                                </p:cTn>
                              </p:par>
                              <p:par>
                                <p:cTn id="20" presetID="29" presetClass="entr" presetSubtype="0" fill="hold" nodeType="withEffect">
                                  <p:stCondLst>
                                    <p:cond delay="0"/>
                                  </p:stCondLst>
                                  <p:childTnLst>
                                    <p:set>
                                      <p:cBhvr>
                                        <p:cTn id="21" dur="1" fill="hold">
                                          <p:stCondLst>
                                            <p:cond delay="0"/>
                                          </p:stCondLst>
                                        </p:cTn>
                                        <p:tgtEl>
                                          <p:spTgt spid="613382"/>
                                        </p:tgtEl>
                                        <p:attrNameLst>
                                          <p:attrName>style.visibility</p:attrName>
                                        </p:attrNameLst>
                                      </p:cBhvr>
                                      <p:to>
                                        <p:strVal val="visible"/>
                                      </p:to>
                                    </p:set>
                                    <p:anim calcmode="lin" valueType="num">
                                      <p:cBhvr>
                                        <p:cTn id="22" dur="1000" fill="hold"/>
                                        <p:tgtEl>
                                          <p:spTgt spid="613382"/>
                                        </p:tgtEl>
                                        <p:attrNameLst>
                                          <p:attrName>ppt_x</p:attrName>
                                        </p:attrNameLst>
                                      </p:cBhvr>
                                      <p:tavLst>
                                        <p:tav tm="0">
                                          <p:val>
                                            <p:strVal val="#ppt_x-.2"/>
                                          </p:val>
                                        </p:tav>
                                        <p:tav tm="100000">
                                          <p:val>
                                            <p:strVal val="#ppt_x"/>
                                          </p:val>
                                        </p:tav>
                                      </p:tavLst>
                                    </p:anim>
                                    <p:anim calcmode="lin" valueType="num">
                                      <p:cBhvr>
                                        <p:cTn id="23" dur="1000" fill="hold"/>
                                        <p:tgtEl>
                                          <p:spTgt spid="613382"/>
                                        </p:tgtEl>
                                        <p:attrNameLst>
                                          <p:attrName>ppt_y</p:attrName>
                                        </p:attrNameLst>
                                      </p:cBhvr>
                                      <p:tavLst>
                                        <p:tav tm="0">
                                          <p:val>
                                            <p:strVal val="#ppt_y"/>
                                          </p:val>
                                        </p:tav>
                                        <p:tav tm="100000">
                                          <p:val>
                                            <p:strVal val="#ppt_y"/>
                                          </p:val>
                                        </p:tav>
                                      </p:tavLst>
                                    </p:anim>
                                    <p:animEffect transition="in" filter="wipe(right)" prLst="gradientSize: 0.1">
                                      <p:cBhvr>
                                        <p:cTn id="24" dur="1000"/>
                                        <p:tgtEl>
                                          <p:spTgt spid="613382"/>
                                        </p:tgtEl>
                                      </p:cBhvr>
                                    </p:animEffect>
                                  </p:childTnLst>
                                </p:cTn>
                              </p:par>
                              <p:par>
                                <p:cTn id="25" presetID="29" presetClass="entr" presetSubtype="0" fill="hold" nodeType="withEffect">
                                  <p:stCondLst>
                                    <p:cond delay="0"/>
                                  </p:stCondLst>
                                  <p:childTnLst>
                                    <p:set>
                                      <p:cBhvr>
                                        <p:cTn id="26" dur="1" fill="hold">
                                          <p:stCondLst>
                                            <p:cond delay="0"/>
                                          </p:stCondLst>
                                        </p:cTn>
                                        <p:tgtEl>
                                          <p:spTgt spid="613384"/>
                                        </p:tgtEl>
                                        <p:attrNameLst>
                                          <p:attrName>style.visibility</p:attrName>
                                        </p:attrNameLst>
                                      </p:cBhvr>
                                      <p:to>
                                        <p:strVal val="visible"/>
                                      </p:to>
                                    </p:set>
                                    <p:anim calcmode="lin" valueType="num">
                                      <p:cBhvr>
                                        <p:cTn id="27" dur="1000" fill="hold"/>
                                        <p:tgtEl>
                                          <p:spTgt spid="613384"/>
                                        </p:tgtEl>
                                        <p:attrNameLst>
                                          <p:attrName>ppt_x</p:attrName>
                                        </p:attrNameLst>
                                      </p:cBhvr>
                                      <p:tavLst>
                                        <p:tav tm="0">
                                          <p:val>
                                            <p:strVal val="#ppt_x-.2"/>
                                          </p:val>
                                        </p:tav>
                                        <p:tav tm="100000">
                                          <p:val>
                                            <p:strVal val="#ppt_x"/>
                                          </p:val>
                                        </p:tav>
                                      </p:tavLst>
                                    </p:anim>
                                    <p:anim calcmode="lin" valueType="num">
                                      <p:cBhvr>
                                        <p:cTn id="28" dur="1000" fill="hold"/>
                                        <p:tgtEl>
                                          <p:spTgt spid="613384"/>
                                        </p:tgtEl>
                                        <p:attrNameLst>
                                          <p:attrName>ppt_y</p:attrName>
                                        </p:attrNameLst>
                                      </p:cBhvr>
                                      <p:tavLst>
                                        <p:tav tm="0">
                                          <p:val>
                                            <p:strVal val="#ppt_y"/>
                                          </p:val>
                                        </p:tav>
                                        <p:tav tm="100000">
                                          <p:val>
                                            <p:strVal val="#ppt_y"/>
                                          </p:val>
                                        </p:tav>
                                      </p:tavLst>
                                    </p:anim>
                                    <p:animEffect transition="in" filter="wipe(right)" prLst="gradientSize: 0.1">
                                      <p:cBhvr>
                                        <p:cTn id="29" dur="1000"/>
                                        <p:tgtEl>
                                          <p:spTgt spid="613384"/>
                                        </p:tgtEl>
                                      </p:cBhvr>
                                    </p:animEffect>
                                  </p:childTnLst>
                                </p:cTn>
                              </p:par>
                              <p:par>
                                <p:cTn id="30" presetID="29" presetClass="entr" presetSubtype="0" fill="hold" grpId="0" nodeType="withEffect" nodePh="1">
                                  <p:stCondLst>
                                    <p:cond delay="0"/>
                                  </p:stCondLst>
                                  <p:endCondLst>
                                    <p:cond evt="begin" delay="0">
                                      <p:tn val="30"/>
                                    </p:cond>
                                  </p:endCondLst>
                                  <p:childTnLst>
                                    <p:set>
                                      <p:cBhvr>
                                        <p:cTn id="31" dur="1" fill="hold">
                                          <p:stCondLst>
                                            <p:cond delay="0"/>
                                          </p:stCondLst>
                                        </p:cTn>
                                        <p:tgtEl>
                                          <p:spTgt spid="23561"/>
                                        </p:tgtEl>
                                        <p:attrNameLst>
                                          <p:attrName>style.visibility</p:attrName>
                                        </p:attrNameLst>
                                      </p:cBhvr>
                                      <p:to>
                                        <p:strVal val="visible"/>
                                      </p:to>
                                    </p:set>
                                    <p:anim calcmode="lin" valueType="num">
                                      <p:cBhvr>
                                        <p:cTn id="32" dur="1000" fill="hold"/>
                                        <p:tgtEl>
                                          <p:spTgt spid="23561"/>
                                        </p:tgtEl>
                                        <p:attrNameLst>
                                          <p:attrName>ppt_x</p:attrName>
                                        </p:attrNameLst>
                                      </p:cBhvr>
                                      <p:tavLst>
                                        <p:tav tm="0">
                                          <p:val>
                                            <p:strVal val="#ppt_x-.2"/>
                                          </p:val>
                                        </p:tav>
                                        <p:tav tm="100000">
                                          <p:val>
                                            <p:strVal val="#ppt_x"/>
                                          </p:val>
                                        </p:tav>
                                      </p:tavLst>
                                    </p:anim>
                                    <p:anim calcmode="lin" valueType="num">
                                      <p:cBhvr>
                                        <p:cTn id="33" dur="1000" fill="hold"/>
                                        <p:tgtEl>
                                          <p:spTgt spid="23561"/>
                                        </p:tgtEl>
                                        <p:attrNameLst>
                                          <p:attrName>ppt_y</p:attrName>
                                        </p:attrNameLst>
                                      </p:cBhvr>
                                      <p:tavLst>
                                        <p:tav tm="0">
                                          <p:val>
                                            <p:strVal val="#ppt_y"/>
                                          </p:val>
                                        </p:tav>
                                        <p:tav tm="100000">
                                          <p:val>
                                            <p:strVal val="#ppt_y"/>
                                          </p:val>
                                        </p:tav>
                                      </p:tavLst>
                                    </p:anim>
                                    <p:animEffect transition="in" filter="wipe(right)" prLst="gradientSize: 0.1">
                                      <p:cBhvr>
                                        <p:cTn id="34" dur="1000"/>
                                        <p:tgtEl>
                                          <p:spTgt spid="23561"/>
                                        </p:tgtEl>
                                      </p:cBhvr>
                                    </p:animEffect>
                                  </p:childTnLst>
                                </p:cTn>
                              </p:par>
                              <p:par>
                                <p:cTn id="35" presetID="29"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1000" fill="hold"/>
                                        <p:tgtEl>
                                          <p:spTgt spid="10"/>
                                        </p:tgtEl>
                                        <p:attrNameLst>
                                          <p:attrName>ppt_x</p:attrName>
                                        </p:attrNameLst>
                                      </p:cBhvr>
                                      <p:tavLst>
                                        <p:tav tm="0">
                                          <p:val>
                                            <p:strVal val="#ppt_x-.2"/>
                                          </p:val>
                                        </p:tav>
                                        <p:tav tm="100000">
                                          <p:val>
                                            <p:strVal val="#ppt_x"/>
                                          </p:val>
                                        </p:tav>
                                      </p:tavLst>
                                    </p:anim>
                                    <p:anim calcmode="lin" valueType="num">
                                      <p:cBhvr>
                                        <p:cTn id="38"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3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p:bldP spid="23561" grpId="0"/>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Users\Administrator\Desktop\Ảnh GS 9\image00120230707091657-1693283365965712591115.jpg"/>
          <p:cNvPicPr>
            <a:picLocks noChangeAspect="1" noChangeArrowheads="1"/>
          </p:cNvPicPr>
          <p:nvPr/>
        </p:nvPicPr>
        <p:blipFill>
          <a:blip r:embed="rId2"/>
          <a:srcRect/>
          <a:stretch>
            <a:fillRect/>
          </a:stretch>
        </p:blipFill>
        <p:spPr bwMode="auto">
          <a:xfrm>
            <a:off x="6889530" y="3463683"/>
            <a:ext cx="4908331" cy="2944999"/>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5124" name="Picture 4" descr="C:\Users\Administrator\Desktop\Ảnh GS 9\ndo_br_5-resize-2676.jpg"/>
          <p:cNvPicPr>
            <a:picLocks noChangeAspect="1" noChangeArrowheads="1"/>
          </p:cNvPicPr>
          <p:nvPr/>
        </p:nvPicPr>
        <p:blipFill>
          <a:blip r:embed="rId3" cstate="print"/>
          <a:srcRect/>
          <a:stretch>
            <a:fillRect/>
          </a:stretch>
        </p:blipFill>
        <p:spPr bwMode="auto">
          <a:xfrm>
            <a:off x="311289" y="252248"/>
            <a:ext cx="6005427" cy="33936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Rectangle 6"/>
          <p:cNvSpPr/>
          <p:nvPr/>
        </p:nvSpPr>
        <p:spPr>
          <a:xfrm>
            <a:off x="220717" y="5202649"/>
            <a:ext cx="6495393" cy="892552"/>
          </a:xfrm>
          <a:prstGeom prst="rect">
            <a:avLst/>
          </a:prstGeom>
          <a:solidFill>
            <a:srgbClr val="0000FF"/>
          </a:solidFill>
        </p:spPr>
        <p:txBody>
          <a:bodyPr wrap="square">
            <a:spAutoFit/>
          </a:bodyPr>
          <a:lstStyle/>
          <a:p>
            <a:pPr algn="ctr"/>
            <a:r>
              <a:rPr lang="vi-VN" sz="2600" b="1" smtClean="0">
                <a:solidFill>
                  <a:schemeClr val="bg1"/>
                </a:solidFill>
                <a:latin typeface="Calibri" pitchFamily="34" charset="0"/>
                <a:cs typeface="Calibri" pitchFamily="34" charset="0"/>
              </a:rPr>
              <a:t>Dự án xây dựng sân bay Long Thành</a:t>
            </a:r>
            <a:endParaRPr lang="en-US" sz="2600" b="1" smtClean="0">
              <a:solidFill>
                <a:schemeClr val="bg1"/>
              </a:solidFill>
              <a:latin typeface="Calibri" pitchFamily="34" charset="0"/>
              <a:cs typeface="Calibri" pitchFamily="34" charset="0"/>
            </a:endParaRPr>
          </a:p>
          <a:p>
            <a:pPr algn="ctr"/>
            <a:r>
              <a:rPr lang="vi-VN" sz="2600" b="1" smtClean="0">
                <a:solidFill>
                  <a:schemeClr val="bg1"/>
                </a:solidFill>
                <a:latin typeface="Calibri" pitchFamily="34" charset="0"/>
                <a:cs typeface="Calibri" pitchFamily="34" charset="0"/>
              </a:rPr>
              <a:t>là dự án quan trọng đặc biệt cấp quốc gia</a:t>
            </a:r>
            <a:endParaRPr lang="en-US" sz="2600" b="1">
              <a:solidFill>
                <a:schemeClr val="bg1"/>
              </a:solidFill>
              <a:latin typeface="Calibri" pitchFamily="34" charset="0"/>
              <a:cs typeface="Calibri" pitchFamily="34" charset="0"/>
            </a:endParaRPr>
          </a:p>
        </p:txBody>
      </p:sp>
    </p:spTree>
  </p:cSld>
  <p:clrMapOvr>
    <a:masterClrMapping/>
  </p:clrMapOvr>
  <p:transition>
    <p:wipe dir="d"/>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 xmlns:a16="http://schemas.microsoft.com/office/drawing/2014/main" id="{696532F3-61A2-4894-A9BA-B25C204CCD17}"/>
              </a:ext>
            </a:extLst>
          </p:cNvPr>
          <p:cNvPicPr>
            <a:picLocks noChangeAspect="1"/>
          </p:cNvPicPr>
          <p:nvPr/>
        </p:nvPicPr>
        <p:blipFill>
          <a:blip r:embed="rId2"/>
          <a:stretch>
            <a:fillRect/>
          </a:stretch>
        </p:blipFill>
        <p:spPr>
          <a:xfrm>
            <a:off x="0" y="9524"/>
            <a:ext cx="12192000" cy="6874511"/>
          </a:xfrm>
          <a:prstGeom prst="rect">
            <a:avLst/>
          </a:prstGeom>
        </p:spPr>
      </p:pic>
      <p:pic>
        <p:nvPicPr>
          <p:cNvPr id="40" name="Picture 39">
            <a:extLst>
              <a:ext uri="{FF2B5EF4-FFF2-40B4-BE49-F238E27FC236}">
                <a16:creationId xmlns="" xmlns:a16="http://schemas.microsoft.com/office/drawing/2014/main" id="{EF2343ED-9B25-42A4-A5B9-F1F11CECC7D3}"/>
              </a:ext>
            </a:extLst>
          </p:cNvPr>
          <p:cNvPicPr>
            <a:picLocks noChangeAspect="1"/>
          </p:cNvPicPr>
          <p:nvPr/>
        </p:nvPicPr>
        <p:blipFill>
          <a:blip r:embed="rId3"/>
          <a:stretch>
            <a:fillRect/>
          </a:stretch>
        </p:blipFill>
        <p:spPr>
          <a:xfrm>
            <a:off x="0" y="0"/>
            <a:ext cx="5536396" cy="277759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6" name="Picture 45">
            <a:extLst>
              <a:ext uri="{FF2B5EF4-FFF2-40B4-BE49-F238E27FC236}">
                <a16:creationId xmlns="" xmlns:a16="http://schemas.microsoft.com/office/drawing/2014/main" id="{070503CD-5CCC-4CA9-8E18-0E80D1EFB052}"/>
              </a:ext>
            </a:extLst>
          </p:cNvPr>
          <p:cNvPicPr>
            <a:picLocks noChangeAspect="1"/>
          </p:cNvPicPr>
          <p:nvPr/>
        </p:nvPicPr>
        <p:blipFill>
          <a:blip r:embed="rId4"/>
          <a:stretch>
            <a:fillRect/>
          </a:stretch>
        </p:blipFill>
        <p:spPr>
          <a:xfrm>
            <a:off x="0" y="4543199"/>
            <a:ext cx="3609292" cy="2314801"/>
          </a:xfrm>
          <a:prstGeom prst="rect">
            <a:avLst/>
          </a:prstGeom>
          <a:ln>
            <a:noFill/>
          </a:ln>
          <a:effectLst>
            <a:outerShdw blurRad="292100" dist="139700" dir="2700000" algn="tl" rotWithShape="0">
              <a:srgbClr val="333333">
                <a:alpha val="65000"/>
              </a:srgbClr>
            </a:outerShdw>
          </a:effectLst>
        </p:spPr>
      </p:pic>
      <p:sp>
        <p:nvSpPr>
          <p:cNvPr id="57" name="Rectangle 56">
            <a:extLst>
              <a:ext uri="{FF2B5EF4-FFF2-40B4-BE49-F238E27FC236}">
                <a16:creationId xmlns="" xmlns:a16="http://schemas.microsoft.com/office/drawing/2014/main" id="{97A4AE5F-F6B0-4972-8DF7-B558341032D5}"/>
              </a:ext>
            </a:extLst>
          </p:cNvPr>
          <p:cNvSpPr/>
          <p:nvPr/>
        </p:nvSpPr>
        <p:spPr>
          <a:xfrm>
            <a:off x="0" y="0"/>
            <a:ext cx="12175513" cy="6858000"/>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a:solidFill>
                <a:srgbClr val="0000FF"/>
              </a:solidFill>
              <a:latin typeface="Calibri" pitchFamily="34" charset="0"/>
              <a:cs typeface="Calibri" pitchFamily="34" charset="0"/>
            </a:endParaRPr>
          </a:p>
        </p:txBody>
      </p:sp>
      <p:sp>
        <p:nvSpPr>
          <p:cNvPr id="9" name="Rectangle 8">
            <a:extLst>
              <a:ext uri="{FF2B5EF4-FFF2-40B4-BE49-F238E27FC236}">
                <a16:creationId xmlns="" xmlns:a16="http://schemas.microsoft.com/office/drawing/2014/main" id="{9ACB2E6B-8427-4654-9D0E-6E221B7F9FE9}"/>
              </a:ext>
            </a:extLst>
          </p:cNvPr>
          <p:cNvSpPr/>
          <p:nvPr/>
        </p:nvSpPr>
        <p:spPr>
          <a:xfrm>
            <a:off x="506495" y="6274117"/>
            <a:ext cx="11304505" cy="492443"/>
          </a:xfrm>
          <a:prstGeom prst="rect">
            <a:avLst/>
          </a:prstGeom>
          <a:solidFill>
            <a:schemeClr val="bg1"/>
          </a:solidFill>
        </p:spPr>
        <p:txBody>
          <a:bodyPr wrap="none">
            <a:spAutoFit/>
          </a:bodyPr>
          <a:lstStyle/>
          <a:p>
            <a:pPr algn="ctr"/>
            <a:r>
              <a:rPr lang="en-US" sz="2600" b="1" smtClean="0">
                <a:solidFill>
                  <a:srgbClr val="0000FF"/>
                </a:solidFill>
                <a:latin typeface="Calibri" pitchFamily="34" charset="0"/>
                <a:cs typeface="Calibri" pitchFamily="34" charset="0"/>
              </a:rPr>
              <a:t>Ngoài ra còn có ngành vận tải đường ống, chuyên dùng để vận chuyển xăng dầu.</a:t>
            </a:r>
            <a:endParaRPr lang="vi-VN" sz="2600" b="1" dirty="0">
              <a:solidFill>
                <a:srgbClr val="0000FF"/>
              </a:solidFill>
              <a:latin typeface="Calibri" pitchFamily="34" charset="0"/>
              <a:cs typeface="Calibri" pitchFamily="34" charset="0"/>
            </a:endParaRPr>
          </a:p>
        </p:txBody>
      </p:sp>
    </p:spTree>
    <p:extLst>
      <p:ext uri="{BB962C8B-B14F-4D97-AF65-F5344CB8AC3E}">
        <p14:creationId xmlns:p14="http://schemas.microsoft.com/office/powerpoint/2010/main" val="284672655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Straight Connector 38">
            <a:extLst>
              <a:ext uri="{FF2B5EF4-FFF2-40B4-BE49-F238E27FC236}">
                <a16:creationId xmlns="" xmlns:a16="http://schemas.microsoft.com/office/drawing/2014/main" id="{B817379C-DAEE-4A26-B7E8-B157AAEC6C14}"/>
              </a:ext>
            </a:extLst>
          </p:cNvPr>
          <p:cNvCxnSpPr/>
          <p:nvPr/>
        </p:nvCxnSpPr>
        <p:spPr>
          <a:xfrm>
            <a:off x="87090" y="711428"/>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176594" y="738131"/>
            <a:ext cx="12015406" cy="1015659"/>
          </a:xfrm>
          <a:prstGeom prst="rect">
            <a:avLst/>
          </a:prstGeom>
        </p:spPr>
        <p:txBody>
          <a:bodyPr wrap="square" lIns="91436" tIns="45718" rIns="91436" bIns="45718">
            <a:spAutoFit/>
          </a:bodyPr>
          <a:lstStyle/>
          <a:p>
            <a:pPr marL="571500" indent="-571500"/>
            <a:r>
              <a:rPr lang="en-US" sz="3000" b="1" smtClean="0">
                <a:solidFill>
                  <a:srgbClr val="002060"/>
                </a:solidFill>
                <a:latin typeface="Calibri" pitchFamily="34" charset="0"/>
                <a:cs typeface="Calibri" pitchFamily="34" charset="0"/>
              </a:rPr>
              <a:t>2. Một số ngành dịch vụ</a:t>
            </a:r>
          </a:p>
          <a:p>
            <a:pPr marL="571500" indent="-571500"/>
            <a:r>
              <a:rPr lang="en-US" sz="3000" b="1" i="1" smtClean="0">
                <a:solidFill>
                  <a:srgbClr val="002060"/>
                </a:solidFill>
                <a:latin typeface="Calibri" pitchFamily="34" charset="0"/>
                <a:cs typeface="Calibri" pitchFamily="34" charset="0"/>
              </a:rPr>
              <a:t>b. Bưu chính viễn thông</a:t>
            </a:r>
            <a:endParaRPr lang="en-US" sz="3000" b="1" i="1">
              <a:latin typeface="Calibri" pitchFamily="34" charset="0"/>
              <a:cs typeface="Calibri" pitchFamily="34" charset="0"/>
            </a:endParaRPr>
          </a:p>
        </p:txBody>
      </p:sp>
      <p:sp>
        <p:nvSpPr>
          <p:cNvPr id="5" name="TextBox 4"/>
          <p:cNvSpPr txBox="1"/>
          <p:nvPr/>
        </p:nvSpPr>
        <p:spPr>
          <a:xfrm>
            <a:off x="0" y="15800"/>
            <a:ext cx="12192000" cy="784826"/>
          </a:xfrm>
          <a:prstGeom prst="rect">
            <a:avLst/>
          </a:prstGeom>
          <a:noFill/>
        </p:spPr>
        <p:txBody>
          <a:bodyPr wrap="square" lIns="91436" tIns="45718" rIns="91436" bIns="45718" rtlCol="0">
            <a:spAutoFit/>
          </a:bodyPr>
          <a:lstStyle/>
          <a:p>
            <a:pPr algn="ctr"/>
            <a:r>
              <a:rPr lang="en-US" sz="4500" b="1" smtClean="0">
                <a:solidFill>
                  <a:srgbClr val="007A37"/>
                </a:solidFill>
                <a:latin typeface="Calibri" pitchFamily="34" charset="0"/>
                <a:cs typeface="Calibri" pitchFamily="34" charset="0"/>
              </a:rPr>
              <a:t>Bài 9. DỊCH VỤ</a:t>
            </a:r>
            <a:endParaRPr lang="en-US" sz="4500" b="1">
              <a:solidFill>
                <a:srgbClr val="007A37"/>
              </a:solidFill>
              <a:latin typeface="Calibri" pitchFamily="34" charset="0"/>
              <a:cs typeface="Calibri" pitchFamily="34" charset="0"/>
            </a:endParaRPr>
          </a:p>
        </p:txBody>
      </p:sp>
      <p:pic>
        <p:nvPicPr>
          <p:cNvPr id="6" name="Picture 4" descr="Viễn thông sẽ là ngành có sức tăng trưởng mạnh nhất trong năm 2020 - MVietQ">
            <a:extLst>
              <a:ext uri="{FF2B5EF4-FFF2-40B4-BE49-F238E27FC236}">
                <a16:creationId xmlns="" xmlns:a16="http://schemas.microsoft.com/office/drawing/2014/main" id="{08E37BF4-932E-43EA-B948-E53488DA56A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499225" y="842092"/>
            <a:ext cx="4338481" cy="263238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4" descr="Đảm bảo người dân khu đô thị được lựa chọn mạng viễn thông - Báo Khánh Hòa  điện tử">
            <a:extLst>
              <a:ext uri="{FF2B5EF4-FFF2-40B4-BE49-F238E27FC236}">
                <a16:creationId xmlns="" xmlns:a16="http://schemas.microsoft.com/office/drawing/2014/main" id="{36B9D7F2-CBD6-453E-A358-B22AD25A5452}"/>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070434" y="3735495"/>
            <a:ext cx="4677911" cy="31225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107042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par>
                                <p:cTn id="10" presetID="29"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ppt_x</p:attrName>
                                        </p:attrNameLst>
                                      </p:cBhvr>
                                      <p:tavLst>
                                        <p:tav tm="0">
                                          <p:val>
                                            <p:strVal val="#ppt_x-.2"/>
                                          </p:val>
                                        </p:tav>
                                        <p:tav tm="100000">
                                          <p:val>
                                            <p:strVal val="#ppt_x"/>
                                          </p:val>
                                        </p:tav>
                                      </p:tavLst>
                                    </p:anim>
                                    <p:anim calcmode="lin" valueType="num">
                                      <p:cBhvr>
                                        <p:cTn id="13"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1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3077528" y="751039"/>
            <a:ext cx="7159636" cy="2885460"/>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30000"/>
              </a:lnSpc>
            </a:pPr>
            <a:r>
              <a:rPr lang="en-US" sz="3000" b="1" smtClean="0">
                <a:solidFill>
                  <a:srgbClr val="FFFF00"/>
                </a:solidFill>
              </a:rPr>
              <a:t>Ngành công nghiệp khai thác than tập trung chủ yếu ở</a:t>
            </a:r>
            <a:endParaRPr lang="vi-VN" sz="3000" b="1" dirty="0">
              <a:solidFill>
                <a:srgbClr val="FFFF00"/>
              </a:solidFill>
            </a:endParaRPr>
          </a:p>
          <a:p>
            <a:pPr lvl="0" algn="just">
              <a:lnSpc>
                <a:spcPct val="130000"/>
              </a:lnSpc>
            </a:pPr>
            <a:r>
              <a:rPr lang="en-US" sz="3000" b="1" dirty="0" smtClean="0">
                <a:solidFill>
                  <a:srgbClr val="FFFF00"/>
                </a:solidFill>
              </a:rPr>
              <a:t>A</a:t>
            </a:r>
            <a:r>
              <a:rPr lang="vi-VN" sz="3000" b="1" smtClean="0">
                <a:solidFill>
                  <a:srgbClr val="FFFF00"/>
                </a:solidFill>
              </a:rPr>
              <a:t>. </a:t>
            </a:r>
            <a:r>
              <a:rPr lang="en-US" sz="3000" b="1" smtClean="0">
                <a:solidFill>
                  <a:srgbClr val="FFFF00"/>
                </a:solidFill>
              </a:rPr>
              <a:t>Hải Phòng.</a:t>
            </a:r>
            <a:r>
              <a:rPr lang="en-US" sz="3000" b="1" dirty="0" smtClean="0">
                <a:solidFill>
                  <a:srgbClr val="FFFF00"/>
                </a:solidFill>
              </a:rPr>
              <a:t>		</a:t>
            </a:r>
            <a:r>
              <a:rPr lang="en-US" sz="3000" b="1" smtClean="0">
                <a:solidFill>
                  <a:srgbClr val="FFFF00"/>
                </a:solidFill>
              </a:rPr>
              <a:t>B</a:t>
            </a:r>
            <a:r>
              <a:rPr lang="vi-VN" sz="3000" b="1" smtClean="0">
                <a:solidFill>
                  <a:srgbClr val="FFFF00"/>
                </a:solidFill>
              </a:rPr>
              <a:t>.</a:t>
            </a:r>
            <a:r>
              <a:rPr lang="en-US" sz="3000" b="1" smtClean="0">
                <a:solidFill>
                  <a:srgbClr val="FFFF00"/>
                </a:solidFill>
              </a:rPr>
              <a:t> Quảng Ninh.</a:t>
            </a:r>
            <a:endParaRPr lang="vi-VN" sz="3000" b="1" dirty="0">
              <a:solidFill>
                <a:srgbClr val="FFFF00"/>
              </a:solidFill>
            </a:endParaRPr>
          </a:p>
          <a:p>
            <a:pPr lvl="0" algn="just">
              <a:lnSpc>
                <a:spcPct val="130000"/>
              </a:lnSpc>
            </a:pPr>
            <a:r>
              <a:rPr lang="en-US" sz="3000" b="1" dirty="0" smtClean="0">
                <a:solidFill>
                  <a:srgbClr val="FFFF00"/>
                </a:solidFill>
              </a:rPr>
              <a:t>C</a:t>
            </a:r>
            <a:r>
              <a:rPr lang="vi-VN" sz="3000" b="1" smtClean="0">
                <a:solidFill>
                  <a:srgbClr val="FFFF00"/>
                </a:solidFill>
              </a:rPr>
              <a:t>.</a:t>
            </a:r>
            <a:r>
              <a:rPr lang="en-US" sz="3000" b="1" smtClean="0">
                <a:solidFill>
                  <a:srgbClr val="FFFF00"/>
                </a:solidFill>
              </a:rPr>
              <a:t> Hà Nội.</a:t>
            </a:r>
            <a:r>
              <a:rPr lang="en-US" sz="3000" b="1" dirty="0" smtClean="0">
                <a:solidFill>
                  <a:srgbClr val="FFFF00"/>
                </a:solidFill>
              </a:rPr>
              <a:t>	</a:t>
            </a:r>
            <a:r>
              <a:rPr lang="en-US" sz="3000" b="1" smtClean="0">
                <a:solidFill>
                  <a:srgbClr val="FFFF00"/>
                </a:solidFill>
              </a:rPr>
              <a:t>		D</a:t>
            </a:r>
            <a:r>
              <a:rPr lang="vi-VN" sz="3000" b="1" smtClean="0">
                <a:solidFill>
                  <a:srgbClr val="FFFF00"/>
                </a:solidFill>
              </a:rPr>
              <a:t>.</a:t>
            </a:r>
            <a:r>
              <a:rPr lang="en-US" sz="3000" b="1" smtClean="0">
                <a:solidFill>
                  <a:srgbClr val="FFFF00"/>
                </a:solidFill>
              </a:rPr>
              <a:t> Biên Hòa.</a:t>
            </a:r>
            <a:endParaRPr lang="vi-VN" sz="3000" b="1" dirty="0">
              <a:solidFill>
                <a:srgbClr val="FFFF00"/>
              </a:solidFill>
            </a:endParaRPr>
          </a:p>
        </p:txBody>
      </p:sp>
      <p:grpSp>
        <p:nvGrpSpPr>
          <p:cNvPr id="61" name="Group 60"/>
          <p:cNvGrpSpPr/>
          <p:nvPr/>
        </p:nvGrpSpPr>
        <p:grpSpPr>
          <a:xfrm>
            <a:off x="2819978" y="631465"/>
            <a:ext cx="387790" cy="3124609"/>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8" name="Left Bracket 57"/>
          <p:cNvSpPr/>
          <p:nvPr/>
        </p:nvSpPr>
        <p:spPr>
          <a:xfrm flipH="1">
            <a:off x="10022994" y="659601"/>
            <a:ext cx="214170" cy="3124609"/>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 name="Group 7"/>
          <p:cNvGrpSpPr/>
          <p:nvPr/>
        </p:nvGrpSpPr>
        <p:grpSpPr>
          <a:xfrm>
            <a:off x="1917013" y="1374973"/>
            <a:ext cx="455948" cy="3255185"/>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31" name="Group 30"/>
          <p:cNvGrpSpPr/>
          <p:nvPr/>
        </p:nvGrpSpPr>
        <p:grpSpPr>
          <a:xfrm>
            <a:off x="2084434" y="3920594"/>
            <a:ext cx="7672438" cy="2654675"/>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B</a:t>
              </a:r>
            </a:p>
          </p:txBody>
        </p:sp>
        <p:pic>
          <p:nvPicPr>
            <p:cNvPr id="15" name="Picture 14"/>
            <p:cNvPicPr>
              <a:picLocks noChangeAspect="1"/>
            </p:cNvPicPr>
            <p:nvPr/>
          </p:nvPicPr>
          <p:blipFill>
            <a:blip r:embed="rId7"/>
            <a:stretch>
              <a:fillRect/>
            </a:stretch>
          </p:blipFill>
          <p:spPr>
            <a:xfrm rot="10800000">
              <a:off x="3221801" y="3879674"/>
              <a:ext cx="4997003" cy="303750"/>
            </a:xfrm>
            <a:prstGeom prst="rect">
              <a:avLst/>
            </a:prstGeom>
          </p:spPr>
        </p:pic>
      </p:grpSp>
      <p:grpSp>
        <p:nvGrpSpPr>
          <p:cNvPr id="28" name="Group 27"/>
          <p:cNvGrpSpPr/>
          <p:nvPr/>
        </p:nvGrpSpPr>
        <p:grpSpPr>
          <a:xfrm>
            <a:off x="1622176" y="304399"/>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srgbClr val="008CF5"/>
                </a:solidFill>
                <a:effectLst/>
                <a:uLnTx/>
                <a:uFillTx/>
                <a:latin typeface="Arial" panose="020B0604020202020204" pitchFamily="34" charset="0"/>
                <a:ea typeface="+mn-ea"/>
                <a:cs typeface="Arial" panose="020B0604020202020204" pitchFamily="34" charset="0"/>
              </a:endParaRPr>
            </a:p>
          </p:txBody>
        </p:sp>
        <p:pic>
          <p:nvPicPr>
            <p:cNvPr id="32" name="Picture 31"/>
            <p:cNvPicPr>
              <a:picLocks noChangeAspect="1"/>
            </p:cNvPicPr>
            <p:nvPr/>
          </p:nvPicPr>
          <p:blipFill>
            <a:blip r:embed="rId8"/>
            <a:stretch>
              <a:fillRect/>
            </a:stretch>
          </p:blipFill>
          <p:spPr>
            <a:xfrm>
              <a:off x="83662" y="159259"/>
              <a:ext cx="1082288" cy="1082288"/>
            </a:xfrm>
            <a:prstGeom prst="rect">
              <a:avLst/>
            </a:prstGeom>
          </p:spPr>
        </p:pic>
        <p:pic>
          <p:nvPicPr>
            <p:cNvPr id="33" name="Picture 32"/>
            <p:cNvPicPr>
              <a:picLocks noChangeAspect="1"/>
            </p:cNvPicPr>
            <p:nvPr/>
          </p:nvPicPr>
          <p:blipFill>
            <a:blip r:embed="rId9"/>
            <a:stretch>
              <a:fillRect/>
            </a:stretch>
          </p:blipFill>
          <p:spPr>
            <a:xfrm>
              <a:off x="140649" y="240741"/>
              <a:ext cx="757177" cy="937456"/>
            </a:xfrm>
            <a:prstGeom prst="rect">
              <a:avLst/>
            </a:prstGeom>
          </p:spPr>
        </p:pic>
        <p:sp>
          <p:nvSpPr>
            <p:cNvPr id="34" name="TextBox 33"/>
            <p:cNvSpPr txBox="1"/>
            <p:nvPr/>
          </p:nvSpPr>
          <p:spPr>
            <a:xfrm>
              <a:off x="354551" y="277250"/>
              <a:ext cx="540533" cy="86177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00FF4E"/>
                  </a:solidFill>
                  <a:effectLst>
                    <a:glow rad="88900">
                      <a:srgbClr val="00FF4E">
                        <a:alpha val="60000"/>
                      </a:srgbClr>
                    </a:glow>
                  </a:effectLst>
                  <a:uLnTx/>
                  <a:uFillTx/>
                  <a:latin typeface="Arial" panose="020B0604020202020204" pitchFamily="34" charset="0"/>
                  <a:ea typeface="+mn-ea"/>
                  <a:cs typeface="Arial" panose="020B0604020202020204" pitchFamily="34" charset="0"/>
                </a:rPr>
                <a:t>2</a:t>
              </a:r>
            </a:p>
          </p:txBody>
        </p:sp>
      </p:grpSp>
      <p:sp>
        <p:nvSpPr>
          <p:cNvPr id="35" name="Parallelogram 34"/>
          <p:cNvSpPr/>
          <p:nvPr/>
        </p:nvSpPr>
        <p:spPr>
          <a:xfrm flipH="1">
            <a:off x="7834910" y="6330948"/>
            <a:ext cx="2138912" cy="527055"/>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ANS</a:t>
            </a:r>
          </a:p>
        </p:txBody>
      </p:sp>
      <p:pic>
        <p:nvPicPr>
          <p:cNvPr id="38" name="Picture 115" descr="ALRMCLOK"/>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50982" y="2220873"/>
            <a:ext cx="864426" cy="104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1912724" y="2520706"/>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10</a:t>
            </a:r>
          </a:p>
        </p:txBody>
      </p:sp>
      <p:sp>
        <p:nvSpPr>
          <p:cNvPr id="45" name="Oval 176"/>
          <p:cNvSpPr>
            <a:spLocks noChangeArrowheads="1"/>
          </p:cNvSpPr>
          <p:nvPr/>
        </p:nvSpPr>
        <p:spPr bwMode="auto">
          <a:xfrm>
            <a:off x="1916823" y="249327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9</a:t>
            </a:r>
          </a:p>
        </p:txBody>
      </p:sp>
      <p:sp>
        <p:nvSpPr>
          <p:cNvPr id="46" name="Oval 176"/>
          <p:cNvSpPr>
            <a:spLocks noChangeArrowheads="1"/>
          </p:cNvSpPr>
          <p:nvPr/>
        </p:nvSpPr>
        <p:spPr bwMode="auto">
          <a:xfrm>
            <a:off x="1912396" y="25342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8</a:t>
            </a:r>
          </a:p>
        </p:txBody>
      </p:sp>
      <p:sp>
        <p:nvSpPr>
          <p:cNvPr id="47" name="Oval 176"/>
          <p:cNvSpPr>
            <a:spLocks noChangeArrowheads="1"/>
          </p:cNvSpPr>
          <p:nvPr/>
        </p:nvSpPr>
        <p:spPr bwMode="auto">
          <a:xfrm>
            <a:off x="1929580" y="251011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7</a:t>
            </a:r>
          </a:p>
        </p:txBody>
      </p:sp>
      <p:sp>
        <p:nvSpPr>
          <p:cNvPr id="48" name="Oval 176"/>
          <p:cNvSpPr>
            <a:spLocks noChangeArrowheads="1"/>
          </p:cNvSpPr>
          <p:nvPr/>
        </p:nvSpPr>
        <p:spPr bwMode="auto">
          <a:xfrm>
            <a:off x="1916823" y="252401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6</a:t>
            </a:r>
          </a:p>
        </p:txBody>
      </p:sp>
      <p:sp>
        <p:nvSpPr>
          <p:cNvPr id="49" name="Oval 176"/>
          <p:cNvSpPr>
            <a:spLocks noChangeArrowheads="1"/>
          </p:cNvSpPr>
          <p:nvPr/>
        </p:nvSpPr>
        <p:spPr bwMode="auto">
          <a:xfrm>
            <a:off x="1928229" y="25204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5</a:t>
            </a:r>
          </a:p>
        </p:txBody>
      </p:sp>
      <p:sp>
        <p:nvSpPr>
          <p:cNvPr id="50" name="Oval 176"/>
          <p:cNvSpPr>
            <a:spLocks noChangeArrowheads="1"/>
          </p:cNvSpPr>
          <p:nvPr/>
        </p:nvSpPr>
        <p:spPr bwMode="auto">
          <a:xfrm>
            <a:off x="1893065" y="252267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4</a:t>
            </a:r>
          </a:p>
        </p:txBody>
      </p:sp>
      <p:sp>
        <p:nvSpPr>
          <p:cNvPr id="51" name="Oval 176"/>
          <p:cNvSpPr>
            <a:spLocks noChangeArrowheads="1"/>
          </p:cNvSpPr>
          <p:nvPr/>
        </p:nvSpPr>
        <p:spPr bwMode="auto">
          <a:xfrm>
            <a:off x="1899967" y="24966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3</a:t>
            </a:r>
          </a:p>
        </p:txBody>
      </p:sp>
      <p:sp>
        <p:nvSpPr>
          <p:cNvPr id="52" name="Oval 176"/>
          <p:cNvSpPr>
            <a:spLocks noChangeArrowheads="1"/>
          </p:cNvSpPr>
          <p:nvPr/>
        </p:nvSpPr>
        <p:spPr bwMode="auto">
          <a:xfrm>
            <a:off x="1917853" y="251475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2</a:t>
            </a:r>
          </a:p>
        </p:txBody>
      </p:sp>
      <p:sp>
        <p:nvSpPr>
          <p:cNvPr id="56" name="Oval 176"/>
          <p:cNvSpPr>
            <a:spLocks noChangeArrowheads="1"/>
          </p:cNvSpPr>
          <p:nvPr/>
        </p:nvSpPr>
        <p:spPr bwMode="auto">
          <a:xfrm>
            <a:off x="1928229" y="247299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1</a:t>
            </a:r>
          </a:p>
        </p:txBody>
      </p:sp>
      <p:sp>
        <p:nvSpPr>
          <p:cNvPr id="59" name="Oval 176"/>
          <p:cNvSpPr>
            <a:spLocks noChangeArrowheads="1"/>
          </p:cNvSpPr>
          <p:nvPr/>
        </p:nvSpPr>
        <p:spPr bwMode="auto">
          <a:xfrm>
            <a:off x="1886321" y="250232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spTree>
    <p:extLst>
      <p:ext uri="{BB962C8B-B14F-4D97-AF65-F5344CB8AC3E}">
        <p14:creationId xmlns:p14="http://schemas.microsoft.com/office/powerpoint/2010/main" val="42300148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35"/>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up)">
                                      <p:cBhvr>
                                        <p:cTn id="65" dur="200"/>
                                        <p:tgtEl>
                                          <p:spTgt spid="8"/>
                                        </p:tgtEl>
                                      </p:cBhvr>
                                    </p:animEffect>
                                  </p:childTnLst>
                                </p:cTn>
                              </p:par>
                            </p:childTnLst>
                          </p:cTn>
                        </p:par>
                        <p:par>
                          <p:cTn id="66" fill="hold">
                            <p:stCondLst>
                              <p:cond delay="200"/>
                            </p:stCondLst>
                            <p:childTnLst>
                              <p:par>
                                <p:cTn id="67" presetID="17" presetClass="entr" presetSubtype="8" fill="hold" nodeType="after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p:cTn id="69" dur="300" fill="hold"/>
                                        <p:tgtEl>
                                          <p:spTgt spid="31"/>
                                        </p:tgtEl>
                                        <p:attrNameLst>
                                          <p:attrName>ppt_x</p:attrName>
                                        </p:attrNameLst>
                                      </p:cBhvr>
                                      <p:tavLst>
                                        <p:tav tm="0">
                                          <p:val>
                                            <p:strVal val="#ppt_x-#ppt_w/2"/>
                                          </p:val>
                                        </p:tav>
                                        <p:tav tm="100000">
                                          <p:val>
                                            <p:strVal val="#ppt_x"/>
                                          </p:val>
                                        </p:tav>
                                      </p:tavLst>
                                    </p:anim>
                                    <p:anim calcmode="lin" valueType="num">
                                      <p:cBhvr>
                                        <p:cTn id="70" dur="300" fill="hold"/>
                                        <p:tgtEl>
                                          <p:spTgt spid="31"/>
                                        </p:tgtEl>
                                        <p:attrNameLst>
                                          <p:attrName>ppt_y</p:attrName>
                                        </p:attrNameLst>
                                      </p:cBhvr>
                                      <p:tavLst>
                                        <p:tav tm="0">
                                          <p:val>
                                            <p:strVal val="#ppt_y"/>
                                          </p:val>
                                        </p:tav>
                                        <p:tav tm="100000">
                                          <p:val>
                                            <p:strVal val="#ppt_y"/>
                                          </p:val>
                                        </p:tav>
                                      </p:tavLst>
                                    </p:anim>
                                    <p:anim calcmode="lin" valueType="num">
                                      <p:cBhvr>
                                        <p:cTn id="71" dur="300" fill="hold"/>
                                        <p:tgtEl>
                                          <p:spTgt spid="31"/>
                                        </p:tgtEl>
                                        <p:attrNameLst>
                                          <p:attrName>ppt_w</p:attrName>
                                        </p:attrNameLst>
                                      </p:cBhvr>
                                      <p:tavLst>
                                        <p:tav tm="0">
                                          <p:val>
                                            <p:fltVal val="0"/>
                                          </p:val>
                                        </p:tav>
                                        <p:tav tm="100000">
                                          <p:val>
                                            <p:strVal val="#ppt_w"/>
                                          </p:val>
                                        </p:tav>
                                      </p:tavLst>
                                    </p:anim>
                                    <p:anim calcmode="lin" valueType="num">
                                      <p:cBhvr>
                                        <p:cTn id="72"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1127760" y="936210"/>
          <a:ext cx="10805160" cy="4511040"/>
        </p:xfrm>
        <a:graphic>
          <a:graphicData uri="http://schemas.openxmlformats.org/drawingml/2006/table">
            <a:tbl>
              <a:tblPr firstRow="1" bandRow="1">
                <a:tableStyleId>{5C22544A-7EE6-4342-B048-85BDC9FD1C3A}</a:tableStyleId>
              </a:tblPr>
              <a:tblGrid>
                <a:gridCol w="4602480"/>
                <a:gridCol w="2087880"/>
                <a:gridCol w="1996440"/>
                <a:gridCol w="2118360"/>
              </a:tblGrid>
              <a:tr h="370840">
                <a:tc>
                  <a:txBody>
                    <a:bodyPr/>
                    <a:lstStyle/>
                    <a:p>
                      <a:r>
                        <a:rPr lang="en-US" sz="2600" b="1" smtClean="0">
                          <a:latin typeface="Calibri" pitchFamily="34" charset="0"/>
                          <a:cs typeface="Calibri" pitchFamily="34" charset="0"/>
                        </a:rPr>
                        <a:t>Năm</a:t>
                      </a:r>
                      <a:endParaRPr lang="en-US" sz="2600" b="1">
                        <a:latin typeface="Calibri" pitchFamily="34" charset="0"/>
                        <a:cs typeface="Calibri" pitchFamily="34" charset="0"/>
                      </a:endParaRPr>
                    </a:p>
                  </a:txBody>
                  <a:tcPr/>
                </a:tc>
                <a:tc>
                  <a:txBody>
                    <a:bodyPr/>
                    <a:lstStyle/>
                    <a:p>
                      <a:pPr algn="ctr"/>
                      <a:r>
                        <a:rPr lang="en-US" sz="2600" b="1" smtClean="0">
                          <a:latin typeface="Calibri" pitchFamily="34" charset="0"/>
                          <a:cs typeface="Calibri" pitchFamily="34" charset="0"/>
                        </a:rPr>
                        <a:t>2010 </a:t>
                      </a:r>
                      <a:endParaRPr lang="en-US" sz="2600" b="1">
                        <a:latin typeface="Calibri" pitchFamily="34" charset="0"/>
                        <a:cs typeface="Calibri" pitchFamily="34" charset="0"/>
                      </a:endParaRPr>
                    </a:p>
                  </a:txBody>
                  <a:tcPr/>
                </a:tc>
                <a:tc>
                  <a:txBody>
                    <a:bodyPr/>
                    <a:lstStyle/>
                    <a:p>
                      <a:pPr algn="ctr"/>
                      <a:r>
                        <a:rPr lang="en-US" sz="2600" b="1" smtClean="0">
                          <a:latin typeface="Calibri" pitchFamily="34" charset="0"/>
                          <a:cs typeface="Calibri" pitchFamily="34" charset="0"/>
                        </a:rPr>
                        <a:t>2015</a:t>
                      </a:r>
                      <a:endParaRPr lang="en-US" sz="2600" b="1">
                        <a:latin typeface="Calibri" pitchFamily="34" charset="0"/>
                        <a:cs typeface="Calibri" pitchFamily="34" charset="0"/>
                      </a:endParaRPr>
                    </a:p>
                  </a:txBody>
                  <a:tcPr/>
                </a:tc>
                <a:tc>
                  <a:txBody>
                    <a:bodyPr/>
                    <a:lstStyle/>
                    <a:p>
                      <a:pPr algn="ctr"/>
                      <a:r>
                        <a:rPr lang="en-US" sz="2600" b="1" smtClean="0">
                          <a:latin typeface="Calibri" pitchFamily="34" charset="0"/>
                          <a:cs typeface="Calibri" pitchFamily="34" charset="0"/>
                        </a:rPr>
                        <a:t>2021</a:t>
                      </a:r>
                      <a:endParaRPr lang="en-US" sz="2600" b="1">
                        <a:latin typeface="Calibri" pitchFamily="34" charset="0"/>
                        <a:cs typeface="Calibri" pitchFamily="34" charset="0"/>
                      </a:endParaRPr>
                    </a:p>
                  </a:txBody>
                  <a:tcPr/>
                </a:tc>
              </a:tr>
              <a:tr h="370840">
                <a:tc>
                  <a:txBody>
                    <a:bodyPr/>
                    <a:lstStyle/>
                    <a:p>
                      <a:r>
                        <a:rPr lang="en-US" sz="2600" b="1" smtClean="0">
                          <a:latin typeface="Calibri" pitchFamily="34" charset="0"/>
                          <a:cs typeface="Calibri" pitchFamily="34" charset="0"/>
                        </a:rPr>
                        <a:t>Doanh thu dịch</a:t>
                      </a:r>
                      <a:r>
                        <a:rPr lang="en-US" sz="2600" b="1" baseline="0" smtClean="0">
                          <a:latin typeface="Calibri" pitchFamily="34" charset="0"/>
                          <a:cs typeface="Calibri" pitchFamily="34" charset="0"/>
                        </a:rPr>
                        <a:t> </a:t>
                      </a:r>
                      <a:r>
                        <a:rPr lang="en-US" sz="2600" b="1" i="0" baseline="0" smtClean="0">
                          <a:latin typeface="Calibri" pitchFamily="34" charset="0"/>
                          <a:cs typeface="Calibri" pitchFamily="34" charset="0"/>
                        </a:rPr>
                        <a:t>vụ bưu chính </a:t>
                      </a:r>
                      <a:r>
                        <a:rPr lang="en-US" sz="2600" b="1" i="1" baseline="0" smtClean="0">
                          <a:latin typeface="Calibri" pitchFamily="34" charset="0"/>
                          <a:cs typeface="Calibri" pitchFamily="34" charset="0"/>
                        </a:rPr>
                        <a:t>(nghìn tỉ đồng)</a:t>
                      </a:r>
                      <a:endParaRPr lang="en-US" sz="2600" b="1" i="1">
                        <a:latin typeface="Calibri" pitchFamily="34" charset="0"/>
                        <a:cs typeface="Calibri" pitchFamily="34" charset="0"/>
                      </a:endParaRPr>
                    </a:p>
                  </a:txBody>
                  <a:tcPr/>
                </a:tc>
                <a:tc>
                  <a:txBody>
                    <a:bodyPr/>
                    <a:lstStyle/>
                    <a:p>
                      <a:pPr algn="ctr"/>
                      <a:r>
                        <a:rPr lang="en-US" sz="2600" b="1" smtClean="0">
                          <a:latin typeface="Calibri" pitchFamily="34" charset="0"/>
                          <a:cs typeface="Calibri" pitchFamily="34" charset="0"/>
                        </a:rPr>
                        <a:t>6,0</a:t>
                      </a:r>
                      <a:endParaRPr lang="en-US" sz="2600" b="1">
                        <a:latin typeface="Calibri" pitchFamily="34" charset="0"/>
                        <a:cs typeface="Calibri" pitchFamily="34" charset="0"/>
                      </a:endParaRPr>
                    </a:p>
                  </a:txBody>
                  <a:tcPr/>
                </a:tc>
                <a:tc>
                  <a:txBody>
                    <a:bodyPr/>
                    <a:lstStyle/>
                    <a:p>
                      <a:pPr algn="ctr"/>
                      <a:r>
                        <a:rPr lang="en-US" sz="2600" b="1" smtClean="0">
                          <a:latin typeface="Calibri" pitchFamily="34" charset="0"/>
                          <a:cs typeface="Calibri" pitchFamily="34" charset="0"/>
                        </a:rPr>
                        <a:t>11,0</a:t>
                      </a:r>
                      <a:endParaRPr lang="en-US" sz="2600" b="1">
                        <a:latin typeface="Calibri" pitchFamily="34" charset="0"/>
                        <a:cs typeface="Calibri" pitchFamily="34" charset="0"/>
                      </a:endParaRPr>
                    </a:p>
                  </a:txBody>
                  <a:tcPr/>
                </a:tc>
                <a:tc>
                  <a:txBody>
                    <a:bodyPr/>
                    <a:lstStyle/>
                    <a:p>
                      <a:pPr algn="ctr"/>
                      <a:r>
                        <a:rPr lang="en-US" sz="2600" b="1" smtClean="0">
                          <a:latin typeface="Calibri" pitchFamily="34" charset="0"/>
                          <a:cs typeface="Calibri" pitchFamily="34" charset="0"/>
                        </a:rPr>
                        <a:t>26,8</a:t>
                      </a:r>
                      <a:endParaRPr lang="en-US" sz="2600" b="1">
                        <a:latin typeface="Calibri" pitchFamily="34" charset="0"/>
                        <a:cs typeface="Calibri" pitchFamily="34" charset="0"/>
                      </a:endParaRPr>
                    </a:p>
                  </a:txBody>
                  <a:tcPr/>
                </a:tc>
              </a:tr>
              <a:tr h="370840">
                <a:tc>
                  <a:txBody>
                    <a:bodyPr/>
                    <a:lstStyle/>
                    <a:p>
                      <a:r>
                        <a:rPr lang="en-US" sz="2600" b="1" smtClean="0">
                          <a:latin typeface="Calibri" pitchFamily="34" charset="0"/>
                          <a:cs typeface="Calibri" pitchFamily="34" charset="0"/>
                        </a:rPr>
                        <a:t>Doanh thu dịch</a:t>
                      </a:r>
                      <a:r>
                        <a:rPr lang="en-US" sz="2600" b="1" baseline="0" smtClean="0">
                          <a:latin typeface="Calibri" pitchFamily="34" charset="0"/>
                          <a:cs typeface="Calibri" pitchFamily="34" charset="0"/>
                        </a:rPr>
                        <a:t> vụ viễn thông </a:t>
                      </a:r>
                      <a:r>
                        <a:rPr lang="en-US" sz="2600" b="1" i="1" baseline="0" smtClean="0">
                          <a:latin typeface="Calibri" pitchFamily="34" charset="0"/>
                          <a:cs typeface="Calibri" pitchFamily="34" charset="0"/>
                        </a:rPr>
                        <a:t>(nghìn tỉ đồng)</a:t>
                      </a:r>
                      <a:endParaRPr lang="en-US" sz="2600" b="1" i="1">
                        <a:latin typeface="Calibri" pitchFamily="34" charset="0"/>
                        <a:cs typeface="Calibri" pitchFamily="34" charset="0"/>
                      </a:endParaRPr>
                    </a:p>
                  </a:txBody>
                  <a:tcPr/>
                </a:tc>
                <a:tc>
                  <a:txBody>
                    <a:bodyPr/>
                    <a:lstStyle/>
                    <a:p>
                      <a:pPr algn="ctr"/>
                      <a:r>
                        <a:rPr lang="en-US" sz="2600" b="1" smtClean="0">
                          <a:latin typeface="Calibri" pitchFamily="34" charset="0"/>
                          <a:cs typeface="Calibri" pitchFamily="34" charset="0"/>
                        </a:rPr>
                        <a:t>177,8</a:t>
                      </a:r>
                      <a:endParaRPr lang="en-US" sz="2600" b="1">
                        <a:latin typeface="Calibri" pitchFamily="34" charset="0"/>
                        <a:cs typeface="Calibri" pitchFamily="34" charset="0"/>
                      </a:endParaRPr>
                    </a:p>
                  </a:txBody>
                  <a:tcPr/>
                </a:tc>
                <a:tc>
                  <a:txBody>
                    <a:bodyPr/>
                    <a:lstStyle/>
                    <a:p>
                      <a:pPr algn="ctr"/>
                      <a:r>
                        <a:rPr lang="en-US" sz="2600" b="1" smtClean="0">
                          <a:latin typeface="Calibri" pitchFamily="34" charset="0"/>
                          <a:cs typeface="Calibri" pitchFamily="34" charset="0"/>
                        </a:rPr>
                        <a:t>284,0</a:t>
                      </a:r>
                      <a:endParaRPr lang="en-US" sz="2600" b="1">
                        <a:latin typeface="Calibri" pitchFamily="34" charset="0"/>
                        <a:cs typeface="Calibri" pitchFamily="34" charset="0"/>
                      </a:endParaRPr>
                    </a:p>
                  </a:txBody>
                  <a:tcPr/>
                </a:tc>
                <a:tc>
                  <a:txBody>
                    <a:bodyPr/>
                    <a:lstStyle/>
                    <a:p>
                      <a:pPr algn="ctr"/>
                      <a:r>
                        <a:rPr lang="en-US" sz="2600" b="1" smtClean="0">
                          <a:latin typeface="Calibri" pitchFamily="34" charset="0"/>
                          <a:cs typeface="Calibri" pitchFamily="34" charset="0"/>
                        </a:rPr>
                        <a:t>316,4</a:t>
                      </a:r>
                      <a:endParaRPr lang="en-US" sz="2600" b="1">
                        <a:latin typeface="Calibri" pitchFamily="34" charset="0"/>
                        <a:cs typeface="Calibri" pitchFamily="34" charset="0"/>
                      </a:endParaRPr>
                    </a:p>
                  </a:txBody>
                  <a:tcPr/>
                </a:tc>
              </a:tr>
              <a:tr h="370840">
                <a:tc>
                  <a:txBody>
                    <a:bodyPr/>
                    <a:lstStyle/>
                    <a:p>
                      <a:r>
                        <a:rPr lang="en-US" sz="2600" b="1" smtClean="0">
                          <a:latin typeface="Calibri" pitchFamily="34" charset="0"/>
                          <a:cs typeface="Calibri" pitchFamily="34" charset="0"/>
                        </a:rPr>
                        <a:t>Số</a:t>
                      </a:r>
                      <a:r>
                        <a:rPr lang="en-US" sz="2600" b="1" baseline="0" smtClean="0">
                          <a:latin typeface="Calibri" pitchFamily="34" charset="0"/>
                          <a:cs typeface="Calibri" pitchFamily="34" charset="0"/>
                        </a:rPr>
                        <a:t> thuê bao điện thoại </a:t>
                      </a:r>
                      <a:r>
                        <a:rPr lang="en-US" sz="2600" b="1" i="1" baseline="0" smtClean="0">
                          <a:latin typeface="Calibri" pitchFamily="34" charset="0"/>
                          <a:cs typeface="Calibri" pitchFamily="34" charset="0"/>
                        </a:rPr>
                        <a:t>(triệu thuê bao)</a:t>
                      </a:r>
                      <a:endParaRPr lang="en-US" sz="2600" b="1" i="1">
                        <a:latin typeface="Calibri" pitchFamily="34" charset="0"/>
                        <a:cs typeface="Calibri" pitchFamily="34" charset="0"/>
                      </a:endParaRPr>
                    </a:p>
                  </a:txBody>
                  <a:tcPr/>
                </a:tc>
                <a:tc>
                  <a:txBody>
                    <a:bodyPr/>
                    <a:lstStyle/>
                    <a:p>
                      <a:pPr algn="ctr"/>
                      <a:r>
                        <a:rPr lang="en-US" sz="2600" b="1" smtClean="0">
                          <a:latin typeface="Calibri" pitchFamily="34" charset="0"/>
                          <a:cs typeface="Calibri" pitchFamily="34" charset="0"/>
                        </a:rPr>
                        <a:t>125,9</a:t>
                      </a:r>
                      <a:endParaRPr lang="en-US" sz="2600" b="1">
                        <a:latin typeface="Calibri" pitchFamily="34" charset="0"/>
                        <a:cs typeface="Calibri" pitchFamily="34" charset="0"/>
                      </a:endParaRPr>
                    </a:p>
                  </a:txBody>
                  <a:tcPr/>
                </a:tc>
                <a:tc>
                  <a:txBody>
                    <a:bodyPr/>
                    <a:lstStyle/>
                    <a:p>
                      <a:pPr algn="ctr"/>
                      <a:r>
                        <a:rPr lang="en-US" sz="2600" b="1" smtClean="0">
                          <a:latin typeface="Calibri" pitchFamily="34" charset="0"/>
                          <a:cs typeface="Calibri" pitchFamily="34" charset="0"/>
                        </a:rPr>
                        <a:t>129,4</a:t>
                      </a:r>
                      <a:endParaRPr lang="en-US" sz="2600" b="1">
                        <a:latin typeface="Calibri" pitchFamily="34" charset="0"/>
                        <a:cs typeface="Calibri" pitchFamily="34" charset="0"/>
                      </a:endParaRPr>
                    </a:p>
                  </a:txBody>
                  <a:tcPr/>
                </a:tc>
                <a:tc>
                  <a:txBody>
                    <a:bodyPr/>
                    <a:lstStyle/>
                    <a:p>
                      <a:pPr algn="ctr"/>
                      <a:r>
                        <a:rPr lang="en-US" sz="2600" b="1" smtClean="0">
                          <a:latin typeface="Calibri" pitchFamily="34" charset="0"/>
                          <a:cs typeface="Calibri" pitchFamily="34" charset="0"/>
                        </a:rPr>
                        <a:t>125,8</a:t>
                      </a:r>
                      <a:endParaRPr lang="en-US" sz="2600" b="1">
                        <a:latin typeface="Calibri" pitchFamily="34" charset="0"/>
                        <a:cs typeface="Calibri" pitchFamily="34" charset="0"/>
                      </a:endParaRPr>
                    </a:p>
                  </a:txBody>
                  <a:tcPr/>
                </a:tc>
              </a:tr>
              <a:tr h="370840">
                <a:tc>
                  <a:txBody>
                    <a:bodyPr/>
                    <a:lstStyle/>
                    <a:p>
                      <a:r>
                        <a:rPr lang="en-US" sz="2600" b="1" i="1" smtClean="0">
                          <a:latin typeface="Calibri" pitchFamily="34" charset="0"/>
                          <a:cs typeface="Calibri" pitchFamily="34" charset="0"/>
                        </a:rPr>
                        <a:t>Trong đó:</a:t>
                      </a:r>
                      <a:r>
                        <a:rPr lang="en-US" sz="2600" b="1" i="1" baseline="0" smtClean="0">
                          <a:latin typeface="Calibri" pitchFamily="34" charset="0"/>
                          <a:cs typeface="Calibri" pitchFamily="34" charset="0"/>
                        </a:rPr>
                        <a:t> thuê bao di động</a:t>
                      </a:r>
                      <a:endParaRPr lang="en-US" sz="2600" b="1" i="1">
                        <a:latin typeface="Calibri" pitchFamily="34" charset="0"/>
                        <a:cs typeface="Calibri" pitchFamily="34" charset="0"/>
                      </a:endParaRPr>
                    </a:p>
                  </a:txBody>
                  <a:tcPr/>
                </a:tc>
                <a:tc>
                  <a:txBody>
                    <a:bodyPr/>
                    <a:lstStyle/>
                    <a:p>
                      <a:pPr algn="ctr"/>
                      <a:r>
                        <a:rPr lang="en-US" sz="2600" b="1" i="1" smtClean="0">
                          <a:latin typeface="Calibri" pitchFamily="34" charset="0"/>
                          <a:cs typeface="Calibri" pitchFamily="34" charset="0"/>
                        </a:rPr>
                        <a:t>111,6</a:t>
                      </a:r>
                      <a:endParaRPr lang="en-US" sz="2600" b="1" i="1">
                        <a:latin typeface="Calibri" pitchFamily="34" charset="0"/>
                        <a:cs typeface="Calibri" pitchFamily="34" charset="0"/>
                      </a:endParaRPr>
                    </a:p>
                  </a:txBody>
                  <a:tcPr/>
                </a:tc>
                <a:tc>
                  <a:txBody>
                    <a:bodyPr/>
                    <a:lstStyle/>
                    <a:p>
                      <a:pPr algn="ctr"/>
                      <a:r>
                        <a:rPr lang="en-US" sz="2600" b="1" i="1" smtClean="0">
                          <a:latin typeface="Calibri" pitchFamily="34" charset="0"/>
                          <a:cs typeface="Calibri" pitchFamily="34" charset="0"/>
                        </a:rPr>
                        <a:t>123,9</a:t>
                      </a:r>
                      <a:endParaRPr lang="en-US" sz="2600" b="1" i="1">
                        <a:latin typeface="Calibri" pitchFamily="34" charset="0"/>
                        <a:cs typeface="Calibri" pitchFamily="34" charset="0"/>
                      </a:endParaRPr>
                    </a:p>
                  </a:txBody>
                  <a:tcPr/>
                </a:tc>
                <a:tc>
                  <a:txBody>
                    <a:bodyPr/>
                    <a:lstStyle/>
                    <a:p>
                      <a:pPr algn="ctr"/>
                      <a:r>
                        <a:rPr lang="en-US" sz="2600" b="1" i="1" smtClean="0">
                          <a:latin typeface="Calibri" pitchFamily="34" charset="0"/>
                          <a:cs typeface="Calibri" pitchFamily="34" charset="0"/>
                        </a:rPr>
                        <a:t>122,6</a:t>
                      </a:r>
                      <a:endParaRPr lang="en-US" sz="2600" b="1" i="1">
                        <a:latin typeface="Calibri" pitchFamily="34" charset="0"/>
                        <a:cs typeface="Calibri" pitchFamily="34" charset="0"/>
                      </a:endParaRPr>
                    </a:p>
                  </a:txBody>
                  <a:tcPr/>
                </a:tc>
              </a:tr>
              <a:tr h="370840">
                <a:tc>
                  <a:txBody>
                    <a:bodyPr/>
                    <a:lstStyle/>
                    <a:p>
                      <a:r>
                        <a:rPr lang="en-US" sz="2600" b="1" smtClean="0">
                          <a:latin typeface="Calibri" pitchFamily="34" charset="0"/>
                          <a:cs typeface="Calibri" pitchFamily="34" charset="0"/>
                        </a:rPr>
                        <a:t>Số</a:t>
                      </a:r>
                      <a:r>
                        <a:rPr lang="en-US" sz="2600" b="1" baseline="0" smtClean="0">
                          <a:latin typeface="Calibri" pitchFamily="34" charset="0"/>
                          <a:cs typeface="Calibri" pitchFamily="34" charset="0"/>
                        </a:rPr>
                        <a:t> thuê bao Internet băng rộng cố định </a:t>
                      </a:r>
                      <a:r>
                        <a:rPr lang="en-US" sz="2600" b="1" i="1" baseline="0" smtClean="0">
                          <a:latin typeface="Calibri" pitchFamily="34" charset="0"/>
                          <a:cs typeface="Calibri" pitchFamily="34" charset="0"/>
                        </a:rPr>
                        <a:t>(triệu thuê bao)</a:t>
                      </a:r>
                      <a:endParaRPr lang="en-US" sz="2600" b="1">
                        <a:latin typeface="Calibri" pitchFamily="34" charset="0"/>
                        <a:cs typeface="Calibri" pitchFamily="34" charset="0"/>
                      </a:endParaRPr>
                    </a:p>
                  </a:txBody>
                  <a:tcPr/>
                </a:tc>
                <a:tc>
                  <a:txBody>
                    <a:bodyPr/>
                    <a:lstStyle/>
                    <a:p>
                      <a:pPr algn="ctr"/>
                      <a:r>
                        <a:rPr lang="en-US" sz="2600" b="1" smtClean="0">
                          <a:latin typeface="Calibri" pitchFamily="34" charset="0"/>
                          <a:cs typeface="Calibri" pitchFamily="34" charset="0"/>
                        </a:rPr>
                        <a:t>3,7</a:t>
                      </a:r>
                      <a:endParaRPr lang="en-US" sz="2600" b="1">
                        <a:latin typeface="Calibri" pitchFamily="34" charset="0"/>
                        <a:cs typeface="Calibri" pitchFamily="34" charset="0"/>
                      </a:endParaRPr>
                    </a:p>
                  </a:txBody>
                  <a:tcPr/>
                </a:tc>
                <a:tc>
                  <a:txBody>
                    <a:bodyPr/>
                    <a:lstStyle/>
                    <a:p>
                      <a:pPr algn="ctr"/>
                      <a:r>
                        <a:rPr lang="en-US" sz="2600" b="1" smtClean="0">
                          <a:latin typeface="Calibri" pitchFamily="34" charset="0"/>
                          <a:cs typeface="Calibri" pitchFamily="34" charset="0"/>
                        </a:rPr>
                        <a:t>7,6</a:t>
                      </a:r>
                      <a:endParaRPr lang="en-US" sz="2600" b="1">
                        <a:latin typeface="Calibri" pitchFamily="34" charset="0"/>
                        <a:cs typeface="Calibri" pitchFamily="34" charset="0"/>
                      </a:endParaRPr>
                    </a:p>
                  </a:txBody>
                  <a:tcPr/>
                </a:tc>
                <a:tc>
                  <a:txBody>
                    <a:bodyPr/>
                    <a:lstStyle/>
                    <a:p>
                      <a:pPr algn="ctr"/>
                      <a:r>
                        <a:rPr lang="en-US" sz="2600" b="1" smtClean="0">
                          <a:latin typeface="Calibri" pitchFamily="34" charset="0"/>
                          <a:cs typeface="Calibri" pitchFamily="34" charset="0"/>
                        </a:rPr>
                        <a:t>19,3</a:t>
                      </a:r>
                      <a:endParaRPr lang="en-US" sz="2600" b="1">
                        <a:latin typeface="Calibri" pitchFamily="34" charset="0"/>
                        <a:cs typeface="Calibri" pitchFamily="34" charset="0"/>
                      </a:endParaRPr>
                    </a:p>
                  </a:txBody>
                  <a:tcPr/>
                </a:tc>
              </a:tr>
            </a:tbl>
          </a:graphicData>
        </a:graphic>
      </p:graphicFrame>
      <p:sp>
        <p:nvSpPr>
          <p:cNvPr id="7" name="Rectangle: Rounded Corners 7">
            <a:extLst>
              <a:ext uri="{FF2B5EF4-FFF2-40B4-BE49-F238E27FC236}">
                <a16:creationId xmlns:a16="http://schemas.microsoft.com/office/drawing/2014/main" xmlns="" id="{83943E22-6FC5-4857-96F1-DB4BDF369685}"/>
              </a:ext>
            </a:extLst>
          </p:cNvPr>
          <p:cNvSpPr/>
          <p:nvPr/>
        </p:nvSpPr>
        <p:spPr>
          <a:xfrm>
            <a:off x="522489" y="5733423"/>
            <a:ext cx="11013017" cy="847571"/>
          </a:xfrm>
          <a:prstGeom prst="roundRect">
            <a:avLst/>
          </a:prstGeom>
          <a:solidFill>
            <a:schemeClr val="bg1"/>
          </a:solidFill>
          <a:ln w="12700">
            <a:solidFill>
              <a:srgbClr val="0000FF"/>
            </a:solidFill>
            <a:prstDash val="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lvl="0" algn="just">
              <a:defRPr/>
            </a:pPr>
            <a:r>
              <a:rPr lang="en-US" sz="2800" b="1" i="1" smtClean="0">
                <a:solidFill>
                  <a:srgbClr val="0000FF"/>
                </a:solidFill>
                <a:latin typeface="Calibri" pitchFamily="34" charset="0"/>
                <a:cs typeface="Calibri" pitchFamily="34" charset="0"/>
              </a:rPr>
              <a:t> Nhận xét về doanh thu dịch vụ BC-VT và số thuê bao điện thoại, thuê bao internet băng rộng cố định ở nước ta, giai đoạn 2010 - 2021.</a:t>
            </a:r>
            <a:endParaRPr lang="en-US" sz="2800" b="1" i="1" dirty="0">
              <a:solidFill>
                <a:srgbClr val="0000FF"/>
              </a:solidFill>
              <a:latin typeface="Calibri" pitchFamily="34" charset="0"/>
              <a:cs typeface="Calibri" pitchFamily="34" charset="0"/>
            </a:endParaRPr>
          </a:p>
        </p:txBody>
      </p:sp>
      <p:pic>
        <p:nvPicPr>
          <p:cNvPr id="8" name="Picture 7">
            <a:extLst>
              <a:ext uri="{FF2B5EF4-FFF2-40B4-BE49-F238E27FC236}">
                <a16:creationId xmlns:a16="http://schemas.microsoft.com/office/drawing/2014/main" xmlns="" id="{604A8784-7D1E-4B40-830D-706D02A34333}"/>
              </a:ext>
            </a:extLst>
          </p:cNvPr>
          <p:cNvPicPr>
            <a:picLocks noChangeAspect="1"/>
          </p:cNvPicPr>
          <p:nvPr/>
        </p:nvPicPr>
        <p:blipFill rotWithShape="1">
          <a:blip r:embed="rId2" cstate="print">
            <a:extLst>
              <a:ext uri="{BEBA8EAE-BF5A-486C-A8C5-ECC9F3942E4B}">
                <a14:imgProps xmlns:a14="http://schemas.microsoft.com/office/drawing/2010/main">
                  <a14:imgLayer>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p:blipFill>
        <p:spPr>
          <a:xfrm>
            <a:off x="0" y="4665213"/>
            <a:ext cx="1000545" cy="1086608"/>
          </a:xfrm>
          <a:prstGeom prst="rect">
            <a:avLst/>
          </a:prstGeom>
        </p:spPr>
      </p:pic>
      <p:sp>
        <p:nvSpPr>
          <p:cNvPr id="9" name="TextBox 8"/>
          <p:cNvSpPr txBox="1"/>
          <p:nvPr/>
        </p:nvSpPr>
        <p:spPr>
          <a:xfrm>
            <a:off x="1569720" y="0"/>
            <a:ext cx="10332720" cy="954107"/>
          </a:xfrm>
          <a:prstGeom prst="rect">
            <a:avLst/>
          </a:prstGeom>
          <a:noFill/>
        </p:spPr>
        <p:txBody>
          <a:bodyPr wrap="square" rtlCol="0">
            <a:spAutoFit/>
          </a:bodyPr>
          <a:lstStyle/>
          <a:p>
            <a:pPr algn="ctr"/>
            <a:r>
              <a:rPr lang="en-US" sz="2800" b="1" smtClean="0">
                <a:latin typeface="Calibri" pitchFamily="34" charset="0"/>
                <a:cs typeface="Calibri" pitchFamily="34" charset="0"/>
              </a:rPr>
              <a:t>Một số chỉ tiêu về tình hình phát triển bưu chính viễn thông </a:t>
            </a:r>
          </a:p>
          <a:p>
            <a:pPr algn="ctr"/>
            <a:r>
              <a:rPr lang="en-US" sz="2800" b="1" smtClean="0">
                <a:latin typeface="Calibri" pitchFamily="34" charset="0"/>
                <a:cs typeface="Calibri" pitchFamily="34" charset="0"/>
              </a:rPr>
              <a:t>ở nước ta, giai đoạn 2010 - 2021.</a:t>
            </a:r>
            <a:endParaRPr lang="en-US" sz="2800" b="1">
              <a:latin typeface="Calibri" pitchFamily="34" charset="0"/>
              <a:cs typeface="Calibri" pitchFamily="34" charset="0"/>
            </a:endParaRPr>
          </a:p>
        </p:txBody>
      </p:sp>
      <p:sp>
        <p:nvSpPr>
          <p:cNvPr id="10" name="Rectangle: Rounded Corners 7">
            <a:extLst>
              <a:ext uri="{FF2B5EF4-FFF2-40B4-BE49-F238E27FC236}">
                <a16:creationId xmlns:a16="http://schemas.microsoft.com/office/drawing/2014/main" xmlns="" id="{83943E22-6FC5-4857-96F1-DB4BDF369685}"/>
              </a:ext>
            </a:extLst>
          </p:cNvPr>
          <p:cNvSpPr/>
          <p:nvPr/>
        </p:nvSpPr>
        <p:spPr>
          <a:xfrm>
            <a:off x="522489" y="5748663"/>
            <a:ext cx="11013017" cy="847571"/>
          </a:xfrm>
          <a:prstGeom prst="roundRect">
            <a:avLst/>
          </a:prstGeom>
          <a:solidFill>
            <a:schemeClr val="bg1"/>
          </a:solidFill>
          <a:ln w="12700">
            <a:solidFill>
              <a:srgbClr val="0000FF"/>
            </a:solidFill>
            <a:prstDash val="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lvl="0" algn="just">
              <a:defRPr/>
            </a:pPr>
            <a:r>
              <a:rPr lang="en-US" sz="2800" b="1" i="1" smtClean="0">
                <a:solidFill>
                  <a:srgbClr val="0000FF"/>
                </a:solidFill>
                <a:latin typeface="Calibri" pitchFamily="34" charset="0"/>
                <a:cs typeface="Calibri" pitchFamily="34" charset="0"/>
              </a:rPr>
              <a:t> So sánh sự chênh lệch giữa doanh thu bưu chính với doanh thu viễn thông, giai đoạn 2010 - 2021. Giải thích sự chênh lệch đó.</a:t>
            </a:r>
            <a:endParaRPr lang="en-US" sz="2800" b="1" i="1" dirty="0">
              <a:solidFill>
                <a:srgbClr val="0000FF"/>
              </a:solidFill>
              <a:latin typeface="Calibri" pitchFamily="34" charset="0"/>
              <a:cs typeface="Calibri" pitchFamily="34" charset="0"/>
            </a:endParaRPr>
          </a:p>
        </p:txBody>
      </p:sp>
      <p:pic>
        <p:nvPicPr>
          <p:cNvPr id="11" name="Picture 10">
            <a:extLst>
              <a:ext uri="{FF2B5EF4-FFF2-40B4-BE49-F238E27FC236}">
                <a16:creationId xmlns:a16="http://schemas.microsoft.com/office/drawing/2014/main" xmlns="" id="{604A8784-7D1E-4B40-830D-706D02A34333}"/>
              </a:ext>
            </a:extLst>
          </p:cNvPr>
          <p:cNvPicPr>
            <a:picLocks noChangeAspect="1"/>
          </p:cNvPicPr>
          <p:nvPr/>
        </p:nvPicPr>
        <p:blipFill rotWithShape="1">
          <a:blip r:embed="rId2" cstate="print">
            <a:extLst>
              <a:ext uri="{BEBA8EAE-BF5A-486C-A8C5-ECC9F3942E4B}">
                <a14:imgProps xmlns:a14="http://schemas.microsoft.com/office/drawing/2010/main">
                  <a14:imgLayer>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p:blipFill>
        <p:spPr>
          <a:xfrm>
            <a:off x="0" y="4680453"/>
            <a:ext cx="1000545" cy="1086608"/>
          </a:xfrm>
          <a:prstGeom prst="rect">
            <a:avLst/>
          </a:prstGeom>
        </p:spPr>
      </p:pic>
      <p:sp>
        <p:nvSpPr>
          <p:cNvPr id="12" name="TextBox 11"/>
          <p:cNvSpPr txBox="1"/>
          <p:nvPr/>
        </p:nvSpPr>
        <p:spPr>
          <a:xfrm>
            <a:off x="618697" y="5568285"/>
            <a:ext cx="11518711" cy="553998"/>
          </a:xfrm>
          <a:prstGeom prst="rect">
            <a:avLst/>
          </a:prstGeom>
          <a:noFill/>
        </p:spPr>
        <p:txBody>
          <a:bodyPr wrap="square" rtlCol="0">
            <a:spAutoFit/>
          </a:bodyPr>
          <a:lstStyle/>
          <a:p>
            <a:r>
              <a:rPr lang="en-US" sz="3000" b="1" smtClean="0">
                <a:solidFill>
                  <a:srgbClr val="0506FE"/>
                </a:solidFill>
              </a:rPr>
              <a:t>- Giai đoạn 2010 - 2021:</a:t>
            </a:r>
            <a:endParaRPr lang="en-US" sz="3000" b="1">
              <a:solidFill>
                <a:srgbClr val="0506FE"/>
              </a:solidFill>
            </a:endParaRPr>
          </a:p>
        </p:txBody>
      </p:sp>
      <p:sp>
        <p:nvSpPr>
          <p:cNvPr id="13" name="TextBox 12"/>
          <p:cNvSpPr txBox="1"/>
          <p:nvPr/>
        </p:nvSpPr>
        <p:spPr>
          <a:xfrm>
            <a:off x="470860" y="6077208"/>
            <a:ext cx="12430836" cy="553998"/>
          </a:xfrm>
          <a:prstGeom prst="rect">
            <a:avLst/>
          </a:prstGeom>
          <a:noFill/>
        </p:spPr>
        <p:txBody>
          <a:bodyPr wrap="square" rtlCol="0">
            <a:spAutoFit/>
          </a:bodyPr>
          <a:lstStyle/>
          <a:p>
            <a:r>
              <a:rPr lang="en-US" sz="3000" b="1" smtClean="0">
                <a:solidFill>
                  <a:srgbClr val="0506FE"/>
                </a:solidFill>
              </a:rPr>
              <a:t>- DT DV bưu chính </a:t>
            </a:r>
            <a:r>
              <a:rPr lang="en-US" sz="3000" b="1" smtClean="0">
                <a:solidFill>
                  <a:srgbClr val="EA211C"/>
                </a:solidFill>
              </a:rPr>
              <a:t>tăng liên tục</a:t>
            </a:r>
            <a:r>
              <a:rPr lang="en-US" sz="3000" b="1" smtClean="0">
                <a:solidFill>
                  <a:srgbClr val="0506FE"/>
                </a:solidFill>
              </a:rPr>
              <a:t>, tăng </a:t>
            </a:r>
            <a:r>
              <a:rPr lang="en-US" sz="3000" b="1" smtClean="0">
                <a:solidFill>
                  <a:srgbClr val="EA211C"/>
                </a:solidFill>
              </a:rPr>
              <a:t>20,8 nghìn tỉ đồng</a:t>
            </a:r>
            <a:r>
              <a:rPr lang="en-US" sz="3000" b="1" smtClean="0">
                <a:solidFill>
                  <a:srgbClr val="0506FE"/>
                </a:solidFill>
              </a:rPr>
              <a:t>; gấp </a:t>
            </a:r>
            <a:r>
              <a:rPr lang="en-US" sz="3000" b="1" smtClean="0">
                <a:solidFill>
                  <a:srgbClr val="EA211C"/>
                </a:solidFill>
              </a:rPr>
              <a:t>4,5 lần</a:t>
            </a:r>
            <a:endParaRPr lang="en-US" sz="3000" b="1">
              <a:solidFill>
                <a:srgbClr val="EA211C"/>
              </a:solidFill>
            </a:endParaRPr>
          </a:p>
        </p:txBody>
      </p:sp>
      <p:sp>
        <p:nvSpPr>
          <p:cNvPr id="14" name="TextBox 13"/>
          <p:cNvSpPr txBox="1"/>
          <p:nvPr/>
        </p:nvSpPr>
        <p:spPr>
          <a:xfrm>
            <a:off x="500428" y="6065832"/>
            <a:ext cx="12430836" cy="553998"/>
          </a:xfrm>
          <a:prstGeom prst="rect">
            <a:avLst/>
          </a:prstGeom>
          <a:noFill/>
        </p:spPr>
        <p:txBody>
          <a:bodyPr wrap="square" rtlCol="0">
            <a:spAutoFit/>
          </a:bodyPr>
          <a:lstStyle/>
          <a:p>
            <a:r>
              <a:rPr lang="en-US" sz="3000" b="1" smtClean="0">
                <a:solidFill>
                  <a:srgbClr val="0506FE"/>
                </a:solidFill>
              </a:rPr>
              <a:t>- DT DV viễn thông </a:t>
            </a:r>
            <a:r>
              <a:rPr lang="en-US" sz="3000" b="1" smtClean="0">
                <a:solidFill>
                  <a:srgbClr val="EA211C"/>
                </a:solidFill>
              </a:rPr>
              <a:t>tăng liên tục</a:t>
            </a:r>
            <a:r>
              <a:rPr lang="en-US" sz="3000" b="1" smtClean="0">
                <a:solidFill>
                  <a:srgbClr val="0506FE"/>
                </a:solidFill>
              </a:rPr>
              <a:t>, tăng </a:t>
            </a:r>
            <a:r>
              <a:rPr lang="en-US" sz="3000" b="1" smtClean="0">
                <a:solidFill>
                  <a:srgbClr val="EA211C"/>
                </a:solidFill>
              </a:rPr>
              <a:t>138,6 nghìn tỉ đồng</a:t>
            </a:r>
            <a:r>
              <a:rPr lang="en-US" sz="3000" b="1" smtClean="0">
                <a:solidFill>
                  <a:srgbClr val="0506FE"/>
                </a:solidFill>
              </a:rPr>
              <a:t>; gấp </a:t>
            </a:r>
            <a:r>
              <a:rPr lang="en-US" sz="3000" b="1" smtClean="0">
                <a:solidFill>
                  <a:srgbClr val="EA211C"/>
                </a:solidFill>
              </a:rPr>
              <a:t>1,8 lần</a:t>
            </a:r>
            <a:endParaRPr lang="en-US" sz="3000" b="1">
              <a:solidFill>
                <a:srgbClr val="EA211C"/>
              </a:solidFill>
            </a:endParaRPr>
          </a:p>
        </p:txBody>
      </p:sp>
      <p:sp>
        <p:nvSpPr>
          <p:cNvPr id="15" name="TextBox 14"/>
          <p:cNvSpPr txBox="1"/>
          <p:nvPr/>
        </p:nvSpPr>
        <p:spPr>
          <a:xfrm>
            <a:off x="475404" y="6068104"/>
            <a:ext cx="12430836" cy="553998"/>
          </a:xfrm>
          <a:prstGeom prst="rect">
            <a:avLst/>
          </a:prstGeom>
          <a:noFill/>
        </p:spPr>
        <p:txBody>
          <a:bodyPr wrap="square" rtlCol="0">
            <a:spAutoFit/>
          </a:bodyPr>
          <a:lstStyle/>
          <a:p>
            <a:r>
              <a:rPr lang="en-US" sz="3000" b="1" smtClean="0">
                <a:solidFill>
                  <a:srgbClr val="0506FE"/>
                </a:solidFill>
              </a:rPr>
              <a:t>- Thuê bao điện thoại giảm </a:t>
            </a:r>
            <a:r>
              <a:rPr lang="en-US" sz="3000" b="1" smtClean="0">
                <a:solidFill>
                  <a:srgbClr val="EA211C"/>
                </a:solidFill>
              </a:rPr>
              <a:t>0,1 triệu thuê bao</a:t>
            </a:r>
            <a:r>
              <a:rPr lang="en-US" sz="3000" b="1" smtClean="0">
                <a:solidFill>
                  <a:srgbClr val="0506FE"/>
                </a:solidFill>
              </a:rPr>
              <a:t>; gấp </a:t>
            </a:r>
            <a:r>
              <a:rPr lang="en-US" sz="3000" b="1" smtClean="0">
                <a:solidFill>
                  <a:srgbClr val="EA211C"/>
                </a:solidFill>
              </a:rPr>
              <a:t>1,01 lần</a:t>
            </a:r>
            <a:endParaRPr lang="en-US" sz="3000" b="1">
              <a:solidFill>
                <a:srgbClr val="EA211C"/>
              </a:solidFill>
            </a:endParaRPr>
          </a:p>
        </p:txBody>
      </p:sp>
      <p:sp>
        <p:nvSpPr>
          <p:cNvPr id="17" name="TextBox 16"/>
          <p:cNvSpPr txBox="1"/>
          <p:nvPr/>
        </p:nvSpPr>
        <p:spPr>
          <a:xfrm>
            <a:off x="450384" y="6081754"/>
            <a:ext cx="12430836" cy="553998"/>
          </a:xfrm>
          <a:prstGeom prst="rect">
            <a:avLst/>
          </a:prstGeom>
          <a:noFill/>
        </p:spPr>
        <p:txBody>
          <a:bodyPr wrap="square" rtlCol="0">
            <a:spAutoFit/>
          </a:bodyPr>
          <a:lstStyle/>
          <a:p>
            <a:r>
              <a:rPr lang="en-US" sz="3000" b="1" smtClean="0">
                <a:solidFill>
                  <a:srgbClr val="0506FE"/>
                </a:solidFill>
              </a:rPr>
              <a:t>- Thuê bao Internet BRCĐ </a:t>
            </a:r>
            <a:r>
              <a:rPr lang="en-US" sz="3000" b="1" smtClean="0">
                <a:solidFill>
                  <a:srgbClr val="EA211C"/>
                </a:solidFill>
              </a:rPr>
              <a:t>tăng liên tục</a:t>
            </a:r>
            <a:r>
              <a:rPr lang="en-US" sz="3000" b="1" smtClean="0">
                <a:solidFill>
                  <a:srgbClr val="0506FE"/>
                </a:solidFill>
              </a:rPr>
              <a:t>, tăng </a:t>
            </a:r>
            <a:r>
              <a:rPr lang="en-US" sz="3000" b="1" smtClean="0">
                <a:solidFill>
                  <a:srgbClr val="EA211C"/>
                </a:solidFill>
              </a:rPr>
              <a:t>15,6 triệu tb</a:t>
            </a:r>
            <a:r>
              <a:rPr lang="en-US" sz="3000" b="1" smtClean="0">
                <a:solidFill>
                  <a:srgbClr val="0506FE"/>
                </a:solidFill>
              </a:rPr>
              <a:t>; gấp </a:t>
            </a:r>
            <a:r>
              <a:rPr lang="en-US" sz="3000" b="1" smtClean="0">
                <a:solidFill>
                  <a:srgbClr val="EA211C"/>
                </a:solidFill>
              </a:rPr>
              <a:t>5,2 lần</a:t>
            </a:r>
            <a:endParaRPr lang="en-US" sz="3000" b="1">
              <a:solidFill>
                <a:srgbClr val="EA211C"/>
              </a:solidFill>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ppt_x</p:attrName>
                                        </p:attrNameLst>
                                      </p:cBhvr>
                                      <p:tavLst>
                                        <p:tav tm="0">
                                          <p:val>
                                            <p:strVal val="#ppt_x-.2"/>
                                          </p:val>
                                        </p:tav>
                                        <p:tav tm="100000">
                                          <p:val>
                                            <p:strVal val="#ppt_x"/>
                                          </p:val>
                                        </p:tav>
                                      </p:tavLst>
                                    </p:anim>
                                    <p:anim calcmode="lin" valueType="num">
                                      <p:cBhvr>
                                        <p:cTn id="8"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9" dur="1000"/>
                                        <p:tgtEl>
                                          <p:spTgt spid="8"/>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ppt_x</p:attrName>
                                        </p:attrNameLst>
                                      </p:cBhvr>
                                      <p:tavLst>
                                        <p:tav tm="0">
                                          <p:val>
                                            <p:strVal val="#ppt_x-.2"/>
                                          </p:val>
                                        </p:tav>
                                        <p:tav tm="100000">
                                          <p:val>
                                            <p:strVal val="#ppt_x"/>
                                          </p:val>
                                        </p:tav>
                                      </p:tavLst>
                                    </p:anim>
                                    <p:anim calcmode="lin" valueType="num">
                                      <p:cBhvr>
                                        <p:cTn id="13"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14" dur="1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xit" presetSubtype="0" fill="hold" nodeType="clickEffect">
                                  <p:stCondLst>
                                    <p:cond delay="0"/>
                                  </p:stCondLst>
                                  <p:childTnLst>
                                    <p:anim calcmode="lin" valueType="num">
                                      <p:cBhvr>
                                        <p:cTn id="18" dur="1000"/>
                                        <p:tgtEl>
                                          <p:spTgt spid="8"/>
                                        </p:tgtEl>
                                        <p:attrNameLst>
                                          <p:attrName>ppt_x</p:attrName>
                                        </p:attrNameLst>
                                      </p:cBhvr>
                                      <p:tavLst>
                                        <p:tav tm="0">
                                          <p:val>
                                            <p:strVal val="ppt_x"/>
                                          </p:val>
                                        </p:tav>
                                        <p:tav tm="100000">
                                          <p:val>
                                            <p:strVal val="ppt_x-.2"/>
                                          </p:val>
                                        </p:tav>
                                      </p:tavLst>
                                    </p:anim>
                                    <p:anim calcmode="lin" valueType="num">
                                      <p:cBhvr>
                                        <p:cTn id="19" dur="1000"/>
                                        <p:tgtEl>
                                          <p:spTgt spid="8"/>
                                        </p:tgtEl>
                                        <p:attrNameLst>
                                          <p:attrName>ppt_y</p:attrName>
                                        </p:attrNameLst>
                                      </p:cBhvr>
                                      <p:tavLst>
                                        <p:tav tm="0">
                                          <p:val>
                                            <p:strVal val="ppt_y"/>
                                          </p:val>
                                        </p:tav>
                                        <p:tav tm="100000">
                                          <p:val>
                                            <p:strVal val="ppt_y"/>
                                          </p:val>
                                        </p:tav>
                                      </p:tavLst>
                                    </p:anim>
                                    <p:animEffect transition="out" filter="fade">
                                      <p:cBhvr>
                                        <p:cTn id="20" dur="1000"/>
                                        <p:tgtEl>
                                          <p:spTgt spid="8"/>
                                        </p:tgtEl>
                                      </p:cBhvr>
                                    </p:animEffect>
                                    <p:set>
                                      <p:cBhvr>
                                        <p:cTn id="21" dur="1" fill="hold">
                                          <p:stCondLst>
                                            <p:cond delay="999"/>
                                          </p:stCondLst>
                                        </p:cTn>
                                        <p:tgtEl>
                                          <p:spTgt spid="8"/>
                                        </p:tgtEl>
                                        <p:attrNameLst>
                                          <p:attrName>style.visibility</p:attrName>
                                        </p:attrNameLst>
                                      </p:cBhvr>
                                      <p:to>
                                        <p:strVal val="hidden"/>
                                      </p:to>
                                    </p:set>
                                  </p:childTnLst>
                                </p:cTn>
                              </p:par>
                              <p:par>
                                <p:cTn id="22" presetID="29" presetClass="exit" presetSubtype="0" fill="hold" grpId="1" nodeType="withEffect">
                                  <p:stCondLst>
                                    <p:cond delay="0"/>
                                  </p:stCondLst>
                                  <p:childTnLst>
                                    <p:anim calcmode="lin" valueType="num">
                                      <p:cBhvr>
                                        <p:cTn id="23" dur="1000"/>
                                        <p:tgtEl>
                                          <p:spTgt spid="7"/>
                                        </p:tgtEl>
                                        <p:attrNameLst>
                                          <p:attrName>ppt_x</p:attrName>
                                        </p:attrNameLst>
                                      </p:cBhvr>
                                      <p:tavLst>
                                        <p:tav tm="0">
                                          <p:val>
                                            <p:strVal val="ppt_x"/>
                                          </p:val>
                                        </p:tav>
                                        <p:tav tm="100000">
                                          <p:val>
                                            <p:strVal val="ppt_x-.2"/>
                                          </p:val>
                                        </p:tav>
                                      </p:tavLst>
                                    </p:anim>
                                    <p:anim calcmode="lin" valueType="num">
                                      <p:cBhvr>
                                        <p:cTn id="24" dur="1000"/>
                                        <p:tgtEl>
                                          <p:spTgt spid="7"/>
                                        </p:tgtEl>
                                        <p:attrNameLst>
                                          <p:attrName>ppt_y</p:attrName>
                                        </p:attrNameLst>
                                      </p:cBhvr>
                                      <p:tavLst>
                                        <p:tav tm="0">
                                          <p:val>
                                            <p:strVal val="ppt_y"/>
                                          </p:val>
                                        </p:tav>
                                        <p:tav tm="100000">
                                          <p:val>
                                            <p:strVal val="ppt_y"/>
                                          </p:val>
                                        </p:tav>
                                      </p:tavLst>
                                    </p:anim>
                                    <p:animEffect transition="out" filter="fade">
                                      <p:cBhvr>
                                        <p:cTn id="25" dur="1000"/>
                                        <p:tgtEl>
                                          <p:spTgt spid="7"/>
                                        </p:tgtEl>
                                      </p:cBhvr>
                                    </p:animEffect>
                                    <p:set>
                                      <p:cBhvr>
                                        <p:cTn id="26" dur="1" fill="hold">
                                          <p:stCondLst>
                                            <p:cond delay="999"/>
                                          </p:stCondLst>
                                        </p:cTn>
                                        <p:tgtEl>
                                          <p:spTgt spid="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9"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ppt_x</p:attrName>
                                        </p:attrNameLst>
                                      </p:cBhvr>
                                      <p:tavLst>
                                        <p:tav tm="0">
                                          <p:val>
                                            <p:strVal val="#ppt_x-.2"/>
                                          </p:val>
                                        </p:tav>
                                        <p:tav tm="100000">
                                          <p:val>
                                            <p:strVal val="#ppt_x"/>
                                          </p:val>
                                        </p:tav>
                                      </p:tavLst>
                                    </p:anim>
                                    <p:anim calcmode="lin" valueType="num">
                                      <p:cBhvr>
                                        <p:cTn id="32"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33" dur="10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29"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p:cTn id="38" dur="1000" fill="hold"/>
                                        <p:tgtEl>
                                          <p:spTgt spid="13"/>
                                        </p:tgtEl>
                                        <p:attrNameLst>
                                          <p:attrName>ppt_x</p:attrName>
                                        </p:attrNameLst>
                                      </p:cBhvr>
                                      <p:tavLst>
                                        <p:tav tm="0">
                                          <p:val>
                                            <p:strVal val="#ppt_x-.2"/>
                                          </p:val>
                                        </p:tav>
                                        <p:tav tm="100000">
                                          <p:val>
                                            <p:strVal val="#ppt_x"/>
                                          </p:val>
                                        </p:tav>
                                      </p:tavLst>
                                    </p:anim>
                                    <p:anim calcmode="lin" valueType="num">
                                      <p:cBhvr>
                                        <p:cTn id="39"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40" dur="10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29" presetClass="exit" presetSubtype="0" fill="hold" grpId="1" nodeType="clickEffect">
                                  <p:stCondLst>
                                    <p:cond delay="0"/>
                                  </p:stCondLst>
                                  <p:childTnLst>
                                    <p:anim calcmode="lin" valueType="num">
                                      <p:cBhvr>
                                        <p:cTn id="44" dur="1000"/>
                                        <p:tgtEl>
                                          <p:spTgt spid="13"/>
                                        </p:tgtEl>
                                        <p:attrNameLst>
                                          <p:attrName>ppt_x</p:attrName>
                                        </p:attrNameLst>
                                      </p:cBhvr>
                                      <p:tavLst>
                                        <p:tav tm="0">
                                          <p:val>
                                            <p:strVal val="ppt_x"/>
                                          </p:val>
                                        </p:tav>
                                        <p:tav tm="100000">
                                          <p:val>
                                            <p:strVal val="ppt_x-.2"/>
                                          </p:val>
                                        </p:tav>
                                      </p:tavLst>
                                    </p:anim>
                                    <p:anim calcmode="lin" valueType="num">
                                      <p:cBhvr>
                                        <p:cTn id="45" dur="1000"/>
                                        <p:tgtEl>
                                          <p:spTgt spid="13"/>
                                        </p:tgtEl>
                                        <p:attrNameLst>
                                          <p:attrName>ppt_y</p:attrName>
                                        </p:attrNameLst>
                                      </p:cBhvr>
                                      <p:tavLst>
                                        <p:tav tm="0">
                                          <p:val>
                                            <p:strVal val="ppt_y"/>
                                          </p:val>
                                        </p:tav>
                                        <p:tav tm="100000">
                                          <p:val>
                                            <p:strVal val="ppt_y"/>
                                          </p:val>
                                        </p:tav>
                                      </p:tavLst>
                                    </p:anim>
                                    <p:animEffect transition="out" filter="fade">
                                      <p:cBhvr>
                                        <p:cTn id="46" dur="1000"/>
                                        <p:tgtEl>
                                          <p:spTgt spid="13"/>
                                        </p:tgtEl>
                                      </p:cBhvr>
                                    </p:animEffect>
                                    <p:set>
                                      <p:cBhvr>
                                        <p:cTn id="47" dur="1" fill="hold">
                                          <p:stCondLst>
                                            <p:cond delay="999"/>
                                          </p:stCondLst>
                                        </p:cTn>
                                        <p:tgtEl>
                                          <p:spTgt spid="13"/>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9" presetClass="entr" presetSubtype="0"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 calcmode="lin" valueType="num">
                                      <p:cBhvr>
                                        <p:cTn id="52" dur="1000" fill="hold"/>
                                        <p:tgtEl>
                                          <p:spTgt spid="14"/>
                                        </p:tgtEl>
                                        <p:attrNameLst>
                                          <p:attrName>ppt_x</p:attrName>
                                        </p:attrNameLst>
                                      </p:cBhvr>
                                      <p:tavLst>
                                        <p:tav tm="0">
                                          <p:val>
                                            <p:strVal val="#ppt_x-.2"/>
                                          </p:val>
                                        </p:tav>
                                        <p:tav tm="100000">
                                          <p:val>
                                            <p:strVal val="#ppt_x"/>
                                          </p:val>
                                        </p:tav>
                                      </p:tavLst>
                                    </p:anim>
                                    <p:anim calcmode="lin" valueType="num">
                                      <p:cBhvr>
                                        <p:cTn id="53"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54" dur="1000"/>
                                        <p:tgtEl>
                                          <p:spTgt spid="14"/>
                                        </p:tgtEl>
                                      </p:cBhvr>
                                    </p:animEffect>
                                  </p:childTnLst>
                                </p:cTn>
                              </p:par>
                            </p:childTnLst>
                          </p:cTn>
                        </p:par>
                      </p:childTnLst>
                    </p:cTn>
                  </p:par>
                  <p:par>
                    <p:cTn id="55" fill="hold">
                      <p:stCondLst>
                        <p:cond delay="indefinite"/>
                      </p:stCondLst>
                      <p:childTnLst>
                        <p:par>
                          <p:cTn id="56" fill="hold">
                            <p:stCondLst>
                              <p:cond delay="0"/>
                            </p:stCondLst>
                            <p:childTnLst>
                              <p:par>
                                <p:cTn id="57" presetID="29" presetClass="exit" presetSubtype="0" fill="hold" grpId="1" nodeType="clickEffect">
                                  <p:stCondLst>
                                    <p:cond delay="0"/>
                                  </p:stCondLst>
                                  <p:childTnLst>
                                    <p:anim calcmode="lin" valueType="num">
                                      <p:cBhvr>
                                        <p:cTn id="58" dur="1000"/>
                                        <p:tgtEl>
                                          <p:spTgt spid="14"/>
                                        </p:tgtEl>
                                        <p:attrNameLst>
                                          <p:attrName>ppt_x</p:attrName>
                                        </p:attrNameLst>
                                      </p:cBhvr>
                                      <p:tavLst>
                                        <p:tav tm="0">
                                          <p:val>
                                            <p:strVal val="ppt_x"/>
                                          </p:val>
                                        </p:tav>
                                        <p:tav tm="100000">
                                          <p:val>
                                            <p:strVal val="ppt_x-.2"/>
                                          </p:val>
                                        </p:tav>
                                      </p:tavLst>
                                    </p:anim>
                                    <p:anim calcmode="lin" valueType="num">
                                      <p:cBhvr>
                                        <p:cTn id="59" dur="1000"/>
                                        <p:tgtEl>
                                          <p:spTgt spid="14"/>
                                        </p:tgtEl>
                                        <p:attrNameLst>
                                          <p:attrName>ppt_y</p:attrName>
                                        </p:attrNameLst>
                                      </p:cBhvr>
                                      <p:tavLst>
                                        <p:tav tm="0">
                                          <p:val>
                                            <p:strVal val="ppt_y"/>
                                          </p:val>
                                        </p:tav>
                                        <p:tav tm="100000">
                                          <p:val>
                                            <p:strVal val="ppt_y"/>
                                          </p:val>
                                        </p:tav>
                                      </p:tavLst>
                                    </p:anim>
                                    <p:animEffect transition="out" filter="fade">
                                      <p:cBhvr>
                                        <p:cTn id="60" dur="1000"/>
                                        <p:tgtEl>
                                          <p:spTgt spid="14"/>
                                        </p:tgtEl>
                                      </p:cBhvr>
                                    </p:animEffect>
                                    <p:set>
                                      <p:cBhvr>
                                        <p:cTn id="61" dur="1" fill="hold">
                                          <p:stCondLst>
                                            <p:cond delay="999"/>
                                          </p:stCondLst>
                                        </p:cTn>
                                        <p:tgtEl>
                                          <p:spTgt spid="14"/>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29" presetClass="entr" presetSubtype="0" fill="hold" grpId="0" nodeType="clickEffect">
                                  <p:stCondLst>
                                    <p:cond delay="0"/>
                                  </p:stCondLst>
                                  <p:childTnLst>
                                    <p:set>
                                      <p:cBhvr>
                                        <p:cTn id="65" dur="1" fill="hold">
                                          <p:stCondLst>
                                            <p:cond delay="0"/>
                                          </p:stCondLst>
                                        </p:cTn>
                                        <p:tgtEl>
                                          <p:spTgt spid="15"/>
                                        </p:tgtEl>
                                        <p:attrNameLst>
                                          <p:attrName>style.visibility</p:attrName>
                                        </p:attrNameLst>
                                      </p:cBhvr>
                                      <p:to>
                                        <p:strVal val="visible"/>
                                      </p:to>
                                    </p:set>
                                    <p:anim calcmode="lin" valueType="num">
                                      <p:cBhvr>
                                        <p:cTn id="66" dur="1000" fill="hold"/>
                                        <p:tgtEl>
                                          <p:spTgt spid="15"/>
                                        </p:tgtEl>
                                        <p:attrNameLst>
                                          <p:attrName>ppt_x</p:attrName>
                                        </p:attrNameLst>
                                      </p:cBhvr>
                                      <p:tavLst>
                                        <p:tav tm="0">
                                          <p:val>
                                            <p:strVal val="#ppt_x-.2"/>
                                          </p:val>
                                        </p:tav>
                                        <p:tav tm="100000">
                                          <p:val>
                                            <p:strVal val="#ppt_x"/>
                                          </p:val>
                                        </p:tav>
                                      </p:tavLst>
                                    </p:anim>
                                    <p:anim calcmode="lin" valueType="num">
                                      <p:cBhvr>
                                        <p:cTn id="67"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68" dur="1000"/>
                                        <p:tgtEl>
                                          <p:spTgt spid="15"/>
                                        </p:tgtEl>
                                      </p:cBhvr>
                                    </p:animEffect>
                                  </p:childTnLst>
                                </p:cTn>
                              </p:par>
                            </p:childTnLst>
                          </p:cTn>
                        </p:par>
                      </p:childTnLst>
                    </p:cTn>
                  </p:par>
                  <p:par>
                    <p:cTn id="69" fill="hold">
                      <p:stCondLst>
                        <p:cond delay="indefinite"/>
                      </p:stCondLst>
                      <p:childTnLst>
                        <p:par>
                          <p:cTn id="70" fill="hold">
                            <p:stCondLst>
                              <p:cond delay="0"/>
                            </p:stCondLst>
                            <p:childTnLst>
                              <p:par>
                                <p:cTn id="71" presetID="29" presetClass="exit" presetSubtype="0" fill="hold" grpId="1" nodeType="clickEffect">
                                  <p:stCondLst>
                                    <p:cond delay="0"/>
                                  </p:stCondLst>
                                  <p:childTnLst>
                                    <p:anim calcmode="lin" valueType="num">
                                      <p:cBhvr>
                                        <p:cTn id="72" dur="1000"/>
                                        <p:tgtEl>
                                          <p:spTgt spid="15"/>
                                        </p:tgtEl>
                                        <p:attrNameLst>
                                          <p:attrName>ppt_x</p:attrName>
                                        </p:attrNameLst>
                                      </p:cBhvr>
                                      <p:tavLst>
                                        <p:tav tm="0">
                                          <p:val>
                                            <p:strVal val="ppt_x"/>
                                          </p:val>
                                        </p:tav>
                                        <p:tav tm="100000">
                                          <p:val>
                                            <p:strVal val="ppt_x-.2"/>
                                          </p:val>
                                        </p:tav>
                                      </p:tavLst>
                                    </p:anim>
                                    <p:anim calcmode="lin" valueType="num">
                                      <p:cBhvr>
                                        <p:cTn id="73" dur="1000"/>
                                        <p:tgtEl>
                                          <p:spTgt spid="15"/>
                                        </p:tgtEl>
                                        <p:attrNameLst>
                                          <p:attrName>ppt_y</p:attrName>
                                        </p:attrNameLst>
                                      </p:cBhvr>
                                      <p:tavLst>
                                        <p:tav tm="0">
                                          <p:val>
                                            <p:strVal val="ppt_y"/>
                                          </p:val>
                                        </p:tav>
                                        <p:tav tm="100000">
                                          <p:val>
                                            <p:strVal val="ppt_y"/>
                                          </p:val>
                                        </p:tav>
                                      </p:tavLst>
                                    </p:anim>
                                    <p:animEffect transition="out" filter="fade">
                                      <p:cBhvr>
                                        <p:cTn id="74" dur="1000"/>
                                        <p:tgtEl>
                                          <p:spTgt spid="15"/>
                                        </p:tgtEl>
                                      </p:cBhvr>
                                    </p:animEffect>
                                    <p:set>
                                      <p:cBhvr>
                                        <p:cTn id="75" dur="1" fill="hold">
                                          <p:stCondLst>
                                            <p:cond delay="999"/>
                                          </p:stCondLst>
                                        </p:cTn>
                                        <p:tgtEl>
                                          <p:spTgt spid="15"/>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29" presetClass="entr" presetSubtype="0" fill="hold" grpId="0" nodeType="clickEffect">
                                  <p:stCondLst>
                                    <p:cond delay="0"/>
                                  </p:stCondLst>
                                  <p:childTnLst>
                                    <p:set>
                                      <p:cBhvr>
                                        <p:cTn id="79" dur="1" fill="hold">
                                          <p:stCondLst>
                                            <p:cond delay="0"/>
                                          </p:stCondLst>
                                        </p:cTn>
                                        <p:tgtEl>
                                          <p:spTgt spid="17"/>
                                        </p:tgtEl>
                                        <p:attrNameLst>
                                          <p:attrName>style.visibility</p:attrName>
                                        </p:attrNameLst>
                                      </p:cBhvr>
                                      <p:to>
                                        <p:strVal val="visible"/>
                                      </p:to>
                                    </p:set>
                                    <p:anim calcmode="lin" valueType="num">
                                      <p:cBhvr>
                                        <p:cTn id="80" dur="1000" fill="hold"/>
                                        <p:tgtEl>
                                          <p:spTgt spid="17"/>
                                        </p:tgtEl>
                                        <p:attrNameLst>
                                          <p:attrName>ppt_x</p:attrName>
                                        </p:attrNameLst>
                                      </p:cBhvr>
                                      <p:tavLst>
                                        <p:tav tm="0">
                                          <p:val>
                                            <p:strVal val="#ppt_x-.2"/>
                                          </p:val>
                                        </p:tav>
                                        <p:tav tm="100000">
                                          <p:val>
                                            <p:strVal val="#ppt_x"/>
                                          </p:val>
                                        </p:tav>
                                      </p:tavLst>
                                    </p:anim>
                                    <p:anim calcmode="lin" valueType="num">
                                      <p:cBhvr>
                                        <p:cTn id="81"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82" dur="1000"/>
                                        <p:tgtEl>
                                          <p:spTgt spid="17"/>
                                        </p:tgtEl>
                                      </p:cBhvr>
                                    </p:animEffect>
                                  </p:childTnLst>
                                </p:cTn>
                              </p:par>
                            </p:childTnLst>
                          </p:cTn>
                        </p:par>
                      </p:childTnLst>
                    </p:cTn>
                  </p:par>
                  <p:par>
                    <p:cTn id="83" fill="hold">
                      <p:stCondLst>
                        <p:cond delay="indefinite"/>
                      </p:stCondLst>
                      <p:childTnLst>
                        <p:par>
                          <p:cTn id="84" fill="hold">
                            <p:stCondLst>
                              <p:cond delay="0"/>
                            </p:stCondLst>
                            <p:childTnLst>
                              <p:par>
                                <p:cTn id="85" presetID="29" presetClass="exit" presetSubtype="0" fill="hold" grpId="1" nodeType="clickEffect">
                                  <p:stCondLst>
                                    <p:cond delay="0"/>
                                  </p:stCondLst>
                                  <p:childTnLst>
                                    <p:anim calcmode="lin" valueType="num">
                                      <p:cBhvr>
                                        <p:cTn id="86" dur="1000"/>
                                        <p:tgtEl>
                                          <p:spTgt spid="17"/>
                                        </p:tgtEl>
                                        <p:attrNameLst>
                                          <p:attrName>ppt_x</p:attrName>
                                        </p:attrNameLst>
                                      </p:cBhvr>
                                      <p:tavLst>
                                        <p:tav tm="0">
                                          <p:val>
                                            <p:strVal val="ppt_x"/>
                                          </p:val>
                                        </p:tav>
                                        <p:tav tm="100000">
                                          <p:val>
                                            <p:strVal val="ppt_x-.2"/>
                                          </p:val>
                                        </p:tav>
                                      </p:tavLst>
                                    </p:anim>
                                    <p:anim calcmode="lin" valueType="num">
                                      <p:cBhvr>
                                        <p:cTn id="87" dur="1000"/>
                                        <p:tgtEl>
                                          <p:spTgt spid="17"/>
                                        </p:tgtEl>
                                        <p:attrNameLst>
                                          <p:attrName>ppt_y</p:attrName>
                                        </p:attrNameLst>
                                      </p:cBhvr>
                                      <p:tavLst>
                                        <p:tav tm="0">
                                          <p:val>
                                            <p:strVal val="ppt_y"/>
                                          </p:val>
                                        </p:tav>
                                        <p:tav tm="100000">
                                          <p:val>
                                            <p:strVal val="ppt_y"/>
                                          </p:val>
                                        </p:tav>
                                      </p:tavLst>
                                    </p:anim>
                                    <p:animEffect transition="out" filter="fade">
                                      <p:cBhvr>
                                        <p:cTn id="88" dur="1000"/>
                                        <p:tgtEl>
                                          <p:spTgt spid="17"/>
                                        </p:tgtEl>
                                      </p:cBhvr>
                                    </p:animEffect>
                                    <p:set>
                                      <p:cBhvr>
                                        <p:cTn id="89" dur="1" fill="hold">
                                          <p:stCondLst>
                                            <p:cond delay="999"/>
                                          </p:stCondLst>
                                        </p:cTn>
                                        <p:tgtEl>
                                          <p:spTgt spid="17"/>
                                        </p:tgtEl>
                                        <p:attrNameLst>
                                          <p:attrName>style.visibility</p:attrName>
                                        </p:attrNameLst>
                                      </p:cBhvr>
                                      <p:to>
                                        <p:strVal val="hidden"/>
                                      </p:to>
                                    </p:set>
                                  </p:childTnLst>
                                </p:cTn>
                              </p:par>
                              <p:par>
                                <p:cTn id="90" presetID="29" presetClass="exit" presetSubtype="0" fill="hold" grpId="1" nodeType="withEffect">
                                  <p:stCondLst>
                                    <p:cond delay="0"/>
                                  </p:stCondLst>
                                  <p:childTnLst>
                                    <p:anim calcmode="lin" valueType="num">
                                      <p:cBhvr>
                                        <p:cTn id="91" dur="1000"/>
                                        <p:tgtEl>
                                          <p:spTgt spid="12"/>
                                        </p:tgtEl>
                                        <p:attrNameLst>
                                          <p:attrName>ppt_x</p:attrName>
                                        </p:attrNameLst>
                                      </p:cBhvr>
                                      <p:tavLst>
                                        <p:tav tm="0">
                                          <p:val>
                                            <p:strVal val="ppt_x"/>
                                          </p:val>
                                        </p:tav>
                                        <p:tav tm="100000">
                                          <p:val>
                                            <p:strVal val="ppt_x-.2"/>
                                          </p:val>
                                        </p:tav>
                                      </p:tavLst>
                                    </p:anim>
                                    <p:anim calcmode="lin" valueType="num">
                                      <p:cBhvr>
                                        <p:cTn id="92" dur="1000"/>
                                        <p:tgtEl>
                                          <p:spTgt spid="12"/>
                                        </p:tgtEl>
                                        <p:attrNameLst>
                                          <p:attrName>ppt_y</p:attrName>
                                        </p:attrNameLst>
                                      </p:cBhvr>
                                      <p:tavLst>
                                        <p:tav tm="0">
                                          <p:val>
                                            <p:strVal val="ppt_y"/>
                                          </p:val>
                                        </p:tav>
                                        <p:tav tm="100000">
                                          <p:val>
                                            <p:strVal val="ppt_y"/>
                                          </p:val>
                                        </p:tav>
                                      </p:tavLst>
                                    </p:anim>
                                    <p:animEffect transition="out" filter="fade">
                                      <p:cBhvr>
                                        <p:cTn id="93" dur="1000"/>
                                        <p:tgtEl>
                                          <p:spTgt spid="12"/>
                                        </p:tgtEl>
                                      </p:cBhvr>
                                    </p:animEffect>
                                    <p:set>
                                      <p:cBhvr>
                                        <p:cTn id="94" dur="1" fill="hold">
                                          <p:stCondLst>
                                            <p:cond delay="999"/>
                                          </p:stCondLst>
                                        </p:cTn>
                                        <p:tgtEl>
                                          <p:spTgt spid="12"/>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29" presetClass="entr" presetSubtype="0" fill="hold" nodeType="clickEffect">
                                  <p:stCondLst>
                                    <p:cond delay="0"/>
                                  </p:stCondLst>
                                  <p:childTnLst>
                                    <p:set>
                                      <p:cBhvr>
                                        <p:cTn id="98" dur="1" fill="hold">
                                          <p:stCondLst>
                                            <p:cond delay="0"/>
                                          </p:stCondLst>
                                        </p:cTn>
                                        <p:tgtEl>
                                          <p:spTgt spid="11"/>
                                        </p:tgtEl>
                                        <p:attrNameLst>
                                          <p:attrName>style.visibility</p:attrName>
                                        </p:attrNameLst>
                                      </p:cBhvr>
                                      <p:to>
                                        <p:strVal val="visible"/>
                                      </p:to>
                                    </p:set>
                                    <p:anim calcmode="lin" valueType="num">
                                      <p:cBhvr>
                                        <p:cTn id="99" dur="1000" fill="hold"/>
                                        <p:tgtEl>
                                          <p:spTgt spid="11"/>
                                        </p:tgtEl>
                                        <p:attrNameLst>
                                          <p:attrName>ppt_x</p:attrName>
                                        </p:attrNameLst>
                                      </p:cBhvr>
                                      <p:tavLst>
                                        <p:tav tm="0">
                                          <p:val>
                                            <p:strVal val="#ppt_x-.2"/>
                                          </p:val>
                                        </p:tav>
                                        <p:tav tm="100000">
                                          <p:val>
                                            <p:strVal val="#ppt_x"/>
                                          </p:val>
                                        </p:tav>
                                      </p:tavLst>
                                    </p:anim>
                                    <p:anim calcmode="lin" valueType="num">
                                      <p:cBhvr>
                                        <p:cTn id="100"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101" dur="1000"/>
                                        <p:tgtEl>
                                          <p:spTgt spid="11"/>
                                        </p:tgtEl>
                                      </p:cBhvr>
                                    </p:animEffect>
                                  </p:childTnLst>
                                </p:cTn>
                              </p:par>
                              <p:par>
                                <p:cTn id="102" presetID="29" presetClass="entr" presetSubtype="0" fill="hold" grpId="0" nodeType="withEffect">
                                  <p:stCondLst>
                                    <p:cond delay="0"/>
                                  </p:stCondLst>
                                  <p:childTnLst>
                                    <p:set>
                                      <p:cBhvr>
                                        <p:cTn id="103" dur="1" fill="hold">
                                          <p:stCondLst>
                                            <p:cond delay="0"/>
                                          </p:stCondLst>
                                        </p:cTn>
                                        <p:tgtEl>
                                          <p:spTgt spid="10"/>
                                        </p:tgtEl>
                                        <p:attrNameLst>
                                          <p:attrName>style.visibility</p:attrName>
                                        </p:attrNameLst>
                                      </p:cBhvr>
                                      <p:to>
                                        <p:strVal val="visible"/>
                                      </p:to>
                                    </p:set>
                                    <p:anim calcmode="lin" valueType="num">
                                      <p:cBhvr>
                                        <p:cTn id="104" dur="1000" fill="hold"/>
                                        <p:tgtEl>
                                          <p:spTgt spid="10"/>
                                        </p:tgtEl>
                                        <p:attrNameLst>
                                          <p:attrName>ppt_x</p:attrName>
                                        </p:attrNameLst>
                                      </p:cBhvr>
                                      <p:tavLst>
                                        <p:tav tm="0">
                                          <p:val>
                                            <p:strVal val="#ppt_x-.2"/>
                                          </p:val>
                                        </p:tav>
                                        <p:tav tm="100000">
                                          <p:val>
                                            <p:strVal val="#ppt_x"/>
                                          </p:val>
                                        </p:tav>
                                      </p:tavLst>
                                    </p:anim>
                                    <p:anim calcmode="lin" valueType="num">
                                      <p:cBhvr>
                                        <p:cTn id="105"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106" dur="1000"/>
                                        <p:tgtEl>
                                          <p:spTgt spid="10"/>
                                        </p:tgtEl>
                                      </p:cBhvr>
                                    </p:animEffect>
                                  </p:childTnLst>
                                </p:cTn>
                              </p:par>
                            </p:childTnLst>
                          </p:cTn>
                        </p:par>
                      </p:childTnLst>
                    </p:cTn>
                  </p:par>
                  <p:par>
                    <p:cTn id="107" fill="hold">
                      <p:stCondLst>
                        <p:cond delay="indefinite"/>
                      </p:stCondLst>
                      <p:childTnLst>
                        <p:par>
                          <p:cTn id="108" fill="hold">
                            <p:stCondLst>
                              <p:cond delay="0"/>
                            </p:stCondLst>
                            <p:childTnLst>
                              <p:par>
                                <p:cTn id="109" presetID="29" presetClass="exit" presetSubtype="0" fill="hold" nodeType="clickEffect">
                                  <p:stCondLst>
                                    <p:cond delay="0"/>
                                  </p:stCondLst>
                                  <p:childTnLst>
                                    <p:anim calcmode="lin" valueType="num">
                                      <p:cBhvr>
                                        <p:cTn id="110" dur="1000"/>
                                        <p:tgtEl>
                                          <p:spTgt spid="11"/>
                                        </p:tgtEl>
                                        <p:attrNameLst>
                                          <p:attrName>ppt_x</p:attrName>
                                        </p:attrNameLst>
                                      </p:cBhvr>
                                      <p:tavLst>
                                        <p:tav tm="0">
                                          <p:val>
                                            <p:strVal val="ppt_x"/>
                                          </p:val>
                                        </p:tav>
                                        <p:tav tm="100000">
                                          <p:val>
                                            <p:strVal val="ppt_x-.2"/>
                                          </p:val>
                                        </p:tav>
                                      </p:tavLst>
                                    </p:anim>
                                    <p:anim calcmode="lin" valueType="num">
                                      <p:cBhvr>
                                        <p:cTn id="111" dur="1000"/>
                                        <p:tgtEl>
                                          <p:spTgt spid="11"/>
                                        </p:tgtEl>
                                        <p:attrNameLst>
                                          <p:attrName>ppt_y</p:attrName>
                                        </p:attrNameLst>
                                      </p:cBhvr>
                                      <p:tavLst>
                                        <p:tav tm="0">
                                          <p:val>
                                            <p:strVal val="ppt_y"/>
                                          </p:val>
                                        </p:tav>
                                        <p:tav tm="100000">
                                          <p:val>
                                            <p:strVal val="ppt_y"/>
                                          </p:val>
                                        </p:tav>
                                      </p:tavLst>
                                    </p:anim>
                                    <p:animEffect transition="out" filter="fade">
                                      <p:cBhvr>
                                        <p:cTn id="112" dur="1000"/>
                                        <p:tgtEl>
                                          <p:spTgt spid="11"/>
                                        </p:tgtEl>
                                      </p:cBhvr>
                                    </p:animEffect>
                                    <p:set>
                                      <p:cBhvr>
                                        <p:cTn id="113" dur="1" fill="hold">
                                          <p:stCondLst>
                                            <p:cond delay="999"/>
                                          </p:stCondLst>
                                        </p:cTn>
                                        <p:tgtEl>
                                          <p:spTgt spid="11"/>
                                        </p:tgtEl>
                                        <p:attrNameLst>
                                          <p:attrName>style.visibility</p:attrName>
                                        </p:attrNameLst>
                                      </p:cBhvr>
                                      <p:to>
                                        <p:strVal val="hidden"/>
                                      </p:to>
                                    </p:set>
                                  </p:childTnLst>
                                </p:cTn>
                              </p:par>
                              <p:par>
                                <p:cTn id="114" presetID="29" presetClass="exit" presetSubtype="0" fill="hold" grpId="1" nodeType="withEffect">
                                  <p:stCondLst>
                                    <p:cond delay="0"/>
                                  </p:stCondLst>
                                  <p:childTnLst>
                                    <p:anim calcmode="lin" valueType="num">
                                      <p:cBhvr>
                                        <p:cTn id="115" dur="1000"/>
                                        <p:tgtEl>
                                          <p:spTgt spid="10"/>
                                        </p:tgtEl>
                                        <p:attrNameLst>
                                          <p:attrName>ppt_x</p:attrName>
                                        </p:attrNameLst>
                                      </p:cBhvr>
                                      <p:tavLst>
                                        <p:tav tm="0">
                                          <p:val>
                                            <p:strVal val="ppt_x"/>
                                          </p:val>
                                        </p:tav>
                                        <p:tav tm="100000">
                                          <p:val>
                                            <p:strVal val="ppt_x-.2"/>
                                          </p:val>
                                        </p:tav>
                                      </p:tavLst>
                                    </p:anim>
                                    <p:anim calcmode="lin" valueType="num">
                                      <p:cBhvr>
                                        <p:cTn id="116" dur="1000"/>
                                        <p:tgtEl>
                                          <p:spTgt spid="10"/>
                                        </p:tgtEl>
                                        <p:attrNameLst>
                                          <p:attrName>ppt_y</p:attrName>
                                        </p:attrNameLst>
                                      </p:cBhvr>
                                      <p:tavLst>
                                        <p:tav tm="0">
                                          <p:val>
                                            <p:strVal val="ppt_y"/>
                                          </p:val>
                                        </p:tav>
                                        <p:tav tm="100000">
                                          <p:val>
                                            <p:strVal val="ppt_y"/>
                                          </p:val>
                                        </p:tav>
                                      </p:tavLst>
                                    </p:anim>
                                    <p:animEffect transition="out" filter="fade">
                                      <p:cBhvr>
                                        <p:cTn id="117" dur="1000"/>
                                        <p:tgtEl>
                                          <p:spTgt spid="10"/>
                                        </p:tgtEl>
                                      </p:cBhvr>
                                    </p:animEffect>
                                    <p:set>
                                      <p:cBhvr>
                                        <p:cTn id="118" dur="1" fill="hold">
                                          <p:stCondLst>
                                            <p:cond delay="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10" grpId="0" animBg="1"/>
      <p:bldP spid="10" grpId="1" animBg="1"/>
      <p:bldP spid="12" grpId="0"/>
      <p:bldP spid="12" grpId="1"/>
      <p:bldP spid="13" grpId="0"/>
      <p:bldP spid="13" grpId="1"/>
      <p:bldP spid="14" grpId="0"/>
      <p:bldP spid="14" grpId="1"/>
      <p:bldP spid="15" grpId="0"/>
      <p:bldP spid="15" grpId="1"/>
      <p:bldP spid="17" grpId="0"/>
      <p:bldP spid="17" grpId="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Viễn thông sẽ là ngành có sức tăng trưởng mạnh nhất trong năm 2020 - MVietQ">
            <a:extLst>
              <a:ext uri="{FF2B5EF4-FFF2-40B4-BE49-F238E27FC236}">
                <a16:creationId xmlns="" xmlns:a16="http://schemas.microsoft.com/office/drawing/2014/main" id="{08E37BF4-932E-43EA-B948-E53488DA56A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9413400" y="1650061"/>
            <a:ext cx="2751236" cy="166932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Đảm bảo người dân khu đô thị được lựa chọn mạng viễn thông - Báo Khánh Hòa  điện tử">
            <a:extLst>
              <a:ext uri="{FF2B5EF4-FFF2-40B4-BE49-F238E27FC236}">
                <a16:creationId xmlns="" xmlns:a16="http://schemas.microsoft.com/office/drawing/2014/main" id="{36B9D7F2-CBD6-453E-A358-B22AD25A545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885732" y="1650061"/>
            <a:ext cx="2527668" cy="1687218"/>
          </a:xfrm>
          <a:prstGeom prst="rect">
            <a:avLst/>
          </a:prstGeom>
          <a:noFill/>
          <a:extLst>
            <a:ext uri="{909E8E84-426E-40DD-AFC4-6F175D3DCCD1}">
              <a14:hiddenFill xmlns:a14="http://schemas.microsoft.com/office/drawing/2010/main">
                <a:solidFill>
                  <a:srgbClr val="FFFFFF"/>
                </a:solidFill>
              </a14:hiddenFill>
            </a:ext>
          </a:extLst>
        </p:spPr>
      </p:pic>
      <p:sp>
        <p:nvSpPr>
          <p:cNvPr id="7" name="!!Flowchart: Off-page Connec">
            <a:extLst>
              <a:ext uri="{FF2B5EF4-FFF2-40B4-BE49-F238E27FC236}">
                <a16:creationId xmlns="" xmlns:a16="http://schemas.microsoft.com/office/drawing/2014/main" id="{93F9F10C-AA44-40C4-8D06-74916067CFF2}"/>
              </a:ext>
            </a:extLst>
          </p:cNvPr>
          <p:cNvSpPr/>
          <p:nvPr/>
        </p:nvSpPr>
        <p:spPr>
          <a:xfrm>
            <a:off x="1464608" y="5687204"/>
            <a:ext cx="3904343" cy="707886"/>
          </a:xfrm>
          <a:prstGeom prst="rect">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spcAft>
                <a:spcPts val="0"/>
              </a:spcAft>
            </a:pPr>
            <a:r>
              <a:rPr lang="en-US" sz="4000" b="1">
                <a:solidFill>
                  <a:srgbClr val="C00000"/>
                </a:solidFill>
                <a:latin typeface="Calibri" pitchFamily="34" charset="0"/>
                <a:ea typeface="SimSun" panose="02010600030101010101" pitchFamily="2" charset="-122"/>
                <a:cs typeface="Calibri" pitchFamily="34" charset="0"/>
              </a:rPr>
              <a:t>EM CÓ BIẾT?</a:t>
            </a:r>
            <a:endParaRPr lang="vi-VN" sz="4000" b="1" dirty="0">
              <a:solidFill>
                <a:srgbClr val="C00000"/>
              </a:solidFill>
              <a:latin typeface="Calibri" pitchFamily="34" charset="0"/>
              <a:ea typeface="Times New Roman" panose="02020603050405020304" pitchFamily="18" charset="0"/>
              <a:cs typeface="Calibri" pitchFamily="34" charset="0"/>
            </a:endParaRPr>
          </a:p>
        </p:txBody>
      </p:sp>
      <p:sp>
        <p:nvSpPr>
          <p:cNvPr id="17" name="Rectangle 16">
            <a:extLst>
              <a:ext uri="{FF2B5EF4-FFF2-40B4-BE49-F238E27FC236}">
                <a16:creationId xmlns="" xmlns:a16="http://schemas.microsoft.com/office/drawing/2014/main" id="{F1BD296A-12EB-452B-AD0D-B68B4AAFA137}"/>
              </a:ext>
            </a:extLst>
          </p:cNvPr>
          <p:cNvSpPr/>
          <p:nvPr/>
        </p:nvSpPr>
        <p:spPr>
          <a:xfrm>
            <a:off x="0" y="9523"/>
            <a:ext cx="12192000" cy="6828970"/>
          </a:xfrm>
          <a:prstGeom prst="rect">
            <a:avLst/>
          </a:prstGeom>
          <a:no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Calibri" pitchFamily="34" charset="0"/>
              <a:cs typeface="Calibri" pitchFamily="34" charset="0"/>
            </a:endParaRPr>
          </a:p>
        </p:txBody>
      </p:sp>
      <p:pic>
        <p:nvPicPr>
          <p:cNvPr id="8" name="Picture 7">
            <a:extLst>
              <a:ext uri="{FF2B5EF4-FFF2-40B4-BE49-F238E27FC236}">
                <a16:creationId xmlns="" xmlns:a16="http://schemas.microsoft.com/office/drawing/2014/main" id="{031FDBA5-DED3-4838-ADFD-B758D9A67EA8}"/>
              </a:ext>
            </a:extLst>
          </p:cNvPr>
          <p:cNvPicPr>
            <a:picLocks noChangeAspect="1"/>
          </p:cNvPicPr>
          <p:nvPr/>
        </p:nvPicPr>
        <p:blipFill>
          <a:blip r:embed="rId5"/>
          <a:stretch>
            <a:fillRect/>
          </a:stretch>
        </p:blipFill>
        <p:spPr>
          <a:xfrm>
            <a:off x="6649726" y="3319383"/>
            <a:ext cx="5552224" cy="3449109"/>
          </a:xfrm>
          <a:prstGeom prst="roundRect">
            <a:avLst>
              <a:gd name="adj" fmla="val 16667"/>
            </a:avLst>
          </a:prstGeom>
          <a:ln w="12700">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1" name="Picture 20" descr="Company name&#10;&#10;Description automatically generated with low confidence">
            <a:extLst>
              <a:ext uri="{FF2B5EF4-FFF2-40B4-BE49-F238E27FC236}">
                <a16:creationId xmlns="" xmlns:a16="http://schemas.microsoft.com/office/drawing/2014/main" id="{81C02ED5-A6A8-4FDD-A087-E95283F58A22}"/>
              </a:ext>
            </a:extLst>
          </p:cNvPr>
          <p:cNvPicPr>
            <a:picLocks noChangeAspect="1"/>
          </p:cNvPicPr>
          <p:nvPr/>
        </p:nvPicPr>
        <p:blipFill>
          <a:blip r:embed="rId6"/>
          <a:stretch>
            <a:fillRect/>
          </a:stretch>
        </p:blipFill>
        <p:spPr>
          <a:xfrm>
            <a:off x="14926" y="2220745"/>
            <a:ext cx="6619875" cy="3238500"/>
          </a:xfrm>
          <a:prstGeom prst="roundRect">
            <a:avLst>
              <a:gd name="adj" fmla="val 23390"/>
            </a:avLst>
          </a:prstGeom>
          <a:ln w="19050">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2" name="Group 22">
            <a:extLst>
              <a:ext uri="{FF2B5EF4-FFF2-40B4-BE49-F238E27FC236}">
                <a16:creationId xmlns="" xmlns:a16="http://schemas.microsoft.com/office/drawing/2014/main" id="{3AE1E2D8-62B0-40F4-8E45-2BDB1CF25A1E}"/>
              </a:ext>
            </a:extLst>
          </p:cNvPr>
          <p:cNvGrpSpPr/>
          <p:nvPr/>
        </p:nvGrpSpPr>
        <p:grpSpPr>
          <a:xfrm>
            <a:off x="0" y="0"/>
            <a:ext cx="10958286" cy="2230268"/>
            <a:chOff x="798285" y="4000312"/>
            <a:chExt cx="10958286" cy="2230268"/>
          </a:xfrm>
        </p:grpSpPr>
        <p:pic>
          <p:nvPicPr>
            <p:cNvPr id="24" name="Picture 23" descr="Viễn thông cần thiết như thế nào trong cuộc sống">
              <a:extLst>
                <a:ext uri="{FF2B5EF4-FFF2-40B4-BE49-F238E27FC236}">
                  <a16:creationId xmlns="" xmlns:a16="http://schemas.microsoft.com/office/drawing/2014/main" id="{73471EBC-70D8-42AA-A6F7-2895B43769A2}"/>
                </a:ext>
              </a:extLst>
            </p:cNvPr>
            <p:cNvPicPr>
              <a:picLocks noChangeAspect="1" noChangeArrowheads="1"/>
            </p:cNvPicPr>
            <p:nvPr/>
          </p:nvPicPr>
          <p:blipFill>
            <a:blip r:embed="rId7">
              <a:extLst>
                <a:ext uri="{BEBA8EAE-BF5A-486C-A8C5-ECC9F3942E4B}">
                  <a14:imgProps xmlns:a14="http://schemas.microsoft.com/office/drawing/2010/main">
                    <a14:imgLayer>
                      <a14:imgEffect>
                        <a14:backgroundRemoval t="4594" b="93993" l="9766" r="89844">
                          <a14:foregroundMark x1="9766" y1="40636" x2="9766" y2="40636"/>
                          <a14:foregroundMark x1="18164" y1="12014" x2="18164" y2="12014"/>
                          <a14:foregroundMark x1="16016" y1="13428" x2="16016" y2="13428"/>
                          <a14:foregroundMark x1="13086" y1="15901" x2="12891" y2="15901"/>
                          <a14:foregroundMark x1="15430" y1="10954" x2="15430" y2="10954"/>
                          <a14:foregroundMark x1="22266" y1="7420" x2="22266" y2="7420"/>
                          <a14:foregroundMark x1="29688" y1="5300" x2="29688" y2="5300"/>
                          <a14:foregroundMark x1="36523" y1="16961" x2="36523" y2="16961"/>
                          <a14:foregroundMark x1="40430" y1="13428" x2="40430" y2="13428"/>
                          <a14:foregroundMark x1="45508" y1="25088" x2="45508" y2="25088"/>
                          <a14:foregroundMark x1="53516" y1="27915" x2="53516" y2="27915"/>
                          <a14:foregroundMark x1="56641" y1="22261" x2="56641" y2="22261"/>
                          <a14:foregroundMark x1="53516" y1="23322" x2="53516" y2="23322"/>
                          <a14:foregroundMark x1="54492" y1="19788" x2="54492" y2="19788"/>
                          <a14:foregroundMark x1="56250" y1="19081" x2="56250" y2="19081"/>
                          <a14:foregroundMark x1="54492" y1="18728" x2="54492" y2="18728"/>
                          <a14:foregroundMark x1="53516" y1="18728" x2="53516" y2="18728"/>
                          <a14:foregroundMark x1="54492" y1="16961" x2="54492" y2="16961"/>
                          <a14:foregroundMark x1="56250" y1="18021" x2="56250" y2="18021"/>
                          <a14:foregroundMark x1="55273" y1="18728" x2="55273" y2="18728"/>
                          <a14:foregroundMark x1="75391" y1="9894" x2="75391" y2="9894"/>
                          <a14:foregroundMark x1="75977" y1="11661" x2="75977" y2="11661"/>
                          <a14:foregroundMark x1="84180" y1="34629" x2="84180" y2="34629"/>
                          <a14:foregroundMark x1="83594" y1="78799" x2="83594" y2="78799"/>
                          <a14:foregroundMark x1="87500" y1="93993" x2="87500" y2="93993"/>
                          <a14:foregroundMark x1="67188" y1="91166" x2="67188" y2="91166"/>
                          <a14:foregroundMark x1="57813" y1="87633" x2="57813" y2="87633"/>
                          <a14:foregroundMark x1="31641" y1="6714" x2="31641" y2="6714"/>
                          <a14:foregroundMark x1="25000" y1="4594" x2="25000" y2="4594"/>
                          <a14:foregroundMark x1="21484" y1="7420" x2="21484" y2="7420"/>
                          <a14:foregroundMark x1="45508" y1="82332" x2="45508" y2="83746"/>
                          <a14:foregroundMark x1="47656" y1="25088" x2="47656" y2="25088"/>
                          <a14:foregroundMark x1="44336" y1="15548" x2="44336" y2="15548"/>
                          <a14:foregroundMark x1="42578" y1="12014" x2="42578" y2="12014"/>
                          <a14:foregroundMark x1="44727" y1="18021" x2="44727" y2="18021"/>
                          <a14:foregroundMark x1="47656" y1="22968" x2="47656" y2="22968"/>
                          <a14:foregroundMark x1="59570" y1="85866" x2="59570" y2="85866"/>
                        </a14:backgroundRemoval>
                      </a14:imgEffect>
                    </a14:imgLayer>
                  </a14:imgProps>
                </a:ext>
                <a:ext uri="{28A0092B-C50C-407E-A947-70E740481C1C}">
                  <a14:useLocalDpi xmlns:a14="http://schemas.microsoft.com/office/drawing/2010/main" val="0"/>
                </a:ext>
              </a:extLst>
            </a:blip>
            <a:srcRect/>
            <a:stretch>
              <a:fillRect/>
            </a:stretch>
          </p:blipFill>
          <p:spPr bwMode="auto">
            <a:xfrm>
              <a:off x="798285" y="4000312"/>
              <a:ext cx="4034972" cy="2230268"/>
            </a:xfrm>
            <a:prstGeom prst="rect">
              <a:avLst/>
            </a:prstGeom>
            <a:noFill/>
            <a:extLst>
              <a:ext uri="{909E8E84-426E-40DD-AFC4-6F175D3DCCD1}">
                <a14:hiddenFill xmlns:a14="http://schemas.microsoft.com/office/drawing/2010/main">
                  <a:solidFill>
                    <a:srgbClr val="FFFFFF"/>
                  </a:solidFill>
                </a14:hiddenFill>
              </a:ext>
            </a:extLst>
          </p:spPr>
        </p:pic>
        <p:sp>
          <p:nvSpPr>
            <p:cNvPr id="25" name="Flowchart: Off-page Connector 24">
              <a:extLst>
                <a:ext uri="{FF2B5EF4-FFF2-40B4-BE49-F238E27FC236}">
                  <a16:creationId xmlns="" xmlns:a16="http://schemas.microsoft.com/office/drawing/2014/main" id="{70C635BF-5578-4B6E-B685-C83F9AE4606B}"/>
                </a:ext>
              </a:extLst>
            </p:cNvPr>
            <p:cNvSpPr/>
            <p:nvPr/>
          </p:nvSpPr>
          <p:spPr>
            <a:xfrm rot="5400000">
              <a:off x="7577669" y="1344693"/>
              <a:ext cx="816298" cy="7541506"/>
            </a:xfrm>
            <a:prstGeom prst="flowChartOffpageConnector">
              <a:avLst/>
            </a:prstGeom>
            <a:gradFill>
              <a:gsLst>
                <a:gs pos="4000">
                  <a:srgbClr val="0443B5"/>
                </a:gs>
                <a:gs pos="82000">
                  <a:srgbClr val="AABCDB"/>
                </a:gs>
                <a:gs pos="54000">
                  <a:srgbClr val="0443B5"/>
                </a:gs>
                <a:gs pos="100000">
                  <a:schemeClr val="tx2">
                    <a:lumMod val="20000"/>
                    <a:lumOff val="80000"/>
                  </a:schemeClr>
                </a:gs>
                <a:gs pos="100000">
                  <a:srgbClr val="03348B"/>
                </a:gs>
              </a:gsLst>
              <a:lin ang="5400000" scaled="1"/>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Calibri" pitchFamily="34" charset="0"/>
                <a:cs typeface="Calibri" pitchFamily="34" charset="0"/>
              </a:endParaRPr>
            </a:p>
          </p:txBody>
        </p:sp>
        <p:sp>
          <p:nvSpPr>
            <p:cNvPr id="26" name="TextBox 25">
              <a:extLst>
                <a:ext uri="{FF2B5EF4-FFF2-40B4-BE49-F238E27FC236}">
                  <a16:creationId xmlns="" xmlns:a16="http://schemas.microsoft.com/office/drawing/2014/main" id="{B58E21A3-F59B-4C9C-B73C-9A754ABB4C15}"/>
                </a:ext>
              </a:extLst>
            </p:cNvPr>
            <p:cNvSpPr txBox="1"/>
            <p:nvPr/>
          </p:nvSpPr>
          <p:spPr>
            <a:xfrm>
              <a:off x="6003331" y="4746546"/>
              <a:ext cx="5655211" cy="661720"/>
            </a:xfrm>
            <a:prstGeom prst="rect">
              <a:avLst/>
            </a:prstGeom>
            <a:noFill/>
          </p:spPr>
          <p:txBody>
            <a:bodyPr wrap="square" rtlCol="0">
              <a:spAutoFit/>
            </a:bodyPr>
            <a:lstStyle/>
            <a:p>
              <a:pPr algn="ctr"/>
              <a:r>
                <a:rPr lang="en-US" sz="3700" b="1" smtClean="0">
                  <a:solidFill>
                    <a:schemeClr val="bg1"/>
                  </a:solidFill>
                  <a:latin typeface="Calibri" pitchFamily="34" charset="0"/>
                  <a:cs typeface="Calibri" pitchFamily="34" charset="0"/>
                </a:rPr>
                <a:t>BƯU </a:t>
              </a:r>
              <a:r>
                <a:rPr lang="en-US" sz="3700" b="1">
                  <a:solidFill>
                    <a:schemeClr val="bg1"/>
                  </a:solidFill>
                  <a:latin typeface="Calibri" pitchFamily="34" charset="0"/>
                  <a:cs typeface="Calibri" pitchFamily="34" charset="0"/>
                </a:rPr>
                <a:t>CHÍNH VIỄN THÔNG</a:t>
              </a:r>
            </a:p>
          </p:txBody>
        </p:sp>
      </p:grpSp>
    </p:spTree>
    <p:extLst>
      <p:ext uri="{BB962C8B-B14F-4D97-AF65-F5344CB8AC3E}">
        <p14:creationId xmlns:p14="http://schemas.microsoft.com/office/powerpoint/2010/main" val="12773467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Straight Connector 38">
            <a:extLst>
              <a:ext uri="{FF2B5EF4-FFF2-40B4-BE49-F238E27FC236}">
                <a16:creationId xmlns="" xmlns:a16="http://schemas.microsoft.com/office/drawing/2014/main" id="{B817379C-DAEE-4A26-B7E8-B157AAEC6C14}"/>
              </a:ext>
            </a:extLst>
          </p:cNvPr>
          <p:cNvCxnSpPr/>
          <p:nvPr/>
        </p:nvCxnSpPr>
        <p:spPr>
          <a:xfrm>
            <a:off x="87090" y="741908"/>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176594" y="768611"/>
            <a:ext cx="12015406" cy="1015659"/>
          </a:xfrm>
          <a:prstGeom prst="rect">
            <a:avLst/>
          </a:prstGeom>
        </p:spPr>
        <p:txBody>
          <a:bodyPr wrap="square" lIns="91436" tIns="45718" rIns="91436" bIns="45718">
            <a:spAutoFit/>
          </a:bodyPr>
          <a:lstStyle/>
          <a:p>
            <a:pPr marL="571500" indent="-571500"/>
            <a:r>
              <a:rPr lang="en-US" sz="3000" b="1" smtClean="0">
                <a:solidFill>
                  <a:srgbClr val="002060"/>
                </a:solidFill>
                <a:latin typeface="Calibri" pitchFamily="34" charset="0"/>
                <a:cs typeface="Calibri" pitchFamily="34" charset="0"/>
              </a:rPr>
              <a:t>2. Một số ngành dịch vụ</a:t>
            </a:r>
          </a:p>
          <a:p>
            <a:pPr marL="571500" indent="-571500"/>
            <a:r>
              <a:rPr lang="en-US" sz="3000" b="1" i="1" smtClean="0">
                <a:solidFill>
                  <a:srgbClr val="002060"/>
                </a:solidFill>
                <a:latin typeface="Calibri" pitchFamily="34" charset="0"/>
                <a:cs typeface="Calibri" pitchFamily="34" charset="0"/>
              </a:rPr>
              <a:t>b. Bưu chính viễn thông</a:t>
            </a:r>
            <a:endParaRPr lang="en-US" sz="3000" b="1" i="1">
              <a:latin typeface="Calibri" pitchFamily="34" charset="0"/>
              <a:cs typeface="Calibri" pitchFamily="34" charset="0"/>
            </a:endParaRPr>
          </a:p>
        </p:txBody>
      </p:sp>
      <p:sp>
        <p:nvSpPr>
          <p:cNvPr id="5" name="Rectangle 4"/>
          <p:cNvSpPr/>
          <p:nvPr/>
        </p:nvSpPr>
        <p:spPr>
          <a:xfrm>
            <a:off x="289560" y="1693149"/>
            <a:ext cx="11704319" cy="3293209"/>
          </a:xfrm>
          <a:prstGeom prst="rect">
            <a:avLst/>
          </a:prstGeom>
        </p:spPr>
        <p:txBody>
          <a:bodyPr wrap="square">
            <a:spAutoFit/>
          </a:bodyPr>
          <a:lstStyle/>
          <a:p>
            <a:pPr algn="just">
              <a:lnSpc>
                <a:spcPct val="130000"/>
              </a:lnSpc>
            </a:pPr>
            <a:r>
              <a:rPr lang="en-US" sz="3200" b="1" smtClean="0">
                <a:latin typeface="Calibri" pitchFamily="34" charset="0"/>
                <a:cs typeface="Calibri" pitchFamily="34" charset="0"/>
              </a:rPr>
              <a:t>- Đây</a:t>
            </a:r>
            <a:r>
              <a:rPr lang="vi-VN" sz="3200" b="1" smtClean="0">
                <a:latin typeface="Calibri" pitchFamily="34" charset="0"/>
                <a:cs typeface="Calibri" pitchFamily="34" charset="0"/>
              </a:rPr>
              <a:t> là ngành quan trọng, góp phần vào việc nâng cao đời sống người dân, tăng trưởng kinh tế và hội nhập quốc tế.</a:t>
            </a:r>
            <a:endParaRPr lang="en-US" sz="3200" b="1" smtClean="0">
              <a:latin typeface="Calibri" pitchFamily="34" charset="0"/>
              <a:cs typeface="Calibri" pitchFamily="34" charset="0"/>
            </a:endParaRPr>
          </a:p>
          <a:p>
            <a:pPr algn="just">
              <a:lnSpc>
                <a:spcPct val="130000"/>
              </a:lnSpc>
            </a:pPr>
            <a:r>
              <a:rPr lang="en-US" sz="3200" b="1" smtClean="0">
                <a:latin typeface="Calibri" pitchFamily="34" charset="0"/>
                <a:cs typeface="Calibri" pitchFamily="34" charset="0"/>
              </a:rPr>
              <a:t>- </a:t>
            </a:r>
            <a:r>
              <a:rPr lang="vi-VN" sz="3200" b="1" smtClean="0">
                <a:latin typeface="Calibri" pitchFamily="34" charset="0"/>
                <a:cs typeface="Calibri" pitchFamily="34" charset="0"/>
              </a:rPr>
              <a:t>Doanh thu tăng liên tục</a:t>
            </a:r>
            <a:r>
              <a:rPr lang="en-US" sz="3200" b="1" smtClean="0">
                <a:latin typeface="Calibri" pitchFamily="34" charset="0"/>
                <a:cs typeface="Calibri" pitchFamily="34" charset="0"/>
              </a:rPr>
              <a:t>, n</a:t>
            </a:r>
            <a:r>
              <a:rPr lang="vi-VN" sz="3200" b="1" smtClean="0">
                <a:latin typeface="Calibri" pitchFamily="34" charset="0"/>
                <a:cs typeface="Calibri" pitchFamily="34" charset="0"/>
              </a:rPr>
              <a:t>ăm</a:t>
            </a:r>
            <a:r>
              <a:rPr lang="en-US" sz="3200" b="1" smtClean="0">
                <a:latin typeface="Calibri" pitchFamily="34" charset="0"/>
                <a:cs typeface="Calibri" pitchFamily="34" charset="0"/>
              </a:rPr>
              <a:t> </a:t>
            </a:r>
            <a:r>
              <a:rPr lang="vi-VN" sz="3200" b="1" smtClean="0">
                <a:latin typeface="Calibri" pitchFamily="34" charset="0"/>
                <a:cs typeface="Calibri" pitchFamily="34" charset="0"/>
              </a:rPr>
              <a:t>2021, đạt 343,2 nghìn tỉ đồng. </a:t>
            </a:r>
            <a:endParaRPr lang="en-US" sz="3200" b="1" smtClean="0">
              <a:latin typeface="Calibri" pitchFamily="34" charset="0"/>
              <a:cs typeface="Calibri" pitchFamily="34" charset="0"/>
            </a:endParaRPr>
          </a:p>
          <a:p>
            <a:pPr algn="just">
              <a:lnSpc>
                <a:spcPct val="130000"/>
              </a:lnSpc>
            </a:pPr>
            <a:r>
              <a:rPr lang="en-US" sz="3200" b="1" smtClean="0">
                <a:latin typeface="Calibri" pitchFamily="34" charset="0"/>
                <a:cs typeface="Calibri" pitchFamily="34" charset="0"/>
              </a:rPr>
              <a:t>- </a:t>
            </a:r>
            <a:r>
              <a:rPr lang="vi-VN" sz="3200" b="1" smtClean="0">
                <a:latin typeface="Calibri" pitchFamily="34" charset="0"/>
                <a:cs typeface="Calibri" pitchFamily="34" charset="0"/>
              </a:rPr>
              <a:t>Mạng lưới bưu chính viễn thông phủ khắp cả nước. </a:t>
            </a:r>
            <a:endParaRPr lang="en-US" sz="3200" b="1" smtClean="0">
              <a:latin typeface="Calibri" pitchFamily="34" charset="0"/>
              <a:cs typeface="Calibri" pitchFamily="34" charset="0"/>
            </a:endParaRPr>
          </a:p>
          <a:p>
            <a:pPr algn="just">
              <a:lnSpc>
                <a:spcPct val="130000"/>
              </a:lnSpc>
            </a:pPr>
            <a:r>
              <a:rPr lang="en-US" sz="3200" b="1" smtClean="0">
                <a:latin typeface="Calibri" pitchFamily="34" charset="0"/>
                <a:cs typeface="Calibri" pitchFamily="34" charset="0"/>
              </a:rPr>
              <a:t>- </a:t>
            </a:r>
            <a:r>
              <a:rPr lang="vi-VN" sz="3200" b="1" smtClean="0">
                <a:latin typeface="Calibri" pitchFamily="34" charset="0"/>
                <a:cs typeface="Calibri" pitchFamily="34" charset="0"/>
              </a:rPr>
              <a:t>Các đô thị tập trung các dịch vụ bưu chính viễn thông hiện đại.</a:t>
            </a:r>
            <a:endParaRPr lang="en-US" sz="3200" b="1">
              <a:latin typeface="Calibri" pitchFamily="34" charset="0"/>
              <a:cs typeface="Calibri" pitchFamily="34" charset="0"/>
            </a:endParaRPr>
          </a:p>
        </p:txBody>
      </p:sp>
      <p:sp>
        <p:nvSpPr>
          <p:cNvPr id="6" name="TextBox 5"/>
          <p:cNvSpPr txBox="1"/>
          <p:nvPr/>
        </p:nvSpPr>
        <p:spPr>
          <a:xfrm>
            <a:off x="0" y="15800"/>
            <a:ext cx="12192000" cy="784826"/>
          </a:xfrm>
          <a:prstGeom prst="rect">
            <a:avLst/>
          </a:prstGeom>
          <a:noFill/>
        </p:spPr>
        <p:txBody>
          <a:bodyPr wrap="square" lIns="91436" tIns="45718" rIns="91436" bIns="45718" rtlCol="0">
            <a:spAutoFit/>
          </a:bodyPr>
          <a:lstStyle/>
          <a:p>
            <a:pPr algn="ctr"/>
            <a:r>
              <a:rPr lang="en-US" sz="4500" b="1" smtClean="0">
                <a:solidFill>
                  <a:srgbClr val="007A37"/>
                </a:solidFill>
                <a:latin typeface="Calibri" pitchFamily="34" charset="0"/>
                <a:cs typeface="Calibri" pitchFamily="34" charset="0"/>
              </a:rPr>
              <a:t>Bài 9. DỊCH VỤ</a:t>
            </a:r>
            <a:endParaRPr lang="en-US" sz="4500" b="1">
              <a:solidFill>
                <a:srgbClr val="007A37"/>
              </a:solidFill>
              <a:latin typeface="Calibri" pitchFamily="34" charset="0"/>
              <a:cs typeface="Calibri" pitchFamily="34" charset="0"/>
            </a:endParaRPr>
          </a:p>
        </p:txBody>
      </p:sp>
    </p:spTree>
    <p:extLst>
      <p:ext uri="{BB962C8B-B14F-4D97-AF65-F5344CB8AC3E}">
        <p14:creationId xmlns:p14="http://schemas.microsoft.com/office/powerpoint/2010/main" val="299107042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5">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1000" fill="hold"/>
                                        <p:tgtEl>
                                          <p:spTgt spid="5">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5">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p:cTn id="21" dur="1000" fill="hold"/>
                                        <p:tgtEl>
                                          <p:spTgt spid="5">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5">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 calcmode="lin" valueType="num">
                                      <p:cBhvr>
                                        <p:cTn id="28" dur="1000" fill="hold"/>
                                        <p:tgtEl>
                                          <p:spTgt spid="5">
                                            <p:txEl>
                                              <p:pRg st="3" end="3"/>
                                            </p:txEl>
                                          </p:spTgt>
                                        </p:tgtEl>
                                        <p:attrNameLst>
                                          <p:attrName>ppt_x</p:attrName>
                                        </p:attrNameLst>
                                      </p:cBhvr>
                                      <p:tavLst>
                                        <p:tav tm="0">
                                          <p:val>
                                            <p:strVal val="#ppt_x-.2"/>
                                          </p:val>
                                        </p:tav>
                                        <p:tav tm="100000">
                                          <p:val>
                                            <p:strVal val="#ppt_x"/>
                                          </p:val>
                                        </p:tav>
                                      </p:tavLst>
                                    </p:anim>
                                    <p:anim calcmode="lin" valueType="num">
                                      <p:cBhvr>
                                        <p:cTn id="29" dur="1000" fill="hold"/>
                                        <p:tgtEl>
                                          <p:spTgt spid="5">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30" dur="1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Straight Connector 38">
            <a:extLst>
              <a:ext uri="{FF2B5EF4-FFF2-40B4-BE49-F238E27FC236}">
                <a16:creationId xmlns="" xmlns:a16="http://schemas.microsoft.com/office/drawing/2014/main" id="{B817379C-DAEE-4A26-B7E8-B157AAEC6C14}"/>
              </a:ext>
            </a:extLst>
          </p:cNvPr>
          <p:cNvCxnSpPr/>
          <p:nvPr/>
        </p:nvCxnSpPr>
        <p:spPr>
          <a:xfrm>
            <a:off x="87090" y="818108"/>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176594" y="844811"/>
            <a:ext cx="12015406" cy="1015659"/>
          </a:xfrm>
          <a:prstGeom prst="rect">
            <a:avLst/>
          </a:prstGeom>
        </p:spPr>
        <p:txBody>
          <a:bodyPr wrap="square" lIns="91436" tIns="45718" rIns="91436" bIns="45718">
            <a:spAutoFit/>
          </a:bodyPr>
          <a:lstStyle/>
          <a:p>
            <a:pPr marL="571500" indent="-571500"/>
            <a:r>
              <a:rPr lang="en-US" sz="3000" b="1" smtClean="0">
                <a:solidFill>
                  <a:srgbClr val="002060"/>
                </a:solidFill>
                <a:latin typeface="Calibri" pitchFamily="34" charset="0"/>
                <a:cs typeface="Calibri" pitchFamily="34" charset="0"/>
              </a:rPr>
              <a:t>2. Một số ngành dịch vụ</a:t>
            </a:r>
          </a:p>
          <a:p>
            <a:pPr marL="571500" indent="-571500"/>
            <a:r>
              <a:rPr lang="en-US" sz="3000" b="1" i="1" smtClean="0">
                <a:solidFill>
                  <a:srgbClr val="002060"/>
                </a:solidFill>
                <a:latin typeface="Calibri" pitchFamily="34" charset="0"/>
                <a:cs typeface="Calibri" pitchFamily="34" charset="0"/>
              </a:rPr>
              <a:t>b. Bưu chính viễn thông</a:t>
            </a:r>
            <a:endParaRPr lang="en-US" sz="3000" b="1" i="1">
              <a:latin typeface="Calibri" pitchFamily="34" charset="0"/>
              <a:cs typeface="Calibri" pitchFamily="34" charset="0"/>
            </a:endParaRPr>
          </a:p>
        </p:txBody>
      </p:sp>
      <p:pic>
        <p:nvPicPr>
          <p:cNvPr id="5" name="Picture 4" descr="Viễn thông cần thiết như thế nào trong cuộc sống">
            <a:extLst>
              <a:ext uri="{FF2B5EF4-FFF2-40B4-BE49-F238E27FC236}">
                <a16:creationId xmlns="" xmlns:a16="http://schemas.microsoft.com/office/drawing/2014/main" id="{48CC3D2D-BBF5-422B-A83B-5B1EEACA76A0}"/>
              </a:ext>
            </a:extLst>
          </p:cNvPr>
          <p:cNvPicPr>
            <a:picLocks noChangeAspect="1" noChangeArrowheads="1"/>
          </p:cNvPicPr>
          <p:nvPr/>
        </p:nvPicPr>
        <p:blipFill>
          <a:blip r:embed="rId3">
            <a:extLst>
              <a:ext uri="{BEBA8EAE-BF5A-486C-A8C5-ECC9F3942E4B}">
                <a14:imgProps xmlns:a14="http://schemas.microsoft.com/office/drawing/2010/main">
                  <a14:imgLayer>
                    <a14:imgEffect>
                      <a14:backgroundRemoval t="4594" b="93993" l="9766" r="89844">
                        <a14:foregroundMark x1="9766" y1="40636" x2="9766" y2="40636"/>
                        <a14:foregroundMark x1="18164" y1="12014" x2="18164" y2="12014"/>
                        <a14:foregroundMark x1="16016" y1="13428" x2="16016" y2="13428"/>
                        <a14:foregroundMark x1="13086" y1="15901" x2="12891" y2="15901"/>
                        <a14:foregroundMark x1="15430" y1="10954" x2="15430" y2="10954"/>
                        <a14:foregroundMark x1="22266" y1="7420" x2="22266" y2="7420"/>
                        <a14:foregroundMark x1="29688" y1="5300" x2="29688" y2="5300"/>
                        <a14:foregroundMark x1="36523" y1="16961" x2="36523" y2="16961"/>
                        <a14:foregroundMark x1="40430" y1="13428" x2="40430" y2="13428"/>
                        <a14:foregroundMark x1="45508" y1="25088" x2="45508" y2="25088"/>
                        <a14:foregroundMark x1="53516" y1="27915" x2="53516" y2="27915"/>
                        <a14:foregroundMark x1="56641" y1="22261" x2="56641" y2="22261"/>
                        <a14:foregroundMark x1="53516" y1="23322" x2="53516" y2="23322"/>
                        <a14:foregroundMark x1="54492" y1="19788" x2="54492" y2="19788"/>
                        <a14:foregroundMark x1="56250" y1="19081" x2="56250" y2="19081"/>
                        <a14:foregroundMark x1="54492" y1="18728" x2="54492" y2="18728"/>
                        <a14:foregroundMark x1="53516" y1="18728" x2="53516" y2="18728"/>
                        <a14:foregroundMark x1="54492" y1="16961" x2="54492" y2="16961"/>
                        <a14:foregroundMark x1="56250" y1="18021" x2="56250" y2="18021"/>
                        <a14:foregroundMark x1="55273" y1="18728" x2="55273" y2="18728"/>
                        <a14:foregroundMark x1="75391" y1="9894" x2="75391" y2="9894"/>
                        <a14:foregroundMark x1="75977" y1="11661" x2="75977" y2="11661"/>
                        <a14:foregroundMark x1="84180" y1="34629" x2="84180" y2="34629"/>
                        <a14:foregroundMark x1="83594" y1="78799" x2="83594" y2="78799"/>
                        <a14:foregroundMark x1="87500" y1="93993" x2="87500" y2="93993"/>
                        <a14:foregroundMark x1="67188" y1="91166" x2="67188" y2="91166"/>
                        <a14:foregroundMark x1="57813" y1="87633" x2="57813" y2="87633"/>
                        <a14:foregroundMark x1="31641" y1="6714" x2="31641" y2="6714"/>
                        <a14:foregroundMark x1="25000" y1="4594" x2="25000" y2="4594"/>
                        <a14:foregroundMark x1="21484" y1="7420" x2="21484" y2="7420"/>
                        <a14:foregroundMark x1="45508" y1="82332" x2="45508" y2="83746"/>
                        <a14:foregroundMark x1="47656" y1="25088" x2="47656" y2="25088"/>
                        <a14:foregroundMark x1="44336" y1="15548" x2="44336" y2="15548"/>
                        <a14:foregroundMark x1="42578" y1="12014" x2="42578" y2="12014"/>
                        <a14:foregroundMark x1="44727" y1="18021" x2="44727" y2="18021"/>
                        <a14:foregroundMark x1="47656" y1="22968" x2="47656" y2="22968"/>
                        <a14:foregroundMark x1="59570" y1="85866" x2="59570" y2="85866"/>
                      </a14:backgroundRemoval>
                    </a14:imgEffect>
                  </a14:imgLayer>
                </a14:imgProps>
              </a:ext>
              <a:ext uri="{28A0092B-C50C-407E-A947-70E740481C1C}">
                <a14:useLocalDpi xmlns:a14="http://schemas.microsoft.com/office/drawing/2010/main" val="0"/>
              </a:ext>
            </a:extLst>
          </a:blip>
          <a:srcRect/>
          <a:stretch>
            <a:fillRect/>
          </a:stretch>
        </p:blipFill>
        <p:spPr bwMode="auto">
          <a:xfrm>
            <a:off x="8778240" y="4954121"/>
            <a:ext cx="3326676" cy="18387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Rectangle: Rounded Corners 7">
            <a:extLst>
              <a:ext uri="{FF2B5EF4-FFF2-40B4-BE49-F238E27FC236}">
                <a16:creationId xmlns="" xmlns:a16="http://schemas.microsoft.com/office/drawing/2014/main" id="{83943E22-6FC5-4857-96F1-DB4BDF369685}"/>
              </a:ext>
            </a:extLst>
          </p:cNvPr>
          <p:cNvSpPr/>
          <p:nvPr/>
        </p:nvSpPr>
        <p:spPr>
          <a:xfrm>
            <a:off x="522489" y="2453413"/>
            <a:ext cx="11324409" cy="1326108"/>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lvl="0" algn="just">
              <a:lnSpc>
                <a:spcPct val="150000"/>
              </a:lnSpc>
              <a:defRPr/>
            </a:pPr>
            <a:r>
              <a:rPr lang="en-US" sz="2800" b="1" i="1" smtClean="0">
                <a:solidFill>
                  <a:srgbClr val="0000FF"/>
                </a:solidFill>
                <a:latin typeface="Calibri" pitchFamily="34" charset="0"/>
                <a:cs typeface="Calibri" pitchFamily="34" charset="0"/>
              </a:rPr>
              <a:t> Khai thác thông tin SGK kể tên các dịch vụ cơ bản của ngành bưu chính viễn thông. Những dịch vụ nào được thực hiện nhiều nhất hiện nay?</a:t>
            </a:r>
            <a:endParaRPr lang="en-US" sz="2800" b="1" i="1" dirty="0">
              <a:solidFill>
                <a:srgbClr val="0000FF"/>
              </a:solidFill>
              <a:latin typeface="Calibri" pitchFamily="34" charset="0"/>
              <a:cs typeface="Calibri" pitchFamily="34" charset="0"/>
            </a:endParaRPr>
          </a:p>
        </p:txBody>
      </p:sp>
      <p:pic>
        <p:nvPicPr>
          <p:cNvPr id="7" name="Picture 6">
            <a:extLst>
              <a:ext uri="{FF2B5EF4-FFF2-40B4-BE49-F238E27FC236}">
                <a16:creationId xmlns="" xmlns:a16="http://schemas.microsoft.com/office/drawing/2014/main" id="{604A8784-7D1E-4B40-830D-706D02A34333}"/>
              </a:ext>
            </a:extLst>
          </p:cNvPr>
          <p:cNvPicPr>
            <a:picLocks noChangeAspect="1"/>
          </p:cNvPicPr>
          <p:nvPr/>
        </p:nvPicPr>
        <p:blipFill rotWithShape="1">
          <a:blip r:embed="rId4" cstate="print">
            <a:extLst>
              <a:ext uri="{BEBA8EAE-BF5A-486C-A8C5-ECC9F3942E4B}">
                <a14:imgProps xmlns:a14="http://schemas.microsoft.com/office/drawing/2010/main">
                  <a14:imgLayer>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p:blipFill>
        <p:spPr>
          <a:xfrm>
            <a:off x="0" y="1854349"/>
            <a:ext cx="1000545" cy="1086608"/>
          </a:xfrm>
          <a:prstGeom prst="rect">
            <a:avLst/>
          </a:prstGeom>
        </p:spPr>
      </p:pic>
      <p:sp>
        <p:nvSpPr>
          <p:cNvPr id="8" name="Rectangle 7"/>
          <p:cNvSpPr/>
          <p:nvPr/>
        </p:nvSpPr>
        <p:spPr>
          <a:xfrm>
            <a:off x="289560" y="1769349"/>
            <a:ext cx="11704319" cy="3933384"/>
          </a:xfrm>
          <a:prstGeom prst="rect">
            <a:avLst/>
          </a:prstGeom>
        </p:spPr>
        <p:txBody>
          <a:bodyPr wrap="square">
            <a:spAutoFit/>
          </a:bodyPr>
          <a:lstStyle/>
          <a:p>
            <a:pPr algn="just">
              <a:lnSpc>
                <a:spcPct val="130000"/>
              </a:lnSpc>
            </a:pPr>
            <a:r>
              <a:rPr lang="en-US" sz="3200" b="1" smtClean="0">
                <a:latin typeface="Calibri" pitchFamily="34" charset="0"/>
                <a:cs typeface="Calibri" pitchFamily="34" charset="0"/>
              </a:rPr>
              <a:t>*</a:t>
            </a:r>
            <a:r>
              <a:rPr lang="vi-VN" sz="3200" b="1" smtClean="0">
                <a:latin typeface="Calibri" pitchFamily="34" charset="0"/>
                <a:cs typeface="Calibri" pitchFamily="34" charset="0"/>
              </a:rPr>
              <a:t>Bưu chính: </a:t>
            </a:r>
            <a:endParaRPr lang="en-US" sz="3200" b="1" smtClean="0">
              <a:latin typeface="Calibri" pitchFamily="34" charset="0"/>
              <a:cs typeface="Calibri" pitchFamily="34" charset="0"/>
            </a:endParaRPr>
          </a:p>
          <a:p>
            <a:pPr algn="just">
              <a:lnSpc>
                <a:spcPct val="130000"/>
              </a:lnSpc>
            </a:pPr>
            <a:r>
              <a:rPr lang="en-US" sz="3200" b="1" smtClean="0">
                <a:latin typeface="Calibri" pitchFamily="34" charset="0"/>
                <a:cs typeface="Calibri" pitchFamily="34" charset="0"/>
              </a:rPr>
              <a:t>- Ngày càng p</a:t>
            </a:r>
            <a:r>
              <a:rPr lang="vi-VN" sz="3200" b="1" smtClean="0">
                <a:latin typeface="Calibri" pitchFamily="34" charset="0"/>
                <a:cs typeface="Calibri" pitchFamily="34" charset="0"/>
              </a:rPr>
              <a:t>hát triển đa dạng và hiệu quả hơn. </a:t>
            </a:r>
            <a:endParaRPr lang="en-US" sz="3200" b="1" smtClean="0">
              <a:latin typeface="Calibri" pitchFamily="34" charset="0"/>
              <a:cs typeface="Calibri" pitchFamily="34" charset="0"/>
            </a:endParaRPr>
          </a:p>
          <a:p>
            <a:pPr algn="just">
              <a:lnSpc>
                <a:spcPct val="130000"/>
              </a:lnSpc>
            </a:pPr>
            <a:r>
              <a:rPr lang="en-US" sz="3200" b="1" smtClean="0">
                <a:latin typeface="Calibri" pitchFamily="34" charset="0"/>
                <a:cs typeface="Calibri" pitchFamily="34" charset="0"/>
              </a:rPr>
              <a:t>- </a:t>
            </a:r>
            <a:r>
              <a:rPr lang="vi-VN" sz="3200" b="1" smtClean="0">
                <a:latin typeface="Calibri" pitchFamily="34" charset="0"/>
                <a:cs typeface="Calibri" pitchFamily="34" charset="0"/>
              </a:rPr>
              <a:t>Các dịch vụ truyền thống như: chuyển, nhận thư, bưu kiện,... từng bước chuyển sang dịch vụ số. </a:t>
            </a:r>
            <a:endParaRPr lang="en-US" sz="3200" b="1" smtClean="0">
              <a:latin typeface="Calibri" pitchFamily="34" charset="0"/>
              <a:cs typeface="Calibri" pitchFamily="34" charset="0"/>
            </a:endParaRPr>
          </a:p>
          <a:p>
            <a:pPr algn="just">
              <a:lnSpc>
                <a:spcPct val="130000"/>
              </a:lnSpc>
            </a:pPr>
            <a:r>
              <a:rPr lang="vi-VN" sz="3200" b="1" smtClean="0">
                <a:latin typeface="Calibri" pitchFamily="34" charset="0"/>
                <a:cs typeface="Calibri" pitchFamily="34" charset="0"/>
              </a:rPr>
              <a:t>Bưu chính hợp tác với các ngành tài chính ngân hàng, logistics, vận tải,</a:t>
            </a:r>
            <a:r>
              <a:rPr lang="en-US" sz="3200" b="1" smtClean="0">
                <a:latin typeface="Calibri" pitchFamily="34" charset="0"/>
                <a:cs typeface="Calibri" pitchFamily="34" charset="0"/>
              </a:rPr>
              <a:t>…</a:t>
            </a:r>
            <a:r>
              <a:rPr lang="vi-VN" sz="3200" b="1" smtClean="0">
                <a:latin typeface="Calibri" pitchFamily="34" charset="0"/>
                <a:cs typeface="Calibri" pitchFamily="34" charset="0"/>
              </a:rPr>
              <a:t> nhằm nâng cao hiệu quả kinh tế.</a:t>
            </a:r>
            <a:endParaRPr lang="en-US" sz="3200" b="1">
              <a:latin typeface="Calibri" pitchFamily="34" charset="0"/>
              <a:cs typeface="Calibri" pitchFamily="34" charset="0"/>
            </a:endParaRPr>
          </a:p>
        </p:txBody>
      </p:sp>
      <p:sp>
        <p:nvSpPr>
          <p:cNvPr id="9" name="Rectangle 8"/>
          <p:cNvSpPr/>
          <p:nvPr/>
        </p:nvSpPr>
        <p:spPr>
          <a:xfrm>
            <a:off x="289560" y="1708389"/>
            <a:ext cx="11704319" cy="3933384"/>
          </a:xfrm>
          <a:prstGeom prst="rect">
            <a:avLst/>
          </a:prstGeom>
        </p:spPr>
        <p:txBody>
          <a:bodyPr wrap="square">
            <a:spAutoFit/>
          </a:bodyPr>
          <a:lstStyle/>
          <a:p>
            <a:pPr algn="just">
              <a:lnSpc>
                <a:spcPct val="130000"/>
              </a:lnSpc>
            </a:pPr>
            <a:r>
              <a:rPr lang="en-US" sz="3200" b="1" smtClean="0">
                <a:latin typeface="Calibri" pitchFamily="34" charset="0"/>
                <a:cs typeface="Calibri" pitchFamily="34" charset="0"/>
              </a:rPr>
              <a:t>*</a:t>
            </a:r>
            <a:r>
              <a:rPr lang="vi-VN" sz="3200" b="1" smtClean="0">
                <a:latin typeface="Calibri" pitchFamily="34" charset="0"/>
                <a:cs typeface="Calibri" pitchFamily="34" charset="0"/>
              </a:rPr>
              <a:t>Viễn thông: </a:t>
            </a:r>
            <a:endParaRPr lang="en-US" sz="3200" b="1" smtClean="0">
              <a:latin typeface="Calibri" pitchFamily="34" charset="0"/>
              <a:cs typeface="Calibri" pitchFamily="34" charset="0"/>
            </a:endParaRPr>
          </a:p>
          <a:p>
            <a:pPr algn="just">
              <a:lnSpc>
                <a:spcPct val="130000"/>
              </a:lnSpc>
            </a:pPr>
            <a:r>
              <a:rPr lang="en-US" sz="3200" b="1" smtClean="0">
                <a:latin typeface="Calibri" pitchFamily="34" charset="0"/>
                <a:cs typeface="Calibri" pitchFamily="34" charset="0"/>
              </a:rPr>
              <a:t>- </a:t>
            </a:r>
            <a:r>
              <a:rPr lang="vi-VN" sz="3200" b="1" smtClean="0">
                <a:latin typeface="Calibri" pitchFamily="34" charset="0"/>
                <a:cs typeface="Calibri" pitchFamily="34" charset="0"/>
              </a:rPr>
              <a:t>Phát triển công nghệ tiên tiến, hiện đại và nâng cao chất lượng. </a:t>
            </a:r>
            <a:endParaRPr lang="en-US" sz="3200" b="1" smtClean="0">
              <a:latin typeface="Calibri" pitchFamily="34" charset="0"/>
              <a:cs typeface="Calibri" pitchFamily="34" charset="0"/>
            </a:endParaRPr>
          </a:p>
          <a:p>
            <a:pPr algn="just">
              <a:lnSpc>
                <a:spcPct val="130000"/>
              </a:lnSpc>
            </a:pPr>
            <a:r>
              <a:rPr lang="en-US" sz="3200" b="1" smtClean="0">
                <a:latin typeface="Calibri" pitchFamily="34" charset="0"/>
                <a:cs typeface="Calibri" pitchFamily="34" charset="0"/>
              </a:rPr>
              <a:t>- T</a:t>
            </a:r>
            <a:r>
              <a:rPr lang="vi-VN" sz="3200" b="1" smtClean="0">
                <a:latin typeface="Calibri" pitchFamily="34" charset="0"/>
                <a:cs typeface="Calibri" pitchFamily="34" charset="0"/>
              </a:rPr>
              <a:t>ập trung vào chuyển đổi số và phát triển dịch vụ dựa trên các công nghệ 5G internet vạn vật, dữ liệu lớn, trí tuệ nhân tạo</a:t>
            </a:r>
            <a:r>
              <a:rPr lang="en-US" sz="3200" b="1" smtClean="0">
                <a:latin typeface="Calibri" pitchFamily="34" charset="0"/>
                <a:cs typeface="Calibri" pitchFamily="34" charset="0"/>
              </a:rPr>
              <a:t>,</a:t>
            </a:r>
            <a:r>
              <a:rPr lang="vi-VN" sz="3200" b="1" smtClean="0">
                <a:latin typeface="Calibri" pitchFamily="34" charset="0"/>
                <a:cs typeface="Calibri" pitchFamily="34" charset="0"/>
              </a:rPr>
              <a:t>... </a:t>
            </a:r>
            <a:endParaRPr lang="en-US" sz="3200" b="1" smtClean="0">
              <a:latin typeface="Calibri" pitchFamily="34" charset="0"/>
              <a:cs typeface="Calibri" pitchFamily="34" charset="0"/>
            </a:endParaRPr>
          </a:p>
          <a:p>
            <a:pPr algn="just">
              <a:lnSpc>
                <a:spcPct val="130000"/>
              </a:lnSpc>
            </a:pPr>
            <a:r>
              <a:rPr lang="en-US" sz="3200" b="1" smtClean="0">
                <a:latin typeface="Calibri" pitchFamily="34" charset="0"/>
                <a:cs typeface="Calibri" pitchFamily="34" charset="0"/>
              </a:rPr>
              <a:t>- </a:t>
            </a:r>
            <a:r>
              <a:rPr lang="vi-VN" sz="3200" b="1" smtClean="0">
                <a:latin typeface="Calibri" pitchFamily="34" charset="0"/>
                <a:cs typeface="Calibri" pitchFamily="34" charset="0"/>
              </a:rPr>
              <a:t>Các dịch vụ mới phát triển nhanh: cung cấp phòng ảo để dạy học trực tuyến, thanh toán trực tuyến,…</a:t>
            </a:r>
            <a:endParaRPr lang="en-US" sz="3200" b="1">
              <a:latin typeface="Calibri" pitchFamily="34" charset="0"/>
              <a:cs typeface="Calibri" pitchFamily="34" charset="0"/>
            </a:endParaRPr>
          </a:p>
        </p:txBody>
      </p:sp>
      <p:sp>
        <p:nvSpPr>
          <p:cNvPr id="10" name="Rectangle 9"/>
          <p:cNvSpPr/>
          <p:nvPr/>
        </p:nvSpPr>
        <p:spPr>
          <a:xfrm>
            <a:off x="487681" y="1708389"/>
            <a:ext cx="11704319" cy="3933384"/>
          </a:xfrm>
          <a:prstGeom prst="rect">
            <a:avLst/>
          </a:prstGeom>
        </p:spPr>
        <p:txBody>
          <a:bodyPr wrap="square">
            <a:spAutoFit/>
          </a:bodyPr>
          <a:lstStyle/>
          <a:p>
            <a:pPr algn="just">
              <a:lnSpc>
                <a:spcPct val="130000"/>
              </a:lnSpc>
            </a:pPr>
            <a:r>
              <a:rPr lang="en-US" sz="3200" b="1" smtClean="0">
                <a:latin typeface="Calibri" pitchFamily="34" charset="0"/>
                <a:cs typeface="Calibri" pitchFamily="34" charset="0"/>
              </a:rPr>
              <a:t>*</a:t>
            </a:r>
            <a:r>
              <a:rPr lang="vi-VN" sz="3200" b="1" smtClean="0">
                <a:latin typeface="Calibri" pitchFamily="34" charset="0"/>
                <a:cs typeface="Calibri" pitchFamily="34" charset="0"/>
              </a:rPr>
              <a:t>Viễn thông: </a:t>
            </a:r>
            <a:endParaRPr lang="en-US" sz="3200" b="1" smtClean="0">
              <a:latin typeface="Calibri" pitchFamily="34" charset="0"/>
              <a:cs typeface="Calibri" pitchFamily="34" charset="0"/>
            </a:endParaRPr>
          </a:p>
          <a:p>
            <a:pPr algn="just">
              <a:lnSpc>
                <a:spcPct val="130000"/>
              </a:lnSpc>
            </a:pPr>
            <a:r>
              <a:rPr lang="en-US" sz="3200" b="1" smtClean="0">
                <a:latin typeface="Calibri" pitchFamily="34" charset="0"/>
                <a:cs typeface="Calibri" pitchFamily="34" charset="0"/>
              </a:rPr>
              <a:t>- Năm 2021, c</a:t>
            </a:r>
            <a:r>
              <a:rPr lang="vi-VN" sz="3200" b="1" smtClean="0">
                <a:latin typeface="Calibri" pitchFamily="34" charset="0"/>
                <a:cs typeface="Calibri" pitchFamily="34" charset="0"/>
              </a:rPr>
              <a:t>ả nước có 19</a:t>
            </a:r>
            <a:r>
              <a:rPr lang="en-US" sz="3200" b="1" smtClean="0">
                <a:latin typeface="Calibri" pitchFamily="34" charset="0"/>
                <a:cs typeface="Calibri" pitchFamily="34" charset="0"/>
              </a:rPr>
              <a:t>,3</a:t>
            </a:r>
            <a:r>
              <a:rPr lang="vi-VN" sz="3200" b="1" smtClean="0">
                <a:latin typeface="Calibri" pitchFamily="34" charset="0"/>
                <a:cs typeface="Calibri" pitchFamily="34" charset="0"/>
              </a:rPr>
              <a:t> triệu thuê bao internet </a:t>
            </a:r>
            <a:r>
              <a:rPr lang="en-US" sz="3200" b="1" smtClean="0">
                <a:latin typeface="Calibri" pitchFamily="34" charset="0"/>
                <a:cs typeface="Calibri" pitchFamily="34" charset="0"/>
              </a:rPr>
              <a:t>và p</a:t>
            </a:r>
            <a:r>
              <a:rPr lang="vi-VN" sz="3200" b="1" smtClean="0">
                <a:latin typeface="Calibri" pitchFamily="34" charset="0"/>
                <a:cs typeface="Calibri" pitchFamily="34" charset="0"/>
              </a:rPr>
              <a:t>hóng lên không gian 6 trạm thông tin vệ tinh, góp phần kết nối với mạng lưới viễn thông trên thế giới.</a:t>
            </a:r>
            <a:endParaRPr lang="en-US" sz="3200" b="1" smtClean="0">
              <a:latin typeface="Calibri" pitchFamily="34" charset="0"/>
              <a:cs typeface="Calibri" pitchFamily="34" charset="0"/>
            </a:endParaRPr>
          </a:p>
          <a:p>
            <a:pPr algn="just">
              <a:lnSpc>
                <a:spcPct val="130000"/>
              </a:lnSpc>
            </a:pPr>
            <a:r>
              <a:rPr lang="en-US" sz="3200" b="1" smtClean="0">
                <a:latin typeface="Calibri" pitchFamily="34" charset="0"/>
                <a:cs typeface="Calibri" pitchFamily="34" charset="0"/>
              </a:rPr>
              <a:t>-</a:t>
            </a:r>
            <a:r>
              <a:rPr lang="vi-VN" sz="3200" b="1" smtClean="0">
                <a:latin typeface="Calibri" pitchFamily="34" charset="0"/>
                <a:cs typeface="Calibri" pitchFamily="34" charset="0"/>
              </a:rPr>
              <a:t> Hà Nội và T</a:t>
            </a:r>
            <a:r>
              <a:rPr lang="en-US" sz="3200" b="1" smtClean="0">
                <a:latin typeface="Calibri" pitchFamily="34" charset="0"/>
                <a:cs typeface="Calibri" pitchFamily="34" charset="0"/>
              </a:rPr>
              <a:t>P. </a:t>
            </a:r>
            <a:r>
              <a:rPr lang="vi-VN" sz="3200" b="1" smtClean="0">
                <a:latin typeface="Calibri" pitchFamily="34" charset="0"/>
                <a:cs typeface="Calibri" pitchFamily="34" charset="0"/>
              </a:rPr>
              <a:t>H</a:t>
            </a:r>
            <a:r>
              <a:rPr lang="en-US" sz="3200" b="1" smtClean="0">
                <a:latin typeface="Calibri" pitchFamily="34" charset="0"/>
                <a:cs typeface="Calibri" pitchFamily="34" charset="0"/>
              </a:rPr>
              <a:t>CM</a:t>
            </a:r>
            <a:r>
              <a:rPr lang="vi-VN" sz="3200" b="1" smtClean="0">
                <a:latin typeface="Calibri" pitchFamily="34" charset="0"/>
                <a:cs typeface="Calibri" pitchFamily="34" charset="0"/>
              </a:rPr>
              <a:t> là hai trung tâm bưu chính viễn thông phát triển nhất cả nước.</a:t>
            </a:r>
            <a:endParaRPr lang="en-US" sz="3200" b="1">
              <a:latin typeface="Calibri" pitchFamily="34" charset="0"/>
              <a:cs typeface="Calibri" pitchFamily="34" charset="0"/>
            </a:endParaRPr>
          </a:p>
        </p:txBody>
      </p:sp>
      <p:sp>
        <p:nvSpPr>
          <p:cNvPr id="11" name="TextBox 10"/>
          <p:cNvSpPr txBox="1"/>
          <p:nvPr/>
        </p:nvSpPr>
        <p:spPr>
          <a:xfrm>
            <a:off x="0" y="15800"/>
            <a:ext cx="12192000" cy="784826"/>
          </a:xfrm>
          <a:prstGeom prst="rect">
            <a:avLst/>
          </a:prstGeom>
          <a:noFill/>
        </p:spPr>
        <p:txBody>
          <a:bodyPr wrap="square" lIns="91436" tIns="45718" rIns="91436" bIns="45718" rtlCol="0">
            <a:spAutoFit/>
          </a:bodyPr>
          <a:lstStyle/>
          <a:p>
            <a:pPr algn="ctr"/>
            <a:r>
              <a:rPr lang="en-US" sz="4500" b="1" smtClean="0">
                <a:solidFill>
                  <a:srgbClr val="007A37"/>
                </a:solidFill>
                <a:latin typeface="Calibri" pitchFamily="34" charset="0"/>
                <a:cs typeface="Calibri" pitchFamily="34" charset="0"/>
              </a:rPr>
              <a:t>Bài 9. DỊCH VỤ</a:t>
            </a:r>
            <a:endParaRPr lang="en-US" sz="4500" b="1">
              <a:solidFill>
                <a:srgbClr val="007A37"/>
              </a:solidFill>
              <a:latin typeface="Calibri" pitchFamily="34" charset="0"/>
              <a:cs typeface="Calibri" pitchFamily="34" charset="0"/>
            </a:endParaRPr>
          </a:p>
        </p:txBody>
      </p:sp>
    </p:spTree>
    <p:extLst>
      <p:ext uri="{BB962C8B-B14F-4D97-AF65-F5344CB8AC3E}">
        <p14:creationId xmlns:p14="http://schemas.microsoft.com/office/powerpoint/2010/main" val="299107042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ppt_x</p:attrName>
                                        </p:attrNameLst>
                                      </p:cBhvr>
                                      <p:tavLst>
                                        <p:tav tm="0">
                                          <p:val>
                                            <p:strVal val="#ppt_x-.2"/>
                                          </p:val>
                                        </p:tav>
                                        <p:tav tm="100000">
                                          <p:val>
                                            <p:strVal val="#ppt_x"/>
                                          </p:val>
                                        </p:tav>
                                      </p:tavLst>
                                    </p:anim>
                                    <p:anim calcmode="lin" valueType="num">
                                      <p:cBhvr>
                                        <p:cTn id="15"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16" dur="1000"/>
                                        <p:tgtEl>
                                          <p:spTgt spid="7"/>
                                        </p:tgtEl>
                                      </p:cBhvr>
                                    </p:animEffect>
                                  </p:childTnLst>
                                </p:cTn>
                              </p:par>
                              <p:par>
                                <p:cTn id="17" presetID="29"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ppt_x</p:attrName>
                                        </p:attrNameLst>
                                      </p:cBhvr>
                                      <p:tavLst>
                                        <p:tav tm="0">
                                          <p:val>
                                            <p:strVal val="#ppt_x-.2"/>
                                          </p:val>
                                        </p:tav>
                                        <p:tav tm="100000">
                                          <p:val>
                                            <p:strVal val="#ppt_x"/>
                                          </p:val>
                                        </p:tav>
                                      </p:tavLst>
                                    </p:anim>
                                    <p:anim calcmode="lin" valueType="num">
                                      <p:cBhvr>
                                        <p:cTn id="20"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21" dur="10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9" presetClass="exit" presetSubtype="0" fill="hold" nodeType="clickEffect">
                                  <p:stCondLst>
                                    <p:cond delay="0"/>
                                  </p:stCondLst>
                                  <p:childTnLst>
                                    <p:anim calcmode="lin" valueType="num">
                                      <p:cBhvr>
                                        <p:cTn id="25" dur="1000"/>
                                        <p:tgtEl>
                                          <p:spTgt spid="7"/>
                                        </p:tgtEl>
                                        <p:attrNameLst>
                                          <p:attrName>ppt_x</p:attrName>
                                        </p:attrNameLst>
                                      </p:cBhvr>
                                      <p:tavLst>
                                        <p:tav tm="0">
                                          <p:val>
                                            <p:strVal val="ppt_x"/>
                                          </p:val>
                                        </p:tav>
                                        <p:tav tm="100000">
                                          <p:val>
                                            <p:strVal val="ppt_x-.2"/>
                                          </p:val>
                                        </p:tav>
                                      </p:tavLst>
                                    </p:anim>
                                    <p:anim calcmode="lin" valueType="num">
                                      <p:cBhvr>
                                        <p:cTn id="26" dur="1000"/>
                                        <p:tgtEl>
                                          <p:spTgt spid="7"/>
                                        </p:tgtEl>
                                        <p:attrNameLst>
                                          <p:attrName>ppt_y</p:attrName>
                                        </p:attrNameLst>
                                      </p:cBhvr>
                                      <p:tavLst>
                                        <p:tav tm="0">
                                          <p:val>
                                            <p:strVal val="ppt_y"/>
                                          </p:val>
                                        </p:tav>
                                        <p:tav tm="100000">
                                          <p:val>
                                            <p:strVal val="ppt_y"/>
                                          </p:val>
                                        </p:tav>
                                      </p:tavLst>
                                    </p:anim>
                                    <p:animEffect transition="out" filter="fade">
                                      <p:cBhvr>
                                        <p:cTn id="27" dur="1000"/>
                                        <p:tgtEl>
                                          <p:spTgt spid="7"/>
                                        </p:tgtEl>
                                      </p:cBhvr>
                                    </p:animEffect>
                                    <p:set>
                                      <p:cBhvr>
                                        <p:cTn id="28" dur="1" fill="hold">
                                          <p:stCondLst>
                                            <p:cond delay="999"/>
                                          </p:stCondLst>
                                        </p:cTn>
                                        <p:tgtEl>
                                          <p:spTgt spid="7"/>
                                        </p:tgtEl>
                                        <p:attrNameLst>
                                          <p:attrName>style.visibility</p:attrName>
                                        </p:attrNameLst>
                                      </p:cBhvr>
                                      <p:to>
                                        <p:strVal val="hidden"/>
                                      </p:to>
                                    </p:set>
                                  </p:childTnLst>
                                </p:cTn>
                              </p:par>
                              <p:par>
                                <p:cTn id="29" presetID="29" presetClass="exit" presetSubtype="0" fill="hold" grpId="1" nodeType="withEffect">
                                  <p:stCondLst>
                                    <p:cond delay="0"/>
                                  </p:stCondLst>
                                  <p:childTnLst>
                                    <p:anim calcmode="lin" valueType="num">
                                      <p:cBhvr>
                                        <p:cTn id="30" dur="1000"/>
                                        <p:tgtEl>
                                          <p:spTgt spid="6"/>
                                        </p:tgtEl>
                                        <p:attrNameLst>
                                          <p:attrName>ppt_x</p:attrName>
                                        </p:attrNameLst>
                                      </p:cBhvr>
                                      <p:tavLst>
                                        <p:tav tm="0">
                                          <p:val>
                                            <p:strVal val="ppt_x"/>
                                          </p:val>
                                        </p:tav>
                                        <p:tav tm="100000">
                                          <p:val>
                                            <p:strVal val="ppt_x-.2"/>
                                          </p:val>
                                        </p:tav>
                                      </p:tavLst>
                                    </p:anim>
                                    <p:anim calcmode="lin" valueType="num">
                                      <p:cBhvr>
                                        <p:cTn id="31" dur="1000"/>
                                        <p:tgtEl>
                                          <p:spTgt spid="6"/>
                                        </p:tgtEl>
                                        <p:attrNameLst>
                                          <p:attrName>ppt_y</p:attrName>
                                        </p:attrNameLst>
                                      </p:cBhvr>
                                      <p:tavLst>
                                        <p:tav tm="0">
                                          <p:val>
                                            <p:strVal val="ppt_y"/>
                                          </p:val>
                                        </p:tav>
                                        <p:tav tm="100000">
                                          <p:val>
                                            <p:strVal val="ppt_y"/>
                                          </p:val>
                                        </p:tav>
                                      </p:tavLst>
                                    </p:anim>
                                    <p:animEffect transition="out" filter="fade">
                                      <p:cBhvr>
                                        <p:cTn id="32" dur="1000"/>
                                        <p:tgtEl>
                                          <p:spTgt spid="6"/>
                                        </p:tgtEl>
                                      </p:cBhvr>
                                    </p:animEffect>
                                    <p:set>
                                      <p:cBhvr>
                                        <p:cTn id="33" dur="1" fill="hold">
                                          <p:stCondLst>
                                            <p:cond delay="999"/>
                                          </p:stCondLst>
                                        </p:cTn>
                                        <p:tgtEl>
                                          <p:spTgt spid="6"/>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9" presetClass="entr" presetSubtype="0" fill="hold" nodeType="clickEffect">
                                  <p:stCondLst>
                                    <p:cond delay="0"/>
                                  </p:stCondLst>
                                  <p:childTnLst>
                                    <p:set>
                                      <p:cBhvr>
                                        <p:cTn id="37" dur="1" fill="hold">
                                          <p:stCondLst>
                                            <p:cond delay="0"/>
                                          </p:stCondLst>
                                        </p:cTn>
                                        <p:tgtEl>
                                          <p:spTgt spid="8">
                                            <p:txEl>
                                              <p:pRg st="0" end="0"/>
                                            </p:txEl>
                                          </p:spTgt>
                                        </p:tgtEl>
                                        <p:attrNameLst>
                                          <p:attrName>style.visibility</p:attrName>
                                        </p:attrNameLst>
                                      </p:cBhvr>
                                      <p:to>
                                        <p:strVal val="visible"/>
                                      </p:to>
                                    </p:set>
                                    <p:anim calcmode="lin" valueType="num">
                                      <p:cBhvr>
                                        <p:cTn id="38" dur="1000" fill="hold"/>
                                        <p:tgtEl>
                                          <p:spTgt spid="8">
                                            <p:txEl>
                                              <p:pRg st="0" end="0"/>
                                            </p:txEl>
                                          </p:spTgt>
                                        </p:tgtEl>
                                        <p:attrNameLst>
                                          <p:attrName>ppt_x</p:attrName>
                                        </p:attrNameLst>
                                      </p:cBhvr>
                                      <p:tavLst>
                                        <p:tav tm="0">
                                          <p:val>
                                            <p:strVal val="#ppt_x-.2"/>
                                          </p:val>
                                        </p:tav>
                                        <p:tav tm="100000">
                                          <p:val>
                                            <p:strVal val="#ppt_x"/>
                                          </p:val>
                                        </p:tav>
                                      </p:tavLst>
                                    </p:anim>
                                    <p:anim calcmode="lin" valueType="num">
                                      <p:cBhvr>
                                        <p:cTn id="39" dur="1000" fill="hold"/>
                                        <p:tgtEl>
                                          <p:spTgt spid="8">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40" dur="1000"/>
                                        <p:tgtEl>
                                          <p:spTgt spid="8">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9" presetClass="entr" presetSubtype="0" fill="hold" nodeType="clickEffect">
                                  <p:stCondLst>
                                    <p:cond delay="0"/>
                                  </p:stCondLst>
                                  <p:childTnLst>
                                    <p:set>
                                      <p:cBhvr>
                                        <p:cTn id="44" dur="1" fill="hold">
                                          <p:stCondLst>
                                            <p:cond delay="0"/>
                                          </p:stCondLst>
                                        </p:cTn>
                                        <p:tgtEl>
                                          <p:spTgt spid="8">
                                            <p:txEl>
                                              <p:pRg st="1" end="1"/>
                                            </p:txEl>
                                          </p:spTgt>
                                        </p:tgtEl>
                                        <p:attrNameLst>
                                          <p:attrName>style.visibility</p:attrName>
                                        </p:attrNameLst>
                                      </p:cBhvr>
                                      <p:to>
                                        <p:strVal val="visible"/>
                                      </p:to>
                                    </p:set>
                                    <p:anim calcmode="lin" valueType="num">
                                      <p:cBhvr>
                                        <p:cTn id="45" dur="1000" fill="hold"/>
                                        <p:tgtEl>
                                          <p:spTgt spid="8">
                                            <p:txEl>
                                              <p:pRg st="1" end="1"/>
                                            </p:txEl>
                                          </p:spTgt>
                                        </p:tgtEl>
                                        <p:attrNameLst>
                                          <p:attrName>ppt_x</p:attrName>
                                        </p:attrNameLst>
                                      </p:cBhvr>
                                      <p:tavLst>
                                        <p:tav tm="0">
                                          <p:val>
                                            <p:strVal val="#ppt_x-.2"/>
                                          </p:val>
                                        </p:tav>
                                        <p:tav tm="100000">
                                          <p:val>
                                            <p:strVal val="#ppt_x"/>
                                          </p:val>
                                        </p:tav>
                                      </p:tavLst>
                                    </p:anim>
                                    <p:anim calcmode="lin" valueType="num">
                                      <p:cBhvr>
                                        <p:cTn id="46" dur="1000" fill="hold"/>
                                        <p:tgtEl>
                                          <p:spTgt spid="8">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47" dur="1000"/>
                                        <p:tgtEl>
                                          <p:spTgt spid="8">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9" presetClass="entr" presetSubtype="0" fill="hold" nodeType="clickEffect">
                                  <p:stCondLst>
                                    <p:cond delay="0"/>
                                  </p:stCondLst>
                                  <p:childTnLst>
                                    <p:set>
                                      <p:cBhvr>
                                        <p:cTn id="51" dur="1" fill="hold">
                                          <p:stCondLst>
                                            <p:cond delay="0"/>
                                          </p:stCondLst>
                                        </p:cTn>
                                        <p:tgtEl>
                                          <p:spTgt spid="8">
                                            <p:txEl>
                                              <p:pRg st="2" end="2"/>
                                            </p:txEl>
                                          </p:spTgt>
                                        </p:tgtEl>
                                        <p:attrNameLst>
                                          <p:attrName>style.visibility</p:attrName>
                                        </p:attrNameLst>
                                      </p:cBhvr>
                                      <p:to>
                                        <p:strVal val="visible"/>
                                      </p:to>
                                    </p:set>
                                    <p:anim calcmode="lin" valueType="num">
                                      <p:cBhvr>
                                        <p:cTn id="52" dur="1000" fill="hold"/>
                                        <p:tgtEl>
                                          <p:spTgt spid="8">
                                            <p:txEl>
                                              <p:pRg st="2" end="2"/>
                                            </p:txEl>
                                          </p:spTgt>
                                        </p:tgtEl>
                                        <p:attrNameLst>
                                          <p:attrName>ppt_x</p:attrName>
                                        </p:attrNameLst>
                                      </p:cBhvr>
                                      <p:tavLst>
                                        <p:tav tm="0">
                                          <p:val>
                                            <p:strVal val="#ppt_x-.2"/>
                                          </p:val>
                                        </p:tav>
                                        <p:tav tm="100000">
                                          <p:val>
                                            <p:strVal val="#ppt_x"/>
                                          </p:val>
                                        </p:tav>
                                      </p:tavLst>
                                    </p:anim>
                                    <p:anim calcmode="lin" valueType="num">
                                      <p:cBhvr>
                                        <p:cTn id="53" dur="1000" fill="hold"/>
                                        <p:tgtEl>
                                          <p:spTgt spid="8">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54" dur="1000"/>
                                        <p:tgtEl>
                                          <p:spTgt spid="8">
                                            <p:txEl>
                                              <p:pRg st="2" end="2"/>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9" presetClass="entr" presetSubtype="0" fill="hold" nodeType="clickEffect">
                                  <p:stCondLst>
                                    <p:cond delay="0"/>
                                  </p:stCondLst>
                                  <p:childTnLst>
                                    <p:set>
                                      <p:cBhvr>
                                        <p:cTn id="58" dur="1" fill="hold">
                                          <p:stCondLst>
                                            <p:cond delay="0"/>
                                          </p:stCondLst>
                                        </p:cTn>
                                        <p:tgtEl>
                                          <p:spTgt spid="8">
                                            <p:txEl>
                                              <p:pRg st="3" end="3"/>
                                            </p:txEl>
                                          </p:spTgt>
                                        </p:tgtEl>
                                        <p:attrNameLst>
                                          <p:attrName>style.visibility</p:attrName>
                                        </p:attrNameLst>
                                      </p:cBhvr>
                                      <p:to>
                                        <p:strVal val="visible"/>
                                      </p:to>
                                    </p:set>
                                    <p:anim calcmode="lin" valueType="num">
                                      <p:cBhvr>
                                        <p:cTn id="59" dur="1000" fill="hold"/>
                                        <p:tgtEl>
                                          <p:spTgt spid="8">
                                            <p:txEl>
                                              <p:pRg st="3" end="3"/>
                                            </p:txEl>
                                          </p:spTgt>
                                        </p:tgtEl>
                                        <p:attrNameLst>
                                          <p:attrName>ppt_x</p:attrName>
                                        </p:attrNameLst>
                                      </p:cBhvr>
                                      <p:tavLst>
                                        <p:tav tm="0">
                                          <p:val>
                                            <p:strVal val="#ppt_x-.2"/>
                                          </p:val>
                                        </p:tav>
                                        <p:tav tm="100000">
                                          <p:val>
                                            <p:strVal val="#ppt_x"/>
                                          </p:val>
                                        </p:tav>
                                      </p:tavLst>
                                    </p:anim>
                                    <p:anim calcmode="lin" valueType="num">
                                      <p:cBhvr>
                                        <p:cTn id="60" dur="1000" fill="hold"/>
                                        <p:tgtEl>
                                          <p:spTgt spid="8">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61" dur="1000"/>
                                        <p:tgtEl>
                                          <p:spTgt spid="8">
                                            <p:txEl>
                                              <p:pRg st="3" end="3"/>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9" presetClass="exit" presetSubtype="0" fill="hold" grpId="0" nodeType="clickEffect">
                                  <p:stCondLst>
                                    <p:cond delay="0"/>
                                  </p:stCondLst>
                                  <p:childTnLst>
                                    <p:anim calcmode="lin" valueType="num">
                                      <p:cBhvr>
                                        <p:cTn id="65" dur="1000"/>
                                        <p:tgtEl>
                                          <p:spTgt spid="8">
                                            <p:txEl>
                                              <p:pRg st="0" end="0"/>
                                            </p:txEl>
                                          </p:spTgt>
                                        </p:tgtEl>
                                        <p:attrNameLst>
                                          <p:attrName>ppt_x</p:attrName>
                                        </p:attrNameLst>
                                      </p:cBhvr>
                                      <p:tavLst>
                                        <p:tav tm="0">
                                          <p:val>
                                            <p:strVal val="ppt_x"/>
                                          </p:val>
                                        </p:tav>
                                        <p:tav tm="100000">
                                          <p:val>
                                            <p:strVal val="ppt_x-.2"/>
                                          </p:val>
                                        </p:tav>
                                      </p:tavLst>
                                    </p:anim>
                                    <p:anim calcmode="lin" valueType="num">
                                      <p:cBhvr>
                                        <p:cTn id="66" dur="1000"/>
                                        <p:tgtEl>
                                          <p:spTgt spid="8">
                                            <p:txEl>
                                              <p:pRg st="0" end="0"/>
                                            </p:txEl>
                                          </p:spTgt>
                                        </p:tgtEl>
                                        <p:attrNameLst>
                                          <p:attrName>ppt_y</p:attrName>
                                        </p:attrNameLst>
                                      </p:cBhvr>
                                      <p:tavLst>
                                        <p:tav tm="0">
                                          <p:val>
                                            <p:strVal val="ppt_y"/>
                                          </p:val>
                                        </p:tav>
                                        <p:tav tm="100000">
                                          <p:val>
                                            <p:strVal val="ppt_y"/>
                                          </p:val>
                                        </p:tav>
                                      </p:tavLst>
                                    </p:anim>
                                    <p:animEffect transition="out" filter="fade">
                                      <p:cBhvr>
                                        <p:cTn id="67" dur="1000"/>
                                        <p:tgtEl>
                                          <p:spTgt spid="8">
                                            <p:txEl>
                                              <p:pRg st="0" end="0"/>
                                            </p:txEl>
                                          </p:spTgt>
                                        </p:tgtEl>
                                      </p:cBhvr>
                                    </p:animEffect>
                                    <p:set>
                                      <p:cBhvr>
                                        <p:cTn id="68" dur="1" fill="hold">
                                          <p:stCondLst>
                                            <p:cond delay="999"/>
                                          </p:stCondLst>
                                        </p:cTn>
                                        <p:tgtEl>
                                          <p:spTgt spid="8">
                                            <p:txEl>
                                              <p:pRg st="0" end="0"/>
                                            </p:txEl>
                                          </p:spTgt>
                                        </p:tgtEl>
                                        <p:attrNameLst>
                                          <p:attrName>style.visibility</p:attrName>
                                        </p:attrNameLst>
                                      </p:cBhvr>
                                      <p:to>
                                        <p:strVal val="hidden"/>
                                      </p:to>
                                    </p:set>
                                  </p:childTnLst>
                                </p:cTn>
                              </p:par>
                              <p:par>
                                <p:cTn id="69" presetID="29" presetClass="exit" presetSubtype="0" fill="hold" grpId="0" nodeType="withEffect">
                                  <p:stCondLst>
                                    <p:cond delay="0"/>
                                  </p:stCondLst>
                                  <p:childTnLst>
                                    <p:anim calcmode="lin" valueType="num">
                                      <p:cBhvr>
                                        <p:cTn id="70" dur="1000"/>
                                        <p:tgtEl>
                                          <p:spTgt spid="8">
                                            <p:txEl>
                                              <p:pRg st="1" end="1"/>
                                            </p:txEl>
                                          </p:spTgt>
                                        </p:tgtEl>
                                        <p:attrNameLst>
                                          <p:attrName>ppt_x</p:attrName>
                                        </p:attrNameLst>
                                      </p:cBhvr>
                                      <p:tavLst>
                                        <p:tav tm="0">
                                          <p:val>
                                            <p:strVal val="ppt_x"/>
                                          </p:val>
                                        </p:tav>
                                        <p:tav tm="100000">
                                          <p:val>
                                            <p:strVal val="ppt_x-.2"/>
                                          </p:val>
                                        </p:tav>
                                      </p:tavLst>
                                    </p:anim>
                                    <p:anim calcmode="lin" valueType="num">
                                      <p:cBhvr>
                                        <p:cTn id="71" dur="1000"/>
                                        <p:tgtEl>
                                          <p:spTgt spid="8">
                                            <p:txEl>
                                              <p:pRg st="1" end="1"/>
                                            </p:txEl>
                                          </p:spTgt>
                                        </p:tgtEl>
                                        <p:attrNameLst>
                                          <p:attrName>ppt_y</p:attrName>
                                        </p:attrNameLst>
                                      </p:cBhvr>
                                      <p:tavLst>
                                        <p:tav tm="0">
                                          <p:val>
                                            <p:strVal val="ppt_y"/>
                                          </p:val>
                                        </p:tav>
                                        <p:tav tm="100000">
                                          <p:val>
                                            <p:strVal val="ppt_y"/>
                                          </p:val>
                                        </p:tav>
                                      </p:tavLst>
                                    </p:anim>
                                    <p:animEffect transition="out" filter="fade">
                                      <p:cBhvr>
                                        <p:cTn id="72" dur="1000"/>
                                        <p:tgtEl>
                                          <p:spTgt spid="8">
                                            <p:txEl>
                                              <p:pRg st="1" end="1"/>
                                            </p:txEl>
                                          </p:spTgt>
                                        </p:tgtEl>
                                      </p:cBhvr>
                                    </p:animEffect>
                                    <p:set>
                                      <p:cBhvr>
                                        <p:cTn id="73" dur="1" fill="hold">
                                          <p:stCondLst>
                                            <p:cond delay="999"/>
                                          </p:stCondLst>
                                        </p:cTn>
                                        <p:tgtEl>
                                          <p:spTgt spid="8">
                                            <p:txEl>
                                              <p:pRg st="1" end="1"/>
                                            </p:txEl>
                                          </p:spTgt>
                                        </p:tgtEl>
                                        <p:attrNameLst>
                                          <p:attrName>style.visibility</p:attrName>
                                        </p:attrNameLst>
                                      </p:cBhvr>
                                      <p:to>
                                        <p:strVal val="hidden"/>
                                      </p:to>
                                    </p:set>
                                  </p:childTnLst>
                                </p:cTn>
                              </p:par>
                              <p:par>
                                <p:cTn id="74" presetID="29" presetClass="exit" presetSubtype="0" fill="hold" grpId="0" nodeType="withEffect">
                                  <p:stCondLst>
                                    <p:cond delay="0"/>
                                  </p:stCondLst>
                                  <p:childTnLst>
                                    <p:anim calcmode="lin" valueType="num">
                                      <p:cBhvr>
                                        <p:cTn id="75" dur="1000"/>
                                        <p:tgtEl>
                                          <p:spTgt spid="8">
                                            <p:txEl>
                                              <p:pRg st="2" end="2"/>
                                            </p:txEl>
                                          </p:spTgt>
                                        </p:tgtEl>
                                        <p:attrNameLst>
                                          <p:attrName>ppt_x</p:attrName>
                                        </p:attrNameLst>
                                      </p:cBhvr>
                                      <p:tavLst>
                                        <p:tav tm="0">
                                          <p:val>
                                            <p:strVal val="ppt_x"/>
                                          </p:val>
                                        </p:tav>
                                        <p:tav tm="100000">
                                          <p:val>
                                            <p:strVal val="ppt_x-.2"/>
                                          </p:val>
                                        </p:tav>
                                      </p:tavLst>
                                    </p:anim>
                                    <p:anim calcmode="lin" valueType="num">
                                      <p:cBhvr>
                                        <p:cTn id="76" dur="1000"/>
                                        <p:tgtEl>
                                          <p:spTgt spid="8">
                                            <p:txEl>
                                              <p:pRg st="2" end="2"/>
                                            </p:txEl>
                                          </p:spTgt>
                                        </p:tgtEl>
                                        <p:attrNameLst>
                                          <p:attrName>ppt_y</p:attrName>
                                        </p:attrNameLst>
                                      </p:cBhvr>
                                      <p:tavLst>
                                        <p:tav tm="0">
                                          <p:val>
                                            <p:strVal val="ppt_y"/>
                                          </p:val>
                                        </p:tav>
                                        <p:tav tm="100000">
                                          <p:val>
                                            <p:strVal val="ppt_y"/>
                                          </p:val>
                                        </p:tav>
                                      </p:tavLst>
                                    </p:anim>
                                    <p:animEffect transition="out" filter="fade">
                                      <p:cBhvr>
                                        <p:cTn id="77" dur="1000"/>
                                        <p:tgtEl>
                                          <p:spTgt spid="8">
                                            <p:txEl>
                                              <p:pRg st="2" end="2"/>
                                            </p:txEl>
                                          </p:spTgt>
                                        </p:tgtEl>
                                      </p:cBhvr>
                                    </p:animEffect>
                                    <p:set>
                                      <p:cBhvr>
                                        <p:cTn id="78" dur="1" fill="hold">
                                          <p:stCondLst>
                                            <p:cond delay="999"/>
                                          </p:stCondLst>
                                        </p:cTn>
                                        <p:tgtEl>
                                          <p:spTgt spid="8">
                                            <p:txEl>
                                              <p:pRg st="2" end="2"/>
                                            </p:txEl>
                                          </p:spTgt>
                                        </p:tgtEl>
                                        <p:attrNameLst>
                                          <p:attrName>style.visibility</p:attrName>
                                        </p:attrNameLst>
                                      </p:cBhvr>
                                      <p:to>
                                        <p:strVal val="hidden"/>
                                      </p:to>
                                    </p:set>
                                  </p:childTnLst>
                                </p:cTn>
                              </p:par>
                              <p:par>
                                <p:cTn id="79" presetID="29" presetClass="exit" presetSubtype="0" fill="hold" grpId="0" nodeType="withEffect">
                                  <p:stCondLst>
                                    <p:cond delay="0"/>
                                  </p:stCondLst>
                                  <p:childTnLst>
                                    <p:anim calcmode="lin" valueType="num">
                                      <p:cBhvr>
                                        <p:cTn id="80" dur="1000"/>
                                        <p:tgtEl>
                                          <p:spTgt spid="8">
                                            <p:txEl>
                                              <p:pRg st="3" end="3"/>
                                            </p:txEl>
                                          </p:spTgt>
                                        </p:tgtEl>
                                        <p:attrNameLst>
                                          <p:attrName>ppt_x</p:attrName>
                                        </p:attrNameLst>
                                      </p:cBhvr>
                                      <p:tavLst>
                                        <p:tav tm="0">
                                          <p:val>
                                            <p:strVal val="ppt_x"/>
                                          </p:val>
                                        </p:tav>
                                        <p:tav tm="100000">
                                          <p:val>
                                            <p:strVal val="ppt_x-.2"/>
                                          </p:val>
                                        </p:tav>
                                      </p:tavLst>
                                    </p:anim>
                                    <p:anim calcmode="lin" valueType="num">
                                      <p:cBhvr>
                                        <p:cTn id="81" dur="1000"/>
                                        <p:tgtEl>
                                          <p:spTgt spid="8">
                                            <p:txEl>
                                              <p:pRg st="3" end="3"/>
                                            </p:txEl>
                                          </p:spTgt>
                                        </p:tgtEl>
                                        <p:attrNameLst>
                                          <p:attrName>ppt_y</p:attrName>
                                        </p:attrNameLst>
                                      </p:cBhvr>
                                      <p:tavLst>
                                        <p:tav tm="0">
                                          <p:val>
                                            <p:strVal val="ppt_y"/>
                                          </p:val>
                                        </p:tav>
                                        <p:tav tm="100000">
                                          <p:val>
                                            <p:strVal val="ppt_y"/>
                                          </p:val>
                                        </p:tav>
                                      </p:tavLst>
                                    </p:anim>
                                    <p:animEffect transition="out" filter="fade">
                                      <p:cBhvr>
                                        <p:cTn id="82" dur="1000"/>
                                        <p:tgtEl>
                                          <p:spTgt spid="8">
                                            <p:txEl>
                                              <p:pRg st="3" end="3"/>
                                            </p:txEl>
                                          </p:spTgt>
                                        </p:tgtEl>
                                      </p:cBhvr>
                                    </p:animEffect>
                                    <p:set>
                                      <p:cBhvr>
                                        <p:cTn id="83" dur="1" fill="hold">
                                          <p:stCondLst>
                                            <p:cond delay="999"/>
                                          </p:stCondLst>
                                        </p:cTn>
                                        <p:tgtEl>
                                          <p:spTgt spid="8">
                                            <p:txEl>
                                              <p:pRg st="3" end="3"/>
                                            </p:txEl>
                                          </p:spTgt>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29" presetClass="entr" presetSubtype="0" fill="hold" nodeType="clickEffect">
                                  <p:stCondLst>
                                    <p:cond delay="0"/>
                                  </p:stCondLst>
                                  <p:childTnLst>
                                    <p:set>
                                      <p:cBhvr>
                                        <p:cTn id="87" dur="1" fill="hold">
                                          <p:stCondLst>
                                            <p:cond delay="0"/>
                                          </p:stCondLst>
                                        </p:cTn>
                                        <p:tgtEl>
                                          <p:spTgt spid="9">
                                            <p:txEl>
                                              <p:pRg st="0" end="0"/>
                                            </p:txEl>
                                          </p:spTgt>
                                        </p:tgtEl>
                                        <p:attrNameLst>
                                          <p:attrName>style.visibility</p:attrName>
                                        </p:attrNameLst>
                                      </p:cBhvr>
                                      <p:to>
                                        <p:strVal val="visible"/>
                                      </p:to>
                                    </p:set>
                                    <p:anim calcmode="lin" valueType="num">
                                      <p:cBhvr>
                                        <p:cTn id="88" dur="1000" fill="hold"/>
                                        <p:tgtEl>
                                          <p:spTgt spid="9">
                                            <p:txEl>
                                              <p:pRg st="0" end="0"/>
                                            </p:txEl>
                                          </p:spTgt>
                                        </p:tgtEl>
                                        <p:attrNameLst>
                                          <p:attrName>ppt_x</p:attrName>
                                        </p:attrNameLst>
                                      </p:cBhvr>
                                      <p:tavLst>
                                        <p:tav tm="0">
                                          <p:val>
                                            <p:strVal val="#ppt_x-.2"/>
                                          </p:val>
                                        </p:tav>
                                        <p:tav tm="100000">
                                          <p:val>
                                            <p:strVal val="#ppt_x"/>
                                          </p:val>
                                        </p:tav>
                                      </p:tavLst>
                                    </p:anim>
                                    <p:anim calcmode="lin" valueType="num">
                                      <p:cBhvr>
                                        <p:cTn id="89" dur="1000" fill="hold"/>
                                        <p:tgtEl>
                                          <p:spTgt spid="9">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0" dur="1000"/>
                                        <p:tgtEl>
                                          <p:spTgt spid="9">
                                            <p:txEl>
                                              <p:pRg st="0" end="0"/>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29" presetClass="entr" presetSubtype="0" fill="hold" nodeType="clickEffect">
                                  <p:stCondLst>
                                    <p:cond delay="0"/>
                                  </p:stCondLst>
                                  <p:childTnLst>
                                    <p:set>
                                      <p:cBhvr>
                                        <p:cTn id="94" dur="1" fill="hold">
                                          <p:stCondLst>
                                            <p:cond delay="0"/>
                                          </p:stCondLst>
                                        </p:cTn>
                                        <p:tgtEl>
                                          <p:spTgt spid="9">
                                            <p:txEl>
                                              <p:pRg st="1" end="1"/>
                                            </p:txEl>
                                          </p:spTgt>
                                        </p:tgtEl>
                                        <p:attrNameLst>
                                          <p:attrName>style.visibility</p:attrName>
                                        </p:attrNameLst>
                                      </p:cBhvr>
                                      <p:to>
                                        <p:strVal val="visible"/>
                                      </p:to>
                                    </p:set>
                                    <p:anim calcmode="lin" valueType="num">
                                      <p:cBhvr>
                                        <p:cTn id="95" dur="1000" fill="hold"/>
                                        <p:tgtEl>
                                          <p:spTgt spid="9">
                                            <p:txEl>
                                              <p:pRg st="1" end="1"/>
                                            </p:txEl>
                                          </p:spTgt>
                                        </p:tgtEl>
                                        <p:attrNameLst>
                                          <p:attrName>ppt_x</p:attrName>
                                        </p:attrNameLst>
                                      </p:cBhvr>
                                      <p:tavLst>
                                        <p:tav tm="0">
                                          <p:val>
                                            <p:strVal val="#ppt_x-.2"/>
                                          </p:val>
                                        </p:tav>
                                        <p:tav tm="100000">
                                          <p:val>
                                            <p:strVal val="#ppt_x"/>
                                          </p:val>
                                        </p:tav>
                                      </p:tavLst>
                                    </p:anim>
                                    <p:anim calcmode="lin" valueType="num">
                                      <p:cBhvr>
                                        <p:cTn id="96" dur="1000" fill="hold"/>
                                        <p:tgtEl>
                                          <p:spTgt spid="9">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97" dur="1000"/>
                                        <p:tgtEl>
                                          <p:spTgt spid="9">
                                            <p:txEl>
                                              <p:pRg st="1" end="1"/>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29" presetClass="entr" presetSubtype="0" fill="hold" nodeType="clickEffect">
                                  <p:stCondLst>
                                    <p:cond delay="0"/>
                                  </p:stCondLst>
                                  <p:childTnLst>
                                    <p:set>
                                      <p:cBhvr>
                                        <p:cTn id="101" dur="1" fill="hold">
                                          <p:stCondLst>
                                            <p:cond delay="0"/>
                                          </p:stCondLst>
                                        </p:cTn>
                                        <p:tgtEl>
                                          <p:spTgt spid="9">
                                            <p:txEl>
                                              <p:pRg st="2" end="2"/>
                                            </p:txEl>
                                          </p:spTgt>
                                        </p:tgtEl>
                                        <p:attrNameLst>
                                          <p:attrName>style.visibility</p:attrName>
                                        </p:attrNameLst>
                                      </p:cBhvr>
                                      <p:to>
                                        <p:strVal val="visible"/>
                                      </p:to>
                                    </p:set>
                                    <p:anim calcmode="lin" valueType="num">
                                      <p:cBhvr>
                                        <p:cTn id="102" dur="1000" fill="hold"/>
                                        <p:tgtEl>
                                          <p:spTgt spid="9">
                                            <p:txEl>
                                              <p:pRg st="2" end="2"/>
                                            </p:txEl>
                                          </p:spTgt>
                                        </p:tgtEl>
                                        <p:attrNameLst>
                                          <p:attrName>ppt_x</p:attrName>
                                        </p:attrNameLst>
                                      </p:cBhvr>
                                      <p:tavLst>
                                        <p:tav tm="0">
                                          <p:val>
                                            <p:strVal val="#ppt_x-.2"/>
                                          </p:val>
                                        </p:tav>
                                        <p:tav tm="100000">
                                          <p:val>
                                            <p:strVal val="#ppt_x"/>
                                          </p:val>
                                        </p:tav>
                                      </p:tavLst>
                                    </p:anim>
                                    <p:anim calcmode="lin" valueType="num">
                                      <p:cBhvr>
                                        <p:cTn id="103" dur="1000" fill="hold"/>
                                        <p:tgtEl>
                                          <p:spTgt spid="9">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104" dur="1000"/>
                                        <p:tgtEl>
                                          <p:spTgt spid="9">
                                            <p:txEl>
                                              <p:pRg st="2" end="2"/>
                                            </p:txEl>
                                          </p:spTgt>
                                        </p:tgtEl>
                                      </p:cBhvr>
                                    </p:animEffect>
                                  </p:childTnLst>
                                </p:cTn>
                              </p:par>
                            </p:childTnLst>
                          </p:cTn>
                        </p:par>
                      </p:childTnLst>
                    </p:cTn>
                  </p:par>
                  <p:par>
                    <p:cTn id="105" fill="hold">
                      <p:stCondLst>
                        <p:cond delay="indefinite"/>
                      </p:stCondLst>
                      <p:childTnLst>
                        <p:par>
                          <p:cTn id="106" fill="hold">
                            <p:stCondLst>
                              <p:cond delay="0"/>
                            </p:stCondLst>
                            <p:childTnLst>
                              <p:par>
                                <p:cTn id="107" presetID="29" presetClass="entr" presetSubtype="0" fill="hold" nodeType="clickEffect">
                                  <p:stCondLst>
                                    <p:cond delay="0"/>
                                  </p:stCondLst>
                                  <p:childTnLst>
                                    <p:set>
                                      <p:cBhvr>
                                        <p:cTn id="108" dur="1" fill="hold">
                                          <p:stCondLst>
                                            <p:cond delay="0"/>
                                          </p:stCondLst>
                                        </p:cTn>
                                        <p:tgtEl>
                                          <p:spTgt spid="9">
                                            <p:txEl>
                                              <p:pRg st="3" end="3"/>
                                            </p:txEl>
                                          </p:spTgt>
                                        </p:tgtEl>
                                        <p:attrNameLst>
                                          <p:attrName>style.visibility</p:attrName>
                                        </p:attrNameLst>
                                      </p:cBhvr>
                                      <p:to>
                                        <p:strVal val="visible"/>
                                      </p:to>
                                    </p:set>
                                    <p:anim calcmode="lin" valueType="num">
                                      <p:cBhvr>
                                        <p:cTn id="109" dur="1000" fill="hold"/>
                                        <p:tgtEl>
                                          <p:spTgt spid="9">
                                            <p:txEl>
                                              <p:pRg st="3" end="3"/>
                                            </p:txEl>
                                          </p:spTgt>
                                        </p:tgtEl>
                                        <p:attrNameLst>
                                          <p:attrName>ppt_x</p:attrName>
                                        </p:attrNameLst>
                                      </p:cBhvr>
                                      <p:tavLst>
                                        <p:tav tm="0">
                                          <p:val>
                                            <p:strVal val="#ppt_x-.2"/>
                                          </p:val>
                                        </p:tav>
                                        <p:tav tm="100000">
                                          <p:val>
                                            <p:strVal val="#ppt_x"/>
                                          </p:val>
                                        </p:tav>
                                      </p:tavLst>
                                    </p:anim>
                                    <p:anim calcmode="lin" valueType="num">
                                      <p:cBhvr>
                                        <p:cTn id="110" dur="1000" fill="hold"/>
                                        <p:tgtEl>
                                          <p:spTgt spid="9">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111" dur="1000"/>
                                        <p:tgtEl>
                                          <p:spTgt spid="9">
                                            <p:txEl>
                                              <p:pRg st="3" end="3"/>
                                            </p:txEl>
                                          </p:spTgt>
                                        </p:tgtEl>
                                      </p:cBhvr>
                                    </p:animEffect>
                                  </p:childTnLst>
                                </p:cTn>
                              </p:par>
                            </p:childTnLst>
                          </p:cTn>
                        </p:par>
                      </p:childTnLst>
                    </p:cTn>
                  </p:par>
                  <p:par>
                    <p:cTn id="112" fill="hold">
                      <p:stCondLst>
                        <p:cond delay="indefinite"/>
                      </p:stCondLst>
                      <p:childTnLst>
                        <p:par>
                          <p:cTn id="113" fill="hold">
                            <p:stCondLst>
                              <p:cond delay="0"/>
                            </p:stCondLst>
                            <p:childTnLst>
                              <p:par>
                                <p:cTn id="114" presetID="29" presetClass="exit" presetSubtype="0" fill="hold" grpId="0" nodeType="clickEffect">
                                  <p:stCondLst>
                                    <p:cond delay="0"/>
                                  </p:stCondLst>
                                  <p:childTnLst>
                                    <p:anim calcmode="lin" valueType="num">
                                      <p:cBhvr>
                                        <p:cTn id="115" dur="1000"/>
                                        <p:tgtEl>
                                          <p:spTgt spid="9">
                                            <p:txEl>
                                              <p:pRg st="0" end="0"/>
                                            </p:txEl>
                                          </p:spTgt>
                                        </p:tgtEl>
                                        <p:attrNameLst>
                                          <p:attrName>ppt_x</p:attrName>
                                        </p:attrNameLst>
                                      </p:cBhvr>
                                      <p:tavLst>
                                        <p:tav tm="0">
                                          <p:val>
                                            <p:strVal val="ppt_x"/>
                                          </p:val>
                                        </p:tav>
                                        <p:tav tm="100000">
                                          <p:val>
                                            <p:strVal val="ppt_x-.2"/>
                                          </p:val>
                                        </p:tav>
                                      </p:tavLst>
                                    </p:anim>
                                    <p:anim calcmode="lin" valueType="num">
                                      <p:cBhvr>
                                        <p:cTn id="116" dur="1000"/>
                                        <p:tgtEl>
                                          <p:spTgt spid="9">
                                            <p:txEl>
                                              <p:pRg st="0" end="0"/>
                                            </p:txEl>
                                          </p:spTgt>
                                        </p:tgtEl>
                                        <p:attrNameLst>
                                          <p:attrName>ppt_y</p:attrName>
                                        </p:attrNameLst>
                                      </p:cBhvr>
                                      <p:tavLst>
                                        <p:tav tm="0">
                                          <p:val>
                                            <p:strVal val="ppt_y"/>
                                          </p:val>
                                        </p:tav>
                                        <p:tav tm="100000">
                                          <p:val>
                                            <p:strVal val="ppt_y"/>
                                          </p:val>
                                        </p:tav>
                                      </p:tavLst>
                                    </p:anim>
                                    <p:animEffect transition="out" filter="fade">
                                      <p:cBhvr>
                                        <p:cTn id="117" dur="1000"/>
                                        <p:tgtEl>
                                          <p:spTgt spid="9">
                                            <p:txEl>
                                              <p:pRg st="0" end="0"/>
                                            </p:txEl>
                                          </p:spTgt>
                                        </p:tgtEl>
                                      </p:cBhvr>
                                    </p:animEffect>
                                    <p:set>
                                      <p:cBhvr>
                                        <p:cTn id="118" dur="1" fill="hold">
                                          <p:stCondLst>
                                            <p:cond delay="999"/>
                                          </p:stCondLst>
                                        </p:cTn>
                                        <p:tgtEl>
                                          <p:spTgt spid="9">
                                            <p:txEl>
                                              <p:pRg st="0" end="0"/>
                                            </p:txEl>
                                          </p:spTgt>
                                        </p:tgtEl>
                                        <p:attrNameLst>
                                          <p:attrName>style.visibility</p:attrName>
                                        </p:attrNameLst>
                                      </p:cBhvr>
                                      <p:to>
                                        <p:strVal val="hidden"/>
                                      </p:to>
                                    </p:set>
                                  </p:childTnLst>
                                </p:cTn>
                              </p:par>
                              <p:par>
                                <p:cTn id="119" presetID="29" presetClass="exit" presetSubtype="0" fill="hold" grpId="0" nodeType="withEffect">
                                  <p:stCondLst>
                                    <p:cond delay="0"/>
                                  </p:stCondLst>
                                  <p:childTnLst>
                                    <p:anim calcmode="lin" valueType="num">
                                      <p:cBhvr>
                                        <p:cTn id="120" dur="1000"/>
                                        <p:tgtEl>
                                          <p:spTgt spid="9">
                                            <p:txEl>
                                              <p:pRg st="1" end="1"/>
                                            </p:txEl>
                                          </p:spTgt>
                                        </p:tgtEl>
                                        <p:attrNameLst>
                                          <p:attrName>ppt_x</p:attrName>
                                        </p:attrNameLst>
                                      </p:cBhvr>
                                      <p:tavLst>
                                        <p:tav tm="0">
                                          <p:val>
                                            <p:strVal val="ppt_x"/>
                                          </p:val>
                                        </p:tav>
                                        <p:tav tm="100000">
                                          <p:val>
                                            <p:strVal val="ppt_x-.2"/>
                                          </p:val>
                                        </p:tav>
                                      </p:tavLst>
                                    </p:anim>
                                    <p:anim calcmode="lin" valueType="num">
                                      <p:cBhvr>
                                        <p:cTn id="121" dur="1000"/>
                                        <p:tgtEl>
                                          <p:spTgt spid="9">
                                            <p:txEl>
                                              <p:pRg st="1" end="1"/>
                                            </p:txEl>
                                          </p:spTgt>
                                        </p:tgtEl>
                                        <p:attrNameLst>
                                          <p:attrName>ppt_y</p:attrName>
                                        </p:attrNameLst>
                                      </p:cBhvr>
                                      <p:tavLst>
                                        <p:tav tm="0">
                                          <p:val>
                                            <p:strVal val="ppt_y"/>
                                          </p:val>
                                        </p:tav>
                                        <p:tav tm="100000">
                                          <p:val>
                                            <p:strVal val="ppt_y"/>
                                          </p:val>
                                        </p:tav>
                                      </p:tavLst>
                                    </p:anim>
                                    <p:animEffect transition="out" filter="fade">
                                      <p:cBhvr>
                                        <p:cTn id="122" dur="1000"/>
                                        <p:tgtEl>
                                          <p:spTgt spid="9">
                                            <p:txEl>
                                              <p:pRg st="1" end="1"/>
                                            </p:txEl>
                                          </p:spTgt>
                                        </p:tgtEl>
                                      </p:cBhvr>
                                    </p:animEffect>
                                    <p:set>
                                      <p:cBhvr>
                                        <p:cTn id="123" dur="1" fill="hold">
                                          <p:stCondLst>
                                            <p:cond delay="999"/>
                                          </p:stCondLst>
                                        </p:cTn>
                                        <p:tgtEl>
                                          <p:spTgt spid="9">
                                            <p:txEl>
                                              <p:pRg st="1" end="1"/>
                                            </p:txEl>
                                          </p:spTgt>
                                        </p:tgtEl>
                                        <p:attrNameLst>
                                          <p:attrName>style.visibility</p:attrName>
                                        </p:attrNameLst>
                                      </p:cBhvr>
                                      <p:to>
                                        <p:strVal val="hidden"/>
                                      </p:to>
                                    </p:set>
                                  </p:childTnLst>
                                </p:cTn>
                              </p:par>
                              <p:par>
                                <p:cTn id="124" presetID="29" presetClass="exit" presetSubtype="0" fill="hold" grpId="0" nodeType="withEffect">
                                  <p:stCondLst>
                                    <p:cond delay="0"/>
                                  </p:stCondLst>
                                  <p:childTnLst>
                                    <p:anim calcmode="lin" valueType="num">
                                      <p:cBhvr>
                                        <p:cTn id="125" dur="1000"/>
                                        <p:tgtEl>
                                          <p:spTgt spid="9">
                                            <p:txEl>
                                              <p:pRg st="2" end="2"/>
                                            </p:txEl>
                                          </p:spTgt>
                                        </p:tgtEl>
                                        <p:attrNameLst>
                                          <p:attrName>ppt_x</p:attrName>
                                        </p:attrNameLst>
                                      </p:cBhvr>
                                      <p:tavLst>
                                        <p:tav tm="0">
                                          <p:val>
                                            <p:strVal val="ppt_x"/>
                                          </p:val>
                                        </p:tav>
                                        <p:tav tm="100000">
                                          <p:val>
                                            <p:strVal val="ppt_x-.2"/>
                                          </p:val>
                                        </p:tav>
                                      </p:tavLst>
                                    </p:anim>
                                    <p:anim calcmode="lin" valueType="num">
                                      <p:cBhvr>
                                        <p:cTn id="126" dur="1000"/>
                                        <p:tgtEl>
                                          <p:spTgt spid="9">
                                            <p:txEl>
                                              <p:pRg st="2" end="2"/>
                                            </p:txEl>
                                          </p:spTgt>
                                        </p:tgtEl>
                                        <p:attrNameLst>
                                          <p:attrName>ppt_y</p:attrName>
                                        </p:attrNameLst>
                                      </p:cBhvr>
                                      <p:tavLst>
                                        <p:tav tm="0">
                                          <p:val>
                                            <p:strVal val="ppt_y"/>
                                          </p:val>
                                        </p:tav>
                                        <p:tav tm="100000">
                                          <p:val>
                                            <p:strVal val="ppt_y"/>
                                          </p:val>
                                        </p:tav>
                                      </p:tavLst>
                                    </p:anim>
                                    <p:animEffect transition="out" filter="fade">
                                      <p:cBhvr>
                                        <p:cTn id="127" dur="1000"/>
                                        <p:tgtEl>
                                          <p:spTgt spid="9">
                                            <p:txEl>
                                              <p:pRg st="2" end="2"/>
                                            </p:txEl>
                                          </p:spTgt>
                                        </p:tgtEl>
                                      </p:cBhvr>
                                    </p:animEffect>
                                    <p:set>
                                      <p:cBhvr>
                                        <p:cTn id="128" dur="1" fill="hold">
                                          <p:stCondLst>
                                            <p:cond delay="999"/>
                                          </p:stCondLst>
                                        </p:cTn>
                                        <p:tgtEl>
                                          <p:spTgt spid="9">
                                            <p:txEl>
                                              <p:pRg st="2" end="2"/>
                                            </p:txEl>
                                          </p:spTgt>
                                        </p:tgtEl>
                                        <p:attrNameLst>
                                          <p:attrName>style.visibility</p:attrName>
                                        </p:attrNameLst>
                                      </p:cBhvr>
                                      <p:to>
                                        <p:strVal val="hidden"/>
                                      </p:to>
                                    </p:set>
                                  </p:childTnLst>
                                </p:cTn>
                              </p:par>
                              <p:par>
                                <p:cTn id="129" presetID="29" presetClass="exit" presetSubtype="0" fill="hold" grpId="0" nodeType="withEffect">
                                  <p:stCondLst>
                                    <p:cond delay="0"/>
                                  </p:stCondLst>
                                  <p:childTnLst>
                                    <p:anim calcmode="lin" valueType="num">
                                      <p:cBhvr>
                                        <p:cTn id="130" dur="1000"/>
                                        <p:tgtEl>
                                          <p:spTgt spid="9">
                                            <p:txEl>
                                              <p:pRg st="3" end="3"/>
                                            </p:txEl>
                                          </p:spTgt>
                                        </p:tgtEl>
                                        <p:attrNameLst>
                                          <p:attrName>ppt_x</p:attrName>
                                        </p:attrNameLst>
                                      </p:cBhvr>
                                      <p:tavLst>
                                        <p:tav tm="0">
                                          <p:val>
                                            <p:strVal val="ppt_x"/>
                                          </p:val>
                                        </p:tav>
                                        <p:tav tm="100000">
                                          <p:val>
                                            <p:strVal val="ppt_x-.2"/>
                                          </p:val>
                                        </p:tav>
                                      </p:tavLst>
                                    </p:anim>
                                    <p:anim calcmode="lin" valueType="num">
                                      <p:cBhvr>
                                        <p:cTn id="131" dur="1000"/>
                                        <p:tgtEl>
                                          <p:spTgt spid="9">
                                            <p:txEl>
                                              <p:pRg st="3" end="3"/>
                                            </p:txEl>
                                          </p:spTgt>
                                        </p:tgtEl>
                                        <p:attrNameLst>
                                          <p:attrName>ppt_y</p:attrName>
                                        </p:attrNameLst>
                                      </p:cBhvr>
                                      <p:tavLst>
                                        <p:tav tm="0">
                                          <p:val>
                                            <p:strVal val="ppt_y"/>
                                          </p:val>
                                        </p:tav>
                                        <p:tav tm="100000">
                                          <p:val>
                                            <p:strVal val="ppt_y"/>
                                          </p:val>
                                        </p:tav>
                                      </p:tavLst>
                                    </p:anim>
                                    <p:animEffect transition="out" filter="fade">
                                      <p:cBhvr>
                                        <p:cTn id="132" dur="1000"/>
                                        <p:tgtEl>
                                          <p:spTgt spid="9">
                                            <p:txEl>
                                              <p:pRg st="3" end="3"/>
                                            </p:txEl>
                                          </p:spTgt>
                                        </p:tgtEl>
                                      </p:cBhvr>
                                    </p:animEffect>
                                    <p:set>
                                      <p:cBhvr>
                                        <p:cTn id="133" dur="1" fill="hold">
                                          <p:stCondLst>
                                            <p:cond delay="999"/>
                                          </p:stCondLst>
                                        </p:cTn>
                                        <p:tgtEl>
                                          <p:spTgt spid="9">
                                            <p:txEl>
                                              <p:pRg st="3" end="3"/>
                                            </p:txEl>
                                          </p:spTgt>
                                        </p:tgtEl>
                                        <p:attrNameLst>
                                          <p:attrName>style.visibility</p:attrName>
                                        </p:attrNameLst>
                                      </p:cBhvr>
                                      <p:to>
                                        <p:strVal val="hidden"/>
                                      </p:to>
                                    </p:set>
                                  </p:childTnLst>
                                </p:cTn>
                              </p:par>
                            </p:childTnLst>
                          </p:cTn>
                        </p:par>
                      </p:childTnLst>
                    </p:cTn>
                  </p:par>
                  <p:par>
                    <p:cTn id="134" fill="hold">
                      <p:stCondLst>
                        <p:cond delay="indefinite"/>
                      </p:stCondLst>
                      <p:childTnLst>
                        <p:par>
                          <p:cTn id="135" fill="hold">
                            <p:stCondLst>
                              <p:cond delay="0"/>
                            </p:stCondLst>
                            <p:childTnLst>
                              <p:par>
                                <p:cTn id="136" presetID="29" presetClass="entr" presetSubtype="0" fill="hold" nodeType="clickEffect">
                                  <p:stCondLst>
                                    <p:cond delay="0"/>
                                  </p:stCondLst>
                                  <p:childTnLst>
                                    <p:set>
                                      <p:cBhvr>
                                        <p:cTn id="137" dur="1" fill="hold">
                                          <p:stCondLst>
                                            <p:cond delay="0"/>
                                          </p:stCondLst>
                                        </p:cTn>
                                        <p:tgtEl>
                                          <p:spTgt spid="10">
                                            <p:txEl>
                                              <p:pRg st="0" end="0"/>
                                            </p:txEl>
                                          </p:spTgt>
                                        </p:tgtEl>
                                        <p:attrNameLst>
                                          <p:attrName>style.visibility</p:attrName>
                                        </p:attrNameLst>
                                      </p:cBhvr>
                                      <p:to>
                                        <p:strVal val="visible"/>
                                      </p:to>
                                    </p:set>
                                    <p:anim calcmode="lin" valueType="num">
                                      <p:cBhvr>
                                        <p:cTn id="138" dur="1000" fill="hold"/>
                                        <p:tgtEl>
                                          <p:spTgt spid="10">
                                            <p:txEl>
                                              <p:pRg st="0" end="0"/>
                                            </p:txEl>
                                          </p:spTgt>
                                        </p:tgtEl>
                                        <p:attrNameLst>
                                          <p:attrName>ppt_x</p:attrName>
                                        </p:attrNameLst>
                                      </p:cBhvr>
                                      <p:tavLst>
                                        <p:tav tm="0">
                                          <p:val>
                                            <p:strVal val="#ppt_x-.2"/>
                                          </p:val>
                                        </p:tav>
                                        <p:tav tm="100000">
                                          <p:val>
                                            <p:strVal val="#ppt_x"/>
                                          </p:val>
                                        </p:tav>
                                      </p:tavLst>
                                    </p:anim>
                                    <p:anim calcmode="lin" valueType="num">
                                      <p:cBhvr>
                                        <p:cTn id="139" dur="1000" fill="hold"/>
                                        <p:tgtEl>
                                          <p:spTgt spid="10">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40" dur="1000"/>
                                        <p:tgtEl>
                                          <p:spTgt spid="10">
                                            <p:txEl>
                                              <p:pRg st="0" end="0"/>
                                            </p:txEl>
                                          </p:spTgt>
                                        </p:tgtEl>
                                      </p:cBhvr>
                                    </p:animEffect>
                                  </p:childTnLst>
                                </p:cTn>
                              </p:par>
                              <p:par>
                                <p:cTn id="141" presetID="29" presetClass="entr" presetSubtype="0" fill="hold" nodeType="withEffect">
                                  <p:stCondLst>
                                    <p:cond delay="0"/>
                                  </p:stCondLst>
                                  <p:childTnLst>
                                    <p:set>
                                      <p:cBhvr>
                                        <p:cTn id="142" dur="1" fill="hold">
                                          <p:stCondLst>
                                            <p:cond delay="0"/>
                                          </p:stCondLst>
                                        </p:cTn>
                                        <p:tgtEl>
                                          <p:spTgt spid="10">
                                            <p:txEl>
                                              <p:pRg st="1" end="1"/>
                                            </p:txEl>
                                          </p:spTgt>
                                        </p:tgtEl>
                                        <p:attrNameLst>
                                          <p:attrName>style.visibility</p:attrName>
                                        </p:attrNameLst>
                                      </p:cBhvr>
                                      <p:to>
                                        <p:strVal val="visible"/>
                                      </p:to>
                                    </p:set>
                                    <p:anim calcmode="lin" valueType="num">
                                      <p:cBhvr>
                                        <p:cTn id="143" dur="1000" fill="hold"/>
                                        <p:tgtEl>
                                          <p:spTgt spid="10">
                                            <p:txEl>
                                              <p:pRg st="1" end="1"/>
                                            </p:txEl>
                                          </p:spTgt>
                                        </p:tgtEl>
                                        <p:attrNameLst>
                                          <p:attrName>ppt_x</p:attrName>
                                        </p:attrNameLst>
                                      </p:cBhvr>
                                      <p:tavLst>
                                        <p:tav tm="0">
                                          <p:val>
                                            <p:strVal val="#ppt_x-.2"/>
                                          </p:val>
                                        </p:tav>
                                        <p:tav tm="100000">
                                          <p:val>
                                            <p:strVal val="#ppt_x"/>
                                          </p:val>
                                        </p:tav>
                                      </p:tavLst>
                                    </p:anim>
                                    <p:anim calcmode="lin" valueType="num">
                                      <p:cBhvr>
                                        <p:cTn id="144" dur="1000" fill="hold"/>
                                        <p:tgtEl>
                                          <p:spTgt spid="10">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45" dur="1000"/>
                                        <p:tgtEl>
                                          <p:spTgt spid="10">
                                            <p:txEl>
                                              <p:pRg st="1" end="1"/>
                                            </p:txEl>
                                          </p:spTgt>
                                        </p:tgtEl>
                                      </p:cBhvr>
                                    </p:animEffect>
                                  </p:childTnLst>
                                </p:cTn>
                              </p:par>
                            </p:childTnLst>
                          </p:cTn>
                        </p:par>
                      </p:childTnLst>
                    </p:cTn>
                  </p:par>
                  <p:par>
                    <p:cTn id="146" fill="hold">
                      <p:stCondLst>
                        <p:cond delay="indefinite"/>
                      </p:stCondLst>
                      <p:childTnLst>
                        <p:par>
                          <p:cTn id="147" fill="hold">
                            <p:stCondLst>
                              <p:cond delay="0"/>
                            </p:stCondLst>
                            <p:childTnLst>
                              <p:par>
                                <p:cTn id="148" presetID="29" presetClass="entr" presetSubtype="0" fill="hold" nodeType="clickEffect">
                                  <p:stCondLst>
                                    <p:cond delay="0"/>
                                  </p:stCondLst>
                                  <p:childTnLst>
                                    <p:set>
                                      <p:cBhvr>
                                        <p:cTn id="149" dur="1" fill="hold">
                                          <p:stCondLst>
                                            <p:cond delay="0"/>
                                          </p:stCondLst>
                                        </p:cTn>
                                        <p:tgtEl>
                                          <p:spTgt spid="10">
                                            <p:txEl>
                                              <p:pRg st="2" end="2"/>
                                            </p:txEl>
                                          </p:spTgt>
                                        </p:tgtEl>
                                        <p:attrNameLst>
                                          <p:attrName>style.visibility</p:attrName>
                                        </p:attrNameLst>
                                      </p:cBhvr>
                                      <p:to>
                                        <p:strVal val="visible"/>
                                      </p:to>
                                    </p:set>
                                    <p:anim calcmode="lin" valueType="num">
                                      <p:cBhvr>
                                        <p:cTn id="150" dur="1000" fill="hold"/>
                                        <p:tgtEl>
                                          <p:spTgt spid="10">
                                            <p:txEl>
                                              <p:pRg st="2" end="2"/>
                                            </p:txEl>
                                          </p:spTgt>
                                        </p:tgtEl>
                                        <p:attrNameLst>
                                          <p:attrName>ppt_x</p:attrName>
                                        </p:attrNameLst>
                                      </p:cBhvr>
                                      <p:tavLst>
                                        <p:tav tm="0">
                                          <p:val>
                                            <p:strVal val="#ppt_x-.2"/>
                                          </p:val>
                                        </p:tav>
                                        <p:tav tm="100000">
                                          <p:val>
                                            <p:strVal val="#ppt_x"/>
                                          </p:val>
                                        </p:tav>
                                      </p:tavLst>
                                    </p:anim>
                                    <p:anim calcmode="lin" valueType="num">
                                      <p:cBhvr>
                                        <p:cTn id="151" dur="1000" fill="hold"/>
                                        <p:tgtEl>
                                          <p:spTgt spid="10">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152" dur="1000"/>
                                        <p:tgtEl>
                                          <p:spTgt spid="10">
                                            <p:txEl>
                                              <p:pRg st="2" end="2"/>
                                            </p:txEl>
                                          </p:spTgt>
                                        </p:tgtEl>
                                      </p:cBhvr>
                                    </p:animEffect>
                                  </p:childTnLst>
                                </p:cTn>
                              </p:par>
                            </p:childTnLst>
                          </p:cTn>
                        </p:par>
                      </p:childTnLst>
                    </p:cTn>
                  </p:par>
                  <p:par>
                    <p:cTn id="153" fill="hold">
                      <p:stCondLst>
                        <p:cond delay="indefinite"/>
                      </p:stCondLst>
                      <p:childTnLst>
                        <p:par>
                          <p:cTn id="154" fill="hold">
                            <p:stCondLst>
                              <p:cond delay="0"/>
                            </p:stCondLst>
                            <p:childTnLst>
                              <p:par>
                                <p:cTn id="155" presetID="29" presetClass="exit" presetSubtype="0" fill="hold" grpId="0" nodeType="clickEffect">
                                  <p:stCondLst>
                                    <p:cond delay="0"/>
                                  </p:stCondLst>
                                  <p:childTnLst>
                                    <p:anim calcmode="lin" valueType="num">
                                      <p:cBhvr>
                                        <p:cTn id="156" dur="1000"/>
                                        <p:tgtEl>
                                          <p:spTgt spid="10">
                                            <p:txEl>
                                              <p:pRg st="0" end="0"/>
                                            </p:txEl>
                                          </p:spTgt>
                                        </p:tgtEl>
                                        <p:attrNameLst>
                                          <p:attrName>ppt_x</p:attrName>
                                        </p:attrNameLst>
                                      </p:cBhvr>
                                      <p:tavLst>
                                        <p:tav tm="0">
                                          <p:val>
                                            <p:strVal val="ppt_x"/>
                                          </p:val>
                                        </p:tav>
                                        <p:tav tm="100000">
                                          <p:val>
                                            <p:strVal val="ppt_x-.2"/>
                                          </p:val>
                                        </p:tav>
                                      </p:tavLst>
                                    </p:anim>
                                    <p:anim calcmode="lin" valueType="num">
                                      <p:cBhvr>
                                        <p:cTn id="157" dur="1000"/>
                                        <p:tgtEl>
                                          <p:spTgt spid="10">
                                            <p:txEl>
                                              <p:pRg st="0" end="0"/>
                                            </p:txEl>
                                          </p:spTgt>
                                        </p:tgtEl>
                                        <p:attrNameLst>
                                          <p:attrName>ppt_y</p:attrName>
                                        </p:attrNameLst>
                                      </p:cBhvr>
                                      <p:tavLst>
                                        <p:tav tm="0">
                                          <p:val>
                                            <p:strVal val="ppt_y"/>
                                          </p:val>
                                        </p:tav>
                                        <p:tav tm="100000">
                                          <p:val>
                                            <p:strVal val="ppt_y"/>
                                          </p:val>
                                        </p:tav>
                                      </p:tavLst>
                                    </p:anim>
                                    <p:animEffect transition="out" filter="fade">
                                      <p:cBhvr>
                                        <p:cTn id="158" dur="1000"/>
                                        <p:tgtEl>
                                          <p:spTgt spid="10">
                                            <p:txEl>
                                              <p:pRg st="0" end="0"/>
                                            </p:txEl>
                                          </p:spTgt>
                                        </p:tgtEl>
                                      </p:cBhvr>
                                    </p:animEffect>
                                    <p:set>
                                      <p:cBhvr>
                                        <p:cTn id="159" dur="1" fill="hold">
                                          <p:stCondLst>
                                            <p:cond delay="999"/>
                                          </p:stCondLst>
                                        </p:cTn>
                                        <p:tgtEl>
                                          <p:spTgt spid="10">
                                            <p:txEl>
                                              <p:pRg st="0" end="0"/>
                                            </p:txEl>
                                          </p:spTgt>
                                        </p:tgtEl>
                                        <p:attrNameLst>
                                          <p:attrName>style.visibility</p:attrName>
                                        </p:attrNameLst>
                                      </p:cBhvr>
                                      <p:to>
                                        <p:strVal val="hidden"/>
                                      </p:to>
                                    </p:set>
                                  </p:childTnLst>
                                </p:cTn>
                              </p:par>
                              <p:par>
                                <p:cTn id="160" presetID="29" presetClass="exit" presetSubtype="0" fill="hold" grpId="0" nodeType="withEffect">
                                  <p:stCondLst>
                                    <p:cond delay="0"/>
                                  </p:stCondLst>
                                  <p:childTnLst>
                                    <p:anim calcmode="lin" valueType="num">
                                      <p:cBhvr>
                                        <p:cTn id="161" dur="1000"/>
                                        <p:tgtEl>
                                          <p:spTgt spid="10">
                                            <p:txEl>
                                              <p:pRg st="1" end="1"/>
                                            </p:txEl>
                                          </p:spTgt>
                                        </p:tgtEl>
                                        <p:attrNameLst>
                                          <p:attrName>ppt_x</p:attrName>
                                        </p:attrNameLst>
                                      </p:cBhvr>
                                      <p:tavLst>
                                        <p:tav tm="0">
                                          <p:val>
                                            <p:strVal val="ppt_x"/>
                                          </p:val>
                                        </p:tav>
                                        <p:tav tm="100000">
                                          <p:val>
                                            <p:strVal val="ppt_x-.2"/>
                                          </p:val>
                                        </p:tav>
                                      </p:tavLst>
                                    </p:anim>
                                    <p:anim calcmode="lin" valueType="num">
                                      <p:cBhvr>
                                        <p:cTn id="162" dur="1000"/>
                                        <p:tgtEl>
                                          <p:spTgt spid="10">
                                            <p:txEl>
                                              <p:pRg st="1" end="1"/>
                                            </p:txEl>
                                          </p:spTgt>
                                        </p:tgtEl>
                                        <p:attrNameLst>
                                          <p:attrName>ppt_y</p:attrName>
                                        </p:attrNameLst>
                                      </p:cBhvr>
                                      <p:tavLst>
                                        <p:tav tm="0">
                                          <p:val>
                                            <p:strVal val="ppt_y"/>
                                          </p:val>
                                        </p:tav>
                                        <p:tav tm="100000">
                                          <p:val>
                                            <p:strVal val="ppt_y"/>
                                          </p:val>
                                        </p:tav>
                                      </p:tavLst>
                                    </p:anim>
                                    <p:animEffect transition="out" filter="fade">
                                      <p:cBhvr>
                                        <p:cTn id="163" dur="1000"/>
                                        <p:tgtEl>
                                          <p:spTgt spid="10">
                                            <p:txEl>
                                              <p:pRg st="1" end="1"/>
                                            </p:txEl>
                                          </p:spTgt>
                                        </p:tgtEl>
                                      </p:cBhvr>
                                    </p:animEffect>
                                    <p:set>
                                      <p:cBhvr>
                                        <p:cTn id="164" dur="1" fill="hold">
                                          <p:stCondLst>
                                            <p:cond delay="999"/>
                                          </p:stCondLst>
                                        </p:cTn>
                                        <p:tgtEl>
                                          <p:spTgt spid="10">
                                            <p:txEl>
                                              <p:pRg st="1" end="1"/>
                                            </p:txEl>
                                          </p:spTgt>
                                        </p:tgtEl>
                                        <p:attrNameLst>
                                          <p:attrName>style.visibility</p:attrName>
                                        </p:attrNameLst>
                                      </p:cBhvr>
                                      <p:to>
                                        <p:strVal val="hidden"/>
                                      </p:to>
                                    </p:set>
                                  </p:childTnLst>
                                </p:cTn>
                              </p:par>
                              <p:par>
                                <p:cTn id="165" presetID="29" presetClass="exit" presetSubtype="0" fill="hold" grpId="0" nodeType="withEffect">
                                  <p:stCondLst>
                                    <p:cond delay="0"/>
                                  </p:stCondLst>
                                  <p:childTnLst>
                                    <p:anim calcmode="lin" valueType="num">
                                      <p:cBhvr>
                                        <p:cTn id="166" dur="1000"/>
                                        <p:tgtEl>
                                          <p:spTgt spid="10">
                                            <p:txEl>
                                              <p:pRg st="2" end="2"/>
                                            </p:txEl>
                                          </p:spTgt>
                                        </p:tgtEl>
                                        <p:attrNameLst>
                                          <p:attrName>ppt_x</p:attrName>
                                        </p:attrNameLst>
                                      </p:cBhvr>
                                      <p:tavLst>
                                        <p:tav tm="0">
                                          <p:val>
                                            <p:strVal val="ppt_x"/>
                                          </p:val>
                                        </p:tav>
                                        <p:tav tm="100000">
                                          <p:val>
                                            <p:strVal val="ppt_x-.2"/>
                                          </p:val>
                                        </p:tav>
                                      </p:tavLst>
                                    </p:anim>
                                    <p:anim calcmode="lin" valueType="num">
                                      <p:cBhvr>
                                        <p:cTn id="167" dur="1000"/>
                                        <p:tgtEl>
                                          <p:spTgt spid="10">
                                            <p:txEl>
                                              <p:pRg st="2" end="2"/>
                                            </p:txEl>
                                          </p:spTgt>
                                        </p:tgtEl>
                                        <p:attrNameLst>
                                          <p:attrName>ppt_y</p:attrName>
                                        </p:attrNameLst>
                                      </p:cBhvr>
                                      <p:tavLst>
                                        <p:tav tm="0">
                                          <p:val>
                                            <p:strVal val="ppt_y"/>
                                          </p:val>
                                        </p:tav>
                                        <p:tav tm="100000">
                                          <p:val>
                                            <p:strVal val="ppt_y"/>
                                          </p:val>
                                        </p:tav>
                                      </p:tavLst>
                                    </p:anim>
                                    <p:animEffect transition="out" filter="fade">
                                      <p:cBhvr>
                                        <p:cTn id="168" dur="1000"/>
                                        <p:tgtEl>
                                          <p:spTgt spid="10">
                                            <p:txEl>
                                              <p:pRg st="2" end="2"/>
                                            </p:txEl>
                                          </p:spTgt>
                                        </p:tgtEl>
                                      </p:cBhvr>
                                    </p:animEffect>
                                    <p:set>
                                      <p:cBhvr>
                                        <p:cTn id="169" dur="1" fill="hold">
                                          <p:stCondLst>
                                            <p:cond delay="999"/>
                                          </p:stCondLst>
                                        </p:cTn>
                                        <p:tgtEl>
                                          <p:spTgt spid="10">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build="allAtOnce"/>
      <p:bldP spid="9" grpId="0" build="allAtOnce"/>
      <p:bldP spid="10" grpId="0" build="allAtOnce"/>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2057400" y="2590803"/>
            <a:ext cx="7848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endParaRPr lang="en-US" sz="2800" b="1">
              <a:solidFill>
                <a:srgbClr val="0000FF"/>
              </a:solidFill>
              <a:latin typeface="Calibri" pitchFamily="34" charset="0"/>
              <a:cs typeface="Calibri" pitchFamily="34" charset="0"/>
            </a:endParaRPr>
          </a:p>
        </p:txBody>
      </p:sp>
      <p:sp>
        <p:nvSpPr>
          <p:cNvPr id="40963" name="Text Box 3"/>
          <p:cNvSpPr txBox="1">
            <a:spLocks noChangeArrowheads="1"/>
          </p:cNvSpPr>
          <p:nvPr/>
        </p:nvSpPr>
        <p:spPr bwMode="auto">
          <a:xfrm>
            <a:off x="1524000" y="4800603"/>
            <a:ext cx="2590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endParaRPr lang="en-US" sz="2800" b="1">
              <a:solidFill>
                <a:srgbClr val="0000FF"/>
              </a:solidFill>
              <a:latin typeface="Calibri" pitchFamily="34" charset="0"/>
              <a:cs typeface="Calibri" pitchFamily="34" charset="0"/>
            </a:endParaRPr>
          </a:p>
        </p:txBody>
      </p:sp>
      <p:sp>
        <p:nvSpPr>
          <p:cNvPr id="40964" name="Text Box 4"/>
          <p:cNvSpPr txBox="1">
            <a:spLocks noChangeArrowheads="1"/>
          </p:cNvSpPr>
          <p:nvPr/>
        </p:nvSpPr>
        <p:spPr bwMode="auto">
          <a:xfrm>
            <a:off x="3886200" y="4876803"/>
            <a:ext cx="5257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endParaRPr lang="en-US" sz="2800" b="1">
              <a:solidFill>
                <a:srgbClr val="0000FF"/>
              </a:solidFill>
              <a:latin typeface="Calibri" pitchFamily="34" charset="0"/>
              <a:cs typeface="Calibri" pitchFamily="34" charset="0"/>
            </a:endParaRPr>
          </a:p>
        </p:txBody>
      </p:sp>
      <p:pic>
        <p:nvPicPr>
          <p:cNvPr id="664583" name="Picture 7" descr="0807cms22"/>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8580" y="0"/>
            <a:ext cx="385572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14" name="Text Box 14"/>
          <p:cNvSpPr txBox="1">
            <a:spLocks noChangeArrowheads="1"/>
          </p:cNvSpPr>
          <p:nvPr/>
        </p:nvSpPr>
        <p:spPr bwMode="auto">
          <a:xfrm>
            <a:off x="175260" y="15718"/>
            <a:ext cx="1752600"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b="1" dirty="0">
                <a:solidFill>
                  <a:srgbClr val="0000FF"/>
                </a:solidFill>
                <a:latin typeface="Calibri" pitchFamily="34" charset="0"/>
                <a:cs typeface="Calibri" pitchFamily="34" charset="0"/>
              </a:rPr>
              <a:t>CHUYỂN THƯ</a:t>
            </a:r>
          </a:p>
        </p:txBody>
      </p:sp>
      <p:pic>
        <p:nvPicPr>
          <p:cNvPr id="76816" name="Picture 32" descr="ImageView"/>
          <p:cNvPicPr>
            <a:picLocks noChangeAspect="1" noChangeArrowheads="1"/>
          </p:cNvPicPr>
          <p:nvPr/>
        </p:nvPicPr>
        <p:blipFill rotWithShape="1">
          <a:blip r:embed="rId4">
            <a:extLst>
              <a:ext uri="{28A0092B-C50C-407E-A947-70E740481C1C}">
                <a14:useLocalDpi xmlns:a14="http://schemas.microsoft.com/office/drawing/2010/main" val="0"/>
              </a:ext>
            </a:extLst>
          </a:blip>
          <a:srcRect l="7576" r="7879"/>
          <a:stretch/>
        </p:blipFill>
        <p:spPr bwMode="auto">
          <a:xfrm>
            <a:off x="50483" y="3421857"/>
            <a:ext cx="38862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1824" name="Picture 16" descr="buu-dien-tp-hcm-cung-cap-dich-vu-chuyen-phat-cmnd"/>
          <p:cNvPicPr>
            <a:picLocks noChangeAspect="1" noChangeArrowheads="1"/>
          </p:cNvPicPr>
          <p:nvPr/>
        </p:nvPicPr>
        <p:blipFill rotWithShape="1">
          <a:blip r:embed="rId5">
            <a:lum bright="12000"/>
            <a:extLst>
              <a:ext uri="{28A0092B-C50C-407E-A947-70E740481C1C}">
                <a14:useLocalDpi xmlns:a14="http://schemas.microsoft.com/office/drawing/2010/main" val="0"/>
              </a:ext>
            </a:extLst>
          </a:blip>
          <a:srcRect r="8930"/>
          <a:stretch/>
        </p:blipFill>
        <p:spPr bwMode="auto">
          <a:xfrm>
            <a:off x="3966210" y="-7143"/>
            <a:ext cx="3882391"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18" name="Text Box 18"/>
          <p:cNvSpPr txBox="1">
            <a:spLocks noChangeArrowheads="1"/>
          </p:cNvSpPr>
          <p:nvPr/>
        </p:nvSpPr>
        <p:spPr bwMode="auto">
          <a:xfrm>
            <a:off x="4459605" y="2"/>
            <a:ext cx="1447800"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b="1" dirty="0">
                <a:solidFill>
                  <a:srgbClr val="0000FF"/>
                </a:solidFill>
                <a:latin typeface="Calibri" pitchFamily="34" charset="0"/>
                <a:cs typeface="Calibri" pitchFamily="34" charset="0"/>
              </a:rPr>
              <a:t>BƯU PHẨM</a:t>
            </a:r>
          </a:p>
        </p:txBody>
      </p:sp>
      <p:pic>
        <p:nvPicPr>
          <p:cNvPr id="631830" name="Picture 22" descr="DSC08222"/>
          <p:cNvPicPr>
            <a:picLocks noChangeAspect="1" noChangeArrowheads="1"/>
          </p:cNvPicPr>
          <p:nvPr/>
        </p:nvPicPr>
        <p:blipFill>
          <a:blip r:embed="rId6" cstate="print">
            <a:lum bright="6000"/>
            <a:extLst>
              <a:ext uri="{28A0092B-C50C-407E-A947-70E740481C1C}">
                <a14:useLocalDpi xmlns:a14="http://schemas.microsoft.com/office/drawing/2010/main" val="0"/>
              </a:ext>
            </a:extLst>
          </a:blip>
          <a:srcRect/>
          <a:stretch>
            <a:fillRect/>
          </a:stretch>
        </p:blipFill>
        <p:spPr bwMode="auto">
          <a:xfrm>
            <a:off x="7917179" y="3417970"/>
            <a:ext cx="4183381"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20" name="Text Box 20"/>
          <p:cNvSpPr txBox="1">
            <a:spLocks noChangeArrowheads="1"/>
          </p:cNvSpPr>
          <p:nvPr/>
        </p:nvSpPr>
        <p:spPr bwMode="auto">
          <a:xfrm>
            <a:off x="8095296" y="3561162"/>
            <a:ext cx="1371600"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b="1" dirty="0">
                <a:solidFill>
                  <a:srgbClr val="0000FF"/>
                </a:solidFill>
                <a:latin typeface="Calibri" pitchFamily="34" charset="0"/>
                <a:cs typeface="Calibri" pitchFamily="34" charset="0"/>
              </a:rPr>
              <a:t>ĐIỆN HOA</a:t>
            </a:r>
          </a:p>
        </p:txBody>
      </p:sp>
      <p:pic>
        <p:nvPicPr>
          <p:cNvPr id="33794" name="Picture 2" descr="Káº¿t quáº£ hÃ¬nh áº£nh cho mua sáº¯m trá»±c tuyáº¿n"/>
          <p:cNvPicPr>
            <a:picLocks noChangeAspect="1" noChangeArrowheads="1"/>
          </p:cNvPicPr>
          <p:nvPr/>
        </p:nvPicPr>
        <p:blipFill rotWithShape="1">
          <a:blip r:embed="rId7">
            <a:extLst>
              <a:ext uri="{28A0092B-C50C-407E-A947-70E740481C1C}">
                <a14:useLocalDpi xmlns:a14="http://schemas.microsoft.com/office/drawing/2010/main" val="0"/>
              </a:ext>
            </a:extLst>
          </a:blip>
          <a:srcRect l="7061" t="8159" r="14984" b="7954"/>
          <a:stretch/>
        </p:blipFill>
        <p:spPr bwMode="auto">
          <a:xfrm>
            <a:off x="7890511" y="15716"/>
            <a:ext cx="4191000" cy="3306604"/>
          </a:xfrm>
          <a:prstGeom prst="rect">
            <a:avLst/>
          </a:prstGeom>
          <a:noFill/>
          <a:extLst>
            <a:ext uri="{909E8E84-426E-40DD-AFC4-6F175D3DCCD1}">
              <a14:hiddenFill xmlns:a14="http://schemas.microsoft.com/office/drawing/2010/main">
                <a:solidFill>
                  <a:srgbClr val="FFFFFF"/>
                </a:solidFill>
              </a14:hiddenFill>
            </a:ext>
          </a:extLst>
        </p:spPr>
      </p:pic>
      <p:pic>
        <p:nvPicPr>
          <p:cNvPr id="33796" name="Picture 4" descr="Káº¿t quáº£ hÃ¬nh áº£nh cho bÃ¡o chÃ­"/>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02405" y="3447816"/>
            <a:ext cx="3846195" cy="3403043"/>
          </a:xfrm>
          <a:prstGeom prst="rect">
            <a:avLst/>
          </a:prstGeom>
          <a:noFill/>
          <a:extLst>
            <a:ext uri="{909E8E84-426E-40DD-AFC4-6F175D3DCCD1}">
              <a14:hiddenFill xmlns:a14="http://schemas.microsoft.com/office/drawing/2010/main">
                <a:solidFill>
                  <a:srgbClr val="FFFFFF"/>
                </a:solidFill>
              </a14:hiddenFill>
            </a:ext>
          </a:extLst>
        </p:spPr>
      </p:pic>
      <p:sp>
        <p:nvSpPr>
          <p:cNvPr id="16" name="Text Box 18"/>
          <p:cNvSpPr txBox="1">
            <a:spLocks noChangeArrowheads="1"/>
          </p:cNvSpPr>
          <p:nvPr/>
        </p:nvSpPr>
        <p:spPr bwMode="auto">
          <a:xfrm>
            <a:off x="8095298" y="62391"/>
            <a:ext cx="2999423"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b="1" dirty="0">
                <a:solidFill>
                  <a:srgbClr val="0000FF"/>
                </a:solidFill>
                <a:latin typeface="Calibri" pitchFamily="34" charset="0"/>
                <a:cs typeface="Calibri" pitchFamily="34" charset="0"/>
              </a:rPr>
              <a:t>MUA SẮM TRỰC TUYẾN</a:t>
            </a:r>
          </a:p>
        </p:txBody>
      </p:sp>
      <p:sp>
        <p:nvSpPr>
          <p:cNvPr id="17" name="Text Box 18"/>
          <p:cNvSpPr txBox="1">
            <a:spLocks noChangeArrowheads="1"/>
          </p:cNvSpPr>
          <p:nvPr/>
        </p:nvSpPr>
        <p:spPr bwMode="auto">
          <a:xfrm>
            <a:off x="4062013" y="3610770"/>
            <a:ext cx="1349543"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b="1" dirty="0">
                <a:solidFill>
                  <a:srgbClr val="0000FF"/>
                </a:solidFill>
                <a:latin typeface="Calibri" pitchFamily="34" charset="0"/>
                <a:cs typeface="Calibri" pitchFamily="34" charset="0"/>
              </a:rPr>
              <a:t>BÁO CHÍ</a:t>
            </a:r>
          </a:p>
        </p:txBody>
      </p:sp>
      <p:sp>
        <p:nvSpPr>
          <p:cNvPr id="76821" name="Text Box 21"/>
          <p:cNvSpPr txBox="1">
            <a:spLocks noChangeArrowheads="1"/>
          </p:cNvSpPr>
          <p:nvPr/>
        </p:nvSpPr>
        <p:spPr bwMode="auto">
          <a:xfrm>
            <a:off x="4724400" y="3200402"/>
            <a:ext cx="2895600"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000" b="1" dirty="0">
                <a:solidFill>
                  <a:srgbClr val="0000FF"/>
                </a:solidFill>
                <a:latin typeface="Calibri" pitchFamily="34" charset="0"/>
                <a:cs typeface="Calibri" pitchFamily="34" charset="0"/>
              </a:rPr>
              <a:t>DỊCH VỤ BƯU CHÍNH</a:t>
            </a:r>
          </a:p>
        </p:txBody>
      </p:sp>
    </p:spTree>
    <p:extLst>
      <p:ext uri="{BB962C8B-B14F-4D97-AF65-F5344CB8AC3E}">
        <p14:creationId xmlns:p14="http://schemas.microsoft.com/office/powerpoint/2010/main" val="974163878"/>
      </p:ext>
    </p:extLst>
  </p:cSld>
  <p:clrMapOvr>
    <a:masterClrMapping/>
  </p:clrMapOvr>
  <p:transition spd="slow">
    <p:split orient="vert"/>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Straight Connector 38">
            <a:extLst>
              <a:ext uri="{FF2B5EF4-FFF2-40B4-BE49-F238E27FC236}">
                <a16:creationId xmlns="" xmlns:a16="http://schemas.microsoft.com/office/drawing/2014/main" id="{B817379C-DAEE-4A26-B7E8-B157AAEC6C14}"/>
              </a:ext>
            </a:extLst>
          </p:cNvPr>
          <p:cNvCxnSpPr/>
          <p:nvPr/>
        </p:nvCxnSpPr>
        <p:spPr>
          <a:xfrm>
            <a:off x="87090" y="650468"/>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0" name="Rectangle: Rounded Corners 7">
            <a:extLst>
              <a:ext uri="{FF2B5EF4-FFF2-40B4-BE49-F238E27FC236}">
                <a16:creationId xmlns="" xmlns:a16="http://schemas.microsoft.com/office/drawing/2014/main" id="{83943E22-6FC5-4857-96F1-DB4BDF369685}"/>
              </a:ext>
            </a:extLst>
          </p:cNvPr>
          <p:cNvSpPr/>
          <p:nvPr/>
        </p:nvSpPr>
        <p:spPr>
          <a:xfrm>
            <a:off x="508421" y="1830920"/>
            <a:ext cx="5554754" cy="2142031"/>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lvl="0" algn="just">
              <a:lnSpc>
                <a:spcPct val="150000"/>
              </a:lnSpc>
              <a:defRPr/>
            </a:pPr>
            <a:r>
              <a:rPr lang="en-US" sz="2800" b="1" i="1" smtClean="0">
                <a:solidFill>
                  <a:srgbClr val="0000FF"/>
                </a:solidFill>
                <a:latin typeface="Calibri" pitchFamily="34" charset="0"/>
                <a:cs typeface="Calibri" pitchFamily="34" charset="0"/>
              </a:rPr>
              <a:t>Kể tên một số nhà mạng điện thoại và Internet ở nước ta mà em biết.</a:t>
            </a:r>
            <a:endParaRPr lang="en-US" sz="2800" b="1" i="1" dirty="0">
              <a:solidFill>
                <a:srgbClr val="0000FF"/>
              </a:solidFill>
              <a:latin typeface="Calibri" pitchFamily="34" charset="0"/>
              <a:cs typeface="Calibri" pitchFamily="34" charset="0"/>
            </a:endParaRPr>
          </a:p>
        </p:txBody>
      </p:sp>
      <p:pic>
        <p:nvPicPr>
          <p:cNvPr id="21" name="Picture 20">
            <a:extLst>
              <a:ext uri="{FF2B5EF4-FFF2-40B4-BE49-F238E27FC236}">
                <a16:creationId xmlns="" xmlns:a16="http://schemas.microsoft.com/office/drawing/2014/main" id="{604A8784-7D1E-4B40-830D-706D02A34333}"/>
              </a:ext>
            </a:extLst>
          </p:cNvPr>
          <p:cNvPicPr>
            <a:picLocks noChangeAspect="1"/>
          </p:cNvPicPr>
          <p:nvPr/>
        </p:nvPicPr>
        <p:blipFill rotWithShape="1">
          <a:blip r:embed="rId3" cstate="print">
            <a:extLst>
              <a:ext uri="{BEBA8EAE-BF5A-486C-A8C5-ECC9F3942E4B}">
                <a14:imgProps xmlns:a14="http://schemas.microsoft.com/office/drawing/2010/main">
                  <a14:imgLayer>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p:blipFill>
        <p:spPr>
          <a:xfrm>
            <a:off x="28136" y="1217789"/>
            <a:ext cx="1000545" cy="1086608"/>
          </a:xfrm>
          <a:prstGeom prst="rect">
            <a:avLst/>
          </a:prstGeom>
        </p:spPr>
      </p:pic>
      <p:pic>
        <p:nvPicPr>
          <p:cNvPr id="9" name="Picture 4" descr="Viễn thông sẽ là ngành có sức tăng trưởng mạnh nhất trong năm 2020 - MVietQ">
            <a:extLst>
              <a:ext uri="{FF2B5EF4-FFF2-40B4-BE49-F238E27FC236}">
                <a16:creationId xmlns="" xmlns:a16="http://schemas.microsoft.com/office/drawing/2014/main" id="{08E37BF4-932E-43EA-B948-E53488DA56AE}"/>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589377" y="4055630"/>
            <a:ext cx="4338481" cy="26323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4" descr="Đảm bảo người dân khu đô thị được lựa chọn mạng viễn thông - Báo Khánh Hòa  điện tử">
            <a:extLst>
              <a:ext uri="{FF2B5EF4-FFF2-40B4-BE49-F238E27FC236}">
                <a16:creationId xmlns="" xmlns:a16="http://schemas.microsoft.com/office/drawing/2014/main" id="{36B9D7F2-CBD6-453E-A358-B22AD25A5452}"/>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885731" y="867762"/>
            <a:ext cx="4677911" cy="31225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0" y="15800"/>
            <a:ext cx="12192000" cy="784826"/>
          </a:xfrm>
          <a:prstGeom prst="rect">
            <a:avLst/>
          </a:prstGeom>
          <a:noFill/>
        </p:spPr>
        <p:txBody>
          <a:bodyPr wrap="square" lIns="91436" tIns="45718" rIns="91436" bIns="45718" rtlCol="0">
            <a:spAutoFit/>
          </a:bodyPr>
          <a:lstStyle/>
          <a:p>
            <a:pPr algn="ctr"/>
            <a:r>
              <a:rPr lang="en-US" sz="4500" b="1" smtClean="0">
                <a:solidFill>
                  <a:srgbClr val="007A37"/>
                </a:solidFill>
                <a:latin typeface="Calibri" pitchFamily="34" charset="0"/>
                <a:cs typeface="Calibri" pitchFamily="34" charset="0"/>
              </a:rPr>
              <a:t>Bài 9. DỊCH VỤ</a:t>
            </a:r>
            <a:endParaRPr lang="en-US" sz="4500" b="1">
              <a:solidFill>
                <a:srgbClr val="007A37"/>
              </a:solidFill>
              <a:latin typeface="Calibri" pitchFamily="34" charset="0"/>
              <a:cs typeface="Calibri" pitchFamily="34" charset="0"/>
            </a:endParaRPr>
          </a:p>
        </p:txBody>
      </p:sp>
    </p:spTree>
    <p:extLst>
      <p:ext uri="{BB962C8B-B14F-4D97-AF65-F5344CB8AC3E}">
        <p14:creationId xmlns:p14="http://schemas.microsoft.com/office/powerpoint/2010/main" val="299107042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ppt_x</p:attrName>
                                        </p:attrNameLst>
                                      </p:cBhvr>
                                      <p:tavLst>
                                        <p:tav tm="0">
                                          <p:val>
                                            <p:strVal val="#ppt_x-.2"/>
                                          </p:val>
                                        </p:tav>
                                        <p:tav tm="100000">
                                          <p:val>
                                            <p:strVal val="#ppt_x"/>
                                          </p:val>
                                        </p:tav>
                                      </p:tavLst>
                                    </p:anim>
                                    <p:anim calcmode="lin" valueType="num">
                                      <p:cBhvr>
                                        <p:cTn id="8" dur="1000" fill="hold"/>
                                        <p:tgtEl>
                                          <p:spTgt spid="21"/>
                                        </p:tgtEl>
                                        <p:attrNameLst>
                                          <p:attrName>ppt_y</p:attrName>
                                        </p:attrNameLst>
                                      </p:cBhvr>
                                      <p:tavLst>
                                        <p:tav tm="0">
                                          <p:val>
                                            <p:strVal val="#ppt_y"/>
                                          </p:val>
                                        </p:tav>
                                        <p:tav tm="100000">
                                          <p:val>
                                            <p:strVal val="#ppt_y"/>
                                          </p:val>
                                        </p:tav>
                                      </p:tavLst>
                                    </p:anim>
                                    <p:animEffect transition="in" filter="wipe(right)" prLst="gradientSize: 0.1">
                                      <p:cBhvr>
                                        <p:cTn id="9" dur="1000"/>
                                        <p:tgtEl>
                                          <p:spTgt spid="21"/>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1000" fill="hold"/>
                                        <p:tgtEl>
                                          <p:spTgt spid="20"/>
                                        </p:tgtEl>
                                        <p:attrNameLst>
                                          <p:attrName>ppt_x</p:attrName>
                                        </p:attrNameLst>
                                      </p:cBhvr>
                                      <p:tavLst>
                                        <p:tav tm="0">
                                          <p:val>
                                            <p:strVal val="#ppt_x-.2"/>
                                          </p:val>
                                        </p:tav>
                                        <p:tav tm="100000">
                                          <p:val>
                                            <p:strVal val="#ppt_x"/>
                                          </p:val>
                                        </p:tav>
                                      </p:tavLst>
                                    </p:anim>
                                    <p:anim calcmode="lin" valueType="num">
                                      <p:cBhvr>
                                        <p:cTn id="13" dur="1000" fill="hold"/>
                                        <p:tgtEl>
                                          <p:spTgt spid="20"/>
                                        </p:tgtEl>
                                        <p:attrNameLst>
                                          <p:attrName>ppt_y</p:attrName>
                                        </p:attrNameLst>
                                      </p:cBhvr>
                                      <p:tavLst>
                                        <p:tav tm="0">
                                          <p:val>
                                            <p:strVal val="#ppt_y"/>
                                          </p:val>
                                        </p:tav>
                                        <p:tav tm="100000">
                                          <p:val>
                                            <p:strVal val="#ppt_y"/>
                                          </p:val>
                                        </p:tav>
                                      </p:tavLst>
                                    </p:anim>
                                    <p:animEffect transition="in" filter="wipe(right)" prLst="gradientSize: 0.1">
                                      <p:cBhvr>
                                        <p:cTn id="14" dur="1000"/>
                                        <p:tgtEl>
                                          <p:spTgt spid="20"/>
                                        </p:tgtEl>
                                      </p:cBhvr>
                                    </p:animEffect>
                                  </p:childTnLst>
                                </p:cTn>
                              </p:par>
                              <p:par>
                                <p:cTn id="15" presetID="29"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1000" fill="hold"/>
                                        <p:tgtEl>
                                          <p:spTgt spid="11"/>
                                        </p:tgtEl>
                                        <p:attrNameLst>
                                          <p:attrName>ppt_x</p:attrName>
                                        </p:attrNameLst>
                                      </p:cBhvr>
                                      <p:tavLst>
                                        <p:tav tm="0">
                                          <p:val>
                                            <p:strVal val="#ppt_x-.2"/>
                                          </p:val>
                                        </p:tav>
                                        <p:tav tm="100000">
                                          <p:val>
                                            <p:strVal val="#ppt_x"/>
                                          </p:val>
                                        </p:tav>
                                      </p:tavLst>
                                    </p:anim>
                                    <p:anim calcmode="lin" valueType="num">
                                      <p:cBhvr>
                                        <p:cTn id="18"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1"/>
                                        </p:tgtEl>
                                      </p:cBhvr>
                                    </p:animEffect>
                                  </p:childTnLst>
                                </p:cTn>
                              </p:par>
                              <p:par>
                                <p:cTn id="20" presetID="29"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1000" fill="hold"/>
                                        <p:tgtEl>
                                          <p:spTgt spid="9"/>
                                        </p:tgtEl>
                                        <p:attrNameLst>
                                          <p:attrName>ppt_x</p:attrName>
                                        </p:attrNameLst>
                                      </p:cBhvr>
                                      <p:tavLst>
                                        <p:tav tm="0">
                                          <p:val>
                                            <p:strVal val="#ppt_x-.2"/>
                                          </p:val>
                                        </p:tav>
                                        <p:tav tm="100000">
                                          <p:val>
                                            <p:strVal val="#ppt_x"/>
                                          </p:val>
                                        </p:tav>
                                      </p:tavLst>
                                    </p:anim>
                                    <p:anim calcmode="lin" valueType="num">
                                      <p:cBhvr>
                                        <p:cTn id="23"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2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C:\Users\Administrator\Desktop\Ảnh GS 9\vinasat.jpg"/>
          <p:cNvPicPr>
            <a:picLocks noChangeAspect="1" noChangeArrowheads="1"/>
          </p:cNvPicPr>
          <p:nvPr/>
        </p:nvPicPr>
        <p:blipFill>
          <a:blip r:embed="rId2"/>
          <a:srcRect/>
          <a:stretch>
            <a:fillRect/>
          </a:stretch>
        </p:blipFill>
        <p:spPr bwMode="auto">
          <a:xfrm>
            <a:off x="5265683" y="2608716"/>
            <a:ext cx="6721371" cy="4041224"/>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a:off x="383627" y="104780"/>
            <a:ext cx="11393214" cy="1692771"/>
          </a:xfrm>
          <a:prstGeom prst="rect">
            <a:avLst/>
          </a:prstGeom>
          <a:solidFill>
            <a:srgbClr val="0000FF"/>
          </a:solidFill>
        </p:spPr>
        <p:txBody>
          <a:bodyPr wrap="square">
            <a:spAutoFit/>
          </a:bodyPr>
          <a:lstStyle/>
          <a:p>
            <a:pPr algn="just"/>
            <a:r>
              <a:rPr lang="en-US" sz="2600" b="1" smtClean="0">
                <a:solidFill>
                  <a:schemeClr val="bg1"/>
                </a:solidFill>
                <a:latin typeface="Calibri" pitchFamily="34" charset="0"/>
                <a:cs typeface="Calibri" pitchFamily="34" charset="0"/>
              </a:rPr>
              <a:t>N</a:t>
            </a:r>
            <a:r>
              <a:rPr lang="vi-VN" sz="2600" b="1" smtClean="0">
                <a:solidFill>
                  <a:schemeClr val="bg1"/>
                </a:solidFill>
                <a:latin typeface="Calibri" pitchFamily="34" charset="0"/>
                <a:cs typeface="Calibri" pitchFamily="34" charset="0"/>
              </a:rPr>
              <a:t>gày 18/4/2008, vệ tinh VINASAT-1 được phóng thành công lên quỹ đạo, khẳng định chủ quyền không gian vệ tinh của Việt Nam. Đây là sự kiện lịch sử của ngành viễn thông, đánh dấu việc Việt Nam sẽ có chủ quyền trên quỹ đạo không gian và Việt Nam hoàn thiện mạng lưới thông tin liên lạc quốc gia.</a:t>
            </a:r>
            <a:endParaRPr lang="en-US" sz="2600" b="1">
              <a:solidFill>
                <a:schemeClr val="bg1"/>
              </a:solidFill>
              <a:latin typeface="Calibri" pitchFamily="34" charset="0"/>
              <a:cs typeface="Calibri" pitchFamily="34" charset="0"/>
            </a:endParaRPr>
          </a:p>
        </p:txBody>
      </p:sp>
      <p:pic>
        <p:nvPicPr>
          <p:cNvPr id="7172" name="Picture 4" descr="C:\Users\Administrator\Desktop\Ảnh GS 9\Ảnh_minh_họa_VINASAT-2.jpg"/>
          <p:cNvPicPr>
            <a:picLocks noChangeAspect="1" noChangeArrowheads="1"/>
          </p:cNvPicPr>
          <p:nvPr/>
        </p:nvPicPr>
        <p:blipFill>
          <a:blip r:embed="rId3"/>
          <a:srcRect/>
          <a:stretch>
            <a:fillRect/>
          </a:stretch>
        </p:blipFill>
        <p:spPr bwMode="auto">
          <a:xfrm>
            <a:off x="47298" y="1845390"/>
            <a:ext cx="4705692" cy="3071534"/>
          </a:xfrm>
          <a:prstGeom prst="ellipse">
            <a:avLst/>
          </a:prstGeom>
          <a:ln>
            <a:noFill/>
          </a:ln>
          <a:effectLst>
            <a:softEdge rad="112500"/>
          </a:effectLst>
        </p:spPr>
      </p:pic>
    </p:spTree>
  </p:cSld>
  <p:clrMapOvr>
    <a:masterClrMapping/>
  </p:clrMapOvr>
  <p:transition spd="slow">
    <p:split orient="vert"/>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hỗ dành sẵn cho Chân trang 4">
            <a:extLst>
              <a:ext uri="{FF2B5EF4-FFF2-40B4-BE49-F238E27FC236}">
                <a16:creationId xmlns="" xmlns:a16="http://schemas.microsoft.com/office/drawing/2014/main" id="{AD64ED44-3650-4297-A08D-305BBB05FB71}"/>
              </a:ext>
            </a:extLst>
          </p:cNvPr>
          <p:cNvSpPr>
            <a:spLocks noGrp="1"/>
          </p:cNvSpPr>
          <p:nvPr>
            <p:ph type="ftr" sz="quarter" idx="11"/>
          </p:nvPr>
        </p:nvSpPr>
        <p:spPr/>
        <p:txBody>
          <a:bodyPr/>
          <a:lstStyle/>
          <a:p>
            <a:pPr fontAlgn="base">
              <a:spcBef>
                <a:spcPct val="0"/>
              </a:spcBef>
              <a:spcAft>
                <a:spcPct val="0"/>
              </a:spcAft>
            </a:pPr>
            <a:r>
              <a:rPr lang="en-US" altLang="vi-VN" b="1">
                <a:latin typeface="Calibri" pitchFamily="34" charset="0"/>
                <a:cs typeface="Calibri" pitchFamily="34" charset="0"/>
              </a:rPr>
              <a:t>Phạm Xuân An- THCS Hưng Thành - VĨnh Lợi - Bạc Liêu</a:t>
            </a:r>
          </a:p>
        </p:txBody>
      </p:sp>
      <p:sp>
        <p:nvSpPr>
          <p:cNvPr id="14" name="Chỗ dành sẵn cho Số hiệu Bản chiếu 5">
            <a:extLst>
              <a:ext uri="{FF2B5EF4-FFF2-40B4-BE49-F238E27FC236}">
                <a16:creationId xmlns="" xmlns:a16="http://schemas.microsoft.com/office/drawing/2014/main" id="{224315B2-B25A-452A-950D-13F3805B1546}"/>
              </a:ext>
            </a:extLst>
          </p:cNvPr>
          <p:cNvSpPr>
            <a:spLocks noGrp="1"/>
          </p:cNvSpPr>
          <p:nvPr>
            <p:ph type="sldNum" sz="quarter" idx="12"/>
          </p:nvPr>
        </p:nvSpPr>
        <p:spPr/>
        <p:txBody>
          <a:bodyPr/>
          <a:lstStyle/>
          <a:p>
            <a:pPr algn="ctr" fontAlgn="base">
              <a:spcBef>
                <a:spcPct val="0"/>
              </a:spcBef>
              <a:spcAft>
                <a:spcPct val="0"/>
              </a:spcAft>
            </a:pPr>
            <a:fld id="{7D614133-071E-41FD-A917-E269C36CDC98}" type="slidenum">
              <a:rPr lang="vi-VN" altLang="vi-VN" b="1">
                <a:latin typeface="Calibri" pitchFamily="34" charset="0"/>
                <a:cs typeface="Calibri" pitchFamily="34" charset="0"/>
              </a:rPr>
              <a:pPr algn="ctr" fontAlgn="base">
                <a:spcBef>
                  <a:spcPct val="0"/>
                </a:spcBef>
                <a:spcAft>
                  <a:spcPct val="0"/>
                </a:spcAft>
              </a:pPr>
              <a:t>47</a:t>
            </a:fld>
            <a:endParaRPr lang="vi-VN" altLang="vi-VN" b="1">
              <a:latin typeface="Calibri" pitchFamily="34" charset="0"/>
              <a:cs typeface="Calibri" pitchFamily="34" charset="0"/>
            </a:endParaRPr>
          </a:p>
        </p:txBody>
      </p:sp>
      <p:pic>
        <p:nvPicPr>
          <p:cNvPr id="32770" name="Picture 16" descr="img-1205140648-1">
            <a:extLst>
              <a:ext uri="{FF2B5EF4-FFF2-40B4-BE49-F238E27FC236}">
                <a16:creationId xmlns="" xmlns:a16="http://schemas.microsoft.com/office/drawing/2014/main" id="{48FEEB37-2B26-4720-8050-418A9ED0B570}"/>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0" y="3505200"/>
            <a:ext cx="61722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Picture 17" descr="vinasat-1__1-9101c">
            <a:extLst>
              <a:ext uri="{FF2B5EF4-FFF2-40B4-BE49-F238E27FC236}">
                <a16:creationId xmlns="" xmlns:a16="http://schemas.microsoft.com/office/drawing/2014/main" id="{C637028A-A527-45B7-8E56-D87588E9E7D9}"/>
              </a:ext>
            </a:extLst>
          </p:cNvPr>
          <p:cNvPicPr>
            <a:picLocks noChangeAspect="1" noChangeArrowheads="1"/>
          </p:cNvPicPr>
          <p:nvPr/>
        </p:nvPicPr>
        <p:blipFill>
          <a:blip r:embed="rId4">
            <a:lum bright="6000"/>
            <a:extLst>
              <a:ext uri="{28A0092B-C50C-407E-A947-70E740481C1C}">
                <a14:useLocalDpi xmlns:a14="http://schemas.microsoft.com/office/drawing/2010/main" val="0"/>
              </a:ext>
            </a:extLst>
          </a:blip>
          <a:srcRect/>
          <a:stretch>
            <a:fillRect/>
          </a:stretch>
        </p:blipFill>
        <p:spPr bwMode="auto">
          <a:xfrm>
            <a:off x="6248400" y="3505200"/>
            <a:ext cx="59436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19" descr="vinasat">
            <a:extLst>
              <a:ext uri="{FF2B5EF4-FFF2-40B4-BE49-F238E27FC236}">
                <a16:creationId xmlns="" xmlns:a16="http://schemas.microsoft.com/office/drawing/2014/main" id="{53774325-C783-46DE-BF2D-2668CF1DB2A9}"/>
              </a:ext>
            </a:extLst>
          </p:cNvPr>
          <p:cNvPicPr>
            <a:picLocks noChangeAspect="1" noChangeArrowheads="1"/>
          </p:cNvPicPr>
          <p:nvPr/>
        </p:nvPicPr>
        <p:blipFill>
          <a:blip r:embed="rId5">
            <a:lum bright="6000"/>
            <a:extLst>
              <a:ext uri="{28A0092B-C50C-407E-A947-70E740481C1C}">
                <a14:useLocalDpi xmlns:a14="http://schemas.microsoft.com/office/drawing/2010/main" val="0"/>
              </a:ext>
            </a:extLst>
          </a:blip>
          <a:srcRect/>
          <a:stretch>
            <a:fillRect/>
          </a:stretch>
        </p:blipFill>
        <p:spPr bwMode="auto">
          <a:xfrm>
            <a:off x="6248400" y="0"/>
            <a:ext cx="59436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22" descr="vinasat">
            <a:extLst>
              <a:ext uri="{FF2B5EF4-FFF2-40B4-BE49-F238E27FC236}">
                <a16:creationId xmlns="" xmlns:a16="http://schemas.microsoft.com/office/drawing/2014/main" id="{E35EBC9D-DE90-4692-976B-BCFDF5BD5583}"/>
              </a:ext>
            </a:extLst>
          </p:cNvPr>
          <p:cNvPicPr>
            <a:picLocks noChangeAspect="1" noChangeArrowheads="1"/>
          </p:cNvPicPr>
          <p:nvPr/>
        </p:nvPicPr>
        <p:blipFill>
          <a:blip r:embed="rId6">
            <a:lum bright="18000"/>
            <a:extLst>
              <a:ext uri="{28A0092B-C50C-407E-A947-70E740481C1C}">
                <a14:useLocalDpi xmlns:a14="http://schemas.microsoft.com/office/drawing/2010/main" val="0"/>
              </a:ext>
            </a:extLst>
          </a:blip>
          <a:srcRect/>
          <a:stretch>
            <a:fillRect/>
          </a:stretch>
        </p:blipFill>
        <p:spPr bwMode="auto">
          <a:xfrm>
            <a:off x="0" y="0"/>
            <a:ext cx="61722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5687" name="Text Box 23">
            <a:extLst>
              <a:ext uri="{FF2B5EF4-FFF2-40B4-BE49-F238E27FC236}">
                <a16:creationId xmlns="" xmlns:a16="http://schemas.microsoft.com/office/drawing/2014/main" id="{F1782156-EFC0-42FB-8F75-4CB294AC94C3}"/>
              </a:ext>
            </a:extLst>
          </p:cNvPr>
          <p:cNvSpPr txBox="1">
            <a:spLocks noChangeArrowheads="1"/>
          </p:cNvSpPr>
          <p:nvPr/>
        </p:nvSpPr>
        <p:spPr bwMode="auto">
          <a:xfrm>
            <a:off x="407965" y="3167568"/>
            <a:ext cx="11310425" cy="584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Aft>
                <a:spcPct val="0"/>
              </a:spcAft>
            </a:pPr>
            <a:r>
              <a:rPr lang="en-US" altLang="vi-VN" sz="3200" b="1" smtClean="0">
                <a:solidFill>
                  <a:srgbClr val="0000FF"/>
                </a:solidFill>
                <a:cs typeface="Calibri" pitchFamily="34" charset="0"/>
              </a:rPr>
              <a:t>Việt Nam đã phóng thành công vệ tinh VINASAT 1&amp;2 lên quỹ đạo</a:t>
            </a:r>
            <a:endParaRPr lang="en-US" altLang="vi-VN" sz="3200" b="1">
              <a:solidFill>
                <a:srgbClr val="0000FF"/>
              </a:solidFill>
              <a:cs typeface="Calibri" pitchFamily="34" charset="0"/>
            </a:endParaRPr>
          </a:p>
        </p:txBody>
      </p:sp>
      <p:sp>
        <p:nvSpPr>
          <p:cNvPr id="32775" name="Text Box 24">
            <a:extLst>
              <a:ext uri="{FF2B5EF4-FFF2-40B4-BE49-F238E27FC236}">
                <a16:creationId xmlns="" xmlns:a16="http://schemas.microsoft.com/office/drawing/2014/main" id="{6CF4A9FD-46D2-4371-ADE9-F19B88A645E8}"/>
              </a:ext>
            </a:extLst>
          </p:cNvPr>
          <p:cNvSpPr txBox="1">
            <a:spLocks noChangeArrowheads="1"/>
          </p:cNvSpPr>
          <p:nvPr/>
        </p:nvSpPr>
        <p:spPr bwMode="auto">
          <a:xfrm>
            <a:off x="7620000" y="2"/>
            <a:ext cx="2667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50000"/>
              </a:spcBef>
              <a:spcAft>
                <a:spcPct val="0"/>
              </a:spcAft>
            </a:pPr>
            <a:endParaRPr lang="en-US" altLang="vi-VN" sz="2400" b="1">
              <a:solidFill>
                <a:prstClr val="black"/>
              </a:solidFill>
              <a:cs typeface="Calibri" pitchFamily="34" charset="0"/>
            </a:endParaRPr>
          </a:p>
        </p:txBody>
      </p:sp>
      <p:sp>
        <p:nvSpPr>
          <p:cNvPr id="32776" name="Text Box 25">
            <a:extLst>
              <a:ext uri="{FF2B5EF4-FFF2-40B4-BE49-F238E27FC236}">
                <a16:creationId xmlns="" xmlns:a16="http://schemas.microsoft.com/office/drawing/2014/main" id="{09266B30-4D82-4AF5-A41F-C5FFE4D0BBF1}"/>
              </a:ext>
            </a:extLst>
          </p:cNvPr>
          <p:cNvSpPr txBox="1">
            <a:spLocks noChangeArrowheads="1"/>
          </p:cNvSpPr>
          <p:nvPr/>
        </p:nvSpPr>
        <p:spPr bwMode="auto">
          <a:xfrm>
            <a:off x="8229600" y="3"/>
            <a:ext cx="24384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50000"/>
              </a:spcBef>
              <a:spcAft>
                <a:spcPct val="0"/>
              </a:spcAft>
            </a:pPr>
            <a:r>
              <a:rPr lang="en-US" altLang="vi-VN" sz="2400" b="1">
                <a:solidFill>
                  <a:srgbClr val="FF00FF"/>
                </a:solidFill>
                <a:cs typeface="Calibri" pitchFamily="34" charset="0"/>
              </a:rPr>
              <a:t>19/4/2008</a:t>
            </a:r>
          </a:p>
        </p:txBody>
      </p:sp>
      <p:sp>
        <p:nvSpPr>
          <p:cNvPr id="32777" name="Text Box 26">
            <a:extLst>
              <a:ext uri="{FF2B5EF4-FFF2-40B4-BE49-F238E27FC236}">
                <a16:creationId xmlns="" xmlns:a16="http://schemas.microsoft.com/office/drawing/2014/main" id="{CFB2C9C2-BE35-4C88-966C-8C1C3EB1C210}"/>
              </a:ext>
            </a:extLst>
          </p:cNvPr>
          <p:cNvSpPr txBox="1">
            <a:spLocks noChangeArrowheads="1"/>
          </p:cNvSpPr>
          <p:nvPr/>
        </p:nvSpPr>
        <p:spPr bwMode="auto">
          <a:xfrm>
            <a:off x="8458200" y="6262688"/>
            <a:ext cx="2209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50000"/>
              </a:spcBef>
              <a:spcAft>
                <a:spcPct val="0"/>
              </a:spcAft>
            </a:pPr>
            <a:r>
              <a:rPr lang="en-US" altLang="vi-VN" sz="2400" b="1">
                <a:solidFill>
                  <a:srgbClr val="FF00FF"/>
                </a:solidFill>
                <a:cs typeface="Calibri" pitchFamily="34" charset="0"/>
              </a:rPr>
              <a:t>16/5/2012</a:t>
            </a:r>
          </a:p>
        </p:txBody>
      </p:sp>
      <p:sp>
        <p:nvSpPr>
          <p:cNvPr id="10" name="Up Arrow 9">
            <a:hlinkClick r:id="rId7" action="ppaction://hlinksldjump"/>
            <a:extLst>
              <a:ext uri="{FF2B5EF4-FFF2-40B4-BE49-F238E27FC236}">
                <a16:creationId xmlns="" xmlns:a16="http://schemas.microsoft.com/office/drawing/2014/main" id="{09C01333-7A8B-4E58-9E2B-1C065FC551B4}"/>
              </a:ext>
            </a:extLst>
          </p:cNvPr>
          <p:cNvSpPr/>
          <p:nvPr/>
        </p:nvSpPr>
        <p:spPr>
          <a:xfrm>
            <a:off x="9829800" y="6172200"/>
            <a:ext cx="762000" cy="533400"/>
          </a:xfrm>
          <a:prstGeom prst="upArrow">
            <a:avLst/>
          </a:prstGeom>
          <a:solidFill>
            <a:srgbClr val="44EEEE"/>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b="1">
              <a:solidFill>
                <a:prstClr val="white"/>
              </a:solidFill>
              <a:latin typeface="Calibri" pitchFamily="34" charset="0"/>
              <a:cs typeface="Calibri" pitchFamily="34" charset="0"/>
            </a:endParaRPr>
          </a:p>
        </p:txBody>
      </p:sp>
    </p:spTree>
    <p:extLst>
      <p:ext uri="{BB962C8B-B14F-4D97-AF65-F5344CB8AC3E}">
        <p14:creationId xmlns:p14="http://schemas.microsoft.com/office/powerpoint/2010/main" val="49387587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ppt_x</p:attrName>
                                        </p:attrNameLst>
                                      </p:cBhvr>
                                      <p:tavLst>
                                        <p:tav tm="0">
                                          <p:val>
                                            <p:strVal val="#ppt_x-.2"/>
                                          </p:val>
                                        </p:tav>
                                        <p:tav tm="100000">
                                          <p:val>
                                            <p:strVal val="#ppt_x"/>
                                          </p:val>
                                        </p:tav>
                                      </p:tavLst>
                                    </p:anim>
                                    <p:anim calcmode="lin" valueType="num">
                                      <p:cBhvr>
                                        <p:cTn id="8"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9" dur="1000"/>
                                        <p:tgtEl>
                                          <p:spTgt spid="13"/>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1000" fill="hold"/>
                                        <p:tgtEl>
                                          <p:spTgt spid="14"/>
                                        </p:tgtEl>
                                        <p:attrNameLst>
                                          <p:attrName>ppt_x</p:attrName>
                                        </p:attrNameLst>
                                      </p:cBhvr>
                                      <p:tavLst>
                                        <p:tav tm="0">
                                          <p:val>
                                            <p:strVal val="#ppt_x-.2"/>
                                          </p:val>
                                        </p:tav>
                                        <p:tav tm="100000">
                                          <p:val>
                                            <p:strVal val="#ppt_x"/>
                                          </p:val>
                                        </p:tav>
                                      </p:tavLst>
                                    </p:anim>
                                    <p:anim calcmode="lin" valueType="num">
                                      <p:cBhvr>
                                        <p:cTn id="13"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4"/>
                                        </p:tgtEl>
                                      </p:cBhvr>
                                    </p:animEffect>
                                  </p:childTnLst>
                                </p:cTn>
                              </p:par>
                              <p:par>
                                <p:cTn id="15" presetID="29" presetClass="entr" presetSubtype="0" fill="hold" nodeType="withEffect">
                                  <p:stCondLst>
                                    <p:cond delay="0"/>
                                  </p:stCondLst>
                                  <p:childTnLst>
                                    <p:set>
                                      <p:cBhvr>
                                        <p:cTn id="16" dur="1" fill="hold">
                                          <p:stCondLst>
                                            <p:cond delay="0"/>
                                          </p:stCondLst>
                                        </p:cTn>
                                        <p:tgtEl>
                                          <p:spTgt spid="32770"/>
                                        </p:tgtEl>
                                        <p:attrNameLst>
                                          <p:attrName>style.visibility</p:attrName>
                                        </p:attrNameLst>
                                      </p:cBhvr>
                                      <p:to>
                                        <p:strVal val="visible"/>
                                      </p:to>
                                    </p:set>
                                    <p:anim calcmode="lin" valueType="num">
                                      <p:cBhvr>
                                        <p:cTn id="17" dur="1000" fill="hold"/>
                                        <p:tgtEl>
                                          <p:spTgt spid="32770"/>
                                        </p:tgtEl>
                                        <p:attrNameLst>
                                          <p:attrName>ppt_x</p:attrName>
                                        </p:attrNameLst>
                                      </p:cBhvr>
                                      <p:tavLst>
                                        <p:tav tm="0">
                                          <p:val>
                                            <p:strVal val="#ppt_x-.2"/>
                                          </p:val>
                                        </p:tav>
                                        <p:tav tm="100000">
                                          <p:val>
                                            <p:strVal val="#ppt_x"/>
                                          </p:val>
                                        </p:tav>
                                      </p:tavLst>
                                    </p:anim>
                                    <p:anim calcmode="lin" valueType="num">
                                      <p:cBhvr>
                                        <p:cTn id="18" dur="1000" fill="hold"/>
                                        <p:tgtEl>
                                          <p:spTgt spid="32770"/>
                                        </p:tgtEl>
                                        <p:attrNameLst>
                                          <p:attrName>ppt_y</p:attrName>
                                        </p:attrNameLst>
                                      </p:cBhvr>
                                      <p:tavLst>
                                        <p:tav tm="0">
                                          <p:val>
                                            <p:strVal val="#ppt_y"/>
                                          </p:val>
                                        </p:tav>
                                        <p:tav tm="100000">
                                          <p:val>
                                            <p:strVal val="#ppt_y"/>
                                          </p:val>
                                        </p:tav>
                                      </p:tavLst>
                                    </p:anim>
                                    <p:animEffect transition="in" filter="wipe(right)" prLst="gradientSize: 0.1">
                                      <p:cBhvr>
                                        <p:cTn id="19" dur="1000"/>
                                        <p:tgtEl>
                                          <p:spTgt spid="32770"/>
                                        </p:tgtEl>
                                      </p:cBhvr>
                                    </p:animEffect>
                                  </p:childTnLst>
                                </p:cTn>
                              </p:par>
                              <p:par>
                                <p:cTn id="20" presetID="29" presetClass="entr" presetSubtype="0" fill="hold" nodeType="withEffect">
                                  <p:stCondLst>
                                    <p:cond delay="0"/>
                                  </p:stCondLst>
                                  <p:childTnLst>
                                    <p:set>
                                      <p:cBhvr>
                                        <p:cTn id="21" dur="1" fill="hold">
                                          <p:stCondLst>
                                            <p:cond delay="0"/>
                                          </p:stCondLst>
                                        </p:cTn>
                                        <p:tgtEl>
                                          <p:spTgt spid="32771"/>
                                        </p:tgtEl>
                                        <p:attrNameLst>
                                          <p:attrName>style.visibility</p:attrName>
                                        </p:attrNameLst>
                                      </p:cBhvr>
                                      <p:to>
                                        <p:strVal val="visible"/>
                                      </p:to>
                                    </p:set>
                                    <p:anim calcmode="lin" valueType="num">
                                      <p:cBhvr>
                                        <p:cTn id="22" dur="1000" fill="hold"/>
                                        <p:tgtEl>
                                          <p:spTgt spid="32771"/>
                                        </p:tgtEl>
                                        <p:attrNameLst>
                                          <p:attrName>ppt_x</p:attrName>
                                        </p:attrNameLst>
                                      </p:cBhvr>
                                      <p:tavLst>
                                        <p:tav tm="0">
                                          <p:val>
                                            <p:strVal val="#ppt_x-.2"/>
                                          </p:val>
                                        </p:tav>
                                        <p:tav tm="100000">
                                          <p:val>
                                            <p:strVal val="#ppt_x"/>
                                          </p:val>
                                        </p:tav>
                                      </p:tavLst>
                                    </p:anim>
                                    <p:anim calcmode="lin" valueType="num">
                                      <p:cBhvr>
                                        <p:cTn id="23" dur="1000" fill="hold"/>
                                        <p:tgtEl>
                                          <p:spTgt spid="32771"/>
                                        </p:tgtEl>
                                        <p:attrNameLst>
                                          <p:attrName>ppt_y</p:attrName>
                                        </p:attrNameLst>
                                      </p:cBhvr>
                                      <p:tavLst>
                                        <p:tav tm="0">
                                          <p:val>
                                            <p:strVal val="#ppt_y"/>
                                          </p:val>
                                        </p:tav>
                                        <p:tav tm="100000">
                                          <p:val>
                                            <p:strVal val="#ppt_y"/>
                                          </p:val>
                                        </p:tav>
                                      </p:tavLst>
                                    </p:anim>
                                    <p:animEffect transition="in" filter="wipe(right)" prLst="gradientSize: 0.1">
                                      <p:cBhvr>
                                        <p:cTn id="24" dur="1000"/>
                                        <p:tgtEl>
                                          <p:spTgt spid="32771"/>
                                        </p:tgtEl>
                                      </p:cBhvr>
                                    </p:animEffect>
                                  </p:childTnLst>
                                </p:cTn>
                              </p:par>
                              <p:par>
                                <p:cTn id="25" presetID="29" presetClass="entr" presetSubtype="0" fill="hold" nodeType="withEffect">
                                  <p:stCondLst>
                                    <p:cond delay="0"/>
                                  </p:stCondLst>
                                  <p:childTnLst>
                                    <p:set>
                                      <p:cBhvr>
                                        <p:cTn id="26" dur="1" fill="hold">
                                          <p:stCondLst>
                                            <p:cond delay="0"/>
                                          </p:stCondLst>
                                        </p:cTn>
                                        <p:tgtEl>
                                          <p:spTgt spid="32772"/>
                                        </p:tgtEl>
                                        <p:attrNameLst>
                                          <p:attrName>style.visibility</p:attrName>
                                        </p:attrNameLst>
                                      </p:cBhvr>
                                      <p:to>
                                        <p:strVal val="visible"/>
                                      </p:to>
                                    </p:set>
                                    <p:anim calcmode="lin" valueType="num">
                                      <p:cBhvr>
                                        <p:cTn id="27" dur="1000" fill="hold"/>
                                        <p:tgtEl>
                                          <p:spTgt spid="32772"/>
                                        </p:tgtEl>
                                        <p:attrNameLst>
                                          <p:attrName>ppt_x</p:attrName>
                                        </p:attrNameLst>
                                      </p:cBhvr>
                                      <p:tavLst>
                                        <p:tav tm="0">
                                          <p:val>
                                            <p:strVal val="#ppt_x-.2"/>
                                          </p:val>
                                        </p:tav>
                                        <p:tav tm="100000">
                                          <p:val>
                                            <p:strVal val="#ppt_x"/>
                                          </p:val>
                                        </p:tav>
                                      </p:tavLst>
                                    </p:anim>
                                    <p:anim calcmode="lin" valueType="num">
                                      <p:cBhvr>
                                        <p:cTn id="28" dur="1000" fill="hold"/>
                                        <p:tgtEl>
                                          <p:spTgt spid="32772"/>
                                        </p:tgtEl>
                                        <p:attrNameLst>
                                          <p:attrName>ppt_y</p:attrName>
                                        </p:attrNameLst>
                                      </p:cBhvr>
                                      <p:tavLst>
                                        <p:tav tm="0">
                                          <p:val>
                                            <p:strVal val="#ppt_y"/>
                                          </p:val>
                                        </p:tav>
                                        <p:tav tm="100000">
                                          <p:val>
                                            <p:strVal val="#ppt_y"/>
                                          </p:val>
                                        </p:tav>
                                      </p:tavLst>
                                    </p:anim>
                                    <p:animEffect transition="in" filter="wipe(right)" prLst="gradientSize: 0.1">
                                      <p:cBhvr>
                                        <p:cTn id="29" dur="1000"/>
                                        <p:tgtEl>
                                          <p:spTgt spid="32772"/>
                                        </p:tgtEl>
                                      </p:cBhvr>
                                    </p:animEffect>
                                  </p:childTnLst>
                                </p:cTn>
                              </p:par>
                              <p:par>
                                <p:cTn id="30" presetID="29" presetClass="entr" presetSubtype="0" fill="hold" nodeType="withEffect">
                                  <p:stCondLst>
                                    <p:cond delay="0"/>
                                  </p:stCondLst>
                                  <p:childTnLst>
                                    <p:set>
                                      <p:cBhvr>
                                        <p:cTn id="31" dur="1" fill="hold">
                                          <p:stCondLst>
                                            <p:cond delay="0"/>
                                          </p:stCondLst>
                                        </p:cTn>
                                        <p:tgtEl>
                                          <p:spTgt spid="41989"/>
                                        </p:tgtEl>
                                        <p:attrNameLst>
                                          <p:attrName>style.visibility</p:attrName>
                                        </p:attrNameLst>
                                      </p:cBhvr>
                                      <p:to>
                                        <p:strVal val="visible"/>
                                      </p:to>
                                    </p:set>
                                    <p:anim calcmode="lin" valueType="num">
                                      <p:cBhvr>
                                        <p:cTn id="32" dur="1000" fill="hold"/>
                                        <p:tgtEl>
                                          <p:spTgt spid="41989"/>
                                        </p:tgtEl>
                                        <p:attrNameLst>
                                          <p:attrName>ppt_x</p:attrName>
                                        </p:attrNameLst>
                                      </p:cBhvr>
                                      <p:tavLst>
                                        <p:tav tm="0">
                                          <p:val>
                                            <p:strVal val="#ppt_x-.2"/>
                                          </p:val>
                                        </p:tav>
                                        <p:tav tm="100000">
                                          <p:val>
                                            <p:strVal val="#ppt_x"/>
                                          </p:val>
                                        </p:tav>
                                      </p:tavLst>
                                    </p:anim>
                                    <p:anim calcmode="lin" valueType="num">
                                      <p:cBhvr>
                                        <p:cTn id="33" dur="1000" fill="hold"/>
                                        <p:tgtEl>
                                          <p:spTgt spid="41989"/>
                                        </p:tgtEl>
                                        <p:attrNameLst>
                                          <p:attrName>ppt_y</p:attrName>
                                        </p:attrNameLst>
                                      </p:cBhvr>
                                      <p:tavLst>
                                        <p:tav tm="0">
                                          <p:val>
                                            <p:strVal val="#ppt_y"/>
                                          </p:val>
                                        </p:tav>
                                        <p:tav tm="100000">
                                          <p:val>
                                            <p:strVal val="#ppt_y"/>
                                          </p:val>
                                        </p:tav>
                                      </p:tavLst>
                                    </p:anim>
                                    <p:animEffect transition="in" filter="wipe(right)" prLst="gradientSize: 0.1">
                                      <p:cBhvr>
                                        <p:cTn id="34" dur="1000"/>
                                        <p:tgtEl>
                                          <p:spTgt spid="41989"/>
                                        </p:tgtEl>
                                      </p:cBhvr>
                                    </p:animEffect>
                                  </p:childTnLst>
                                </p:cTn>
                              </p:par>
                              <p:par>
                                <p:cTn id="35" presetID="29" presetClass="entr" presetSubtype="0" fill="hold" grpId="0" nodeType="withEffect" nodePh="1">
                                  <p:stCondLst>
                                    <p:cond delay="0"/>
                                  </p:stCondLst>
                                  <p:endCondLst>
                                    <p:cond evt="begin" delay="0">
                                      <p:tn val="35"/>
                                    </p:cond>
                                  </p:endCondLst>
                                  <p:childTnLst>
                                    <p:set>
                                      <p:cBhvr>
                                        <p:cTn id="36" dur="1" fill="hold">
                                          <p:stCondLst>
                                            <p:cond delay="0"/>
                                          </p:stCondLst>
                                        </p:cTn>
                                        <p:tgtEl>
                                          <p:spTgt spid="32775"/>
                                        </p:tgtEl>
                                        <p:attrNameLst>
                                          <p:attrName>style.visibility</p:attrName>
                                        </p:attrNameLst>
                                      </p:cBhvr>
                                      <p:to>
                                        <p:strVal val="visible"/>
                                      </p:to>
                                    </p:set>
                                    <p:anim calcmode="lin" valueType="num">
                                      <p:cBhvr>
                                        <p:cTn id="37" dur="1000" fill="hold"/>
                                        <p:tgtEl>
                                          <p:spTgt spid="32775"/>
                                        </p:tgtEl>
                                        <p:attrNameLst>
                                          <p:attrName>ppt_x</p:attrName>
                                        </p:attrNameLst>
                                      </p:cBhvr>
                                      <p:tavLst>
                                        <p:tav tm="0">
                                          <p:val>
                                            <p:strVal val="#ppt_x-.2"/>
                                          </p:val>
                                        </p:tav>
                                        <p:tav tm="100000">
                                          <p:val>
                                            <p:strVal val="#ppt_x"/>
                                          </p:val>
                                        </p:tav>
                                      </p:tavLst>
                                    </p:anim>
                                    <p:anim calcmode="lin" valueType="num">
                                      <p:cBhvr>
                                        <p:cTn id="38" dur="1000" fill="hold"/>
                                        <p:tgtEl>
                                          <p:spTgt spid="32775"/>
                                        </p:tgtEl>
                                        <p:attrNameLst>
                                          <p:attrName>ppt_y</p:attrName>
                                        </p:attrNameLst>
                                      </p:cBhvr>
                                      <p:tavLst>
                                        <p:tav tm="0">
                                          <p:val>
                                            <p:strVal val="#ppt_y"/>
                                          </p:val>
                                        </p:tav>
                                        <p:tav tm="100000">
                                          <p:val>
                                            <p:strVal val="#ppt_y"/>
                                          </p:val>
                                        </p:tav>
                                      </p:tavLst>
                                    </p:anim>
                                    <p:animEffect transition="in" filter="wipe(right)" prLst="gradientSize: 0.1">
                                      <p:cBhvr>
                                        <p:cTn id="39" dur="1000"/>
                                        <p:tgtEl>
                                          <p:spTgt spid="32775"/>
                                        </p:tgtEl>
                                      </p:cBhvr>
                                    </p:animEffect>
                                  </p:childTnLst>
                                </p:cTn>
                              </p:par>
                              <p:par>
                                <p:cTn id="40" presetID="29" presetClass="entr" presetSubtype="0" fill="hold" grpId="0" nodeType="withEffect">
                                  <p:stCondLst>
                                    <p:cond delay="0"/>
                                  </p:stCondLst>
                                  <p:childTnLst>
                                    <p:set>
                                      <p:cBhvr>
                                        <p:cTn id="41" dur="1" fill="hold">
                                          <p:stCondLst>
                                            <p:cond delay="0"/>
                                          </p:stCondLst>
                                        </p:cTn>
                                        <p:tgtEl>
                                          <p:spTgt spid="32776"/>
                                        </p:tgtEl>
                                        <p:attrNameLst>
                                          <p:attrName>style.visibility</p:attrName>
                                        </p:attrNameLst>
                                      </p:cBhvr>
                                      <p:to>
                                        <p:strVal val="visible"/>
                                      </p:to>
                                    </p:set>
                                    <p:anim calcmode="lin" valueType="num">
                                      <p:cBhvr>
                                        <p:cTn id="42" dur="1000" fill="hold"/>
                                        <p:tgtEl>
                                          <p:spTgt spid="32776"/>
                                        </p:tgtEl>
                                        <p:attrNameLst>
                                          <p:attrName>ppt_x</p:attrName>
                                        </p:attrNameLst>
                                      </p:cBhvr>
                                      <p:tavLst>
                                        <p:tav tm="0">
                                          <p:val>
                                            <p:strVal val="#ppt_x-.2"/>
                                          </p:val>
                                        </p:tav>
                                        <p:tav tm="100000">
                                          <p:val>
                                            <p:strVal val="#ppt_x"/>
                                          </p:val>
                                        </p:tav>
                                      </p:tavLst>
                                    </p:anim>
                                    <p:anim calcmode="lin" valueType="num">
                                      <p:cBhvr>
                                        <p:cTn id="43" dur="1000" fill="hold"/>
                                        <p:tgtEl>
                                          <p:spTgt spid="32776"/>
                                        </p:tgtEl>
                                        <p:attrNameLst>
                                          <p:attrName>ppt_y</p:attrName>
                                        </p:attrNameLst>
                                      </p:cBhvr>
                                      <p:tavLst>
                                        <p:tav tm="0">
                                          <p:val>
                                            <p:strVal val="#ppt_y"/>
                                          </p:val>
                                        </p:tav>
                                        <p:tav tm="100000">
                                          <p:val>
                                            <p:strVal val="#ppt_y"/>
                                          </p:val>
                                        </p:tav>
                                      </p:tavLst>
                                    </p:anim>
                                    <p:animEffect transition="in" filter="wipe(right)" prLst="gradientSize: 0.1">
                                      <p:cBhvr>
                                        <p:cTn id="44" dur="1000"/>
                                        <p:tgtEl>
                                          <p:spTgt spid="32776"/>
                                        </p:tgtEl>
                                      </p:cBhvr>
                                    </p:animEffect>
                                  </p:childTnLst>
                                </p:cTn>
                              </p:par>
                              <p:par>
                                <p:cTn id="45" presetID="29" presetClass="entr" presetSubtype="0" fill="hold" grpId="0" nodeType="withEffect">
                                  <p:stCondLst>
                                    <p:cond delay="0"/>
                                  </p:stCondLst>
                                  <p:childTnLst>
                                    <p:set>
                                      <p:cBhvr>
                                        <p:cTn id="46" dur="1" fill="hold">
                                          <p:stCondLst>
                                            <p:cond delay="0"/>
                                          </p:stCondLst>
                                        </p:cTn>
                                        <p:tgtEl>
                                          <p:spTgt spid="32777"/>
                                        </p:tgtEl>
                                        <p:attrNameLst>
                                          <p:attrName>style.visibility</p:attrName>
                                        </p:attrNameLst>
                                      </p:cBhvr>
                                      <p:to>
                                        <p:strVal val="visible"/>
                                      </p:to>
                                    </p:set>
                                    <p:anim calcmode="lin" valueType="num">
                                      <p:cBhvr>
                                        <p:cTn id="47" dur="1000" fill="hold"/>
                                        <p:tgtEl>
                                          <p:spTgt spid="32777"/>
                                        </p:tgtEl>
                                        <p:attrNameLst>
                                          <p:attrName>ppt_x</p:attrName>
                                        </p:attrNameLst>
                                      </p:cBhvr>
                                      <p:tavLst>
                                        <p:tav tm="0">
                                          <p:val>
                                            <p:strVal val="#ppt_x-.2"/>
                                          </p:val>
                                        </p:tav>
                                        <p:tav tm="100000">
                                          <p:val>
                                            <p:strVal val="#ppt_x"/>
                                          </p:val>
                                        </p:tav>
                                      </p:tavLst>
                                    </p:anim>
                                    <p:anim calcmode="lin" valueType="num">
                                      <p:cBhvr>
                                        <p:cTn id="48" dur="1000" fill="hold"/>
                                        <p:tgtEl>
                                          <p:spTgt spid="32777"/>
                                        </p:tgtEl>
                                        <p:attrNameLst>
                                          <p:attrName>ppt_y</p:attrName>
                                        </p:attrNameLst>
                                      </p:cBhvr>
                                      <p:tavLst>
                                        <p:tav tm="0">
                                          <p:val>
                                            <p:strVal val="#ppt_y"/>
                                          </p:val>
                                        </p:tav>
                                        <p:tav tm="100000">
                                          <p:val>
                                            <p:strVal val="#ppt_y"/>
                                          </p:val>
                                        </p:tav>
                                      </p:tavLst>
                                    </p:anim>
                                    <p:animEffect transition="in" filter="wipe(right)" prLst="gradientSize: 0.1">
                                      <p:cBhvr>
                                        <p:cTn id="49" dur="1000"/>
                                        <p:tgtEl>
                                          <p:spTgt spid="32777"/>
                                        </p:tgtEl>
                                      </p:cBhvr>
                                    </p:animEffect>
                                  </p:childTnLst>
                                </p:cTn>
                              </p:par>
                              <p:par>
                                <p:cTn id="50" presetID="29" presetClass="entr" presetSubtype="0" fill="hold" grpId="0" nodeType="withEffect">
                                  <p:stCondLst>
                                    <p:cond delay="0"/>
                                  </p:stCondLst>
                                  <p:childTnLst>
                                    <p:set>
                                      <p:cBhvr>
                                        <p:cTn id="51" dur="1" fill="hold">
                                          <p:stCondLst>
                                            <p:cond delay="0"/>
                                          </p:stCondLst>
                                        </p:cTn>
                                        <p:tgtEl>
                                          <p:spTgt spid="10"/>
                                        </p:tgtEl>
                                        <p:attrNameLst>
                                          <p:attrName>style.visibility</p:attrName>
                                        </p:attrNameLst>
                                      </p:cBhvr>
                                      <p:to>
                                        <p:strVal val="visible"/>
                                      </p:to>
                                    </p:set>
                                    <p:anim calcmode="lin" valueType="num">
                                      <p:cBhvr>
                                        <p:cTn id="52" dur="1000" fill="hold"/>
                                        <p:tgtEl>
                                          <p:spTgt spid="10"/>
                                        </p:tgtEl>
                                        <p:attrNameLst>
                                          <p:attrName>ppt_x</p:attrName>
                                        </p:attrNameLst>
                                      </p:cBhvr>
                                      <p:tavLst>
                                        <p:tav tm="0">
                                          <p:val>
                                            <p:strVal val="#ppt_x-.2"/>
                                          </p:val>
                                        </p:tav>
                                        <p:tav tm="100000">
                                          <p:val>
                                            <p:strVal val="#ppt_x"/>
                                          </p:val>
                                        </p:tav>
                                      </p:tavLst>
                                    </p:anim>
                                    <p:anim calcmode="lin" valueType="num">
                                      <p:cBhvr>
                                        <p:cTn id="53"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54" dur="1000"/>
                                        <p:tgtEl>
                                          <p:spTgt spid="10"/>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625687"/>
                                        </p:tgtEl>
                                        <p:attrNameLst>
                                          <p:attrName>style.visibility</p:attrName>
                                        </p:attrNameLst>
                                      </p:cBhvr>
                                      <p:to>
                                        <p:strVal val="visible"/>
                                      </p:to>
                                    </p:set>
                                    <p:anim calcmode="lin" valueType="num">
                                      <p:cBhvr additive="base">
                                        <p:cTn id="59" dur="1000" fill="hold"/>
                                        <p:tgtEl>
                                          <p:spTgt spid="625687"/>
                                        </p:tgtEl>
                                        <p:attrNameLst>
                                          <p:attrName>ppt_x</p:attrName>
                                        </p:attrNameLst>
                                      </p:cBhvr>
                                      <p:tavLst>
                                        <p:tav tm="0">
                                          <p:val>
                                            <p:strVal val="0-#ppt_w/2"/>
                                          </p:val>
                                        </p:tav>
                                        <p:tav tm="100000">
                                          <p:val>
                                            <p:strVal val="#ppt_x"/>
                                          </p:val>
                                        </p:tav>
                                      </p:tavLst>
                                    </p:anim>
                                    <p:anim calcmode="lin" valueType="num">
                                      <p:cBhvr additive="base">
                                        <p:cTn id="60" dur="1000" fill="hold"/>
                                        <p:tgtEl>
                                          <p:spTgt spid="62568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625687" grpId="0" animBg="1"/>
      <p:bldP spid="32775" grpId="0"/>
      <p:bldP spid="32776" grpId="0" animBg="1"/>
      <p:bldP spid="32777" grpId="0"/>
      <p:bldP spid="1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a:extLst>
              <a:ext uri="{FF2B5EF4-FFF2-40B4-BE49-F238E27FC236}">
                <a16:creationId xmlns="" xmlns:a16="http://schemas.microsoft.com/office/drawing/2014/main" id="{8A5D7940-BD4C-4616-96D4-231D5D0EFC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2192000" cy="68532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 xmlns:a16="http://schemas.microsoft.com/office/drawing/2014/main" id="{D4D7FDC2-93B5-4B01-BF17-877A3C680E5E}"/>
              </a:ext>
            </a:extLst>
          </p:cNvPr>
          <p:cNvSpPr/>
          <p:nvPr/>
        </p:nvSpPr>
        <p:spPr>
          <a:xfrm>
            <a:off x="0" y="0"/>
            <a:ext cx="379141" cy="535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540919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457"/>
        <p:cNvGrpSpPr/>
        <p:nvPr/>
      </p:nvGrpSpPr>
      <p:grpSpPr>
        <a:xfrm>
          <a:off x="0" y="0"/>
          <a:ext cx="0" cy="0"/>
          <a:chOff x="0" y="0"/>
          <a:chExt cx="0" cy="0"/>
        </a:xfrm>
      </p:grpSpPr>
      <p:pic>
        <p:nvPicPr>
          <p:cNvPr id="46" name="Picture 45">
            <a:extLst>
              <a:ext uri="{FF2B5EF4-FFF2-40B4-BE49-F238E27FC236}">
                <a16:creationId xmlns:a16="http://schemas.microsoft.com/office/drawing/2014/main" xmlns="" id="{A55BAB53-F2A5-4408-9862-F215DBF371D7}"/>
              </a:ext>
            </a:extLst>
          </p:cNvPr>
          <p:cNvPicPr>
            <a:picLocks noChangeAspect="1"/>
          </p:cNvPicPr>
          <p:nvPr/>
        </p:nvPicPr>
        <p:blipFill>
          <a:blip r:embed="rId3"/>
          <a:stretch>
            <a:fillRect/>
          </a:stretch>
        </p:blipFill>
        <p:spPr>
          <a:xfrm>
            <a:off x="1042680" y="348310"/>
            <a:ext cx="9652288" cy="591533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ppt_x"/>
                                          </p:val>
                                        </p:tav>
                                        <p:tav tm="100000">
                                          <p:val>
                                            <p:strVal val="#ppt_x"/>
                                          </p:val>
                                        </p:tav>
                                      </p:tavLst>
                                    </p:anim>
                                    <p:anim calcmode="lin" valueType="num">
                                      <p:cBhvr additive="base">
                                        <p:cTn id="8"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3010401" y="685806"/>
            <a:ext cx="7270067" cy="2885460"/>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000" b="1" smtClean="0">
                <a:solidFill>
                  <a:srgbClr val="FFFF00"/>
                </a:solidFill>
              </a:rPr>
              <a:t>Trung tâm công nghiệp nào sau đây có ngành công nghiệp sản xuất hóa chất? </a:t>
            </a:r>
            <a:endParaRPr lang="vi-VN" sz="3000" b="1" dirty="0">
              <a:solidFill>
                <a:srgbClr val="FFFF00"/>
              </a:solidFill>
            </a:endParaRPr>
          </a:p>
          <a:p>
            <a:pPr lvl="0">
              <a:lnSpc>
                <a:spcPct val="150000"/>
              </a:lnSpc>
            </a:pPr>
            <a:r>
              <a:rPr lang="en-US" sz="3000" b="1" dirty="0" smtClean="0">
                <a:solidFill>
                  <a:srgbClr val="FFFF00"/>
                </a:solidFill>
              </a:rPr>
              <a:t>A</a:t>
            </a:r>
            <a:r>
              <a:rPr lang="vi-VN" sz="3000" b="1" smtClean="0">
                <a:solidFill>
                  <a:srgbClr val="FFFF00"/>
                </a:solidFill>
              </a:rPr>
              <a:t>.</a:t>
            </a:r>
            <a:r>
              <a:rPr lang="en-US" sz="3000" b="1" smtClean="0">
                <a:solidFill>
                  <a:srgbClr val="FFFF00"/>
                </a:solidFill>
              </a:rPr>
              <a:t> Hạ Long</a:t>
            </a:r>
            <a:r>
              <a:rPr lang="en-US" sz="3000" b="1" dirty="0" smtClean="0">
                <a:solidFill>
                  <a:srgbClr val="FFFF00"/>
                </a:solidFill>
              </a:rPr>
              <a:t>	</a:t>
            </a:r>
            <a:r>
              <a:rPr lang="en-US" sz="3000" b="1" smtClean="0">
                <a:solidFill>
                  <a:srgbClr val="FFFF00"/>
                </a:solidFill>
              </a:rPr>
              <a:t>		B. Phúc Yên</a:t>
            </a:r>
            <a:r>
              <a:rPr lang="vi-VN" sz="3000" b="1" smtClean="0">
                <a:solidFill>
                  <a:srgbClr val="FFFF00"/>
                </a:solidFill>
              </a:rPr>
              <a:t>.</a:t>
            </a:r>
            <a:endParaRPr lang="vi-VN" sz="3000" b="1" dirty="0">
              <a:solidFill>
                <a:srgbClr val="FFFF00"/>
              </a:solidFill>
            </a:endParaRPr>
          </a:p>
          <a:p>
            <a:pPr lvl="0">
              <a:lnSpc>
                <a:spcPct val="150000"/>
              </a:lnSpc>
            </a:pPr>
            <a:r>
              <a:rPr lang="en-US" sz="3000" b="1" dirty="0" smtClean="0">
                <a:solidFill>
                  <a:srgbClr val="FFFF00"/>
                </a:solidFill>
              </a:rPr>
              <a:t>C</a:t>
            </a:r>
            <a:r>
              <a:rPr lang="en-US" sz="3000" b="1" smtClean="0">
                <a:solidFill>
                  <a:srgbClr val="FFFF00"/>
                </a:solidFill>
              </a:rPr>
              <a:t>. Quy Nhơn.		D</a:t>
            </a:r>
            <a:r>
              <a:rPr lang="vi-VN" sz="3000" b="1" smtClean="0">
                <a:solidFill>
                  <a:srgbClr val="FFFF00"/>
                </a:solidFill>
              </a:rPr>
              <a:t>.</a:t>
            </a:r>
            <a:r>
              <a:rPr lang="en-US" sz="3000" b="1" smtClean="0">
                <a:solidFill>
                  <a:srgbClr val="FFFF00"/>
                </a:solidFill>
              </a:rPr>
              <a:t> Cần Thơ</a:t>
            </a:r>
            <a:r>
              <a:rPr lang="vi-VN" sz="3000" b="1" smtClean="0">
                <a:solidFill>
                  <a:srgbClr val="FFFF00"/>
                </a:solidFill>
              </a:rPr>
              <a:t>.</a:t>
            </a:r>
            <a:endParaRPr lang="vi-VN" sz="3000" b="1" dirty="0">
              <a:solidFill>
                <a:srgbClr val="FFFF00"/>
              </a:solidFill>
            </a:endParaRPr>
          </a:p>
        </p:txBody>
      </p:sp>
      <p:grpSp>
        <p:nvGrpSpPr>
          <p:cNvPr id="61" name="Group 60"/>
          <p:cNvGrpSpPr/>
          <p:nvPr/>
        </p:nvGrpSpPr>
        <p:grpSpPr>
          <a:xfrm>
            <a:off x="2819978" y="631465"/>
            <a:ext cx="387790" cy="3124609"/>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8" name="Left Bracket 57"/>
          <p:cNvSpPr/>
          <p:nvPr/>
        </p:nvSpPr>
        <p:spPr>
          <a:xfrm flipH="1">
            <a:off x="10022994" y="659601"/>
            <a:ext cx="214170" cy="3124609"/>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 name="Group 7"/>
          <p:cNvGrpSpPr/>
          <p:nvPr/>
        </p:nvGrpSpPr>
        <p:grpSpPr>
          <a:xfrm>
            <a:off x="1917013" y="1374973"/>
            <a:ext cx="455948" cy="3255185"/>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31" name="Group 30"/>
          <p:cNvGrpSpPr/>
          <p:nvPr/>
        </p:nvGrpSpPr>
        <p:grpSpPr>
          <a:xfrm>
            <a:off x="2084434" y="3920594"/>
            <a:ext cx="7672438" cy="2654675"/>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D</a:t>
              </a:r>
            </a:p>
          </p:txBody>
        </p:sp>
        <p:pic>
          <p:nvPicPr>
            <p:cNvPr id="15" name="Picture 14"/>
            <p:cNvPicPr>
              <a:picLocks noChangeAspect="1"/>
            </p:cNvPicPr>
            <p:nvPr/>
          </p:nvPicPr>
          <p:blipFill>
            <a:blip r:embed="rId7"/>
            <a:stretch>
              <a:fillRect/>
            </a:stretch>
          </p:blipFill>
          <p:spPr>
            <a:xfrm rot="10800000">
              <a:off x="3221801" y="3879674"/>
              <a:ext cx="4997003" cy="303750"/>
            </a:xfrm>
            <a:prstGeom prst="rect">
              <a:avLst/>
            </a:prstGeom>
          </p:spPr>
        </p:pic>
      </p:grpSp>
      <p:grpSp>
        <p:nvGrpSpPr>
          <p:cNvPr id="28" name="Group 27"/>
          <p:cNvGrpSpPr/>
          <p:nvPr/>
        </p:nvGrpSpPr>
        <p:grpSpPr>
          <a:xfrm>
            <a:off x="1622176" y="304399"/>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srgbClr val="008CF5"/>
                </a:solidFill>
                <a:effectLst/>
                <a:uLnTx/>
                <a:uFillTx/>
                <a:latin typeface="Arial" panose="020B0604020202020204" pitchFamily="34" charset="0"/>
                <a:ea typeface="+mn-ea"/>
                <a:cs typeface="Arial" panose="020B0604020202020204" pitchFamily="34" charset="0"/>
              </a:endParaRPr>
            </a:p>
          </p:txBody>
        </p:sp>
        <p:pic>
          <p:nvPicPr>
            <p:cNvPr id="32" name="Picture 31"/>
            <p:cNvPicPr>
              <a:picLocks noChangeAspect="1"/>
            </p:cNvPicPr>
            <p:nvPr/>
          </p:nvPicPr>
          <p:blipFill>
            <a:blip r:embed="rId8"/>
            <a:stretch>
              <a:fillRect/>
            </a:stretch>
          </p:blipFill>
          <p:spPr>
            <a:xfrm>
              <a:off x="83662" y="159259"/>
              <a:ext cx="1082288" cy="1082288"/>
            </a:xfrm>
            <a:prstGeom prst="rect">
              <a:avLst/>
            </a:prstGeom>
          </p:spPr>
        </p:pic>
        <p:pic>
          <p:nvPicPr>
            <p:cNvPr id="33" name="Picture 32"/>
            <p:cNvPicPr>
              <a:picLocks noChangeAspect="1"/>
            </p:cNvPicPr>
            <p:nvPr/>
          </p:nvPicPr>
          <p:blipFill>
            <a:blip r:embed="rId9"/>
            <a:stretch>
              <a:fillRect/>
            </a:stretch>
          </p:blipFill>
          <p:spPr>
            <a:xfrm>
              <a:off x="140649" y="240741"/>
              <a:ext cx="757177" cy="937456"/>
            </a:xfrm>
            <a:prstGeom prst="rect">
              <a:avLst/>
            </a:prstGeom>
          </p:spPr>
        </p:pic>
        <p:sp>
          <p:nvSpPr>
            <p:cNvPr id="34" name="TextBox 33"/>
            <p:cNvSpPr txBox="1"/>
            <p:nvPr/>
          </p:nvSpPr>
          <p:spPr>
            <a:xfrm>
              <a:off x="354551" y="277250"/>
              <a:ext cx="540533" cy="86177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00FF4E"/>
                  </a:solidFill>
                  <a:effectLst>
                    <a:glow rad="88900">
                      <a:srgbClr val="00FF4E">
                        <a:alpha val="60000"/>
                      </a:srgbClr>
                    </a:glow>
                  </a:effectLst>
                  <a:uLnTx/>
                  <a:uFillTx/>
                  <a:latin typeface="Arial" panose="020B0604020202020204" pitchFamily="34" charset="0"/>
                  <a:ea typeface="+mn-ea"/>
                  <a:cs typeface="Arial" panose="020B0604020202020204" pitchFamily="34" charset="0"/>
                </a:rPr>
                <a:t>3</a:t>
              </a:r>
            </a:p>
          </p:txBody>
        </p:sp>
      </p:grpSp>
      <p:sp>
        <p:nvSpPr>
          <p:cNvPr id="35" name="Parallelogram 34"/>
          <p:cNvSpPr/>
          <p:nvPr/>
        </p:nvSpPr>
        <p:spPr>
          <a:xfrm flipH="1">
            <a:off x="7911386" y="6197600"/>
            <a:ext cx="2138912" cy="660403"/>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ANS</a:t>
            </a:r>
          </a:p>
        </p:txBody>
      </p:sp>
      <p:pic>
        <p:nvPicPr>
          <p:cNvPr id="38" name="Picture 115" descr="ALRMCLOK"/>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50982" y="2220873"/>
            <a:ext cx="864426" cy="104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1912724" y="2520706"/>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10</a:t>
            </a:r>
          </a:p>
        </p:txBody>
      </p:sp>
      <p:sp>
        <p:nvSpPr>
          <p:cNvPr id="45" name="Oval 176"/>
          <p:cNvSpPr>
            <a:spLocks noChangeArrowheads="1"/>
          </p:cNvSpPr>
          <p:nvPr/>
        </p:nvSpPr>
        <p:spPr bwMode="auto">
          <a:xfrm>
            <a:off x="1916823" y="249327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9</a:t>
            </a:r>
          </a:p>
        </p:txBody>
      </p:sp>
      <p:sp>
        <p:nvSpPr>
          <p:cNvPr id="46" name="Oval 176"/>
          <p:cNvSpPr>
            <a:spLocks noChangeArrowheads="1"/>
          </p:cNvSpPr>
          <p:nvPr/>
        </p:nvSpPr>
        <p:spPr bwMode="auto">
          <a:xfrm>
            <a:off x="1912396" y="25342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8</a:t>
            </a:r>
          </a:p>
        </p:txBody>
      </p:sp>
      <p:sp>
        <p:nvSpPr>
          <p:cNvPr id="47" name="Oval 176"/>
          <p:cNvSpPr>
            <a:spLocks noChangeArrowheads="1"/>
          </p:cNvSpPr>
          <p:nvPr/>
        </p:nvSpPr>
        <p:spPr bwMode="auto">
          <a:xfrm>
            <a:off x="1929580" y="251011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7</a:t>
            </a:r>
          </a:p>
        </p:txBody>
      </p:sp>
      <p:sp>
        <p:nvSpPr>
          <p:cNvPr id="48" name="Oval 176"/>
          <p:cNvSpPr>
            <a:spLocks noChangeArrowheads="1"/>
          </p:cNvSpPr>
          <p:nvPr/>
        </p:nvSpPr>
        <p:spPr bwMode="auto">
          <a:xfrm>
            <a:off x="1916823" y="252401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6</a:t>
            </a:r>
          </a:p>
        </p:txBody>
      </p:sp>
      <p:sp>
        <p:nvSpPr>
          <p:cNvPr id="49" name="Oval 176"/>
          <p:cNvSpPr>
            <a:spLocks noChangeArrowheads="1"/>
          </p:cNvSpPr>
          <p:nvPr/>
        </p:nvSpPr>
        <p:spPr bwMode="auto">
          <a:xfrm>
            <a:off x="1928229" y="25204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5</a:t>
            </a:r>
          </a:p>
        </p:txBody>
      </p:sp>
      <p:sp>
        <p:nvSpPr>
          <p:cNvPr id="50" name="Oval 176"/>
          <p:cNvSpPr>
            <a:spLocks noChangeArrowheads="1"/>
          </p:cNvSpPr>
          <p:nvPr/>
        </p:nvSpPr>
        <p:spPr bwMode="auto">
          <a:xfrm>
            <a:off x="1893065" y="252267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4</a:t>
            </a:r>
          </a:p>
        </p:txBody>
      </p:sp>
      <p:sp>
        <p:nvSpPr>
          <p:cNvPr id="51" name="Oval 176"/>
          <p:cNvSpPr>
            <a:spLocks noChangeArrowheads="1"/>
          </p:cNvSpPr>
          <p:nvPr/>
        </p:nvSpPr>
        <p:spPr bwMode="auto">
          <a:xfrm>
            <a:off x="1899967" y="24966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3</a:t>
            </a:r>
          </a:p>
        </p:txBody>
      </p:sp>
      <p:sp>
        <p:nvSpPr>
          <p:cNvPr id="52" name="Oval 176"/>
          <p:cNvSpPr>
            <a:spLocks noChangeArrowheads="1"/>
          </p:cNvSpPr>
          <p:nvPr/>
        </p:nvSpPr>
        <p:spPr bwMode="auto">
          <a:xfrm>
            <a:off x="1917853" y="251475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2</a:t>
            </a:r>
          </a:p>
        </p:txBody>
      </p:sp>
      <p:sp>
        <p:nvSpPr>
          <p:cNvPr id="56" name="Oval 176"/>
          <p:cNvSpPr>
            <a:spLocks noChangeArrowheads="1"/>
          </p:cNvSpPr>
          <p:nvPr/>
        </p:nvSpPr>
        <p:spPr bwMode="auto">
          <a:xfrm>
            <a:off x="1928229" y="247299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1</a:t>
            </a:r>
          </a:p>
        </p:txBody>
      </p:sp>
      <p:sp>
        <p:nvSpPr>
          <p:cNvPr id="59" name="Oval 176"/>
          <p:cNvSpPr>
            <a:spLocks noChangeArrowheads="1"/>
          </p:cNvSpPr>
          <p:nvPr/>
        </p:nvSpPr>
        <p:spPr bwMode="auto">
          <a:xfrm>
            <a:off x="1886321" y="250232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spTree>
    <p:extLst>
      <p:ext uri="{BB962C8B-B14F-4D97-AF65-F5344CB8AC3E}">
        <p14:creationId xmlns:p14="http://schemas.microsoft.com/office/powerpoint/2010/main" val="2453701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35"/>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up)">
                                      <p:cBhvr>
                                        <p:cTn id="65" dur="200"/>
                                        <p:tgtEl>
                                          <p:spTgt spid="8"/>
                                        </p:tgtEl>
                                      </p:cBhvr>
                                    </p:animEffect>
                                  </p:childTnLst>
                                </p:cTn>
                              </p:par>
                            </p:childTnLst>
                          </p:cTn>
                        </p:par>
                        <p:par>
                          <p:cTn id="66" fill="hold">
                            <p:stCondLst>
                              <p:cond delay="200"/>
                            </p:stCondLst>
                            <p:childTnLst>
                              <p:par>
                                <p:cTn id="67" presetID="17" presetClass="entr" presetSubtype="8" fill="hold" nodeType="after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p:cTn id="69" dur="300" fill="hold"/>
                                        <p:tgtEl>
                                          <p:spTgt spid="31"/>
                                        </p:tgtEl>
                                        <p:attrNameLst>
                                          <p:attrName>ppt_x</p:attrName>
                                        </p:attrNameLst>
                                      </p:cBhvr>
                                      <p:tavLst>
                                        <p:tav tm="0">
                                          <p:val>
                                            <p:strVal val="#ppt_x-#ppt_w/2"/>
                                          </p:val>
                                        </p:tav>
                                        <p:tav tm="100000">
                                          <p:val>
                                            <p:strVal val="#ppt_x"/>
                                          </p:val>
                                        </p:tav>
                                      </p:tavLst>
                                    </p:anim>
                                    <p:anim calcmode="lin" valueType="num">
                                      <p:cBhvr>
                                        <p:cTn id="70" dur="300" fill="hold"/>
                                        <p:tgtEl>
                                          <p:spTgt spid="31"/>
                                        </p:tgtEl>
                                        <p:attrNameLst>
                                          <p:attrName>ppt_y</p:attrName>
                                        </p:attrNameLst>
                                      </p:cBhvr>
                                      <p:tavLst>
                                        <p:tav tm="0">
                                          <p:val>
                                            <p:strVal val="#ppt_y"/>
                                          </p:val>
                                        </p:tav>
                                        <p:tav tm="100000">
                                          <p:val>
                                            <p:strVal val="#ppt_y"/>
                                          </p:val>
                                        </p:tav>
                                      </p:tavLst>
                                    </p:anim>
                                    <p:anim calcmode="lin" valueType="num">
                                      <p:cBhvr>
                                        <p:cTn id="71" dur="300" fill="hold"/>
                                        <p:tgtEl>
                                          <p:spTgt spid="31"/>
                                        </p:tgtEl>
                                        <p:attrNameLst>
                                          <p:attrName>ppt_w</p:attrName>
                                        </p:attrNameLst>
                                      </p:cBhvr>
                                      <p:tavLst>
                                        <p:tav tm="0">
                                          <p:val>
                                            <p:fltVal val="0"/>
                                          </p:val>
                                        </p:tav>
                                        <p:tav tm="100000">
                                          <p:val>
                                            <p:strVal val="#ppt_w"/>
                                          </p:val>
                                        </p:tav>
                                      </p:tavLst>
                                    </p:anim>
                                    <p:anim calcmode="lin" valueType="num">
                                      <p:cBhvr>
                                        <p:cTn id="72"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Káº¿t quáº£ hÃ¬nh áº£nh cho intern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67953" y="2499371"/>
            <a:ext cx="4632960" cy="277823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90720" y="2224574"/>
            <a:ext cx="11155680" cy="4616648"/>
          </a:xfrm>
          <a:prstGeom prst="rect">
            <a:avLst/>
          </a:prstGeom>
        </p:spPr>
        <p:txBody>
          <a:bodyPr wrap="square">
            <a:spAutoFit/>
          </a:bodyPr>
          <a:lstStyle/>
          <a:p>
            <a:pPr algn="just">
              <a:lnSpc>
                <a:spcPct val="150000"/>
              </a:lnSpc>
              <a:tabLst>
                <a:tab pos="114300" algn="l"/>
                <a:tab pos="228600" algn="l"/>
                <a:tab pos="360045" algn="l"/>
                <a:tab pos="540385" algn="l"/>
                <a:tab pos="914400" algn="l"/>
              </a:tabLst>
            </a:pPr>
            <a:r>
              <a:rPr lang="en-US" sz="2800" b="1" i="1" smtClean="0">
                <a:solidFill>
                  <a:srgbClr val="0000FF"/>
                </a:solidFill>
                <a:latin typeface="Calibri" pitchFamily="34" charset="0"/>
                <a:ea typeface="Times New Roman" panose="02020603050405020304" pitchFamily="18" charset="0"/>
                <a:cs typeface="Calibri" pitchFamily="34" charset="0"/>
              </a:rPr>
              <a:t>* Tích </a:t>
            </a:r>
            <a:r>
              <a:rPr lang="en-US" sz="2800" b="1" i="1" dirty="0" err="1">
                <a:solidFill>
                  <a:srgbClr val="0000FF"/>
                </a:solidFill>
                <a:latin typeface="Calibri" pitchFamily="34" charset="0"/>
                <a:ea typeface="Times New Roman" panose="02020603050405020304" pitchFamily="18" charset="0"/>
                <a:cs typeface="Calibri" pitchFamily="34" charset="0"/>
              </a:rPr>
              <a:t>cực</a:t>
            </a:r>
            <a:r>
              <a:rPr lang="en-US" sz="2800" b="1" i="1">
                <a:solidFill>
                  <a:srgbClr val="0000FF"/>
                </a:solidFill>
                <a:latin typeface="Calibri" pitchFamily="34" charset="0"/>
                <a:ea typeface="Times New Roman" panose="02020603050405020304" pitchFamily="18" charset="0"/>
                <a:cs typeface="Calibri" pitchFamily="34" charset="0"/>
              </a:rPr>
              <a:t>: </a:t>
            </a:r>
            <a:endParaRPr lang="en-US" sz="2800" b="1" i="1" smtClean="0">
              <a:solidFill>
                <a:srgbClr val="0000FF"/>
              </a:solidFill>
              <a:latin typeface="Calibri" pitchFamily="34" charset="0"/>
              <a:ea typeface="Times New Roman" panose="02020603050405020304" pitchFamily="18" charset="0"/>
              <a:cs typeface="Calibri" pitchFamily="34" charset="0"/>
            </a:endParaRPr>
          </a:p>
          <a:p>
            <a:pPr algn="just">
              <a:lnSpc>
                <a:spcPct val="150000"/>
              </a:lnSpc>
              <a:tabLst>
                <a:tab pos="114300" algn="l"/>
                <a:tab pos="228600" algn="l"/>
                <a:tab pos="360045" algn="l"/>
                <a:tab pos="540385" algn="l"/>
                <a:tab pos="914400" algn="l"/>
              </a:tabLst>
            </a:pPr>
            <a:r>
              <a:rPr lang="en-US" sz="2800" b="1" i="1" smtClean="0">
                <a:solidFill>
                  <a:srgbClr val="0000FF"/>
                </a:solidFill>
                <a:latin typeface="Calibri" pitchFamily="34" charset="0"/>
                <a:ea typeface="Times New Roman" panose="02020603050405020304" pitchFamily="18" charset="0"/>
                <a:cs typeface="Calibri" pitchFamily="34" charset="0"/>
              </a:rPr>
              <a:t>+ Liên </a:t>
            </a:r>
            <a:r>
              <a:rPr lang="en-US" sz="2800" b="1" i="1" dirty="0" err="1">
                <a:solidFill>
                  <a:srgbClr val="0000FF"/>
                </a:solidFill>
                <a:latin typeface="Calibri" pitchFamily="34" charset="0"/>
                <a:ea typeface="Times New Roman" panose="02020603050405020304" pitchFamily="18" charset="0"/>
                <a:cs typeface="Calibri" pitchFamily="34" charset="0"/>
              </a:rPr>
              <a:t>lạc</a:t>
            </a:r>
            <a:r>
              <a:rPr lang="en-US" sz="2800" b="1" i="1" dirty="0">
                <a:solidFill>
                  <a:srgbClr val="0000FF"/>
                </a:solidFill>
                <a:latin typeface="Calibri" pitchFamily="34" charset="0"/>
                <a:ea typeface="Times New Roman" panose="02020603050405020304" pitchFamily="18" charset="0"/>
                <a:cs typeface="Calibri" pitchFamily="34" charset="0"/>
              </a:rPr>
              <a:t> </a:t>
            </a:r>
            <a:r>
              <a:rPr lang="en-US" sz="2800" b="1" i="1" dirty="0" err="1">
                <a:solidFill>
                  <a:srgbClr val="0000FF"/>
                </a:solidFill>
                <a:latin typeface="Calibri" pitchFamily="34" charset="0"/>
                <a:ea typeface="Times New Roman" panose="02020603050405020304" pitchFamily="18" charset="0"/>
                <a:cs typeface="Calibri" pitchFamily="34" charset="0"/>
              </a:rPr>
              <a:t>trao</a:t>
            </a:r>
            <a:r>
              <a:rPr lang="en-US" sz="2800" b="1" i="1" dirty="0">
                <a:solidFill>
                  <a:srgbClr val="0000FF"/>
                </a:solidFill>
                <a:latin typeface="Calibri" pitchFamily="34" charset="0"/>
                <a:ea typeface="Times New Roman" panose="02020603050405020304" pitchFamily="18" charset="0"/>
                <a:cs typeface="Calibri" pitchFamily="34" charset="0"/>
              </a:rPr>
              <a:t> </a:t>
            </a:r>
            <a:r>
              <a:rPr lang="en-US" sz="2800" b="1" i="1" dirty="0" err="1">
                <a:solidFill>
                  <a:srgbClr val="0000FF"/>
                </a:solidFill>
                <a:latin typeface="Calibri" pitchFamily="34" charset="0"/>
                <a:ea typeface="Times New Roman" panose="02020603050405020304" pitchFamily="18" charset="0"/>
                <a:cs typeface="Calibri" pitchFamily="34" charset="0"/>
              </a:rPr>
              <a:t>đổi</a:t>
            </a:r>
            <a:r>
              <a:rPr lang="en-US" sz="2800" b="1" i="1" dirty="0">
                <a:solidFill>
                  <a:srgbClr val="0000FF"/>
                </a:solidFill>
                <a:latin typeface="Calibri" pitchFamily="34" charset="0"/>
                <a:ea typeface="Times New Roman" panose="02020603050405020304" pitchFamily="18" charset="0"/>
                <a:cs typeface="Calibri" pitchFamily="34" charset="0"/>
              </a:rPr>
              <a:t> </a:t>
            </a:r>
            <a:r>
              <a:rPr lang="en-US" sz="2800" b="1" i="1" dirty="0" err="1">
                <a:solidFill>
                  <a:srgbClr val="0000FF"/>
                </a:solidFill>
                <a:latin typeface="Calibri" pitchFamily="34" charset="0"/>
                <a:ea typeface="Times New Roman" panose="02020603050405020304" pitchFamily="18" charset="0"/>
                <a:cs typeface="Calibri" pitchFamily="34" charset="0"/>
              </a:rPr>
              <a:t>thông</a:t>
            </a:r>
            <a:r>
              <a:rPr lang="en-US" sz="2800" b="1" i="1" dirty="0">
                <a:solidFill>
                  <a:srgbClr val="0000FF"/>
                </a:solidFill>
                <a:latin typeface="Calibri" pitchFamily="34" charset="0"/>
                <a:ea typeface="Times New Roman" panose="02020603050405020304" pitchFamily="18" charset="0"/>
                <a:cs typeface="Calibri" pitchFamily="34" charset="0"/>
              </a:rPr>
              <a:t> tin </a:t>
            </a:r>
            <a:r>
              <a:rPr lang="en-US" sz="2800" b="1" i="1" err="1">
                <a:solidFill>
                  <a:srgbClr val="0000FF"/>
                </a:solidFill>
                <a:latin typeface="Calibri" pitchFamily="34" charset="0"/>
                <a:ea typeface="Times New Roman" panose="02020603050405020304" pitchFamily="18" charset="0"/>
                <a:cs typeface="Calibri" pitchFamily="34" charset="0"/>
              </a:rPr>
              <a:t>nhanh</a:t>
            </a:r>
            <a:r>
              <a:rPr lang="en-US" sz="2800" b="1" i="1">
                <a:solidFill>
                  <a:srgbClr val="0000FF"/>
                </a:solidFill>
                <a:latin typeface="Calibri" pitchFamily="34" charset="0"/>
                <a:ea typeface="Times New Roman" panose="02020603050405020304" pitchFamily="18" charset="0"/>
                <a:cs typeface="Calibri" pitchFamily="34" charset="0"/>
              </a:rPr>
              <a:t> </a:t>
            </a:r>
            <a:r>
              <a:rPr lang="en-US" sz="2800" b="1" i="1" smtClean="0">
                <a:solidFill>
                  <a:srgbClr val="0000FF"/>
                </a:solidFill>
                <a:latin typeface="Calibri" pitchFamily="34" charset="0"/>
                <a:ea typeface="Times New Roman" panose="02020603050405020304" pitchFamily="18" charset="0"/>
                <a:cs typeface="Calibri" pitchFamily="34" charset="0"/>
              </a:rPr>
              <a:t>chóng.</a:t>
            </a:r>
          </a:p>
          <a:p>
            <a:pPr algn="just">
              <a:lnSpc>
                <a:spcPct val="150000"/>
              </a:lnSpc>
              <a:tabLst>
                <a:tab pos="114300" algn="l"/>
                <a:tab pos="228600" algn="l"/>
                <a:tab pos="360045" algn="l"/>
                <a:tab pos="540385" algn="l"/>
                <a:tab pos="914400" algn="l"/>
              </a:tabLst>
            </a:pPr>
            <a:r>
              <a:rPr lang="en-US" sz="2800" b="1" i="1" smtClean="0">
                <a:solidFill>
                  <a:srgbClr val="0000FF"/>
                </a:solidFill>
                <a:latin typeface="Calibri" pitchFamily="34" charset="0"/>
                <a:ea typeface="Times New Roman" panose="02020603050405020304" pitchFamily="18" charset="0"/>
                <a:cs typeface="Calibri" pitchFamily="34" charset="0"/>
              </a:rPr>
              <a:t>+ Tìm </a:t>
            </a:r>
            <a:r>
              <a:rPr lang="en-US" sz="2800" b="1" i="1" dirty="0" err="1">
                <a:solidFill>
                  <a:srgbClr val="0000FF"/>
                </a:solidFill>
                <a:latin typeface="Calibri" pitchFamily="34" charset="0"/>
                <a:ea typeface="Times New Roman" panose="02020603050405020304" pitchFamily="18" charset="0"/>
                <a:cs typeface="Calibri" pitchFamily="34" charset="0"/>
              </a:rPr>
              <a:t>kiếm</a:t>
            </a:r>
            <a:r>
              <a:rPr lang="en-US" sz="2800" b="1" i="1" dirty="0">
                <a:solidFill>
                  <a:srgbClr val="0000FF"/>
                </a:solidFill>
                <a:latin typeface="Calibri" pitchFamily="34" charset="0"/>
                <a:ea typeface="Times New Roman" panose="02020603050405020304" pitchFamily="18" charset="0"/>
                <a:cs typeface="Calibri" pitchFamily="34" charset="0"/>
              </a:rPr>
              <a:t> </a:t>
            </a:r>
            <a:r>
              <a:rPr lang="en-US" sz="2800" b="1" i="1" dirty="0" err="1">
                <a:solidFill>
                  <a:srgbClr val="0000FF"/>
                </a:solidFill>
                <a:latin typeface="Calibri" pitchFamily="34" charset="0"/>
                <a:ea typeface="Times New Roman" panose="02020603050405020304" pitchFamily="18" charset="0"/>
                <a:cs typeface="Calibri" pitchFamily="34" charset="0"/>
              </a:rPr>
              <a:t>thông</a:t>
            </a:r>
            <a:r>
              <a:rPr lang="en-US" sz="2800" b="1" i="1" dirty="0">
                <a:solidFill>
                  <a:srgbClr val="0000FF"/>
                </a:solidFill>
                <a:latin typeface="Calibri" pitchFamily="34" charset="0"/>
                <a:ea typeface="Times New Roman" panose="02020603050405020304" pitchFamily="18" charset="0"/>
                <a:cs typeface="Calibri" pitchFamily="34" charset="0"/>
              </a:rPr>
              <a:t> tin, </a:t>
            </a:r>
            <a:r>
              <a:rPr lang="en-US" sz="2800" b="1" i="1" err="1">
                <a:solidFill>
                  <a:srgbClr val="0000FF"/>
                </a:solidFill>
                <a:latin typeface="Calibri" pitchFamily="34" charset="0"/>
                <a:ea typeface="Times New Roman" panose="02020603050405020304" pitchFamily="18" charset="0"/>
                <a:cs typeface="Calibri" pitchFamily="34" charset="0"/>
              </a:rPr>
              <a:t>học</a:t>
            </a:r>
            <a:r>
              <a:rPr lang="en-US" sz="2800" b="1" i="1">
                <a:solidFill>
                  <a:srgbClr val="0000FF"/>
                </a:solidFill>
                <a:latin typeface="Calibri" pitchFamily="34" charset="0"/>
                <a:ea typeface="Times New Roman" panose="02020603050405020304" pitchFamily="18" charset="0"/>
                <a:cs typeface="Calibri" pitchFamily="34" charset="0"/>
              </a:rPr>
              <a:t> </a:t>
            </a:r>
            <a:r>
              <a:rPr lang="en-US" sz="2800" b="1" i="1" smtClean="0">
                <a:solidFill>
                  <a:srgbClr val="0000FF"/>
                </a:solidFill>
                <a:latin typeface="Calibri" pitchFamily="34" charset="0"/>
                <a:ea typeface="Times New Roman" panose="02020603050405020304" pitchFamily="18" charset="0"/>
                <a:cs typeface="Calibri" pitchFamily="34" charset="0"/>
              </a:rPr>
              <a:t>tập…</a:t>
            </a:r>
          </a:p>
          <a:p>
            <a:pPr algn="just">
              <a:lnSpc>
                <a:spcPct val="150000"/>
              </a:lnSpc>
              <a:tabLst>
                <a:tab pos="114300" algn="l"/>
                <a:tab pos="228600" algn="l"/>
                <a:tab pos="360045" algn="l"/>
                <a:tab pos="540385" algn="l"/>
                <a:tab pos="914400" algn="l"/>
              </a:tabLst>
            </a:pPr>
            <a:r>
              <a:rPr lang="en-US" sz="2800" b="1" i="1" smtClean="0">
                <a:solidFill>
                  <a:srgbClr val="0000FF"/>
                </a:solidFill>
                <a:latin typeface="Calibri" pitchFamily="34" charset="0"/>
                <a:ea typeface="Times New Roman" panose="02020603050405020304" pitchFamily="18" charset="0"/>
                <a:cs typeface="Calibri" pitchFamily="34" charset="0"/>
              </a:rPr>
              <a:t>+ Mở </a:t>
            </a:r>
            <a:r>
              <a:rPr lang="en-US" sz="2800" b="1" i="1" dirty="0" err="1">
                <a:solidFill>
                  <a:srgbClr val="0000FF"/>
                </a:solidFill>
                <a:latin typeface="Calibri" pitchFamily="34" charset="0"/>
                <a:ea typeface="Times New Roman" panose="02020603050405020304" pitchFamily="18" charset="0"/>
                <a:cs typeface="Calibri" pitchFamily="34" charset="0"/>
              </a:rPr>
              <a:t>rộng</a:t>
            </a:r>
            <a:r>
              <a:rPr lang="en-US" sz="2800" b="1" i="1" dirty="0">
                <a:solidFill>
                  <a:srgbClr val="0000FF"/>
                </a:solidFill>
                <a:latin typeface="Calibri" pitchFamily="34" charset="0"/>
                <a:ea typeface="Times New Roman" panose="02020603050405020304" pitchFamily="18" charset="0"/>
                <a:cs typeface="Calibri" pitchFamily="34" charset="0"/>
              </a:rPr>
              <a:t> </a:t>
            </a:r>
            <a:r>
              <a:rPr lang="en-US" sz="2800" b="1" i="1" dirty="0" err="1">
                <a:solidFill>
                  <a:srgbClr val="0000FF"/>
                </a:solidFill>
                <a:latin typeface="Calibri" pitchFamily="34" charset="0"/>
                <a:ea typeface="Times New Roman" panose="02020603050405020304" pitchFamily="18" charset="0"/>
                <a:cs typeface="Calibri" pitchFamily="34" charset="0"/>
              </a:rPr>
              <a:t>quan</a:t>
            </a:r>
            <a:r>
              <a:rPr lang="en-US" sz="2800" b="1" i="1" dirty="0">
                <a:solidFill>
                  <a:srgbClr val="0000FF"/>
                </a:solidFill>
                <a:latin typeface="Calibri" pitchFamily="34" charset="0"/>
                <a:ea typeface="Times New Roman" panose="02020603050405020304" pitchFamily="18" charset="0"/>
                <a:cs typeface="Calibri" pitchFamily="34" charset="0"/>
              </a:rPr>
              <a:t> </a:t>
            </a:r>
            <a:r>
              <a:rPr lang="en-US" sz="2800" b="1" i="1" dirty="0" err="1">
                <a:solidFill>
                  <a:srgbClr val="0000FF"/>
                </a:solidFill>
                <a:latin typeface="Calibri" pitchFamily="34" charset="0"/>
                <a:ea typeface="Times New Roman" panose="02020603050405020304" pitchFamily="18" charset="0"/>
                <a:cs typeface="Calibri" pitchFamily="34" charset="0"/>
              </a:rPr>
              <a:t>hệ</a:t>
            </a:r>
            <a:r>
              <a:rPr lang="en-US" sz="2800" b="1" i="1" dirty="0">
                <a:solidFill>
                  <a:srgbClr val="0000FF"/>
                </a:solidFill>
                <a:latin typeface="Calibri" pitchFamily="34" charset="0"/>
                <a:ea typeface="Times New Roman" panose="02020603050405020304" pitchFamily="18" charset="0"/>
                <a:cs typeface="Calibri" pitchFamily="34" charset="0"/>
              </a:rPr>
              <a:t> </a:t>
            </a:r>
            <a:r>
              <a:rPr lang="en-US" sz="2800" b="1" i="1" dirty="0" err="1">
                <a:solidFill>
                  <a:srgbClr val="0000FF"/>
                </a:solidFill>
                <a:latin typeface="Calibri" pitchFamily="34" charset="0"/>
                <a:ea typeface="Times New Roman" panose="02020603050405020304" pitchFamily="18" charset="0"/>
                <a:cs typeface="Calibri" pitchFamily="34" charset="0"/>
              </a:rPr>
              <a:t>mọi</a:t>
            </a:r>
            <a:r>
              <a:rPr lang="en-US" sz="2800" b="1" i="1" dirty="0">
                <a:solidFill>
                  <a:srgbClr val="0000FF"/>
                </a:solidFill>
                <a:latin typeface="Calibri" pitchFamily="34" charset="0"/>
                <a:ea typeface="Times New Roman" panose="02020603050405020304" pitchFamily="18" charset="0"/>
                <a:cs typeface="Calibri" pitchFamily="34" charset="0"/>
              </a:rPr>
              <a:t> </a:t>
            </a:r>
            <a:r>
              <a:rPr lang="en-US" sz="2800" b="1" i="1" dirty="0" err="1">
                <a:solidFill>
                  <a:srgbClr val="0000FF"/>
                </a:solidFill>
                <a:latin typeface="Calibri" pitchFamily="34" charset="0"/>
                <a:ea typeface="Times New Roman" panose="02020603050405020304" pitchFamily="18" charset="0"/>
                <a:cs typeface="Calibri" pitchFamily="34" charset="0"/>
              </a:rPr>
              <a:t>mặt</a:t>
            </a:r>
            <a:r>
              <a:rPr lang="en-US" sz="2800" b="1" i="1" dirty="0">
                <a:solidFill>
                  <a:srgbClr val="0000FF"/>
                </a:solidFill>
                <a:latin typeface="Calibri" pitchFamily="34" charset="0"/>
                <a:ea typeface="Times New Roman" panose="02020603050405020304" pitchFamily="18" charset="0"/>
                <a:cs typeface="Calibri" pitchFamily="34" charset="0"/>
              </a:rPr>
              <a:t> </a:t>
            </a:r>
            <a:r>
              <a:rPr lang="en-US" sz="2800" b="1" i="1" dirty="0" err="1">
                <a:solidFill>
                  <a:srgbClr val="0000FF"/>
                </a:solidFill>
                <a:latin typeface="Calibri" pitchFamily="34" charset="0"/>
                <a:ea typeface="Times New Roman" panose="02020603050405020304" pitchFamily="18" charset="0"/>
                <a:cs typeface="Calibri" pitchFamily="34" charset="0"/>
              </a:rPr>
              <a:t>với</a:t>
            </a:r>
            <a:r>
              <a:rPr lang="en-US" sz="2800" b="1" i="1" dirty="0">
                <a:solidFill>
                  <a:srgbClr val="0000FF"/>
                </a:solidFill>
                <a:latin typeface="Calibri" pitchFamily="34" charset="0"/>
                <a:ea typeface="Times New Roman" panose="02020603050405020304" pitchFamily="18" charset="0"/>
                <a:cs typeface="Calibri" pitchFamily="34" charset="0"/>
              </a:rPr>
              <a:t> </a:t>
            </a:r>
            <a:r>
              <a:rPr lang="en-US" sz="2800" b="1" i="1" dirty="0" err="1">
                <a:solidFill>
                  <a:srgbClr val="0000FF"/>
                </a:solidFill>
                <a:latin typeface="Calibri" pitchFamily="34" charset="0"/>
                <a:ea typeface="Times New Roman" panose="02020603050405020304" pitchFamily="18" charset="0"/>
                <a:cs typeface="Calibri" pitchFamily="34" charset="0"/>
              </a:rPr>
              <a:t>thế</a:t>
            </a:r>
            <a:r>
              <a:rPr lang="en-US" sz="2800" b="1" i="1" dirty="0">
                <a:solidFill>
                  <a:srgbClr val="0000FF"/>
                </a:solidFill>
                <a:latin typeface="Calibri" pitchFamily="34" charset="0"/>
                <a:ea typeface="Times New Roman" panose="02020603050405020304" pitchFamily="18" charset="0"/>
                <a:cs typeface="Calibri" pitchFamily="34" charset="0"/>
              </a:rPr>
              <a:t> </a:t>
            </a:r>
            <a:r>
              <a:rPr lang="en-US" sz="2800" b="1" i="1" dirty="0" err="1">
                <a:solidFill>
                  <a:srgbClr val="0000FF"/>
                </a:solidFill>
                <a:latin typeface="Calibri" pitchFamily="34" charset="0"/>
                <a:ea typeface="Times New Roman" panose="02020603050405020304" pitchFamily="18" charset="0"/>
                <a:cs typeface="Calibri" pitchFamily="34" charset="0"/>
              </a:rPr>
              <a:t>giới</a:t>
            </a:r>
            <a:r>
              <a:rPr lang="en-US" sz="2800" b="1" i="1" dirty="0">
                <a:solidFill>
                  <a:srgbClr val="0000FF"/>
                </a:solidFill>
                <a:latin typeface="Calibri" pitchFamily="34" charset="0"/>
                <a:ea typeface="Times New Roman" panose="02020603050405020304" pitchFamily="18" charset="0"/>
                <a:cs typeface="Calibri" pitchFamily="34" charset="0"/>
              </a:rPr>
              <a:t>…</a:t>
            </a:r>
          </a:p>
          <a:p>
            <a:pPr algn="just">
              <a:lnSpc>
                <a:spcPct val="150000"/>
              </a:lnSpc>
            </a:pPr>
            <a:r>
              <a:rPr lang="en-US" sz="2800" b="1" i="1" smtClean="0">
                <a:solidFill>
                  <a:srgbClr val="0000FF"/>
                </a:solidFill>
                <a:latin typeface="Calibri" pitchFamily="34" charset="0"/>
                <a:ea typeface="Times New Roman" panose="02020603050405020304" pitchFamily="18" charset="0"/>
                <a:cs typeface="Calibri" pitchFamily="34" charset="0"/>
              </a:rPr>
              <a:t>* Tiêu </a:t>
            </a:r>
            <a:r>
              <a:rPr lang="en-US" sz="2800" b="1" i="1" dirty="0" err="1">
                <a:solidFill>
                  <a:srgbClr val="0000FF"/>
                </a:solidFill>
                <a:latin typeface="Calibri" pitchFamily="34" charset="0"/>
                <a:ea typeface="Times New Roman" panose="02020603050405020304" pitchFamily="18" charset="0"/>
                <a:cs typeface="Calibri" pitchFamily="34" charset="0"/>
              </a:rPr>
              <a:t>cực</a:t>
            </a:r>
            <a:r>
              <a:rPr lang="en-US" sz="2800" b="1" i="1">
                <a:solidFill>
                  <a:srgbClr val="0000FF"/>
                </a:solidFill>
                <a:latin typeface="Calibri" pitchFamily="34" charset="0"/>
                <a:ea typeface="Times New Roman" panose="02020603050405020304" pitchFamily="18" charset="0"/>
                <a:cs typeface="Calibri" pitchFamily="34" charset="0"/>
              </a:rPr>
              <a:t>: </a:t>
            </a:r>
            <a:endParaRPr lang="en-US" sz="2800" b="1" i="1" smtClean="0">
              <a:solidFill>
                <a:srgbClr val="0000FF"/>
              </a:solidFill>
              <a:latin typeface="Calibri" pitchFamily="34" charset="0"/>
              <a:ea typeface="Times New Roman" panose="02020603050405020304" pitchFamily="18" charset="0"/>
              <a:cs typeface="Calibri" pitchFamily="34" charset="0"/>
            </a:endParaRPr>
          </a:p>
          <a:p>
            <a:pPr algn="just">
              <a:lnSpc>
                <a:spcPct val="150000"/>
              </a:lnSpc>
            </a:pPr>
            <a:r>
              <a:rPr lang="en-US" sz="2800" b="1" i="1" smtClean="0">
                <a:solidFill>
                  <a:srgbClr val="0000FF"/>
                </a:solidFill>
                <a:latin typeface="Calibri" pitchFamily="34" charset="0"/>
                <a:ea typeface="Times New Roman" panose="02020603050405020304" pitchFamily="18" charset="0"/>
                <a:cs typeface="Calibri" pitchFamily="34" charset="0"/>
              </a:rPr>
              <a:t>+ Khó </a:t>
            </a:r>
            <a:r>
              <a:rPr lang="en-US" sz="2800" b="1" i="1" dirty="0" err="1">
                <a:solidFill>
                  <a:srgbClr val="0000FF"/>
                </a:solidFill>
                <a:latin typeface="Calibri" pitchFamily="34" charset="0"/>
                <a:ea typeface="Times New Roman" panose="02020603050405020304" pitchFamily="18" charset="0"/>
                <a:cs typeface="Calibri" pitchFamily="34" charset="0"/>
              </a:rPr>
              <a:t>kiểm</a:t>
            </a:r>
            <a:r>
              <a:rPr lang="en-US" sz="2800" b="1" i="1" dirty="0">
                <a:solidFill>
                  <a:srgbClr val="0000FF"/>
                </a:solidFill>
                <a:latin typeface="Calibri" pitchFamily="34" charset="0"/>
                <a:ea typeface="Times New Roman" panose="02020603050405020304" pitchFamily="18" charset="0"/>
                <a:cs typeface="Calibri" pitchFamily="34" charset="0"/>
              </a:rPr>
              <a:t> </a:t>
            </a:r>
            <a:r>
              <a:rPr lang="en-US" sz="2800" b="1" i="1" dirty="0" err="1">
                <a:solidFill>
                  <a:srgbClr val="0000FF"/>
                </a:solidFill>
                <a:latin typeface="Calibri" pitchFamily="34" charset="0"/>
                <a:ea typeface="Times New Roman" panose="02020603050405020304" pitchFamily="18" charset="0"/>
                <a:cs typeface="Calibri" pitchFamily="34" charset="0"/>
              </a:rPr>
              <a:t>soát</a:t>
            </a:r>
            <a:r>
              <a:rPr lang="en-US" sz="2800" b="1" i="1" dirty="0">
                <a:solidFill>
                  <a:srgbClr val="0000FF"/>
                </a:solidFill>
                <a:latin typeface="Calibri" pitchFamily="34" charset="0"/>
                <a:ea typeface="Times New Roman" panose="02020603050405020304" pitchFamily="18" charset="0"/>
                <a:cs typeface="Calibri" pitchFamily="34" charset="0"/>
              </a:rPr>
              <a:t> </a:t>
            </a:r>
            <a:r>
              <a:rPr lang="en-US" sz="2800" b="1" i="1" err="1">
                <a:solidFill>
                  <a:srgbClr val="0000FF"/>
                </a:solidFill>
                <a:latin typeface="Calibri" pitchFamily="34" charset="0"/>
                <a:ea typeface="Times New Roman" panose="02020603050405020304" pitchFamily="18" charset="0"/>
                <a:cs typeface="Calibri" pitchFamily="34" charset="0"/>
              </a:rPr>
              <a:t>thông</a:t>
            </a:r>
            <a:r>
              <a:rPr lang="en-US" sz="2800" b="1" i="1">
                <a:solidFill>
                  <a:srgbClr val="0000FF"/>
                </a:solidFill>
                <a:latin typeface="Calibri" pitchFamily="34" charset="0"/>
                <a:ea typeface="Times New Roman" panose="02020603050405020304" pitchFamily="18" charset="0"/>
                <a:cs typeface="Calibri" pitchFamily="34" charset="0"/>
              </a:rPr>
              <a:t> </a:t>
            </a:r>
            <a:r>
              <a:rPr lang="en-US" sz="2800" b="1" i="1" smtClean="0">
                <a:solidFill>
                  <a:srgbClr val="0000FF"/>
                </a:solidFill>
                <a:latin typeface="Calibri" pitchFamily="34" charset="0"/>
                <a:ea typeface="Times New Roman" panose="02020603050405020304" pitchFamily="18" charset="0"/>
                <a:cs typeface="Calibri" pitchFamily="34" charset="0"/>
              </a:rPr>
              <a:t>tin, </a:t>
            </a:r>
            <a:r>
              <a:rPr lang="en-US" sz="2800" b="1" i="1" dirty="0" err="1">
                <a:solidFill>
                  <a:srgbClr val="0000FF"/>
                </a:solidFill>
                <a:latin typeface="Calibri" pitchFamily="34" charset="0"/>
                <a:ea typeface="Times New Roman" panose="02020603050405020304" pitchFamily="18" charset="0"/>
                <a:cs typeface="Calibri" pitchFamily="34" charset="0"/>
              </a:rPr>
              <a:t>nguy</a:t>
            </a:r>
            <a:r>
              <a:rPr lang="en-US" sz="2800" b="1" i="1" dirty="0">
                <a:solidFill>
                  <a:srgbClr val="0000FF"/>
                </a:solidFill>
                <a:latin typeface="Calibri" pitchFamily="34" charset="0"/>
                <a:ea typeface="Times New Roman" panose="02020603050405020304" pitchFamily="18" charset="0"/>
                <a:cs typeface="Calibri" pitchFamily="34" charset="0"/>
              </a:rPr>
              <a:t> </a:t>
            </a:r>
            <a:r>
              <a:rPr lang="en-US" sz="2800" b="1" i="1" dirty="0" err="1">
                <a:solidFill>
                  <a:srgbClr val="0000FF"/>
                </a:solidFill>
                <a:latin typeface="Calibri" pitchFamily="34" charset="0"/>
                <a:ea typeface="Times New Roman" panose="02020603050405020304" pitchFamily="18" charset="0"/>
                <a:cs typeface="Calibri" pitchFamily="34" charset="0"/>
              </a:rPr>
              <a:t>hại</a:t>
            </a:r>
            <a:r>
              <a:rPr lang="en-US" sz="2800" b="1" i="1" dirty="0">
                <a:solidFill>
                  <a:srgbClr val="0000FF"/>
                </a:solidFill>
                <a:latin typeface="Calibri" pitchFamily="34" charset="0"/>
                <a:ea typeface="Times New Roman" panose="02020603050405020304" pitchFamily="18" charset="0"/>
                <a:cs typeface="Calibri" pitchFamily="34" charset="0"/>
              </a:rPr>
              <a:t> </a:t>
            </a:r>
            <a:r>
              <a:rPr lang="en-US" sz="2800" b="1" i="1" dirty="0" err="1">
                <a:solidFill>
                  <a:srgbClr val="0000FF"/>
                </a:solidFill>
                <a:latin typeface="Calibri" pitchFamily="34" charset="0"/>
                <a:ea typeface="Times New Roman" panose="02020603050405020304" pitchFamily="18" charset="0"/>
                <a:cs typeface="Calibri" pitchFamily="34" charset="0"/>
              </a:rPr>
              <a:t>đối</a:t>
            </a:r>
            <a:r>
              <a:rPr lang="en-US" sz="2800" b="1" i="1" dirty="0">
                <a:solidFill>
                  <a:srgbClr val="0000FF"/>
                </a:solidFill>
                <a:latin typeface="Calibri" pitchFamily="34" charset="0"/>
                <a:ea typeface="Times New Roman" panose="02020603050405020304" pitchFamily="18" charset="0"/>
                <a:cs typeface="Calibri" pitchFamily="34" charset="0"/>
              </a:rPr>
              <a:t> </a:t>
            </a:r>
            <a:r>
              <a:rPr lang="en-US" sz="2800" b="1" i="1" dirty="0" err="1">
                <a:solidFill>
                  <a:srgbClr val="0000FF"/>
                </a:solidFill>
                <a:latin typeface="Calibri" pitchFamily="34" charset="0"/>
                <a:ea typeface="Times New Roman" panose="02020603050405020304" pitchFamily="18" charset="0"/>
                <a:cs typeface="Calibri" pitchFamily="34" charset="0"/>
              </a:rPr>
              <a:t>với</a:t>
            </a:r>
            <a:r>
              <a:rPr lang="en-US" sz="2800" b="1" i="1" dirty="0">
                <a:solidFill>
                  <a:srgbClr val="0000FF"/>
                </a:solidFill>
                <a:latin typeface="Calibri" pitchFamily="34" charset="0"/>
                <a:ea typeface="Times New Roman" panose="02020603050405020304" pitchFamily="18" charset="0"/>
                <a:cs typeface="Calibri" pitchFamily="34" charset="0"/>
              </a:rPr>
              <a:t> </a:t>
            </a:r>
            <a:r>
              <a:rPr lang="en-US" sz="2800" b="1" i="1" dirty="0" err="1">
                <a:solidFill>
                  <a:srgbClr val="0000FF"/>
                </a:solidFill>
                <a:latin typeface="Calibri" pitchFamily="34" charset="0"/>
                <a:ea typeface="Times New Roman" panose="02020603050405020304" pitchFamily="18" charset="0"/>
                <a:cs typeface="Calibri" pitchFamily="34" charset="0"/>
              </a:rPr>
              <a:t>mọi</a:t>
            </a:r>
            <a:r>
              <a:rPr lang="en-US" sz="2800" b="1" i="1" dirty="0">
                <a:solidFill>
                  <a:srgbClr val="0000FF"/>
                </a:solidFill>
                <a:latin typeface="Calibri" pitchFamily="34" charset="0"/>
                <a:ea typeface="Times New Roman" panose="02020603050405020304" pitchFamily="18" charset="0"/>
                <a:cs typeface="Calibri" pitchFamily="34" charset="0"/>
              </a:rPr>
              <a:t> </a:t>
            </a:r>
            <a:r>
              <a:rPr lang="en-US" sz="2800" b="1" i="1" err="1">
                <a:solidFill>
                  <a:srgbClr val="0000FF"/>
                </a:solidFill>
                <a:latin typeface="Calibri" pitchFamily="34" charset="0"/>
                <a:ea typeface="Times New Roman" panose="02020603050405020304" pitchFamily="18" charset="0"/>
                <a:cs typeface="Calibri" pitchFamily="34" charset="0"/>
              </a:rPr>
              <a:t>lứa</a:t>
            </a:r>
            <a:r>
              <a:rPr lang="en-US" sz="2800" b="1" i="1">
                <a:solidFill>
                  <a:srgbClr val="0000FF"/>
                </a:solidFill>
                <a:latin typeface="Calibri" pitchFamily="34" charset="0"/>
                <a:ea typeface="Times New Roman" panose="02020603050405020304" pitchFamily="18" charset="0"/>
                <a:cs typeface="Calibri" pitchFamily="34" charset="0"/>
              </a:rPr>
              <a:t> </a:t>
            </a:r>
            <a:r>
              <a:rPr lang="en-US" sz="2800" b="1" i="1" smtClean="0">
                <a:solidFill>
                  <a:srgbClr val="0000FF"/>
                </a:solidFill>
                <a:latin typeface="Calibri" pitchFamily="34" charset="0"/>
                <a:ea typeface="Times New Roman" panose="02020603050405020304" pitchFamily="18" charset="0"/>
                <a:cs typeface="Calibri" pitchFamily="34" charset="0"/>
              </a:rPr>
              <a:t>tuổi.</a:t>
            </a:r>
          </a:p>
          <a:p>
            <a:pPr algn="just">
              <a:lnSpc>
                <a:spcPct val="150000"/>
              </a:lnSpc>
            </a:pPr>
            <a:r>
              <a:rPr lang="en-US" sz="2800" b="1" i="1" smtClean="0">
                <a:solidFill>
                  <a:srgbClr val="0000FF"/>
                </a:solidFill>
                <a:latin typeface="Calibri" pitchFamily="34" charset="0"/>
                <a:ea typeface="Times New Roman" panose="02020603050405020304" pitchFamily="18" charset="0"/>
                <a:cs typeface="Calibri" pitchFamily="34" charset="0"/>
              </a:rPr>
              <a:t>+ Hội </a:t>
            </a:r>
            <a:r>
              <a:rPr lang="en-US" sz="2800" b="1" i="1" dirty="0" err="1">
                <a:solidFill>
                  <a:srgbClr val="0000FF"/>
                </a:solidFill>
                <a:latin typeface="Calibri" pitchFamily="34" charset="0"/>
                <a:ea typeface="Times New Roman" panose="02020603050405020304" pitchFamily="18" charset="0"/>
                <a:cs typeface="Calibri" pitchFamily="34" charset="0"/>
              </a:rPr>
              <a:t>chứng</a:t>
            </a:r>
            <a:r>
              <a:rPr lang="en-US" sz="2800" b="1" i="1" dirty="0">
                <a:solidFill>
                  <a:srgbClr val="0000FF"/>
                </a:solidFill>
                <a:latin typeface="Calibri" pitchFamily="34" charset="0"/>
                <a:ea typeface="Times New Roman" panose="02020603050405020304" pitchFamily="18" charset="0"/>
                <a:cs typeface="Calibri" pitchFamily="34" charset="0"/>
              </a:rPr>
              <a:t> </a:t>
            </a:r>
            <a:r>
              <a:rPr lang="en-US" sz="2800" b="1" i="1" dirty="0" err="1">
                <a:solidFill>
                  <a:srgbClr val="FF0000"/>
                </a:solidFill>
                <a:latin typeface="Calibri" pitchFamily="34" charset="0"/>
                <a:ea typeface="Times New Roman" panose="02020603050405020304" pitchFamily="18" charset="0"/>
                <a:cs typeface="Calibri" pitchFamily="34" charset="0"/>
              </a:rPr>
              <a:t>nghiện</a:t>
            </a:r>
            <a:r>
              <a:rPr lang="en-US" sz="2800" b="1" i="1" dirty="0">
                <a:solidFill>
                  <a:srgbClr val="0000FF"/>
                </a:solidFill>
                <a:latin typeface="Calibri" pitchFamily="34" charset="0"/>
                <a:ea typeface="Times New Roman" panose="02020603050405020304" pitchFamily="18" charset="0"/>
                <a:cs typeface="Calibri" pitchFamily="34" charset="0"/>
              </a:rPr>
              <a:t> </a:t>
            </a:r>
            <a:r>
              <a:rPr lang="en-US" sz="2800" b="1" i="1" dirty="0" err="1">
                <a:solidFill>
                  <a:srgbClr val="0000FF"/>
                </a:solidFill>
                <a:latin typeface="Calibri" pitchFamily="34" charset="0"/>
                <a:ea typeface="Times New Roman" panose="02020603050405020304" pitchFamily="18" charset="0"/>
                <a:cs typeface="Calibri" pitchFamily="34" charset="0"/>
              </a:rPr>
              <a:t>điện</a:t>
            </a:r>
            <a:r>
              <a:rPr lang="en-US" sz="2800" b="1" i="1" dirty="0">
                <a:solidFill>
                  <a:srgbClr val="0000FF"/>
                </a:solidFill>
                <a:latin typeface="Calibri" pitchFamily="34" charset="0"/>
                <a:ea typeface="Times New Roman" panose="02020603050405020304" pitchFamily="18" charset="0"/>
                <a:cs typeface="Calibri" pitchFamily="34" charset="0"/>
              </a:rPr>
              <a:t> </a:t>
            </a:r>
            <a:r>
              <a:rPr lang="en-US" sz="2800" b="1" i="1" dirty="0" err="1">
                <a:solidFill>
                  <a:srgbClr val="0000FF"/>
                </a:solidFill>
                <a:latin typeface="Calibri" pitchFamily="34" charset="0"/>
                <a:ea typeface="Times New Roman" panose="02020603050405020304" pitchFamily="18" charset="0"/>
                <a:cs typeface="Calibri" pitchFamily="34" charset="0"/>
              </a:rPr>
              <a:t>thoại</a:t>
            </a:r>
            <a:r>
              <a:rPr lang="en-US" sz="2800" b="1" i="1" dirty="0">
                <a:solidFill>
                  <a:srgbClr val="0000FF"/>
                </a:solidFill>
                <a:latin typeface="Calibri" pitchFamily="34" charset="0"/>
                <a:ea typeface="Times New Roman" panose="02020603050405020304" pitchFamily="18" charset="0"/>
                <a:cs typeface="Calibri" pitchFamily="34" charset="0"/>
              </a:rPr>
              <a:t> </a:t>
            </a:r>
            <a:r>
              <a:rPr lang="en-US" sz="2800" b="1" i="1" dirty="0" err="1">
                <a:solidFill>
                  <a:srgbClr val="0000FF"/>
                </a:solidFill>
                <a:latin typeface="Calibri" pitchFamily="34" charset="0"/>
                <a:ea typeface="Times New Roman" panose="02020603050405020304" pitchFamily="18" charset="0"/>
                <a:cs typeface="Calibri" pitchFamily="34" charset="0"/>
              </a:rPr>
              <a:t>đặc</a:t>
            </a:r>
            <a:r>
              <a:rPr lang="en-US" sz="2800" b="1" i="1" dirty="0">
                <a:solidFill>
                  <a:srgbClr val="0000FF"/>
                </a:solidFill>
                <a:latin typeface="Calibri" pitchFamily="34" charset="0"/>
                <a:ea typeface="Times New Roman" panose="02020603050405020304" pitchFamily="18" charset="0"/>
                <a:cs typeface="Calibri" pitchFamily="34" charset="0"/>
              </a:rPr>
              <a:t> </a:t>
            </a:r>
            <a:r>
              <a:rPr lang="en-US" sz="2800" b="1" i="1" dirty="0" err="1">
                <a:solidFill>
                  <a:srgbClr val="0000FF"/>
                </a:solidFill>
                <a:latin typeface="Calibri" pitchFamily="34" charset="0"/>
                <a:ea typeface="Times New Roman" panose="02020603050405020304" pitchFamily="18" charset="0"/>
                <a:cs typeface="Calibri" pitchFamily="34" charset="0"/>
              </a:rPr>
              <a:t>biệt</a:t>
            </a:r>
            <a:r>
              <a:rPr lang="en-US" sz="2800" b="1" i="1" dirty="0">
                <a:solidFill>
                  <a:srgbClr val="0000FF"/>
                </a:solidFill>
                <a:latin typeface="Calibri" pitchFamily="34" charset="0"/>
                <a:ea typeface="Times New Roman" panose="02020603050405020304" pitchFamily="18" charset="0"/>
                <a:cs typeface="Calibri" pitchFamily="34" charset="0"/>
              </a:rPr>
              <a:t> </a:t>
            </a:r>
            <a:r>
              <a:rPr lang="en-US" sz="2800" b="1" i="1" dirty="0" err="1">
                <a:solidFill>
                  <a:srgbClr val="0000FF"/>
                </a:solidFill>
                <a:latin typeface="Calibri" pitchFamily="34" charset="0"/>
                <a:ea typeface="Times New Roman" panose="02020603050405020304" pitchFamily="18" charset="0"/>
                <a:cs typeface="Calibri" pitchFamily="34" charset="0"/>
              </a:rPr>
              <a:t>là</a:t>
            </a:r>
            <a:r>
              <a:rPr lang="en-US" sz="2800" b="1" i="1" dirty="0">
                <a:solidFill>
                  <a:srgbClr val="0000FF"/>
                </a:solidFill>
                <a:latin typeface="Calibri" pitchFamily="34" charset="0"/>
                <a:ea typeface="Times New Roman" panose="02020603050405020304" pitchFamily="18" charset="0"/>
                <a:cs typeface="Calibri" pitchFamily="34" charset="0"/>
              </a:rPr>
              <a:t> </a:t>
            </a:r>
            <a:r>
              <a:rPr lang="en-US" sz="2800" b="1" i="1" dirty="0" err="1">
                <a:solidFill>
                  <a:srgbClr val="0000FF"/>
                </a:solidFill>
                <a:latin typeface="Calibri" pitchFamily="34" charset="0"/>
                <a:ea typeface="Times New Roman" panose="02020603050405020304" pitchFamily="18" charset="0"/>
                <a:cs typeface="Calibri" pitchFamily="34" charset="0"/>
              </a:rPr>
              <a:t>các</a:t>
            </a:r>
            <a:r>
              <a:rPr lang="en-US" sz="2800" b="1" i="1" dirty="0">
                <a:solidFill>
                  <a:srgbClr val="0000FF"/>
                </a:solidFill>
                <a:latin typeface="Calibri" pitchFamily="34" charset="0"/>
                <a:ea typeface="Times New Roman" panose="02020603050405020304" pitchFamily="18" charset="0"/>
                <a:cs typeface="Calibri" pitchFamily="34" charset="0"/>
              </a:rPr>
              <a:t> </a:t>
            </a:r>
            <a:r>
              <a:rPr lang="en-US" sz="2800" b="1" i="1" dirty="0" err="1">
                <a:solidFill>
                  <a:srgbClr val="0000FF"/>
                </a:solidFill>
                <a:latin typeface="Calibri" pitchFamily="34" charset="0"/>
                <a:ea typeface="Times New Roman" panose="02020603050405020304" pitchFamily="18" charset="0"/>
                <a:cs typeface="Calibri" pitchFamily="34" charset="0"/>
              </a:rPr>
              <a:t>điện</a:t>
            </a:r>
            <a:r>
              <a:rPr lang="en-US" sz="2800" b="1" i="1" dirty="0">
                <a:solidFill>
                  <a:srgbClr val="0000FF"/>
                </a:solidFill>
                <a:latin typeface="Calibri" pitchFamily="34" charset="0"/>
                <a:ea typeface="Times New Roman" panose="02020603050405020304" pitchFamily="18" charset="0"/>
                <a:cs typeface="Calibri" pitchFamily="34" charset="0"/>
              </a:rPr>
              <a:t> </a:t>
            </a:r>
            <a:r>
              <a:rPr lang="en-US" sz="2800" b="1" i="1" dirty="0" err="1">
                <a:solidFill>
                  <a:srgbClr val="0000FF"/>
                </a:solidFill>
                <a:latin typeface="Calibri" pitchFamily="34" charset="0"/>
                <a:ea typeface="Times New Roman" panose="02020603050405020304" pitchFamily="18" charset="0"/>
                <a:cs typeface="Calibri" pitchFamily="34" charset="0"/>
              </a:rPr>
              <a:t>thoại</a:t>
            </a:r>
            <a:r>
              <a:rPr lang="en-US" sz="2800" b="1" i="1" dirty="0">
                <a:solidFill>
                  <a:srgbClr val="0000FF"/>
                </a:solidFill>
                <a:latin typeface="Calibri" pitchFamily="34" charset="0"/>
                <a:ea typeface="Times New Roman" panose="02020603050405020304" pitchFamily="18" charset="0"/>
                <a:cs typeface="Calibri" pitchFamily="34" charset="0"/>
              </a:rPr>
              <a:t> </a:t>
            </a:r>
            <a:r>
              <a:rPr lang="en-US" sz="2800" b="1" i="1" err="1">
                <a:solidFill>
                  <a:srgbClr val="0000FF"/>
                </a:solidFill>
                <a:latin typeface="Calibri" pitchFamily="34" charset="0"/>
                <a:ea typeface="Times New Roman" panose="02020603050405020304" pitchFamily="18" charset="0"/>
                <a:cs typeface="Calibri" pitchFamily="34" charset="0"/>
              </a:rPr>
              <a:t>thông</a:t>
            </a:r>
            <a:r>
              <a:rPr lang="en-US" sz="2800" b="1" i="1">
                <a:solidFill>
                  <a:srgbClr val="0000FF"/>
                </a:solidFill>
                <a:latin typeface="Calibri" pitchFamily="34" charset="0"/>
                <a:ea typeface="Times New Roman" panose="02020603050405020304" pitchFamily="18" charset="0"/>
                <a:cs typeface="Calibri" pitchFamily="34" charset="0"/>
              </a:rPr>
              <a:t> </a:t>
            </a:r>
            <a:r>
              <a:rPr lang="en-US" sz="2800" b="1" i="1" smtClean="0">
                <a:solidFill>
                  <a:srgbClr val="0000FF"/>
                </a:solidFill>
                <a:latin typeface="Calibri" pitchFamily="34" charset="0"/>
                <a:ea typeface="Times New Roman" panose="02020603050405020304" pitchFamily="18" charset="0"/>
                <a:cs typeface="Calibri" pitchFamily="34" charset="0"/>
              </a:rPr>
              <a:t>minh.</a:t>
            </a:r>
            <a:endParaRPr lang="en-US" sz="2800" b="1" i="1" dirty="0">
              <a:solidFill>
                <a:srgbClr val="0000FF"/>
              </a:solidFill>
              <a:latin typeface="Calibri" pitchFamily="34" charset="0"/>
              <a:cs typeface="Calibri" pitchFamily="34" charset="0"/>
            </a:endParaRPr>
          </a:p>
        </p:txBody>
      </p:sp>
      <p:sp>
        <p:nvSpPr>
          <p:cNvPr id="6" name="Rectangle: Rounded Corners 7">
            <a:extLst>
              <a:ext uri="{FF2B5EF4-FFF2-40B4-BE49-F238E27FC236}">
                <a16:creationId xmlns="" xmlns:a16="http://schemas.microsoft.com/office/drawing/2014/main" id="{83943E22-6FC5-4857-96F1-DB4BDF369685}"/>
              </a:ext>
            </a:extLst>
          </p:cNvPr>
          <p:cNvSpPr/>
          <p:nvPr/>
        </p:nvSpPr>
        <p:spPr>
          <a:xfrm>
            <a:off x="606894" y="840309"/>
            <a:ext cx="11158386" cy="1297969"/>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lvl="0" algn="just">
              <a:lnSpc>
                <a:spcPct val="150000"/>
              </a:lnSpc>
              <a:defRPr/>
            </a:pPr>
            <a:r>
              <a:rPr lang="nl-NL" sz="2900" b="1" i="1" smtClean="0">
                <a:solidFill>
                  <a:srgbClr val="0000FF"/>
                </a:solidFill>
                <a:latin typeface="Calibri" pitchFamily="34" charset="0"/>
                <a:cs typeface="Calibri" pitchFamily="34" charset="0"/>
              </a:rPr>
              <a:t>Việc phát triển dịch vụ điện thoại, mạng Internet tác động như thế nào đến đời sống kinh tế -  xã hội nước ta?</a:t>
            </a:r>
            <a:endParaRPr lang="en-US" sz="2900" b="1" i="1" dirty="0">
              <a:solidFill>
                <a:srgbClr val="0000FF"/>
              </a:solidFill>
              <a:latin typeface="Calibri" pitchFamily="34" charset="0"/>
              <a:cs typeface="Calibri" pitchFamily="34" charset="0"/>
            </a:endParaRPr>
          </a:p>
        </p:txBody>
      </p:sp>
      <p:pic>
        <p:nvPicPr>
          <p:cNvPr id="7" name="Picture 6">
            <a:extLst>
              <a:ext uri="{FF2B5EF4-FFF2-40B4-BE49-F238E27FC236}">
                <a16:creationId xmlns="" xmlns:a16="http://schemas.microsoft.com/office/drawing/2014/main" id="{604A8784-7D1E-4B40-830D-706D02A34333}"/>
              </a:ext>
            </a:extLst>
          </p:cNvPr>
          <p:cNvPicPr>
            <a:picLocks noChangeAspect="1"/>
          </p:cNvPicPr>
          <p:nvPr/>
        </p:nvPicPr>
        <p:blipFill rotWithShape="1">
          <a:blip r:embed="rId3" cstate="print">
            <a:extLst>
              <a:ext uri="{BEBA8EAE-BF5A-486C-A8C5-ECC9F3942E4B}">
                <a14:imgProps xmlns:a14="http://schemas.microsoft.com/office/drawing/2010/main">
                  <a14:imgLayer>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p:blipFill>
        <p:spPr>
          <a:xfrm>
            <a:off x="253219" y="0"/>
            <a:ext cx="1000545" cy="1086608"/>
          </a:xfrm>
          <a:prstGeom prst="rect">
            <a:avLst/>
          </a:prstGeom>
        </p:spPr>
      </p:pic>
    </p:spTree>
    <p:extLst>
      <p:ext uri="{BB962C8B-B14F-4D97-AF65-F5344CB8AC3E}">
        <p14:creationId xmlns:p14="http://schemas.microsoft.com/office/powerpoint/2010/main" val="33489451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par>
                                <p:cTn id="10" presetID="29" presetClass="entr" presetSubtype="0" fill="hold" nodeType="withEffect">
                                  <p:stCondLst>
                                    <p:cond delay="0"/>
                                  </p:stCondLst>
                                  <p:childTnLst>
                                    <p:set>
                                      <p:cBhvr>
                                        <p:cTn id="11" dur="1" fill="hold">
                                          <p:stCondLst>
                                            <p:cond delay="0"/>
                                          </p:stCondLst>
                                        </p:cTn>
                                        <p:tgtEl>
                                          <p:spTgt spid="28674"/>
                                        </p:tgtEl>
                                        <p:attrNameLst>
                                          <p:attrName>style.visibility</p:attrName>
                                        </p:attrNameLst>
                                      </p:cBhvr>
                                      <p:to>
                                        <p:strVal val="visible"/>
                                      </p:to>
                                    </p:set>
                                    <p:anim calcmode="lin" valueType="num">
                                      <p:cBhvr>
                                        <p:cTn id="12" dur="1000" fill="hold"/>
                                        <p:tgtEl>
                                          <p:spTgt spid="28674"/>
                                        </p:tgtEl>
                                        <p:attrNameLst>
                                          <p:attrName>ppt_x</p:attrName>
                                        </p:attrNameLst>
                                      </p:cBhvr>
                                      <p:tavLst>
                                        <p:tav tm="0">
                                          <p:val>
                                            <p:strVal val="#ppt_x-.2"/>
                                          </p:val>
                                        </p:tav>
                                        <p:tav tm="100000">
                                          <p:val>
                                            <p:strVal val="#ppt_x"/>
                                          </p:val>
                                        </p:tav>
                                      </p:tavLst>
                                    </p:anim>
                                    <p:anim calcmode="lin" valueType="num">
                                      <p:cBhvr>
                                        <p:cTn id="13" dur="1000" fill="hold"/>
                                        <p:tgtEl>
                                          <p:spTgt spid="28674"/>
                                        </p:tgtEl>
                                        <p:attrNameLst>
                                          <p:attrName>ppt_y</p:attrName>
                                        </p:attrNameLst>
                                      </p:cBhvr>
                                      <p:tavLst>
                                        <p:tav tm="0">
                                          <p:val>
                                            <p:strVal val="#ppt_y"/>
                                          </p:val>
                                        </p:tav>
                                        <p:tav tm="100000">
                                          <p:val>
                                            <p:strVal val="#ppt_y"/>
                                          </p:val>
                                        </p:tav>
                                      </p:tavLst>
                                    </p:anim>
                                    <p:animEffect transition="in" filter="wipe(right)" prLst="gradientSize: 0.1">
                                      <p:cBhvr>
                                        <p:cTn id="14" dur="1000"/>
                                        <p:tgtEl>
                                          <p:spTgt spid="28674"/>
                                        </p:tgtEl>
                                      </p:cBhvr>
                                    </p:animEffect>
                                  </p:childTnLst>
                                </p:cTn>
                              </p:par>
                              <p:par>
                                <p:cTn id="15" presetID="29"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ppt_x</p:attrName>
                                        </p:attrNameLst>
                                      </p:cBhvr>
                                      <p:tavLst>
                                        <p:tav tm="0">
                                          <p:val>
                                            <p:strVal val="#ppt_x-.2"/>
                                          </p:val>
                                        </p:tav>
                                        <p:tav tm="100000">
                                          <p:val>
                                            <p:strVal val="#ppt_x"/>
                                          </p:val>
                                        </p:tav>
                                      </p:tavLst>
                                    </p:anim>
                                    <p:anim calcmode="lin" valueType="num">
                                      <p:cBhvr>
                                        <p:cTn id="18"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19" dur="10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xmlns="" id="{3B368E4B-4698-43EA-BADA-0682B35EBBED}"/>
              </a:ext>
            </a:extLst>
          </p:cNvPr>
          <p:cNvGrpSpPr/>
          <p:nvPr/>
        </p:nvGrpSpPr>
        <p:grpSpPr>
          <a:xfrm>
            <a:off x="2936544" y="98508"/>
            <a:ext cx="6318912" cy="716771"/>
            <a:chOff x="1399309" y="32676"/>
            <a:chExt cx="9393381" cy="716771"/>
          </a:xfrm>
        </p:grpSpPr>
        <p:sp>
          <p:nvSpPr>
            <p:cNvPr id="5" name="Rectangle: Rounded Corners 4">
              <a:extLst>
                <a:ext uri="{FF2B5EF4-FFF2-40B4-BE49-F238E27FC236}">
                  <a16:creationId xmlns:a16="http://schemas.microsoft.com/office/drawing/2014/main" xmlns="" id="{1443F357-778F-46CE-9097-C9AD975C7B9C}"/>
                </a:ext>
              </a:extLst>
            </p:cNvPr>
            <p:cNvSpPr/>
            <p:nvPr/>
          </p:nvSpPr>
          <p:spPr>
            <a:xfrm>
              <a:off x="1399309" y="41561"/>
              <a:ext cx="9393381" cy="707886"/>
            </a:xfrm>
            <a:prstGeom prst="roundRect">
              <a:avLst>
                <a:gd name="adj" fmla="val 50000"/>
              </a:avLst>
            </a:prstGeom>
            <a:solidFill>
              <a:srgbClr val="8D4D0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FFFFFF"/>
                </a:solidFill>
                <a:effectLst/>
                <a:uLnTx/>
                <a:uFillTx/>
                <a:latin typeface="Calibri" pitchFamily="34" charset="0"/>
                <a:cs typeface="Calibri" pitchFamily="34" charset="0"/>
              </a:endParaRPr>
            </a:p>
          </p:txBody>
        </p:sp>
        <p:sp>
          <p:nvSpPr>
            <p:cNvPr id="6" name="TextBox 5">
              <a:extLst>
                <a:ext uri="{FF2B5EF4-FFF2-40B4-BE49-F238E27FC236}">
                  <a16:creationId xmlns:a16="http://schemas.microsoft.com/office/drawing/2014/main" xmlns="" id="{F8DD86D3-DEE0-40D5-A0BE-4F6A1DA9B773}"/>
                </a:ext>
              </a:extLst>
            </p:cNvPr>
            <p:cNvSpPr txBox="1"/>
            <p:nvPr/>
          </p:nvSpPr>
          <p:spPr>
            <a:xfrm>
              <a:off x="2198746" y="32676"/>
              <a:ext cx="7844474"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smtClean="0">
                  <a:ln>
                    <a:noFill/>
                  </a:ln>
                  <a:solidFill>
                    <a:srgbClr val="FFFF00"/>
                  </a:solidFill>
                  <a:effectLst>
                    <a:outerShdw blurRad="38100" dist="38100" dir="2700000" algn="tl">
                      <a:srgbClr val="000000">
                        <a:alpha val="43137"/>
                      </a:srgbClr>
                    </a:outerShdw>
                  </a:effectLst>
                  <a:uLnTx/>
                  <a:uFillTx/>
                  <a:latin typeface="Calibri" pitchFamily="34" charset="0"/>
                  <a:cs typeface="Calibri" pitchFamily="34" charset="0"/>
                </a:rPr>
                <a:t>LUYỆN</a:t>
              </a:r>
              <a:r>
                <a:rPr kumimoji="0" lang="en-US" sz="4000" b="1" i="0" u="none" strike="noStrike" kern="0" cap="none" spc="0" normalizeH="0" noProof="0" smtClean="0">
                  <a:ln>
                    <a:noFill/>
                  </a:ln>
                  <a:solidFill>
                    <a:srgbClr val="FFFF00"/>
                  </a:solidFill>
                  <a:effectLst>
                    <a:outerShdw blurRad="38100" dist="38100" dir="2700000" algn="tl">
                      <a:srgbClr val="000000">
                        <a:alpha val="43137"/>
                      </a:srgbClr>
                    </a:outerShdw>
                  </a:effectLst>
                  <a:uLnTx/>
                  <a:uFillTx/>
                  <a:latin typeface="Calibri" pitchFamily="34" charset="0"/>
                  <a:cs typeface="Calibri" pitchFamily="34" charset="0"/>
                </a:rPr>
                <a:t> TẬP</a:t>
              </a:r>
              <a:endParaRPr kumimoji="0" lang="en-US" sz="4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cs typeface="Calibri" pitchFamily="34" charset="0"/>
              </a:endParaRPr>
            </a:p>
          </p:txBody>
        </p:sp>
      </p:grpSp>
      <p:sp>
        <p:nvSpPr>
          <p:cNvPr id="7" name="Rectangle 4">
            <a:extLst>
              <a:ext uri="{FF2B5EF4-FFF2-40B4-BE49-F238E27FC236}">
                <a16:creationId xmlns="" xmlns:a16="http://schemas.microsoft.com/office/drawing/2014/main" id="{32AB5289-4270-43A2-8397-EEC7A4420713}"/>
              </a:ext>
            </a:extLst>
          </p:cNvPr>
          <p:cNvSpPr>
            <a:spLocks noChangeArrowheads="1"/>
          </p:cNvSpPr>
          <p:nvPr/>
        </p:nvSpPr>
        <p:spPr bwMode="auto">
          <a:xfrm>
            <a:off x="436099" y="995296"/>
            <a:ext cx="1139483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fontAlgn="base" hangingPunct="1">
              <a:spcBef>
                <a:spcPct val="0"/>
              </a:spcBef>
              <a:spcAft>
                <a:spcPct val="0"/>
              </a:spcAft>
            </a:pPr>
            <a:r>
              <a:rPr lang="en-US" altLang="vi-VN" sz="3200" b="1" dirty="0" err="1">
                <a:solidFill>
                  <a:srgbClr val="FF00FF"/>
                </a:solidFill>
              </a:rPr>
              <a:t>Câu</a:t>
            </a:r>
            <a:r>
              <a:rPr lang="en-US" altLang="vi-VN" sz="3200" b="1" dirty="0">
                <a:solidFill>
                  <a:srgbClr val="FF00FF"/>
                </a:solidFill>
              </a:rPr>
              <a:t> 1:</a:t>
            </a:r>
            <a:r>
              <a:rPr lang="en-US" altLang="vi-VN" sz="3200" dirty="0">
                <a:solidFill>
                  <a:srgbClr val="FF00FF"/>
                </a:solidFill>
              </a:rPr>
              <a:t> </a:t>
            </a:r>
            <a:r>
              <a:rPr lang="en-US" altLang="vi-VN" sz="3200" b="1" dirty="0" err="1">
                <a:solidFill>
                  <a:srgbClr val="FF00FF"/>
                </a:solidFill>
              </a:rPr>
              <a:t>Loại</a:t>
            </a:r>
            <a:r>
              <a:rPr lang="en-US" altLang="vi-VN" sz="3200" b="1" dirty="0">
                <a:solidFill>
                  <a:srgbClr val="FF00FF"/>
                </a:solidFill>
              </a:rPr>
              <a:t> </a:t>
            </a:r>
            <a:r>
              <a:rPr lang="en-US" altLang="vi-VN" sz="3200" b="1" dirty="0" err="1">
                <a:solidFill>
                  <a:srgbClr val="FF00FF"/>
                </a:solidFill>
              </a:rPr>
              <a:t>hình</a:t>
            </a:r>
            <a:r>
              <a:rPr lang="en-US" altLang="vi-VN" sz="3200" b="1" dirty="0">
                <a:solidFill>
                  <a:srgbClr val="FF00FF"/>
                </a:solidFill>
              </a:rPr>
              <a:t> </a:t>
            </a:r>
            <a:r>
              <a:rPr lang="en-US" altLang="vi-VN" sz="3200" b="1" err="1">
                <a:solidFill>
                  <a:srgbClr val="FF00FF"/>
                </a:solidFill>
              </a:rPr>
              <a:t>vận</a:t>
            </a:r>
            <a:r>
              <a:rPr lang="en-US" altLang="vi-VN" sz="3200" b="1">
                <a:solidFill>
                  <a:srgbClr val="FF00FF"/>
                </a:solidFill>
              </a:rPr>
              <a:t> </a:t>
            </a:r>
            <a:r>
              <a:rPr lang="en-US" altLang="vi-VN" sz="3200" b="1" smtClean="0">
                <a:solidFill>
                  <a:srgbClr val="FF00FF"/>
                </a:solidFill>
              </a:rPr>
              <a:t>tải nào </a:t>
            </a:r>
            <a:r>
              <a:rPr lang="en-US" altLang="vi-VN" sz="3200" b="1" dirty="0" err="1">
                <a:solidFill>
                  <a:srgbClr val="FF00FF"/>
                </a:solidFill>
              </a:rPr>
              <a:t>có</a:t>
            </a:r>
            <a:r>
              <a:rPr lang="en-US" altLang="vi-VN" sz="3200" b="1" dirty="0">
                <a:solidFill>
                  <a:srgbClr val="FF00FF"/>
                </a:solidFill>
              </a:rPr>
              <a:t> </a:t>
            </a:r>
            <a:r>
              <a:rPr lang="en-US" altLang="vi-VN" sz="3200" b="1" dirty="0" err="1">
                <a:solidFill>
                  <a:srgbClr val="FF00FF"/>
                </a:solidFill>
              </a:rPr>
              <a:t>khối</a:t>
            </a:r>
            <a:r>
              <a:rPr lang="en-US" altLang="vi-VN" sz="3200" b="1" dirty="0">
                <a:solidFill>
                  <a:srgbClr val="FF00FF"/>
                </a:solidFill>
              </a:rPr>
              <a:t> </a:t>
            </a:r>
            <a:r>
              <a:rPr lang="en-US" altLang="vi-VN" sz="3200" b="1" dirty="0" err="1">
                <a:solidFill>
                  <a:srgbClr val="FF00FF"/>
                </a:solidFill>
              </a:rPr>
              <a:t>lượng</a:t>
            </a:r>
            <a:r>
              <a:rPr lang="en-US" altLang="vi-VN" sz="3200" b="1" dirty="0">
                <a:solidFill>
                  <a:srgbClr val="FF00FF"/>
                </a:solidFill>
              </a:rPr>
              <a:t> </a:t>
            </a:r>
            <a:r>
              <a:rPr lang="en-US" altLang="vi-VN" sz="3200" b="1" dirty="0" err="1">
                <a:solidFill>
                  <a:srgbClr val="FF00FF"/>
                </a:solidFill>
              </a:rPr>
              <a:t>vận</a:t>
            </a:r>
            <a:r>
              <a:rPr lang="en-US" altLang="vi-VN" sz="3200" b="1" dirty="0">
                <a:solidFill>
                  <a:srgbClr val="FF00FF"/>
                </a:solidFill>
              </a:rPr>
              <a:t> </a:t>
            </a:r>
            <a:r>
              <a:rPr lang="en-US" altLang="vi-VN" sz="3200" b="1" err="1">
                <a:solidFill>
                  <a:srgbClr val="FF00FF"/>
                </a:solidFill>
              </a:rPr>
              <a:t>chuyển</a:t>
            </a:r>
            <a:r>
              <a:rPr lang="en-US" altLang="vi-VN" sz="3200" b="1">
                <a:solidFill>
                  <a:srgbClr val="FF00FF"/>
                </a:solidFill>
              </a:rPr>
              <a:t> </a:t>
            </a:r>
            <a:r>
              <a:rPr lang="en-US" altLang="vi-VN" sz="3200" b="1" smtClean="0">
                <a:solidFill>
                  <a:srgbClr val="FF00FF"/>
                </a:solidFill>
              </a:rPr>
              <a:t>hàng </a:t>
            </a:r>
            <a:r>
              <a:rPr lang="en-US" altLang="vi-VN" sz="3200" b="1" err="1">
                <a:solidFill>
                  <a:srgbClr val="FF00FF"/>
                </a:solidFill>
              </a:rPr>
              <a:t>hóa</a:t>
            </a:r>
            <a:r>
              <a:rPr lang="en-US" altLang="vi-VN" sz="3200" b="1">
                <a:solidFill>
                  <a:srgbClr val="FF00FF"/>
                </a:solidFill>
              </a:rPr>
              <a:t> </a:t>
            </a:r>
            <a:endParaRPr lang="en-US" altLang="vi-VN" sz="3200" b="1" smtClean="0">
              <a:solidFill>
                <a:srgbClr val="FF00FF"/>
              </a:solidFill>
            </a:endParaRPr>
          </a:p>
          <a:p>
            <a:pPr algn="just" eaLnBrk="1" fontAlgn="base" hangingPunct="1">
              <a:spcBef>
                <a:spcPct val="0"/>
              </a:spcBef>
              <a:spcAft>
                <a:spcPct val="0"/>
              </a:spcAft>
            </a:pPr>
            <a:r>
              <a:rPr lang="en-US" altLang="vi-VN" sz="3200" b="1" smtClean="0">
                <a:solidFill>
                  <a:srgbClr val="FF00FF"/>
                </a:solidFill>
              </a:rPr>
              <a:t>lớn </a:t>
            </a:r>
            <a:r>
              <a:rPr lang="en-US" altLang="vi-VN" sz="3200" b="1" dirty="0" err="1">
                <a:solidFill>
                  <a:srgbClr val="FF00FF"/>
                </a:solidFill>
              </a:rPr>
              <a:t>nhất</a:t>
            </a:r>
            <a:r>
              <a:rPr lang="en-US" altLang="vi-VN" sz="3200" b="1" dirty="0">
                <a:solidFill>
                  <a:srgbClr val="FF00FF"/>
                </a:solidFill>
              </a:rPr>
              <a:t> </a:t>
            </a:r>
            <a:r>
              <a:rPr lang="en-US" altLang="vi-VN" sz="3200" b="1" dirty="0" err="1">
                <a:solidFill>
                  <a:srgbClr val="FF00FF"/>
                </a:solidFill>
              </a:rPr>
              <a:t>nước</a:t>
            </a:r>
            <a:r>
              <a:rPr lang="en-US" altLang="vi-VN" sz="3200" b="1" dirty="0">
                <a:solidFill>
                  <a:srgbClr val="FF00FF"/>
                </a:solidFill>
              </a:rPr>
              <a:t> ta?</a:t>
            </a:r>
          </a:p>
        </p:txBody>
      </p:sp>
      <p:sp>
        <p:nvSpPr>
          <p:cNvPr id="8" name="Rectangle 9">
            <a:extLst>
              <a:ext uri="{FF2B5EF4-FFF2-40B4-BE49-F238E27FC236}">
                <a16:creationId xmlns="" xmlns:a16="http://schemas.microsoft.com/office/drawing/2014/main" id="{FCB5D4FA-5DA7-4DDC-805D-362EE56FB1A0}"/>
              </a:ext>
            </a:extLst>
          </p:cNvPr>
          <p:cNvSpPr>
            <a:spLocks noChangeArrowheads="1"/>
          </p:cNvSpPr>
          <p:nvPr/>
        </p:nvSpPr>
        <p:spPr bwMode="auto">
          <a:xfrm>
            <a:off x="645920" y="2212153"/>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smtClean="0">
                <a:solidFill>
                  <a:srgbClr val="0000FF"/>
                </a:solidFill>
              </a:rPr>
              <a:t>A. Đường </a:t>
            </a:r>
            <a:r>
              <a:rPr lang="en-US" altLang="vi-VN" sz="3200" b="1">
                <a:solidFill>
                  <a:srgbClr val="0000FF"/>
                </a:solidFill>
              </a:rPr>
              <a:t>biển</a:t>
            </a:r>
          </a:p>
        </p:txBody>
      </p:sp>
      <p:sp>
        <p:nvSpPr>
          <p:cNvPr id="9" name="Rectangle 47">
            <a:extLst>
              <a:ext uri="{FF2B5EF4-FFF2-40B4-BE49-F238E27FC236}">
                <a16:creationId xmlns="" xmlns:a16="http://schemas.microsoft.com/office/drawing/2014/main" id="{7816A922-EE03-4A45-95B8-2EA5227945F9}"/>
              </a:ext>
            </a:extLst>
          </p:cNvPr>
          <p:cNvSpPr>
            <a:spLocks noChangeArrowheads="1"/>
          </p:cNvSpPr>
          <p:nvPr/>
        </p:nvSpPr>
        <p:spPr bwMode="auto">
          <a:xfrm>
            <a:off x="645920" y="2982361"/>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smtClean="0">
                <a:solidFill>
                  <a:srgbClr val="0000FF"/>
                </a:solidFill>
              </a:rPr>
              <a:t>B. Đường </a:t>
            </a:r>
            <a:r>
              <a:rPr lang="en-US" altLang="vi-VN" sz="3200" b="1">
                <a:solidFill>
                  <a:srgbClr val="0000FF"/>
                </a:solidFill>
              </a:rPr>
              <a:t>sông</a:t>
            </a:r>
          </a:p>
        </p:txBody>
      </p:sp>
      <p:sp>
        <p:nvSpPr>
          <p:cNvPr id="10" name="Rectangle 48">
            <a:extLst>
              <a:ext uri="{FF2B5EF4-FFF2-40B4-BE49-F238E27FC236}">
                <a16:creationId xmlns="" xmlns:a16="http://schemas.microsoft.com/office/drawing/2014/main" id="{AA90F54C-685D-43B1-8432-BD164D15F435}"/>
              </a:ext>
            </a:extLst>
          </p:cNvPr>
          <p:cNvSpPr>
            <a:spLocks noChangeArrowheads="1"/>
          </p:cNvSpPr>
          <p:nvPr/>
        </p:nvSpPr>
        <p:spPr bwMode="auto">
          <a:xfrm>
            <a:off x="645920" y="3736153"/>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smtClean="0">
                <a:solidFill>
                  <a:srgbClr val="0000FF"/>
                </a:solidFill>
              </a:rPr>
              <a:t>C. Đường </a:t>
            </a:r>
            <a:r>
              <a:rPr lang="en-US" altLang="vi-VN" sz="3200" b="1">
                <a:solidFill>
                  <a:srgbClr val="0000FF"/>
                </a:solidFill>
              </a:rPr>
              <a:t>bộ</a:t>
            </a:r>
          </a:p>
        </p:txBody>
      </p:sp>
      <p:sp>
        <p:nvSpPr>
          <p:cNvPr id="11" name="Rectangle 49">
            <a:extLst>
              <a:ext uri="{FF2B5EF4-FFF2-40B4-BE49-F238E27FC236}">
                <a16:creationId xmlns="" xmlns:a16="http://schemas.microsoft.com/office/drawing/2014/main" id="{AB5554B4-C6F2-47D3-B214-6B71D36626B2}"/>
              </a:ext>
            </a:extLst>
          </p:cNvPr>
          <p:cNvSpPr>
            <a:spLocks noChangeArrowheads="1"/>
          </p:cNvSpPr>
          <p:nvPr/>
        </p:nvSpPr>
        <p:spPr bwMode="auto">
          <a:xfrm>
            <a:off x="645920" y="4650553"/>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smtClean="0">
                <a:solidFill>
                  <a:srgbClr val="0000FF"/>
                </a:solidFill>
              </a:rPr>
              <a:t>D. Đường </a:t>
            </a:r>
            <a:r>
              <a:rPr lang="en-US" altLang="vi-VN" sz="3200" b="1">
                <a:solidFill>
                  <a:srgbClr val="0000FF"/>
                </a:solidFill>
              </a:rPr>
              <a:t>hàng không</a:t>
            </a:r>
          </a:p>
        </p:txBody>
      </p:sp>
    </p:spTree>
    <p:extLst>
      <p:ext uri="{BB962C8B-B14F-4D97-AF65-F5344CB8AC3E}">
        <p14:creationId xmlns:p14="http://schemas.microsoft.com/office/powerpoint/2010/main" val="104346350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mph" presetSubtype="0" fill="hold" nodeType="clickEffect">
                                  <p:stCondLst>
                                    <p:cond delay="0"/>
                                  </p:stCondLst>
                                  <p:childTnLst>
                                    <p:animClr clrSpc="hsl" dir="cw">
                                      <p:cBhvr override="childStyle">
                                        <p:cTn id="6" dur="500" fill="hold"/>
                                        <p:tgtEl>
                                          <p:spTgt spid="10">
                                            <p:txEl>
                                              <p:pRg st="0" end="0"/>
                                            </p:txEl>
                                          </p:spTgt>
                                        </p:tgtEl>
                                        <p:attrNameLst>
                                          <p:attrName>style.color</p:attrName>
                                        </p:attrNameLst>
                                      </p:cBhvr>
                                      <p:by>
                                        <p:hsl h="-7200000" s="0" l="0"/>
                                      </p:by>
                                    </p:animClr>
                                    <p:animClr clrSpc="hsl" dir="cw">
                                      <p:cBhvr>
                                        <p:cTn id="7" dur="500" fill="hold"/>
                                        <p:tgtEl>
                                          <p:spTgt spid="10">
                                            <p:txEl>
                                              <p:pRg st="0" end="0"/>
                                            </p:txEl>
                                          </p:spTgt>
                                        </p:tgtEl>
                                        <p:attrNameLst>
                                          <p:attrName>fillcolor</p:attrName>
                                        </p:attrNameLst>
                                      </p:cBhvr>
                                      <p:by>
                                        <p:hsl h="-7200000" s="0" l="0"/>
                                      </p:by>
                                    </p:animClr>
                                    <p:animClr clrSpc="hsl" dir="cw">
                                      <p:cBhvr>
                                        <p:cTn id="8" dur="500" fill="hold"/>
                                        <p:tgtEl>
                                          <p:spTgt spid="10">
                                            <p:txEl>
                                              <p:pRg st="0" end="0"/>
                                            </p:txEl>
                                          </p:spTgt>
                                        </p:tgtEl>
                                        <p:attrNameLst>
                                          <p:attrName>stroke.color</p:attrName>
                                        </p:attrNameLst>
                                      </p:cBhvr>
                                      <p:by>
                                        <p:hsl h="-7200000" s="0" l="0"/>
                                      </p:by>
                                    </p:animClr>
                                    <p:set>
                                      <p:cBhvr>
                                        <p:cTn id="9" dur="500" fill="hold"/>
                                        <p:tgtEl>
                                          <p:spTgt spid="10">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xmlns="" id="{3B368E4B-4698-43EA-BADA-0682B35EBBED}"/>
              </a:ext>
            </a:extLst>
          </p:cNvPr>
          <p:cNvGrpSpPr/>
          <p:nvPr/>
        </p:nvGrpSpPr>
        <p:grpSpPr>
          <a:xfrm>
            <a:off x="2936544" y="98508"/>
            <a:ext cx="6318912" cy="716771"/>
            <a:chOff x="1399309" y="32676"/>
            <a:chExt cx="9393381" cy="716771"/>
          </a:xfrm>
        </p:grpSpPr>
        <p:sp>
          <p:nvSpPr>
            <p:cNvPr id="5" name="Rectangle: Rounded Corners 4">
              <a:extLst>
                <a:ext uri="{FF2B5EF4-FFF2-40B4-BE49-F238E27FC236}">
                  <a16:creationId xmlns:a16="http://schemas.microsoft.com/office/drawing/2014/main" xmlns="" id="{1443F357-778F-46CE-9097-C9AD975C7B9C}"/>
                </a:ext>
              </a:extLst>
            </p:cNvPr>
            <p:cNvSpPr/>
            <p:nvPr/>
          </p:nvSpPr>
          <p:spPr>
            <a:xfrm>
              <a:off x="1399309" y="41561"/>
              <a:ext cx="9393381" cy="707886"/>
            </a:xfrm>
            <a:prstGeom prst="roundRect">
              <a:avLst>
                <a:gd name="adj" fmla="val 50000"/>
              </a:avLst>
            </a:prstGeom>
            <a:solidFill>
              <a:srgbClr val="8D4D0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FFFFFF"/>
                </a:solidFill>
                <a:effectLst/>
                <a:uLnTx/>
                <a:uFillTx/>
                <a:latin typeface="Calibri" pitchFamily="34" charset="0"/>
                <a:cs typeface="Calibri" pitchFamily="34" charset="0"/>
              </a:endParaRPr>
            </a:p>
          </p:txBody>
        </p:sp>
        <p:sp>
          <p:nvSpPr>
            <p:cNvPr id="6" name="TextBox 5">
              <a:extLst>
                <a:ext uri="{FF2B5EF4-FFF2-40B4-BE49-F238E27FC236}">
                  <a16:creationId xmlns:a16="http://schemas.microsoft.com/office/drawing/2014/main" xmlns="" id="{F8DD86D3-DEE0-40D5-A0BE-4F6A1DA9B773}"/>
                </a:ext>
              </a:extLst>
            </p:cNvPr>
            <p:cNvSpPr txBox="1"/>
            <p:nvPr/>
          </p:nvSpPr>
          <p:spPr>
            <a:xfrm>
              <a:off x="2198746" y="32676"/>
              <a:ext cx="7844474"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smtClean="0">
                  <a:ln>
                    <a:noFill/>
                  </a:ln>
                  <a:solidFill>
                    <a:srgbClr val="FFFF00"/>
                  </a:solidFill>
                  <a:effectLst>
                    <a:outerShdw blurRad="38100" dist="38100" dir="2700000" algn="tl">
                      <a:srgbClr val="000000">
                        <a:alpha val="43137"/>
                      </a:srgbClr>
                    </a:outerShdw>
                  </a:effectLst>
                  <a:uLnTx/>
                  <a:uFillTx/>
                  <a:latin typeface="Calibri" pitchFamily="34" charset="0"/>
                  <a:cs typeface="Calibri" pitchFamily="34" charset="0"/>
                </a:rPr>
                <a:t>LUYỆN</a:t>
              </a:r>
              <a:r>
                <a:rPr kumimoji="0" lang="en-US" sz="4000" b="1" i="0" u="none" strike="noStrike" kern="0" cap="none" spc="0" normalizeH="0" noProof="0" smtClean="0">
                  <a:ln>
                    <a:noFill/>
                  </a:ln>
                  <a:solidFill>
                    <a:srgbClr val="FFFF00"/>
                  </a:solidFill>
                  <a:effectLst>
                    <a:outerShdw blurRad="38100" dist="38100" dir="2700000" algn="tl">
                      <a:srgbClr val="000000">
                        <a:alpha val="43137"/>
                      </a:srgbClr>
                    </a:outerShdw>
                  </a:effectLst>
                  <a:uLnTx/>
                  <a:uFillTx/>
                  <a:latin typeface="Calibri" pitchFamily="34" charset="0"/>
                  <a:cs typeface="Calibri" pitchFamily="34" charset="0"/>
                </a:rPr>
                <a:t> TẬP</a:t>
              </a:r>
              <a:endParaRPr kumimoji="0" lang="en-US" sz="4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cs typeface="Calibri" pitchFamily="34" charset="0"/>
              </a:endParaRPr>
            </a:p>
          </p:txBody>
        </p:sp>
      </p:grpSp>
      <p:sp>
        <p:nvSpPr>
          <p:cNvPr id="12" name="Rectangle 3">
            <a:extLst>
              <a:ext uri="{FF2B5EF4-FFF2-40B4-BE49-F238E27FC236}">
                <a16:creationId xmlns="" xmlns:a16="http://schemas.microsoft.com/office/drawing/2014/main" id="{B20B195E-3BDD-4BF6-97F9-20DE41572B7C}"/>
              </a:ext>
            </a:extLst>
          </p:cNvPr>
          <p:cNvSpPr>
            <a:spLocks noChangeArrowheads="1"/>
          </p:cNvSpPr>
          <p:nvPr/>
        </p:nvSpPr>
        <p:spPr bwMode="auto">
          <a:xfrm>
            <a:off x="551543" y="1142994"/>
            <a:ext cx="11016343"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fontAlgn="base" hangingPunct="1">
              <a:spcBef>
                <a:spcPct val="0"/>
              </a:spcBef>
              <a:spcAft>
                <a:spcPct val="0"/>
              </a:spcAft>
            </a:pPr>
            <a:r>
              <a:rPr lang="en-US" altLang="vi-VN" sz="3200" b="1">
                <a:solidFill>
                  <a:srgbClr val="FF00FF"/>
                </a:solidFill>
              </a:rPr>
              <a:t>Câu 2</a:t>
            </a:r>
            <a:r>
              <a:rPr lang="en-US" altLang="vi-VN" sz="3200" b="1" smtClean="0">
                <a:solidFill>
                  <a:srgbClr val="FF00FF"/>
                </a:solidFill>
              </a:rPr>
              <a:t>: Tuyến đường </a:t>
            </a:r>
            <a:r>
              <a:rPr lang="en-US" altLang="vi-VN" sz="3200" b="1">
                <a:solidFill>
                  <a:srgbClr val="FF00FF"/>
                </a:solidFill>
              </a:rPr>
              <a:t>sắt Thống Nhất </a:t>
            </a:r>
            <a:r>
              <a:rPr lang="en-US" altLang="vi-VN" sz="3200" b="1" smtClean="0">
                <a:solidFill>
                  <a:srgbClr val="FF00FF"/>
                </a:solidFill>
              </a:rPr>
              <a:t>có điểm đầu và điểm cuối </a:t>
            </a:r>
          </a:p>
          <a:p>
            <a:pPr algn="just" eaLnBrk="1" fontAlgn="base" hangingPunct="1">
              <a:spcBef>
                <a:spcPct val="0"/>
              </a:spcBef>
              <a:spcAft>
                <a:spcPct val="0"/>
              </a:spcAft>
            </a:pPr>
            <a:r>
              <a:rPr lang="en-US" altLang="vi-VN" sz="3200" b="1" smtClean="0">
                <a:solidFill>
                  <a:srgbClr val="FF00FF"/>
                </a:solidFill>
              </a:rPr>
              <a:t>theo chiều từ bắc vào nam là</a:t>
            </a:r>
            <a:endParaRPr lang="en-US" altLang="vi-VN" sz="3200" b="1">
              <a:solidFill>
                <a:srgbClr val="FF00FF"/>
              </a:solidFill>
            </a:endParaRPr>
          </a:p>
        </p:txBody>
      </p:sp>
      <p:sp>
        <p:nvSpPr>
          <p:cNvPr id="13" name="Rectangle 8">
            <a:extLst>
              <a:ext uri="{FF2B5EF4-FFF2-40B4-BE49-F238E27FC236}">
                <a16:creationId xmlns="" xmlns:a16="http://schemas.microsoft.com/office/drawing/2014/main" id="{02084A5A-6F7A-49B9-BBD3-528974B130A4}"/>
              </a:ext>
            </a:extLst>
          </p:cNvPr>
          <p:cNvSpPr>
            <a:spLocks noChangeArrowheads="1"/>
          </p:cNvSpPr>
          <p:nvPr/>
        </p:nvSpPr>
        <p:spPr bwMode="auto">
          <a:xfrm>
            <a:off x="881743" y="2434765"/>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smtClean="0">
                <a:solidFill>
                  <a:srgbClr val="0000FF"/>
                </a:solidFill>
              </a:rPr>
              <a:t>A. TP. Hồ Chí Minh - Hà Nội</a:t>
            </a:r>
            <a:endParaRPr lang="en-US" altLang="vi-VN" sz="3200" b="1">
              <a:solidFill>
                <a:srgbClr val="0000FF"/>
              </a:solidFill>
            </a:endParaRPr>
          </a:p>
        </p:txBody>
      </p:sp>
      <p:sp>
        <p:nvSpPr>
          <p:cNvPr id="14" name="Rectangle 18">
            <a:extLst>
              <a:ext uri="{FF2B5EF4-FFF2-40B4-BE49-F238E27FC236}">
                <a16:creationId xmlns="" xmlns:a16="http://schemas.microsoft.com/office/drawing/2014/main" id="{8DCA0A02-0BEE-474E-9568-7CFF7450D34A}"/>
              </a:ext>
            </a:extLst>
          </p:cNvPr>
          <p:cNvSpPr>
            <a:spLocks noChangeArrowheads="1"/>
          </p:cNvSpPr>
          <p:nvPr/>
        </p:nvSpPr>
        <p:spPr bwMode="auto">
          <a:xfrm>
            <a:off x="881743" y="3164107"/>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smtClean="0">
                <a:solidFill>
                  <a:srgbClr val="0000FF"/>
                </a:solidFill>
              </a:rPr>
              <a:t>B. Hà </a:t>
            </a:r>
            <a:r>
              <a:rPr lang="en-US" altLang="vi-VN" sz="3200" b="1">
                <a:solidFill>
                  <a:srgbClr val="0000FF"/>
                </a:solidFill>
              </a:rPr>
              <a:t>Nội </a:t>
            </a:r>
            <a:r>
              <a:rPr lang="en-US" altLang="vi-VN" sz="3200" b="1" smtClean="0">
                <a:solidFill>
                  <a:srgbClr val="0000FF"/>
                </a:solidFill>
              </a:rPr>
              <a:t>- TP. </a:t>
            </a:r>
            <a:r>
              <a:rPr lang="en-US" altLang="vi-VN" sz="3200" b="1">
                <a:solidFill>
                  <a:srgbClr val="0000FF"/>
                </a:solidFill>
              </a:rPr>
              <a:t>Hồ Chí Minh</a:t>
            </a:r>
          </a:p>
        </p:txBody>
      </p:sp>
      <p:sp>
        <p:nvSpPr>
          <p:cNvPr id="15" name="Rectangle 19">
            <a:extLst>
              <a:ext uri="{FF2B5EF4-FFF2-40B4-BE49-F238E27FC236}">
                <a16:creationId xmlns="" xmlns:a16="http://schemas.microsoft.com/office/drawing/2014/main" id="{C3442E43-0060-402B-AE11-073A32984AAD}"/>
              </a:ext>
            </a:extLst>
          </p:cNvPr>
          <p:cNvSpPr>
            <a:spLocks noChangeArrowheads="1"/>
          </p:cNvSpPr>
          <p:nvPr/>
        </p:nvSpPr>
        <p:spPr bwMode="auto">
          <a:xfrm>
            <a:off x="881743" y="3958765"/>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smtClean="0">
                <a:solidFill>
                  <a:srgbClr val="0000FF"/>
                </a:solidFill>
              </a:rPr>
              <a:t>C. Hà </a:t>
            </a:r>
            <a:r>
              <a:rPr lang="en-US" altLang="vi-VN" sz="3200" b="1">
                <a:solidFill>
                  <a:srgbClr val="0000FF"/>
                </a:solidFill>
              </a:rPr>
              <a:t>Nội </a:t>
            </a:r>
            <a:r>
              <a:rPr lang="en-US" altLang="vi-VN" sz="3200" b="1" smtClean="0">
                <a:solidFill>
                  <a:srgbClr val="0000FF"/>
                </a:solidFill>
              </a:rPr>
              <a:t>- Lạng </a:t>
            </a:r>
            <a:r>
              <a:rPr lang="en-US" altLang="vi-VN" sz="3200" b="1">
                <a:solidFill>
                  <a:srgbClr val="0000FF"/>
                </a:solidFill>
              </a:rPr>
              <a:t>Sơn</a:t>
            </a:r>
          </a:p>
        </p:txBody>
      </p:sp>
      <p:sp>
        <p:nvSpPr>
          <p:cNvPr id="16" name="Rectangle 20">
            <a:extLst>
              <a:ext uri="{FF2B5EF4-FFF2-40B4-BE49-F238E27FC236}">
                <a16:creationId xmlns="" xmlns:a16="http://schemas.microsoft.com/office/drawing/2014/main" id="{EC0C258E-2D9B-4DF2-93E9-C7C33A1E7102}"/>
              </a:ext>
            </a:extLst>
          </p:cNvPr>
          <p:cNvSpPr>
            <a:spLocks noChangeArrowheads="1"/>
          </p:cNvSpPr>
          <p:nvPr/>
        </p:nvSpPr>
        <p:spPr bwMode="auto">
          <a:xfrm>
            <a:off x="881743" y="4873165"/>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smtClean="0">
                <a:solidFill>
                  <a:srgbClr val="0000FF"/>
                </a:solidFill>
              </a:rPr>
              <a:t>D. Hà </a:t>
            </a:r>
            <a:r>
              <a:rPr lang="en-US" altLang="vi-VN" sz="3200" b="1">
                <a:solidFill>
                  <a:srgbClr val="0000FF"/>
                </a:solidFill>
              </a:rPr>
              <a:t>Nội </a:t>
            </a:r>
            <a:r>
              <a:rPr lang="en-US" altLang="vi-VN" sz="3200" b="1" smtClean="0">
                <a:solidFill>
                  <a:srgbClr val="0000FF"/>
                </a:solidFill>
              </a:rPr>
              <a:t>- </a:t>
            </a:r>
            <a:r>
              <a:rPr lang="en-US" altLang="vi-VN" sz="3200" b="1">
                <a:solidFill>
                  <a:srgbClr val="0000FF"/>
                </a:solidFill>
              </a:rPr>
              <a:t>Hải Phòng</a:t>
            </a:r>
          </a:p>
        </p:txBody>
      </p:sp>
    </p:spTree>
    <p:extLst>
      <p:ext uri="{BB962C8B-B14F-4D97-AF65-F5344CB8AC3E}">
        <p14:creationId xmlns:p14="http://schemas.microsoft.com/office/powerpoint/2010/main" val="104346350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mph" presetSubtype="0" fill="hold" nodeType="clickEffect">
                                  <p:stCondLst>
                                    <p:cond delay="0"/>
                                  </p:stCondLst>
                                  <p:childTnLst>
                                    <p:animClr clrSpc="hsl" dir="cw">
                                      <p:cBhvr override="childStyle">
                                        <p:cTn id="6" dur="500" fill="hold"/>
                                        <p:tgtEl>
                                          <p:spTgt spid="14">
                                            <p:txEl>
                                              <p:pRg st="0" end="0"/>
                                            </p:txEl>
                                          </p:spTgt>
                                        </p:tgtEl>
                                        <p:attrNameLst>
                                          <p:attrName>style.color</p:attrName>
                                        </p:attrNameLst>
                                      </p:cBhvr>
                                      <p:by>
                                        <p:hsl h="-7200000" s="0" l="0"/>
                                      </p:by>
                                    </p:animClr>
                                    <p:animClr clrSpc="hsl" dir="cw">
                                      <p:cBhvr>
                                        <p:cTn id="7" dur="500" fill="hold"/>
                                        <p:tgtEl>
                                          <p:spTgt spid="14">
                                            <p:txEl>
                                              <p:pRg st="0" end="0"/>
                                            </p:txEl>
                                          </p:spTgt>
                                        </p:tgtEl>
                                        <p:attrNameLst>
                                          <p:attrName>fillcolor</p:attrName>
                                        </p:attrNameLst>
                                      </p:cBhvr>
                                      <p:by>
                                        <p:hsl h="-7200000" s="0" l="0"/>
                                      </p:by>
                                    </p:animClr>
                                    <p:animClr clrSpc="hsl" dir="cw">
                                      <p:cBhvr>
                                        <p:cTn id="8" dur="500" fill="hold"/>
                                        <p:tgtEl>
                                          <p:spTgt spid="14">
                                            <p:txEl>
                                              <p:pRg st="0" end="0"/>
                                            </p:txEl>
                                          </p:spTgt>
                                        </p:tgtEl>
                                        <p:attrNameLst>
                                          <p:attrName>stroke.color</p:attrName>
                                        </p:attrNameLst>
                                      </p:cBhvr>
                                      <p:by>
                                        <p:hsl h="-7200000" s="0" l="0"/>
                                      </p:by>
                                    </p:animClr>
                                    <p:set>
                                      <p:cBhvr>
                                        <p:cTn id="9" dur="500" fill="hold"/>
                                        <p:tgtEl>
                                          <p:spTgt spid="14">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xmlns="" id="{3B368E4B-4698-43EA-BADA-0682B35EBBED}"/>
              </a:ext>
            </a:extLst>
          </p:cNvPr>
          <p:cNvGrpSpPr/>
          <p:nvPr/>
        </p:nvGrpSpPr>
        <p:grpSpPr>
          <a:xfrm>
            <a:off x="2936544" y="98508"/>
            <a:ext cx="6318912" cy="716771"/>
            <a:chOff x="1399309" y="32676"/>
            <a:chExt cx="9393381" cy="716771"/>
          </a:xfrm>
        </p:grpSpPr>
        <p:sp>
          <p:nvSpPr>
            <p:cNvPr id="5" name="Rectangle: Rounded Corners 4">
              <a:extLst>
                <a:ext uri="{FF2B5EF4-FFF2-40B4-BE49-F238E27FC236}">
                  <a16:creationId xmlns:a16="http://schemas.microsoft.com/office/drawing/2014/main" xmlns="" id="{1443F357-778F-46CE-9097-C9AD975C7B9C}"/>
                </a:ext>
              </a:extLst>
            </p:cNvPr>
            <p:cNvSpPr/>
            <p:nvPr/>
          </p:nvSpPr>
          <p:spPr>
            <a:xfrm>
              <a:off x="1399309" y="41561"/>
              <a:ext cx="9393381" cy="707886"/>
            </a:xfrm>
            <a:prstGeom prst="roundRect">
              <a:avLst>
                <a:gd name="adj" fmla="val 50000"/>
              </a:avLst>
            </a:prstGeom>
            <a:solidFill>
              <a:srgbClr val="8D4D0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FFFFFF"/>
                </a:solidFill>
                <a:effectLst/>
                <a:uLnTx/>
                <a:uFillTx/>
                <a:latin typeface="Calibri" pitchFamily="34" charset="0"/>
                <a:cs typeface="Calibri" pitchFamily="34" charset="0"/>
              </a:endParaRPr>
            </a:p>
          </p:txBody>
        </p:sp>
        <p:sp>
          <p:nvSpPr>
            <p:cNvPr id="6" name="TextBox 5">
              <a:extLst>
                <a:ext uri="{FF2B5EF4-FFF2-40B4-BE49-F238E27FC236}">
                  <a16:creationId xmlns:a16="http://schemas.microsoft.com/office/drawing/2014/main" xmlns="" id="{F8DD86D3-DEE0-40D5-A0BE-4F6A1DA9B773}"/>
                </a:ext>
              </a:extLst>
            </p:cNvPr>
            <p:cNvSpPr txBox="1"/>
            <p:nvPr/>
          </p:nvSpPr>
          <p:spPr>
            <a:xfrm>
              <a:off x="2198746" y="32676"/>
              <a:ext cx="7844474"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smtClean="0">
                  <a:ln>
                    <a:noFill/>
                  </a:ln>
                  <a:solidFill>
                    <a:srgbClr val="FFFF00"/>
                  </a:solidFill>
                  <a:effectLst>
                    <a:outerShdw blurRad="38100" dist="38100" dir="2700000" algn="tl">
                      <a:srgbClr val="000000">
                        <a:alpha val="43137"/>
                      </a:srgbClr>
                    </a:outerShdw>
                  </a:effectLst>
                  <a:uLnTx/>
                  <a:uFillTx/>
                  <a:latin typeface="Calibri" pitchFamily="34" charset="0"/>
                  <a:cs typeface="Calibri" pitchFamily="34" charset="0"/>
                </a:rPr>
                <a:t>LUYỆN</a:t>
              </a:r>
              <a:r>
                <a:rPr kumimoji="0" lang="en-US" sz="4000" b="1" i="0" u="none" strike="noStrike" kern="0" cap="none" spc="0" normalizeH="0" noProof="0" smtClean="0">
                  <a:ln>
                    <a:noFill/>
                  </a:ln>
                  <a:solidFill>
                    <a:srgbClr val="FFFF00"/>
                  </a:solidFill>
                  <a:effectLst>
                    <a:outerShdw blurRad="38100" dist="38100" dir="2700000" algn="tl">
                      <a:srgbClr val="000000">
                        <a:alpha val="43137"/>
                      </a:srgbClr>
                    </a:outerShdw>
                  </a:effectLst>
                  <a:uLnTx/>
                  <a:uFillTx/>
                  <a:latin typeface="Calibri" pitchFamily="34" charset="0"/>
                  <a:cs typeface="Calibri" pitchFamily="34" charset="0"/>
                </a:rPr>
                <a:t> TẬP</a:t>
              </a:r>
              <a:endParaRPr kumimoji="0" lang="en-US" sz="4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cs typeface="Calibri" pitchFamily="34" charset="0"/>
              </a:endParaRPr>
            </a:p>
          </p:txBody>
        </p:sp>
      </p:grpSp>
      <p:sp>
        <p:nvSpPr>
          <p:cNvPr id="7" name="Rectangle 3">
            <a:extLst>
              <a:ext uri="{FF2B5EF4-FFF2-40B4-BE49-F238E27FC236}">
                <a16:creationId xmlns="" xmlns:a16="http://schemas.microsoft.com/office/drawing/2014/main" id="{3563BBEC-EF4E-4835-9B70-DD7D5BE40022}"/>
              </a:ext>
            </a:extLst>
          </p:cNvPr>
          <p:cNvSpPr>
            <a:spLocks noChangeArrowheads="1"/>
          </p:cNvSpPr>
          <p:nvPr/>
        </p:nvSpPr>
        <p:spPr bwMode="auto">
          <a:xfrm>
            <a:off x="444256" y="880404"/>
            <a:ext cx="7620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altLang="vi-VN" sz="3200" b="1">
                <a:solidFill>
                  <a:srgbClr val="FF00FF"/>
                </a:solidFill>
              </a:rPr>
              <a:t>Câu 3:</a:t>
            </a:r>
            <a:r>
              <a:rPr lang="en-US" altLang="vi-VN" sz="3200">
                <a:solidFill>
                  <a:srgbClr val="FF00FF"/>
                </a:solidFill>
              </a:rPr>
              <a:t> </a:t>
            </a:r>
            <a:r>
              <a:rPr lang="en-US" altLang="vi-VN" sz="3200" b="1">
                <a:solidFill>
                  <a:srgbClr val="FF00FF"/>
                </a:solidFill>
              </a:rPr>
              <a:t>Ba cảng biển lớn nhất nước ta hiện </a:t>
            </a:r>
            <a:r>
              <a:rPr lang="en-US" altLang="vi-VN" sz="3200" b="1" smtClean="0">
                <a:solidFill>
                  <a:srgbClr val="FF00FF"/>
                </a:solidFill>
              </a:rPr>
              <a:t>nay là</a:t>
            </a:r>
            <a:endParaRPr lang="en-US" altLang="vi-VN" sz="3200" b="1">
              <a:solidFill>
                <a:srgbClr val="FF00FF"/>
              </a:solidFill>
            </a:endParaRPr>
          </a:p>
        </p:txBody>
      </p:sp>
      <p:sp>
        <p:nvSpPr>
          <p:cNvPr id="8" name="Rectangle 8">
            <a:extLst>
              <a:ext uri="{FF2B5EF4-FFF2-40B4-BE49-F238E27FC236}">
                <a16:creationId xmlns="" xmlns:a16="http://schemas.microsoft.com/office/drawing/2014/main" id="{E488BEF5-CA4A-49B7-982B-FC2E562E8E43}"/>
              </a:ext>
            </a:extLst>
          </p:cNvPr>
          <p:cNvSpPr>
            <a:spLocks noChangeArrowheads="1"/>
          </p:cNvSpPr>
          <p:nvPr/>
        </p:nvSpPr>
        <p:spPr bwMode="auto">
          <a:xfrm>
            <a:off x="913179" y="1874521"/>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fontAlgn="base" hangingPunct="1">
              <a:spcBef>
                <a:spcPct val="0"/>
              </a:spcBef>
              <a:spcAft>
                <a:spcPct val="0"/>
              </a:spcAft>
            </a:pPr>
            <a:r>
              <a:rPr lang="en-US" altLang="vi-VN" sz="3200" b="1" smtClean="0">
                <a:solidFill>
                  <a:srgbClr val="0000FF"/>
                </a:solidFill>
              </a:rPr>
              <a:t>A. Nha </a:t>
            </a:r>
            <a:r>
              <a:rPr lang="en-US" altLang="vi-VN" sz="3200" b="1">
                <a:solidFill>
                  <a:srgbClr val="0000FF"/>
                </a:solidFill>
              </a:rPr>
              <a:t>Trang, Sài Gòn, Cần Thơ</a:t>
            </a:r>
          </a:p>
        </p:txBody>
      </p:sp>
      <p:sp>
        <p:nvSpPr>
          <p:cNvPr id="9" name="Rectangle 18">
            <a:extLst>
              <a:ext uri="{FF2B5EF4-FFF2-40B4-BE49-F238E27FC236}">
                <a16:creationId xmlns="" xmlns:a16="http://schemas.microsoft.com/office/drawing/2014/main" id="{3625BF7A-624E-430E-A92B-60F05E81E862}"/>
              </a:ext>
            </a:extLst>
          </p:cNvPr>
          <p:cNvSpPr>
            <a:spLocks noChangeArrowheads="1"/>
          </p:cNvSpPr>
          <p:nvPr/>
        </p:nvSpPr>
        <p:spPr bwMode="auto">
          <a:xfrm>
            <a:off x="913179" y="2602525"/>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fontAlgn="base" hangingPunct="1">
              <a:spcBef>
                <a:spcPct val="0"/>
              </a:spcBef>
              <a:spcAft>
                <a:spcPct val="0"/>
              </a:spcAft>
            </a:pPr>
            <a:r>
              <a:rPr lang="en-US" altLang="vi-VN" sz="3200" b="1" smtClean="0">
                <a:solidFill>
                  <a:srgbClr val="0000FF"/>
                </a:solidFill>
              </a:rPr>
              <a:t>B. Hải </a:t>
            </a:r>
            <a:r>
              <a:rPr lang="en-US" altLang="vi-VN" sz="3200" b="1">
                <a:solidFill>
                  <a:srgbClr val="0000FF"/>
                </a:solidFill>
              </a:rPr>
              <a:t>Phòng, Đà Nẵng, Sài Gòn</a:t>
            </a:r>
          </a:p>
        </p:txBody>
      </p:sp>
      <p:sp>
        <p:nvSpPr>
          <p:cNvPr id="10" name="Rectangle 19">
            <a:extLst>
              <a:ext uri="{FF2B5EF4-FFF2-40B4-BE49-F238E27FC236}">
                <a16:creationId xmlns="" xmlns:a16="http://schemas.microsoft.com/office/drawing/2014/main" id="{C29D3CF6-80FD-4810-ADAC-D8F78FC43DFB}"/>
              </a:ext>
            </a:extLst>
          </p:cNvPr>
          <p:cNvSpPr>
            <a:spLocks noChangeArrowheads="1"/>
          </p:cNvSpPr>
          <p:nvPr/>
        </p:nvSpPr>
        <p:spPr bwMode="auto">
          <a:xfrm>
            <a:off x="913179" y="3454793"/>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fontAlgn="base" hangingPunct="1">
              <a:spcBef>
                <a:spcPct val="0"/>
              </a:spcBef>
              <a:spcAft>
                <a:spcPct val="0"/>
              </a:spcAft>
            </a:pPr>
            <a:r>
              <a:rPr lang="en-US" altLang="vi-VN" sz="3200" b="1" smtClean="0">
                <a:solidFill>
                  <a:srgbClr val="0000FF"/>
                </a:solidFill>
              </a:rPr>
              <a:t>C. Sài </a:t>
            </a:r>
            <a:r>
              <a:rPr lang="en-US" altLang="vi-VN" sz="3200" b="1">
                <a:solidFill>
                  <a:srgbClr val="0000FF"/>
                </a:solidFill>
              </a:rPr>
              <a:t>Gòn, Quy Nhơn, Nha Trang</a:t>
            </a:r>
          </a:p>
        </p:txBody>
      </p:sp>
      <p:sp>
        <p:nvSpPr>
          <p:cNvPr id="11" name="Rectangle 20">
            <a:extLst>
              <a:ext uri="{FF2B5EF4-FFF2-40B4-BE49-F238E27FC236}">
                <a16:creationId xmlns="" xmlns:a16="http://schemas.microsoft.com/office/drawing/2014/main" id="{8540772D-CEDC-4A38-B4A9-78C9DC47DA32}"/>
              </a:ext>
            </a:extLst>
          </p:cNvPr>
          <p:cNvSpPr>
            <a:spLocks noChangeArrowheads="1"/>
          </p:cNvSpPr>
          <p:nvPr/>
        </p:nvSpPr>
        <p:spPr bwMode="auto">
          <a:xfrm>
            <a:off x="913179" y="4312921"/>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fontAlgn="base" hangingPunct="1">
              <a:spcBef>
                <a:spcPct val="0"/>
              </a:spcBef>
              <a:spcAft>
                <a:spcPct val="0"/>
              </a:spcAft>
            </a:pPr>
            <a:r>
              <a:rPr lang="en-US" altLang="vi-VN" sz="3200" b="1" smtClean="0">
                <a:solidFill>
                  <a:srgbClr val="0000FF"/>
                </a:solidFill>
              </a:rPr>
              <a:t>D. Quảng </a:t>
            </a:r>
            <a:r>
              <a:rPr lang="en-US" altLang="vi-VN" sz="3200" b="1">
                <a:solidFill>
                  <a:srgbClr val="0000FF"/>
                </a:solidFill>
              </a:rPr>
              <a:t>Ninh, Hải Phòng, Sài Gòn</a:t>
            </a:r>
          </a:p>
        </p:txBody>
      </p:sp>
    </p:spTree>
    <p:extLst>
      <p:ext uri="{BB962C8B-B14F-4D97-AF65-F5344CB8AC3E}">
        <p14:creationId xmlns:p14="http://schemas.microsoft.com/office/powerpoint/2010/main" val="104346350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mph" presetSubtype="0" fill="hold" nodeType="clickEffect">
                                  <p:stCondLst>
                                    <p:cond delay="0"/>
                                  </p:stCondLst>
                                  <p:childTnLst>
                                    <p:animClr clrSpc="hsl" dir="cw">
                                      <p:cBhvr override="childStyle">
                                        <p:cTn id="6" dur="500" fill="hold"/>
                                        <p:tgtEl>
                                          <p:spTgt spid="9">
                                            <p:txEl>
                                              <p:pRg st="0" end="0"/>
                                            </p:txEl>
                                          </p:spTgt>
                                        </p:tgtEl>
                                        <p:attrNameLst>
                                          <p:attrName>style.color</p:attrName>
                                        </p:attrNameLst>
                                      </p:cBhvr>
                                      <p:by>
                                        <p:hsl h="-7200000" s="0" l="0"/>
                                      </p:by>
                                    </p:animClr>
                                    <p:animClr clrSpc="hsl" dir="cw">
                                      <p:cBhvr>
                                        <p:cTn id="7" dur="500" fill="hold"/>
                                        <p:tgtEl>
                                          <p:spTgt spid="9">
                                            <p:txEl>
                                              <p:pRg st="0" end="0"/>
                                            </p:txEl>
                                          </p:spTgt>
                                        </p:tgtEl>
                                        <p:attrNameLst>
                                          <p:attrName>fillcolor</p:attrName>
                                        </p:attrNameLst>
                                      </p:cBhvr>
                                      <p:by>
                                        <p:hsl h="-7200000" s="0" l="0"/>
                                      </p:by>
                                    </p:animClr>
                                    <p:animClr clrSpc="hsl" dir="cw">
                                      <p:cBhvr>
                                        <p:cTn id="8" dur="500" fill="hold"/>
                                        <p:tgtEl>
                                          <p:spTgt spid="9">
                                            <p:txEl>
                                              <p:pRg st="0" end="0"/>
                                            </p:txEl>
                                          </p:spTgt>
                                        </p:tgtEl>
                                        <p:attrNameLst>
                                          <p:attrName>stroke.color</p:attrName>
                                        </p:attrNameLst>
                                      </p:cBhvr>
                                      <p:by>
                                        <p:hsl h="-7200000" s="0" l="0"/>
                                      </p:by>
                                    </p:animClr>
                                    <p:set>
                                      <p:cBhvr>
                                        <p:cTn id="9" dur="500" fill="hold"/>
                                        <p:tgtEl>
                                          <p:spTgt spid="9">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xmlns="" id="{3B368E4B-4698-43EA-BADA-0682B35EBBED}"/>
              </a:ext>
            </a:extLst>
          </p:cNvPr>
          <p:cNvGrpSpPr/>
          <p:nvPr/>
        </p:nvGrpSpPr>
        <p:grpSpPr>
          <a:xfrm>
            <a:off x="2936544" y="98508"/>
            <a:ext cx="6318912" cy="716771"/>
            <a:chOff x="1399309" y="32676"/>
            <a:chExt cx="9393381" cy="716771"/>
          </a:xfrm>
        </p:grpSpPr>
        <p:sp>
          <p:nvSpPr>
            <p:cNvPr id="5" name="Rectangle: Rounded Corners 4">
              <a:extLst>
                <a:ext uri="{FF2B5EF4-FFF2-40B4-BE49-F238E27FC236}">
                  <a16:creationId xmlns:a16="http://schemas.microsoft.com/office/drawing/2014/main" xmlns="" id="{1443F357-778F-46CE-9097-C9AD975C7B9C}"/>
                </a:ext>
              </a:extLst>
            </p:cNvPr>
            <p:cNvSpPr/>
            <p:nvPr/>
          </p:nvSpPr>
          <p:spPr>
            <a:xfrm>
              <a:off x="1399309" y="41561"/>
              <a:ext cx="9393381" cy="707886"/>
            </a:xfrm>
            <a:prstGeom prst="roundRect">
              <a:avLst>
                <a:gd name="adj" fmla="val 50000"/>
              </a:avLst>
            </a:prstGeom>
            <a:solidFill>
              <a:srgbClr val="8D4D0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FFFFFF"/>
                </a:solidFill>
                <a:effectLst/>
                <a:uLnTx/>
                <a:uFillTx/>
                <a:latin typeface="Calibri" pitchFamily="34" charset="0"/>
                <a:cs typeface="Calibri" pitchFamily="34" charset="0"/>
              </a:endParaRPr>
            </a:p>
          </p:txBody>
        </p:sp>
        <p:sp>
          <p:nvSpPr>
            <p:cNvPr id="6" name="TextBox 5">
              <a:extLst>
                <a:ext uri="{FF2B5EF4-FFF2-40B4-BE49-F238E27FC236}">
                  <a16:creationId xmlns:a16="http://schemas.microsoft.com/office/drawing/2014/main" xmlns="" id="{F8DD86D3-DEE0-40D5-A0BE-4F6A1DA9B773}"/>
                </a:ext>
              </a:extLst>
            </p:cNvPr>
            <p:cNvSpPr txBox="1"/>
            <p:nvPr/>
          </p:nvSpPr>
          <p:spPr>
            <a:xfrm>
              <a:off x="2198746" y="32676"/>
              <a:ext cx="7844474"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smtClean="0">
                  <a:ln>
                    <a:noFill/>
                  </a:ln>
                  <a:solidFill>
                    <a:srgbClr val="FFFF00"/>
                  </a:solidFill>
                  <a:effectLst>
                    <a:outerShdw blurRad="38100" dist="38100" dir="2700000" algn="tl">
                      <a:srgbClr val="000000">
                        <a:alpha val="43137"/>
                      </a:srgbClr>
                    </a:outerShdw>
                  </a:effectLst>
                  <a:uLnTx/>
                  <a:uFillTx/>
                  <a:latin typeface="Calibri" pitchFamily="34" charset="0"/>
                  <a:cs typeface="Calibri" pitchFamily="34" charset="0"/>
                </a:rPr>
                <a:t>LUYỆN</a:t>
              </a:r>
              <a:r>
                <a:rPr kumimoji="0" lang="en-US" sz="4000" b="1" i="0" u="none" strike="noStrike" kern="0" cap="none" spc="0" normalizeH="0" noProof="0" smtClean="0">
                  <a:ln>
                    <a:noFill/>
                  </a:ln>
                  <a:solidFill>
                    <a:srgbClr val="FFFF00"/>
                  </a:solidFill>
                  <a:effectLst>
                    <a:outerShdw blurRad="38100" dist="38100" dir="2700000" algn="tl">
                      <a:srgbClr val="000000">
                        <a:alpha val="43137"/>
                      </a:srgbClr>
                    </a:outerShdw>
                  </a:effectLst>
                  <a:uLnTx/>
                  <a:uFillTx/>
                  <a:latin typeface="Calibri" pitchFamily="34" charset="0"/>
                  <a:cs typeface="Calibri" pitchFamily="34" charset="0"/>
                </a:rPr>
                <a:t> TẬP</a:t>
              </a:r>
              <a:endParaRPr kumimoji="0" lang="en-US" sz="4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cs typeface="Calibri" pitchFamily="34" charset="0"/>
              </a:endParaRPr>
            </a:p>
          </p:txBody>
        </p:sp>
      </p:grpSp>
      <p:sp>
        <p:nvSpPr>
          <p:cNvPr id="7" name="Rectangle 4">
            <a:extLst>
              <a:ext uri="{FF2B5EF4-FFF2-40B4-BE49-F238E27FC236}">
                <a16:creationId xmlns="" xmlns:a16="http://schemas.microsoft.com/office/drawing/2014/main" id="{27D31608-2F87-48FD-B241-84EBC7332BF9}"/>
              </a:ext>
            </a:extLst>
          </p:cNvPr>
          <p:cNvSpPr>
            <a:spLocks noChangeArrowheads="1"/>
          </p:cNvSpPr>
          <p:nvPr/>
        </p:nvSpPr>
        <p:spPr bwMode="auto">
          <a:xfrm>
            <a:off x="0" y="967161"/>
            <a:ext cx="10243656" cy="9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altLang="vi-VN" sz="3200" b="1">
                <a:solidFill>
                  <a:srgbClr val="FF00FF"/>
                </a:solidFill>
              </a:rPr>
              <a:t>Câu 4:</a:t>
            </a:r>
            <a:r>
              <a:rPr lang="en-US" altLang="vi-VN" sz="3200">
                <a:solidFill>
                  <a:srgbClr val="FF00FF"/>
                </a:solidFill>
              </a:rPr>
              <a:t> </a:t>
            </a:r>
            <a:r>
              <a:rPr lang="en-US" altLang="vi-VN" sz="3200" b="1">
                <a:solidFill>
                  <a:srgbClr val="FF00FF"/>
                </a:solidFill>
              </a:rPr>
              <a:t>Loại hình vận tải có </a:t>
            </a:r>
            <a:r>
              <a:rPr lang="en-US" altLang="vi-VN" sz="3200" b="1" smtClean="0">
                <a:solidFill>
                  <a:srgbClr val="FF00FF"/>
                </a:solidFill>
              </a:rPr>
              <a:t>giá thành đắt đỏ nhất </a:t>
            </a:r>
            <a:r>
              <a:rPr lang="en-US" altLang="vi-VN" sz="3200" b="1">
                <a:solidFill>
                  <a:srgbClr val="FF00FF"/>
                </a:solidFill>
              </a:rPr>
              <a:t>là </a:t>
            </a:r>
          </a:p>
        </p:txBody>
      </p:sp>
      <p:sp>
        <p:nvSpPr>
          <p:cNvPr id="8" name="Rectangle 9">
            <a:extLst>
              <a:ext uri="{FF2B5EF4-FFF2-40B4-BE49-F238E27FC236}">
                <a16:creationId xmlns="" xmlns:a16="http://schemas.microsoft.com/office/drawing/2014/main" id="{FA6DF825-ED40-4818-BAA0-37FF56A74B00}"/>
              </a:ext>
            </a:extLst>
          </p:cNvPr>
          <p:cNvSpPr>
            <a:spLocks noChangeArrowheads="1"/>
          </p:cNvSpPr>
          <p:nvPr/>
        </p:nvSpPr>
        <p:spPr bwMode="auto">
          <a:xfrm>
            <a:off x="1335227" y="1987069"/>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fontAlgn="base" hangingPunct="1">
              <a:spcBef>
                <a:spcPct val="0"/>
              </a:spcBef>
              <a:spcAft>
                <a:spcPct val="0"/>
              </a:spcAft>
            </a:pPr>
            <a:r>
              <a:rPr lang="en-US" altLang="vi-VN" sz="3200" b="1" smtClean="0">
                <a:solidFill>
                  <a:srgbClr val="0000FF"/>
                </a:solidFill>
              </a:rPr>
              <a:t>A. Đường </a:t>
            </a:r>
            <a:r>
              <a:rPr lang="en-US" altLang="vi-VN" sz="3200" b="1">
                <a:solidFill>
                  <a:srgbClr val="0000FF"/>
                </a:solidFill>
              </a:rPr>
              <a:t>biển</a:t>
            </a:r>
          </a:p>
        </p:txBody>
      </p:sp>
      <p:sp>
        <p:nvSpPr>
          <p:cNvPr id="9" name="Rectangle 47">
            <a:extLst>
              <a:ext uri="{FF2B5EF4-FFF2-40B4-BE49-F238E27FC236}">
                <a16:creationId xmlns="" xmlns:a16="http://schemas.microsoft.com/office/drawing/2014/main" id="{57878F58-0DBD-4A49-8C23-B63FB1A206CD}"/>
              </a:ext>
            </a:extLst>
          </p:cNvPr>
          <p:cNvSpPr>
            <a:spLocks noChangeArrowheads="1"/>
          </p:cNvSpPr>
          <p:nvPr/>
        </p:nvSpPr>
        <p:spPr bwMode="auto">
          <a:xfrm>
            <a:off x="1335227" y="2672869"/>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fontAlgn="base" hangingPunct="1">
              <a:spcBef>
                <a:spcPct val="0"/>
              </a:spcBef>
              <a:spcAft>
                <a:spcPct val="0"/>
              </a:spcAft>
            </a:pPr>
            <a:r>
              <a:rPr lang="en-US" altLang="vi-VN" sz="3200" b="1" smtClean="0">
                <a:solidFill>
                  <a:srgbClr val="0000FF"/>
                </a:solidFill>
              </a:rPr>
              <a:t>B. Đường </a:t>
            </a:r>
            <a:r>
              <a:rPr lang="en-US" altLang="vi-VN" sz="3200" b="1">
                <a:solidFill>
                  <a:srgbClr val="0000FF"/>
                </a:solidFill>
              </a:rPr>
              <a:t>sông</a:t>
            </a:r>
          </a:p>
        </p:txBody>
      </p:sp>
      <p:sp>
        <p:nvSpPr>
          <p:cNvPr id="10" name="Rectangle 48">
            <a:extLst>
              <a:ext uri="{FF2B5EF4-FFF2-40B4-BE49-F238E27FC236}">
                <a16:creationId xmlns="" xmlns:a16="http://schemas.microsoft.com/office/drawing/2014/main" id="{79A16F11-DA0D-474A-A337-821EE3B1322A}"/>
              </a:ext>
            </a:extLst>
          </p:cNvPr>
          <p:cNvSpPr>
            <a:spLocks noChangeArrowheads="1"/>
          </p:cNvSpPr>
          <p:nvPr/>
        </p:nvSpPr>
        <p:spPr bwMode="auto">
          <a:xfrm>
            <a:off x="1335227" y="3511069"/>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fontAlgn="base" hangingPunct="1">
              <a:spcBef>
                <a:spcPct val="0"/>
              </a:spcBef>
              <a:spcAft>
                <a:spcPct val="0"/>
              </a:spcAft>
            </a:pPr>
            <a:r>
              <a:rPr lang="en-US" altLang="vi-VN" sz="3200" b="1" smtClean="0">
                <a:solidFill>
                  <a:srgbClr val="0000FF"/>
                </a:solidFill>
              </a:rPr>
              <a:t>C. Đường </a:t>
            </a:r>
            <a:r>
              <a:rPr lang="en-US" altLang="vi-VN" sz="3200" b="1">
                <a:solidFill>
                  <a:srgbClr val="0000FF"/>
                </a:solidFill>
              </a:rPr>
              <a:t>bộ</a:t>
            </a:r>
          </a:p>
        </p:txBody>
      </p:sp>
      <p:sp>
        <p:nvSpPr>
          <p:cNvPr id="11" name="Rectangle 49">
            <a:extLst>
              <a:ext uri="{FF2B5EF4-FFF2-40B4-BE49-F238E27FC236}">
                <a16:creationId xmlns="" xmlns:a16="http://schemas.microsoft.com/office/drawing/2014/main" id="{3EA43636-2DEB-47A4-9E8B-F340B1438570}"/>
              </a:ext>
            </a:extLst>
          </p:cNvPr>
          <p:cNvSpPr>
            <a:spLocks noChangeArrowheads="1"/>
          </p:cNvSpPr>
          <p:nvPr/>
        </p:nvSpPr>
        <p:spPr bwMode="auto">
          <a:xfrm>
            <a:off x="1335227" y="4158177"/>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fontAlgn="base" hangingPunct="1">
              <a:spcBef>
                <a:spcPct val="0"/>
              </a:spcBef>
              <a:spcAft>
                <a:spcPct val="0"/>
              </a:spcAft>
            </a:pPr>
            <a:r>
              <a:rPr lang="en-US" altLang="vi-VN" sz="3200" b="1" smtClean="0">
                <a:solidFill>
                  <a:srgbClr val="0000FF"/>
                </a:solidFill>
              </a:rPr>
              <a:t>D. Đường </a:t>
            </a:r>
            <a:r>
              <a:rPr lang="en-US" altLang="vi-VN" sz="3200" b="1">
                <a:solidFill>
                  <a:srgbClr val="0000FF"/>
                </a:solidFill>
              </a:rPr>
              <a:t>hàng không</a:t>
            </a:r>
          </a:p>
        </p:txBody>
      </p:sp>
    </p:spTree>
    <p:extLst>
      <p:ext uri="{BB962C8B-B14F-4D97-AF65-F5344CB8AC3E}">
        <p14:creationId xmlns:p14="http://schemas.microsoft.com/office/powerpoint/2010/main" val="104346350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mph" presetSubtype="0" fill="hold" nodeType="clickEffect">
                                  <p:stCondLst>
                                    <p:cond delay="0"/>
                                  </p:stCondLst>
                                  <p:childTnLst>
                                    <p:animClr clrSpc="hsl" dir="cw">
                                      <p:cBhvr override="childStyle">
                                        <p:cTn id="6" dur="500" fill="hold"/>
                                        <p:tgtEl>
                                          <p:spTgt spid="11">
                                            <p:txEl>
                                              <p:pRg st="0" end="0"/>
                                            </p:txEl>
                                          </p:spTgt>
                                        </p:tgtEl>
                                        <p:attrNameLst>
                                          <p:attrName>style.color</p:attrName>
                                        </p:attrNameLst>
                                      </p:cBhvr>
                                      <p:by>
                                        <p:hsl h="-7200000" s="0" l="0"/>
                                      </p:by>
                                    </p:animClr>
                                    <p:animClr clrSpc="hsl" dir="cw">
                                      <p:cBhvr>
                                        <p:cTn id="7" dur="500" fill="hold"/>
                                        <p:tgtEl>
                                          <p:spTgt spid="11">
                                            <p:txEl>
                                              <p:pRg st="0" end="0"/>
                                            </p:txEl>
                                          </p:spTgt>
                                        </p:tgtEl>
                                        <p:attrNameLst>
                                          <p:attrName>fillcolor</p:attrName>
                                        </p:attrNameLst>
                                      </p:cBhvr>
                                      <p:by>
                                        <p:hsl h="-7200000" s="0" l="0"/>
                                      </p:by>
                                    </p:animClr>
                                    <p:animClr clrSpc="hsl" dir="cw">
                                      <p:cBhvr>
                                        <p:cTn id="8" dur="500" fill="hold"/>
                                        <p:tgtEl>
                                          <p:spTgt spid="11">
                                            <p:txEl>
                                              <p:pRg st="0" end="0"/>
                                            </p:txEl>
                                          </p:spTgt>
                                        </p:tgtEl>
                                        <p:attrNameLst>
                                          <p:attrName>stroke.color</p:attrName>
                                        </p:attrNameLst>
                                      </p:cBhvr>
                                      <p:by>
                                        <p:hsl h="-7200000" s="0" l="0"/>
                                      </p:by>
                                    </p:animClr>
                                    <p:set>
                                      <p:cBhvr>
                                        <p:cTn id="9" dur="500" fill="hold"/>
                                        <p:tgtEl>
                                          <p:spTgt spid="11">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xmlns="" id="{3B368E4B-4698-43EA-BADA-0682B35EBBED}"/>
              </a:ext>
            </a:extLst>
          </p:cNvPr>
          <p:cNvGrpSpPr/>
          <p:nvPr/>
        </p:nvGrpSpPr>
        <p:grpSpPr>
          <a:xfrm>
            <a:off x="2936544" y="98508"/>
            <a:ext cx="6318912" cy="716771"/>
            <a:chOff x="1399309" y="32676"/>
            <a:chExt cx="9393381" cy="716771"/>
          </a:xfrm>
        </p:grpSpPr>
        <p:sp>
          <p:nvSpPr>
            <p:cNvPr id="5" name="Rectangle: Rounded Corners 4">
              <a:extLst>
                <a:ext uri="{FF2B5EF4-FFF2-40B4-BE49-F238E27FC236}">
                  <a16:creationId xmlns:a16="http://schemas.microsoft.com/office/drawing/2014/main" xmlns="" id="{1443F357-778F-46CE-9097-C9AD975C7B9C}"/>
                </a:ext>
              </a:extLst>
            </p:cNvPr>
            <p:cNvSpPr/>
            <p:nvPr/>
          </p:nvSpPr>
          <p:spPr>
            <a:xfrm>
              <a:off x="1399309" y="41561"/>
              <a:ext cx="9393381" cy="707886"/>
            </a:xfrm>
            <a:prstGeom prst="roundRect">
              <a:avLst>
                <a:gd name="adj" fmla="val 50000"/>
              </a:avLst>
            </a:prstGeom>
            <a:solidFill>
              <a:srgbClr val="8D4D0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FFFFFF"/>
                </a:solidFill>
                <a:effectLst/>
                <a:uLnTx/>
                <a:uFillTx/>
                <a:latin typeface="Calibri" pitchFamily="34" charset="0"/>
                <a:cs typeface="Calibri" pitchFamily="34" charset="0"/>
              </a:endParaRPr>
            </a:p>
          </p:txBody>
        </p:sp>
        <p:sp>
          <p:nvSpPr>
            <p:cNvPr id="6" name="TextBox 5">
              <a:extLst>
                <a:ext uri="{FF2B5EF4-FFF2-40B4-BE49-F238E27FC236}">
                  <a16:creationId xmlns:a16="http://schemas.microsoft.com/office/drawing/2014/main" xmlns="" id="{F8DD86D3-DEE0-40D5-A0BE-4F6A1DA9B773}"/>
                </a:ext>
              </a:extLst>
            </p:cNvPr>
            <p:cNvSpPr txBox="1"/>
            <p:nvPr/>
          </p:nvSpPr>
          <p:spPr>
            <a:xfrm>
              <a:off x="2198746" y="32676"/>
              <a:ext cx="7844474"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smtClean="0">
                  <a:ln>
                    <a:noFill/>
                  </a:ln>
                  <a:solidFill>
                    <a:srgbClr val="FFFF00"/>
                  </a:solidFill>
                  <a:effectLst>
                    <a:outerShdw blurRad="38100" dist="38100" dir="2700000" algn="tl">
                      <a:srgbClr val="000000">
                        <a:alpha val="43137"/>
                      </a:srgbClr>
                    </a:outerShdw>
                  </a:effectLst>
                  <a:uLnTx/>
                  <a:uFillTx/>
                  <a:latin typeface="Calibri" pitchFamily="34" charset="0"/>
                  <a:cs typeface="Calibri" pitchFamily="34" charset="0"/>
                </a:rPr>
                <a:t>LUYỆN</a:t>
              </a:r>
              <a:r>
                <a:rPr kumimoji="0" lang="en-US" sz="4000" b="1" i="0" u="none" strike="noStrike" kern="0" cap="none" spc="0" normalizeH="0" noProof="0" smtClean="0">
                  <a:ln>
                    <a:noFill/>
                  </a:ln>
                  <a:solidFill>
                    <a:srgbClr val="FFFF00"/>
                  </a:solidFill>
                  <a:effectLst>
                    <a:outerShdw blurRad="38100" dist="38100" dir="2700000" algn="tl">
                      <a:srgbClr val="000000">
                        <a:alpha val="43137"/>
                      </a:srgbClr>
                    </a:outerShdw>
                  </a:effectLst>
                  <a:uLnTx/>
                  <a:uFillTx/>
                  <a:latin typeface="Calibri" pitchFamily="34" charset="0"/>
                  <a:cs typeface="Calibri" pitchFamily="34" charset="0"/>
                </a:rPr>
                <a:t> TẬP</a:t>
              </a:r>
              <a:endParaRPr kumimoji="0" lang="en-US" sz="4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cs typeface="Calibri" pitchFamily="34" charset="0"/>
              </a:endParaRPr>
            </a:p>
          </p:txBody>
        </p:sp>
      </p:grpSp>
      <p:sp>
        <p:nvSpPr>
          <p:cNvPr id="7" name="Rectangle 4">
            <a:extLst>
              <a:ext uri="{FF2B5EF4-FFF2-40B4-BE49-F238E27FC236}">
                <a16:creationId xmlns="" xmlns:a16="http://schemas.microsoft.com/office/drawing/2014/main" id="{825B3AE0-5492-4410-8CBE-0EEEDCB009C0}"/>
              </a:ext>
            </a:extLst>
          </p:cNvPr>
          <p:cNvSpPr>
            <a:spLocks noChangeArrowheads="1"/>
          </p:cNvSpPr>
          <p:nvPr/>
        </p:nvSpPr>
        <p:spPr bwMode="auto">
          <a:xfrm>
            <a:off x="449943" y="932538"/>
            <a:ext cx="11350171"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fontAlgn="base" hangingPunct="1">
              <a:spcBef>
                <a:spcPct val="0"/>
              </a:spcBef>
              <a:spcAft>
                <a:spcPct val="0"/>
              </a:spcAft>
            </a:pPr>
            <a:r>
              <a:rPr lang="en-US" altLang="vi-VN" sz="3200" b="1">
                <a:solidFill>
                  <a:srgbClr val="FF00FF"/>
                </a:solidFill>
              </a:rPr>
              <a:t>Câu 5: </a:t>
            </a:r>
            <a:r>
              <a:rPr lang="en-US" altLang="vi-VN" sz="3200" b="1" smtClean="0">
                <a:solidFill>
                  <a:srgbClr val="FF00FF"/>
                </a:solidFill>
              </a:rPr>
              <a:t>Việt Nam là nước có tốc độ phát triển điện thoại xếp thứ </a:t>
            </a:r>
          </a:p>
          <a:p>
            <a:pPr algn="just" eaLnBrk="1" fontAlgn="base" hangingPunct="1">
              <a:spcBef>
                <a:spcPct val="0"/>
              </a:spcBef>
              <a:spcAft>
                <a:spcPct val="0"/>
              </a:spcAft>
            </a:pPr>
            <a:r>
              <a:rPr lang="en-US" altLang="vi-VN" sz="3200" b="1" smtClean="0">
                <a:solidFill>
                  <a:srgbClr val="FF00FF"/>
                </a:solidFill>
              </a:rPr>
              <a:t>mấy thế giới?</a:t>
            </a:r>
            <a:endParaRPr lang="en-US" altLang="vi-VN" sz="3200" b="1">
              <a:solidFill>
                <a:srgbClr val="FF00FF"/>
              </a:solidFill>
            </a:endParaRPr>
          </a:p>
        </p:txBody>
      </p:sp>
      <p:sp>
        <p:nvSpPr>
          <p:cNvPr id="8" name="Rectangle 9">
            <a:extLst>
              <a:ext uri="{FF2B5EF4-FFF2-40B4-BE49-F238E27FC236}">
                <a16:creationId xmlns="" xmlns:a16="http://schemas.microsoft.com/office/drawing/2014/main" id="{6167DB9D-ADCF-4E5C-83BB-57F929538277}"/>
              </a:ext>
            </a:extLst>
          </p:cNvPr>
          <p:cNvSpPr>
            <a:spLocks noChangeArrowheads="1"/>
          </p:cNvSpPr>
          <p:nvPr/>
        </p:nvSpPr>
        <p:spPr bwMode="auto">
          <a:xfrm>
            <a:off x="1520371" y="2198526"/>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smtClean="0">
                <a:solidFill>
                  <a:srgbClr val="0000FF"/>
                </a:solidFill>
              </a:rPr>
              <a:t>A. Thứ hai</a:t>
            </a:r>
            <a:endParaRPr lang="en-US" altLang="vi-VN" sz="3200" b="1">
              <a:solidFill>
                <a:srgbClr val="0000FF"/>
              </a:solidFill>
            </a:endParaRPr>
          </a:p>
        </p:txBody>
      </p:sp>
      <p:sp>
        <p:nvSpPr>
          <p:cNvPr id="9" name="Rectangle 47">
            <a:extLst>
              <a:ext uri="{FF2B5EF4-FFF2-40B4-BE49-F238E27FC236}">
                <a16:creationId xmlns="" xmlns:a16="http://schemas.microsoft.com/office/drawing/2014/main" id="{976FD773-5BAF-488B-AFE4-801586FD6F59}"/>
              </a:ext>
            </a:extLst>
          </p:cNvPr>
          <p:cNvSpPr>
            <a:spLocks noChangeArrowheads="1"/>
          </p:cNvSpPr>
          <p:nvPr/>
        </p:nvSpPr>
        <p:spPr bwMode="auto">
          <a:xfrm>
            <a:off x="1520371" y="2898840"/>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smtClean="0">
                <a:solidFill>
                  <a:srgbClr val="0000FF"/>
                </a:solidFill>
              </a:rPr>
              <a:t>B. Thứ ba</a:t>
            </a:r>
            <a:endParaRPr lang="en-US" altLang="vi-VN" sz="3200" b="1">
              <a:solidFill>
                <a:srgbClr val="0000FF"/>
              </a:solidFill>
            </a:endParaRPr>
          </a:p>
        </p:txBody>
      </p:sp>
      <p:sp>
        <p:nvSpPr>
          <p:cNvPr id="10" name="Rectangle 48">
            <a:extLst>
              <a:ext uri="{FF2B5EF4-FFF2-40B4-BE49-F238E27FC236}">
                <a16:creationId xmlns="" xmlns:a16="http://schemas.microsoft.com/office/drawing/2014/main" id="{155611CF-54B4-4C45-A4F2-A4EA29722414}"/>
              </a:ext>
            </a:extLst>
          </p:cNvPr>
          <p:cNvSpPr>
            <a:spLocks noChangeArrowheads="1"/>
          </p:cNvSpPr>
          <p:nvPr/>
        </p:nvSpPr>
        <p:spPr bwMode="auto">
          <a:xfrm>
            <a:off x="1520371" y="3664470"/>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smtClean="0">
                <a:solidFill>
                  <a:srgbClr val="0000FF"/>
                </a:solidFill>
              </a:rPr>
              <a:t>C. Thứ tư</a:t>
            </a:r>
            <a:endParaRPr lang="en-US" altLang="vi-VN" sz="3200" b="1">
              <a:solidFill>
                <a:srgbClr val="0000FF"/>
              </a:solidFill>
            </a:endParaRPr>
          </a:p>
        </p:txBody>
      </p:sp>
      <p:sp>
        <p:nvSpPr>
          <p:cNvPr id="11" name="Rectangle 49">
            <a:extLst>
              <a:ext uri="{FF2B5EF4-FFF2-40B4-BE49-F238E27FC236}">
                <a16:creationId xmlns="" xmlns:a16="http://schemas.microsoft.com/office/drawing/2014/main" id="{50333076-2862-4186-953E-A0D46637BC02}"/>
              </a:ext>
            </a:extLst>
          </p:cNvPr>
          <p:cNvSpPr>
            <a:spLocks noChangeArrowheads="1"/>
          </p:cNvSpPr>
          <p:nvPr/>
        </p:nvSpPr>
        <p:spPr bwMode="auto">
          <a:xfrm>
            <a:off x="1520371" y="4317618"/>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smtClean="0">
                <a:solidFill>
                  <a:srgbClr val="0000FF"/>
                </a:solidFill>
              </a:rPr>
              <a:t>D. Thứ năm</a:t>
            </a:r>
            <a:endParaRPr lang="en-US" altLang="vi-VN" sz="3200" b="1">
              <a:solidFill>
                <a:srgbClr val="0000FF"/>
              </a:solidFill>
            </a:endParaRPr>
          </a:p>
        </p:txBody>
      </p:sp>
    </p:spTree>
    <p:extLst>
      <p:ext uri="{BB962C8B-B14F-4D97-AF65-F5344CB8AC3E}">
        <p14:creationId xmlns:p14="http://schemas.microsoft.com/office/powerpoint/2010/main" val="104346350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mph" presetSubtype="0" fill="hold" nodeType="clickEffect">
                                  <p:stCondLst>
                                    <p:cond delay="0"/>
                                  </p:stCondLst>
                                  <p:childTnLst>
                                    <p:animClr clrSpc="hsl" dir="cw">
                                      <p:cBhvr override="childStyle">
                                        <p:cTn id="6" dur="500" fill="hold"/>
                                        <p:tgtEl>
                                          <p:spTgt spid="8">
                                            <p:txEl>
                                              <p:pRg st="0" end="0"/>
                                            </p:txEl>
                                          </p:spTgt>
                                        </p:tgtEl>
                                        <p:attrNameLst>
                                          <p:attrName>style.color</p:attrName>
                                        </p:attrNameLst>
                                      </p:cBhvr>
                                      <p:by>
                                        <p:hsl h="-7200000" s="0" l="0"/>
                                      </p:by>
                                    </p:animClr>
                                    <p:animClr clrSpc="hsl" dir="cw">
                                      <p:cBhvr>
                                        <p:cTn id="7" dur="500" fill="hold"/>
                                        <p:tgtEl>
                                          <p:spTgt spid="8">
                                            <p:txEl>
                                              <p:pRg st="0" end="0"/>
                                            </p:txEl>
                                          </p:spTgt>
                                        </p:tgtEl>
                                        <p:attrNameLst>
                                          <p:attrName>fillcolor</p:attrName>
                                        </p:attrNameLst>
                                      </p:cBhvr>
                                      <p:by>
                                        <p:hsl h="-7200000" s="0" l="0"/>
                                      </p:by>
                                    </p:animClr>
                                    <p:animClr clrSpc="hsl" dir="cw">
                                      <p:cBhvr>
                                        <p:cTn id="8" dur="500" fill="hold"/>
                                        <p:tgtEl>
                                          <p:spTgt spid="8">
                                            <p:txEl>
                                              <p:pRg st="0" end="0"/>
                                            </p:txEl>
                                          </p:spTgt>
                                        </p:tgtEl>
                                        <p:attrNameLst>
                                          <p:attrName>stroke.color</p:attrName>
                                        </p:attrNameLst>
                                      </p:cBhvr>
                                      <p:by>
                                        <p:hsl h="-7200000" s="0" l="0"/>
                                      </p:by>
                                    </p:animClr>
                                    <p:set>
                                      <p:cBhvr>
                                        <p:cTn id="9" dur="500" fill="hold"/>
                                        <p:tgtEl>
                                          <p:spTgt spid="8">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xmlns="" id="{3B368E4B-4698-43EA-BADA-0682B35EBBED}"/>
              </a:ext>
            </a:extLst>
          </p:cNvPr>
          <p:cNvGrpSpPr/>
          <p:nvPr/>
        </p:nvGrpSpPr>
        <p:grpSpPr>
          <a:xfrm>
            <a:off x="2936544" y="98508"/>
            <a:ext cx="6318912" cy="716771"/>
            <a:chOff x="1399309" y="32676"/>
            <a:chExt cx="9393381" cy="716771"/>
          </a:xfrm>
        </p:grpSpPr>
        <p:sp>
          <p:nvSpPr>
            <p:cNvPr id="5" name="Rectangle: Rounded Corners 4">
              <a:extLst>
                <a:ext uri="{FF2B5EF4-FFF2-40B4-BE49-F238E27FC236}">
                  <a16:creationId xmlns:a16="http://schemas.microsoft.com/office/drawing/2014/main" xmlns="" id="{1443F357-778F-46CE-9097-C9AD975C7B9C}"/>
                </a:ext>
              </a:extLst>
            </p:cNvPr>
            <p:cNvSpPr/>
            <p:nvPr/>
          </p:nvSpPr>
          <p:spPr>
            <a:xfrm>
              <a:off x="1399309" y="41561"/>
              <a:ext cx="9393381" cy="707886"/>
            </a:xfrm>
            <a:prstGeom prst="roundRect">
              <a:avLst>
                <a:gd name="adj" fmla="val 50000"/>
              </a:avLst>
            </a:prstGeom>
            <a:solidFill>
              <a:srgbClr val="8D4D0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FFFFFF"/>
                </a:solidFill>
                <a:effectLst/>
                <a:uLnTx/>
                <a:uFillTx/>
                <a:latin typeface="Calibri" pitchFamily="34" charset="0"/>
                <a:cs typeface="Calibri" pitchFamily="34" charset="0"/>
              </a:endParaRPr>
            </a:p>
          </p:txBody>
        </p:sp>
        <p:sp>
          <p:nvSpPr>
            <p:cNvPr id="6" name="TextBox 5">
              <a:extLst>
                <a:ext uri="{FF2B5EF4-FFF2-40B4-BE49-F238E27FC236}">
                  <a16:creationId xmlns:a16="http://schemas.microsoft.com/office/drawing/2014/main" xmlns="" id="{F8DD86D3-DEE0-40D5-A0BE-4F6A1DA9B773}"/>
                </a:ext>
              </a:extLst>
            </p:cNvPr>
            <p:cNvSpPr txBox="1"/>
            <p:nvPr/>
          </p:nvSpPr>
          <p:spPr>
            <a:xfrm>
              <a:off x="2198746" y="32676"/>
              <a:ext cx="7844474"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smtClean="0">
                  <a:ln>
                    <a:noFill/>
                  </a:ln>
                  <a:solidFill>
                    <a:srgbClr val="FFFF00"/>
                  </a:solidFill>
                  <a:effectLst>
                    <a:outerShdw blurRad="38100" dist="38100" dir="2700000" algn="tl">
                      <a:srgbClr val="000000">
                        <a:alpha val="43137"/>
                      </a:srgbClr>
                    </a:outerShdw>
                  </a:effectLst>
                  <a:uLnTx/>
                  <a:uFillTx/>
                  <a:latin typeface="Calibri" pitchFamily="34" charset="0"/>
                  <a:cs typeface="Calibri" pitchFamily="34" charset="0"/>
                </a:rPr>
                <a:t>LUYỆN</a:t>
              </a:r>
              <a:r>
                <a:rPr kumimoji="0" lang="en-US" sz="4000" b="1" i="0" u="none" strike="noStrike" kern="0" cap="none" spc="0" normalizeH="0" noProof="0" smtClean="0">
                  <a:ln>
                    <a:noFill/>
                  </a:ln>
                  <a:solidFill>
                    <a:srgbClr val="FFFF00"/>
                  </a:solidFill>
                  <a:effectLst>
                    <a:outerShdw blurRad="38100" dist="38100" dir="2700000" algn="tl">
                      <a:srgbClr val="000000">
                        <a:alpha val="43137"/>
                      </a:srgbClr>
                    </a:outerShdw>
                  </a:effectLst>
                  <a:uLnTx/>
                  <a:uFillTx/>
                  <a:latin typeface="Calibri" pitchFamily="34" charset="0"/>
                  <a:cs typeface="Calibri" pitchFamily="34" charset="0"/>
                </a:rPr>
                <a:t> TẬP</a:t>
              </a:r>
              <a:endParaRPr kumimoji="0" lang="en-US" sz="4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cs typeface="Calibri" pitchFamily="34" charset="0"/>
              </a:endParaRPr>
            </a:p>
          </p:txBody>
        </p:sp>
      </p:grpSp>
      <p:sp>
        <p:nvSpPr>
          <p:cNvPr id="7" name="Rectangle 4">
            <a:extLst>
              <a:ext uri="{FF2B5EF4-FFF2-40B4-BE49-F238E27FC236}">
                <a16:creationId xmlns="" xmlns:a16="http://schemas.microsoft.com/office/drawing/2014/main" id="{825B3AE0-5492-4410-8CBE-0EEEDCB009C0}"/>
              </a:ext>
            </a:extLst>
          </p:cNvPr>
          <p:cNvSpPr>
            <a:spLocks noChangeArrowheads="1"/>
          </p:cNvSpPr>
          <p:nvPr/>
        </p:nvSpPr>
        <p:spPr bwMode="auto">
          <a:xfrm>
            <a:off x="449943" y="932538"/>
            <a:ext cx="11350171"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fontAlgn="base" hangingPunct="1">
              <a:spcBef>
                <a:spcPct val="0"/>
              </a:spcBef>
              <a:spcAft>
                <a:spcPct val="0"/>
              </a:spcAft>
            </a:pPr>
            <a:r>
              <a:rPr lang="en-US" altLang="vi-VN" sz="3200" b="1">
                <a:solidFill>
                  <a:srgbClr val="FF00FF"/>
                </a:solidFill>
              </a:rPr>
              <a:t>Câu </a:t>
            </a:r>
            <a:r>
              <a:rPr lang="en-US" altLang="vi-VN" sz="3200" b="1" smtClean="0">
                <a:solidFill>
                  <a:srgbClr val="FF00FF"/>
                </a:solidFill>
              </a:rPr>
              <a:t>6: Loại hình bưu chính viễn thông kết nối nhanh chóng thế giới</a:t>
            </a:r>
            <a:endParaRPr lang="en-US" altLang="vi-VN" sz="3200" b="1">
              <a:solidFill>
                <a:srgbClr val="FF00FF"/>
              </a:solidFill>
            </a:endParaRPr>
          </a:p>
        </p:txBody>
      </p:sp>
      <p:sp>
        <p:nvSpPr>
          <p:cNvPr id="8" name="Rectangle 9">
            <a:extLst>
              <a:ext uri="{FF2B5EF4-FFF2-40B4-BE49-F238E27FC236}">
                <a16:creationId xmlns="" xmlns:a16="http://schemas.microsoft.com/office/drawing/2014/main" id="{6167DB9D-ADCF-4E5C-83BB-57F929538277}"/>
              </a:ext>
            </a:extLst>
          </p:cNvPr>
          <p:cNvSpPr>
            <a:spLocks noChangeArrowheads="1"/>
          </p:cNvSpPr>
          <p:nvPr/>
        </p:nvSpPr>
        <p:spPr bwMode="auto">
          <a:xfrm>
            <a:off x="1562574" y="4379005"/>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smtClean="0">
                <a:solidFill>
                  <a:srgbClr val="0000FF"/>
                </a:solidFill>
              </a:rPr>
              <a:t>D. Internet</a:t>
            </a:r>
            <a:endParaRPr lang="en-US" altLang="vi-VN" sz="3200" b="1">
              <a:solidFill>
                <a:srgbClr val="0000FF"/>
              </a:solidFill>
            </a:endParaRPr>
          </a:p>
        </p:txBody>
      </p:sp>
      <p:sp>
        <p:nvSpPr>
          <p:cNvPr id="9" name="Rectangle 47">
            <a:extLst>
              <a:ext uri="{FF2B5EF4-FFF2-40B4-BE49-F238E27FC236}">
                <a16:creationId xmlns="" xmlns:a16="http://schemas.microsoft.com/office/drawing/2014/main" id="{976FD773-5BAF-488B-AFE4-801586FD6F59}"/>
              </a:ext>
            </a:extLst>
          </p:cNvPr>
          <p:cNvSpPr>
            <a:spLocks noChangeArrowheads="1"/>
          </p:cNvSpPr>
          <p:nvPr/>
        </p:nvSpPr>
        <p:spPr bwMode="auto">
          <a:xfrm>
            <a:off x="1520371" y="2279848"/>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smtClean="0">
                <a:solidFill>
                  <a:srgbClr val="0000FF"/>
                </a:solidFill>
              </a:rPr>
              <a:t>A. Chuyển phát nhanh</a:t>
            </a:r>
            <a:endParaRPr lang="en-US" altLang="vi-VN" sz="3200" b="1">
              <a:solidFill>
                <a:srgbClr val="0000FF"/>
              </a:solidFill>
            </a:endParaRPr>
          </a:p>
        </p:txBody>
      </p:sp>
      <p:sp>
        <p:nvSpPr>
          <p:cNvPr id="10" name="Rectangle 48">
            <a:extLst>
              <a:ext uri="{FF2B5EF4-FFF2-40B4-BE49-F238E27FC236}">
                <a16:creationId xmlns="" xmlns:a16="http://schemas.microsoft.com/office/drawing/2014/main" id="{155611CF-54B4-4C45-A4F2-A4EA29722414}"/>
              </a:ext>
            </a:extLst>
          </p:cNvPr>
          <p:cNvSpPr>
            <a:spLocks noChangeArrowheads="1"/>
          </p:cNvSpPr>
          <p:nvPr/>
        </p:nvSpPr>
        <p:spPr bwMode="auto">
          <a:xfrm>
            <a:off x="1520371" y="3045478"/>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smtClean="0">
                <a:solidFill>
                  <a:srgbClr val="0000FF"/>
                </a:solidFill>
              </a:rPr>
              <a:t>B. Điện thoại di động</a:t>
            </a:r>
            <a:endParaRPr lang="en-US" altLang="vi-VN" sz="3200" b="1">
              <a:solidFill>
                <a:srgbClr val="0000FF"/>
              </a:solidFill>
            </a:endParaRPr>
          </a:p>
        </p:txBody>
      </p:sp>
      <p:sp>
        <p:nvSpPr>
          <p:cNvPr id="11" name="Rectangle 49">
            <a:extLst>
              <a:ext uri="{FF2B5EF4-FFF2-40B4-BE49-F238E27FC236}">
                <a16:creationId xmlns="" xmlns:a16="http://schemas.microsoft.com/office/drawing/2014/main" id="{50333076-2862-4186-953E-A0D46637BC02}"/>
              </a:ext>
            </a:extLst>
          </p:cNvPr>
          <p:cNvSpPr>
            <a:spLocks noChangeArrowheads="1"/>
          </p:cNvSpPr>
          <p:nvPr/>
        </p:nvSpPr>
        <p:spPr bwMode="auto">
          <a:xfrm>
            <a:off x="1520371" y="3698626"/>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smtClean="0">
                <a:solidFill>
                  <a:srgbClr val="0000FF"/>
                </a:solidFill>
              </a:rPr>
              <a:t>C. Phát hành báo chí</a:t>
            </a:r>
            <a:endParaRPr lang="en-US" altLang="vi-VN" sz="3200" b="1">
              <a:solidFill>
                <a:srgbClr val="0000FF"/>
              </a:solidFill>
            </a:endParaRPr>
          </a:p>
        </p:txBody>
      </p:sp>
    </p:spTree>
    <p:extLst>
      <p:ext uri="{BB962C8B-B14F-4D97-AF65-F5344CB8AC3E}">
        <p14:creationId xmlns:p14="http://schemas.microsoft.com/office/powerpoint/2010/main" val="104346350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mph" presetSubtype="0" fill="hold" nodeType="clickEffect">
                                  <p:stCondLst>
                                    <p:cond delay="0"/>
                                  </p:stCondLst>
                                  <p:childTnLst>
                                    <p:animClr clrSpc="hsl" dir="cw">
                                      <p:cBhvr override="childStyle">
                                        <p:cTn id="6" dur="500" fill="hold"/>
                                        <p:tgtEl>
                                          <p:spTgt spid="8">
                                            <p:txEl>
                                              <p:pRg st="0" end="0"/>
                                            </p:txEl>
                                          </p:spTgt>
                                        </p:tgtEl>
                                        <p:attrNameLst>
                                          <p:attrName>style.color</p:attrName>
                                        </p:attrNameLst>
                                      </p:cBhvr>
                                      <p:by>
                                        <p:hsl h="-7200000" s="0" l="0"/>
                                      </p:by>
                                    </p:animClr>
                                    <p:animClr clrSpc="hsl" dir="cw">
                                      <p:cBhvr>
                                        <p:cTn id="7" dur="500" fill="hold"/>
                                        <p:tgtEl>
                                          <p:spTgt spid="8">
                                            <p:txEl>
                                              <p:pRg st="0" end="0"/>
                                            </p:txEl>
                                          </p:spTgt>
                                        </p:tgtEl>
                                        <p:attrNameLst>
                                          <p:attrName>fillcolor</p:attrName>
                                        </p:attrNameLst>
                                      </p:cBhvr>
                                      <p:by>
                                        <p:hsl h="-7200000" s="0" l="0"/>
                                      </p:by>
                                    </p:animClr>
                                    <p:animClr clrSpc="hsl" dir="cw">
                                      <p:cBhvr>
                                        <p:cTn id="8" dur="500" fill="hold"/>
                                        <p:tgtEl>
                                          <p:spTgt spid="8">
                                            <p:txEl>
                                              <p:pRg st="0" end="0"/>
                                            </p:txEl>
                                          </p:spTgt>
                                        </p:tgtEl>
                                        <p:attrNameLst>
                                          <p:attrName>stroke.color</p:attrName>
                                        </p:attrNameLst>
                                      </p:cBhvr>
                                      <p:by>
                                        <p:hsl h="-7200000" s="0" l="0"/>
                                      </p:by>
                                    </p:animClr>
                                    <p:set>
                                      <p:cBhvr>
                                        <p:cTn id="9" dur="500" fill="hold"/>
                                        <p:tgtEl>
                                          <p:spTgt spid="8">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xmlns="" id="{3B368E4B-4698-43EA-BADA-0682B35EBBED}"/>
              </a:ext>
            </a:extLst>
          </p:cNvPr>
          <p:cNvGrpSpPr/>
          <p:nvPr/>
        </p:nvGrpSpPr>
        <p:grpSpPr>
          <a:xfrm>
            <a:off x="2936544" y="98508"/>
            <a:ext cx="6318912" cy="716771"/>
            <a:chOff x="1399309" y="32676"/>
            <a:chExt cx="9393381" cy="716771"/>
          </a:xfrm>
        </p:grpSpPr>
        <p:sp>
          <p:nvSpPr>
            <p:cNvPr id="5" name="Rectangle: Rounded Corners 4">
              <a:extLst>
                <a:ext uri="{FF2B5EF4-FFF2-40B4-BE49-F238E27FC236}">
                  <a16:creationId xmlns:a16="http://schemas.microsoft.com/office/drawing/2014/main" xmlns="" id="{1443F357-778F-46CE-9097-C9AD975C7B9C}"/>
                </a:ext>
              </a:extLst>
            </p:cNvPr>
            <p:cNvSpPr/>
            <p:nvPr/>
          </p:nvSpPr>
          <p:spPr>
            <a:xfrm>
              <a:off x="1399309" y="41561"/>
              <a:ext cx="9393381" cy="707886"/>
            </a:xfrm>
            <a:prstGeom prst="roundRect">
              <a:avLst>
                <a:gd name="adj" fmla="val 50000"/>
              </a:avLst>
            </a:prstGeom>
            <a:solidFill>
              <a:srgbClr val="8D4D0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FFFFFF"/>
                </a:solidFill>
                <a:effectLst/>
                <a:uLnTx/>
                <a:uFillTx/>
                <a:latin typeface="Calibri" pitchFamily="34" charset="0"/>
                <a:cs typeface="Calibri" pitchFamily="34" charset="0"/>
              </a:endParaRPr>
            </a:p>
          </p:txBody>
        </p:sp>
        <p:sp>
          <p:nvSpPr>
            <p:cNvPr id="6" name="TextBox 5">
              <a:extLst>
                <a:ext uri="{FF2B5EF4-FFF2-40B4-BE49-F238E27FC236}">
                  <a16:creationId xmlns:a16="http://schemas.microsoft.com/office/drawing/2014/main" xmlns="" id="{F8DD86D3-DEE0-40D5-A0BE-4F6A1DA9B773}"/>
                </a:ext>
              </a:extLst>
            </p:cNvPr>
            <p:cNvSpPr txBox="1"/>
            <p:nvPr/>
          </p:nvSpPr>
          <p:spPr>
            <a:xfrm>
              <a:off x="2198746" y="32676"/>
              <a:ext cx="7844474"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smtClean="0">
                  <a:ln>
                    <a:noFill/>
                  </a:ln>
                  <a:solidFill>
                    <a:srgbClr val="FFFF00"/>
                  </a:solidFill>
                  <a:effectLst>
                    <a:outerShdw blurRad="38100" dist="38100" dir="2700000" algn="tl">
                      <a:srgbClr val="000000">
                        <a:alpha val="43137"/>
                      </a:srgbClr>
                    </a:outerShdw>
                  </a:effectLst>
                  <a:uLnTx/>
                  <a:uFillTx/>
                  <a:latin typeface="Calibri" pitchFamily="34" charset="0"/>
                  <a:cs typeface="Calibri" pitchFamily="34" charset="0"/>
                </a:rPr>
                <a:t>LUYỆN</a:t>
              </a:r>
              <a:r>
                <a:rPr kumimoji="0" lang="en-US" sz="4000" b="1" i="0" u="none" strike="noStrike" kern="0" cap="none" spc="0" normalizeH="0" noProof="0" smtClean="0">
                  <a:ln>
                    <a:noFill/>
                  </a:ln>
                  <a:solidFill>
                    <a:srgbClr val="FFFF00"/>
                  </a:solidFill>
                  <a:effectLst>
                    <a:outerShdw blurRad="38100" dist="38100" dir="2700000" algn="tl">
                      <a:srgbClr val="000000">
                        <a:alpha val="43137"/>
                      </a:srgbClr>
                    </a:outerShdw>
                  </a:effectLst>
                  <a:uLnTx/>
                  <a:uFillTx/>
                  <a:latin typeface="Calibri" pitchFamily="34" charset="0"/>
                  <a:cs typeface="Calibri" pitchFamily="34" charset="0"/>
                </a:rPr>
                <a:t> TẬP</a:t>
              </a:r>
              <a:endParaRPr kumimoji="0" lang="en-US" sz="4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cs typeface="Calibri" pitchFamily="34" charset="0"/>
              </a:endParaRPr>
            </a:p>
          </p:txBody>
        </p:sp>
      </p:grpSp>
      <p:sp>
        <p:nvSpPr>
          <p:cNvPr id="7" name="Rectangle 4">
            <a:extLst>
              <a:ext uri="{FF2B5EF4-FFF2-40B4-BE49-F238E27FC236}">
                <a16:creationId xmlns="" xmlns:a16="http://schemas.microsoft.com/office/drawing/2014/main" id="{825B3AE0-5492-4410-8CBE-0EEEDCB009C0}"/>
              </a:ext>
            </a:extLst>
          </p:cNvPr>
          <p:cNvSpPr>
            <a:spLocks noChangeArrowheads="1"/>
          </p:cNvSpPr>
          <p:nvPr/>
        </p:nvSpPr>
        <p:spPr bwMode="auto">
          <a:xfrm>
            <a:off x="449943" y="932538"/>
            <a:ext cx="11350171"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fontAlgn="base" hangingPunct="1">
              <a:spcBef>
                <a:spcPct val="0"/>
              </a:spcBef>
              <a:spcAft>
                <a:spcPct val="0"/>
              </a:spcAft>
            </a:pPr>
            <a:r>
              <a:rPr lang="en-US" altLang="vi-VN" sz="3200" b="1">
                <a:solidFill>
                  <a:srgbClr val="FF00FF"/>
                </a:solidFill>
              </a:rPr>
              <a:t>Câu </a:t>
            </a:r>
            <a:r>
              <a:rPr lang="en-US" altLang="vi-VN" sz="3200" b="1" smtClean="0">
                <a:solidFill>
                  <a:srgbClr val="FF00FF"/>
                </a:solidFill>
              </a:rPr>
              <a:t>7: Trung tâm bưu chính viễn thông lớn nhất, quan trọng nhất,</a:t>
            </a:r>
          </a:p>
          <a:p>
            <a:pPr algn="just" eaLnBrk="1" fontAlgn="base" hangingPunct="1">
              <a:spcBef>
                <a:spcPct val="0"/>
              </a:spcBef>
              <a:spcAft>
                <a:spcPct val="0"/>
              </a:spcAft>
            </a:pPr>
            <a:r>
              <a:rPr lang="en-US" altLang="vi-VN" sz="3200" b="1" smtClean="0">
                <a:solidFill>
                  <a:srgbClr val="FF00FF"/>
                </a:solidFill>
              </a:rPr>
              <a:t>đa dạng và hiện đại nhất cả nước là</a:t>
            </a:r>
            <a:endParaRPr lang="en-US" altLang="vi-VN" sz="3200" b="1">
              <a:solidFill>
                <a:srgbClr val="FF00FF"/>
              </a:solidFill>
            </a:endParaRPr>
          </a:p>
        </p:txBody>
      </p:sp>
      <p:sp>
        <p:nvSpPr>
          <p:cNvPr id="8" name="Rectangle 9">
            <a:extLst>
              <a:ext uri="{FF2B5EF4-FFF2-40B4-BE49-F238E27FC236}">
                <a16:creationId xmlns="" xmlns:a16="http://schemas.microsoft.com/office/drawing/2014/main" id="{6167DB9D-ADCF-4E5C-83BB-57F929538277}"/>
              </a:ext>
            </a:extLst>
          </p:cNvPr>
          <p:cNvSpPr>
            <a:spLocks noChangeArrowheads="1"/>
          </p:cNvSpPr>
          <p:nvPr/>
        </p:nvSpPr>
        <p:spPr bwMode="auto">
          <a:xfrm>
            <a:off x="1562574" y="2915965"/>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smtClean="0">
                <a:solidFill>
                  <a:srgbClr val="0000FF"/>
                </a:solidFill>
              </a:rPr>
              <a:t>B. Hà Nội</a:t>
            </a:r>
            <a:endParaRPr lang="en-US" altLang="vi-VN" sz="3200" b="1">
              <a:solidFill>
                <a:srgbClr val="0000FF"/>
              </a:solidFill>
            </a:endParaRPr>
          </a:p>
        </p:txBody>
      </p:sp>
      <p:sp>
        <p:nvSpPr>
          <p:cNvPr id="9" name="Rectangle 47">
            <a:extLst>
              <a:ext uri="{FF2B5EF4-FFF2-40B4-BE49-F238E27FC236}">
                <a16:creationId xmlns="" xmlns:a16="http://schemas.microsoft.com/office/drawing/2014/main" id="{976FD773-5BAF-488B-AFE4-801586FD6F59}"/>
              </a:ext>
            </a:extLst>
          </p:cNvPr>
          <p:cNvSpPr>
            <a:spLocks noChangeArrowheads="1"/>
          </p:cNvSpPr>
          <p:nvPr/>
        </p:nvSpPr>
        <p:spPr bwMode="auto">
          <a:xfrm>
            <a:off x="1520371" y="2279848"/>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smtClean="0">
                <a:solidFill>
                  <a:srgbClr val="0000FF"/>
                </a:solidFill>
              </a:rPr>
              <a:t>A. TP. Hồ Chí Minh</a:t>
            </a:r>
            <a:endParaRPr lang="en-US" altLang="vi-VN" sz="3200" b="1">
              <a:solidFill>
                <a:srgbClr val="0000FF"/>
              </a:solidFill>
            </a:endParaRPr>
          </a:p>
        </p:txBody>
      </p:sp>
      <p:sp>
        <p:nvSpPr>
          <p:cNvPr id="10" name="Rectangle 48">
            <a:extLst>
              <a:ext uri="{FF2B5EF4-FFF2-40B4-BE49-F238E27FC236}">
                <a16:creationId xmlns="" xmlns:a16="http://schemas.microsoft.com/office/drawing/2014/main" id="{155611CF-54B4-4C45-A4F2-A4EA29722414}"/>
              </a:ext>
            </a:extLst>
          </p:cNvPr>
          <p:cNvSpPr>
            <a:spLocks noChangeArrowheads="1"/>
          </p:cNvSpPr>
          <p:nvPr/>
        </p:nvSpPr>
        <p:spPr bwMode="auto">
          <a:xfrm>
            <a:off x="1534439" y="4255299"/>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smtClean="0">
                <a:solidFill>
                  <a:srgbClr val="0000FF"/>
                </a:solidFill>
              </a:rPr>
              <a:t>D. Đà Nẵng</a:t>
            </a:r>
            <a:endParaRPr lang="en-US" altLang="vi-VN" sz="3200" b="1">
              <a:solidFill>
                <a:srgbClr val="0000FF"/>
              </a:solidFill>
            </a:endParaRPr>
          </a:p>
        </p:txBody>
      </p:sp>
      <p:sp>
        <p:nvSpPr>
          <p:cNvPr id="11" name="Rectangle 49">
            <a:extLst>
              <a:ext uri="{FF2B5EF4-FFF2-40B4-BE49-F238E27FC236}">
                <a16:creationId xmlns="" xmlns:a16="http://schemas.microsoft.com/office/drawing/2014/main" id="{50333076-2862-4186-953E-A0D46637BC02}"/>
              </a:ext>
            </a:extLst>
          </p:cNvPr>
          <p:cNvSpPr>
            <a:spLocks noChangeArrowheads="1"/>
          </p:cNvSpPr>
          <p:nvPr/>
        </p:nvSpPr>
        <p:spPr bwMode="auto">
          <a:xfrm>
            <a:off x="1520371" y="3614218"/>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smtClean="0">
                <a:solidFill>
                  <a:srgbClr val="0000FF"/>
                </a:solidFill>
              </a:rPr>
              <a:t>C. Hải Phòng</a:t>
            </a:r>
            <a:endParaRPr lang="en-US" altLang="vi-VN" sz="3200" b="1">
              <a:solidFill>
                <a:srgbClr val="0000FF"/>
              </a:solidFill>
            </a:endParaRPr>
          </a:p>
        </p:txBody>
      </p:sp>
    </p:spTree>
    <p:extLst>
      <p:ext uri="{BB962C8B-B14F-4D97-AF65-F5344CB8AC3E}">
        <p14:creationId xmlns:p14="http://schemas.microsoft.com/office/powerpoint/2010/main" val="104346350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mph" presetSubtype="0" fill="hold" nodeType="clickEffect">
                                  <p:stCondLst>
                                    <p:cond delay="0"/>
                                  </p:stCondLst>
                                  <p:childTnLst>
                                    <p:animClr clrSpc="hsl" dir="cw">
                                      <p:cBhvr override="childStyle">
                                        <p:cTn id="6" dur="500" fill="hold"/>
                                        <p:tgtEl>
                                          <p:spTgt spid="8">
                                            <p:txEl>
                                              <p:pRg st="0" end="0"/>
                                            </p:txEl>
                                          </p:spTgt>
                                        </p:tgtEl>
                                        <p:attrNameLst>
                                          <p:attrName>style.color</p:attrName>
                                        </p:attrNameLst>
                                      </p:cBhvr>
                                      <p:by>
                                        <p:hsl h="-7200000" s="0" l="0"/>
                                      </p:by>
                                    </p:animClr>
                                    <p:animClr clrSpc="hsl" dir="cw">
                                      <p:cBhvr>
                                        <p:cTn id="7" dur="500" fill="hold"/>
                                        <p:tgtEl>
                                          <p:spTgt spid="8">
                                            <p:txEl>
                                              <p:pRg st="0" end="0"/>
                                            </p:txEl>
                                          </p:spTgt>
                                        </p:tgtEl>
                                        <p:attrNameLst>
                                          <p:attrName>fillcolor</p:attrName>
                                        </p:attrNameLst>
                                      </p:cBhvr>
                                      <p:by>
                                        <p:hsl h="-7200000" s="0" l="0"/>
                                      </p:by>
                                    </p:animClr>
                                    <p:animClr clrSpc="hsl" dir="cw">
                                      <p:cBhvr>
                                        <p:cTn id="8" dur="500" fill="hold"/>
                                        <p:tgtEl>
                                          <p:spTgt spid="8">
                                            <p:txEl>
                                              <p:pRg st="0" end="0"/>
                                            </p:txEl>
                                          </p:spTgt>
                                        </p:tgtEl>
                                        <p:attrNameLst>
                                          <p:attrName>stroke.color</p:attrName>
                                        </p:attrNameLst>
                                      </p:cBhvr>
                                      <p:by>
                                        <p:hsl h="-7200000" s="0" l="0"/>
                                      </p:by>
                                    </p:animClr>
                                    <p:set>
                                      <p:cBhvr>
                                        <p:cTn id="9" dur="500" fill="hold"/>
                                        <p:tgtEl>
                                          <p:spTgt spid="8">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6448C59C-7DE9-4509-82CA-1EB8BC4C31DA}"/>
              </a:ext>
            </a:extLst>
          </p:cNvPr>
          <p:cNvSpPr/>
          <p:nvPr/>
        </p:nvSpPr>
        <p:spPr>
          <a:xfrm>
            <a:off x="347173" y="1113446"/>
            <a:ext cx="11413418" cy="2377574"/>
          </a:xfrm>
          <a:prstGeom prst="rect">
            <a:avLst/>
          </a:prstGeom>
          <a:ln>
            <a:solidFill>
              <a:schemeClr val="accent6">
                <a:lumMod val="50000"/>
              </a:schemeClr>
            </a:solidFill>
          </a:ln>
        </p:spPr>
        <p:txBody>
          <a:bodyPr wrap="square">
            <a:spAutoFit/>
          </a:bodyPr>
          <a:lstStyle/>
          <a:p>
            <a:pPr algn="just">
              <a:lnSpc>
                <a:spcPct val="150000"/>
              </a:lnSpc>
            </a:pPr>
            <a:r>
              <a:rPr lang="it-IT" sz="3300" b="1" dirty="0">
                <a:solidFill>
                  <a:srgbClr val="0000FF"/>
                </a:solidFill>
                <a:latin typeface="Calibri" pitchFamily="34" charset="0"/>
                <a:ea typeface="Times New Roman" panose="02020603050405020304" pitchFamily="18" charset="0"/>
                <a:cs typeface="Calibri" pitchFamily="34" charset="0"/>
              </a:rPr>
              <a:t>- </a:t>
            </a:r>
            <a:r>
              <a:rPr lang="vi-VN" sz="3300" b="1" dirty="0">
                <a:solidFill>
                  <a:srgbClr val="0000FF"/>
                </a:solidFill>
                <a:latin typeface="Calibri" pitchFamily="34" charset="0"/>
                <a:cs typeface="Calibri" pitchFamily="34" charset="0"/>
              </a:rPr>
              <a:t>Viết báo cáo ngắn </a:t>
            </a:r>
            <a:r>
              <a:rPr lang="vi-VN" sz="3300" b="1">
                <a:solidFill>
                  <a:srgbClr val="0000FF"/>
                </a:solidFill>
                <a:latin typeface="Calibri" pitchFamily="34" charset="0"/>
                <a:cs typeface="Calibri" pitchFamily="34" charset="0"/>
              </a:rPr>
              <a:t>gọn </a:t>
            </a:r>
            <a:r>
              <a:rPr lang="en-US" sz="3300" b="1" smtClean="0">
                <a:solidFill>
                  <a:srgbClr val="0000FF"/>
                </a:solidFill>
                <a:latin typeface="Calibri" pitchFamily="34" charset="0"/>
                <a:cs typeface="Calibri" pitchFamily="34" charset="0"/>
              </a:rPr>
              <a:t>cho biết: </a:t>
            </a:r>
            <a:r>
              <a:rPr lang="en-US" sz="3300" b="1" smtClean="0">
                <a:solidFill>
                  <a:srgbClr val="0000FF"/>
                </a:solidFill>
                <a:latin typeface="Calibri" pitchFamily="34" charset="0"/>
                <a:ea typeface="Cambria" panose="02040503050406030204" pitchFamily="18" charset="0"/>
                <a:cs typeface="Calibri" pitchFamily="34" charset="0"/>
              </a:rPr>
              <a:t>Thời đại 4.0, </a:t>
            </a:r>
            <a:r>
              <a:rPr lang="vi-VN" sz="3300" b="1" smtClean="0">
                <a:solidFill>
                  <a:srgbClr val="0000FF"/>
                </a:solidFill>
                <a:latin typeface="Calibri" pitchFamily="34" charset="0"/>
                <a:ea typeface="Cambria" panose="02040503050406030204" pitchFamily="18" charset="0"/>
                <a:cs typeface="Calibri" pitchFamily="34" charset="0"/>
              </a:rPr>
              <a:t>chúng ta phải làm thế nào để cuộc sống của mình không bị lệ thuộc vào các thiết bị viễn thông và mạng internet</a:t>
            </a:r>
            <a:r>
              <a:rPr lang="en-US" sz="3300" b="1" smtClean="0">
                <a:solidFill>
                  <a:srgbClr val="0000FF"/>
                </a:solidFill>
                <a:latin typeface="Calibri" pitchFamily="34" charset="0"/>
                <a:cs typeface="Calibri" pitchFamily="34" charset="0"/>
              </a:rPr>
              <a:t>?</a:t>
            </a:r>
            <a:endParaRPr lang="en-US" altLang="en-US" sz="3300" b="1" dirty="0">
              <a:solidFill>
                <a:srgbClr val="0000FF"/>
              </a:solidFill>
              <a:latin typeface="Calibri" pitchFamily="34" charset="0"/>
              <a:cs typeface="Calibri" pitchFamily="34" charset="0"/>
            </a:endParaRPr>
          </a:p>
        </p:txBody>
      </p:sp>
      <p:grpSp>
        <p:nvGrpSpPr>
          <p:cNvPr id="2" name="Group 3">
            <a:extLst>
              <a:ext uri="{FF2B5EF4-FFF2-40B4-BE49-F238E27FC236}">
                <a16:creationId xmlns:a16="http://schemas.microsoft.com/office/drawing/2014/main" xmlns="" id="{3B368E4B-4698-43EA-BADA-0682B35EBBED}"/>
              </a:ext>
            </a:extLst>
          </p:cNvPr>
          <p:cNvGrpSpPr/>
          <p:nvPr/>
        </p:nvGrpSpPr>
        <p:grpSpPr>
          <a:xfrm>
            <a:off x="2936544" y="98508"/>
            <a:ext cx="6318912" cy="716771"/>
            <a:chOff x="1399309" y="32676"/>
            <a:chExt cx="9393381" cy="716771"/>
          </a:xfrm>
        </p:grpSpPr>
        <p:sp>
          <p:nvSpPr>
            <p:cNvPr id="5" name="Rectangle: Rounded Corners 4">
              <a:extLst>
                <a:ext uri="{FF2B5EF4-FFF2-40B4-BE49-F238E27FC236}">
                  <a16:creationId xmlns:a16="http://schemas.microsoft.com/office/drawing/2014/main" xmlns="" id="{1443F357-778F-46CE-9097-C9AD975C7B9C}"/>
                </a:ext>
              </a:extLst>
            </p:cNvPr>
            <p:cNvSpPr/>
            <p:nvPr/>
          </p:nvSpPr>
          <p:spPr>
            <a:xfrm>
              <a:off x="1399309" y="41561"/>
              <a:ext cx="9393381" cy="707886"/>
            </a:xfrm>
            <a:prstGeom prst="roundRect">
              <a:avLst>
                <a:gd name="adj" fmla="val 50000"/>
              </a:avLst>
            </a:prstGeom>
            <a:solidFill>
              <a:srgbClr val="8D4D0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FFFFFF"/>
                </a:solidFill>
                <a:effectLst/>
                <a:uLnTx/>
                <a:uFillTx/>
                <a:latin typeface="Calibri" pitchFamily="34" charset="0"/>
                <a:cs typeface="Calibri" pitchFamily="34" charset="0"/>
              </a:endParaRPr>
            </a:p>
          </p:txBody>
        </p:sp>
        <p:sp>
          <p:nvSpPr>
            <p:cNvPr id="6" name="TextBox 5">
              <a:extLst>
                <a:ext uri="{FF2B5EF4-FFF2-40B4-BE49-F238E27FC236}">
                  <a16:creationId xmlns:a16="http://schemas.microsoft.com/office/drawing/2014/main" xmlns="" id="{F8DD86D3-DEE0-40D5-A0BE-4F6A1DA9B773}"/>
                </a:ext>
              </a:extLst>
            </p:cNvPr>
            <p:cNvSpPr txBox="1"/>
            <p:nvPr/>
          </p:nvSpPr>
          <p:spPr>
            <a:xfrm>
              <a:off x="2198746" y="32676"/>
              <a:ext cx="7844474"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smtClean="0">
                  <a:ln>
                    <a:noFill/>
                  </a:ln>
                  <a:solidFill>
                    <a:srgbClr val="FFFF00"/>
                  </a:solidFill>
                  <a:effectLst>
                    <a:outerShdw blurRad="38100" dist="38100" dir="2700000" algn="tl">
                      <a:srgbClr val="000000">
                        <a:alpha val="43137"/>
                      </a:srgbClr>
                    </a:outerShdw>
                  </a:effectLst>
                  <a:uLnTx/>
                  <a:uFillTx/>
                  <a:latin typeface="Calibri" pitchFamily="34" charset="0"/>
                  <a:cs typeface="Calibri" pitchFamily="34" charset="0"/>
                </a:rPr>
                <a:t>VỀ</a:t>
              </a:r>
              <a:r>
                <a:rPr kumimoji="0" lang="en-US" sz="4000" b="1" i="0" u="none" strike="noStrike" kern="0" cap="none" spc="0" normalizeH="0" noProof="0" smtClean="0">
                  <a:ln>
                    <a:noFill/>
                  </a:ln>
                  <a:solidFill>
                    <a:srgbClr val="FFFF00"/>
                  </a:solidFill>
                  <a:effectLst>
                    <a:outerShdw blurRad="38100" dist="38100" dir="2700000" algn="tl">
                      <a:srgbClr val="000000">
                        <a:alpha val="43137"/>
                      </a:srgbClr>
                    </a:outerShdw>
                  </a:effectLst>
                  <a:uLnTx/>
                  <a:uFillTx/>
                  <a:latin typeface="Calibri" pitchFamily="34" charset="0"/>
                  <a:cs typeface="Calibri" pitchFamily="34" charset="0"/>
                </a:rPr>
                <a:t> NHÀ</a:t>
              </a:r>
              <a:endParaRPr kumimoji="0" lang="en-US" sz="4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cs typeface="Calibri" pitchFamily="34" charset="0"/>
              </a:endParaRPr>
            </a:p>
          </p:txBody>
        </p:sp>
      </p:grpSp>
    </p:spTree>
    <p:extLst>
      <p:ext uri="{BB962C8B-B14F-4D97-AF65-F5344CB8AC3E}">
        <p14:creationId xmlns:p14="http://schemas.microsoft.com/office/powerpoint/2010/main" val="104346350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1" name="Rectangle 70">
            <a:extLst>
              <a:ext uri="{FF2B5EF4-FFF2-40B4-BE49-F238E27FC236}">
                <a16:creationId xmlns="" xmlns:a16="http://schemas.microsoft.com/office/drawing/2014/main" id="{AB8C311F-7253-4AED-9701-7FC0708C41C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 xmlns:a16="http://schemas.microsoft.com/office/drawing/2014/main" id="{E2384209-CB15-4CDF-9D31-C44FD9A3F20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 xmlns:a16="http://schemas.microsoft.com/office/drawing/2014/main" id="{2633B3B5-CC90-43F0-8714-D31D1F3F020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 xmlns:a16="http://schemas.microsoft.com/office/drawing/2014/main" id="{A8D57A06-A426-446D-B02C-A2DC6B62E45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0" name="Picture 2" descr="How to Write a Genuine Thank You Note - Sugar and Spice">
            <a:extLst>
              <a:ext uri="{FF2B5EF4-FFF2-40B4-BE49-F238E27FC236}">
                <a16:creationId xmlns="" xmlns:a16="http://schemas.microsoft.com/office/drawing/2014/main" id="{A2CB3D84-D7B7-4A53-867E-EF721C48144A}"/>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3419" r="5504" b="-1"/>
          <a:stretch/>
        </p:blipFill>
        <p:spPr bwMode="auto">
          <a:xfrm>
            <a:off x="457200" y="457200"/>
            <a:ext cx="11277600"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7159282"/>
      </p:ext>
    </p:extLst>
  </p:cSld>
  <p:clrMapOvr>
    <a:masterClrMapping/>
  </p:clrMapOvr>
  <p:transition spd="slow">
    <p:split orient="ver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3077528" y="751039"/>
            <a:ext cx="7159636" cy="2885460"/>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000" b="1" smtClean="0">
                <a:solidFill>
                  <a:srgbClr val="FFFF00"/>
                </a:solidFill>
              </a:rPr>
              <a:t>Từ Hà Nội đi đến thành phố Hạ Long bằng phương tiên gì là tối ưu nhất?</a:t>
            </a:r>
            <a:endParaRPr lang="en-US" sz="3000" b="1" dirty="0" smtClean="0">
              <a:solidFill>
                <a:srgbClr val="FFFF00"/>
              </a:solidFill>
            </a:endParaRPr>
          </a:p>
          <a:p>
            <a:pPr lvl="0" algn="just">
              <a:lnSpc>
                <a:spcPct val="130000"/>
              </a:lnSpc>
            </a:pPr>
            <a:r>
              <a:rPr lang="en-US" sz="3000" b="1" dirty="0" smtClean="0">
                <a:solidFill>
                  <a:srgbClr val="FFFF00"/>
                </a:solidFill>
              </a:rPr>
              <a:t>A</a:t>
            </a:r>
            <a:r>
              <a:rPr lang="vi-VN" sz="3000" b="1" smtClean="0">
                <a:solidFill>
                  <a:srgbClr val="FFFF00"/>
                </a:solidFill>
              </a:rPr>
              <a:t>.</a:t>
            </a:r>
            <a:r>
              <a:rPr lang="en-US" sz="3000" b="1" smtClean="0">
                <a:solidFill>
                  <a:srgbClr val="FFFF00"/>
                </a:solidFill>
              </a:rPr>
              <a:t> Tàu hỏa</a:t>
            </a:r>
            <a:r>
              <a:rPr lang="en-US" sz="3000" b="1" dirty="0" smtClean="0">
                <a:solidFill>
                  <a:srgbClr val="FFFF00"/>
                </a:solidFill>
              </a:rPr>
              <a:t>	</a:t>
            </a:r>
            <a:r>
              <a:rPr lang="en-US" sz="3000" b="1" smtClean="0">
                <a:solidFill>
                  <a:srgbClr val="FFFF00"/>
                </a:solidFill>
              </a:rPr>
              <a:t>		B. Máy bay.</a:t>
            </a:r>
            <a:endParaRPr lang="vi-VN" sz="3000" b="1" dirty="0">
              <a:solidFill>
                <a:srgbClr val="FFFF00"/>
              </a:solidFill>
            </a:endParaRPr>
          </a:p>
          <a:p>
            <a:pPr lvl="0" algn="just">
              <a:lnSpc>
                <a:spcPct val="130000"/>
              </a:lnSpc>
            </a:pPr>
            <a:r>
              <a:rPr lang="en-US" sz="3000" b="1" dirty="0" smtClean="0">
                <a:solidFill>
                  <a:srgbClr val="FFFF00"/>
                </a:solidFill>
              </a:rPr>
              <a:t>C</a:t>
            </a:r>
            <a:r>
              <a:rPr lang="en-US" sz="3000" b="1" smtClean="0">
                <a:solidFill>
                  <a:srgbClr val="FFFF00"/>
                </a:solidFill>
              </a:rPr>
              <a:t>. Ô tô.</a:t>
            </a:r>
            <a:r>
              <a:rPr lang="en-US" sz="3000" b="1" dirty="0" smtClean="0">
                <a:solidFill>
                  <a:srgbClr val="FFFF00"/>
                </a:solidFill>
              </a:rPr>
              <a:t>	</a:t>
            </a:r>
            <a:r>
              <a:rPr lang="en-US" sz="3000" b="1" smtClean="0">
                <a:solidFill>
                  <a:srgbClr val="FFFF00"/>
                </a:solidFill>
              </a:rPr>
              <a:t>		D</a:t>
            </a:r>
            <a:r>
              <a:rPr lang="vi-VN" sz="3000" b="1" smtClean="0">
                <a:solidFill>
                  <a:srgbClr val="FFFF00"/>
                </a:solidFill>
              </a:rPr>
              <a:t>.</a:t>
            </a:r>
            <a:r>
              <a:rPr lang="en-US" sz="3000" b="1" smtClean="0">
                <a:solidFill>
                  <a:srgbClr val="FFFF00"/>
                </a:solidFill>
              </a:rPr>
              <a:t> Tàu thủy.</a:t>
            </a:r>
            <a:endParaRPr lang="vi-VN" sz="3000" b="1" dirty="0">
              <a:solidFill>
                <a:srgbClr val="FFFF00"/>
              </a:solidFill>
            </a:endParaRPr>
          </a:p>
        </p:txBody>
      </p:sp>
      <p:grpSp>
        <p:nvGrpSpPr>
          <p:cNvPr id="61" name="Group 60"/>
          <p:cNvGrpSpPr/>
          <p:nvPr/>
        </p:nvGrpSpPr>
        <p:grpSpPr>
          <a:xfrm>
            <a:off x="2819978" y="631465"/>
            <a:ext cx="387790" cy="3124609"/>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8" name="Left Bracket 57"/>
          <p:cNvSpPr/>
          <p:nvPr/>
        </p:nvSpPr>
        <p:spPr>
          <a:xfrm flipH="1">
            <a:off x="10022994" y="659601"/>
            <a:ext cx="214170" cy="3124609"/>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 name="Group 7"/>
          <p:cNvGrpSpPr/>
          <p:nvPr/>
        </p:nvGrpSpPr>
        <p:grpSpPr>
          <a:xfrm>
            <a:off x="1917013" y="1374973"/>
            <a:ext cx="455948" cy="3255185"/>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31" name="Group 30"/>
          <p:cNvGrpSpPr/>
          <p:nvPr/>
        </p:nvGrpSpPr>
        <p:grpSpPr>
          <a:xfrm>
            <a:off x="2084434" y="3920594"/>
            <a:ext cx="7672438" cy="2654675"/>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C</a:t>
              </a:r>
            </a:p>
          </p:txBody>
        </p:sp>
        <p:pic>
          <p:nvPicPr>
            <p:cNvPr id="15" name="Picture 14"/>
            <p:cNvPicPr>
              <a:picLocks noChangeAspect="1"/>
            </p:cNvPicPr>
            <p:nvPr/>
          </p:nvPicPr>
          <p:blipFill>
            <a:blip r:embed="rId7"/>
            <a:stretch>
              <a:fillRect/>
            </a:stretch>
          </p:blipFill>
          <p:spPr>
            <a:xfrm rot="10800000">
              <a:off x="3221801" y="3879674"/>
              <a:ext cx="4997003" cy="303750"/>
            </a:xfrm>
            <a:prstGeom prst="rect">
              <a:avLst/>
            </a:prstGeom>
          </p:spPr>
        </p:pic>
      </p:grpSp>
      <p:grpSp>
        <p:nvGrpSpPr>
          <p:cNvPr id="28" name="Group 27"/>
          <p:cNvGrpSpPr/>
          <p:nvPr/>
        </p:nvGrpSpPr>
        <p:grpSpPr>
          <a:xfrm>
            <a:off x="1622176" y="304399"/>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srgbClr val="008CF5"/>
                </a:solidFill>
                <a:effectLst/>
                <a:uLnTx/>
                <a:uFillTx/>
                <a:latin typeface="Arial" panose="020B0604020202020204" pitchFamily="34" charset="0"/>
                <a:ea typeface="+mn-ea"/>
                <a:cs typeface="Arial" panose="020B0604020202020204" pitchFamily="34" charset="0"/>
              </a:endParaRPr>
            </a:p>
          </p:txBody>
        </p:sp>
        <p:pic>
          <p:nvPicPr>
            <p:cNvPr id="32" name="Picture 31"/>
            <p:cNvPicPr>
              <a:picLocks noChangeAspect="1"/>
            </p:cNvPicPr>
            <p:nvPr/>
          </p:nvPicPr>
          <p:blipFill>
            <a:blip r:embed="rId8"/>
            <a:stretch>
              <a:fillRect/>
            </a:stretch>
          </p:blipFill>
          <p:spPr>
            <a:xfrm>
              <a:off x="83662" y="159259"/>
              <a:ext cx="1082288" cy="1082288"/>
            </a:xfrm>
            <a:prstGeom prst="rect">
              <a:avLst/>
            </a:prstGeom>
          </p:spPr>
        </p:pic>
        <p:pic>
          <p:nvPicPr>
            <p:cNvPr id="33" name="Picture 32"/>
            <p:cNvPicPr>
              <a:picLocks noChangeAspect="1"/>
            </p:cNvPicPr>
            <p:nvPr/>
          </p:nvPicPr>
          <p:blipFill>
            <a:blip r:embed="rId9"/>
            <a:stretch>
              <a:fillRect/>
            </a:stretch>
          </p:blipFill>
          <p:spPr>
            <a:xfrm>
              <a:off x="140649" y="240741"/>
              <a:ext cx="757177" cy="937456"/>
            </a:xfrm>
            <a:prstGeom prst="rect">
              <a:avLst/>
            </a:prstGeom>
          </p:spPr>
        </p:pic>
        <p:sp>
          <p:nvSpPr>
            <p:cNvPr id="34" name="TextBox 33"/>
            <p:cNvSpPr txBox="1"/>
            <p:nvPr/>
          </p:nvSpPr>
          <p:spPr>
            <a:xfrm>
              <a:off x="354551" y="277250"/>
              <a:ext cx="540533" cy="86177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00FF4E"/>
                  </a:solidFill>
                  <a:effectLst>
                    <a:glow rad="88900">
                      <a:srgbClr val="00FF4E">
                        <a:alpha val="60000"/>
                      </a:srgbClr>
                    </a:glow>
                  </a:effectLst>
                  <a:uLnTx/>
                  <a:uFillTx/>
                  <a:latin typeface="Arial" panose="020B0604020202020204" pitchFamily="34" charset="0"/>
                  <a:ea typeface="+mn-ea"/>
                  <a:cs typeface="Arial" panose="020B0604020202020204" pitchFamily="34" charset="0"/>
                </a:rPr>
                <a:t>4</a:t>
              </a:r>
            </a:p>
          </p:txBody>
        </p:sp>
      </p:grpSp>
      <p:sp>
        <p:nvSpPr>
          <p:cNvPr id="35" name="Parallelogram 34"/>
          <p:cNvSpPr/>
          <p:nvPr/>
        </p:nvSpPr>
        <p:spPr>
          <a:xfrm flipH="1">
            <a:off x="7887254" y="6235700"/>
            <a:ext cx="2138912" cy="622303"/>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ANS</a:t>
            </a:r>
          </a:p>
        </p:txBody>
      </p:sp>
      <p:pic>
        <p:nvPicPr>
          <p:cNvPr id="38" name="Picture 115" descr="ALRMCLOK"/>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50982" y="2220873"/>
            <a:ext cx="864426" cy="104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1912724" y="2520706"/>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10</a:t>
            </a:r>
          </a:p>
        </p:txBody>
      </p:sp>
      <p:sp>
        <p:nvSpPr>
          <p:cNvPr id="45" name="Oval 176"/>
          <p:cNvSpPr>
            <a:spLocks noChangeArrowheads="1"/>
          </p:cNvSpPr>
          <p:nvPr/>
        </p:nvSpPr>
        <p:spPr bwMode="auto">
          <a:xfrm>
            <a:off x="1916823" y="249327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9</a:t>
            </a:r>
          </a:p>
        </p:txBody>
      </p:sp>
      <p:sp>
        <p:nvSpPr>
          <p:cNvPr id="46" name="Oval 176"/>
          <p:cNvSpPr>
            <a:spLocks noChangeArrowheads="1"/>
          </p:cNvSpPr>
          <p:nvPr/>
        </p:nvSpPr>
        <p:spPr bwMode="auto">
          <a:xfrm>
            <a:off x="1912396" y="25342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8</a:t>
            </a:r>
          </a:p>
        </p:txBody>
      </p:sp>
      <p:sp>
        <p:nvSpPr>
          <p:cNvPr id="47" name="Oval 176"/>
          <p:cNvSpPr>
            <a:spLocks noChangeArrowheads="1"/>
          </p:cNvSpPr>
          <p:nvPr/>
        </p:nvSpPr>
        <p:spPr bwMode="auto">
          <a:xfrm>
            <a:off x="1929580" y="251011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7</a:t>
            </a:r>
          </a:p>
        </p:txBody>
      </p:sp>
      <p:sp>
        <p:nvSpPr>
          <p:cNvPr id="48" name="Oval 176"/>
          <p:cNvSpPr>
            <a:spLocks noChangeArrowheads="1"/>
          </p:cNvSpPr>
          <p:nvPr/>
        </p:nvSpPr>
        <p:spPr bwMode="auto">
          <a:xfrm>
            <a:off x="1916823" y="252401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6</a:t>
            </a:r>
          </a:p>
        </p:txBody>
      </p:sp>
      <p:sp>
        <p:nvSpPr>
          <p:cNvPr id="49" name="Oval 176"/>
          <p:cNvSpPr>
            <a:spLocks noChangeArrowheads="1"/>
          </p:cNvSpPr>
          <p:nvPr/>
        </p:nvSpPr>
        <p:spPr bwMode="auto">
          <a:xfrm>
            <a:off x="1928229" y="25204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5</a:t>
            </a:r>
          </a:p>
        </p:txBody>
      </p:sp>
      <p:sp>
        <p:nvSpPr>
          <p:cNvPr id="50" name="Oval 176"/>
          <p:cNvSpPr>
            <a:spLocks noChangeArrowheads="1"/>
          </p:cNvSpPr>
          <p:nvPr/>
        </p:nvSpPr>
        <p:spPr bwMode="auto">
          <a:xfrm>
            <a:off x="1893065" y="252267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4</a:t>
            </a:r>
          </a:p>
        </p:txBody>
      </p:sp>
      <p:sp>
        <p:nvSpPr>
          <p:cNvPr id="51" name="Oval 176"/>
          <p:cNvSpPr>
            <a:spLocks noChangeArrowheads="1"/>
          </p:cNvSpPr>
          <p:nvPr/>
        </p:nvSpPr>
        <p:spPr bwMode="auto">
          <a:xfrm>
            <a:off x="1899967" y="24966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3</a:t>
            </a:r>
          </a:p>
        </p:txBody>
      </p:sp>
      <p:sp>
        <p:nvSpPr>
          <p:cNvPr id="52" name="Oval 176"/>
          <p:cNvSpPr>
            <a:spLocks noChangeArrowheads="1"/>
          </p:cNvSpPr>
          <p:nvPr/>
        </p:nvSpPr>
        <p:spPr bwMode="auto">
          <a:xfrm>
            <a:off x="1917853" y="251475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2</a:t>
            </a:r>
          </a:p>
        </p:txBody>
      </p:sp>
      <p:sp>
        <p:nvSpPr>
          <p:cNvPr id="56" name="Oval 176"/>
          <p:cNvSpPr>
            <a:spLocks noChangeArrowheads="1"/>
          </p:cNvSpPr>
          <p:nvPr/>
        </p:nvSpPr>
        <p:spPr bwMode="auto">
          <a:xfrm>
            <a:off x="1928229" y="247299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1</a:t>
            </a:r>
          </a:p>
        </p:txBody>
      </p:sp>
      <p:sp>
        <p:nvSpPr>
          <p:cNvPr id="59" name="Oval 176"/>
          <p:cNvSpPr>
            <a:spLocks noChangeArrowheads="1"/>
          </p:cNvSpPr>
          <p:nvPr/>
        </p:nvSpPr>
        <p:spPr bwMode="auto">
          <a:xfrm>
            <a:off x="1886321" y="250232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spTree>
    <p:extLst>
      <p:ext uri="{BB962C8B-B14F-4D97-AF65-F5344CB8AC3E}">
        <p14:creationId xmlns:p14="http://schemas.microsoft.com/office/powerpoint/2010/main" val="42633571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35"/>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up)">
                                      <p:cBhvr>
                                        <p:cTn id="65" dur="200"/>
                                        <p:tgtEl>
                                          <p:spTgt spid="8"/>
                                        </p:tgtEl>
                                      </p:cBhvr>
                                    </p:animEffect>
                                  </p:childTnLst>
                                </p:cTn>
                              </p:par>
                            </p:childTnLst>
                          </p:cTn>
                        </p:par>
                        <p:par>
                          <p:cTn id="66" fill="hold">
                            <p:stCondLst>
                              <p:cond delay="200"/>
                            </p:stCondLst>
                            <p:childTnLst>
                              <p:par>
                                <p:cTn id="67" presetID="17" presetClass="entr" presetSubtype="8" fill="hold" nodeType="after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p:cTn id="69" dur="300" fill="hold"/>
                                        <p:tgtEl>
                                          <p:spTgt spid="31"/>
                                        </p:tgtEl>
                                        <p:attrNameLst>
                                          <p:attrName>ppt_x</p:attrName>
                                        </p:attrNameLst>
                                      </p:cBhvr>
                                      <p:tavLst>
                                        <p:tav tm="0">
                                          <p:val>
                                            <p:strVal val="#ppt_x-#ppt_w/2"/>
                                          </p:val>
                                        </p:tav>
                                        <p:tav tm="100000">
                                          <p:val>
                                            <p:strVal val="#ppt_x"/>
                                          </p:val>
                                        </p:tav>
                                      </p:tavLst>
                                    </p:anim>
                                    <p:anim calcmode="lin" valueType="num">
                                      <p:cBhvr>
                                        <p:cTn id="70" dur="300" fill="hold"/>
                                        <p:tgtEl>
                                          <p:spTgt spid="31"/>
                                        </p:tgtEl>
                                        <p:attrNameLst>
                                          <p:attrName>ppt_y</p:attrName>
                                        </p:attrNameLst>
                                      </p:cBhvr>
                                      <p:tavLst>
                                        <p:tav tm="0">
                                          <p:val>
                                            <p:strVal val="#ppt_y"/>
                                          </p:val>
                                        </p:tav>
                                        <p:tav tm="100000">
                                          <p:val>
                                            <p:strVal val="#ppt_y"/>
                                          </p:val>
                                        </p:tav>
                                      </p:tavLst>
                                    </p:anim>
                                    <p:anim calcmode="lin" valueType="num">
                                      <p:cBhvr>
                                        <p:cTn id="71" dur="300" fill="hold"/>
                                        <p:tgtEl>
                                          <p:spTgt spid="31"/>
                                        </p:tgtEl>
                                        <p:attrNameLst>
                                          <p:attrName>ppt_w</p:attrName>
                                        </p:attrNameLst>
                                      </p:cBhvr>
                                      <p:tavLst>
                                        <p:tav tm="0">
                                          <p:val>
                                            <p:fltVal val="0"/>
                                          </p:val>
                                        </p:tav>
                                        <p:tav tm="100000">
                                          <p:val>
                                            <p:strVal val="#ppt_w"/>
                                          </p:val>
                                        </p:tav>
                                      </p:tavLst>
                                    </p:anim>
                                    <p:anim calcmode="lin" valueType="num">
                                      <p:cBhvr>
                                        <p:cTn id="72"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LS và ĐL 7\GA Địa lí 7 (KNTTCS)\56.GADT Địa lí 7 (KNTTCS)\Ngỏ.jpg"/>
          <p:cNvPicPr>
            <a:picLocks noChangeAspect="1" noChangeArrowheads="1"/>
          </p:cNvPicPr>
          <p:nvPr/>
        </p:nvPicPr>
        <p:blipFill>
          <a:blip r:embed="rId2"/>
          <a:srcRect/>
          <a:stretch>
            <a:fillRect/>
          </a:stretch>
        </p:blipFill>
        <p:spPr bwMode="auto">
          <a:xfrm>
            <a:off x="444500" y="419100"/>
            <a:ext cx="11303000" cy="6019800"/>
          </a:xfrm>
          <a:prstGeom prst="rect">
            <a:avLst/>
          </a:prstGeom>
          <a:noFill/>
        </p:spPr>
      </p:pic>
    </p:spTree>
  </p:cSld>
  <p:clrMapOvr>
    <a:masterClrMapping/>
  </p:clrMapOvr>
  <p:transition spd="slow">
    <p:split orient="ver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3077528" y="751039"/>
            <a:ext cx="8030026" cy="2885460"/>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defRPr/>
            </a:pPr>
            <a:r>
              <a:rPr lang="en-US" sz="3000" b="1" smtClean="0">
                <a:solidFill>
                  <a:srgbClr val="FFFF00"/>
                </a:solidFill>
              </a:rPr>
              <a:t>Ngành kinh tế có thể kết nối khắp mọi nơi trên Trái Đất dễ dàng nhất, thuận lợi nhất là</a:t>
            </a:r>
            <a:endParaRPr lang="en-US" sz="3000" b="1" dirty="0" smtClean="0">
              <a:solidFill>
                <a:srgbClr val="FFFF00"/>
              </a:solidFill>
            </a:endParaRPr>
          </a:p>
        </p:txBody>
      </p:sp>
      <p:grpSp>
        <p:nvGrpSpPr>
          <p:cNvPr id="61" name="Group 60"/>
          <p:cNvGrpSpPr/>
          <p:nvPr/>
        </p:nvGrpSpPr>
        <p:grpSpPr>
          <a:xfrm>
            <a:off x="2819978" y="631465"/>
            <a:ext cx="387790" cy="3124609"/>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8" name="Left Bracket 57"/>
          <p:cNvSpPr/>
          <p:nvPr/>
        </p:nvSpPr>
        <p:spPr>
          <a:xfrm flipH="1">
            <a:off x="10952344" y="631464"/>
            <a:ext cx="214170" cy="3124609"/>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 name="Group 7"/>
          <p:cNvGrpSpPr/>
          <p:nvPr/>
        </p:nvGrpSpPr>
        <p:grpSpPr>
          <a:xfrm>
            <a:off x="1917013" y="1374973"/>
            <a:ext cx="455948" cy="3255185"/>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31" name="Group 30"/>
          <p:cNvGrpSpPr/>
          <p:nvPr/>
        </p:nvGrpSpPr>
        <p:grpSpPr>
          <a:xfrm>
            <a:off x="1842448" y="3920594"/>
            <a:ext cx="7914424" cy="2654675"/>
            <a:chOff x="318448" y="3549113"/>
            <a:chExt cx="7914424"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Parallelogram 6"/>
              <p:cNvSpPr/>
              <p:nvPr/>
            </p:nvSpPr>
            <p:spPr>
              <a:xfrm flipH="1">
                <a:off x="1357101" y="2611241"/>
                <a:ext cx="1566975"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318448" y="4031549"/>
              <a:ext cx="7914424"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smtClean="0">
                  <a:ln>
                    <a:noFill/>
                  </a:ln>
                  <a:solidFill>
                    <a:prstClr val="white"/>
                  </a:solidFill>
                  <a:effectLst/>
                  <a:uLnTx/>
                  <a:uFillTx/>
                  <a:latin typeface="Tahoma" pitchFamily="34" charset="0"/>
                  <a:ea typeface="Tahoma" pitchFamily="34" charset="0"/>
                  <a:cs typeface="Tahoma" pitchFamily="34" charset="0"/>
                </a:rPr>
                <a:t>BƯU</a:t>
              </a:r>
              <a:r>
                <a:rPr kumimoji="0" lang="en-US" sz="3600" b="1" i="0" u="none" strike="noStrike" kern="1200" cap="none" spc="0" normalizeH="0" noProof="0" smtClean="0">
                  <a:ln>
                    <a:noFill/>
                  </a:ln>
                  <a:solidFill>
                    <a:prstClr val="white"/>
                  </a:solidFill>
                  <a:effectLst/>
                  <a:uLnTx/>
                  <a:uFillTx/>
                  <a:latin typeface="Tahoma" pitchFamily="34" charset="0"/>
                  <a:ea typeface="Tahoma" pitchFamily="34" charset="0"/>
                  <a:cs typeface="Tahoma" pitchFamily="34" charset="0"/>
                </a:rPr>
                <a:t> CHÍNH VIỄN THÔNG</a:t>
              </a:r>
              <a:endParaRPr kumimoji="0" lang="en-US" sz="3600" b="1"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p:txBody>
        </p:sp>
        <p:pic>
          <p:nvPicPr>
            <p:cNvPr id="15" name="Picture 14"/>
            <p:cNvPicPr>
              <a:picLocks noChangeAspect="1"/>
            </p:cNvPicPr>
            <p:nvPr/>
          </p:nvPicPr>
          <p:blipFill>
            <a:blip r:embed="rId7"/>
            <a:stretch>
              <a:fillRect/>
            </a:stretch>
          </p:blipFill>
          <p:spPr>
            <a:xfrm rot="10800000">
              <a:off x="3221801" y="3879674"/>
              <a:ext cx="4997003" cy="303750"/>
            </a:xfrm>
            <a:prstGeom prst="rect">
              <a:avLst/>
            </a:prstGeom>
          </p:spPr>
        </p:pic>
      </p:grpSp>
      <p:grpSp>
        <p:nvGrpSpPr>
          <p:cNvPr id="28" name="Group 27"/>
          <p:cNvGrpSpPr/>
          <p:nvPr/>
        </p:nvGrpSpPr>
        <p:grpSpPr>
          <a:xfrm>
            <a:off x="1622176" y="304399"/>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srgbClr val="008CF5"/>
                </a:solidFill>
                <a:effectLst/>
                <a:uLnTx/>
                <a:uFillTx/>
                <a:latin typeface="Arial" panose="020B0604020202020204" pitchFamily="34" charset="0"/>
                <a:ea typeface="+mn-ea"/>
                <a:cs typeface="Arial" panose="020B0604020202020204" pitchFamily="34" charset="0"/>
              </a:endParaRPr>
            </a:p>
          </p:txBody>
        </p:sp>
        <p:pic>
          <p:nvPicPr>
            <p:cNvPr id="32" name="Picture 31"/>
            <p:cNvPicPr>
              <a:picLocks noChangeAspect="1"/>
            </p:cNvPicPr>
            <p:nvPr/>
          </p:nvPicPr>
          <p:blipFill>
            <a:blip r:embed="rId8"/>
            <a:stretch>
              <a:fillRect/>
            </a:stretch>
          </p:blipFill>
          <p:spPr>
            <a:xfrm>
              <a:off x="83662" y="159259"/>
              <a:ext cx="1082288" cy="1082288"/>
            </a:xfrm>
            <a:prstGeom prst="rect">
              <a:avLst/>
            </a:prstGeom>
          </p:spPr>
        </p:pic>
        <p:pic>
          <p:nvPicPr>
            <p:cNvPr id="33" name="Picture 32"/>
            <p:cNvPicPr>
              <a:picLocks noChangeAspect="1"/>
            </p:cNvPicPr>
            <p:nvPr/>
          </p:nvPicPr>
          <p:blipFill>
            <a:blip r:embed="rId9"/>
            <a:stretch>
              <a:fillRect/>
            </a:stretch>
          </p:blipFill>
          <p:spPr>
            <a:xfrm>
              <a:off x="140649" y="240741"/>
              <a:ext cx="757177" cy="937456"/>
            </a:xfrm>
            <a:prstGeom prst="rect">
              <a:avLst/>
            </a:prstGeom>
          </p:spPr>
        </p:pic>
        <p:sp>
          <p:nvSpPr>
            <p:cNvPr id="34" name="TextBox 33"/>
            <p:cNvSpPr txBox="1"/>
            <p:nvPr/>
          </p:nvSpPr>
          <p:spPr>
            <a:xfrm>
              <a:off x="354551" y="277250"/>
              <a:ext cx="540533" cy="86177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00FF4E"/>
                  </a:solidFill>
                  <a:effectLst>
                    <a:glow rad="88900">
                      <a:srgbClr val="00FF4E">
                        <a:alpha val="60000"/>
                      </a:srgbClr>
                    </a:glow>
                  </a:effectLst>
                  <a:uLnTx/>
                  <a:uFillTx/>
                  <a:latin typeface="Arial" panose="020B0604020202020204" pitchFamily="34" charset="0"/>
                  <a:ea typeface="+mn-ea"/>
                  <a:cs typeface="Arial" panose="020B0604020202020204" pitchFamily="34" charset="0"/>
                </a:rPr>
                <a:t>5</a:t>
              </a:r>
            </a:p>
          </p:txBody>
        </p:sp>
      </p:grpSp>
      <p:sp>
        <p:nvSpPr>
          <p:cNvPr id="35" name="Parallelogram 34"/>
          <p:cNvSpPr/>
          <p:nvPr/>
        </p:nvSpPr>
        <p:spPr>
          <a:xfrm flipH="1">
            <a:off x="8788499" y="6349993"/>
            <a:ext cx="1611447" cy="527055"/>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ANS</a:t>
            </a:r>
          </a:p>
        </p:txBody>
      </p:sp>
      <p:pic>
        <p:nvPicPr>
          <p:cNvPr id="38" name="Picture 115" descr="ALRMCLOK"/>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50982" y="2220873"/>
            <a:ext cx="864426" cy="104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1912724" y="2520706"/>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10</a:t>
            </a:r>
          </a:p>
        </p:txBody>
      </p:sp>
      <p:sp>
        <p:nvSpPr>
          <p:cNvPr id="45" name="Oval 176"/>
          <p:cNvSpPr>
            <a:spLocks noChangeArrowheads="1"/>
          </p:cNvSpPr>
          <p:nvPr/>
        </p:nvSpPr>
        <p:spPr bwMode="auto">
          <a:xfrm>
            <a:off x="1916823" y="249327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9</a:t>
            </a:r>
          </a:p>
        </p:txBody>
      </p:sp>
      <p:sp>
        <p:nvSpPr>
          <p:cNvPr id="46" name="Oval 176"/>
          <p:cNvSpPr>
            <a:spLocks noChangeArrowheads="1"/>
          </p:cNvSpPr>
          <p:nvPr/>
        </p:nvSpPr>
        <p:spPr bwMode="auto">
          <a:xfrm>
            <a:off x="1912396" y="25342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8</a:t>
            </a:r>
          </a:p>
        </p:txBody>
      </p:sp>
      <p:sp>
        <p:nvSpPr>
          <p:cNvPr id="47" name="Oval 176"/>
          <p:cNvSpPr>
            <a:spLocks noChangeArrowheads="1"/>
          </p:cNvSpPr>
          <p:nvPr/>
        </p:nvSpPr>
        <p:spPr bwMode="auto">
          <a:xfrm>
            <a:off x="1929580" y="251011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7</a:t>
            </a:r>
          </a:p>
        </p:txBody>
      </p:sp>
      <p:sp>
        <p:nvSpPr>
          <p:cNvPr id="48" name="Oval 176"/>
          <p:cNvSpPr>
            <a:spLocks noChangeArrowheads="1"/>
          </p:cNvSpPr>
          <p:nvPr/>
        </p:nvSpPr>
        <p:spPr bwMode="auto">
          <a:xfrm>
            <a:off x="1916823" y="252401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6</a:t>
            </a:r>
          </a:p>
        </p:txBody>
      </p:sp>
      <p:sp>
        <p:nvSpPr>
          <p:cNvPr id="49" name="Oval 176"/>
          <p:cNvSpPr>
            <a:spLocks noChangeArrowheads="1"/>
          </p:cNvSpPr>
          <p:nvPr/>
        </p:nvSpPr>
        <p:spPr bwMode="auto">
          <a:xfrm>
            <a:off x="1928229" y="25204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5</a:t>
            </a:r>
          </a:p>
        </p:txBody>
      </p:sp>
      <p:sp>
        <p:nvSpPr>
          <p:cNvPr id="50" name="Oval 176"/>
          <p:cNvSpPr>
            <a:spLocks noChangeArrowheads="1"/>
          </p:cNvSpPr>
          <p:nvPr/>
        </p:nvSpPr>
        <p:spPr bwMode="auto">
          <a:xfrm>
            <a:off x="1893065" y="252267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4</a:t>
            </a:r>
          </a:p>
        </p:txBody>
      </p:sp>
      <p:sp>
        <p:nvSpPr>
          <p:cNvPr id="51" name="Oval 176"/>
          <p:cNvSpPr>
            <a:spLocks noChangeArrowheads="1"/>
          </p:cNvSpPr>
          <p:nvPr/>
        </p:nvSpPr>
        <p:spPr bwMode="auto">
          <a:xfrm>
            <a:off x="1899967" y="24966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3</a:t>
            </a:r>
          </a:p>
        </p:txBody>
      </p:sp>
      <p:sp>
        <p:nvSpPr>
          <p:cNvPr id="52" name="Oval 176"/>
          <p:cNvSpPr>
            <a:spLocks noChangeArrowheads="1"/>
          </p:cNvSpPr>
          <p:nvPr/>
        </p:nvSpPr>
        <p:spPr bwMode="auto">
          <a:xfrm>
            <a:off x="1917853" y="251475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2</a:t>
            </a:r>
          </a:p>
        </p:txBody>
      </p:sp>
      <p:sp>
        <p:nvSpPr>
          <p:cNvPr id="56" name="Oval 176"/>
          <p:cNvSpPr>
            <a:spLocks noChangeArrowheads="1"/>
          </p:cNvSpPr>
          <p:nvPr/>
        </p:nvSpPr>
        <p:spPr bwMode="auto">
          <a:xfrm>
            <a:off x="1928229" y="247299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1</a:t>
            </a:r>
          </a:p>
        </p:txBody>
      </p:sp>
      <p:sp>
        <p:nvSpPr>
          <p:cNvPr id="59" name="Oval 176"/>
          <p:cNvSpPr>
            <a:spLocks noChangeArrowheads="1"/>
          </p:cNvSpPr>
          <p:nvPr/>
        </p:nvSpPr>
        <p:spPr bwMode="auto">
          <a:xfrm>
            <a:off x="1886321" y="250232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spTree>
    <p:extLst>
      <p:ext uri="{BB962C8B-B14F-4D97-AF65-F5344CB8AC3E}">
        <p14:creationId xmlns:p14="http://schemas.microsoft.com/office/powerpoint/2010/main" val="14359922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35"/>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up)">
                                      <p:cBhvr>
                                        <p:cTn id="65" dur="200"/>
                                        <p:tgtEl>
                                          <p:spTgt spid="8"/>
                                        </p:tgtEl>
                                      </p:cBhvr>
                                    </p:animEffect>
                                  </p:childTnLst>
                                </p:cTn>
                              </p:par>
                            </p:childTnLst>
                          </p:cTn>
                        </p:par>
                        <p:par>
                          <p:cTn id="66" fill="hold">
                            <p:stCondLst>
                              <p:cond delay="200"/>
                            </p:stCondLst>
                            <p:childTnLst>
                              <p:par>
                                <p:cTn id="67" presetID="17" presetClass="entr" presetSubtype="8" fill="hold" nodeType="after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p:cTn id="69" dur="300" fill="hold"/>
                                        <p:tgtEl>
                                          <p:spTgt spid="31"/>
                                        </p:tgtEl>
                                        <p:attrNameLst>
                                          <p:attrName>ppt_x</p:attrName>
                                        </p:attrNameLst>
                                      </p:cBhvr>
                                      <p:tavLst>
                                        <p:tav tm="0">
                                          <p:val>
                                            <p:strVal val="#ppt_x-#ppt_w/2"/>
                                          </p:val>
                                        </p:tav>
                                        <p:tav tm="100000">
                                          <p:val>
                                            <p:strVal val="#ppt_x"/>
                                          </p:val>
                                        </p:tav>
                                      </p:tavLst>
                                    </p:anim>
                                    <p:anim calcmode="lin" valueType="num">
                                      <p:cBhvr>
                                        <p:cTn id="70" dur="300" fill="hold"/>
                                        <p:tgtEl>
                                          <p:spTgt spid="31"/>
                                        </p:tgtEl>
                                        <p:attrNameLst>
                                          <p:attrName>ppt_y</p:attrName>
                                        </p:attrNameLst>
                                      </p:cBhvr>
                                      <p:tavLst>
                                        <p:tav tm="0">
                                          <p:val>
                                            <p:strVal val="#ppt_y"/>
                                          </p:val>
                                        </p:tav>
                                        <p:tav tm="100000">
                                          <p:val>
                                            <p:strVal val="#ppt_y"/>
                                          </p:val>
                                        </p:tav>
                                      </p:tavLst>
                                    </p:anim>
                                    <p:anim calcmode="lin" valueType="num">
                                      <p:cBhvr>
                                        <p:cTn id="71" dur="300" fill="hold"/>
                                        <p:tgtEl>
                                          <p:spTgt spid="31"/>
                                        </p:tgtEl>
                                        <p:attrNameLst>
                                          <p:attrName>ppt_w</p:attrName>
                                        </p:attrNameLst>
                                      </p:cBhvr>
                                      <p:tavLst>
                                        <p:tav tm="0">
                                          <p:val>
                                            <p:fltVal val="0"/>
                                          </p:val>
                                        </p:tav>
                                        <p:tav tm="100000">
                                          <p:val>
                                            <p:strVal val="#ppt_w"/>
                                          </p:val>
                                        </p:tav>
                                      </p:tavLst>
                                    </p:anim>
                                    <p:anim calcmode="lin" valueType="num">
                                      <p:cBhvr>
                                        <p:cTn id="72"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875F295B-4E73-4941-B32D-88CC9D779356}"/>
              </a:ext>
            </a:extLst>
          </p:cNvPr>
          <p:cNvPicPr>
            <a:picLocks noChangeAspect="1"/>
          </p:cNvPicPr>
          <p:nvPr/>
        </p:nvPicPr>
        <p:blipFill rotWithShape="1">
          <a:blip r:embed="rId2"/>
          <a:srcRect b="461"/>
          <a:stretch/>
        </p:blipFill>
        <p:spPr>
          <a:xfrm>
            <a:off x="20" y="1281"/>
            <a:ext cx="12191980" cy="6856719"/>
          </a:xfrm>
          <a:prstGeom prst="rect">
            <a:avLst/>
          </a:prstGeom>
        </p:spPr>
      </p:pic>
      <mc:AlternateContent xmlns:mc="http://schemas.openxmlformats.org/markup-compatibility/2006">
        <mc:Choice xmlns="" xmlns:am3d="http://schemas.microsoft.com/office/drawing/2017/model3d" Requires="am3d">
          <p:graphicFrame>
            <p:nvGraphicFramePr>
              <p:cNvPr id="6" name="Kiểu 3D 6" descr="The Earth">
                <a:extLst>
                  <a:ext uri="{FF2B5EF4-FFF2-40B4-BE49-F238E27FC236}">
                    <a16:creationId xmlns:a16="http://schemas.microsoft.com/office/drawing/2014/main" id="{BBA11CFB-DAA6-4343-8F28-DFADCCD28066}"/>
                  </a:ext>
                </a:extLst>
              </p:cNvPr>
              <p:cNvGraphicFramePr>
                <a:graphicFrameLocks noChangeAspect="1"/>
              </p:cNvGraphicFramePr>
              <p:nvPr>
                <p:extLst>
                  <p:ext uri="{D42A27DB-BD31-4B8C-83A1-F6EECF244321}">
                    <p14:modId xmlns:p14="http://schemas.microsoft.com/office/powerpoint/2010/main" val="3969264291"/>
                  </p:ext>
                </p:extLst>
              </p:nvPr>
            </p:nvGraphicFramePr>
            <p:xfrm>
              <a:off x="194553" y="4597881"/>
              <a:ext cx="2071755" cy="2071756"/>
            </p:xfrm>
            <a:graphic>
              <a:graphicData uri="http://schemas.microsoft.com/office/drawing/2017/model3d">
                <am3d:model3d r:embed="">
                  <am3d:spPr>
                    <a:xfrm>
                      <a:off x="0" y="0"/>
                      <a:ext cx="2071755" cy="2071756"/>
                    </a:xfrm>
                    <a:prstGeom prst="rect">
                      <a:avLst/>
                    </a:prstGeom>
                  </am3d:spPr>
                  <am3d:camera>
                    <am3d:pos x="0" y="0" z="80516301"/>
                    <am3d:up dx="0" dy="36000000" dz="0"/>
                    <am3d:lookAt x="0" y="0" z="0"/>
                    <am3d:perspective fov="2700000"/>
                  </am3d:camera>
                  <am3d:trans>
                    <am3d:meterPerModelUnit n="4920067" d="1000000"/>
                    <am3d:preTrans dx="19744" dy="-17995985" dz="103"/>
                    <am3d:scale>
                      <am3d:sx n="1000000" d="1000000"/>
                      <am3d:sy n="1000000" d="1000000"/>
                      <am3d:sz n="1000000" d="1000000"/>
                    </am3d:scale>
                    <am3d:rot ax="4191953" ay="-935331" az="-2174462"/>
                    <am3d:postTrans dx="0" dy="0" dz="0"/>
                  </am3d:trans>
                  <am3d:raster rName="Office3DRenderer" rVer="16.0.8326">
                    <am3d:blip r:embed=""/>
                  </am3d:raster>
                  <am3d:objViewport viewportSz="36303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Kiểu 3D 6" descr="The Earth">
                <a:extLst>
                  <a:ext uri="{FF2B5EF4-FFF2-40B4-BE49-F238E27FC236}">
                    <a16:creationId xmlns="" xmlns:a16="http://schemas.microsoft.com/office/drawing/2014/main" id="{BBA11CFB-DAA6-4343-8F28-DFADCCD28066}"/>
                  </a:ext>
                </a:extLst>
              </p:cNvPr>
              <p:cNvPicPr>
                <a:picLocks noGrp="1" noRot="1" noChangeAspect="1" noMove="1" noResize="1" noEditPoints="1" noAdjustHandles="1" noChangeArrowheads="1" noChangeShapeType="1" noCrop="1"/>
              </p:cNvPicPr>
              <p:nvPr/>
            </p:nvPicPr>
            <p:blipFill>
              <a:blip r:embed="rId3"/>
              <a:stretch>
                <a:fillRect/>
              </a:stretch>
            </p:blipFill>
            <p:spPr>
              <a:xfrm>
                <a:off x="194553" y="4597885"/>
                <a:ext cx="2071755" cy="2071755"/>
              </a:xfrm>
              <a:prstGeom prst="rect">
                <a:avLst/>
              </a:prstGeom>
            </p:spPr>
          </p:pic>
        </mc:Fallback>
      </mc:AlternateContent>
      <p:sp>
        <p:nvSpPr>
          <p:cNvPr id="8" name="TextBox 7"/>
          <p:cNvSpPr txBox="1"/>
          <p:nvPr/>
        </p:nvSpPr>
        <p:spPr>
          <a:xfrm>
            <a:off x="1209037" y="1089292"/>
            <a:ext cx="9707880" cy="2246765"/>
          </a:xfrm>
          <a:prstGeom prst="rect">
            <a:avLst/>
          </a:prstGeom>
          <a:noFill/>
        </p:spPr>
        <p:txBody>
          <a:bodyPr wrap="square" lIns="91436" tIns="45718" rIns="91436" bIns="45718" rtlCol="0">
            <a:spAutoFit/>
          </a:bodyPr>
          <a:lstStyle/>
          <a:p>
            <a:pPr algn="ctr"/>
            <a:r>
              <a:rPr lang="en-US" sz="7000" b="1" smtClean="0">
                <a:solidFill>
                  <a:srgbClr val="FFFF00"/>
                </a:solidFill>
                <a:effectLst>
                  <a:outerShdw blurRad="38100" dist="38100" dir="2700000" algn="tl">
                    <a:srgbClr val="000000">
                      <a:alpha val="43137"/>
                    </a:srgbClr>
                  </a:outerShdw>
                </a:effectLst>
                <a:latin typeface="Calibri" pitchFamily="34" charset="0"/>
                <a:cs typeface="Calibri" pitchFamily="34" charset="0"/>
              </a:rPr>
              <a:t>Bài 9. </a:t>
            </a:r>
          </a:p>
          <a:p>
            <a:pPr algn="ctr"/>
            <a:r>
              <a:rPr lang="en-US" sz="7000" b="1" smtClean="0">
                <a:solidFill>
                  <a:srgbClr val="FFFF00"/>
                </a:solidFill>
                <a:effectLst>
                  <a:outerShdw blurRad="38100" dist="38100" dir="2700000" algn="tl">
                    <a:srgbClr val="000000">
                      <a:alpha val="43137"/>
                    </a:srgbClr>
                  </a:outerShdw>
                </a:effectLst>
                <a:latin typeface="Calibri" pitchFamily="34" charset="0"/>
                <a:cs typeface="Calibri" pitchFamily="34" charset="0"/>
              </a:rPr>
              <a:t>DỊCH VỤ</a:t>
            </a:r>
            <a:endParaRPr lang="en-US" sz="7000" b="1">
              <a:solidFill>
                <a:srgbClr val="FFFF00"/>
              </a:solidFill>
              <a:effectLst>
                <a:outerShdw blurRad="38100" dist="38100" dir="2700000" algn="tl">
                  <a:srgbClr val="000000">
                    <a:alpha val="43137"/>
                  </a:srgbClr>
                </a:outerShdw>
              </a:effectLst>
              <a:latin typeface="Calibri" pitchFamily="34" charset="0"/>
              <a:cs typeface="Calibri" pitchFamily="34" charset="0"/>
            </a:endParaRPr>
          </a:p>
        </p:txBody>
      </p:sp>
    </p:spTree>
    <p:extLst>
      <p:ext uri="{BB962C8B-B14F-4D97-AF65-F5344CB8AC3E}">
        <p14:creationId xmlns:p14="http://schemas.microsoft.com/office/powerpoint/2010/main" val="328491214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ppt_x</p:attrName>
                                        </p:attrNameLst>
                                      </p:cBhvr>
                                      <p:tavLst>
                                        <p:tav tm="0">
                                          <p:val>
                                            <p:strVal val="#ppt_x-.2"/>
                                          </p:val>
                                        </p:tav>
                                        <p:tav tm="100000">
                                          <p:val>
                                            <p:strVal val="#ppt_x"/>
                                          </p:val>
                                        </p:tav>
                                      </p:tavLst>
                                    </p:anim>
                                    <p:anim calcmode="lin" valueType="num">
                                      <p:cBhvr>
                                        <p:cTn id="8"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Straight Connector 38">
            <a:extLst>
              <a:ext uri="{FF2B5EF4-FFF2-40B4-BE49-F238E27FC236}">
                <a16:creationId xmlns="" xmlns:a16="http://schemas.microsoft.com/office/drawing/2014/main" id="{B817379C-DAEE-4A26-B7E8-B157AAEC6C14}"/>
              </a:ext>
            </a:extLst>
          </p:cNvPr>
          <p:cNvCxnSpPr/>
          <p:nvPr/>
        </p:nvCxnSpPr>
        <p:spPr>
          <a:xfrm>
            <a:off x="87090" y="726668"/>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0" y="15800"/>
            <a:ext cx="12192000" cy="784826"/>
          </a:xfrm>
          <a:prstGeom prst="rect">
            <a:avLst/>
          </a:prstGeom>
          <a:noFill/>
        </p:spPr>
        <p:txBody>
          <a:bodyPr wrap="square" lIns="91436" tIns="45718" rIns="91436" bIns="45718" rtlCol="0">
            <a:spAutoFit/>
          </a:bodyPr>
          <a:lstStyle/>
          <a:p>
            <a:pPr algn="ctr"/>
            <a:r>
              <a:rPr lang="en-US" sz="4500" b="1" smtClean="0">
                <a:solidFill>
                  <a:srgbClr val="007A37"/>
                </a:solidFill>
                <a:latin typeface="Calibri" pitchFamily="34" charset="0"/>
                <a:cs typeface="Calibri" pitchFamily="34" charset="0"/>
              </a:rPr>
              <a:t>Bài 9. DỊCH VỤ</a:t>
            </a:r>
            <a:endParaRPr lang="en-US" sz="4500" b="1">
              <a:solidFill>
                <a:srgbClr val="007A37"/>
              </a:solidFill>
              <a:latin typeface="Calibri" pitchFamily="34" charset="0"/>
              <a:cs typeface="Calibri" pitchFamily="34" charset="0"/>
            </a:endParaRPr>
          </a:p>
        </p:txBody>
      </p:sp>
      <p:sp>
        <p:nvSpPr>
          <p:cNvPr id="17" name="Rectangle 16"/>
          <p:cNvSpPr/>
          <p:nvPr/>
        </p:nvSpPr>
        <p:spPr>
          <a:xfrm>
            <a:off x="176594" y="783851"/>
            <a:ext cx="12015406" cy="553994"/>
          </a:xfrm>
          <a:prstGeom prst="rect">
            <a:avLst/>
          </a:prstGeom>
        </p:spPr>
        <p:txBody>
          <a:bodyPr wrap="square" lIns="91436" tIns="45718" rIns="91436" bIns="45718">
            <a:spAutoFit/>
          </a:bodyPr>
          <a:lstStyle/>
          <a:p>
            <a:pPr marL="571500" indent="-571500"/>
            <a:r>
              <a:rPr lang="en-US" sz="3000" b="1" smtClean="0">
                <a:solidFill>
                  <a:srgbClr val="002060"/>
                </a:solidFill>
                <a:latin typeface="Calibri" pitchFamily="34" charset="0"/>
                <a:cs typeface="Calibri" pitchFamily="34" charset="0"/>
              </a:rPr>
              <a:t>1. Các nhân tố ảnh hưởng đến sự phát triển và phân bố ngành dịch vụ</a:t>
            </a:r>
            <a:endParaRPr lang="en-US" sz="3000" b="1" i="1" u="sng">
              <a:latin typeface="Calibri" pitchFamily="34" charset="0"/>
              <a:cs typeface="Calibri" pitchFamily="34" charset="0"/>
            </a:endParaRPr>
          </a:p>
        </p:txBody>
      </p:sp>
      <p:pic>
        <p:nvPicPr>
          <p:cNvPr id="6" name="Picture 2" descr="Air And Ship Cargo Inc, HD Png Download , Transparent Png Image - PNGitem">
            <a:extLst>
              <a:ext uri="{FF2B5EF4-FFF2-40B4-BE49-F238E27FC236}">
                <a16:creationId xmlns:a16="http://schemas.microsoft.com/office/drawing/2014/main" xmlns="" id="{F3393D8A-32DA-4A53-A3AF-1ADC9873EC6A}"/>
              </a:ext>
            </a:extLst>
          </p:cNvPr>
          <p:cNvPicPr>
            <a:picLocks noChangeAspect="1" noChangeArrowheads="1"/>
          </p:cNvPicPr>
          <p:nvPr/>
        </p:nvPicPr>
        <p:blipFill>
          <a:blip r:embed="rId3" cstate="print">
            <a:extLst>
              <a:ext uri="{BEBA8EAE-BF5A-486C-A8C5-ECC9F3942E4B}">
                <a14:imgProps xmlns:a14="http://schemas.microsoft.com/office/drawing/2010/main">
                  <a14:imgLayer>
                    <a14:imgEffect>
                      <a14:backgroundRemoval t="9167" b="92500" l="6163" r="91628">
                        <a14:foregroundMark x1="42558" y1="92500" x2="42558" y2="92500"/>
                        <a14:foregroundMark x1="8721" y1="58056" x2="8721" y2="58056"/>
                        <a14:foregroundMark x1="6163" y1="53056" x2="6163" y2="53056"/>
                        <a14:foregroundMark x1="67674" y1="59583" x2="67674" y2="59583"/>
                        <a14:foregroundMark x1="91744" y1="70139" x2="91744" y2="70139"/>
                        <a14:foregroundMark x1="85000" y1="66806" x2="85000" y2="66806"/>
                        <a14:foregroundMark x1="48023" y1="19583" x2="48023" y2="19583"/>
                        <a14:foregroundMark x1="41512" y1="20556" x2="41512" y2="20556"/>
                        <a14:foregroundMark x1="62558" y1="9167" x2="62558" y2="9167"/>
                        <a14:foregroundMark x1="46977" y1="16528" x2="46977" y2="16528"/>
                        <a14:foregroundMark x1="45233" y1="17500" x2="45233" y2="17500"/>
                        <a14:foregroundMark x1="10465" y1="42222" x2="10465" y2="42222"/>
                        <a14:foregroundMark x1="13256" y1="42639" x2="13256" y2="42639"/>
                        <a14:foregroundMark x1="9419" y1="42361" x2="9419" y2="42361"/>
                        <a14:foregroundMark x1="25000" y1="42639" x2="25000" y2="42639"/>
                        <a14:foregroundMark x1="22674" y1="42778" x2="22674" y2="42778"/>
                        <a14:foregroundMark x1="24070" y1="43056" x2="24070" y2="43056"/>
                        <a14:foregroundMark x1="26628" y1="43056" x2="26628" y2="43056"/>
                        <a14:foregroundMark x1="15233" y1="24861" x2="15233" y2="24861"/>
                        <a14:foregroundMark x1="14884" y1="24861" x2="14884" y2="24861"/>
                        <a14:foregroundMark x1="14535" y1="24028" x2="14535" y2="24028"/>
                        <a14:backgroundMark x1="31512" y1="88750" x2="31512" y2="88750"/>
                        <a14:backgroundMark x1="52674" y1="82639" x2="52674" y2="82639"/>
                      </a14:backgroundRemoval>
                    </a14:imgEffect>
                  </a14:imgLayer>
                </a14:imgProps>
              </a:ext>
              <a:ext uri="{28A0092B-C50C-407E-A947-70E740481C1C}">
                <a14:useLocalDpi xmlns:a14="http://schemas.microsoft.com/office/drawing/2010/main" val="0"/>
              </a:ext>
            </a:extLst>
          </a:blip>
          <a:srcRect/>
          <a:stretch>
            <a:fillRect/>
          </a:stretch>
        </p:blipFill>
        <p:spPr bwMode="auto">
          <a:xfrm>
            <a:off x="0" y="4177263"/>
            <a:ext cx="3404054" cy="284990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xmlns="" id="{5F389E6E-7FE9-4F09-931A-7C3803EBF160}"/>
              </a:ext>
            </a:extLst>
          </p:cNvPr>
          <p:cNvPicPr>
            <a:picLocks noChangeAspect="1"/>
          </p:cNvPicPr>
          <p:nvPr/>
        </p:nvPicPr>
        <p:blipFill>
          <a:blip r:embed="rId4" cstate="print">
            <a:extLst>
              <a:ext uri="{BEBA8EAE-BF5A-486C-A8C5-ECC9F3942E4B}">
                <a14:imgProps xmlns:a14="http://schemas.microsoft.com/office/drawing/2010/main">
                  <a14:imgLayer>
                    <a14:imgEffect>
                      <a14:backgroundRemoval t="5615" b="92781" l="211" r="99789">
                        <a14:foregroundMark x1="1579" y1="67380" x2="8211" y2="54011"/>
                        <a14:foregroundMark x1="8211" y1="54011" x2="8316" y2="54011"/>
                        <a14:foregroundMark x1="5895" y1="52941" x2="211" y2="65508"/>
                        <a14:foregroundMark x1="18421" y1="67380" x2="48842" y2="72995"/>
                        <a14:foregroundMark x1="48842" y1="72995" x2="60526" y2="72193"/>
                        <a14:foregroundMark x1="60526" y1="72193" x2="60947" y2="72193"/>
                        <a14:foregroundMark x1="14421" y1="84225" x2="47474" y2="93048"/>
                        <a14:foregroundMark x1="12632" y1="87968" x2="30105" y2="87433"/>
                        <a14:foregroundMark x1="30105" y1="87433" x2="50737" y2="87433"/>
                        <a14:foregroundMark x1="50737" y1="87433" x2="85684" y2="76738"/>
                        <a14:foregroundMark x1="69053" y1="88503" x2="85263" y2="90374"/>
                        <a14:foregroundMark x1="85263" y1="90374" x2="93895" y2="87968"/>
                        <a14:foregroundMark x1="93895" y1="87968" x2="95474" y2="64706"/>
                        <a14:foregroundMark x1="95474" y1="64706" x2="94842" y2="63636"/>
                        <a14:foregroundMark x1="93053" y1="48396" x2="92632" y2="76203"/>
                        <a14:foregroundMark x1="92632" y1="76203" x2="91895" y2="81818"/>
                        <a14:foregroundMark x1="88316" y1="17112" x2="93053" y2="29144"/>
                        <a14:foregroundMark x1="94000" y1="44118" x2="96421" y2="42246"/>
                        <a14:foregroundMark x1="58947" y1="8289" x2="62105" y2="14706"/>
                        <a14:foregroundMark x1="66947" y1="7219" x2="66947" y2="5882"/>
                        <a14:foregroundMark x1="68316" y1="15241" x2="70842" y2="17914"/>
                        <a14:foregroundMark x1="97789" y1="40374" x2="99789" y2="39037"/>
                        <a14:foregroundMark x1="14632" y1="31016" x2="17158" y2="31016"/>
                      </a14:backgroundRemoval>
                    </a14:imgEffect>
                  </a14:imgLayer>
                </a14:imgProps>
              </a:ext>
              <a:ext uri="{28A0092B-C50C-407E-A947-70E740481C1C}">
                <a14:useLocalDpi xmlns:a14="http://schemas.microsoft.com/office/drawing/2010/main" val="0"/>
              </a:ext>
            </a:extLst>
          </a:blip>
          <a:stretch>
            <a:fillRect/>
          </a:stretch>
        </p:blipFill>
        <p:spPr>
          <a:xfrm>
            <a:off x="3726009" y="5205937"/>
            <a:ext cx="3920366" cy="1406404"/>
          </a:xfrm>
          <a:prstGeom prst="rect">
            <a:avLst/>
          </a:prstGeom>
        </p:spPr>
      </p:pic>
      <p:pic>
        <p:nvPicPr>
          <p:cNvPr id="8" name="Picture 4" descr="Image result for viá»t nam váº» Äáº¹p tiá»m áº©n">
            <a:extLst>
              <a:ext uri="{FF2B5EF4-FFF2-40B4-BE49-F238E27FC236}">
                <a16:creationId xmlns="" xmlns:a16="http://schemas.microsoft.com/office/drawing/2014/main" id="{23C37D1B-F294-44D1-808D-0114AA0967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45958" y="1345196"/>
            <a:ext cx="5872687" cy="41072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107042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ppt_x</p:attrName>
                                        </p:attrNameLst>
                                      </p:cBhvr>
                                      <p:tavLst>
                                        <p:tav tm="0">
                                          <p:val>
                                            <p:strVal val="#ppt_x-.2"/>
                                          </p:val>
                                        </p:tav>
                                        <p:tav tm="100000">
                                          <p:val>
                                            <p:strVal val="#ppt_x"/>
                                          </p:val>
                                        </p:tav>
                                      </p:tavLst>
                                    </p:anim>
                                    <p:anim calcmode="lin" valueType="num">
                                      <p:cBhvr>
                                        <p:cTn id="8"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9" dur="1000"/>
                                        <p:tgtEl>
                                          <p:spTgt spid="17"/>
                                        </p:tgtEl>
                                      </p:cBhvr>
                                    </p:animEffect>
                                  </p:childTnLst>
                                </p:cTn>
                              </p:par>
                              <p:par>
                                <p:cTn id="10" presetID="8"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amond(in)">
                                      <p:cBhvr>
                                        <p:cTn id="1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1468</TotalTime>
  <Words>3075</Words>
  <Application>Microsoft Office PowerPoint</Application>
  <PresentationFormat>Widescreen</PresentationFormat>
  <Paragraphs>466</Paragraphs>
  <Slides>60</Slides>
  <Notes>36</Notes>
  <HiddenSlides>0</HiddenSlides>
  <MMClips>2</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60</vt:i4>
      </vt:variant>
    </vt:vector>
  </HeadingPairs>
  <TitlesOfParts>
    <vt:vector size="74" baseType="lpstr">
      <vt:lpstr>SimSun</vt:lpstr>
      <vt:lpstr>#9Slide07 IcielBaliho Script</vt:lpstr>
      <vt:lpstr>.VnBlack</vt:lpstr>
      <vt:lpstr>Arial</vt:lpstr>
      <vt:lpstr>Calibri</vt:lpstr>
      <vt:lpstr>Calibri Light</vt:lpstr>
      <vt:lpstr>Cambria</vt:lpstr>
      <vt:lpstr>Tahoma</vt:lpstr>
      <vt:lpstr>Times New Roman</vt:lpstr>
      <vt:lpstr>VNI-Ariston</vt:lpstr>
      <vt:lpstr>等线</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pham</dc:creator>
  <cp:lastModifiedBy>phamtho2022@hotmail.com</cp:lastModifiedBy>
  <cp:revision>155</cp:revision>
  <dcterms:created xsi:type="dcterms:W3CDTF">2022-10-23T19:31:07Z</dcterms:created>
  <dcterms:modified xsi:type="dcterms:W3CDTF">2024-11-05T12:45:13Z</dcterms:modified>
</cp:coreProperties>
</file>