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99" r:id="rId2"/>
    <p:sldId id="350" r:id="rId3"/>
    <p:sldId id="351" r:id="rId4"/>
    <p:sldId id="368" r:id="rId5"/>
    <p:sldId id="353" r:id="rId6"/>
    <p:sldId id="356" r:id="rId7"/>
    <p:sldId id="355" r:id="rId8"/>
    <p:sldId id="369" r:id="rId9"/>
    <p:sldId id="357" r:id="rId10"/>
    <p:sldId id="359" r:id="rId11"/>
    <p:sldId id="361" r:id="rId12"/>
    <p:sldId id="362" r:id="rId13"/>
    <p:sldId id="360" r:id="rId14"/>
    <p:sldId id="364" r:id="rId15"/>
    <p:sldId id="365" r:id="rId16"/>
    <p:sldId id="366" r:id="rId17"/>
    <p:sldId id="367" r:id="rId18"/>
    <p:sldId id="370" r:id="rId19"/>
    <p:sldId id="371" r:id="rId20"/>
    <p:sldId id="372" r:id="rId21"/>
    <p:sldId id="373" r:id="rId22"/>
    <p:sldId id="338" r:id="rId23"/>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BA7"/>
    <a:srgbClr val="5CA63B"/>
    <a:srgbClr val="9EDD6C"/>
    <a:srgbClr val="26232E"/>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22" autoAdjust="0"/>
  </p:normalViewPr>
  <p:slideViewPr>
    <p:cSldViewPr>
      <p:cViewPr varScale="1">
        <p:scale>
          <a:sx n="45" d="100"/>
          <a:sy n="45"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0D595-EE31-4637-B3FE-4A4435B95AE3}" type="datetimeFigureOut">
              <a:rPr lang="en-US" smtClean="0"/>
              <a:t>19/09/2024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D6874-44F6-4018-86BB-AE924956C44D}" type="slidenum">
              <a:rPr lang="en-US" smtClean="0"/>
              <a:t>‹#›</a:t>
            </a:fld>
            <a:endParaRPr lang="en-US"/>
          </a:p>
        </p:txBody>
      </p:sp>
    </p:spTree>
    <p:extLst>
      <p:ext uri="{BB962C8B-B14F-4D97-AF65-F5344CB8AC3E}">
        <p14:creationId xmlns:p14="http://schemas.microsoft.com/office/powerpoint/2010/main" val="286448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0189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1d838b627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1d838b627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01"/>
        <p:cNvGrpSpPr/>
        <p:nvPr/>
      </p:nvGrpSpPr>
      <p:grpSpPr>
        <a:xfrm>
          <a:off x="0" y="0"/>
          <a:ext cx="0" cy="0"/>
          <a:chOff x="0" y="0"/>
          <a:chExt cx="0" cy="0"/>
        </a:xfrm>
      </p:grpSpPr>
      <p:pic>
        <p:nvPicPr>
          <p:cNvPr id="502" name="Google Shape;502;p18"/>
          <p:cNvPicPr preferRelativeResize="0"/>
          <p:nvPr/>
        </p:nvPicPr>
        <p:blipFill>
          <a:blip r:embed="rId2">
            <a:alphaModFix amt="64000"/>
          </a:blip>
          <a:stretch>
            <a:fillRect/>
          </a:stretch>
        </p:blipFill>
        <p:spPr>
          <a:xfrm>
            <a:off x="-24" y="1"/>
            <a:ext cx="18288000" cy="10287010"/>
          </a:xfrm>
          <a:prstGeom prst="rect">
            <a:avLst/>
          </a:prstGeom>
          <a:noFill/>
          <a:ln>
            <a:noFill/>
          </a:ln>
        </p:spPr>
      </p:pic>
      <p:sp>
        <p:nvSpPr>
          <p:cNvPr id="503" name="Google Shape;503;p18"/>
          <p:cNvSpPr txBox="1">
            <a:spLocks noGrp="1"/>
          </p:cNvSpPr>
          <p:nvPr>
            <p:ph type="title" hasCustomPrompt="1"/>
          </p:nvPr>
        </p:nvSpPr>
        <p:spPr>
          <a:xfrm>
            <a:off x="9162200" y="2542600"/>
            <a:ext cx="7688400" cy="15096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6200"/>
              <a:buNone/>
              <a:defRPr sz="10000">
                <a:solidFill>
                  <a:schemeClr val="dk2"/>
                </a:solidFill>
              </a:defRPr>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504" name="Google Shape;504;p18"/>
          <p:cNvSpPr txBox="1">
            <a:spLocks noGrp="1"/>
          </p:cNvSpPr>
          <p:nvPr>
            <p:ph type="subTitle" idx="1"/>
          </p:nvPr>
        </p:nvSpPr>
        <p:spPr>
          <a:xfrm>
            <a:off x="9162200" y="4052364"/>
            <a:ext cx="7688400" cy="618600"/>
          </a:xfrm>
          <a:prstGeom prst="rect">
            <a:avLst/>
          </a:prstGeom>
          <a:ln>
            <a:noFill/>
          </a:ln>
        </p:spPr>
        <p:txBody>
          <a:bodyPr spcFirstLastPara="1" wrap="square" lIns="182850" tIns="182850" rIns="182850" bIns="182850" anchor="t" anchorCtr="0">
            <a:noAutofit/>
          </a:bodyPr>
          <a:lstStyle>
            <a:lvl1pPr lvl="0" algn="ctr"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5" name="Google Shape;505;p18"/>
          <p:cNvSpPr txBox="1">
            <a:spLocks noGrp="1"/>
          </p:cNvSpPr>
          <p:nvPr>
            <p:ph type="title" idx="2" hasCustomPrompt="1"/>
          </p:nvPr>
        </p:nvSpPr>
        <p:spPr>
          <a:xfrm>
            <a:off x="9162200" y="5633788"/>
            <a:ext cx="7688400" cy="15096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6200"/>
              <a:buNone/>
              <a:defRPr sz="10000">
                <a:solidFill>
                  <a:schemeClr val="dk2"/>
                </a:solidFill>
              </a:defRPr>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506" name="Google Shape;506;p18"/>
          <p:cNvSpPr txBox="1">
            <a:spLocks noGrp="1"/>
          </p:cNvSpPr>
          <p:nvPr>
            <p:ph type="subTitle" idx="3"/>
          </p:nvPr>
        </p:nvSpPr>
        <p:spPr>
          <a:xfrm>
            <a:off x="9162200" y="7143394"/>
            <a:ext cx="7688400" cy="618600"/>
          </a:xfrm>
          <a:prstGeom prst="rect">
            <a:avLst/>
          </a:prstGeom>
          <a:ln>
            <a:noFill/>
          </a:ln>
        </p:spPr>
        <p:txBody>
          <a:bodyPr spcFirstLastPara="1" wrap="square" lIns="182850" tIns="182850" rIns="182850" bIns="182850" anchor="t" anchorCtr="0">
            <a:noAutofit/>
          </a:bodyPr>
          <a:lstStyle>
            <a:lvl1pPr lvl="0" algn="ctr"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7" name="Google Shape;507;p18"/>
          <p:cNvSpPr/>
          <p:nvPr/>
        </p:nvSpPr>
        <p:spPr>
          <a:xfrm rot="6765045">
            <a:off x="-6510153" y="-378288"/>
            <a:ext cx="15873166" cy="9789808"/>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pic>
        <p:nvPicPr>
          <p:cNvPr id="508" name="Google Shape;508;p18"/>
          <p:cNvPicPr preferRelativeResize="0"/>
          <p:nvPr/>
        </p:nvPicPr>
        <p:blipFill>
          <a:blip r:embed="rId3">
            <a:alphaModFix/>
          </a:blip>
          <a:stretch>
            <a:fillRect/>
          </a:stretch>
        </p:blipFill>
        <p:spPr>
          <a:xfrm rot="-3126963">
            <a:off x="15164739" y="-132147"/>
            <a:ext cx="2596550" cy="984566"/>
          </a:xfrm>
          <a:prstGeom prst="rect">
            <a:avLst/>
          </a:prstGeom>
          <a:noFill/>
          <a:ln>
            <a:noFill/>
          </a:ln>
        </p:spPr>
      </p:pic>
      <p:pic>
        <p:nvPicPr>
          <p:cNvPr id="509" name="Google Shape;509;p18"/>
          <p:cNvPicPr preferRelativeResize="0"/>
          <p:nvPr/>
        </p:nvPicPr>
        <p:blipFill>
          <a:blip r:embed="rId4">
            <a:alphaModFix/>
          </a:blip>
          <a:stretch>
            <a:fillRect/>
          </a:stretch>
        </p:blipFill>
        <p:spPr>
          <a:xfrm rot="2700000">
            <a:off x="-44344" y="-217196"/>
            <a:ext cx="2941608" cy="1982792"/>
          </a:xfrm>
          <a:prstGeom prst="rect">
            <a:avLst/>
          </a:prstGeom>
          <a:noFill/>
          <a:ln>
            <a:noFill/>
          </a:ln>
        </p:spPr>
      </p:pic>
      <p:pic>
        <p:nvPicPr>
          <p:cNvPr id="510" name="Google Shape;510;p18"/>
          <p:cNvPicPr preferRelativeResize="0"/>
          <p:nvPr/>
        </p:nvPicPr>
        <p:blipFill>
          <a:blip r:embed="rId5">
            <a:alphaModFix/>
          </a:blip>
          <a:stretch>
            <a:fillRect/>
          </a:stretch>
        </p:blipFill>
        <p:spPr>
          <a:xfrm rot="-10190845">
            <a:off x="16942251" y="-957341"/>
            <a:ext cx="1766426" cy="3474934"/>
          </a:xfrm>
          <a:prstGeom prst="rect">
            <a:avLst/>
          </a:prstGeom>
          <a:noFill/>
          <a:ln>
            <a:noFill/>
          </a:ln>
        </p:spPr>
      </p:pic>
      <p:pic>
        <p:nvPicPr>
          <p:cNvPr id="511" name="Google Shape;511;p18"/>
          <p:cNvPicPr preferRelativeResize="0"/>
          <p:nvPr/>
        </p:nvPicPr>
        <p:blipFill>
          <a:blip r:embed="rId6">
            <a:alphaModFix/>
          </a:blip>
          <a:stretch>
            <a:fillRect/>
          </a:stretch>
        </p:blipFill>
        <p:spPr>
          <a:xfrm rot="752581">
            <a:off x="16948275" y="8502824"/>
            <a:ext cx="2363966" cy="2400264"/>
          </a:xfrm>
          <a:prstGeom prst="rect">
            <a:avLst/>
          </a:prstGeom>
          <a:noFill/>
          <a:ln>
            <a:noFill/>
          </a:ln>
        </p:spPr>
      </p:pic>
      <p:pic>
        <p:nvPicPr>
          <p:cNvPr id="512" name="Google Shape;512;p18"/>
          <p:cNvPicPr preferRelativeResize="0"/>
          <p:nvPr/>
        </p:nvPicPr>
        <p:blipFill>
          <a:blip r:embed="rId7">
            <a:alphaModFix/>
          </a:blip>
          <a:stretch>
            <a:fillRect/>
          </a:stretch>
        </p:blipFill>
        <p:spPr>
          <a:xfrm>
            <a:off x="7072301" y="-555880"/>
            <a:ext cx="1646550" cy="1634860"/>
          </a:xfrm>
          <a:prstGeom prst="rect">
            <a:avLst/>
          </a:prstGeom>
          <a:noFill/>
          <a:ln>
            <a:noFill/>
          </a:ln>
        </p:spPr>
      </p:pic>
      <p:pic>
        <p:nvPicPr>
          <p:cNvPr id="513" name="Google Shape;513;p18"/>
          <p:cNvPicPr preferRelativeResize="0"/>
          <p:nvPr/>
        </p:nvPicPr>
        <p:blipFill>
          <a:blip r:embed="rId8">
            <a:alphaModFix/>
          </a:blip>
          <a:stretch>
            <a:fillRect/>
          </a:stretch>
        </p:blipFill>
        <p:spPr>
          <a:xfrm rot="4080697">
            <a:off x="-210552" y="8333560"/>
            <a:ext cx="1878120" cy="1733120"/>
          </a:xfrm>
          <a:prstGeom prst="rect">
            <a:avLst/>
          </a:prstGeom>
          <a:noFill/>
          <a:ln>
            <a:noFill/>
          </a:ln>
        </p:spPr>
      </p:pic>
      <p:grpSp>
        <p:nvGrpSpPr>
          <p:cNvPr id="514" name="Google Shape;514;p18"/>
          <p:cNvGrpSpPr/>
          <p:nvPr/>
        </p:nvGrpSpPr>
        <p:grpSpPr>
          <a:xfrm>
            <a:off x="324640" y="465901"/>
            <a:ext cx="17162060" cy="9345150"/>
            <a:chOff x="162320" y="232950"/>
            <a:chExt cx="8581030" cy="4672575"/>
          </a:xfrm>
        </p:grpSpPr>
        <p:grpSp>
          <p:nvGrpSpPr>
            <p:cNvPr id="515" name="Google Shape;515;p18"/>
            <p:cNvGrpSpPr/>
            <p:nvPr/>
          </p:nvGrpSpPr>
          <p:grpSpPr>
            <a:xfrm rot="10800000">
              <a:off x="162320" y="232950"/>
              <a:ext cx="8581030" cy="4672575"/>
              <a:chOff x="309032" y="232950"/>
              <a:chExt cx="8581030" cy="4672575"/>
            </a:xfrm>
          </p:grpSpPr>
          <p:grpSp>
            <p:nvGrpSpPr>
              <p:cNvPr id="516" name="Google Shape;516;p18"/>
              <p:cNvGrpSpPr/>
              <p:nvPr/>
            </p:nvGrpSpPr>
            <p:grpSpPr>
              <a:xfrm>
                <a:off x="309032" y="232950"/>
                <a:ext cx="8581030" cy="4672575"/>
                <a:chOff x="309032" y="232950"/>
                <a:chExt cx="8581030" cy="4672575"/>
              </a:xfrm>
            </p:grpSpPr>
            <p:grpSp>
              <p:nvGrpSpPr>
                <p:cNvPr id="517" name="Google Shape;517;p18"/>
                <p:cNvGrpSpPr/>
                <p:nvPr/>
              </p:nvGrpSpPr>
              <p:grpSpPr>
                <a:xfrm>
                  <a:off x="6421963" y="232950"/>
                  <a:ext cx="1640350" cy="1482175"/>
                  <a:chOff x="2979475" y="268025"/>
                  <a:chExt cx="1640350" cy="1482175"/>
                </a:xfrm>
              </p:grpSpPr>
              <p:sp>
                <p:nvSpPr>
                  <p:cNvPr id="518" name="Google Shape;518;p18"/>
                  <p:cNvSpPr/>
                  <p:nvPr/>
                </p:nvSpPr>
                <p:spPr>
                  <a:xfrm>
                    <a:off x="4489625" y="26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2979475" y="6642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3707075" y="170790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18"/>
                <p:cNvGrpSpPr/>
                <p:nvPr/>
              </p:nvGrpSpPr>
              <p:grpSpPr>
                <a:xfrm>
                  <a:off x="6728838" y="4248225"/>
                  <a:ext cx="506975" cy="657300"/>
                  <a:chOff x="3807375" y="76025"/>
                  <a:chExt cx="506975" cy="657300"/>
                </a:xfrm>
              </p:grpSpPr>
              <p:sp>
                <p:nvSpPr>
                  <p:cNvPr id="522" name="Google Shape;522;p18"/>
                  <p:cNvSpPr/>
                  <p:nvPr/>
                </p:nvSpPr>
                <p:spPr>
                  <a:xfrm>
                    <a:off x="4184150" y="76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8"/>
                <p:cNvSpPr/>
                <p:nvPr/>
              </p:nvSpPr>
              <p:spPr>
                <a:xfrm>
                  <a:off x="8759863" y="334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8681575" y="32113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8693225" y="14221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rot="-3964921">
                  <a:off x="408819" y="3395765"/>
                  <a:ext cx="78436" cy="784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18"/>
                <p:cNvGrpSpPr/>
                <p:nvPr/>
              </p:nvGrpSpPr>
              <p:grpSpPr>
                <a:xfrm rot="-5176392">
                  <a:off x="786642" y="3813183"/>
                  <a:ext cx="574631" cy="1495663"/>
                  <a:chOff x="702903" y="805923"/>
                  <a:chExt cx="574622" cy="1495641"/>
                </a:xfrm>
              </p:grpSpPr>
              <p:sp>
                <p:nvSpPr>
                  <p:cNvPr id="529" name="Google Shape;529;p18"/>
                  <p:cNvSpPr/>
                  <p:nvPr/>
                </p:nvSpPr>
                <p:spPr>
                  <a:xfrm rot="-3965466">
                    <a:off x="723713" y="2150474"/>
                    <a:ext cx="130279" cy="13027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rot="-3969676">
                    <a:off x="1228470" y="812668"/>
                    <a:ext cx="42310" cy="4231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8"/>
                <p:cNvGrpSpPr/>
                <p:nvPr/>
              </p:nvGrpSpPr>
              <p:grpSpPr>
                <a:xfrm rot="9648356">
                  <a:off x="4307255" y="3759444"/>
                  <a:ext cx="315450" cy="177213"/>
                  <a:chOff x="148957" y="330983"/>
                  <a:chExt cx="315420" cy="177196"/>
                </a:xfrm>
              </p:grpSpPr>
              <p:sp>
                <p:nvSpPr>
                  <p:cNvPr id="532" name="Google Shape;532;p18"/>
                  <p:cNvSpPr/>
                  <p:nvPr/>
                </p:nvSpPr>
                <p:spPr>
                  <a:xfrm>
                    <a:off x="148957" y="372211"/>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344500" y="442779"/>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422078" y="330983"/>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5" name="Google Shape;535;p18"/>
              <p:cNvSpPr/>
              <p:nvPr/>
            </p:nvSpPr>
            <p:spPr>
              <a:xfrm>
                <a:off x="4709400" y="5807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18"/>
            <p:cNvGrpSpPr/>
            <p:nvPr/>
          </p:nvGrpSpPr>
          <p:grpSpPr>
            <a:xfrm rot="10800000">
              <a:off x="6228345" y="4604000"/>
              <a:ext cx="208488" cy="266880"/>
              <a:chOff x="8681575" y="3211345"/>
              <a:chExt cx="208488" cy="266880"/>
            </a:xfrm>
          </p:grpSpPr>
          <p:sp>
            <p:nvSpPr>
              <p:cNvPr id="537" name="Google Shape;537;p18"/>
              <p:cNvSpPr/>
              <p:nvPr/>
            </p:nvSpPr>
            <p:spPr>
              <a:xfrm>
                <a:off x="8759863" y="334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8681575" y="32113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9" name="Google Shape;539;p18"/>
          <p:cNvPicPr preferRelativeResize="0"/>
          <p:nvPr/>
        </p:nvPicPr>
        <p:blipFill>
          <a:blip r:embed="rId9">
            <a:alphaModFix/>
          </a:blip>
          <a:stretch>
            <a:fillRect/>
          </a:stretch>
        </p:blipFill>
        <p:spPr>
          <a:xfrm>
            <a:off x="12054811" y="319605"/>
            <a:ext cx="604390" cy="566618"/>
          </a:xfrm>
          <a:prstGeom prst="rect">
            <a:avLst/>
          </a:prstGeom>
          <a:noFill/>
          <a:ln>
            <a:noFill/>
          </a:ln>
        </p:spPr>
      </p:pic>
      <p:pic>
        <p:nvPicPr>
          <p:cNvPr id="540" name="Google Shape;540;p18"/>
          <p:cNvPicPr preferRelativeResize="0"/>
          <p:nvPr/>
        </p:nvPicPr>
        <p:blipFill>
          <a:blip r:embed="rId10">
            <a:alphaModFix/>
          </a:blip>
          <a:stretch>
            <a:fillRect/>
          </a:stretch>
        </p:blipFill>
        <p:spPr>
          <a:xfrm>
            <a:off x="17119903" y="5487151"/>
            <a:ext cx="528842" cy="453294"/>
          </a:xfrm>
          <a:prstGeom prst="rect">
            <a:avLst/>
          </a:prstGeom>
          <a:noFill/>
          <a:ln>
            <a:noFill/>
          </a:ln>
        </p:spPr>
      </p:pic>
      <p:pic>
        <p:nvPicPr>
          <p:cNvPr id="541" name="Google Shape;541;p18"/>
          <p:cNvPicPr preferRelativeResize="0"/>
          <p:nvPr/>
        </p:nvPicPr>
        <p:blipFill>
          <a:blip r:embed="rId10">
            <a:alphaModFix/>
          </a:blip>
          <a:stretch>
            <a:fillRect/>
          </a:stretch>
        </p:blipFill>
        <p:spPr>
          <a:xfrm>
            <a:off x="464103" y="4518601"/>
            <a:ext cx="528842" cy="453294"/>
          </a:xfrm>
          <a:prstGeom prst="rect">
            <a:avLst/>
          </a:prstGeom>
          <a:noFill/>
          <a:ln>
            <a:noFill/>
          </a:ln>
        </p:spPr>
      </p:pic>
    </p:spTree>
    <p:extLst>
      <p:ext uri="{BB962C8B-B14F-4D97-AF65-F5344CB8AC3E}">
        <p14:creationId xmlns:p14="http://schemas.microsoft.com/office/powerpoint/2010/main" val="142757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440000" y="4054450"/>
            <a:ext cx="9144000" cy="3109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100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3" name="Google Shape;13;p3"/>
          <p:cNvSpPr txBox="1">
            <a:spLocks noGrp="1"/>
          </p:cNvSpPr>
          <p:nvPr>
            <p:ph type="title" idx="2" hasCustomPrompt="1"/>
          </p:nvPr>
        </p:nvSpPr>
        <p:spPr>
          <a:xfrm>
            <a:off x="1440000" y="1080000"/>
            <a:ext cx="3657600" cy="267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20000">
                <a:solidFill>
                  <a:schemeClr val="lt2"/>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14" name="Google Shape;14;p3"/>
          <p:cNvSpPr txBox="1">
            <a:spLocks noGrp="1"/>
          </p:cNvSpPr>
          <p:nvPr>
            <p:ph type="subTitle" idx="1"/>
          </p:nvPr>
        </p:nvSpPr>
        <p:spPr>
          <a:xfrm>
            <a:off x="1440000" y="7163650"/>
            <a:ext cx="9144000" cy="9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6552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19/09/2024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 id="214748368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9832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0" y="0"/>
            <a:ext cx="13563600" cy="914400"/>
          </a:xfrm>
          <a:prstGeom prst="rect">
            <a:avLst/>
          </a:prstGeom>
        </p:spPr>
        <p:txBody>
          <a:bodyPr lIns="163267" tIns="81633" rIns="163267" bIns="81633" anchor="ctr">
            <a:normAutofit fontScale="67500" lnSpcReduction="20000"/>
          </a:bodyPr>
          <a:lstStyle/>
          <a:p>
            <a:pPr>
              <a:defRPr/>
            </a:pPr>
            <a:r>
              <a:rPr lang="en-US" sz="4300" u="sng" dirty="0">
                <a:solidFill>
                  <a:srgbClr val="0000CC"/>
                </a:solidFill>
                <a:ea typeface="+mj-ea"/>
                <a:cs typeface="Times New Roman" pitchFamily="18" charset="0"/>
              </a:rPr>
              <a:t>PHÒNG GIÁO DỤC VÀ ĐÀO TẠO HOÀI NHƠN</a:t>
            </a:r>
          </a:p>
          <a:p>
            <a:pPr>
              <a:defRPr/>
            </a:pPr>
            <a:r>
              <a:rPr lang="en-US" sz="4300" u="sng" dirty="0">
                <a:solidFill>
                  <a:srgbClr val="0000CC"/>
                </a:solidFill>
                <a:ea typeface="+mj-ea"/>
                <a:cs typeface="Times New Roman" pitchFamily="18" charset="0"/>
              </a:rPr>
              <a:t>TRƯỜNG THCS HOÀI ĐỨC</a:t>
            </a:r>
          </a:p>
        </p:txBody>
      </p:sp>
      <p:sp>
        <p:nvSpPr>
          <p:cNvPr id="4" name="Rectangle 3"/>
          <p:cNvSpPr/>
          <p:nvPr/>
        </p:nvSpPr>
        <p:spPr>
          <a:xfrm>
            <a:off x="-1158769" y="5468424"/>
            <a:ext cx="21414798" cy="1072801"/>
          </a:xfrm>
          <a:prstGeom prst="rect">
            <a:avLst/>
          </a:prstGeom>
          <a:noFill/>
        </p:spPr>
        <p:txBody>
          <a:bodyPr lIns="163267" tIns="81633" rIns="163267" bIns="81633">
            <a:spAutoFit/>
          </a:bodyPr>
          <a:lstStyle/>
          <a:p>
            <a:pPr algn="ctr">
              <a:defRPr/>
            </a:pPr>
            <a:r>
              <a:rPr lang="en-US" sz="590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66FF33"/>
                </a:solidFill>
                <a:effectLst>
                  <a:outerShdw blurRad="50800" dist="40000" dir="5400000" algn="tl" rotWithShape="0">
                    <a:srgbClr val="000000">
                      <a:shade val="5000"/>
                      <a:satMod val="120000"/>
                      <a:alpha val="33000"/>
                    </a:srgbClr>
                  </a:outerShdw>
                </a:effectLst>
                <a:cs typeface="Times New Roman" pitchFamily="18" charset="0"/>
              </a:rPr>
              <a:t>                                                </a:t>
            </a:r>
          </a:p>
        </p:txBody>
      </p:sp>
      <p:sp>
        <p:nvSpPr>
          <p:cNvPr id="6" name="Rectangle 2"/>
          <p:cNvSpPr txBox="1">
            <a:spLocks noChangeArrowheads="1"/>
          </p:cNvSpPr>
          <p:nvPr/>
        </p:nvSpPr>
        <p:spPr>
          <a:xfrm>
            <a:off x="-1219199" y="9074945"/>
            <a:ext cx="20418426" cy="1714500"/>
          </a:xfrm>
          <a:prstGeom prst="rect">
            <a:avLst/>
          </a:prstGeom>
        </p:spPr>
        <p:txBody>
          <a:bodyPr lIns="163267" tIns="81633" rIns="163267" bIns="81633" anchor="ctr">
            <a:normAutofit fontScale="97500"/>
          </a:bodyPr>
          <a:lstStyle/>
          <a:p>
            <a:pPr>
              <a:defRPr/>
            </a:pPr>
            <a:r>
              <a:rPr lang="en-US" dirty="0">
                <a:solidFill>
                  <a:srgbClr val="0000CC"/>
                </a:solidFill>
                <a:ea typeface="+mj-ea"/>
                <a:cs typeface="Times New Roman" pitchFamily="18" charset="0"/>
              </a:rPr>
              <a:t>               </a:t>
            </a:r>
            <a:r>
              <a:rPr lang="en-US" dirty="0" err="1">
                <a:solidFill>
                  <a:srgbClr val="0000CC"/>
                </a:solidFill>
                <a:ea typeface="+mj-ea"/>
                <a:cs typeface="Times New Roman" pitchFamily="18" charset="0"/>
              </a:rPr>
              <a:t>Giáo</a:t>
            </a:r>
            <a:r>
              <a:rPr lang="en-US" dirty="0">
                <a:solidFill>
                  <a:srgbClr val="0000CC"/>
                </a:solidFill>
                <a:ea typeface="+mj-ea"/>
                <a:cs typeface="Times New Roman" pitchFamily="18" charset="0"/>
              </a:rPr>
              <a:t> </a:t>
            </a:r>
            <a:r>
              <a:rPr lang="en-US" dirty="0" err="1">
                <a:solidFill>
                  <a:srgbClr val="0000CC"/>
                </a:solidFill>
                <a:ea typeface="+mj-ea"/>
                <a:cs typeface="Times New Roman" pitchFamily="18" charset="0"/>
              </a:rPr>
              <a:t>viên</a:t>
            </a:r>
            <a:r>
              <a:rPr lang="en-US" dirty="0">
                <a:solidFill>
                  <a:srgbClr val="0000CC"/>
                </a:solidFill>
                <a:ea typeface="+mj-ea"/>
                <a:cs typeface="Times New Roman" pitchFamily="18" charset="0"/>
              </a:rPr>
              <a:t> </a:t>
            </a:r>
            <a:r>
              <a:rPr lang="en-US" dirty="0" err="1">
                <a:solidFill>
                  <a:srgbClr val="0000CC"/>
                </a:solidFill>
                <a:ea typeface="+mj-ea"/>
                <a:cs typeface="Times New Roman" pitchFamily="18" charset="0"/>
              </a:rPr>
              <a:t>thực</a:t>
            </a:r>
            <a:r>
              <a:rPr lang="en-US" dirty="0">
                <a:solidFill>
                  <a:srgbClr val="0000CC"/>
                </a:solidFill>
                <a:ea typeface="+mj-ea"/>
                <a:cs typeface="Times New Roman" pitchFamily="18" charset="0"/>
              </a:rPr>
              <a:t> </a:t>
            </a:r>
            <a:r>
              <a:rPr lang="en-US" dirty="0" err="1">
                <a:solidFill>
                  <a:srgbClr val="0000CC"/>
                </a:solidFill>
                <a:ea typeface="+mj-ea"/>
                <a:cs typeface="Times New Roman" pitchFamily="18" charset="0"/>
              </a:rPr>
              <a:t>hiện</a:t>
            </a:r>
            <a:r>
              <a:rPr lang="en-US" dirty="0">
                <a:solidFill>
                  <a:srgbClr val="0000CC"/>
                </a:solidFill>
                <a:ea typeface="+mj-ea"/>
                <a:cs typeface="Times New Roman" pitchFamily="18" charset="0"/>
              </a:rPr>
              <a:t>: </a:t>
            </a:r>
            <a:r>
              <a:rPr lang="en-US" dirty="0" err="1">
                <a:solidFill>
                  <a:srgbClr val="0000CC"/>
                </a:solidFill>
                <a:ea typeface="+mj-ea"/>
                <a:cs typeface="Times New Roman" pitchFamily="18" charset="0"/>
              </a:rPr>
              <a:t>Nguyễn</a:t>
            </a:r>
            <a:r>
              <a:rPr lang="en-US" dirty="0">
                <a:solidFill>
                  <a:srgbClr val="0000CC"/>
                </a:solidFill>
                <a:ea typeface="+mj-ea"/>
                <a:cs typeface="Times New Roman" pitchFamily="18" charset="0"/>
              </a:rPr>
              <a:t> </a:t>
            </a:r>
            <a:r>
              <a:rPr lang="en-US" dirty="0" err="1">
                <a:solidFill>
                  <a:srgbClr val="0000CC"/>
                </a:solidFill>
                <a:ea typeface="+mj-ea"/>
                <a:cs typeface="Times New Roman" pitchFamily="18" charset="0"/>
              </a:rPr>
              <a:t>Thị</a:t>
            </a:r>
            <a:r>
              <a:rPr lang="en-US" dirty="0">
                <a:solidFill>
                  <a:srgbClr val="0000CC"/>
                </a:solidFill>
                <a:ea typeface="+mj-ea"/>
                <a:cs typeface="Times New Roman" pitchFamily="18" charset="0"/>
              </a:rPr>
              <a:t> </a:t>
            </a:r>
            <a:r>
              <a:rPr lang="en-US" dirty="0" err="1">
                <a:solidFill>
                  <a:srgbClr val="0000CC"/>
                </a:solidFill>
                <a:ea typeface="+mj-ea"/>
                <a:cs typeface="Times New Roman" pitchFamily="18" charset="0"/>
              </a:rPr>
              <a:t>Tuyết</a:t>
            </a:r>
            <a:r>
              <a:rPr lang="en-US" dirty="0">
                <a:solidFill>
                  <a:srgbClr val="0000CC"/>
                </a:solidFill>
                <a:ea typeface="+mj-ea"/>
                <a:cs typeface="Times New Roman" pitchFamily="18" charset="0"/>
              </a:rPr>
              <a:t> Mai</a:t>
            </a:r>
          </a:p>
        </p:txBody>
      </p:sp>
      <p:sp>
        <p:nvSpPr>
          <p:cNvPr id="2054" name="WordArt 3"/>
          <p:cNvSpPr>
            <a:spLocks noChangeArrowheads="1" noChangeShapeType="1" noTextEdit="1"/>
          </p:cNvSpPr>
          <p:nvPr/>
        </p:nvSpPr>
        <p:spPr bwMode="auto">
          <a:xfrm>
            <a:off x="2044700" y="2976563"/>
            <a:ext cx="14201776" cy="9529763"/>
          </a:xfrm>
          <a:prstGeom prst="rect">
            <a:avLst/>
          </a:prstGeom>
        </p:spPr>
        <p:txBody>
          <a:bodyPr spcFirstLastPara="1" wrap="none" lIns="163284" tIns="81642" rIns="163284" bIns="81642" fromWordArt="1">
            <a:prstTxWarp prst="textArchUp">
              <a:avLst>
                <a:gd name="adj" fmla="val 9893828"/>
              </a:avLst>
            </a:prstTxWarp>
          </a:bodyPr>
          <a:lstStyle/>
          <a:p>
            <a:endParaRPr lang="en-US" sz="8600" kern="10">
              <a:ln w="9525">
                <a:solidFill>
                  <a:srgbClr val="000000"/>
                </a:solidFill>
                <a:round/>
                <a:headEnd/>
                <a:tailEnd/>
              </a:ln>
              <a:solidFill>
                <a:srgbClr val="FF0000"/>
              </a:solidFill>
              <a:latin typeface="VNI-Bauhaus"/>
            </a:endParaRPr>
          </a:p>
          <a:p>
            <a:endParaRPr lang="en-US" sz="8600" kern="10">
              <a:ln w="9525">
                <a:solidFill>
                  <a:srgbClr val="000000"/>
                </a:solidFill>
                <a:round/>
                <a:headEnd/>
                <a:tailEnd/>
              </a:ln>
              <a:solidFill>
                <a:srgbClr val="FF0000"/>
              </a:solidFill>
              <a:latin typeface="VNI-Bauhaus"/>
            </a:endParaRPr>
          </a:p>
        </p:txBody>
      </p:sp>
      <p:sp>
        <p:nvSpPr>
          <p:cNvPr id="7" name="Rectangle 2"/>
          <p:cNvSpPr txBox="1">
            <a:spLocks noChangeArrowheads="1"/>
          </p:cNvSpPr>
          <p:nvPr/>
        </p:nvSpPr>
        <p:spPr>
          <a:xfrm>
            <a:off x="-600075" y="7741445"/>
            <a:ext cx="20418426" cy="1714500"/>
          </a:xfrm>
          <a:prstGeom prst="rect">
            <a:avLst/>
          </a:prstGeom>
        </p:spPr>
        <p:txBody>
          <a:bodyPr lIns="163267" tIns="81633" rIns="163267" bIns="81633" anchor="ctr">
            <a:normAutofit fontScale="97500"/>
          </a:bodyPr>
          <a:lstStyle/>
          <a:p>
            <a:pPr>
              <a:defRPr/>
            </a:pPr>
            <a:endParaRPr lang="en-US">
              <a:solidFill>
                <a:srgbClr val="0000CC"/>
              </a:solidFill>
              <a:ea typeface="+mj-ea"/>
              <a:cs typeface="Times New Roman" pitchFamily="18" charset="0"/>
            </a:endParaRPr>
          </a:p>
        </p:txBody>
      </p:sp>
      <p:sp>
        <p:nvSpPr>
          <p:cNvPr id="2056" name="Rectangle 2"/>
          <p:cNvSpPr txBox="1">
            <a:spLocks noChangeArrowheads="1"/>
          </p:cNvSpPr>
          <p:nvPr/>
        </p:nvSpPr>
        <p:spPr bwMode="auto">
          <a:xfrm>
            <a:off x="-1019175" y="3843338"/>
            <a:ext cx="2042160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67" tIns="81633" rIns="163267" bIns="81633"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5700" b="1">
              <a:solidFill>
                <a:srgbClr val="00CC00"/>
              </a:solidFill>
              <a:cs typeface="Times New Roman" pitchFamily="18" charset="0"/>
            </a:endParaRPr>
          </a:p>
        </p:txBody>
      </p:sp>
    </p:spTree>
    <p:extLst>
      <p:ext uri="{BB962C8B-B14F-4D97-AF65-F5344CB8AC3E}">
        <p14:creationId xmlns:p14="http://schemas.microsoft.com/office/powerpoint/2010/main" val="17732440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916400" cy="1143000"/>
          </a:xfrm>
        </p:spPr>
        <p:txBody>
          <a:bodyPr>
            <a:normAutofit fontScale="90000"/>
          </a:bodyPr>
          <a:lstStyle/>
          <a:p>
            <a:r>
              <a:rPr lang="en-US" smtClean="0"/>
              <a:t>“</a:t>
            </a:r>
            <a:r>
              <a:rPr lang="en-US" smtClean="0">
                <a:latin typeface="Times New Roman" panose="02020603050405020304" pitchFamily="18" charset="0"/>
                <a:cs typeface="Times New Roman" panose="02020603050405020304" pitchFamily="18" charset="0"/>
              </a:rPr>
              <a:t>Khi một dân tộc rơi vào vòng nô lệ , chừng nào họ vẫn giữ tiếng nói của mình thì chẳng khác gì nắm được chìa khoá chốn lao tù” khẳng định điều gì?</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17145000" cy="4525963"/>
          </a:xfrm>
        </p:spPr>
        <p:txBody>
          <a:bodyPr>
            <a:normAutofit/>
          </a:bodyPr>
          <a:lstStyle/>
          <a:p>
            <a:pPr marL="0" indent="0">
              <a:buNone/>
            </a:pPr>
            <a:endParaRPr lang="en-US" sz="4000" smtClean="0">
              <a:latin typeface="Times New Roman" panose="02020603050405020304" pitchFamily="18" charset="0"/>
              <a:cs typeface="Times New Roman" panose="02020603050405020304" pitchFamily="18" charset="0"/>
            </a:endParaRPr>
          </a:p>
          <a:p>
            <a:pPr marL="0" indent="0">
              <a:buNone/>
            </a:pPr>
            <a:r>
              <a:rPr lang="en-US" sz="4000" smtClean="0">
                <a:latin typeface="Times New Roman" panose="02020603050405020304" pitchFamily="18" charset="0"/>
                <a:cs typeface="Times New Roman" panose="02020603050405020304" pitchFamily="18" charset="0"/>
              </a:rPr>
              <a:t>Tiếng nói dân tộc là tài sản tinh thần vô cùng quý báu , là vũ khí chiến đấu , là chìa khoá thoát khỏi xiềng xích nô lệ và giành lại độc lập, tự do cho dân tộc.</a:t>
            </a:r>
          </a:p>
          <a:p>
            <a:pPr marL="0" indent="0">
              <a:buNone/>
            </a:pP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5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5163800" cy="1143000"/>
          </a:xfrm>
        </p:spPr>
        <p:txBody>
          <a:bodyPr>
            <a:normAutofit fontScale="90000"/>
          </a:bodyPr>
          <a:lstStyle/>
          <a:p>
            <a:r>
              <a:rPr lang="en-US" smtClean="0"/>
              <a:t>Kết thúc  buổi học cuối cùng, hình ảnh thầy Ha- men hiện lên như thế nào?</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5569615"/>
              </p:ext>
            </p:extLst>
          </p:nvPr>
        </p:nvGraphicFramePr>
        <p:xfrm>
          <a:off x="457200" y="1638301"/>
          <a:ext cx="15773400" cy="7650480"/>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2538732163"/>
                    </a:ext>
                  </a:extLst>
                </a:gridCol>
                <a:gridCol w="7886700">
                  <a:extLst>
                    <a:ext uri="{9D8B030D-6E8A-4147-A177-3AD203B41FA5}">
                      <a16:colId xmlns:a16="http://schemas.microsoft.com/office/drawing/2014/main" val="811501165"/>
                    </a:ext>
                  </a:extLst>
                </a:gridCol>
              </a:tblGrid>
              <a:tr h="546248">
                <a:tc>
                  <a:txBody>
                    <a:bodyPr/>
                    <a:lstStyle/>
                    <a:p>
                      <a:r>
                        <a:rPr lang="en-US" smtClean="0"/>
                        <a:t> </a:t>
                      </a:r>
                      <a:r>
                        <a:rPr lang="en-US" sz="3200" smtClean="0">
                          <a:solidFill>
                            <a:schemeClr val="tx1"/>
                          </a:solidFill>
                        </a:rPr>
                        <a:t>Hành</a:t>
                      </a:r>
                      <a:r>
                        <a:rPr lang="en-US" sz="3200" baseline="0" smtClean="0">
                          <a:solidFill>
                            <a:schemeClr val="tx1"/>
                          </a:solidFill>
                        </a:rPr>
                        <a:t> động , thái độ </a:t>
                      </a:r>
                      <a:endParaRPr lang="en-US" sz="3200">
                        <a:solidFill>
                          <a:schemeClr val="tx1"/>
                        </a:solidFill>
                      </a:endParaRPr>
                    </a:p>
                  </a:txBody>
                  <a:tcPr/>
                </a:tc>
                <a:tc>
                  <a:txBody>
                    <a:bodyPr/>
                    <a:lstStyle/>
                    <a:p>
                      <a:r>
                        <a:rPr lang="en-US" sz="3200" smtClean="0">
                          <a:solidFill>
                            <a:schemeClr val="tx1"/>
                          </a:solidFill>
                        </a:rPr>
                        <a:t>Lời</a:t>
                      </a:r>
                      <a:r>
                        <a:rPr lang="en-US" sz="3200" baseline="0" smtClean="0">
                          <a:solidFill>
                            <a:schemeClr val="tx1"/>
                          </a:solidFill>
                        </a:rPr>
                        <a:t> nói, suy nghĩ </a:t>
                      </a:r>
                      <a:endParaRPr lang="en-US" sz="3200">
                        <a:solidFill>
                          <a:schemeClr val="tx1"/>
                        </a:solidFill>
                      </a:endParaRPr>
                    </a:p>
                  </a:txBody>
                  <a:tcPr/>
                </a:tc>
                <a:extLst>
                  <a:ext uri="{0D108BD9-81ED-4DB2-BD59-A6C34878D82A}">
                    <a16:rowId xmlns:a16="http://schemas.microsoft.com/office/drawing/2014/main" val="638487909"/>
                  </a:ext>
                </a:extLst>
              </a:tr>
              <a:tr h="4711552">
                <a:tc>
                  <a:txBody>
                    <a:bodyPr/>
                    <a:lstStyle/>
                    <a:p>
                      <a:endParaRPr lang="en-US" smtClean="0"/>
                    </a:p>
                    <a:p>
                      <a:pPr marL="457200" indent="-457200">
                        <a:buFontTx/>
                        <a:buChar char="-"/>
                      </a:pPr>
                      <a:r>
                        <a:rPr lang="en-US" sz="3200" baseline="0" smtClean="0"/>
                        <a:t>Đứng dậy.</a:t>
                      </a:r>
                    </a:p>
                    <a:p>
                      <a:pPr marL="457200" indent="-457200">
                        <a:buFontTx/>
                        <a:buChar char="-"/>
                      </a:pPr>
                      <a:r>
                        <a:rPr lang="en-US" sz="3200" baseline="0" smtClean="0"/>
                        <a:t>Dằn mạnh hòn phấn “ Nước Pháp muôn năm”</a:t>
                      </a:r>
                    </a:p>
                    <a:p>
                      <a:pPr marL="457200" indent="-457200">
                        <a:buFontTx/>
                        <a:buChar char="-"/>
                      </a:pPr>
                      <a:r>
                        <a:rPr lang="en-US" sz="3200" baseline="0" smtClean="0"/>
                        <a:t>Giơ tay ra hiệu kết thúc giờ học.</a:t>
                      </a:r>
                    </a:p>
                    <a:p>
                      <a:pPr marL="0" indent="0">
                        <a:buFontTx/>
                        <a:buNone/>
                      </a:pPr>
                      <a:r>
                        <a:rPr lang="en-US" sz="3200" baseline="0" smtClean="0"/>
                        <a:t>-&gt;. Thầy đau xót  tột cùng nhưng vẫn can đảm bảo vệ tiếng nói dân tộc.</a:t>
                      </a:r>
                    </a:p>
                    <a:p>
                      <a:pPr marL="0" indent="0">
                        <a:buFontTx/>
                        <a:buNone/>
                      </a:pPr>
                      <a:endParaRPr lang="en-US" sz="3200"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a:p>
                  </a:txBody>
                  <a:tcPr/>
                </a:tc>
                <a:tc>
                  <a:txBody>
                    <a:bodyPr/>
                    <a:lstStyle/>
                    <a:p>
                      <a:pPr marL="457200" indent="-457200">
                        <a:buFontTx/>
                        <a:buChar char="-"/>
                      </a:pPr>
                      <a:r>
                        <a:rPr lang="en-US" sz="3200" baseline="0" smtClean="0"/>
                        <a:t>Nghẹn ngào, không nói nên lời.</a:t>
                      </a:r>
                    </a:p>
                    <a:p>
                      <a:pPr marL="457200" indent="-457200">
                        <a:buFontTx/>
                        <a:buChar char="-"/>
                      </a:pPr>
                      <a:r>
                        <a:rPr lang="en-US" sz="3200" baseline="0" smtClean="0"/>
                        <a:t> Thầy đau lòng khi phải chia tay học trò , lớp học và việc các em sẽ học tiếng Đức.</a:t>
                      </a:r>
                      <a:endParaRPr lang="en-US" sz="3200"/>
                    </a:p>
                  </a:txBody>
                  <a:tcPr/>
                </a:tc>
                <a:extLst>
                  <a:ext uri="{0D108BD9-81ED-4DB2-BD59-A6C34878D82A}">
                    <a16:rowId xmlns:a16="http://schemas.microsoft.com/office/drawing/2014/main" val="3140637513"/>
                  </a:ext>
                </a:extLst>
              </a:tr>
            </a:tbl>
          </a:graphicData>
        </a:graphic>
      </p:graphicFrame>
    </p:spTree>
    <p:extLst>
      <p:ext uri="{BB962C8B-B14F-4D97-AF65-F5344CB8AC3E}">
        <p14:creationId xmlns:p14="http://schemas.microsoft.com/office/powerpoint/2010/main" val="25824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916400" cy="1143000"/>
          </a:xfrm>
        </p:spPr>
        <p:txBody>
          <a:bodyPr>
            <a:normAutofit/>
          </a:bodyPr>
          <a:lstStyle/>
          <a:p>
            <a:r>
              <a:rPr lang="en-US" smtClean="0">
                <a:latin typeface="Times New Roman" panose="02020603050405020304" pitchFamily="18" charset="0"/>
                <a:cs typeface="Times New Roman" panose="02020603050405020304" pitchFamily="18" charset="0"/>
              </a:rPr>
              <a:t>Từ những chi tiết trong tác phẩm, em cảm nhận gì về thầy Ha- men?</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17145000" cy="4525963"/>
          </a:xfrm>
        </p:spPr>
        <p:txBody>
          <a:bodyPr>
            <a:normAutofit/>
          </a:bodyPr>
          <a:lstStyle/>
          <a:p>
            <a:pPr marL="0" indent="0">
              <a:buNone/>
            </a:pPr>
            <a:endParaRPr lang="en-US" sz="4000" smtClean="0">
              <a:latin typeface="Times New Roman" panose="02020603050405020304" pitchFamily="18" charset="0"/>
              <a:cs typeface="Times New Roman" panose="02020603050405020304" pitchFamily="18" charset="0"/>
            </a:endParaRPr>
          </a:p>
          <a:p>
            <a:pPr marL="0" indent="0">
              <a:buNone/>
            </a:pPr>
            <a:r>
              <a:rPr lang="en-US" sz="4000" smtClean="0">
                <a:latin typeface="Times New Roman" panose="02020603050405020304" pitchFamily="18" charset="0"/>
                <a:cs typeface="Times New Roman" panose="02020603050405020304" pitchFamily="18" charset="0"/>
              </a:rPr>
              <a:t>Thầy Ha- mem là người có tâm huyết , đáng kính, yêu thương học trò . Thầy yêu và trân quý tiếng mẹ đẻ - một biểu hiện sau sắc của tình yêu nước.</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5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383000" cy="1143000"/>
          </a:xfrm>
        </p:spPr>
        <p:txBody>
          <a:bodyPr/>
          <a:lstStyle/>
          <a:p>
            <a:r>
              <a:rPr lang="en-US" smtClean="0"/>
              <a:t>3. Các nhân vật khác</a:t>
            </a:r>
            <a:endParaRPr lang="en-US"/>
          </a:p>
        </p:txBody>
      </p:sp>
      <p:sp>
        <p:nvSpPr>
          <p:cNvPr id="3" name="Content Placeholder 2"/>
          <p:cNvSpPr>
            <a:spLocks noGrp="1"/>
          </p:cNvSpPr>
          <p:nvPr>
            <p:ph idx="1"/>
          </p:nvPr>
        </p:nvSpPr>
        <p:spPr>
          <a:xfrm>
            <a:off x="457200" y="1600200"/>
            <a:ext cx="16992600" cy="4525963"/>
          </a:xfrm>
        </p:spPr>
        <p:txBody>
          <a:bodyPr/>
          <a:lstStyle/>
          <a:p>
            <a:endParaRPr lang="en-US"/>
          </a:p>
        </p:txBody>
      </p:sp>
    </p:spTree>
    <p:extLst>
      <p:ext uri="{BB962C8B-B14F-4D97-AF65-F5344CB8AC3E}">
        <p14:creationId xmlns:p14="http://schemas.microsoft.com/office/powerpoint/2010/main" val="36658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687800" cy="1143000"/>
          </a:xfrm>
        </p:spPr>
        <p:txBody>
          <a:bodyPr>
            <a:normAutofit fontScale="90000"/>
          </a:bodyPr>
          <a:lstStyle/>
          <a:p>
            <a:r>
              <a:rPr lang="en-US" smtClean="0"/>
              <a:t>Trong buổi học cuối cùng, dân làng cũng như cụ già Hô- de và những học sinh khác trong lớp Prăng  đã làm gì?</a:t>
            </a:r>
            <a:endParaRPr lang="en-US"/>
          </a:p>
        </p:txBody>
      </p:sp>
      <p:sp>
        <p:nvSpPr>
          <p:cNvPr id="3" name="Content Placeholder 2"/>
          <p:cNvSpPr>
            <a:spLocks noGrp="1"/>
          </p:cNvSpPr>
          <p:nvPr>
            <p:ph idx="1"/>
          </p:nvPr>
        </p:nvSpPr>
        <p:spPr>
          <a:xfrm>
            <a:off x="457200" y="1600200"/>
            <a:ext cx="16687800" cy="4525963"/>
          </a:xfrm>
        </p:spPr>
        <p:txBody>
          <a:bodyPr>
            <a:normAutofit/>
          </a:bodyPr>
          <a:lstStyle/>
          <a:p>
            <a:pPr>
              <a:buFontTx/>
              <a:buChar char="-"/>
            </a:pPr>
            <a:r>
              <a:rPr lang="en-US" sz="3600" smtClean="0">
                <a:latin typeface="Times New Roman" panose="02020603050405020304" pitchFamily="18" charset="0"/>
                <a:cs typeface="Times New Roman" panose="02020603050405020304" pitchFamily="18" charset="0"/>
              </a:rPr>
              <a:t>Dân làng ngồi cuối lớp lặng  lẽ và buồn rầu.</a:t>
            </a:r>
          </a:p>
          <a:p>
            <a:pPr>
              <a:buFontTx/>
              <a:buChar char="-"/>
            </a:pPr>
            <a:r>
              <a:rPr lang="en-US" sz="3600" smtClean="0">
                <a:latin typeface="Times New Roman" panose="02020603050405020304" pitchFamily="18" charset="0"/>
                <a:cs typeface="Times New Roman" panose="02020603050405020304" pitchFamily="18" charset="0"/>
              </a:rPr>
              <a:t>Cụ già Hô- de mang theo  quyển tập đánh vần đã sờn mép, đọc theo bọn trẻ, giọng run run..</a:t>
            </a:r>
          </a:p>
          <a:p>
            <a:pPr>
              <a:buFontTx/>
              <a:buChar char="-"/>
            </a:pPr>
            <a:r>
              <a:rPr lang="en-US" sz="3600" smtClean="0">
                <a:latin typeface="Times New Roman" panose="02020603050405020304" pitchFamily="18" charset="0"/>
                <a:cs typeface="Times New Roman" panose="02020603050405020304" pitchFamily="18" charset="0"/>
              </a:rPr>
              <a:t>Học trò chăm chú nghe giảng.</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6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4" name="Freeform 3">
            <a:extLst>
              <a:ext uri="{FF2B5EF4-FFF2-40B4-BE49-F238E27FC236}">
                <a16:creationId xmlns:a16="http://schemas.microsoft.com/office/drawing/2014/main" id="{24B220C6-C1E9-1312-229D-442303992929}"/>
              </a:ext>
            </a:extLst>
          </p:cNvPr>
          <p:cNvSpPr/>
          <p:nvPr/>
        </p:nvSpPr>
        <p:spPr>
          <a:xfrm>
            <a:off x="0" y="-101271"/>
            <a:ext cx="18756923" cy="5019852"/>
          </a:xfrm>
          <a:custGeom>
            <a:avLst/>
            <a:gdLst/>
            <a:ahLst/>
            <a:cxnLst/>
            <a:rect l="l" t="t" r="r" b="b"/>
            <a:pathLst>
              <a:path w="7364758" h="3176052">
                <a:moveTo>
                  <a:pt x="0" y="0"/>
                </a:moveTo>
                <a:lnTo>
                  <a:pt x="7364758" y="0"/>
                </a:lnTo>
                <a:lnTo>
                  <a:pt x="7364758" y="3176052"/>
                </a:lnTo>
                <a:lnTo>
                  <a:pt x="0" y="3176052"/>
                </a:lnTo>
                <a:lnTo>
                  <a:pt x="0" y="0"/>
                </a:lnTo>
                <a:close/>
              </a:path>
            </a:pathLst>
          </a:custGeom>
          <a:blipFill>
            <a:blip r:embed="rId3"/>
            <a:stretch>
              <a:fillRect/>
            </a:stretch>
          </a:blipFill>
        </p:spPr>
      </p:sp>
      <p:pic>
        <p:nvPicPr>
          <p:cNvPr id="10" name="Picture 9">
            <a:extLst>
              <a:ext uri="{FF2B5EF4-FFF2-40B4-BE49-F238E27FC236}">
                <a16:creationId xmlns:a16="http://schemas.microsoft.com/office/drawing/2014/main" id="{F5FAEC94-1AC9-5F3E-E544-246372522296}"/>
              </a:ext>
            </a:extLst>
          </p:cNvPr>
          <p:cNvPicPr>
            <a:picLocks noChangeAspect="1"/>
          </p:cNvPicPr>
          <p:nvPr/>
        </p:nvPicPr>
        <p:blipFill>
          <a:blip r:embed="rId4"/>
          <a:stretch>
            <a:fillRect/>
          </a:stretch>
        </p:blipFill>
        <p:spPr>
          <a:xfrm>
            <a:off x="4267200" y="4762500"/>
            <a:ext cx="11711431" cy="3846909"/>
          </a:xfrm>
          <a:prstGeom prst="rect">
            <a:avLst/>
          </a:prstGeom>
        </p:spPr>
      </p:pic>
    </p:spTree>
    <p:extLst>
      <p:ext uri="{BB962C8B-B14F-4D97-AF65-F5344CB8AC3E}">
        <p14:creationId xmlns:p14="http://schemas.microsoft.com/office/powerpoint/2010/main" val="226612813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00100"/>
            <a:ext cx="16459200" cy="1714500"/>
          </a:xfrm>
        </p:spPr>
        <p:txBody>
          <a:bodyPr/>
          <a:lstStyle/>
          <a:p>
            <a:r>
              <a:rPr lang="en-US" altLang="en-US" sz="4800" b="1" i="1" dirty="0">
                <a:solidFill>
                  <a:srgbClr val="FF0000"/>
                </a:solidFill>
                <a:latin typeface="Times New Roman" pitchFamily="18" charset="0"/>
                <a:cs typeface="Times New Roman" pitchFamily="18" charset="0"/>
              </a:rPr>
              <a:t>III. </a:t>
            </a:r>
            <a:r>
              <a:rPr lang="en-US" altLang="en-US" sz="4800" b="1" i="1" dirty="0" err="1">
                <a:solidFill>
                  <a:srgbClr val="FF0000"/>
                </a:solidFill>
                <a:latin typeface="Times New Roman" pitchFamily="18" charset="0"/>
                <a:cs typeface="Times New Roman" pitchFamily="18" charset="0"/>
              </a:rPr>
              <a:t>Tổng</a:t>
            </a:r>
            <a:r>
              <a:rPr lang="en-US" altLang="en-US" sz="4800" b="1" i="1" dirty="0">
                <a:solidFill>
                  <a:srgbClr val="FF0000"/>
                </a:solidFill>
                <a:latin typeface="Times New Roman" pitchFamily="18" charset="0"/>
                <a:cs typeface="Times New Roman" pitchFamily="18" charset="0"/>
              </a:rPr>
              <a:t> </a:t>
            </a:r>
            <a:r>
              <a:rPr lang="en-US" altLang="en-US" sz="4800" b="1" i="1" dirty="0" err="1">
                <a:solidFill>
                  <a:srgbClr val="FF0000"/>
                </a:solidFill>
                <a:latin typeface="Times New Roman" pitchFamily="18" charset="0"/>
                <a:cs typeface="Times New Roman" pitchFamily="18" charset="0"/>
              </a:rPr>
              <a:t>kết</a:t>
            </a:r>
            <a:r>
              <a:rPr lang="en-US" altLang="en-US" sz="4800" b="1" i="1" dirty="0">
                <a:solidFill>
                  <a:srgbClr val="FF0000"/>
                </a:solidFill>
                <a:latin typeface="Times New Roman" pitchFamily="18" charset="0"/>
                <a:cs typeface="Times New Roman" pitchFamily="18" charset="0"/>
              </a:rPr>
              <a:t/>
            </a:r>
            <a:br>
              <a:rPr lang="en-US" altLang="en-US" sz="4800" b="1" i="1" dirty="0">
                <a:solidFill>
                  <a:srgbClr val="FF0000"/>
                </a:solidFill>
                <a:latin typeface="Times New Roman" pitchFamily="18" charset="0"/>
                <a:cs typeface="Times New Roman" pitchFamily="18" charset="0"/>
              </a:rPr>
            </a:br>
            <a:r>
              <a:rPr lang="en-US" altLang="en-US" sz="4800" b="1" i="1" dirty="0">
                <a:solidFill>
                  <a:srgbClr val="FF0000"/>
                </a:solidFill>
                <a:latin typeface="Times New Roman" pitchFamily="18" charset="0"/>
                <a:cs typeface="Times New Roman" pitchFamily="18" charset="0"/>
              </a:rPr>
              <a:t>1. </a:t>
            </a:r>
            <a:r>
              <a:rPr lang="en-US" altLang="en-US" sz="4800" b="1" i="1" dirty="0" err="1">
                <a:solidFill>
                  <a:srgbClr val="FF0000"/>
                </a:solidFill>
                <a:latin typeface="Times New Roman" pitchFamily="18" charset="0"/>
                <a:cs typeface="Times New Roman" pitchFamily="18" charset="0"/>
              </a:rPr>
              <a:t>Nghệ</a:t>
            </a:r>
            <a:r>
              <a:rPr lang="en-US" altLang="en-US" sz="4800" b="1" i="1" dirty="0">
                <a:solidFill>
                  <a:srgbClr val="FF0000"/>
                </a:solidFill>
                <a:latin typeface="Times New Roman" pitchFamily="18" charset="0"/>
                <a:cs typeface="Times New Roman" pitchFamily="18" charset="0"/>
              </a:rPr>
              <a:t> </a:t>
            </a:r>
            <a:r>
              <a:rPr lang="en-US" altLang="en-US" sz="4800" b="1" i="1" dirty="0" err="1">
                <a:solidFill>
                  <a:srgbClr val="FF0000"/>
                </a:solidFill>
                <a:latin typeface="Times New Roman" pitchFamily="18" charset="0"/>
                <a:cs typeface="Times New Roman" pitchFamily="18" charset="0"/>
              </a:rPr>
              <a:t>thuật</a:t>
            </a:r>
            <a:r>
              <a:rPr lang="en-US" altLang="en-US" sz="4800" b="1" i="1" dirty="0">
                <a:solidFill>
                  <a:srgbClr val="FFC000"/>
                </a:solidFill>
                <a:latin typeface="Times New Roman" pitchFamily="18" charset="0"/>
                <a:cs typeface="Times New Roman" pitchFamily="18" charset="0"/>
              </a:rPr>
              <a:t>:</a:t>
            </a:r>
          </a:p>
        </p:txBody>
      </p:sp>
      <p:sp>
        <p:nvSpPr>
          <p:cNvPr id="3" name="Content Placeholder 2"/>
          <p:cNvSpPr>
            <a:spLocks noGrp="1"/>
          </p:cNvSpPr>
          <p:nvPr>
            <p:ph idx="1"/>
          </p:nvPr>
        </p:nvSpPr>
        <p:spPr>
          <a:xfrm>
            <a:off x="914400" y="2971802"/>
            <a:ext cx="16459200" cy="6788945"/>
          </a:xfrm>
        </p:spPr>
        <p:txBody>
          <a:bodyPr/>
          <a:lstStyle/>
          <a:p>
            <a:pPr marL="0" indent="0">
              <a:buNone/>
            </a:pPr>
            <a:r>
              <a:rPr lang="en-US" altLang="en-US">
                <a:latin typeface="Times New Roman" pitchFamily="18" charset="0"/>
                <a:cs typeface="Times New Roman" pitchFamily="18" charset="0"/>
              </a:rPr>
              <a:t> </a:t>
            </a:r>
            <a:r>
              <a:rPr lang="en-US" altLang="en-US" smtClean="0">
                <a:latin typeface="Times New Roman" pitchFamily="18" charset="0"/>
                <a:cs typeface="Times New Roman" pitchFamily="18" charset="0"/>
              </a:rPr>
              <a:t>-</a:t>
            </a:r>
            <a:r>
              <a:rPr lang="en-US" altLang="en-US" sz="4000" smtClean="0">
                <a:latin typeface="Times New Roman" pitchFamily="18" charset="0"/>
                <a:cs typeface="Times New Roman" pitchFamily="18" charset="0"/>
              </a:rPr>
              <a:t>Miêu tả tâm lý và tính cách nhân vật tinh tế.</a:t>
            </a:r>
          </a:p>
          <a:p>
            <a:pPr>
              <a:buFontTx/>
              <a:buChar char="-"/>
            </a:pPr>
            <a:r>
              <a:rPr lang="en-US" altLang="en-US" sz="4000" smtClean="0">
                <a:latin typeface="Times New Roman" pitchFamily="18" charset="0"/>
                <a:cs typeface="Times New Roman" pitchFamily="18" charset="0"/>
              </a:rPr>
              <a:t>Cốt truyện lôi cuốn, hấp dẫn.</a:t>
            </a:r>
          </a:p>
          <a:p>
            <a:pPr>
              <a:buFontTx/>
              <a:buChar char="-"/>
            </a:pPr>
            <a:r>
              <a:rPr lang="en-US" altLang="en-US" sz="4000" smtClean="0">
                <a:latin typeface="Times New Roman" pitchFamily="18" charset="0"/>
                <a:cs typeface="Times New Roman" pitchFamily="18" charset="0"/>
              </a:rPr>
              <a:t>Ngôn ngữ tự nhiên, chân thành, xúc động.</a:t>
            </a:r>
            <a:endParaRPr lang="en-US" altLang="en-US" sz="4000" dirty="0">
              <a:latin typeface="Times New Roman" pitchFamily="18" charset="0"/>
              <a:cs typeface="Times New Roman" pitchFamily="18" charset="0"/>
            </a:endParaRPr>
          </a:p>
          <a:p>
            <a:pPr marL="0" indent="0">
              <a:buNone/>
            </a:pPr>
            <a:r>
              <a:rPr lang="en-US" altLang="en-US" sz="4000" dirty="0" smtClean="0">
                <a:solidFill>
                  <a:srgbClr val="FF0000"/>
                </a:solidFill>
                <a:latin typeface="Times New Roman" pitchFamily="18" charset="0"/>
                <a:cs typeface="Times New Roman" pitchFamily="18" charset="0"/>
              </a:rPr>
              <a:t> </a:t>
            </a:r>
            <a:r>
              <a:rPr lang="en-US" altLang="en-US" sz="4000" dirty="0">
                <a:solidFill>
                  <a:srgbClr val="FF0000"/>
                </a:solidFill>
                <a:latin typeface="Times New Roman" pitchFamily="18" charset="0"/>
                <a:cs typeface="Times New Roman" pitchFamily="18" charset="0"/>
              </a:rPr>
              <a:t>2. </a:t>
            </a:r>
            <a:r>
              <a:rPr lang="en-US" altLang="en-US" sz="4000" dirty="0" err="1">
                <a:solidFill>
                  <a:srgbClr val="FF0000"/>
                </a:solidFill>
                <a:latin typeface="Times New Roman" pitchFamily="18" charset="0"/>
                <a:cs typeface="Times New Roman" pitchFamily="18" charset="0"/>
              </a:rPr>
              <a:t>Nội</a:t>
            </a:r>
            <a:r>
              <a:rPr lang="en-US" altLang="en-US" sz="4000" dirty="0">
                <a:solidFill>
                  <a:srgbClr val="FF0000"/>
                </a:solidFill>
                <a:latin typeface="Times New Roman" pitchFamily="18" charset="0"/>
                <a:cs typeface="Times New Roman" pitchFamily="18" charset="0"/>
              </a:rPr>
              <a:t> dung:</a:t>
            </a:r>
          </a:p>
          <a:p>
            <a:pPr marL="0" indent="0">
              <a:buNone/>
            </a:pPr>
            <a:r>
              <a:rPr lang="en-US" altLang="en-US" sz="4000" smtClean="0">
                <a:latin typeface="Times New Roman" pitchFamily="18" charset="0"/>
                <a:cs typeface="Times New Roman" pitchFamily="18" charset="0"/>
              </a:rPr>
              <a:t>Truyện thể hiện lòng yêu nước  trong một biểu hiện cụ thể là tình yeeutieengs nói của dân tộc và nêu chân lý “ khi một dân tộc rơi vào vòng nô lệ , chừng nào họ vẫn giữ vững tiếng nói của mình thì chẳng khác gì nắm được chìa khoá chốn lao tù .</a:t>
            </a:r>
            <a:endParaRPr lang="en-US" altLang="en-US"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28764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459200" cy="1143000"/>
          </a:xfrm>
        </p:spPr>
        <p:txBody>
          <a:bodyPr/>
          <a:lstStyle/>
          <a:p>
            <a:r>
              <a:rPr lang="en-US" smtClean="0"/>
              <a:t>Điểm chung của các nhân vật trong “ Buổi học cuối cùng “ là gì?</a:t>
            </a:r>
            <a:endParaRPr lang="en-US"/>
          </a:p>
        </p:txBody>
      </p:sp>
      <p:sp>
        <p:nvSpPr>
          <p:cNvPr id="3" name="Content Placeholder 2"/>
          <p:cNvSpPr>
            <a:spLocks noGrp="1"/>
          </p:cNvSpPr>
          <p:nvPr>
            <p:ph idx="1"/>
          </p:nvPr>
        </p:nvSpPr>
        <p:spPr>
          <a:xfrm>
            <a:off x="457200" y="1600200"/>
            <a:ext cx="16840200" cy="4525963"/>
          </a:xfrm>
        </p:spPr>
        <p:txBody>
          <a:bodyPr>
            <a:normAutofit/>
          </a:bodyPr>
          <a:lstStyle/>
          <a:p>
            <a:r>
              <a:rPr lang="en-US" sz="4000" smtClean="0">
                <a:latin typeface="Times New Roman" panose="02020603050405020304" pitchFamily="18" charset="0"/>
                <a:cs typeface="Times New Roman" panose="02020603050405020304" pitchFamily="18" charset="0"/>
              </a:rPr>
              <a:t>Tình yêu tiếng Pháp, tình yêu tiếng nói dân tộc</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71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459200" cy="6240462"/>
          </a:xfrm>
        </p:spPr>
        <p:txBody>
          <a:bodyPr>
            <a:normAutofit fontScale="90000"/>
          </a:bodyPr>
          <a:lstStyle/>
          <a:p>
            <a:pPr algn="l"/>
            <a:r>
              <a:rPr lang="nl-NL"/>
              <a:t>Chân lí được nêu ra trong truyện Buổi học cuối cùng là gì?</a:t>
            </a:r>
            <a:r>
              <a:rPr lang="en-US"/>
              <a:t/>
            </a:r>
            <a:br>
              <a:rPr lang="en-US"/>
            </a:br>
            <a:r>
              <a:rPr lang="nl-NL"/>
              <a:t>A. Tình thầy trò là cao quý nhất, không có gì có thể thay đổi được thứ tình cảm quý báu ấy.</a:t>
            </a:r>
            <a:r>
              <a:rPr lang="en-US"/>
              <a:t/>
            </a:r>
            <a:br>
              <a:rPr lang="en-US"/>
            </a:br>
            <a:r>
              <a:rPr lang="nl-NL"/>
              <a:t>B. Khi một dân tộc rơi vào vòng nô lệ, chừng nào họ vẫn giữ vững tiếng nói của mình thì chẳng khác gì nắm được chìa khóa chốn lao tù.</a:t>
            </a:r>
            <a:r>
              <a:rPr lang="en-US"/>
              <a:t/>
            </a:r>
            <a:br>
              <a:rPr lang="en-US"/>
            </a:br>
            <a:r>
              <a:rPr lang="nl-NL"/>
              <a:t>C. Nếu một dân tộc mà mọi người dân đều có lòng yêu nước thì dân tộc đó sẽ không bao giờ rơi vào vòng nô lệ.</a:t>
            </a:r>
            <a:r>
              <a:rPr lang="en-US"/>
              <a:t/>
            </a:r>
            <a:br>
              <a:rPr lang="en-US"/>
            </a:br>
            <a:r>
              <a:rPr lang="nl-NL"/>
              <a:t>D. Tình yêu quê hương, đất nước phải được thể hiện trước tiên qua tình yêu chữ viết và tiếng nói.</a:t>
            </a:r>
            <a:r>
              <a:rPr lang="en-US"/>
              <a:t/>
            </a:r>
            <a:br>
              <a:rPr lang="en-US"/>
            </a:br>
            <a:endParaRPr lang="en-US"/>
          </a:p>
        </p:txBody>
      </p:sp>
      <p:sp>
        <p:nvSpPr>
          <p:cNvPr id="3" name="Content Placeholder 2"/>
          <p:cNvSpPr>
            <a:spLocks noGrp="1"/>
          </p:cNvSpPr>
          <p:nvPr>
            <p:ph idx="1"/>
          </p:nvPr>
        </p:nvSpPr>
        <p:spPr>
          <a:xfrm>
            <a:off x="404037" y="6515100"/>
            <a:ext cx="16840200" cy="2963863"/>
          </a:xfrm>
        </p:spPr>
        <p:txBody>
          <a:bodyPr>
            <a:normAutofit/>
          </a:bodyPr>
          <a:lstStyle/>
          <a:p>
            <a:endParaRPr lang="en-US" sz="4000" smtClean="0">
              <a:latin typeface="Times New Roman" panose="02020603050405020304" pitchFamily="18" charset="0"/>
              <a:cs typeface="Times New Roman" panose="02020603050405020304" pitchFamily="18" charset="0"/>
            </a:endParaRPr>
          </a:p>
          <a:p>
            <a:pPr marL="0" indent="0">
              <a:buNone/>
            </a:pPr>
            <a:r>
              <a:rPr lang="nl-NL" sz="4000" b="1"/>
              <a:t>B. Khi một dân tộc rơi vào vòng nô lệ, chừng nào họ vẫn giữ vững tiếng nói của mình thì chẳng khác gì nắm được chìa khóa chốn lao tù.</a:t>
            </a:r>
            <a:r>
              <a:rPr lang="en-US" sz="4000" b="1"/>
              <a:t/>
            </a:r>
            <a:br>
              <a:rPr lang="en-US" sz="4000" b="1"/>
            </a:br>
            <a:endParaRPr lang="en-US" sz="4000" b="1">
              <a:latin typeface="Times New Roman" panose="02020603050405020304" pitchFamily="18" charset="0"/>
              <a:cs typeface="Times New Roman" panose="02020603050405020304" pitchFamily="18" charset="0"/>
            </a:endParaRPr>
          </a:p>
          <a:p>
            <a:endParaRPr lang="en-US" sz="4000" smtClean="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a:p>
            <a:endParaRPr lang="en-US" sz="40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459200" cy="4945062"/>
          </a:xfrm>
        </p:spPr>
        <p:txBody>
          <a:bodyPr>
            <a:normAutofit fontScale="90000"/>
          </a:bodyPr>
          <a:lstStyle/>
          <a:p>
            <a:pPr algn="l"/>
            <a:r>
              <a:rPr lang="nl-NL"/>
              <a:t>Giá trị cao cả của truyện Buổi học cuối cùng là gì?</a:t>
            </a:r>
            <a:r>
              <a:rPr lang="en-US"/>
              <a:t/>
            </a:r>
            <a:br>
              <a:rPr lang="en-US"/>
            </a:br>
            <a:r>
              <a:rPr lang="nl-NL"/>
              <a:t>A. Thể hiện tinh thần chống chiến tranh xâm lược.</a:t>
            </a:r>
            <a:r>
              <a:rPr lang="en-US"/>
              <a:t/>
            </a:r>
            <a:br>
              <a:rPr lang="en-US"/>
            </a:br>
            <a:r>
              <a:rPr lang="nl-NL"/>
              <a:t>B. Thể hiện lòng yêu nước trong một biểu hiện cụ thể là yêu tiếng nói dân tộc.</a:t>
            </a:r>
            <a:r>
              <a:rPr lang="en-US"/>
              <a:t/>
            </a:r>
            <a:br>
              <a:rPr lang="en-US"/>
            </a:br>
            <a:r>
              <a:rPr lang="nl-NL"/>
              <a:t>C. Lên án những nhà lãnh đạo nước Pháp trong việc nhượng đất đai cho nước Phổ.</a:t>
            </a:r>
            <a:r>
              <a:rPr lang="en-US"/>
              <a:t/>
            </a:r>
            <a:br>
              <a:rPr lang="en-US"/>
            </a:br>
            <a:r>
              <a:rPr lang="nl-NL"/>
              <a:t>D. Đề cao tình thầy trò và lòng gắn bó với mái trường thân yêu.</a:t>
            </a:r>
            <a:r>
              <a:rPr lang="en-US"/>
              <a:t/>
            </a:r>
            <a:br>
              <a:rPr lang="en-US"/>
            </a:br>
            <a:endParaRPr lang="en-US"/>
          </a:p>
        </p:txBody>
      </p:sp>
      <p:sp>
        <p:nvSpPr>
          <p:cNvPr id="3" name="Content Placeholder 2"/>
          <p:cNvSpPr>
            <a:spLocks noGrp="1"/>
          </p:cNvSpPr>
          <p:nvPr>
            <p:ph idx="1"/>
          </p:nvPr>
        </p:nvSpPr>
        <p:spPr>
          <a:xfrm>
            <a:off x="457200" y="5448300"/>
            <a:ext cx="16840200" cy="4572000"/>
          </a:xfrm>
        </p:spPr>
        <p:txBody>
          <a:bodyPr>
            <a:normAutofit/>
          </a:bodyPr>
          <a:lstStyle/>
          <a:p>
            <a:pPr marL="0" indent="0">
              <a:buNone/>
            </a:pPr>
            <a:r>
              <a:rPr lang="nl-NL" sz="4000" b="1"/>
              <a:t>B. Thể hiện lòng yêu nước trong một biểu hiện cụ thể là yêu tiếng nói dân tộc.</a:t>
            </a:r>
            <a:r>
              <a:rPr lang="en-US" sz="4000" b="1"/>
              <a:t/>
            </a:r>
            <a:br>
              <a:rPr lang="en-US" sz="4000" b="1"/>
            </a:br>
            <a:endParaRPr lang="en-US" sz="4000" b="1">
              <a:latin typeface="Times New Roman" panose="02020603050405020304" pitchFamily="18" charset="0"/>
              <a:cs typeface="Times New Roman" panose="02020603050405020304" pitchFamily="18" charset="0"/>
            </a:endParaRPr>
          </a:p>
          <a:p>
            <a:pPr marL="0" indent="0">
              <a:buNone/>
            </a:pPr>
            <a:endParaRPr lang="en-US" sz="40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34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7221200" cy="2857500"/>
          </a:xfrm>
        </p:spPr>
        <p:txBody>
          <a:bodyPr>
            <a:normAutofit/>
          </a:bodyPr>
          <a:lstStyle/>
          <a:p>
            <a:r>
              <a:rPr lang="en-US" smtClean="0">
                <a:latin typeface="Times New Roman" panose="02020603050405020304" pitchFamily="18" charset="0"/>
                <a:cs typeface="Times New Roman" panose="02020603050405020304" pitchFamily="18" charset="0"/>
              </a:rPr>
              <a:t>KHỞI ĐỘNG</a:t>
            </a:r>
            <a:br>
              <a:rPr lang="en-US" smtClean="0">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AI NHANH HƠN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3924300"/>
            <a:ext cx="17297400" cy="3352800"/>
          </a:xfrm>
        </p:spPr>
        <p:txBody>
          <a:bodyPr>
            <a:normAutofit/>
          </a:bodyPr>
          <a:lstStyle/>
          <a:p>
            <a:pPr marL="0" indent="0">
              <a:buNone/>
            </a:pPr>
            <a:r>
              <a:rPr lang="en-US" smtClean="0">
                <a:latin typeface="Times New Roman" pitchFamily="18" charset="0"/>
                <a:cs typeface="Times New Roman" pitchFamily="18" charset="0"/>
              </a:rPr>
              <a:t>Nêu các biểu hiện của lòng yêu nước?</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85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459200" cy="4945062"/>
          </a:xfrm>
        </p:spPr>
        <p:txBody>
          <a:bodyPr>
            <a:normAutofit/>
          </a:bodyPr>
          <a:lstStyle/>
          <a:p>
            <a:pPr algn="l"/>
            <a:r>
              <a:rPr lang="nl-NL"/>
              <a:t>T</a:t>
            </a:r>
            <a:r>
              <a:rPr lang="nl-NL" smtClean="0"/>
              <a:t>âm </a:t>
            </a:r>
            <a:r>
              <a:rPr lang="nl-NL"/>
              <a:t>trạng thầy giáo Ha-men trong buổi học </a:t>
            </a:r>
            <a:r>
              <a:rPr lang="nl-NL" smtClean="0"/>
              <a:t>cùng như thế nào?</a:t>
            </a:r>
            <a:r>
              <a:rPr lang="en-US"/>
              <a:t/>
            </a:r>
            <a:br>
              <a:rPr lang="en-US"/>
            </a:br>
            <a:r>
              <a:rPr lang="nl-NL"/>
              <a:t>A. Bình tĩnh và tự tin				B. Đau đớn và rất xúc động</a:t>
            </a:r>
            <a:r>
              <a:rPr lang="en-US"/>
              <a:t/>
            </a:r>
            <a:br>
              <a:rPr lang="en-US"/>
            </a:br>
            <a:r>
              <a:rPr lang="nl-NL"/>
              <a:t>C. Bình thường như những buổi học khác	D. Tức tối, căm phẫn</a:t>
            </a:r>
            <a:r>
              <a:rPr lang="en-US"/>
              <a:t/>
            </a:r>
            <a:br>
              <a:rPr lang="en-US"/>
            </a:br>
            <a:endParaRPr lang="en-US"/>
          </a:p>
        </p:txBody>
      </p:sp>
      <p:sp>
        <p:nvSpPr>
          <p:cNvPr id="3" name="Content Placeholder 2"/>
          <p:cNvSpPr>
            <a:spLocks noGrp="1"/>
          </p:cNvSpPr>
          <p:nvPr>
            <p:ph idx="1"/>
          </p:nvPr>
        </p:nvSpPr>
        <p:spPr>
          <a:xfrm>
            <a:off x="457200" y="5448300"/>
            <a:ext cx="16840200" cy="4572000"/>
          </a:xfrm>
        </p:spPr>
        <p:txBody>
          <a:bodyPr>
            <a:normAutofit/>
          </a:bodyPr>
          <a:lstStyle/>
          <a:p>
            <a:pPr marL="0" indent="0">
              <a:buNone/>
            </a:pPr>
            <a:r>
              <a:rPr lang="nl-NL" sz="4000" b="1"/>
              <a:t>B. Đau đớn và rất xúc động</a:t>
            </a:r>
            <a:r>
              <a:rPr lang="en-US" sz="4000" b="1"/>
              <a:t/>
            </a:r>
            <a:br>
              <a:rPr lang="en-US" sz="4000" b="1"/>
            </a:br>
            <a:endParaRPr lang="en-US" sz="4000" b="1"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7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459200" cy="1143000"/>
          </a:xfrm>
        </p:spPr>
        <p:txBody>
          <a:bodyPr>
            <a:normAutofit fontScale="90000"/>
          </a:bodyPr>
          <a:lstStyle/>
          <a:p>
            <a:pPr algn="l"/>
            <a:r>
              <a:rPr lang="en-US">
                <a:latin typeface="Times New Roman" panose="02020603050405020304" pitchFamily="18" charset="0"/>
                <a:cs typeface="Times New Roman" panose="02020603050405020304" pitchFamily="18" charset="0"/>
              </a:rPr>
              <a:t>Suy nghĩ về tiếng mẹ đẻ của dân tộc việt </a:t>
            </a:r>
            <a:r>
              <a:rPr lang="en-US" smtClean="0">
                <a:latin typeface="Times New Roman" panose="02020603050405020304" pitchFamily="18" charset="0"/>
                <a:cs typeface="Times New Roman" panose="02020603050405020304" pitchFamily="18" charset="0"/>
              </a:rPr>
              <a:t>Nam?</a:t>
            </a:r>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16840200" cy="6591300"/>
          </a:xfrm>
        </p:spPr>
        <p:txBody>
          <a:bodyPr>
            <a:noAutofit/>
          </a:bodyPr>
          <a:lstStyle/>
          <a:p>
            <a:pPr marL="0" indent="0">
              <a:buNone/>
            </a:pPr>
            <a:r>
              <a:rPr lang="en-US" sz="4000">
                <a:latin typeface="Times New Roman" panose="02020603050405020304" pitchFamily="18" charset="0"/>
                <a:cs typeface="Times New Roman" panose="02020603050405020304" pitchFamily="18" charset="0"/>
              </a:rPr>
              <a:t>Người Việt Nam ta vốn luôn tự hào về tiếng Việt - thứ tiếng đẹp và hay. Tiếng Việt giàu đẹp bởi nó được kết tinh từ quá trình lao động sản xuất, chiến đấu và dựng xây đất nước của ông cha từ bao đời nay. Tiếng Việt còn giàu đẹp bởi nó là tiếng nói của đời sống dân tộc Việt Nam, phong phú và cũng rất đẹp. Dù trải qua hàng ngàn năm đấu tranh chống thực dân phong kiến nhưng Tiếng Việt vẫn giữ được nguyên giá trị, bản sắc tinh hoa của nó. Nó là thứ tiếng hài hòa về âm hưởng, thanh điệu. Chính vì thế, tiếng Việt có đầy đủ khả năng truyền tải tư tưởng, tình cảm của người Việt Nam nhằm đáp ứng nhu cầu trong đời sống người Việt. Nó còn là thứ tiếng giàu chất nhạc bởi nó là thứ tiếng giàu thanh điệu. Qua các thời kì, tiếng Việt tăng lên nhiều, ngữ pháp uyển chuyển và chính xác hơn. Bởi vậy, chúng ta hôm nay cần biết gìn giữ và phát huy sự trong sáng, giàu đẹp của tiếng Việt.</a:t>
            </a:r>
          </a:p>
          <a:p>
            <a:pPr marL="0" indent="0">
              <a:buNone/>
            </a:pP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8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8"/>
          <p:cNvSpPr txBox="1">
            <a:spLocks noGrp="1"/>
          </p:cNvSpPr>
          <p:nvPr>
            <p:ph type="title"/>
          </p:nvPr>
        </p:nvSpPr>
        <p:spPr>
          <a:xfrm>
            <a:off x="9162200" y="4388700"/>
            <a:ext cx="7688400" cy="1509600"/>
          </a:xfrm>
          <a:prstGeom prst="rect">
            <a:avLst/>
          </a:prstGeom>
        </p:spPr>
        <p:txBody>
          <a:bodyPr spcFirstLastPara="1" wrap="square" lIns="182850" tIns="182850" rIns="182850" bIns="182850" anchor="ctr" anchorCtr="0">
            <a:noAutofit/>
          </a:bodyPr>
          <a:lstStyle/>
          <a:p>
            <a:r>
              <a:rPr lang="vi-VN" sz="10800" dirty="0"/>
              <a:t>BUỔI HỌC ĐẾN ĐÂY LÀ KẾT THÚC. CẢM ƠN CÁC EM </a:t>
            </a:r>
            <a:endParaRPr sz="10800" dirty="0"/>
          </a:p>
        </p:txBody>
      </p:sp>
      <p:sp>
        <p:nvSpPr>
          <p:cNvPr id="1060" name="Google Shape;1060;p48"/>
          <p:cNvSpPr txBox="1">
            <a:spLocks noGrp="1"/>
          </p:cNvSpPr>
          <p:nvPr>
            <p:ph type="subTitle" idx="1"/>
          </p:nvPr>
        </p:nvSpPr>
        <p:spPr>
          <a:xfrm>
            <a:off x="9162200" y="4052364"/>
            <a:ext cx="7688400" cy="618600"/>
          </a:xfrm>
          <a:prstGeom prst="rect">
            <a:avLst/>
          </a:prstGeom>
        </p:spPr>
        <p:txBody>
          <a:bodyPr spcFirstLastPara="1" wrap="square" lIns="182850" tIns="182850" rIns="182850" bIns="182850" anchor="t" anchorCtr="0">
            <a:noAutofit/>
          </a:bodyPr>
          <a:lstStyle/>
          <a:p>
            <a:pPr marL="0" indent="0"/>
            <a:endParaRPr dirty="0"/>
          </a:p>
        </p:txBody>
      </p:sp>
      <p:sp>
        <p:nvSpPr>
          <p:cNvPr id="1061" name="Google Shape;1061;p48"/>
          <p:cNvSpPr txBox="1">
            <a:spLocks noGrp="1"/>
          </p:cNvSpPr>
          <p:nvPr>
            <p:ph type="title" idx="2"/>
          </p:nvPr>
        </p:nvSpPr>
        <p:spPr>
          <a:xfrm>
            <a:off x="9162200" y="5633788"/>
            <a:ext cx="7688400" cy="1509600"/>
          </a:xfrm>
          <a:prstGeom prst="rect">
            <a:avLst/>
          </a:prstGeom>
        </p:spPr>
        <p:txBody>
          <a:bodyPr spcFirstLastPara="1" wrap="square" lIns="182850" tIns="182850" rIns="182850" bIns="182850" anchor="ctr" anchorCtr="0">
            <a:noAutofit/>
          </a:bodyPr>
          <a:lstStyle/>
          <a:p>
            <a:endParaRPr dirty="0"/>
          </a:p>
        </p:txBody>
      </p:sp>
      <p:sp>
        <p:nvSpPr>
          <p:cNvPr id="1062" name="Google Shape;1062;p48"/>
          <p:cNvSpPr txBox="1">
            <a:spLocks noGrp="1"/>
          </p:cNvSpPr>
          <p:nvPr>
            <p:ph type="subTitle" idx="3"/>
          </p:nvPr>
        </p:nvSpPr>
        <p:spPr>
          <a:xfrm>
            <a:off x="9162200" y="7143394"/>
            <a:ext cx="7688400" cy="618600"/>
          </a:xfrm>
          <a:prstGeom prst="rect">
            <a:avLst/>
          </a:prstGeom>
        </p:spPr>
        <p:txBody>
          <a:bodyPr spcFirstLastPara="1" wrap="square" lIns="182850" tIns="182850" rIns="182850" bIns="182850" anchor="t" anchorCtr="0">
            <a:noAutofit/>
          </a:bodyPr>
          <a:lstStyle/>
          <a:p>
            <a:pPr marL="0" indent="0"/>
            <a:endParaRPr dirty="0"/>
          </a:p>
        </p:txBody>
      </p:sp>
      <p:pic>
        <p:nvPicPr>
          <p:cNvPr id="1063" name="Google Shape;1063;p48"/>
          <p:cNvPicPr preferRelativeResize="0"/>
          <p:nvPr/>
        </p:nvPicPr>
        <p:blipFill>
          <a:blip r:embed="rId3">
            <a:alphaModFix/>
          </a:blip>
          <a:stretch>
            <a:fillRect/>
          </a:stretch>
        </p:blipFill>
        <p:spPr>
          <a:xfrm rot="-2984138">
            <a:off x="4937156" y="1302645"/>
            <a:ext cx="1534764" cy="1891910"/>
          </a:xfrm>
          <a:prstGeom prst="rect">
            <a:avLst/>
          </a:prstGeom>
          <a:noFill/>
          <a:ln>
            <a:noFill/>
          </a:ln>
        </p:spPr>
      </p:pic>
      <p:pic>
        <p:nvPicPr>
          <p:cNvPr id="1064" name="Google Shape;1064;p48"/>
          <p:cNvPicPr preferRelativeResize="0"/>
          <p:nvPr/>
        </p:nvPicPr>
        <p:blipFill>
          <a:blip r:embed="rId4">
            <a:alphaModFix/>
          </a:blip>
          <a:stretch>
            <a:fillRect/>
          </a:stretch>
        </p:blipFill>
        <p:spPr>
          <a:xfrm>
            <a:off x="10106800" y="8244355"/>
            <a:ext cx="387188" cy="368302"/>
          </a:xfrm>
          <a:prstGeom prst="rect">
            <a:avLst/>
          </a:prstGeom>
          <a:noFill/>
          <a:ln>
            <a:noFill/>
          </a:ln>
        </p:spPr>
      </p:pic>
      <p:pic>
        <p:nvPicPr>
          <p:cNvPr id="1065" name="Google Shape;1065;p48"/>
          <p:cNvPicPr preferRelativeResize="0"/>
          <p:nvPr/>
        </p:nvPicPr>
        <p:blipFill rotWithShape="1">
          <a:blip r:embed="rId5">
            <a:alphaModFix/>
          </a:blip>
          <a:srcRect r="32764"/>
          <a:stretch/>
        </p:blipFill>
        <p:spPr>
          <a:xfrm>
            <a:off x="638550" y="1584550"/>
            <a:ext cx="8365100" cy="6942000"/>
          </a:xfrm>
          <a:prstGeom prst="rect">
            <a:avLst/>
          </a:prstGeom>
          <a:noFill/>
          <a:ln>
            <a:noFill/>
          </a:ln>
        </p:spPr>
      </p:pic>
    </p:spTree>
    <p:extLst>
      <p:ext uri="{BB962C8B-B14F-4D97-AF65-F5344CB8AC3E}">
        <p14:creationId xmlns:p14="http://schemas.microsoft.com/office/powerpoint/2010/main" val="2670302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3000"/>
            </a:blip>
            <a:stretch>
              <a:fillRect t="-20445" r="-2409" b="-853"/>
            </a:stretch>
          </a:blipFill>
        </p:spPr>
        <p:txBody>
          <a:bodyPr/>
          <a:lstStyle/>
          <a:p>
            <a:endParaRPr lang="vi-VN"/>
          </a:p>
        </p:txBody>
      </p:sp>
      <p:sp>
        <p:nvSpPr>
          <p:cNvPr id="9" name="Freeform 2"/>
          <p:cNvSpPr/>
          <p:nvPr/>
        </p:nvSpPr>
        <p:spPr>
          <a:xfrm>
            <a:off x="-30484" y="-12701"/>
            <a:ext cx="18246396" cy="10287000"/>
          </a:xfrm>
          <a:custGeom>
            <a:avLst/>
            <a:gdLst/>
            <a:ahLst/>
            <a:cxnLst/>
            <a:rect l="l" t="t" r="r" b="b"/>
            <a:pathLst>
              <a:path w="18246396" h="10287000">
                <a:moveTo>
                  <a:pt x="0" y="0"/>
                </a:moveTo>
                <a:lnTo>
                  <a:pt x="18246396" y="0"/>
                </a:lnTo>
                <a:lnTo>
                  <a:pt x="18246396" y="10287000"/>
                </a:lnTo>
                <a:lnTo>
                  <a:pt x="0" y="10287000"/>
                </a:lnTo>
                <a:lnTo>
                  <a:pt x="0" y="0"/>
                </a:lnTo>
                <a:close/>
              </a:path>
            </a:pathLst>
          </a:custGeom>
          <a:blipFill>
            <a:blip r:embed="rId3">
              <a:alphaModFix amt="13000"/>
            </a:blip>
            <a:stretch>
              <a:fillRect l="-460" t="-19263" r="-460"/>
            </a:stretch>
          </a:blipFill>
        </p:spPr>
        <p:txBody>
          <a:bodyPr/>
          <a:lstStyle/>
          <a:p>
            <a:endParaRPr lang="vi-VN"/>
          </a:p>
        </p:txBody>
      </p:sp>
      <p:sp>
        <p:nvSpPr>
          <p:cNvPr id="10" name="TextBox 9"/>
          <p:cNvSpPr txBox="1"/>
          <p:nvPr/>
        </p:nvSpPr>
        <p:spPr>
          <a:xfrm>
            <a:off x="0" y="2835659"/>
            <a:ext cx="18287996" cy="5170646"/>
          </a:xfrm>
          <a:prstGeom prst="rect">
            <a:avLst/>
          </a:prstGeom>
          <a:noFill/>
        </p:spPr>
        <p:txBody>
          <a:bodyPr wrap="square" rtlCol="0">
            <a:spAutoFit/>
          </a:bodyPr>
          <a:lstStyle/>
          <a:p>
            <a:pPr algn="ctr">
              <a:lnSpc>
                <a:spcPct val="150000"/>
              </a:lnSpc>
            </a:pPr>
            <a:r>
              <a:rPr lang="en-US" sz="11000" b="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 9  Đọc </a:t>
            </a:r>
            <a:r>
              <a:rPr lang="en-US" sz="11000" b="1"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hiểu</a:t>
            </a:r>
            <a:r>
              <a:rPr lang="en-US" sz="11000" b="1"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1000" b="1"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t>
            </a:r>
            <a:r>
              <a:rPr lang="en-US" sz="11000" b="1"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ăn</a:t>
            </a:r>
            <a:r>
              <a:rPr lang="en-US" sz="11000" b="1"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1000" b="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bản </a:t>
            </a:r>
          </a:p>
          <a:p>
            <a:pPr algn="ctr">
              <a:lnSpc>
                <a:spcPct val="150000"/>
              </a:lnSpc>
            </a:pPr>
            <a:r>
              <a:rPr lang="en-US" sz="11000" b="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BUỔI HỌC CUỐI CÙNG </a:t>
            </a:r>
            <a:endParaRPr lang="en-US" sz="11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4" name="Group 3"/>
          <p:cNvGrpSpPr/>
          <p:nvPr/>
        </p:nvGrpSpPr>
        <p:grpSpPr>
          <a:xfrm>
            <a:off x="0" y="-1"/>
            <a:ext cx="18288000" cy="2400301"/>
            <a:chOff x="0" y="0"/>
            <a:chExt cx="4816593" cy="921130"/>
          </a:xfrm>
        </p:grpSpPr>
        <p:sp>
          <p:nvSpPr>
            <p:cNvPr id="15" name="Freeform 4"/>
            <p:cNvSpPr/>
            <p:nvPr/>
          </p:nvSpPr>
          <p:spPr>
            <a:xfrm>
              <a:off x="0" y="0"/>
              <a:ext cx="4816592" cy="921130"/>
            </a:xfrm>
            <a:custGeom>
              <a:avLst/>
              <a:gdLst/>
              <a:ahLst/>
              <a:cxnLst/>
              <a:rect l="l" t="t" r="r" b="b"/>
              <a:pathLst>
                <a:path w="4816592" h="921130">
                  <a:moveTo>
                    <a:pt x="0" y="0"/>
                  </a:moveTo>
                  <a:lnTo>
                    <a:pt x="4816592" y="0"/>
                  </a:lnTo>
                  <a:lnTo>
                    <a:pt x="4816592" y="921130"/>
                  </a:lnTo>
                  <a:lnTo>
                    <a:pt x="0" y="921130"/>
                  </a:lnTo>
                  <a:close/>
                </a:path>
              </a:pathLst>
            </a:custGeom>
            <a:solidFill>
              <a:srgbClr val="9EDD6C"/>
            </a:solidFill>
          </p:spPr>
          <p:txBody>
            <a:bodyPr/>
            <a:lstStyle/>
            <a:p>
              <a:endParaRPr lang="vi-VN"/>
            </a:p>
          </p:txBody>
        </p:sp>
        <p:sp>
          <p:nvSpPr>
            <p:cNvPr id="16" name="TextBox 5"/>
            <p:cNvSpPr txBox="1"/>
            <p:nvPr/>
          </p:nvSpPr>
          <p:spPr>
            <a:xfrm>
              <a:off x="0" y="-95250"/>
              <a:ext cx="812800" cy="908050"/>
            </a:xfrm>
            <a:prstGeom prst="rect">
              <a:avLst/>
            </a:prstGeom>
          </p:spPr>
          <p:txBody>
            <a:bodyPr lIns="50800" tIns="50800" rIns="50800" bIns="50800" rtlCol="0" anchor="ctr"/>
            <a:lstStyle/>
            <a:p>
              <a:pPr algn="ctr">
                <a:lnSpc>
                  <a:spcPts val="3359"/>
                </a:lnSpc>
              </a:pPr>
              <a:endParaRPr/>
            </a:p>
          </p:txBody>
        </p:sp>
      </p:grpSp>
      <p:sp>
        <p:nvSpPr>
          <p:cNvPr id="17" name="TextBox 16"/>
          <p:cNvSpPr txBox="1"/>
          <p:nvPr/>
        </p:nvSpPr>
        <p:spPr>
          <a:xfrm>
            <a:off x="1543050" y="346069"/>
            <a:ext cx="16059150" cy="1189493"/>
          </a:xfrm>
          <a:prstGeom prst="rect">
            <a:avLst/>
          </a:prstGeom>
          <a:noFill/>
        </p:spPr>
        <p:txBody>
          <a:bodyPr wrap="square" rtlCol="0">
            <a:spAutoFit/>
          </a:bodyPr>
          <a:lstStyle/>
          <a:p>
            <a:pPr>
              <a:lnSpc>
                <a:spcPct val="150000"/>
              </a:lnSpc>
            </a:pPr>
            <a:r>
              <a:rPr lang="en-US" sz="5400" b="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Bài1:TIỂU THUYẾT VÀ TRUYỆN NGẮN </a:t>
            </a:r>
            <a:endParaRPr lang="en-US" sz="5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7712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383000" cy="1143000"/>
          </a:xfrm>
        </p:spPr>
        <p:txBody>
          <a:bodyPr>
            <a:normAutofit fontScale="90000"/>
          </a:bodyPr>
          <a:lstStyle/>
          <a:p>
            <a:pPr algn="l"/>
            <a:r>
              <a:rPr lang="en-US" smtClean="0"/>
              <a:t>I. Tìm hiểu chung:</a:t>
            </a:r>
            <a:br>
              <a:rPr lang="en-US" smtClean="0"/>
            </a:br>
            <a:r>
              <a:rPr lang="en-US" smtClean="0"/>
              <a:t>II. Đọc – hiểu văn bản:</a:t>
            </a:r>
            <a:endParaRPr lang="en-US" dirty="0"/>
          </a:p>
        </p:txBody>
      </p:sp>
      <p:sp>
        <p:nvSpPr>
          <p:cNvPr id="3" name="Content Placeholder 2"/>
          <p:cNvSpPr>
            <a:spLocks noGrp="1"/>
          </p:cNvSpPr>
          <p:nvPr>
            <p:ph idx="1"/>
          </p:nvPr>
        </p:nvSpPr>
        <p:spPr>
          <a:xfrm>
            <a:off x="381000" y="1714500"/>
            <a:ext cx="16611600" cy="4525963"/>
          </a:xfrm>
        </p:spPr>
        <p:txBody>
          <a:bodyPr/>
          <a:lstStyle/>
          <a:p>
            <a:pPr marL="514350" indent="-514350">
              <a:buAutoNum type="arabicPeriod"/>
            </a:pPr>
            <a:r>
              <a:rPr lang="en-US" smtClean="0"/>
              <a:t>Nhân vật Phrăng.</a:t>
            </a:r>
          </a:p>
          <a:p>
            <a:pPr marL="514350" indent="-514350">
              <a:buAutoNum type="arabicPeriod"/>
            </a:pPr>
            <a:r>
              <a:rPr lang="en-US" smtClean="0"/>
              <a:t>Nhân vật thầy Ha- men:</a:t>
            </a:r>
            <a:endParaRPr lang="en-US" dirty="0"/>
          </a:p>
        </p:txBody>
      </p:sp>
    </p:spTree>
    <p:extLst>
      <p:ext uri="{BB962C8B-B14F-4D97-AF65-F5344CB8AC3E}">
        <p14:creationId xmlns:p14="http://schemas.microsoft.com/office/powerpoint/2010/main" val="17184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383000" cy="1143000"/>
          </a:xfrm>
        </p:spPr>
        <p:txBody>
          <a:bodyPr>
            <a:normAutofit fontScale="90000"/>
          </a:bodyPr>
          <a:lstStyle/>
          <a:p>
            <a:r>
              <a:rPr lang="en-US" smtClean="0"/>
              <a:t>Thông thường trong mỗi buổi học , thầy Ha- men hiện lên như thế nào?</a:t>
            </a:r>
            <a:endParaRPr lang="en-US" dirty="0"/>
          </a:p>
        </p:txBody>
      </p:sp>
      <p:sp>
        <p:nvSpPr>
          <p:cNvPr id="3" name="Content Placeholder 2"/>
          <p:cNvSpPr>
            <a:spLocks noGrp="1"/>
          </p:cNvSpPr>
          <p:nvPr>
            <p:ph idx="1"/>
          </p:nvPr>
        </p:nvSpPr>
        <p:spPr>
          <a:xfrm>
            <a:off x="381000" y="1714500"/>
            <a:ext cx="16611600" cy="4525963"/>
          </a:xfrm>
        </p:spPr>
        <p:txBody>
          <a:bodyPr/>
          <a:lstStyle/>
          <a:p>
            <a:pPr>
              <a:buFontTx/>
              <a:buChar char="-"/>
            </a:pPr>
            <a:r>
              <a:rPr lang="en-US" smtClean="0"/>
              <a:t>Tiếng thước kẽ to tướng của thầy gõ xuống bàn.</a:t>
            </a:r>
          </a:p>
          <a:p>
            <a:pPr>
              <a:buFontTx/>
              <a:buChar char="-"/>
            </a:pPr>
            <a:r>
              <a:rPr lang="en-US" smtClean="0"/>
              <a:t>Thầy đi đi lại lại với cây thước sắt khủng khiếp kẹp dưới nách.</a:t>
            </a:r>
            <a:endParaRPr lang="en-US" dirty="0"/>
          </a:p>
        </p:txBody>
      </p:sp>
    </p:spTree>
    <p:extLst>
      <p:ext uri="{BB962C8B-B14F-4D97-AF65-F5344CB8AC3E}">
        <p14:creationId xmlns:p14="http://schemas.microsoft.com/office/powerpoint/2010/main" val="265666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916400" cy="1143000"/>
          </a:xfrm>
        </p:spPr>
        <p:txBody>
          <a:bodyPr>
            <a:normAutofit/>
          </a:bodyPr>
          <a:lstStyle/>
          <a:p>
            <a:r>
              <a:rPr lang="en-US" smtClean="0"/>
              <a:t>THẢO LUẬN NHÓM</a:t>
            </a:r>
            <a:endParaRPr lang="en-US"/>
          </a:p>
        </p:txBody>
      </p:sp>
      <p:sp>
        <p:nvSpPr>
          <p:cNvPr id="3" name="Content Placeholder 2"/>
          <p:cNvSpPr>
            <a:spLocks noGrp="1"/>
          </p:cNvSpPr>
          <p:nvPr>
            <p:ph idx="1"/>
          </p:nvPr>
        </p:nvSpPr>
        <p:spPr>
          <a:xfrm>
            <a:off x="457200" y="1600200"/>
            <a:ext cx="17145000" cy="4525963"/>
          </a:xfrm>
        </p:spPr>
        <p:txBody>
          <a:bodyPr/>
          <a:lstStyle/>
          <a:p>
            <a:pPr marL="0" indent="0">
              <a:buNone/>
            </a:pPr>
            <a:r>
              <a:rPr lang="en-US" smtClean="0"/>
              <a:t>Nhóm </a:t>
            </a:r>
            <a:r>
              <a:rPr lang="en-US" smtClean="0"/>
              <a:t>1: </a:t>
            </a:r>
            <a:r>
              <a:rPr lang="en-US" smtClean="0"/>
              <a:t>Trước buổi học cuối cùng, hình ảnh thầy Ha- men hiện lên như thế nào?</a:t>
            </a:r>
          </a:p>
          <a:p>
            <a:pPr marL="0" indent="0">
              <a:buNone/>
            </a:pPr>
            <a:r>
              <a:rPr lang="en-US" smtClean="0"/>
              <a:t>Nhóm </a:t>
            </a:r>
            <a:r>
              <a:rPr lang="en-US"/>
              <a:t>2</a:t>
            </a:r>
            <a:r>
              <a:rPr lang="en-US" smtClean="0"/>
              <a:t>: </a:t>
            </a:r>
            <a:r>
              <a:rPr lang="en-US" smtClean="0"/>
              <a:t>Trong  buổi học cuối cùng, hình ảnh thầy Ha- men hiện lên như thế nào?</a:t>
            </a:r>
          </a:p>
          <a:p>
            <a:pPr marL="0" indent="0">
              <a:buNone/>
            </a:pPr>
            <a:r>
              <a:rPr lang="en-US" smtClean="0"/>
              <a:t>Nhóm </a:t>
            </a:r>
            <a:r>
              <a:rPr lang="en-US" smtClean="0"/>
              <a:t>3,4</a:t>
            </a:r>
            <a:r>
              <a:rPr lang="en-US" smtClean="0"/>
              <a:t>: </a:t>
            </a:r>
            <a:r>
              <a:rPr lang="en-US" smtClean="0"/>
              <a:t>Kết thúc  buổi học cuối cùng, hình ảnh thầy Ha- men hiện lên như thế nào?</a:t>
            </a:r>
          </a:p>
          <a:p>
            <a:pPr marL="0" indent="0">
              <a:buNone/>
            </a:pPr>
            <a:endParaRPr lang="en-US" smtClean="0"/>
          </a:p>
          <a:p>
            <a:pPr marL="0" indent="0">
              <a:buNone/>
            </a:pPr>
            <a:endParaRPr lang="en-US"/>
          </a:p>
        </p:txBody>
      </p:sp>
    </p:spTree>
    <p:extLst>
      <p:ext uri="{BB962C8B-B14F-4D97-AF65-F5344CB8AC3E}">
        <p14:creationId xmlns:p14="http://schemas.microsoft.com/office/powerpoint/2010/main" val="41558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5163800" cy="1143000"/>
          </a:xfrm>
        </p:spPr>
        <p:txBody>
          <a:bodyPr>
            <a:normAutofit fontScale="90000"/>
          </a:bodyPr>
          <a:lstStyle/>
          <a:p>
            <a:r>
              <a:rPr lang="en-US" smtClean="0"/>
              <a:t>Trước buổi học cuối cùng, hình ảnh thầy Ha- men hiện lên như thế nào?</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0202256"/>
              </p:ext>
            </p:extLst>
          </p:nvPr>
        </p:nvGraphicFramePr>
        <p:xfrm>
          <a:off x="457200" y="1638300"/>
          <a:ext cx="15773400" cy="7190159"/>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2538732163"/>
                    </a:ext>
                  </a:extLst>
                </a:gridCol>
                <a:gridCol w="7886700">
                  <a:extLst>
                    <a:ext uri="{9D8B030D-6E8A-4147-A177-3AD203B41FA5}">
                      <a16:colId xmlns:a16="http://schemas.microsoft.com/office/drawing/2014/main" val="811501165"/>
                    </a:ext>
                  </a:extLst>
                </a:gridCol>
              </a:tblGrid>
              <a:tr h="819839">
                <a:tc>
                  <a:txBody>
                    <a:bodyPr/>
                    <a:lstStyle/>
                    <a:p>
                      <a:r>
                        <a:rPr lang="en-US" smtClean="0"/>
                        <a:t> </a:t>
                      </a:r>
                      <a:r>
                        <a:rPr lang="en-US" sz="3200" smtClean="0">
                          <a:solidFill>
                            <a:schemeClr val="tx1"/>
                          </a:solidFill>
                        </a:rPr>
                        <a:t>TRANG</a:t>
                      </a:r>
                      <a:r>
                        <a:rPr lang="en-US" sz="3200" baseline="0" smtClean="0">
                          <a:solidFill>
                            <a:schemeClr val="tx1"/>
                          </a:solidFill>
                        </a:rPr>
                        <a:t> PHỤC </a:t>
                      </a:r>
                      <a:endParaRPr lang="en-US" sz="3200">
                        <a:solidFill>
                          <a:schemeClr val="tx1"/>
                        </a:solidFill>
                      </a:endParaRPr>
                    </a:p>
                  </a:txBody>
                  <a:tcPr/>
                </a:tc>
                <a:tc>
                  <a:txBody>
                    <a:bodyPr/>
                    <a:lstStyle/>
                    <a:p>
                      <a:r>
                        <a:rPr lang="en-US" sz="3200" smtClean="0">
                          <a:solidFill>
                            <a:schemeClr val="tx1"/>
                          </a:solidFill>
                        </a:rPr>
                        <a:t>LỜI</a:t>
                      </a:r>
                      <a:r>
                        <a:rPr lang="en-US" sz="3200" baseline="0" smtClean="0">
                          <a:solidFill>
                            <a:schemeClr val="tx1"/>
                          </a:solidFill>
                        </a:rPr>
                        <a:t> NÓI </a:t>
                      </a:r>
                      <a:endParaRPr lang="en-US" sz="3200">
                        <a:solidFill>
                          <a:schemeClr val="tx1"/>
                        </a:solidFill>
                      </a:endParaRPr>
                    </a:p>
                  </a:txBody>
                  <a:tcPr/>
                </a:tc>
                <a:extLst>
                  <a:ext uri="{0D108BD9-81ED-4DB2-BD59-A6C34878D82A}">
                    <a16:rowId xmlns:a16="http://schemas.microsoft.com/office/drawing/2014/main" val="638487909"/>
                  </a:ext>
                </a:extLst>
              </a:tr>
              <a:tr h="6342961">
                <a:tc>
                  <a:txBody>
                    <a:bodyPr/>
                    <a:lstStyle/>
                    <a:p>
                      <a:endParaRPr lang="en-US" smtClean="0"/>
                    </a:p>
                    <a:p>
                      <a:pPr marL="285750" indent="-285750">
                        <a:buFontTx/>
                        <a:buChar char="-"/>
                      </a:pPr>
                      <a:r>
                        <a:rPr lang="en-US" sz="3200" smtClean="0">
                          <a:latin typeface="Times New Roman" panose="02020603050405020304" pitchFamily="18" charset="0"/>
                          <a:cs typeface="Times New Roman" panose="02020603050405020304" pitchFamily="18" charset="0"/>
                        </a:rPr>
                        <a:t>Trang phục:</a:t>
                      </a:r>
                    </a:p>
                    <a:p>
                      <a:pPr marL="0" indent="0">
                        <a:buFontTx/>
                        <a:buNone/>
                      </a:pPr>
                      <a:r>
                        <a:rPr lang="en-US" sz="3200" smtClean="0">
                          <a:latin typeface="Times New Roman" panose="02020603050405020304" pitchFamily="18" charset="0"/>
                          <a:cs typeface="Times New Roman" panose="02020603050405020304" pitchFamily="18" charset="0"/>
                        </a:rPr>
                        <a:t>+ Mặc</a:t>
                      </a:r>
                      <a:r>
                        <a:rPr lang="en-US" sz="3200" baseline="0" smtClean="0">
                          <a:latin typeface="Times New Roman" panose="02020603050405020304" pitchFamily="18" charset="0"/>
                          <a:cs typeface="Times New Roman" panose="02020603050405020304" pitchFamily="18" charset="0"/>
                        </a:rPr>
                        <a:t> chiếc áo Rơ – đanh – gốt diềm lá sen.</a:t>
                      </a:r>
                    </a:p>
                    <a:p>
                      <a:pPr marL="0" indent="0">
                        <a:buFontTx/>
                        <a:buNone/>
                      </a:pPr>
                      <a:r>
                        <a:rPr lang="en-US" sz="3200" baseline="0" smtClean="0">
                          <a:latin typeface="Times New Roman" panose="02020603050405020304" pitchFamily="18" charset="0"/>
                          <a:cs typeface="Times New Roman" panose="02020603050405020304" pitchFamily="18" charset="0"/>
                        </a:rPr>
                        <a:t>+  Đội chiếc mũ bằng lụa đen thêu .</a:t>
                      </a:r>
                    </a:p>
                    <a:p>
                      <a:pPr marL="0" indent="0">
                        <a:buFontTx/>
                        <a:buNone/>
                      </a:pPr>
                      <a:r>
                        <a:rPr lang="en-US" sz="3200" baseline="0" smtClean="0">
                          <a:latin typeface="Times New Roman" panose="02020603050405020304" pitchFamily="18" charset="0"/>
                          <a:cs typeface="Times New Roman" panose="02020603050405020304" pitchFamily="18" charset="0"/>
                        </a:rPr>
                        <a:t>--&gt; Thầy Ha – men mắc đẹp và trang trọng.</a:t>
                      </a:r>
                      <a:endParaRPr lang="en-US" sz="3200" smtClean="0">
                        <a:latin typeface="Times New Roman" panose="02020603050405020304" pitchFamily="18" charset="0"/>
                        <a:cs typeface="Times New Roman" panose="02020603050405020304" pitchFamily="18" charset="0"/>
                      </a:endParaRPr>
                    </a:p>
                    <a:p>
                      <a:endParaRPr lang="en-US" sz="3200" smtClean="0">
                        <a:latin typeface="Times New Roman" panose="02020603050405020304" pitchFamily="18" charset="0"/>
                        <a:cs typeface="Times New Roman" panose="02020603050405020304" pitchFamily="18" charset="0"/>
                      </a:endParaRPr>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a:p>
                  </a:txBody>
                  <a:tcPr/>
                </a:tc>
                <a:tc>
                  <a:txBody>
                    <a:bodyPr/>
                    <a:lstStyle/>
                    <a:p>
                      <a:pPr marL="457200" indent="-457200">
                        <a:buFontTx/>
                        <a:buChar char="-"/>
                      </a:pPr>
                      <a:r>
                        <a:rPr lang="en-US" sz="3200" smtClean="0"/>
                        <a:t>Lời</a:t>
                      </a:r>
                      <a:r>
                        <a:rPr lang="en-US" sz="3200" baseline="0" smtClean="0"/>
                        <a:t> nói:</a:t>
                      </a:r>
                    </a:p>
                    <a:p>
                      <a:pPr marL="0" indent="0">
                        <a:buFontTx/>
                        <a:buNone/>
                      </a:pPr>
                      <a:r>
                        <a:rPr lang="en-US" sz="3200" baseline="0" smtClean="0"/>
                        <a:t>+ Dịu dàng , không trách mắng .</a:t>
                      </a:r>
                    </a:p>
                    <a:p>
                      <a:pPr marL="0" indent="0">
                        <a:buFontTx/>
                        <a:buNone/>
                      </a:pPr>
                      <a:r>
                        <a:rPr lang="en-US" sz="3200" baseline="0" smtClean="0"/>
                        <a:t>-&gt; Phrăng  cảm thấy thầy rất khác so với mọi hôm.</a:t>
                      </a:r>
                      <a:endParaRPr lang="en-US" sz="3200"/>
                    </a:p>
                  </a:txBody>
                  <a:tcPr/>
                </a:tc>
                <a:extLst>
                  <a:ext uri="{0D108BD9-81ED-4DB2-BD59-A6C34878D82A}">
                    <a16:rowId xmlns:a16="http://schemas.microsoft.com/office/drawing/2014/main" val="3140637513"/>
                  </a:ext>
                </a:extLst>
              </a:tr>
            </a:tbl>
          </a:graphicData>
        </a:graphic>
      </p:graphicFrame>
    </p:spTree>
    <p:extLst>
      <p:ext uri="{BB962C8B-B14F-4D97-AF65-F5344CB8AC3E}">
        <p14:creationId xmlns:p14="http://schemas.microsoft.com/office/powerpoint/2010/main" val="32886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916400" cy="1143000"/>
          </a:xfrm>
        </p:spPr>
        <p:txBody>
          <a:bodyPr>
            <a:normAutofit/>
          </a:bodyPr>
          <a:lstStyle/>
          <a:p>
            <a:endParaRPr lang="en-US"/>
          </a:p>
        </p:txBody>
      </p:sp>
      <p:sp>
        <p:nvSpPr>
          <p:cNvPr id="3" name="Content Placeholder 2"/>
          <p:cNvSpPr>
            <a:spLocks noGrp="1"/>
          </p:cNvSpPr>
          <p:nvPr>
            <p:ph idx="1"/>
          </p:nvPr>
        </p:nvSpPr>
        <p:spPr>
          <a:xfrm>
            <a:off x="457200" y="1600200"/>
            <a:ext cx="17145000" cy="6972300"/>
          </a:xfrm>
        </p:spPr>
        <p:txBody>
          <a:bodyPr/>
          <a:lstStyle/>
          <a:p>
            <a:pPr marL="0" indent="0">
              <a:buNone/>
            </a:pPr>
            <a:endParaRPr lang="en-US" smtClean="0"/>
          </a:p>
          <a:p>
            <a:pPr marL="0" indent="0">
              <a:buNone/>
            </a:pPr>
            <a:endParaRPr lang="en-US"/>
          </a:p>
        </p:txBody>
      </p:sp>
      <p:pic>
        <p:nvPicPr>
          <p:cNvPr id="4" name="Picture 3" descr="Buổi học cuối cùng – Alphonse Daudet – Tôi để lại dấu chân mình trên trảng  cỏ xanh"/>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13182600" cy="5905500"/>
          </a:xfrm>
          <a:prstGeom prst="rect">
            <a:avLst/>
          </a:prstGeom>
          <a:noFill/>
          <a:ln>
            <a:noFill/>
          </a:ln>
        </p:spPr>
      </p:pic>
    </p:spTree>
    <p:extLst>
      <p:ext uri="{BB962C8B-B14F-4D97-AF65-F5344CB8AC3E}">
        <p14:creationId xmlns:p14="http://schemas.microsoft.com/office/powerpoint/2010/main" val="86800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5163800" cy="1143000"/>
          </a:xfrm>
        </p:spPr>
        <p:txBody>
          <a:bodyPr>
            <a:normAutofit fontScale="90000"/>
          </a:bodyPr>
          <a:lstStyle/>
          <a:p>
            <a:r>
              <a:rPr lang="en-US" smtClean="0"/>
              <a:t>Trong buổi học cuối cùng, hình ảnh thầy Ha- men hiện lên như thế nào?</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3944928"/>
              </p:ext>
            </p:extLst>
          </p:nvPr>
        </p:nvGraphicFramePr>
        <p:xfrm>
          <a:off x="457200" y="1638300"/>
          <a:ext cx="15773400" cy="9354239"/>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2538732163"/>
                    </a:ext>
                  </a:extLst>
                </a:gridCol>
                <a:gridCol w="7886700">
                  <a:extLst>
                    <a:ext uri="{9D8B030D-6E8A-4147-A177-3AD203B41FA5}">
                      <a16:colId xmlns:a16="http://schemas.microsoft.com/office/drawing/2014/main" val="811501165"/>
                    </a:ext>
                  </a:extLst>
                </a:gridCol>
              </a:tblGrid>
              <a:tr h="819839">
                <a:tc>
                  <a:txBody>
                    <a:bodyPr/>
                    <a:lstStyle/>
                    <a:p>
                      <a:r>
                        <a:rPr lang="en-US" smtClean="0"/>
                        <a:t> </a:t>
                      </a:r>
                      <a:r>
                        <a:rPr lang="en-US" sz="3200" smtClean="0">
                          <a:solidFill>
                            <a:schemeClr val="tx1"/>
                          </a:solidFill>
                        </a:rPr>
                        <a:t>Hành</a:t>
                      </a:r>
                      <a:r>
                        <a:rPr lang="en-US" sz="3200" baseline="0" smtClean="0">
                          <a:solidFill>
                            <a:schemeClr val="tx1"/>
                          </a:solidFill>
                        </a:rPr>
                        <a:t> động , thái độ </a:t>
                      </a:r>
                      <a:endParaRPr lang="en-US" sz="3200">
                        <a:solidFill>
                          <a:schemeClr val="tx1"/>
                        </a:solidFill>
                      </a:endParaRPr>
                    </a:p>
                  </a:txBody>
                  <a:tcPr/>
                </a:tc>
                <a:tc>
                  <a:txBody>
                    <a:bodyPr/>
                    <a:lstStyle/>
                    <a:p>
                      <a:r>
                        <a:rPr lang="en-US" sz="3200" smtClean="0">
                          <a:solidFill>
                            <a:schemeClr val="tx1"/>
                          </a:solidFill>
                        </a:rPr>
                        <a:t>Lời</a:t>
                      </a:r>
                      <a:r>
                        <a:rPr lang="en-US" sz="3200" baseline="0" smtClean="0">
                          <a:solidFill>
                            <a:schemeClr val="tx1"/>
                          </a:solidFill>
                        </a:rPr>
                        <a:t> nói, suy nghĩ </a:t>
                      </a:r>
                      <a:endParaRPr lang="en-US" sz="3200">
                        <a:solidFill>
                          <a:schemeClr val="tx1"/>
                        </a:solidFill>
                      </a:endParaRPr>
                    </a:p>
                  </a:txBody>
                  <a:tcPr/>
                </a:tc>
                <a:extLst>
                  <a:ext uri="{0D108BD9-81ED-4DB2-BD59-A6C34878D82A}">
                    <a16:rowId xmlns:a16="http://schemas.microsoft.com/office/drawing/2014/main" val="638487909"/>
                  </a:ext>
                </a:extLst>
              </a:tr>
              <a:tr h="6342961">
                <a:tc>
                  <a:txBody>
                    <a:bodyPr/>
                    <a:lstStyle/>
                    <a:p>
                      <a:endParaRPr lang="en-US" smtClean="0"/>
                    </a:p>
                    <a:p>
                      <a:pPr marL="457200" indent="-457200">
                        <a:buFontTx/>
                        <a:buChar char="-"/>
                      </a:pPr>
                      <a:r>
                        <a:rPr lang="en-US" sz="3200" baseline="0" smtClean="0"/>
                        <a:t>Dịu dàng, không trách mắng khi Phrăngkhông đọc được bài.</a:t>
                      </a:r>
                    </a:p>
                    <a:p>
                      <a:pPr marL="457200" indent="-457200">
                        <a:buFontTx/>
                        <a:buChar char="-"/>
                      </a:pPr>
                      <a:r>
                        <a:rPr lang="en-US" sz="3200" baseline="0" smtClean="0"/>
                        <a:t>Tự trách mình có lúc hời hợt trong việc dạy.</a:t>
                      </a:r>
                    </a:p>
                    <a:p>
                      <a:pPr marL="457200" indent="-457200">
                        <a:buFontTx/>
                        <a:buChar char="-"/>
                      </a:pPr>
                      <a:r>
                        <a:rPr lang="en-US" sz="3200" baseline="0" smtClean="0"/>
                        <a:t>Kiên nhẫn, giảng giải cho học sinh.</a:t>
                      </a:r>
                    </a:p>
                    <a:p>
                      <a:pPr marL="0" indent="0">
                        <a:buFontTx/>
                        <a:buNone/>
                      </a:pPr>
                      <a:r>
                        <a:rPr lang="en-US" sz="3200" baseline="0" smtClean="0"/>
                        <a:t>-&gt; Yêu học trò, yêu việc dạy.</a:t>
                      </a:r>
                    </a:p>
                    <a:p>
                      <a:pPr marL="457200" indent="-457200">
                        <a:buFontTx/>
                        <a:buChar char="-"/>
                      </a:pPr>
                      <a:r>
                        <a:rPr lang="en-US" sz="3200" baseline="0" smtClean="0"/>
                        <a:t>Đứng lặng im, đăm đăm nhìn đồ vật quanh mình.</a:t>
                      </a:r>
                    </a:p>
                    <a:p>
                      <a:pPr marL="0" indent="0">
                        <a:buFontTx/>
                        <a:buNone/>
                      </a:pPr>
                      <a:r>
                        <a:rPr lang="en-US" sz="3200" baseline="0" smtClean="0"/>
                        <a:t>-&gt; Thầy lưu luyến lớp học, đau lòng khi phải dã từ nơi đã gắn bó suốt 40 năm. </a:t>
                      </a:r>
                    </a:p>
                    <a:p>
                      <a:pPr marL="0" indent="0">
                        <a:buFontTx/>
                        <a:buNone/>
                      </a:pPr>
                      <a:endParaRPr lang="en-US" sz="3200"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a:p>
                  </a:txBody>
                  <a:tcPr/>
                </a:tc>
                <a:tc>
                  <a:txBody>
                    <a:bodyPr/>
                    <a:lstStyle/>
                    <a:p>
                      <a:pPr marL="0" indent="0">
                        <a:buFontTx/>
                        <a:buNone/>
                      </a:pPr>
                      <a:r>
                        <a:rPr lang="en-US" sz="3200" smtClean="0"/>
                        <a:t>-Với</a:t>
                      </a:r>
                      <a:r>
                        <a:rPr lang="en-US" sz="3200" baseline="0" smtClean="0"/>
                        <a:t> học sinh.</a:t>
                      </a:r>
                      <a:endParaRPr lang="en-US" sz="3200" smtClean="0"/>
                    </a:p>
                    <a:p>
                      <a:pPr marL="0" indent="0">
                        <a:buFontTx/>
                        <a:buNone/>
                      </a:pPr>
                      <a:r>
                        <a:rPr lang="en-US" sz="3200" baseline="0" smtClean="0"/>
                        <a:t>+ Gọi học sinh là con.</a:t>
                      </a:r>
                    </a:p>
                    <a:p>
                      <a:pPr marL="0" indent="0">
                        <a:buFontTx/>
                        <a:buNone/>
                      </a:pPr>
                      <a:r>
                        <a:rPr lang="en-US" sz="3200" baseline="0" smtClean="0"/>
                        <a:t>+ Tội nghiệp Phrăng  của thầy” con bị trừng phạt như thế là đủ rồi”</a:t>
                      </a:r>
                    </a:p>
                    <a:p>
                      <a:pPr marL="0" indent="0">
                        <a:buFontTx/>
                        <a:buNone/>
                      </a:pPr>
                      <a:r>
                        <a:rPr lang="en-US" sz="3200" baseline="0" smtClean="0"/>
                        <a:t>-&gt; Thầy yêu thương, xót xa cho học trò của mình.</a:t>
                      </a:r>
                    </a:p>
                    <a:p>
                      <a:pPr marL="457200" indent="-457200">
                        <a:buFontTx/>
                        <a:buChar char="-"/>
                      </a:pPr>
                      <a:r>
                        <a:rPr lang="en-US" sz="3200" baseline="0" smtClean="0"/>
                        <a:t>Về tiếng pháp:</a:t>
                      </a:r>
                    </a:p>
                    <a:p>
                      <a:pPr marL="0" indent="0">
                        <a:buFontTx/>
                        <a:buNone/>
                      </a:pPr>
                      <a:r>
                        <a:rPr lang="en-US" sz="3200" baseline="0" smtClean="0"/>
                        <a:t>+ Thứ ngôn ngữ hay nhất , trong sáng nhất, vững vàng nhất .</a:t>
                      </a:r>
                    </a:p>
                    <a:p>
                      <a:pPr marL="0" indent="0">
                        <a:buFontTx/>
                        <a:buNone/>
                      </a:pPr>
                      <a:r>
                        <a:rPr lang="en-US" sz="3200" smtClean="0"/>
                        <a:t>+ Phải</a:t>
                      </a:r>
                      <a:r>
                        <a:rPr lang="en-US" sz="3200" baseline="0" smtClean="0"/>
                        <a:t> giữ lấy nó .</a:t>
                      </a:r>
                    </a:p>
                    <a:p>
                      <a:pPr marL="0" indent="0">
                        <a:buFontTx/>
                        <a:buNone/>
                      </a:pPr>
                      <a:r>
                        <a:rPr lang="en-US" sz="3200" baseline="0" smtClean="0"/>
                        <a:t>-&gt; Thầy ca tụng, tôn vinh , trân trọng vẻ đẹp của tiếng pháp.</a:t>
                      </a:r>
                      <a:endParaRPr lang="en-US" sz="3200"/>
                    </a:p>
                  </a:txBody>
                  <a:tcPr/>
                </a:tc>
                <a:extLst>
                  <a:ext uri="{0D108BD9-81ED-4DB2-BD59-A6C34878D82A}">
                    <a16:rowId xmlns:a16="http://schemas.microsoft.com/office/drawing/2014/main" val="3140637513"/>
                  </a:ext>
                </a:extLst>
              </a:tr>
            </a:tbl>
          </a:graphicData>
        </a:graphic>
      </p:graphicFrame>
    </p:spTree>
    <p:extLst>
      <p:ext uri="{BB962C8B-B14F-4D97-AF65-F5344CB8AC3E}">
        <p14:creationId xmlns:p14="http://schemas.microsoft.com/office/powerpoint/2010/main" val="18365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2493</TotalTime>
  <Words>1209</Words>
  <Application>Microsoft Office PowerPoint</Application>
  <PresentationFormat>Custom</PresentationFormat>
  <Paragraphs>123</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VNI-Bauhaus</vt:lpstr>
      <vt:lpstr>Times New Roman</vt:lpstr>
      <vt:lpstr>Office Theme</vt:lpstr>
      <vt:lpstr>PowerPoint Presentation</vt:lpstr>
      <vt:lpstr>KHỞI ĐỘNG  AI NHANH HƠN</vt:lpstr>
      <vt:lpstr>PowerPoint Presentation</vt:lpstr>
      <vt:lpstr>I. Tìm hiểu chung: II. Đọc – hiểu văn bản:</vt:lpstr>
      <vt:lpstr>Thông thường trong mỗi buổi học , thầy Ha- men hiện lên như thế nào?</vt:lpstr>
      <vt:lpstr>THẢO LUẬN NHÓM</vt:lpstr>
      <vt:lpstr>Trước buổi học cuối cùng, hình ảnh thầy Ha- men hiện lên như thế nào?</vt:lpstr>
      <vt:lpstr>PowerPoint Presentation</vt:lpstr>
      <vt:lpstr>Trong buổi học cuối cùng, hình ảnh thầy Ha- men hiện lên như thế nào?</vt:lpstr>
      <vt:lpstr>“Khi một dân tộc rơi vào vòng nô lệ , chừng nào họ vẫn giữ tiếng nói của mình thì chẳng khác gì nắm được chìa khoá chốn lao tù” khẳng định điều gì?</vt:lpstr>
      <vt:lpstr>Kết thúc  buổi học cuối cùng, hình ảnh thầy Ha- men hiện lên như thế nào?</vt:lpstr>
      <vt:lpstr>Từ những chi tiết trong tác phẩm, em cảm nhận gì về thầy Ha- men?</vt:lpstr>
      <vt:lpstr>3. Các nhân vật khác</vt:lpstr>
      <vt:lpstr>Trong buổi học cuối cùng, dân làng cũng như cụ già Hô- de và những học sinh khác trong lớp Prăng  đã làm gì?</vt:lpstr>
      <vt:lpstr>PowerPoint Presentation</vt:lpstr>
      <vt:lpstr>III. Tổng kết 1. Nghệ thuật:</vt:lpstr>
      <vt:lpstr>Điểm chung của các nhân vật trong “ Buổi học cuối cùng “ là gì?</vt:lpstr>
      <vt:lpstr>Chân lí được nêu ra trong truyện Buổi học cuối cùng là gì? A. Tình thầy trò là cao quý nhất, không có gì có thể thay đổi được thứ tình cảm quý báu ấy. B. Khi một dân tộc rơi vào vòng nô lệ, chừng nào họ vẫn giữ vững tiếng nói của mình thì chẳng khác gì nắm được chìa khóa chốn lao tù. C. Nếu một dân tộc mà mọi người dân đều có lòng yêu nước thì dân tộc đó sẽ không bao giờ rơi vào vòng nô lệ. D. Tình yêu quê hương, đất nước phải được thể hiện trước tiên qua tình yêu chữ viết và tiếng nói. </vt:lpstr>
      <vt:lpstr>Giá trị cao cả của truyện Buổi học cuối cùng là gì? A. Thể hiện tinh thần chống chiến tranh xâm lược. B. Thể hiện lòng yêu nước trong một biểu hiện cụ thể là yêu tiếng nói dân tộc. C. Lên án những nhà lãnh đạo nước Pháp trong việc nhượng đất đai cho nước Phổ. D. Đề cao tình thầy trò và lòng gắn bó với mái trường thân yêu. </vt:lpstr>
      <vt:lpstr>Tâm trạng thầy giáo Ha-men trong buổi học cùng như thế nào? A. Bình tĩnh và tự tin    B. Đau đớn và rất xúc động C. Bình thường như những buổi học khác D. Tức tối, căm phẫn </vt:lpstr>
      <vt:lpstr>Suy nghĩ về tiếng mẹ đẻ của dân tộc việt Nam? </vt:lpstr>
      <vt:lpstr>BUỔI HỌC ĐẾN ĐÂY LÀ KẾT THÚC. CẢM ƠN CÁC 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Windows User</cp:lastModifiedBy>
  <cp:revision>95</cp:revision>
  <dcterms:created xsi:type="dcterms:W3CDTF">2006-08-16T00:00:00Z</dcterms:created>
  <dcterms:modified xsi:type="dcterms:W3CDTF">2024-09-19T02:34:02Z</dcterms:modified>
  <dc:identifier>DAFuUdXbQDE</dc:identifier>
</cp:coreProperties>
</file>