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5" r:id="rId2"/>
    <p:sldId id="303" r:id="rId3"/>
    <p:sldId id="315" r:id="rId4"/>
    <p:sldId id="276" r:id="rId5"/>
    <p:sldId id="256" r:id="rId6"/>
    <p:sldId id="267" r:id="rId7"/>
    <p:sldId id="257" r:id="rId8"/>
    <p:sldId id="258" r:id="rId9"/>
    <p:sldId id="259" r:id="rId10"/>
    <p:sldId id="302" r:id="rId11"/>
    <p:sldId id="301" r:id="rId12"/>
    <p:sldId id="260" r:id="rId13"/>
    <p:sldId id="297" r:id="rId14"/>
    <p:sldId id="262" r:id="rId15"/>
    <p:sldId id="263" r:id="rId16"/>
    <p:sldId id="264" r:id="rId17"/>
    <p:sldId id="279" r:id="rId18"/>
    <p:sldId id="261" r:id="rId19"/>
    <p:sldId id="316" r:id="rId20"/>
    <p:sldId id="304" r:id="rId21"/>
    <p:sldId id="306" r:id="rId22"/>
    <p:sldId id="312" r:id="rId23"/>
    <p:sldId id="307" r:id="rId24"/>
    <p:sldId id="309" r:id="rId25"/>
    <p:sldId id="310" r:id="rId26"/>
    <p:sldId id="313" r:id="rId27"/>
    <p:sldId id="311" r:id="rId28"/>
    <p:sldId id="314" r:id="rId29"/>
    <p:sldId id="290" r:id="rId30"/>
    <p:sldId id="281" r:id="rId31"/>
    <p:sldId id="291" r:id="rId32"/>
    <p:sldId id="289" r:id="rId33"/>
    <p:sldId id="271" r:id="rId34"/>
    <p:sldId id="288" r:id="rId35"/>
    <p:sldId id="277" r:id="rId36"/>
  </p:sldIdLst>
  <p:sldSz cx="18288000" cy="10287000"/>
  <p:notesSz cx="6858000" cy="9144000"/>
  <p:embeddedFontLst>
    <p:embeddedFont>
      <p:font typeface="Calibri"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A927C"/>
    <a:srgbClr val="FFFAF6"/>
    <a:srgbClr val="22423D"/>
    <a:srgbClr val="35A072"/>
    <a:srgbClr val="D7AE9D"/>
    <a:srgbClr val="EAD3CA"/>
    <a:srgbClr val="DDB9A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138" y="-3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6.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8.sv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5.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6.sv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2.png"/><Relationship Id="rId12" Type="http://schemas.microsoft.com/office/2007/relationships/media" Target="../media/media2.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51.png"/><Relationship Id="rId11" Type="http://schemas.openxmlformats.org/officeDocument/2006/relationships/image" Target="../media/image49.svg"/><Relationship Id="rId5" Type="http://schemas.microsoft.com/office/2007/relationships/media" Target="../media/media1.mp3"/><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47.svg"/></Relationships>
</file>

<file path=ppt/slides/_rels/slide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6.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a:off x="562172" y="-668293"/>
            <a:ext cx="2446436" cy="4114800"/>
          </a:xfrm>
          <a:custGeom>
            <a:avLst/>
            <a:gdLst/>
            <a:ahLst/>
            <a:cxnLst/>
            <a:rect l="l" t="t" r="r" b="b"/>
            <a:pathLst>
              <a:path w="2446436" h="4114800">
                <a:moveTo>
                  <a:pt x="0" y="0"/>
                </a:moveTo>
                <a:lnTo>
                  <a:pt x="2446436" y="0"/>
                </a:lnTo>
                <a:lnTo>
                  <a:pt x="2446436" y="4114800"/>
                </a:lnTo>
                <a:lnTo>
                  <a:pt x="0" y="4114800"/>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15864009" y="6950278"/>
            <a:ext cx="2423991" cy="4114800"/>
          </a:xfrm>
          <a:custGeom>
            <a:avLst/>
            <a:gdLst/>
            <a:ahLst/>
            <a:cxnLst/>
            <a:rect l="l" t="t" r="r" b="b"/>
            <a:pathLst>
              <a:path w="2423991" h="4114800">
                <a:moveTo>
                  <a:pt x="0" y="0"/>
                </a:moveTo>
                <a:lnTo>
                  <a:pt x="2423991" y="0"/>
                </a:lnTo>
                <a:lnTo>
                  <a:pt x="2423991" y="4114800"/>
                </a:lnTo>
                <a:lnTo>
                  <a:pt x="0" y="4114800"/>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TextBox 4"/>
          <p:cNvSpPr txBox="1"/>
          <p:nvPr/>
        </p:nvSpPr>
        <p:spPr>
          <a:xfrm>
            <a:off x="1219200" y="3009900"/>
            <a:ext cx="16422392" cy="3557512"/>
          </a:xfrm>
          <a:prstGeom prst="rect">
            <a:avLst/>
          </a:prstGeom>
          <a:noFill/>
        </p:spPr>
        <p:txBody>
          <a:bodyPr wrap="square" rtlCol="0">
            <a:spAutoFit/>
          </a:bodyPr>
          <a:lstStyle/>
          <a:p>
            <a:pPr algn="ctr">
              <a:lnSpc>
                <a:spcPct val="150000"/>
              </a:lnSpc>
            </a:pPr>
            <a:r>
              <a:rPr lang="en-US" sz="8000" b="1" dirty="0">
                <a:solidFill>
                  <a:srgbClr val="35A072"/>
                </a:solidFill>
                <a:latin typeface="Arial" panose="020B0604020202020204" pitchFamily="34" charset="0"/>
                <a:cs typeface="Arial" panose="020B0604020202020204" pitchFamily="34" charset="0"/>
              </a:rPr>
              <a:t>VUI MỪNG CHÀO ĐÓN CÁC EM TỚI BUỔI HỌC NGÀY HÔM NAY!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chiemhoa.tuyenquang.gov.vn/media/images/2014/04/log12.jpg"/>
          <p:cNvPicPr>
            <a:picLocks noChangeAspect="1" noChangeArrowheads="1"/>
          </p:cNvPicPr>
          <p:nvPr/>
        </p:nvPicPr>
        <p:blipFill>
          <a:blip r:embed="rId2" cstate="print"/>
          <a:srcRect/>
          <a:stretch>
            <a:fillRect/>
          </a:stretch>
        </p:blipFill>
        <p:spPr bwMode="auto">
          <a:xfrm>
            <a:off x="1066800" y="0"/>
            <a:ext cx="6629400" cy="4838700"/>
          </a:xfrm>
          <a:prstGeom prst="rect">
            <a:avLst/>
          </a:prstGeom>
          <a:noFill/>
        </p:spPr>
      </p:pic>
      <p:pic>
        <p:nvPicPr>
          <p:cNvPr id="47108" name="Picture 4" descr="http://chiemhoa.tuyenquang.gov.vn/media/images/2014/04/log1.jpg"/>
          <p:cNvPicPr>
            <a:picLocks noChangeAspect="1" noChangeArrowheads="1"/>
          </p:cNvPicPr>
          <p:nvPr/>
        </p:nvPicPr>
        <p:blipFill>
          <a:blip r:embed="rId3" cstate="print"/>
          <a:srcRect/>
          <a:stretch>
            <a:fillRect/>
          </a:stretch>
        </p:blipFill>
        <p:spPr bwMode="auto">
          <a:xfrm>
            <a:off x="8305800" y="0"/>
            <a:ext cx="5410200" cy="4610100"/>
          </a:xfrm>
          <a:prstGeom prst="rect">
            <a:avLst/>
          </a:prstGeom>
          <a:noFill/>
        </p:spPr>
      </p:pic>
      <p:pic>
        <p:nvPicPr>
          <p:cNvPr id="47110" name="Picture 6" descr="http://chiemhoa.tuyenquang.gov.vn/media/images/2014/04/log2.jpg"/>
          <p:cNvPicPr>
            <a:picLocks noChangeAspect="1" noChangeArrowheads="1"/>
          </p:cNvPicPr>
          <p:nvPr/>
        </p:nvPicPr>
        <p:blipFill>
          <a:blip r:embed="rId4" cstate="print"/>
          <a:srcRect/>
          <a:stretch>
            <a:fillRect/>
          </a:stretch>
        </p:blipFill>
        <p:spPr bwMode="auto">
          <a:xfrm>
            <a:off x="990600" y="4914900"/>
            <a:ext cx="6553200" cy="4800600"/>
          </a:xfrm>
          <a:prstGeom prst="rect">
            <a:avLst/>
          </a:prstGeom>
          <a:noFill/>
        </p:spPr>
      </p:pic>
      <p:pic>
        <p:nvPicPr>
          <p:cNvPr id="48130" name="Picture 2" descr="Nét đẹp văn hóa trên trang phục người Dao"/>
          <p:cNvPicPr>
            <a:picLocks noChangeAspect="1" noChangeArrowheads="1"/>
          </p:cNvPicPr>
          <p:nvPr/>
        </p:nvPicPr>
        <p:blipFill>
          <a:blip r:embed="rId5" cstate="print"/>
          <a:srcRect/>
          <a:stretch>
            <a:fillRect/>
          </a:stretch>
        </p:blipFill>
        <p:spPr bwMode="auto">
          <a:xfrm>
            <a:off x="8229600" y="4914900"/>
            <a:ext cx="5105400" cy="4905375"/>
          </a:xfrm>
          <a:prstGeom prst="rect">
            <a:avLst/>
          </a:prstGeom>
          <a:noFill/>
        </p:spPr>
      </p:pic>
      <p:pic>
        <p:nvPicPr>
          <p:cNvPr id="48132" name="Picture 4" descr="http://www.baotuyenquang.com.vn/media/images/2014/09/dulichch.jpg"/>
          <p:cNvPicPr>
            <a:picLocks noChangeAspect="1" noChangeArrowheads="1"/>
          </p:cNvPicPr>
          <p:nvPr/>
        </p:nvPicPr>
        <p:blipFill>
          <a:blip r:embed="rId6" cstate="print"/>
          <a:srcRect/>
          <a:stretch>
            <a:fillRect/>
          </a:stretch>
        </p:blipFill>
        <p:spPr bwMode="auto">
          <a:xfrm>
            <a:off x="13716000" y="266700"/>
            <a:ext cx="4572000" cy="4343400"/>
          </a:xfrm>
          <a:prstGeom prst="rect">
            <a:avLst/>
          </a:prstGeom>
          <a:noFill/>
        </p:spPr>
      </p:pic>
      <p:pic>
        <p:nvPicPr>
          <p:cNvPr id="48134" name="Picture 6" descr="https://cdnmedia.baotintuc.vn/2014/02/05/14/11/longtong.jpg"/>
          <p:cNvPicPr>
            <a:picLocks noChangeAspect="1" noChangeArrowheads="1"/>
          </p:cNvPicPr>
          <p:nvPr/>
        </p:nvPicPr>
        <p:blipFill>
          <a:blip r:embed="rId7" cstate="print"/>
          <a:srcRect/>
          <a:stretch>
            <a:fillRect/>
          </a:stretch>
        </p:blipFill>
        <p:spPr bwMode="auto">
          <a:xfrm>
            <a:off x="13868400" y="4914900"/>
            <a:ext cx="4191000" cy="4800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blinds(horizontal)">
                                      <p:cBhvr>
                                        <p:cTn id="7" dur="500"/>
                                        <p:tgtEl>
                                          <p:spTgt spid="4710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7108"/>
                                        </p:tgtEl>
                                        <p:attrNameLst>
                                          <p:attrName>style.visibility</p:attrName>
                                        </p:attrNameLst>
                                      </p:cBhvr>
                                      <p:to>
                                        <p:strVal val="visible"/>
                                      </p:to>
                                    </p:set>
                                    <p:animEffect transition="in" filter="box(in)">
                                      <p:cBhvr>
                                        <p:cTn id="12" dur="500"/>
                                        <p:tgtEl>
                                          <p:spTgt spid="4710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7110"/>
                                        </p:tgtEl>
                                        <p:attrNameLst>
                                          <p:attrName>style.visibility</p:attrName>
                                        </p:attrNameLst>
                                      </p:cBhvr>
                                      <p:to>
                                        <p:strVal val="visible"/>
                                      </p:to>
                                    </p:set>
                                    <p:animEffect transition="in" filter="checkerboard(across)">
                                      <p:cBhvr>
                                        <p:cTn id="17" dur="500"/>
                                        <p:tgtEl>
                                          <p:spTgt spid="4711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48130"/>
                                        </p:tgtEl>
                                        <p:attrNameLst>
                                          <p:attrName>style.visibility</p:attrName>
                                        </p:attrNameLst>
                                      </p:cBhvr>
                                      <p:to>
                                        <p:strVal val="visible"/>
                                      </p:to>
                                    </p:set>
                                    <p:animEffect transition="in" filter="diamond(in)">
                                      <p:cBhvr>
                                        <p:cTn id="22" dur="2000"/>
                                        <p:tgtEl>
                                          <p:spTgt spid="4813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8132"/>
                                        </p:tgtEl>
                                        <p:attrNameLst>
                                          <p:attrName>style.visibility</p:attrName>
                                        </p:attrNameLst>
                                      </p:cBhvr>
                                      <p:to>
                                        <p:strVal val="visible"/>
                                      </p:to>
                                    </p:set>
                                    <p:anim calcmode="lin" valueType="num">
                                      <p:cBhvr additive="base">
                                        <p:cTn id="27" dur="500" fill="hold"/>
                                        <p:tgtEl>
                                          <p:spTgt spid="48132"/>
                                        </p:tgtEl>
                                        <p:attrNameLst>
                                          <p:attrName>ppt_x</p:attrName>
                                        </p:attrNameLst>
                                      </p:cBhvr>
                                      <p:tavLst>
                                        <p:tav tm="0">
                                          <p:val>
                                            <p:strVal val="#ppt_x"/>
                                          </p:val>
                                        </p:tav>
                                        <p:tav tm="100000">
                                          <p:val>
                                            <p:strVal val="#ppt_x"/>
                                          </p:val>
                                        </p:tav>
                                      </p:tavLst>
                                    </p:anim>
                                    <p:anim calcmode="lin" valueType="num">
                                      <p:cBhvr additive="base">
                                        <p:cTn id="28" dur="500" fill="hold"/>
                                        <p:tgtEl>
                                          <p:spTgt spid="4813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48134"/>
                                        </p:tgtEl>
                                        <p:attrNameLst>
                                          <p:attrName>style.visibility</p:attrName>
                                        </p:attrNameLst>
                                      </p:cBhvr>
                                      <p:to>
                                        <p:strVal val="visible"/>
                                      </p:to>
                                    </p:set>
                                    <p:animEffect transition="in" filter="barn(inHorizontal)">
                                      <p:cBhvr>
                                        <p:cTn id="33" dur="5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07440" y="-349084"/>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a:off x="14365267" y="7366108"/>
            <a:ext cx="4734603" cy="4114800"/>
          </a:xfrm>
          <a:custGeom>
            <a:avLst/>
            <a:gdLst/>
            <a:ahLst/>
            <a:cxnLst/>
            <a:rect l="l" t="t" r="r" b="b"/>
            <a:pathLst>
              <a:path w="4734603" h="4114800">
                <a:moveTo>
                  <a:pt x="0" y="0"/>
                </a:moveTo>
                <a:lnTo>
                  <a:pt x="4734602" y="0"/>
                </a:lnTo>
                <a:lnTo>
                  <a:pt x="4734602" y="4114800"/>
                </a:lnTo>
                <a:lnTo>
                  <a:pt x="0" y="4114800"/>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TextBox 4"/>
          <p:cNvSpPr txBox="1"/>
          <p:nvPr/>
        </p:nvSpPr>
        <p:spPr>
          <a:xfrm>
            <a:off x="7048500" y="1638300"/>
            <a:ext cx="4800600" cy="1200329"/>
          </a:xfrm>
          <a:prstGeom prst="rect">
            <a:avLst/>
          </a:prstGeom>
          <a:noFill/>
        </p:spPr>
        <p:txBody>
          <a:bodyPr wrap="square" rtlCol="0">
            <a:spAutoFit/>
          </a:bodyPr>
          <a:lstStyle/>
          <a:p>
            <a:pPr algn="just">
              <a:lnSpc>
                <a:spcPct val="150000"/>
              </a:lnSpc>
            </a:pPr>
            <a:r>
              <a:rPr lang="en-US" sz="4800" b="1" dirty="0" smtClean="0">
                <a:solidFill>
                  <a:srgbClr val="CA927C"/>
                </a:solidFill>
                <a:latin typeface="Arial" panose="020B0604020202020204" pitchFamily="34" charset="0"/>
                <a:cs typeface="Arial" panose="020B0604020202020204" pitchFamily="34" charset="0"/>
              </a:rPr>
              <a:t>- </a:t>
            </a:r>
            <a:r>
              <a:rPr lang="en-US" sz="4800" b="1" dirty="0" smtClean="0">
                <a:solidFill>
                  <a:srgbClr val="CA927C"/>
                </a:solidFill>
                <a:latin typeface="Arial" panose="020B0604020202020204" pitchFamily="34" charset="0"/>
                <a:cs typeface="Arial" panose="020B0604020202020204" pitchFamily="34" charset="0"/>
              </a:rPr>
              <a:t> </a:t>
            </a:r>
            <a:r>
              <a:rPr lang="en-US" sz="4800" b="1" dirty="0" err="1" smtClean="0">
                <a:solidFill>
                  <a:srgbClr val="CA927C"/>
                </a:solidFill>
                <a:latin typeface="Arial" panose="020B0604020202020204" pitchFamily="34" charset="0"/>
                <a:cs typeface="Arial" panose="020B0604020202020204" pitchFamily="34" charset="0"/>
              </a:rPr>
              <a:t>Thể</a:t>
            </a:r>
            <a:r>
              <a:rPr lang="en-US" sz="4800" b="1" dirty="0" smtClean="0">
                <a:solidFill>
                  <a:srgbClr val="CA927C"/>
                </a:solidFill>
                <a:latin typeface="Arial" panose="020B0604020202020204" pitchFamily="34" charset="0"/>
                <a:cs typeface="Arial" panose="020B0604020202020204" pitchFamily="34" charset="0"/>
              </a:rPr>
              <a:t> </a:t>
            </a:r>
            <a:r>
              <a:rPr lang="en-US" sz="4800" b="1" dirty="0" err="1" smtClean="0">
                <a:solidFill>
                  <a:srgbClr val="CA927C"/>
                </a:solidFill>
                <a:latin typeface="Arial" panose="020B0604020202020204" pitchFamily="34" charset="0"/>
                <a:cs typeface="Arial" panose="020B0604020202020204" pitchFamily="34" charset="0"/>
              </a:rPr>
              <a:t>thơ</a:t>
            </a:r>
            <a:endParaRPr lang="en-US" sz="4800" b="1" dirty="0">
              <a:solidFill>
                <a:srgbClr val="CA927C"/>
              </a:solidFill>
              <a:latin typeface="Arial" panose="020B0604020202020204" pitchFamily="34" charset="0"/>
              <a:cs typeface="Arial" panose="020B0604020202020204" pitchFamily="34" charset="0"/>
            </a:endParaRPr>
          </a:p>
        </p:txBody>
      </p:sp>
      <p:sp>
        <p:nvSpPr>
          <p:cNvPr id="7" name="TextBox 6"/>
          <p:cNvSpPr txBox="1"/>
          <p:nvPr/>
        </p:nvSpPr>
        <p:spPr>
          <a:xfrm>
            <a:off x="10363200" y="1714500"/>
            <a:ext cx="7620000" cy="1824923"/>
          </a:xfrm>
          <a:prstGeom prst="rect">
            <a:avLst/>
          </a:prstGeom>
          <a:noFill/>
        </p:spPr>
        <p:txBody>
          <a:bodyPr wrap="square" rtlCol="0">
            <a:spAutoFit/>
          </a:bodyPr>
          <a:lstStyle/>
          <a:p>
            <a:pPr algn="just">
              <a:lnSpc>
                <a:spcPct val="150000"/>
              </a:lnSpc>
            </a:pPr>
            <a:r>
              <a:rPr lang="en-US" sz="4000" dirty="0" err="1" smtClean="0">
                <a:solidFill>
                  <a:srgbClr val="4B4439"/>
                </a:solidFill>
                <a:latin typeface="Arial" panose="020B0604020202020204" pitchFamily="34" charset="0"/>
                <a:cs typeface="Arial" panose="020B0604020202020204" pitchFamily="34" charset="0"/>
              </a:rPr>
              <a:t>Sáu</a:t>
            </a:r>
            <a:r>
              <a:rPr lang="en-US" sz="4000" dirty="0" smtClean="0">
                <a:solidFill>
                  <a:srgbClr val="4B4439"/>
                </a:solidFill>
                <a:latin typeface="Arial" panose="020B0604020202020204" pitchFamily="34" charset="0"/>
                <a:cs typeface="Arial" panose="020B0604020202020204" pitchFamily="34" charset="0"/>
              </a:rPr>
              <a:t> </a:t>
            </a:r>
            <a:r>
              <a:rPr lang="en-US" sz="4000" dirty="0" err="1" smtClean="0">
                <a:solidFill>
                  <a:srgbClr val="4B4439"/>
                </a:solidFill>
                <a:latin typeface="Arial" panose="020B0604020202020204" pitchFamily="34" charset="0"/>
                <a:cs typeface="Arial" panose="020B0604020202020204" pitchFamily="34" charset="0"/>
              </a:rPr>
              <a:t>chữ</a:t>
            </a:r>
            <a:endParaRPr lang="en-US" sz="4000" dirty="0" smtClean="0">
              <a:solidFill>
                <a:srgbClr val="4B4439"/>
              </a:solidFill>
              <a:latin typeface="Arial" panose="020B0604020202020204" pitchFamily="34" charset="0"/>
              <a:cs typeface="Arial" panose="020B0604020202020204" pitchFamily="34" charset="0"/>
            </a:endParaRPr>
          </a:p>
          <a:p>
            <a:pPr algn="just">
              <a:lnSpc>
                <a:spcPct val="150000"/>
              </a:lnSpc>
            </a:pPr>
            <a:endParaRPr lang="en-US" sz="4000" dirty="0">
              <a:solidFill>
                <a:srgbClr val="4B4439"/>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cstate="print"/>
          <a:stretch>
            <a:fillRect/>
          </a:stretch>
        </p:blipFill>
        <p:spPr>
          <a:xfrm>
            <a:off x="990600" y="3557472"/>
            <a:ext cx="7423684" cy="4823297"/>
          </a:xfrm>
          <a:prstGeom prst="rect">
            <a:avLst/>
          </a:prstGeom>
        </p:spPr>
      </p:pic>
      <p:sp>
        <p:nvSpPr>
          <p:cNvPr id="46081" name="Rectangle 1"/>
          <p:cNvSpPr>
            <a:spLocks noChangeArrowheads="1"/>
          </p:cNvSpPr>
          <p:nvPr/>
        </p:nvSpPr>
        <p:spPr bwMode="auto">
          <a:xfrm>
            <a:off x="8534400" y="3372535"/>
            <a:ext cx="1606787"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600" b="0" i="0" u="none" strike="noStrike" cap="none" normalizeH="0" baseline="0" dirty="0" smtClean="0">
                <a:ln>
                  <a:noFill/>
                </a:ln>
                <a:solidFill>
                  <a:srgbClr val="FF0000"/>
                </a:solidFill>
                <a:effectLst/>
                <a:latin typeface="+mj-lt"/>
                <a:ea typeface="Calibri" pitchFamily="34" charset="0"/>
                <a:cs typeface="Times New Roman" pitchFamily="18" charset="0"/>
              </a:rPr>
              <a:t>- </a:t>
            </a:r>
            <a:r>
              <a:rPr kumimoji="0" lang="en-US" sz="3600" b="1" i="0" u="none" strike="noStrike" cap="none" normalizeH="0" baseline="0" dirty="0" err="1" smtClean="0">
                <a:ln>
                  <a:noFill/>
                </a:ln>
                <a:solidFill>
                  <a:srgbClr val="FF0000"/>
                </a:solidFill>
                <a:effectLst/>
                <a:latin typeface="+mj-lt"/>
                <a:ea typeface="Calibri" pitchFamily="34" charset="0"/>
                <a:cs typeface="Times New Roman" pitchFamily="18" charset="0"/>
              </a:rPr>
              <a:t>PTBĐ</a:t>
            </a:r>
            <a:r>
              <a:rPr kumimoji="0" lang="en-US" sz="3600" b="1" i="0" u="none" strike="noStrike" cap="none" normalizeH="0" baseline="0" dirty="0" smtClean="0">
                <a:ln>
                  <a:noFill/>
                </a:ln>
                <a:solidFill>
                  <a:srgbClr val="FF0000"/>
                </a:solidFill>
                <a:effectLst/>
                <a:latin typeface="+mj-lt"/>
                <a:ea typeface="Calibri" pitchFamily="34" charset="0"/>
                <a:cs typeface="Times New Roman" pitchFamily="18" charset="0"/>
              </a:rPr>
              <a:t>:</a:t>
            </a:r>
            <a:endParaRPr kumimoji="0" lang="en-US" sz="3600" b="0" i="0" u="none" strike="noStrike" cap="none" normalizeH="0" baseline="0" dirty="0" smtClean="0">
              <a:ln>
                <a:noFill/>
              </a:ln>
              <a:solidFill>
                <a:srgbClr val="FF0000"/>
              </a:solidFill>
              <a:effectLst/>
              <a:latin typeface="+mj-lt"/>
              <a:cs typeface="Arial" pitchFamily="34" charset="0"/>
            </a:endParaRPr>
          </a:p>
        </p:txBody>
      </p:sp>
      <p:sp>
        <p:nvSpPr>
          <p:cNvPr id="8" name="Rectangle 7"/>
          <p:cNvSpPr/>
          <p:nvPr/>
        </p:nvSpPr>
        <p:spPr>
          <a:xfrm>
            <a:off x="10210800" y="3314700"/>
            <a:ext cx="5064592" cy="646331"/>
          </a:xfrm>
          <a:prstGeom prst="rect">
            <a:avLst/>
          </a:prstGeom>
        </p:spPr>
        <p:txBody>
          <a:bodyPr wrap="none">
            <a:spAutoFit/>
          </a:bodyPr>
          <a:lstStyle/>
          <a:p>
            <a:r>
              <a:rPr lang="en-US" sz="3600" dirty="0" err="1" smtClean="0">
                <a:solidFill>
                  <a:srgbClr val="FF0000"/>
                </a:solidFill>
                <a:ea typeface="Calibri" pitchFamily="34" charset="0"/>
                <a:cs typeface="Times New Roman" pitchFamily="18" charset="0"/>
              </a:rPr>
              <a:t>Biểu</a:t>
            </a:r>
            <a:r>
              <a:rPr lang="en-US" sz="3600" dirty="0" smtClean="0">
                <a:solidFill>
                  <a:srgbClr val="FF0000"/>
                </a:solidFill>
                <a:ea typeface="Calibri" pitchFamily="34" charset="0"/>
                <a:cs typeface="Times New Roman" pitchFamily="18" charset="0"/>
              </a:rPr>
              <a:t> </a:t>
            </a:r>
            <a:r>
              <a:rPr lang="en-US" sz="3600" dirty="0" err="1" smtClean="0">
                <a:solidFill>
                  <a:srgbClr val="FF0000"/>
                </a:solidFill>
                <a:ea typeface="Calibri" pitchFamily="34" charset="0"/>
                <a:cs typeface="Times New Roman" pitchFamily="18" charset="0"/>
              </a:rPr>
              <a:t>cảm</a:t>
            </a:r>
            <a:r>
              <a:rPr lang="en-US" sz="3600" dirty="0" smtClean="0">
                <a:solidFill>
                  <a:srgbClr val="FF0000"/>
                </a:solidFill>
                <a:ea typeface="Calibri" pitchFamily="34" charset="0"/>
                <a:cs typeface="Times New Roman" pitchFamily="18" charset="0"/>
              </a:rPr>
              <a:t> ( </a:t>
            </a:r>
            <a:r>
              <a:rPr lang="en-US" sz="3600" dirty="0" err="1" smtClean="0">
                <a:solidFill>
                  <a:srgbClr val="FF0000"/>
                </a:solidFill>
                <a:ea typeface="Calibri" pitchFamily="34" charset="0"/>
                <a:cs typeface="Times New Roman" pitchFamily="18" charset="0"/>
              </a:rPr>
              <a:t>Tự</a:t>
            </a:r>
            <a:r>
              <a:rPr lang="en-US" sz="3600" dirty="0" smtClean="0">
                <a:solidFill>
                  <a:srgbClr val="FF0000"/>
                </a:solidFill>
                <a:ea typeface="Calibri" pitchFamily="34" charset="0"/>
                <a:cs typeface="Times New Roman" pitchFamily="18" charset="0"/>
              </a:rPr>
              <a:t> </a:t>
            </a:r>
            <a:r>
              <a:rPr lang="en-US" sz="3600" dirty="0" err="1" smtClean="0">
                <a:solidFill>
                  <a:srgbClr val="FF0000"/>
                </a:solidFill>
                <a:ea typeface="Calibri" pitchFamily="34" charset="0"/>
                <a:cs typeface="Times New Roman" pitchFamily="18" charset="0"/>
              </a:rPr>
              <a:t>sự</a:t>
            </a:r>
            <a:r>
              <a:rPr lang="en-US" sz="3600" dirty="0" smtClean="0">
                <a:solidFill>
                  <a:srgbClr val="FF0000"/>
                </a:solidFill>
                <a:ea typeface="Calibri" pitchFamily="34" charset="0"/>
                <a:cs typeface="Times New Roman" pitchFamily="18" charset="0"/>
              </a:rPr>
              <a:t>, </a:t>
            </a:r>
            <a:r>
              <a:rPr lang="en-US" sz="3600" dirty="0" err="1" smtClean="0">
                <a:solidFill>
                  <a:srgbClr val="FF0000"/>
                </a:solidFill>
                <a:ea typeface="Calibri" pitchFamily="34" charset="0"/>
                <a:cs typeface="Times New Roman" pitchFamily="18" charset="0"/>
              </a:rPr>
              <a:t>miêu</a:t>
            </a:r>
            <a:r>
              <a:rPr lang="en-US" sz="3600" dirty="0" smtClean="0">
                <a:solidFill>
                  <a:srgbClr val="FF0000"/>
                </a:solidFill>
                <a:ea typeface="Calibri" pitchFamily="34" charset="0"/>
                <a:cs typeface="Times New Roman" pitchFamily="18" charset="0"/>
              </a:rPr>
              <a:t> </a:t>
            </a:r>
            <a:r>
              <a:rPr lang="en-US" sz="3600" dirty="0" err="1" smtClean="0">
                <a:solidFill>
                  <a:srgbClr val="FF0000"/>
                </a:solidFill>
                <a:ea typeface="Calibri" pitchFamily="34" charset="0"/>
                <a:cs typeface="Times New Roman" pitchFamily="18" charset="0"/>
              </a:rPr>
              <a:t>tả</a:t>
            </a:r>
            <a:r>
              <a:rPr lang="en-US" sz="3600" dirty="0" smtClean="0">
                <a:solidFill>
                  <a:srgbClr val="FF0000"/>
                </a:solidFill>
                <a:ea typeface="Calibri" pitchFamily="34" charset="0"/>
                <a:cs typeface="Times New Roman" pitchFamily="18" charset="0"/>
              </a:rPr>
              <a:t>)</a:t>
            </a:r>
            <a:endParaRPr lang="en-US" sz="36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6081">
                                            <p:txEl>
                                              <p:pRg st="0" end="0"/>
                                            </p:txEl>
                                          </p:spTgt>
                                        </p:tgtEl>
                                        <p:attrNameLst>
                                          <p:attrName>style.visibility</p:attrName>
                                        </p:attrNameLst>
                                      </p:cBhvr>
                                      <p:to>
                                        <p:strVal val="visible"/>
                                      </p:to>
                                    </p:set>
                                    <p:animEffect transition="in" filter="checkerboard(across)">
                                      <p:cBhvr>
                                        <p:cTn id="22" dur="500"/>
                                        <p:tgtEl>
                                          <p:spTgt spid="4608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diamond(in)">
                                      <p:cBhvr>
                                        <p:cTn id="2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a:off x="457200" y="190500"/>
            <a:ext cx="1887220" cy="1899920"/>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16230600" y="7629971"/>
            <a:ext cx="3266440" cy="3009900"/>
          </a:xfrm>
          <a:custGeom>
            <a:avLst/>
            <a:gdLst/>
            <a:ahLst/>
            <a:cxnLst/>
            <a:rect l="l" t="t" r="r" b="b"/>
            <a:pathLst>
              <a:path w="4734603" h="4114800">
                <a:moveTo>
                  <a:pt x="0" y="0"/>
                </a:moveTo>
                <a:lnTo>
                  <a:pt x="4734602" y="0"/>
                </a:lnTo>
                <a:lnTo>
                  <a:pt x="4734602" y="4114800"/>
                </a:lnTo>
                <a:lnTo>
                  <a:pt x="0" y="4114800"/>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Rounded Rectangle 3"/>
          <p:cNvSpPr/>
          <p:nvPr/>
        </p:nvSpPr>
        <p:spPr>
          <a:xfrm>
            <a:off x="1390650" y="975956"/>
            <a:ext cx="15981680" cy="21450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5000" b="1" dirty="0" smtClean="0">
                <a:solidFill>
                  <a:srgbClr val="CA927C"/>
                </a:solidFill>
                <a:latin typeface="Arial" panose="020B0604020202020204" pitchFamily="34" charset="0"/>
                <a:cs typeface="Arial" panose="020B0604020202020204" pitchFamily="34" charset="0"/>
              </a:rPr>
              <a:t> </a:t>
            </a:r>
            <a:r>
              <a:rPr lang="vi-VN" sz="5000" b="1" dirty="0">
                <a:solidFill>
                  <a:srgbClr val="CA927C"/>
                </a:solidFill>
                <a:latin typeface="Arial" panose="020B0604020202020204" pitchFamily="34" charset="0"/>
                <a:cs typeface="Arial" panose="020B0604020202020204" pitchFamily="34" charset="0"/>
              </a:rPr>
              <a:t>Đặc điểm về thể </a:t>
            </a:r>
            <a:r>
              <a:rPr lang="vi-VN" sz="5000" b="1" dirty="0" smtClean="0">
                <a:solidFill>
                  <a:srgbClr val="CA927C"/>
                </a:solidFill>
                <a:latin typeface="Arial" panose="020B0604020202020204" pitchFamily="34" charset="0"/>
                <a:cs typeface="Arial" panose="020B0604020202020204" pitchFamily="34" charset="0"/>
              </a:rPr>
              <a:t>thơ</a:t>
            </a:r>
            <a:r>
              <a:rPr lang="en-US" sz="5000" b="1" dirty="0" smtClean="0">
                <a:solidFill>
                  <a:srgbClr val="CA927C"/>
                </a:solidFill>
                <a:latin typeface="Arial" panose="020B0604020202020204" pitchFamily="34" charset="0"/>
                <a:cs typeface="Arial" panose="020B0604020202020204" pitchFamily="34" charset="0"/>
              </a:rPr>
              <a:t>?</a:t>
            </a:r>
            <a:endParaRPr lang="en-US" sz="5000" b="1" dirty="0">
              <a:solidFill>
                <a:srgbClr val="CA927C"/>
              </a:solidFill>
              <a:latin typeface="Arial" panose="020B0604020202020204" pitchFamily="34" charset="0"/>
              <a:cs typeface="Arial" panose="020B0604020202020204" pitchFamily="34" charset="0"/>
            </a:endParaRPr>
          </a:p>
        </p:txBody>
      </p:sp>
      <p:sp>
        <p:nvSpPr>
          <p:cNvPr id="7" name="TextBox 6"/>
          <p:cNvSpPr txBox="1"/>
          <p:nvPr/>
        </p:nvSpPr>
        <p:spPr>
          <a:xfrm>
            <a:off x="6318250" y="3859235"/>
            <a:ext cx="11130280" cy="3785652"/>
          </a:xfrm>
          <a:prstGeom prst="rect">
            <a:avLst/>
          </a:prstGeom>
          <a:noFill/>
        </p:spPr>
        <p:txBody>
          <a:bodyPr wrap="square" rtlCol="0">
            <a:spAutoFit/>
          </a:bodyPr>
          <a:lstStyle/>
          <a:p>
            <a:pPr algn="ctr">
              <a:lnSpc>
                <a:spcPct val="150000"/>
              </a:lnSpc>
            </a:pPr>
            <a:r>
              <a:rPr lang="en-US" sz="4000" b="1" dirty="0">
                <a:solidFill>
                  <a:srgbClr val="C00000"/>
                </a:solidFill>
                <a:latin typeface="Arial" panose="020B0604020202020204" pitchFamily="34" charset="0"/>
                <a:cs typeface="Arial" panose="020B0604020202020204" pitchFamily="34" charset="0"/>
              </a:rPr>
              <a:t>Em hãy trả lời các câu hỏi sau:</a:t>
            </a:r>
          </a:p>
          <a:p>
            <a:pPr marL="571500" indent="-571500" algn="just">
              <a:lnSpc>
                <a:spcPct val="150000"/>
              </a:lnSpc>
              <a:buFont typeface="Arial" panose="020B0604020202020204" pitchFamily="34" charset="0"/>
              <a:buChar char="•"/>
            </a:pPr>
            <a:r>
              <a:rPr lang="vi-VN" sz="4000" dirty="0">
                <a:solidFill>
                  <a:srgbClr val="4B4439"/>
                </a:solidFill>
                <a:cs typeface="Arial" panose="020B0604020202020204" pitchFamily="34" charset="0"/>
              </a:rPr>
              <a:t>Những đặc điểm của thể thơ sáu chữ được thể hiện như thế nào qua bài thơ Nếu mai em về Chiêm Hoá</a:t>
            </a:r>
            <a:r>
              <a:rPr lang="vi-VN" sz="4000" dirty="0" smtClean="0">
                <a:solidFill>
                  <a:srgbClr val="4B4439"/>
                </a:solidFill>
                <a:cs typeface="Arial" panose="020B0604020202020204" pitchFamily="34" charset="0"/>
              </a:rPr>
              <a:t>?</a:t>
            </a:r>
            <a:endParaRPr lang="vi-VN" sz="4000" dirty="0">
              <a:solidFill>
                <a:srgbClr val="4B4439"/>
              </a:solidFill>
              <a:cs typeface="Arial" panose="020B0604020202020204" pitchFamily="34" charset="0"/>
            </a:endParaRPr>
          </a:p>
        </p:txBody>
      </p:sp>
      <p:pic>
        <p:nvPicPr>
          <p:cNvPr id="8" name="Picture 7"/>
          <p:cNvPicPr>
            <a:picLocks noChangeAspect="1"/>
          </p:cNvPicPr>
          <p:nvPr/>
        </p:nvPicPr>
        <p:blipFill>
          <a:blip r:embed="rId6" cstate="print"/>
          <a:stretch>
            <a:fillRect/>
          </a:stretch>
        </p:blipFill>
        <p:spPr>
          <a:xfrm>
            <a:off x="78284" y="4215861"/>
            <a:ext cx="6209486" cy="4919060"/>
          </a:xfrm>
          <a:prstGeom prst="rect">
            <a:avLst/>
          </a:prstGeom>
          <a:ln>
            <a:noFill/>
          </a:ln>
          <a:effectLst>
            <a:softEdge rad="112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560813">
            <a:off x="14799103" y="-1300480"/>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0" y="6172200"/>
            <a:ext cx="1803031" cy="4114800"/>
          </a:xfrm>
          <a:custGeom>
            <a:avLst/>
            <a:gdLst/>
            <a:ahLst/>
            <a:cxnLst/>
            <a:rect l="l" t="t" r="r" b="b"/>
            <a:pathLst>
              <a:path w="1803031" h="4114800">
                <a:moveTo>
                  <a:pt x="0" y="0"/>
                </a:moveTo>
                <a:lnTo>
                  <a:pt x="1803030" y="0"/>
                </a:lnTo>
                <a:lnTo>
                  <a:pt x="1803030" y="4114800"/>
                </a:lnTo>
                <a:lnTo>
                  <a:pt x="0" y="4114800"/>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TextBox 3"/>
          <p:cNvSpPr txBox="1"/>
          <p:nvPr/>
        </p:nvSpPr>
        <p:spPr>
          <a:xfrm>
            <a:off x="5562600" y="647700"/>
            <a:ext cx="7010400" cy="1063433"/>
          </a:xfrm>
          <a:prstGeom prst="rect">
            <a:avLst/>
          </a:prstGeom>
          <a:noFill/>
        </p:spPr>
        <p:txBody>
          <a:bodyPr wrap="square" rtlCol="0">
            <a:spAutoFit/>
          </a:bodyPr>
          <a:lstStyle/>
          <a:p>
            <a:pPr algn="just">
              <a:lnSpc>
                <a:spcPct val="150000"/>
              </a:lnSpc>
            </a:pPr>
            <a:r>
              <a:rPr lang="en-US" sz="4800" b="1" dirty="0">
                <a:solidFill>
                  <a:srgbClr val="CA927C"/>
                </a:solidFill>
                <a:latin typeface="Arial" panose="020B0604020202020204" pitchFamily="34" charset="0"/>
                <a:cs typeface="Arial" panose="020B0604020202020204" pitchFamily="34" charset="0"/>
              </a:rPr>
              <a:t>a. </a:t>
            </a:r>
            <a:r>
              <a:rPr lang="vi-VN" sz="4800" b="1" dirty="0">
                <a:solidFill>
                  <a:srgbClr val="CA927C"/>
                </a:solidFill>
                <a:cs typeface="Arial" panose="020B0604020202020204" pitchFamily="34" charset="0"/>
              </a:rPr>
              <a:t>Đặc điểm về thể thơ</a:t>
            </a:r>
            <a:endParaRPr lang="en-US" sz="4800" b="1" dirty="0">
              <a:solidFill>
                <a:srgbClr val="CA927C"/>
              </a:solidFill>
              <a:latin typeface="Arial" panose="020B0604020202020204" pitchFamily="34" charset="0"/>
              <a:cs typeface="Arial" panose="020B0604020202020204" pitchFamily="34" charset="0"/>
            </a:endParaRPr>
          </a:p>
        </p:txBody>
      </p:sp>
      <p:sp>
        <p:nvSpPr>
          <p:cNvPr id="5" name="Rounded Rectangle 4"/>
          <p:cNvSpPr/>
          <p:nvPr/>
        </p:nvSpPr>
        <p:spPr>
          <a:xfrm>
            <a:off x="4495800" y="2414988"/>
            <a:ext cx="8763000" cy="3991227"/>
          </a:xfrm>
          <a:prstGeom prst="roundRect">
            <a:avLst/>
          </a:prstGeom>
          <a:solidFill>
            <a:schemeClr val="bg1"/>
          </a:solidFill>
          <a:ln w="38100">
            <a:solidFill>
              <a:srgbClr val="224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algn="just">
              <a:lnSpc>
                <a:spcPct val="150000"/>
              </a:lnSpc>
            </a:pPr>
            <a:r>
              <a:rPr lang="en-US" sz="4000" i="1" dirty="0">
                <a:solidFill>
                  <a:sysClr val="windowText" lastClr="000000"/>
                </a:solidFill>
                <a:latin typeface="Arial" panose="020B0604020202020204" pitchFamily="34" charset="0"/>
                <a:cs typeface="Arial" panose="020B0604020202020204" pitchFamily="34" charset="0"/>
              </a:rPr>
              <a:t>Nếu mai em về Chiêm Hóa </a:t>
            </a:r>
          </a:p>
          <a:p>
            <a:pPr marL="914400" algn="just">
              <a:lnSpc>
                <a:spcPct val="150000"/>
              </a:lnSpc>
            </a:pPr>
            <a:r>
              <a:rPr lang="en-US" sz="4000" i="1" dirty="0">
                <a:solidFill>
                  <a:sysClr val="windowText" lastClr="000000"/>
                </a:solidFill>
                <a:latin typeface="Arial" panose="020B0604020202020204" pitchFamily="34" charset="0"/>
                <a:cs typeface="Arial" panose="020B0604020202020204" pitchFamily="34" charset="0"/>
              </a:rPr>
              <a:t>Cho ta gửi nỗi nhớ cùng</a:t>
            </a:r>
          </a:p>
          <a:p>
            <a:pPr marL="914400" algn="just">
              <a:lnSpc>
                <a:spcPct val="150000"/>
              </a:lnSpc>
            </a:pPr>
            <a:r>
              <a:rPr lang="en-US" sz="4000" i="1" dirty="0">
                <a:solidFill>
                  <a:sysClr val="windowText" lastClr="000000"/>
                </a:solidFill>
                <a:latin typeface="Arial" panose="020B0604020202020204" pitchFamily="34" charset="0"/>
                <a:cs typeface="Arial" panose="020B0604020202020204" pitchFamily="34" charset="0"/>
              </a:rPr>
              <a:t>Tháng Giêng mưa tơ rét lộc</a:t>
            </a:r>
          </a:p>
          <a:p>
            <a:pPr marL="914400" algn="just">
              <a:lnSpc>
                <a:spcPct val="150000"/>
              </a:lnSpc>
            </a:pPr>
            <a:r>
              <a:rPr lang="en-US" sz="4000" i="1" dirty="0">
                <a:solidFill>
                  <a:sysClr val="windowText" lastClr="000000"/>
                </a:solidFill>
                <a:latin typeface="Arial" panose="020B0604020202020204" pitchFamily="34" charset="0"/>
                <a:cs typeface="Arial" panose="020B0604020202020204" pitchFamily="34" charset="0"/>
              </a:rPr>
              <a:t>Em về vừa kịp mùa măng.</a:t>
            </a:r>
            <a:endParaRPr lang="vi-VN" sz="4000" i="1" dirty="0">
              <a:solidFill>
                <a:sysClr val="windowText" lastClr="000000"/>
              </a:solidFill>
              <a:latin typeface="Arial" panose="020B0604020202020204" pitchFamily="34" charset="0"/>
              <a:cs typeface="Arial" panose="020B0604020202020204" pitchFamily="34" charset="0"/>
            </a:endParaRPr>
          </a:p>
        </p:txBody>
      </p:sp>
      <p:sp>
        <p:nvSpPr>
          <p:cNvPr id="6" name="TextBox 5"/>
          <p:cNvSpPr txBox="1"/>
          <p:nvPr/>
        </p:nvSpPr>
        <p:spPr>
          <a:xfrm>
            <a:off x="877864" y="2253112"/>
            <a:ext cx="3157378" cy="1938992"/>
          </a:xfrm>
          <a:prstGeom prst="rect">
            <a:avLst/>
          </a:prstGeom>
          <a:noFill/>
        </p:spPr>
        <p:txBody>
          <a:bodyPr wrap="square" rtlCol="0">
            <a:spAutoFit/>
          </a:bodyPr>
          <a:lstStyle/>
          <a:p>
            <a:pPr algn="just">
              <a:lnSpc>
                <a:spcPct val="150000"/>
              </a:lnSpc>
            </a:pPr>
            <a:r>
              <a:rPr lang="vi-VN" sz="4000" dirty="0">
                <a:cs typeface="Arial" panose="020B0604020202020204" pitchFamily="34" charset="0"/>
              </a:rPr>
              <a:t>Mỗi dòng có </a:t>
            </a:r>
            <a:r>
              <a:rPr lang="en-US" sz="4000" dirty="0">
                <a:latin typeface="Arial" panose="020B0604020202020204" pitchFamily="34" charset="0"/>
                <a:cs typeface="Arial" panose="020B0604020202020204" pitchFamily="34" charset="0"/>
              </a:rPr>
              <a:t>sáu</a:t>
            </a:r>
            <a:r>
              <a:rPr lang="vi-VN" sz="4000" dirty="0">
                <a:cs typeface="Arial" panose="020B0604020202020204" pitchFamily="34" charset="0"/>
              </a:rPr>
              <a:t> chữ</a:t>
            </a:r>
          </a:p>
        </p:txBody>
      </p:sp>
      <p:sp>
        <p:nvSpPr>
          <p:cNvPr id="7" name="TextBox 6"/>
          <p:cNvSpPr txBox="1"/>
          <p:nvPr/>
        </p:nvSpPr>
        <p:spPr>
          <a:xfrm>
            <a:off x="1019075" y="6734132"/>
            <a:ext cx="8784143" cy="2862322"/>
          </a:xfrm>
          <a:prstGeom prst="rect">
            <a:avLst/>
          </a:prstGeom>
          <a:noFill/>
        </p:spPr>
        <p:txBody>
          <a:bodyPr wrap="square" rtlCol="0">
            <a:spAutoFit/>
          </a:bodyPr>
          <a:lstStyle/>
          <a:p>
            <a:pPr algn="just">
              <a:lnSpc>
                <a:spcPct val="150000"/>
              </a:lnSpc>
            </a:pPr>
            <a:r>
              <a:rPr lang="vi-VN" sz="4000" dirty="0">
                <a:cs typeface="Arial" panose="020B0604020202020204" pitchFamily="34" charset="0"/>
              </a:rPr>
              <a:t>Ngắt nhịp: 2/2/2, 2/4, 4/2</a:t>
            </a:r>
            <a:endParaRPr lang="en-US" sz="4000" dirty="0">
              <a:cs typeface="Arial" panose="020B0604020202020204" pitchFamily="34" charset="0"/>
            </a:endParaRPr>
          </a:p>
          <a:p>
            <a:pPr marL="571500" indent="-571500" algn="just">
              <a:lnSpc>
                <a:spcPct val="150000"/>
              </a:lnSpc>
              <a:buFont typeface="Symbol" panose="05050102010706020507" pitchFamily="18" charset="2"/>
              <a:buChar char=""/>
            </a:pP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a:t>
            </a:r>
            <a:r>
              <a:rPr lang="vi-VN" sz="4000" dirty="0">
                <a:cs typeface="Arial" panose="020B0604020202020204" pitchFamily="34" charset="0"/>
              </a:rPr>
              <a:t>a dạng</a:t>
            </a:r>
            <a:r>
              <a:rPr lang="en-US" sz="4000" dirty="0">
                <a:latin typeface="Arial" panose="020B0604020202020204" pitchFamily="34" charset="0"/>
                <a:cs typeface="Arial" panose="020B0604020202020204" pitchFamily="34" charset="0"/>
              </a:rPr>
              <a:t>,</a:t>
            </a:r>
            <a:r>
              <a:rPr lang="en-US" sz="4000" dirty="0">
                <a:cs typeface="Arial" panose="020B0604020202020204" pitchFamily="34" charset="0"/>
              </a:rPr>
              <a:t> </a:t>
            </a:r>
            <a:r>
              <a:rPr lang="vi-VN" sz="4000" dirty="0">
                <a:cs typeface="Arial" panose="020B0604020202020204" pitchFamily="34" charset="0"/>
              </a:rPr>
              <a:t>nhịp nhàng, phù hợp với tâm trạng của chủ thể trữ tình</a:t>
            </a:r>
          </a:p>
        </p:txBody>
      </p:sp>
      <p:sp>
        <p:nvSpPr>
          <p:cNvPr id="8" name="TextBox 7"/>
          <p:cNvSpPr txBox="1"/>
          <p:nvPr/>
        </p:nvSpPr>
        <p:spPr>
          <a:xfrm>
            <a:off x="10896600" y="6935226"/>
            <a:ext cx="6755893" cy="2862322"/>
          </a:xfrm>
          <a:prstGeom prst="rect">
            <a:avLst/>
          </a:prstGeom>
          <a:noFill/>
        </p:spPr>
        <p:txBody>
          <a:bodyPr wrap="square" rtlCol="0">
            <a:spAutoFit/>
          </a:bodyPr>
          <a:lstStyle/>
          <a:p>
            <a:pPr algn="just">
              <a:lnSpc>
                <a:spcPct val="150000"/>
              </a:lnSpc>
            </a:pPr>
            <a:r>
              <a:rPr lang="vi-VN" sz="4000" dirty="0">
                <a:cs typeface="Arial" panose="020B0604020202020204" pitchFamily="34" charset="0"/>
              </a:rPr>
              <a:t>Gieo vần: vần chân liền và vần chân cách</a:t>
            </a:r>
            <a:endParaRPr lang="en-US" sz="4000" dirty="0">
              <a:cs typeface="Arial" panose="020B0604020202020204" pitchFamily="34" charset="0"/>
            </a:endParaRPr>
          </a:p>
          <a:p>
            <a:pPr marL="571500" indent="-571500" algn="just">
              <a:lnSpc>
                <a:spcPct val="150000"/>
              </a:lnSpc>
              <a:buFont typeface="Symbol" panose="05050102010706020507" pitchFamily="18" charset="2"/>
              <a:buChar char="®"/>
            </a:pPr>
            <a:r>
              <a:rPr lang="vi-VN" sz="4000" dirty="0">
                <a:cs typeface="Arial" panose="020B0604020202020204" pitchFamily="34" charset="0"/>
              </a:rPr>
              <a:t> Tạo nhạc tính cho bài thơ</a:t>
            </a:r>
          </a:p>
        </p:txBody>
      </p:sp>
      <p:pic>
        <p:nvPicPr>
          <p:cNvPr id="9" name="Picture 8"/>
          <p:cNvPicPr>
            <a:picLocks noChangeAspect="1"/>
          </p:cNvPicPr>
          <p:nvPr/>
        </p:nvPicPr>
        <p:blipFill>
          <a:blip r:embed="rId6" cstate="print"/>
          <a:stretch>
            <a:fillRect/>
          </a:stretch>
        </p:blipFill>
        <p:spPr>
          <a:xfrm rot="20131736" flipV="1">
            <a:off x="3038897" y="3458064"/>
            <a:ext cx="1843420" cy="1026534"/>
          </a:xfrm>
          <a:prstGeom prst="rect">
            <a:avLst/>
          </a:prstGeom>
        </p:spPr>
      </p:pic>
      <p:pic>
        <p:nvPicPr>
          <p:cNvPr id="10" name="Picture 9"/>
          <p:cNvPicPr>
            <a:picLocks noChangeAspect="1"/>
          </p:cNvPicPr>
          <p:nvPr/>
        </p:nvPicPr>
        <p:blipFill>
          <a:blip r:embed="rId6" cstate="print"/>
          <a:stretch>
            <a:fillRect/>
          </a:stretch>
        </p:blipFill>
        <p:spPr>
          <a:xfrm>
            <a:off x="3448970" y="5495154"/>
            <a:ext cx="1606331" cy="1187083"/>
          </a:xfrm>
          <a:prstGeom prst="rect">
            <a:avLst/>
          </a:prstGeom>
        </p:spPr>
      </p:pic>
      <p:pic>
        <p:nvPicPr>
          <p:cNvPr id="11" name="Picture 10"/>
          <p:cNvPicPr>
            <a:picLocks noChangeAspect="1"/>
          </p:cNvPicPr>
          <p:nvPr/>
        </p:nvPicPr>
        <p:blipFill>
          <a:blip r:embed="rId6" cstate="print"/>
          <a:stretch>
            <a:fillRect/>
          </a:stretch>
        </p:blipFill>
        <p:spPr>
          <a:xfrm rot="12164848" flipV="1">
            <a:off x="12398240" y="5989805"/>
            <a:ext cx="1660307" cy="957112"/>
          </a:xfrm>
          <a:prstGeom prst="rect">
            <a:avLst/>
          </a:prstGeom>
        </p:spPr>
      </p:pic>
      <p:cxnSp>
        <p:nvCxnSpPr>
          <p:cNvPr id="12" name="Straight Connector 11"/>
          <p:cNvCxnSpPr/>
          <p:nvPr/>
        </p:nvCxnSpPr>
        <p:spPr>
          <a:xfrm flipH="1">
            <a:off x="8610600" y="4410601"/>
            <a:ext cx="152400" cy="92860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0439400" y="4400291"/>
            <a:ext cx="152400" cy="92860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162800" y="5352104"/>
            <a:ext cx="152400" cy="92860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128654" y="2658063"/>
            <a:ext cx="152400" cy="92860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randombar(horizontal)">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3" name="Freeform 3"/>
          <p:cNvSpPr/>
          <p:nvPr/>
        </p:nvSpPr>
        <p:spPr>
          <a:xfrm>
            <a:off x="-1101746" y="-1717592"/>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8" name="Freeform 8"/>
          <p:cNvSpPr/>
          <p:nvPr/>
        </p:nvSpPr>
        <p:spPr>
          <a:xfrm>
            <a:off x="14782800" y="-38100"/>
            <a:ext cx="3505200" cy="27432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4" cstate="print">
              <a:extLst>
                <a:ext uri="{96DAC541-7B7A-43D3-8B79-37D633B846F1}">
                  <asvg:svgBlip xmlns:asvg="http://schemas.microsoft.com/office/drawing/2016/SVG/main" xmlns="" r:embed="rId5"/>
                </a:ext>
              </a:extLst>
            </a:blip>
            <a:srcRect/>
            <a:stretch>
              <a:fillRect t="-50000" r="-45090"/>
            </a:stretch>
          </a:blipFill>
        </p:spPr>
        <p:txBody>
          <a:bodyPr/>
          <a:lstStyle/>
          <a:p>
            <a:endParaRPr lang="vi-VN"/>
          </a:p>
        </p:txBody>
      </p:sp>
      <p:sp>
        <p:nvSpPr>
          <p:cNvPr id="6" name="Rounded Rectangle 5"/>
          <p:cNvSpPr/>
          <p:nvPr/>
        </p:nvSpPr>
        <p:spPr>
          <a:xfrm>
            <a:off x="5819670" y="2705100"/>
            <a:ext cx="6343859" cy="1371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a:solidFill>
                  <a:srgbClr val="35A072"/>
                </a:solidFill>
                <a:latin typeface="Arial" panose="020B0604020202020204" pitchFamily="34" charset="0"/>
                <a:cs typeface="Arial" panose="020B0604020202020204" pitchFamily="34" charset="0"/>
              </a:rPr>
              <a:t>HOẠT ĐỘNG NHÓM</a:t>
            </a:r>
          </a:p>
        </p:txBody>
      </p:sp>
      <p:sp>
        <p:nvSpPr>
          <p:cNvPr id="7" name="Rounded Rectangle 6"/>
          <p:cNvSpPr/>
          <p:nvPr/>
        </p:nvSpPr>
        <p:spPr>
          <a:xfrm>
            <a:off x="457200" y="4610100"/>
            <a:ext cx="17297400" cy="5410200"/>
          </a:xfrm>
          <a:prstGeom prst="roundRect">
            <a:avLst/>
          </a:prstGeom>
          <a:solidFill>
            <a:schemeClr val="bg1"/>
          </a:solidFill>
          <a:ln>
            <a:solidFill>
              <a:srgbClr val="224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a:solidFill>
                  <a:srgbClr val="C00000"/>
                </a:solidFill>
                <a:latin typeface="Arial" panose="020B0604020202020204" pitchFamily="34" charset="0"/>
                <a:cs typeface="Arial" panose="020B0604020202020204" pitchFamily="34" charset="0"/>
              </a:rPr>
              <a:t>Em hãy trả lời các câu hỏi sau:</a:t>
            </a:r>
          </a:p>
          <a:p>
            <a:pPr marL="685800" indent="-685800" algn="just">
              <a:lnSpc>
                <a:spcPct val="150000"/>
              </a:lnSpc>
              <a:buFont typeface="Arial" panose="020B0604020202020204" pitchFamily="34" charset="0"/>
              <a:buChar char="•"/>
            </a:pPr>
            <a:r>
              <a:rPr lang="vi-VN" sz="4000" dirty="0">
                <a:solidFill>
                  <a:schemeClr val="tx1"/>
                </a:solidFill>
                <a:cs typeface="Arial" panose="020B0604020202020204" pitchFamily="34" charset="0"/>
              </a:rPr>
              <a:t>Bài thơ có thể chia làm mấy phần? Xác định mạch cảm xúc qua các phần của bài thơ</a:t>
            </a:r>
          </a:p>
          <a:p>
            <a:pPr marL="685800" indent="-685800" algn="just">
              <a:lnSpc>
                <a:spcPct val="150000"/>
              </a:lnSpc>
              <a:buFont typeface="Arial" panose="020B0604020202020204" pitchFamily="34" charset="0"/>
              <a:buChar char="•"/>
            </a:pPr>
            <a:r>
              <a:rPr lang="vi-VN" sz="4000" dirty="0">
                <a:solidFill>
                  <a:schemeClr val="tx1"/>
                </a:solidFill>
                <a:cs typeface="Arial" panose="020B0604020202020204" pitchFamily="34" charset="0"/>
              </a:rPr>
              <a:t>Em có nhận xét gì về cách đặt nhan đề của tác giả? </a:t>
            </a:r>
          </a:p>
          <a:p>
            <a:pPr marL="685800" indent="-685800" algn="just">
              <a:lnSpc>
                <a:spcPct val="150000"/>
              </a:lnSpc>
              <a:buFont typeface="Arial" panose="020B0604020202020204" pitchFamily="34" charset="0"/>
              <a:buChar char="•"/>
            </a:pPr>
            <a:r>
              <a:rPr lang="vi-VN" sz="4000" dirty="0">
                <a:solidFill>
                  <a:schemeClr val="tx1"/>
                </a:solidFill>
                <a:cs typeface="Arial" panose="020B0604020202020204" pitchFamily="34" charset="0"/>
              </a:rPr>
              <a:t>Tìm các từ có thể thay thế cho từ “về” trong nhan đề của bài thơ. Theo em, vì sao nên chọn từ “về”?</a:t>
            </a:r>
          </a:p>
        </p:txBody>
      </p:sp>
      <p:pic>
        <p:nvPicPr>
          <p:cNvPr id="4" name="Picture 3"/>
          <p:cNvPicPr>
            <a:picLocks noChangeAspect="1"/>
          </p:cNvPicPr>
          <p:nvPr/>
        </p:nvPicPr>
        <p:blipFill>
          <a:blip r:embed="rId6" cstate="print"/>
          <a:stretch>
            <a:fillRect/>
          </a:stretch>
        </p:blipFill>
        <p:spPr>
          <a:xfrm>
            <a:off x="857434" y="67485"/>
            <a:ext cx="5708642" cy="527523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3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style.rotation</p:attrName>
                                        </p:attrNameLst>
                                      </p:cBhvr>
                                      <p:tavLst>
                                        <p:tav tm="0">
                                          <p:val>
                                            <p:fltVal val="90"/>
                                          </p:val>
                                        </p:tav>
                                        <p:tav tm="100000">
                                          <p:val>
                                            <p:fltVal val="0"/>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4" name="Freeform 4"/>
          <p:cNvSpPr/>
          <p:nvPr/>
        </p:nvSpPr>
        <p:spPr>
          <a:xfrm>
            <a:off x="-212159" y="7277100"/>
            <a:ext cx="4246531" cy="3888424"/>
          </a:xfrm>
          <a:custGeom>
            <a:avLst/>
            <a:gdLst/>
            <a:ahLst/>
            <a:cxnLst/>
            <a:rect l="l" t="t" r="r" b="b"/>
            <a:pathLst>
              <a:path w="4868329" h="5014197">
                <a:moveTo>
                  <a:pt x="0" y="0"/>
                </a:moveTo>
                <a:lnTo>
                  <a:pt x="4868330" y="0"/>
                </a:lnTo>
                <a:lnTo>
                  <a:pt x="4868330" y="5014197"/>
                </a:lnTo>
                <a:lnTo>
                  <a:pt x="0" y="5014197"/>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5" name="Freeform 5"/>
          <p:cNvSpPr/>
          <p:nvPr/>
        </p:nvSpPr>
        <p:spPr>
          <a:xfrm>
            <a:off x="-297884" y="7117872"/>
            <a:ext cx="4213139" cy="4238152"/>
          </a:xfrm>
          <a:custGeom>
            <a:avLst/>
            <a:gdLst/>
            <a:ahLst/>
            <a:cxnLst/>
            <a:rect l="l" t="t" r="r" b="b"/>
            <a:pathLst>
              <a:path w="4868329" h="5014197">
                <a:moveTo>
                  <a:pt x="0" y="0"/>
                </a:moveTo>
                <a:lnTo>
                  <a:pt x="4868330" y="0"/>
                </a:lnTo>
                <a:lnTo>
                  <a:pt x="4868330" y="5014197"/>
                </a:lnTo>
                <a:lnTo>
                  <a:pt x="0" y="5014197"/>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6" name="Rounded Rectangle 5"/>
          <p:cNvSpPr/>
          <p:nvPr/>
        </p:nvSpPr>
        <p:spPr>
          <a:xfrm>
            <a:off x="667980" y="3098980"/>
            <a:ext cx="2836237" cy="3085030"/>
          </a:xfrm>
          <a:prstGeom prst="roundRect">
            <a:avLst/>
          </a:prstGeom>
          <a:solidFill>
            <a:schemeClr val="bg1"/>
          </a:solidFill>
          <a:ln w="38100">
            <a:solidFill>
              <a:srgbClr val="224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ysClr val="windowText" lastClr="000000"/>
                </a:solidFill>
                <a:latin typeface="Arial" panose="020B0604020202020204" pitchFamily="34" charset="0"/>
                <a:cs typeface="Arial" panose="020B0604020202020204" pitchFamily="34" charset="0"/>
              </a:rPr>
              <a:t>Mạch cảm xúc</a:t>
            </a:r>
            <a:endParaRPr lang="vi-VN" sz="4000" b="1" dirty="0">
              <a:solidFill>
                <a:sysClr val="windowText" lastClr="000000"/>
              </a:solidFill>
              <a:latin typeface="Arial" panose="020B0604020202020204" pitchFamily="34" charset="0"/>
              <a:cs typeface="Arial" panose="020B0604020202020204" pitchFamily="34" charset="0"/>
            </a:endParaRPr>
          </a:p>
        </p:txBody>
      </p:sp>
      <p:sp>
        <p:nvSpPr>
          <p:cNvPr id="7" name="Rounded Rectangle 6"/>
          <p:cNvSpPr/>
          <p:nvPr/>
        </p:nvSpPr>
        <p:spPr>
          <a:xfrm>
            <a:off x="5203574" y="1562100"/>
            <a:ext cx="3429000" cy="1815637"/>
          </a:xfrm>
          <a:prstGeom prst="roundRect">
            <a:avLst/>
          </a:prstGeom>
          <a:solidFill>
            <a:schemeClr val="bg1"/>
          </a:solidFill>
          <a:ln w="38100">
            <a:solidFill>
              <a:srgbClr val="224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ysClr val="windowText" lastClr="000000"/>
                </a:solidFill>
                <a:latin typeface="Arial" panose="020B0604020202020204" pitchFamily="34" charset="0"/>
                <a:cs typeface="Arial" panose="020B0604020202020204" pitchFamily="34" charset="0"/>
              </a:rPr>
              <a:t>Hai khổ đầu</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8" name="Rounded Rectangle 7"/>
          <p:cNvSpPr/>
          <p:nvPr/>
        </p:nvSpPr>
        <p:spPr>
          <a:xfrm>
            <a:off x="5203574" y="5846527"/>
            <a:ext cx="3460896" cy="1938707"/>
          </a:xfrm>
          <a:prstGeom prst="roundRect">
            <a:avLst/>
          </a:prstGeom>
          <a:solidFill>
            <a:schemeClr val="bg1"/>
          </a:solidFill>
          <a:ln w="38100">
            <a:solidFill>
              <a:srgbClr val="224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ysClr val="windowText" lastClr="000000"/>
                </a:solidFill>
                <a:latin typeface="Arial" panose="020B0604020202020204" pitchFamily="34" charset="0"/>
                <a:cs typeface="Arial" panose="020B0604020202020204" pitchFamily="34" charset="0"/>
              </a:rPr>
              <a:t>Ba khổ cuối</a:t>
            </a:r>
          </a:p>
        </p:txBody>
      </p:sp>
      <p:sp>
        <p:nvSpPr>
          <p:cNvPr id="9" name="Rounded Rectangle 8"/>
          <p:cNvSpPr/>
          <p:nvPr/>
        </p:nvSpPr>
        <p:spPr>
          <a:xfrm>
            <a:off x="9296400" y="1562100"/>
            <a:ext cx="8248181" cy="1997997"/>
          </a:xfrm>
          <a:prstGeom prst="roundRect">
            <a:avLst>
              <a:gd name="adj" fmla="val 7711"/>
            </a:avLst>
          </a:prstGeom>
          <a:solidFill>
            <a:schemeClr val="bg1"/>
          </a:solidFill>
          <a:ln w="38100">
            <a:solidFill>
              <a:srgbClr val="224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smtClean="0">
                <a:solidFill>
                  <a:sysClr val="windowText" lastClr="000000"/>
                </a:solidFill>
                <a:latin typeface="Arial" panose="020B0604020202020204" pitchFamily="34" charset="0"/>
                <a:cs typeface="Arial" panose="020B0604020202020204" pitchFamily="34" charset="0"/>
              </a:rPr>
              <a:t>V</a:t>
            </a:r>
            <a:r>
              <a:rPr lang="vi-VN" sz="4000" dirty="0" smtClean="0">
                <a:solidFill>
                  <a:sysClr val="windowText" lastClr="000000"/>
                </a:solidFill>
                <a:latin typeface="Arial" panose="020B0604020202020204" pitchFamily="34" charset="0"/>
                <a:cs typeface="Arial" panose="020B0604020202020204" pitchFamily="34" charset="0"/>
              </a:rPr>
              <a:t>ẻ </a:t>
            </a:r>
            <a:r>
              <a:rPr lang="vi-VN" sz="4000" dirty="0">
                <a:solidFill>
                  <a:sysClr val="windowText" lastClr="000000"/>
                </a:solidFill>
                <a:latin typeface="Arial" panose="020B0604020202020204" pitchFamily="34" charset="0"/>
                <a:cs typeface="Arial" panose="020B0604020202020204" pitchFamily="34" charset="0"/>
              </a:rPr>
              <a:t>đẹp thiên nhiên mùa xuân của vùng đất Chiêm Hoá</a:t>
            </a:r>
          </a:p>
        </p:txBody>
      </p:sp>
      <p:sp>
        <p:nvSpPr>
          <p:cNvPr id="10" name="Rounded Rectangle 9"/>
          <p:cNvSpPr/>
          <p:nvPr/>
        </p:nvSpPr>
        <p:spPr>
          <a:xfrm>
            <a:off x="9296400" y="4918490"/>
            <a:ext cx="8274785" cy="3789163"/>
          </a:xfrm>
          <a:prstGeom prst="roundRect">
            <a:avLst>
              <a:gd name="adj" fmla="val 5953"/>
            </a:avLst>
          </a:prstGeom>
          <a:solidFill>
            <a:schemeClr val="bg1"/>
          </a:solidFill>
          <a:ln w="38100">
            <a:solidFill>
              <a:srgbClr val="224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ysClr val="windowText" lastClr="000000"/>
                </a:solidFill>
                <a:cs typeface="Arial" panose="020B0604020202020204" pitchFamily="34" charset="0"/>
              </a:rPr>
              <a:t>Cảm xúc ngỡ ngàng trước vẻ đẹp tình tứ, đầy sức sống của con người vào mùa xuân nơi vùng đất quê hương</a:t>
            </a:r>
            <a:endParaRPr lang="vi-VN" sz="4000" dirty="0">
              <a:solidFill>
                <a:sysClr val="windowText" lastClr="000000"/>
              </a:solidFill>
              <a:latin typeface="Arial" panose="020B0604020202020204" pitchFamily="34" charset="0"/>
              <a:cs typeface="Arial" panose="020B0604020202020204" pitchFamily="34" charset="0"/>
            </a:endParaRPr>
          </a:p>
        </p:txBody>
      </p:sp>
      <p:cxnSp>
        <p:nvCxnSpPr>
          <p:cNvPr id="11" name="Straight Connector 10"/>
          <p:cNvCxnSpPr>
            <a:stCxn id="8" idx="3"/>
            <a:endCxn id="10" idx="1"/>
          </p:cNvCxnSpPr>
          <p:nvPr/>
        </p:nvCxnSpPr>
        <p:spPr>
          <a:xfrm flipV="1">
            <a:off x="8664470" y="6813072"/>
            <a:ext cx="631930" cy="2809"/>
          </a:xfrm>
          <a:prstGeom prst="line">
            <a:avLst/>
          </a:prstGeom>
          <a:ln w="101600">
            <a:solidFill>
              <a:srgbClr val="22423D"/>
            </a:solidFill>
            <a:tailEnd type="diamon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7" idx="3"/>
          </p:cNvCxnSpPr>
          <p:nvPr/>
        </p:nvCxnSpPr>
        <p:spPr>
          <a:xfrm flipV="1">
            <a:off x="8632574" y="2469918"/>
            <a:ext cx="663827" cy="1"/>
          </a:xfrm>
          <a:prstGeom prst="line">
            <a:avLst/>
          </a:prstGeom>
          <a:ln w="101600">
            <a:solidFill>
              <a:srgbClr val="22423D"/>
            </a:solidFill>
            <a:tailEnd type="diamond"/>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rot="16200000">
            <a:off x="2135464" y="3837540"/>
            <a:ext cx="4343156" cy="1607911"/>
            <a:chOff x="-1" y="-930083"/>
            <a:chExt cx="18288009" cy="1914179"/>
          </a:xfrm>
        </p:grpSpPr>
        <p:cxnSp>
          <p:nvCxnSpPr>
            <p:cNvPr id="14" name="Straight Connector 13"/>
            <p:cNvCxnSpPr/>
            <p:nvPr/>
          </p:nvCxnSpPr>
          <p:spPr>
            <a:xfrm>
              <a:off x="-1" y="1"/>
              <a:ext cx="18288001" cy="0"/>
            </a:xfrm>
            <a:prstGeom prst="line">
              <a:avLst/>
            </a:prstGeom>
            <a:ln w="101600">
              <a:solidFill>
                <a:srgbClr val="22423D"/>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0"/>
              <a:ext cx="0" cy="952500"/>
            </a:xfrm>
            <a:prstGeom prst="line">
              <a:avLst/>
            </a:prstGeom>
            <a:ln w="101600">
              <a:solidFill>
                <a:srgbClr val="22423D"/>
              </a:solidFill>
              <a:tailEnd type="diamon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V="1">
              <a:off x="8743855" y="-465043"/>
              <a:ext cx="930083" cy="3"/>
            </a:xfrm>
            <a:prstGeom prst="line">
              <a:avLst/>
            </a:prstGeom>
            <a:ln w="101600">
              <a:solidFill>
                <a:srgbClr val="22423D"/>
              </a:solidFill>
              <a:tailEnd type="diamo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288008" y="31596"/>
              <a:ext cx="0" cy="952500"/>
            </a:xfrm>
            <a:prstGeom prst="line">
              <a:avLst/>
            </a:prstGeom>
            <a:ln w="101600">
              <a:solidFill>
                <a:srgbClr val="22423D"/>
              </a:solidFill>
              <a:tailEnd type="diamon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4" name="Freeform 4"/>
          <p:cNvSpPr/>
          <p:nvPr/>
        </p:nvSpPr>
        <p:spPr>
          <a:xfrm>
            <a:off x="-45719" y="6972300"/>
            <a:ext cx="1264920" cy="3650324"/>
          </a:xfrm>
          <a:custGeom>
            <a:avLst/>
            <a:gdLst/>
            <a:ahLst/>
            <a:cxnLst/>
            <a:rect l="l" t="t" r="r" b="b"/>
            <a:pathLst>
              <a:path w="1803031" h="4114800">
                <a:moveTo>
                  <a:pt x="0" y="0"/>
                </a:moveTo>
                <a:lnTo>
                  <a:pt x="1803030" y="0"/>
                </a:lnTo>
                <a:lnTo>
                  <a:pt x="1803030" y="4114800"/>
                </a:lnTo>
                <a:lnTo>
                  <a:pt x="0" y="4114800"/>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5" name="Rounded Rectangle 4"/>
          <p:cNvSpPr/>
          <p:nvPr/>
        </p:nvSpPr>
        <p:spPr>
          <a:xfrm>
            <a:off x="5181600" y="503940"/>
            <a:ext cx="8458200" cy="1371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dirty="0">
                <a:solidFill>
                  <a:srgbClr val="CA927C"/>
                </a:solidFill>
                <a:latin typeface="Arial" panose="020B0604020202020204" pitchFamily="34" charset="0"/>
                <a:cs typeface="Arial" panose="020B0604020202020204" pitchFamily="34" charset="0"/>
              </a:rPr>
              <a:t>c. </a:t>
            </a:r>
            <a:r>
              <a:rPr lang="vi-VN" sz="4800" b="1" dirty="0">
                <a:solidFill>
                  <a:srgbClr val="CA927C"/>
                </a:solidFill>
                <a:latin typeface="Arial" panose="020B0604020202020204" pitchFamily="34" charset="0"/>
                <a:cs typeface="Arial" panose="020B0604020202020204" pitchFamily="34" charset="0"/>
              </a:rPr>
              <a:t>Nhan đề</a:t>
            </a:r>
            <a:endParaRPr lang="en-US" sz="4800" b="1" dirty="0">
              <a:solidFill>
                <a:srgbClr val="CA927C"/>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print"/>
          <a:srcRect b="898"/>
          <a:stretch/>
        </p:blipFill>
        <p:spPr>
          <a:xfrm>
            <a:off x="5772863" y="3021316"/>
            <a:ext cx="7239000" cy="4060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335715" y="1189740"/>
            <a:ext cx="5105400" cy="470898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N</a:t>
            </a:r>
            <a:r>
              <a:rPr lang="vi-VN" sz="4000" dirty="0">
                <a:cs typeface="Arial" panose="020B0604020202020204" pitchFamily="34" charset="0"/>
              </a:rPr>
              <a:t>hững ấn tượng đặc biệt của thiên nhiên, con người trong mùa xuân của mảnh đất quê hương</a:t>
            </a:r>
          </a:p>
        </p:txBody>
      </p:sp>
      <p:sp>
        <p:nvSpPr>
          <p:cNvPr id="7" name="TextBox 6"/>
          <p:cNvSpPr txBox="1"/>
          <p:nvPr/>
        </p:nvSpPr>
        <p:spPr>
          <a:xfrm>
            <a:off x="2590800" y="7581900"/>
            <a:ext cx="14594128" cy="1824923"/>
          </a:xfrm>
          <a:prstGeom prst="rect">
            <a:avLst/>
          </a:prstGeom>
          <a:noFill/>
        </p:spPr>
        <p:txBody>
          <a:bodyPr wrap="square" rtlCol="0">
            <a:spAutoFit/>
          </a:bodyPr>
          <a:lstStyle/>
          <a:p>
            <a:pPr algn="just">
              <a:lnSpc>
                <a:spcPct val="150000"/>
              </a:lnSpc>
            </a:pPr>
            <a:r>
              <a:rPr lang="vi-VN" sz="4000" b="1" dirty="0">
                <a:solidFill>
                  <a:srgbClr val="22423D"/>
                </a:solidFill>
                <a:cs typeface="Arial" panose="020B0604020202020204" pitchFamily="34" charset="0"/>
              </a:rPr>
              <a:t>Mảnh đất Chiêm Hoá, là một phần của kí ức, là quê hương mà mỗi người con dù ở đâu cũng đau đáu hướng về.</a:t>
            </a:r>
          </a:p>
        </p:txBody>
      </p:sp>
      <p:sp>
        <p:nvSpPr>
          <p:cNvPr id="8" name="TextBox 7"/>
          <p:cNvSpPr txBox="1"/>
          <p:nvPr/>
        </p:nvSpPr>
        <p:spPr>
          <a:xfrm>
            <a:off x="13675360" y="2768581"/>
            <a:ext cx="4653276" cy="1938992"/>
          </a:xfrm>
          <a:prstGeom prst="rect">
            <a:avLst/>
          </a:prstGeom>
          <a:noFill/>
        </p:spPr>
        <p:txBody>
          <a:bodyPr wrap="square" rtlCol="0">
            <a:spAutoFit/>
          </a:bodyPr>
          <a:lstStyle/>
          <a:p>
            <a:pPr algn="just">
              <a:lnSpc>
                <a:spcPct val="150000"/>
              </a:lnSpc>
            </a:pPr>
            <a:r>
              <a:rPr lang="vi-VN" sz="4000" dirty="0">
                <a:cs typeface="Arial" panose="020B0604020202020204" pitchFamily="34" charset="0"/>
              </a:rPr>
              <a:t>Với từ “về”, gợi sự thân thuộc, gần gũi.</a:t>
            </a:r>
            <a:endParaRPr lang="en-US" sz="4000" dirty="0">
              <a:cs typeface="Arial" panose="020B0604020202020204" pitchFamily="34" charset="0"/>
            </a:endParaRPr>
          </a:p>
        </p:txBody>
      </p:sp>
      <p:sp>
        <p:nvSpPr>
          <p:cNvPr id="9" name="Right Arrow 8"/>
          <p:cNvSpPr/>
          <p:nvPr/>
        </p:nvSpPr>
        <p:spPr>
          <a:xfrm>
            <a:off x="1150185" y="7810380"/>
            <a:ext cx="1440615" cy="1367962"/>
          </a:xfrm>
          <a:prstGeom prst="rightArrow">
            <a:avLst/>
          </a:prstGeom>
          <a:solidFill>
            <a:srgbClr val="22423D"/>
          </a:solidFill>
          <a:ln>
            <a:solidFill>
              <a:srgbClr val="224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cstate="print"/>
          <a:stretch>
            <a:fillRect/>
          </a:stretch>
        </p:blipFill>
        <p:spPr>
          <a:xfrm rot="17725266" flipV="1">
            <a:off x="13579001" y="4733362"/>
            <a:ext cx="1660307" cy="925787"/>
          </a:xfrm>
          <a:prstGeom prst="rect">
            <a:avLst/>
          </a:prstGeom>
        </p:spPr>
      </p:pic>
      <p:pic>
        <p:nvPicPr>
          <p:cNvPr id="11" name="Picture 10"/>
          <p:cNvPicPr>
            <a:picLocks noChangeAspect="1"/>
          </p:cNvPicPr>
          <p:nvPr/>
        </p:nvPicPr>
        <p:blipFill>
          <a:blip r:embed="rId5" cstate="print"/>
          <a:stretch>
            <a:fillRect/>
          </a:stretch>
        </p:blipFill>
        <p:spPr>
          <a:xfrm rot="14433744">
            <a:off x="3803314" y="4902651"/>
            <a:ext cx="1660307" cy="106299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500"/>
                                        <p:tgtEl>
                                          <p:spTgt spid="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a:off x="-838200" y="-1028700"/>
            <a:ext cx="5194501" cy="5791200"/>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13563600" y="6210300"/>
            <a:ext cx="4709160" cy="4076700"/>
          </a:xfrm>
          <a:custGeom>
            <a:avLst/>
            <a:gdLst/>
            <a:ahLst/>
            <a:cxnLst/>
            <a:rect l="l" t="t" r="r" b="b"/>
            <a:pathLst>
              <a:path w="4734603" h="4114800">
                <a:moveTo>
                  <a:pt x="0" y="0"/>
                </a:moveTo>
                <a:lnTo>
                  <a:pt x="4734602" y="0"/>
                </a:lnTo>
                <a:lnTo>
                  <a:pt x="4734602" y="4114800"/>
                </a:lnTo>
                <a:lnTo>
                  <a:pt x="0" y="4114800"/>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Rounded Rectangle 3"/>
          <p:cNvSpPr/>
          <p:nvPr/>
        </p:nvSpPr>
        <p:spPr>
          <a:xfrm>
            <a:off x="2514600" y="2991463"/>
            <a:ext cx="14589228" cy="37034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a:solidFill>
                  <a:srgbClr val="35A072"/>
                </a:solidFill>
                <a:latin typeface="Arial" panose="020B0604020202020204" pitchFamily="34" charset="0"/>
                <a:cs typeface="Arial" panose="020B0604020202020204" pitchFamily="34" charset="0"/>
              </a:rPr>
              <a:t>II. TÌM HIỂU CHI TIẾT</a:t>
            </a:r>
          </a:p>
        </p:txBody>
      </p:sp>
    </p:spTree>
    <p:extLst>
      <p:ext uri="{BB962C8B-B14F-4D97-AF65-F5344CB8AC3E}">
        <p14:creationId xmlns:p14="http://schemas.microsoft.com/office/powerpoint/2010/main" xmlns="" val="1281609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rot="-10800000">
            <a:off x="15316200" y="7962900"/>
            <a:ext cx="4216289" cy="3043394"/>
          </a:xfrm>
          <a:custGeom>
            <a:avLst/>
            <a:gdLst/>
            <a:ahLst/>
            <a:cxnLst/>
            <a:rect l="l" t="t" r="r" b="b"/>
            <a:pathLst>
              <a:path w="4216289" h="3043394">
                <a:moveTo>
                  <a:pt x="0" y="0"/>
                </a:moveTo>
                <a:lnTo>
                  <a:pt x="4216289" y="0"/>
                </a:lnTo>
                <a:lnTo>
                  <a:pt x="4216289" y="3043394"/>
                </a:lnTo>
                <a:lnTo>
                  <a:pt x="0" y="3043394"/>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a:off x="0" y="0"/>
            <a:ext cx="2423991" cy="4114800"/>
          </a:xfrm>
          <a:custGeom>
            <a:avLst/>
            <a:gdLst/>
            <a:ahLst/>
            <a:cxnLst/>
            <a:rect l="l" t="t" r="r" b="b"/>
            <a:pathLst>
              <a:path w="2423991" h="4114800">
                <a:moveTo>
                  <a:pt x="0" y="0"/>
                </a:moveTo>
                <a:lnTo>
                  <a:pt x="2423991" y="0"/>
                </a:lnTo>
                <a:lnTo>
                  <a:pt x="2423991" y="4114800"/>
                </a:lnTo>
                <a:lnTo>
                  <a:pt x="0" y="4114800"/>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TextBox 4"/>
          <p:cNvSpPr txBox="1"/>
          <p:nvPr/>
        </p:nvSpPr>
        <p:spPr>
          <a:xfrm>
            <a:off x="2667000" y="266700"/>
            <a:ext cx="13792200" cy="2400657"/>
          </a:xfrm>
          <a:prstGeom prst="rect">
            <a:avLst/>
          </a:prstGeom>
          <a:noFill/>
        </p:spPr>
        <p:txBody>
          <a:bodyPr wrap="square" rtlCol="0">
            <a:spAutoFit/>
          </a:bodyPr>
          <a:lstStyle/>
          <a:p>
            <a:pPr algn="just">
              <a:lnSpc>
                <a:spcPct val="150000"/>
              </a:lnSpc>
            </a:pPr>
            <a:r>
              <a:rPr lang="en-US" sz="5000" b="1" dirty="0">
                <a:latin typeface="Arial" panose="020B0604020202020204" pitchFamily="34" charset="0"/>
                <a:cs typeface="Arial" panose="020B0604020202020204" pitchFamily="34" charset="0"/>
              </a:rPr>
              <a:t>1. </a:t>
            </a:r>
            <a:r>
              <a:rPr lang="en-US" sz="5000" b="1" dirty="0" err="1" smtClean="0">
                <a:latin typeface="Arial" panose="020B0604020202020204" pitchFamily="34" charset="0"/>
                <a:cs typeface="Arial" panose="020B0604020202020204" pitchFamily="34" charset="0"/>
              </a:rPr>
              <a:t>Bức</a:t>
            </a:r>
            <a:r>
              <a:rPr lang="en-US" sz="5000" b="1" dirty="0" smtClean="0">
                <a:latin typeface="Arial" panose="020B0604020202020204" pitchFamily="34" charset="0"/>
                <a:cs typeface="Arial" panose="020B0604020202020204" pitchFamily="34" charset="0"/>
              </a:rPr>
              <a:t> </a:t>
            </a:r>
            <a:r>
              <a:rPr lang="en-US" sz="5000" b="1" dirty="0" err="1" smtClean="0">
                <a:latin typeface="Arial" panose="020B0604020202020204" pitchFamily="34" charset="0"/>
                <a:cs typeface="Arial" panose="020B0604020202020204" pitchFamily="34" charset="0"/>
              </a:rPr>
              <a:t>tranh</a:t>
            </a:r>
            <a:r>
              <a:rPr lang="en-US" sz="5000" b="1" dirty="0" smtClean="0">
                <a:latin typeface="Arial" panose="020B0604020202020204" pitchFamily="34" charset="0"/>
                <a:cs typeface="Arial" panose="020B0604020202020204" pitchFamily="34" charset="0"/>
              </a:rPr>
              <a:t> </a:t>
            </a:r>
            <a:r>
              <a:rPr lang="vi-VN" sz="5000" b="1" dirty="0" smtClean="0">
                <a:cs typeface="Arial" panose="020B0604020202020204" pitchFamily="34" charset="0"/>
              </a:rPr>
              <a:t>thiên nhiên mùa xuân </a:t>
            </a:r>
            <a:r>
              <a:rPr lang="en-US" sz="5000" b="1" dirty="0" smtClean="0">
                <a:latin typeface="Arial" panose="020B0604020202020204" pitchFamily="34" charset="0"/>
                <a:cs typeface="Arial" panose="020B0604020202020204" pitchFamily="34" charset="0"/>
              </a:rPr>
              <a:t>ở</a:t>
            </a:r>
            <a:r>
              <a:rPr lang="vi-VN" sz="5000" b="1" dirty="0" smtClean="0">
                <a:latin typeface="Arial" panose="020B0604020202020204" pitchFamily="34" charset="0"/>
                <a:cs typeface="Arial" panose="020B0604020202020204" pitchFamily="34" charset="0"/>
              </a:rPr>
              <a:t> </a:t>
            </a:r>
            <a:r>
              <a:rPr lang="vi-VN" sz="5000" b="1" dirty="0" smtClean="0">
                <a:cs typeface="Arial" panose="020B0604020202020204" pitchFamily="34" charset="0"/>
              </a:rPr>
              <a:t>vùng đất Chiêm Hoá</a:t>
            </a:r>
            <a:endParaRPr lang="en-US" sz="5000" b="1" dirty="0">
              <a:latin typeface="Arial" panose="020B0604020202020204" pitchFamily="34" charset="0"/>
              <a:cs typeface="Arial" panose="020B0604020202020204" pitchFamily="34" charset="0"/>
            </a:endParaRPr>
          </a:p>
        </p:txBody>
      </p:sp>
      <p:sp>
        <p:nvSpPr>
          <p:cNvPr id="6" name="Rounded Rectangle 5"/>
          <p:cNvSpPr/>
          <p:nvPr/>
        </p:nvSpPr>
        <p:spPr>
          <a:xfrm>
            <a:off x="6134100" y="2838628"/>
            <a:ext cx="6248400" cy="1371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a:solidFill>
                  <a:srgbClr val="35A072"/>
                </a:solidFill>
                <a:latin typeface="Arial" panose="020B0604020202020204" pitchFamily="34" charset="0"/>
                <a:cs typeface="Arial" panose="020B0604020202020204" pitchFamily="34" charset="0"/>
              </a:rPr>
              <a:t>HOẠT ĐỘNG NHÓM</a:t>
            </a:r>
          </a:p>
        </p:txBody>
      </p:sp>
      <p:sp>
        <p:nvSpPr>
          <p:cNvPr id="7" name="Rounded Rectangle 6"/>
          <p:cNvSpPr/>
          <p:nvPr/>
        </p:nvSpPr>
        <p:spPr>
          <a:xfrm>
            <a:off x="1828800" y="4381500"/>
            <a:ext cx="14859000" cy="5562600"/>
          </a:xfrm>
          <a:prstGeom prst="roundRect">
            <a:avLst/>
          </a:prstGeom>
          <a:solidFill>
            <a:schemeClr val="bg1"/>
          </a:solidFill>
          <a:ln>
            <a:solidFill>
              <a:srgbClr val="224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C00000"/>
                </a:solidFill>
                <a:latin typeface="Arial" panose="020B0604020202020204" pitchFamily="34" charset="0"/>
                <a:cs typeface="Arial" panose="020B0604020202020204" pitchFamily="34" charset="0"/>
              </a:rPr>
              <a:t>Em hãy trả lời các câu hỏi sau:</a:t>
            </a:r>
          </a:p>
          <a:p>
            <a:pPr marL="685800" indent="-685800" algn="just">
              <a:lnSpc>
                <a:spcPct val="150000"/>
              </a:lnSpc>
              <a:buFont typeface="Arial" panose="020B0604020202020204" pitchFamily="34" charset="0"/>
              <a:buChar char="•"/>
            </a:pPr>
            <a:r>
              <a:rPr lang="vi-VN" sz="4000" dirty="0">
                <a:solidFill>
                  <a:schemeClr val="tx1"/>
                </a:solidFill>
                <a:cs typeface="Arial" panose="020B0604020202020204" pitchFamily="34" charset="0"/>
              </a:rPr>
              <a:t>Tác giả đã sử dụng những hình ảnh, chi tiết nào để thể hiện bức tranh thiên nhiên trong mùa xuân?</a:t>
            </a:r>
          </a:p>
          <a:p>
            <a:pPr marL="685800" indent="-685800" algn="just">
              <a:lnSpc>
                <a:spcPct val="150000"/>
              </a:lnSpc>
              <a:buFont typeface="Arial" panose="020B0604020202020204" pitchFamily="34" charset="0"/>
              <a:buChar char="•"/>
            </a:pPr>
            <a:r>
              <a:rPr lang="vi-VN" sz="4000" dirty="0">
                <a:solidFill>
                  <a:schemeClr val="tx1"/>
                </a:solidFill>
                <a:cs typeface="Arial" panose="020B0604020202020204" pitchFamily="34" charset="0"/>
              </a:rPr>
              <a:t>Chia sẻ ấn tượng của em và nêu nhận xét về bức tranh đó</a:t>
            </a:r>
          </a:p>
          <a:p>
            <a:pPr marL="685800" indent="-685800" algn="just">
              <a:lnSpc>
                <a:spcPct val="150000"/>
              </a:lnSpc>
              <a:buFont typeface="Arial" panose="020B0604020202020204" pitchFamily="34" charset="0"/>
              <a:buChar char="•"/>
            </a:pPr>
            <a:r>
              <a:rPr lang="vi-VN" sz="4000" dirty="0">
                <a:solidFill>
                  <a:schemeClr val="tx1"/>
                </a:solidFill>
                <a:cs typeface="Arial" panose="020B0604020202020204" pitchFamily="34" charset="0"/>
              </a:rPr>
              <a:t>Chỉ ra và phân tích tác dụng của biện pháp tu từ nhân hoá được sử dụng trong khổ hai của văn bản</a:t>
            </a:r>
            <a:r>
              <a:rPr lang="en-US" sz="4000" dirty="0">
                <a:solidFill>
                  <a:schemeClr val="tx1"/>
                </a:solidFill>
                <a:latin typeface="Arial" panose="020B0604020202020204" pitchFamily="34" charset="0"/>
                <a:cs typeface="Arial" panose="020B0604020202020204" pitchFamily="34" charset="0"/>
              </a:rPr>
              <a:t>.</a:t>
            </a:r>
            <a:endParaRPr lang="vi-VN" sz="4000"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cstate="print"/>
          <a:stretch>
            <a:fillRect/>
          </a:stretch>
        </p:blipFill>
        <p:spPr>
          <a:xfrm>
            <a:off x="14325600" y="1638300"/>
            <a:ext cx="2832100" cy="3521216"/>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90"/>
                                          </p:val>
                                        </p:tav>
                                        <p:tav tm="100000">
                                          <p:val>
                                            <p:fltVal val="0"/>
                                          </p:val>
                                        </p:tav>
                                      </p:tavLst>
                                    </p:anim>
                                    <p:animEffect transition="in" filter="fade">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3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 calcmode="lin" valueType="num">
                                      <p:cBhvr>
                                        <p:cTn id="23" dur="500" fill="hold"/>
                                        <p:tgtEl>
                                          <p:spTgt spid="3"/>
                                        </p:tgtEl>
                                        <p:attrNameLst>
                                          <p:attrName>style.rotation</p:attrName>
                                        </p:attrNameLst>
                                      </p:cBhvr>
                                      <p:tavLst>
                                        <p:tav tm="0">
                                          <p:val>
                                            <p:fltVal val="90"/>
                                          </p:val>
                                        </p:tav>
                                        <p:tav tm="100000">
                                          <p:val>
                                            <p:fltVal val="0"/>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rot="-10800000">
            <a:off x="15316200" y="7962900"/>
            <a:ext cx="4216289" cy="3043394"/>
          </a:xfrm>
          <a:custGeom>
            <a:avLst/>
            <a:gdLst/>
            <a:ahLst/>
            <a:cxnLst/>
            <a:rect l="l" t="t" r="r" b="b"/>
            <a:pathLst>
              <a:path w="4216289" h="3043394">
                <a:moveTo>
                  <a:pt x="0" y="0"/>
                </a:moveTo>
                <a:lnTo>
                  <a:pt x="4216289" y="0"/>
                </a:lnTo>
                <a:lnTo>
                  <a:pt x="4216289" y="3043394"/>
                </a:lnTo>
                <a:lnTo>
                  <a:pt x="0" y="3043394"/>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a:off x="228600" y="0"/>
            <a:ext cx="2423991" cy="4114800"/>
          </a:xfrm>
          <a:custGeom>
            <a:avLst/>
            <a:gdLst/>
            <a:ahLst/>
            <a:cxnLst/>
            <a:rect l="l" t="t" r="r" b="b"/>
            <a:pathLst>
              <a:path w="2423991" h="4114800">
                <a:moveTo>
                  <a:pt x="0" y="0"/>
                </a:moveTo>
                <a:lnTo>
                  <a:pt x="2423991" y="0"/>
                </a:lnTo>
                <a:lnTo>
                  <a:pt x="2423991" y="4114800"/>
                </a:lnTo>
                <a:lnTo>
                  <a:pt x="0" y="4114800"/>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TextBox 4"/>
          <p:cNvSpPr txBox="1"/>
          <p:nvPr/>
        </p:nvSpPr>
        <p:spPr>
          <a:xfrm>
            <a:off x="1905000" y="266700"/>
            <a:ext cx="14554200" cy="833883"/>
          </a:xfrm>
          <a:prstGeom prst="rect">
            <a:avLst/>
          </a:prstGeom>
          <a:noFill/>
        </p:spPr>
        <p:txBody>
          <a:bodyPr wrap="square" rtlCol="0">
            <a:spAutoFit/>
          </a:bodyPr>
          <a:lstStyle/>
          <a:p>
            <a:pPr marL="457200" indent="-457200" algn="just">
              <a:lnSpc>
                <a:spcPct val="150000"/>
              </a:lnSpc>
              <a:buAutoNum type="arabicPeriod"/>
            </a:pPr>
            <a:r>
              <a:rPr lang="en-US" sz="3600" b="1" dirty="0" err="1" smtClean="0">
                <a:latin typeface="Arial" panose="020B0604020202020204" pitchFamily="34" charset="0"/>
                <a:cs typeface="Arial" panose="020B0604020202020204" pitchFamily="34" charset="0"/>
              </a:rPr>
              <a:t>Bức</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tranh</a:t>
            </a:r>
            <a:r>
              <a:rPr lang="en-US" sz="3600" b="1" dirty="0" smtClean="0">
                <a:latin typeface="Arial" panose="020B0604020202020204" pitchFamily="34" charset="0"/>
                <a:cs typeface="Arial" panose="020B0604020202020204" pitchFamily="34" charset="0"/>
              </a:rPr>
              <a:t> </a:t>
            </a:r>
            <a:r>
              <a:rPr lang="vi-VN" sz="3600" b="1" dirty="0" smtClean="0">
                <a:cs typeface="Arial" panose="020B0604020202020204" pitchFamily="34" charset="0"/>
              </a:rPr>
              <a:t>thiên nhiên mùa xuân </a:t>
            </a:r>
            <a:r>
              <a:rPr lang="en-US" sz="3600" b="1" dirty="0" smtClean="0">
                <a:latin typeface="Arial" panose="020B0604020202020204" pitchFamily="34" charset="0"/>
                <a:cs typeface="Arial" panose="020B0604020202020204" pitchFamily="34" charset="0"/>
              </a:rPr>
              <a:t>ở</a:t>
            </a:r>
            <a:r>
              <a:rPr lang="vi-VN" sz="3600" b="1" dirty="0" smtClean="0">
                <a:latin typeface="Arial" panose="020B0604020202020204" pitchFamily="34" charset="0"/>
                <a:cs typeface="Arial" panose="020B0604020202020204" pitchFamily="34" charset="0"/>
              </a:rPr>
              <a:t> </a:t>
            </a:r>
            <a:r>
              <a:rPr lang="vi-VN" sz="3600" b="1" dirty="0" smtClean="0">
                <a:cs typeface="Arial" panose="020B0604020202020204" pitchFamily="34" charset="0"/>
              </a:rPr>
              <a:t>vùng đất Chiêm Hoá</a:t>
            </a:r>
            <a:endParaRPr lang="en-US" sz="3600" b="1" dirty="0" smtClean="0">
              <a:cs typeface="Arial" panose="020B0604020202020204" pitchFamily="34" charset="0"/>
            </a:endParaRPr>
          </a:p>
        </p:txBody>
      </p:sp>
      <p:sp>
        <p:nvSpPr>
          <p:cNvPr id="6" name="Rounded Rectangle 5"/>
          <p:cNvSpPr/>
          <p:nvPr/>
        </p:nvSpPr>
        <p:spPr>
          <a:xfrm>
            <a:off x="2057400" y="1104900"/>
            <a:ext cx="62484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800" b="1" dirty="0" smtClean="0">
              <a:solidFill>
                <a:srgbClr val="35A072"/>
              </a:solidFill>
              <a:latin typeface="Arial" panose="020B0604020202020204" pitchFamily="34" charset="0"/>
              <a:cs typeface="Arial" panose="020B0604020202020204" pitchFamily="34" charset="0"/>
            </a:endParaRPr>
          </a:p>
          <a:p>
            <a:pPr algn="ctr">
              <a:lnSpc>
                <a:spcPct val="150000"/>
              </a:lnSpc>
            </a:pPr>
            <a:endParaRPr lang="en-US" sz="2800" b="1" dirty="0" smtClean="0">
              <a:solidFill>
                <a:srgbClr val="35A072"/>
              </a:solidFill>
              <a:latin typeface="Arial" panose="020B0604020202020204" pitchFamily="34" charset="0"/>
              <a:cs typeface="Arial" panose="020B0604020202020204" pitchFamily="34" charset="0"/>
            </a:endParaRPr>
          </a:p>
          <a:p>
            <a:pPr algn="ctr">
              <a:lnSpc>
                <a:spcPct val="150000"/>
              </a:lnSpc>
            </a:pPr>
            <a:r>
              <a:rPr lang="en-US" sz="2800" b="1" dirty="0" err="1" smtClean="0">
                <a:solidFill>
                  <a:srgbClr val="35A072"/>
                </a:solidFill>
                <a:latin typeface="Arial" panose="020B0604020202020204" pitchFamily="34" charset="0"/>
                <a:cs typeface="Arial" panose="020B0604020202020204" pitchFamily="34" charset="0"/>
              </a:rPr>
              <a:t>Hình</a:t>
            </a:r>
            <a:r>
              <a:rPr lang="en-US" sz="2800" b="1" dirty="0" smtClean="0">
                <a:solidFill>
                  <a:srgbClr val="35A072"/>
                </a:solidFill>
                <a:latin typeface="Arial" panose="020B0604020202020204" pitchFamily="34" charset="0"/>
                <a:cs typeface="Arial" panose="020B0604020202020204" pitchFamily="34" charset="0"/>
              </a:rPr>
              <a:t> </a:t>
            </a:r>
            <a:r>
              <a:rPr lang="en-US" sz="2800" b="1" dirty="0" err="1" smtClean="0">
                <a:solidFill>
                  <a:srgbClr val="35A072"/>
                </a:solidFill>
                <a:latin typeface="Arial" panose="020B0604020202020204" pitchFamily="34" charset="0"/>
                <a:cs typeface="Arial" panose="020B0604020202020204" pitchFamily="34" charset="0"/>
              </a:rPr>
              <a:t>ảnh</a:t>
            </a:r>
            <a:r>
              <a:rPr lang="en-US" sz="2800" b="1" dirty="0" smtClean="0">
                <a:solidFill>
                  <a:srgbClr val="35A072"/>
                </a:solidFill>
                <a:latin typeface="Arial" panose="020B0604020202020204" pitchFamily="34" charset="0"/>
                <a:cs typeface="Arial" panose="020B0604020202020204" pitchFamily="34" charset="0"/>
              </a:rPr>
              <a:t> chi </a:t>
            </a:r>
            <a:r>
              <a:rPr lang="en-US" sz="2800" b="1" dirty="0" err="1" smtClean="0">
                <a:solidFill>
                  <a:srgbClr val="35A072"/>
                </a:solidFill>
                <a:latin typeface="Arial" panose="020B0604020202020204" pitchFamily="34" charset="0"/>
                <a:cs typeface="Arial" panose="020B0604020202020204" pitchFamily="34" charset="0"/>
              </a:rPr>
              <a:t>tiết</a:t>
            </a:r>
            <a:r>
              <a:rPr lang="en-US" sz="2800" b="1" dirty="0" smtClean="0">
                <a:solidFill>
                  <a:srgbClr val="35A072"/>
                </a:solidFill>
                <a:latin typeface="Arial" panose="020B0604020202020204" pitchFamily="34" charset="0"/>
                <a:cs typeface="Arial" panose="020B0604020202020204" pitchFamily="34" charset="0"/>
              </a:rPr>
              <a:t>:</a:t>
            </a:r>
          </a:p>
          <a:p>
            <a:pPr algn="ctr">
              <a:lnSpc>
                <a:spcPct val="150000"/>
              </a:lnSpc>
            </a:pPr>
            <a:endParaRPr lang="en-US" sz="2800" b="1" dirty="0" smtClean="0">
              <a:solidFill>
                <a:srgbClr val="35A072"/>
              </a:solidFill>
              <a:latin typeface="Arial" panose="020B0604020202020204" pitchFamily="34" charset="0"/>
              <a:cs typeface="Arial" panose="020B0604020202020204" pitchFamily="34" charset="0"/>
            </a:endParaRPr>
          </a:p>
          <a:p>
            <a:pPr algn="ctr">
              <a:lnSpc>
                <a:spcPct val="150000"/>
              </a:lnSpc>
            </a:pPr>
            <a:endParaRPr lang="en-US" sz="2800" b="1" dirty="0" smtClean="0">
              <a:solidFill>
                <a:srgbClr val="35A072"/>
              </a:solidFill>
              <a:latin typeface="Arial" panose="020B0604020202020204" pitchFamily="34" charset="0"/>
              <a:cs typeface="Arial" panose="020B0604020202020204" pitchFamily="34" charset="0"/>
            </a:endParaRPr>
          </a:p>
          <a:p>
            <a:pPr algn="ctr">
              <a:lnSpc>
                <a:spcPct val="150000"/>
              </a:lnSpc>
            </a:pPr>
            <a:endParaRPr lang="en-US" sz="2800" b="1" dirty="0">
              <a:solidFill>
                <a:srgbClr val="35A072"/>
              </a:solidFill>
              <a:latin typeface="Arial" panose="020B0604020202020204" pitchFamily="34" charset="0"/>
              <a:cs typeface="Arial" panose="020B0604020202020204" pitchFamily="34" charset="0"/>
            </a:endParaRPr>
          </a:p>
        </p:txBody>
      </p:sp>
      <p:sp>
        <p:nvSpPr>
          <p:cNvPr id="8" name="Rectangle 7"/>
          <p:cNvSpPr/>
          <p:nvPr/>
        </p:nvSpPr>
        <p:spPr>
          <a:xfrm>
            <a:off x="2590800" y="1485900"/>
            <a:ext cx="9220200" cy="3724096"/>
          </a:xfrm>
          <a:prstGeom prst="rect">
            <a:avLst/>
          </a:prstGeom>
        </p:spPr>
        <p:txBody>
          <a:bodyPr wrap="square">
            <a:spAutoFit/>
          </a:bodyPr>
          <a:lstStyle/>
          <a:p>
            <a:r>
              <a:rPr lang="en-US" sz="3600" b="1" dirty="0" smtClean="0"/>
              <a:t>- </a:t>
            </a:r>
            <a:r>
              <a:rPr lang="en-US" sz="3600" b="1" dirty="0" err="1" smtClean="0"/>
              <a:t>Mưa</a:t>
            </a:r>
            <a:r>
              <a:rPr lang="en-US" sz="3600" b="1" dirty="0" smtClean="0"/>
              <a:t> </a:t>
            </a:r>
            <a:r>
              <a:rPr lang="en-US" sz="3600" b="1" dirty="0" err="1" smtClean="0"/>
              <a:t>tơ</a:t>
            </a:r>
            <a:r>
              <a:rPr lang="en-US" sz="3600" b="1" dirty="0" smtClean="0"/>
              <a:t> </a:t>
            </a:r>
            <a:r>
              <a:rPr lang="en-US" sz="3600" b="1" dirty="0" err="1" smtClean="0"/>
              <a:t>rét</a:t>
            </a:r>
            <a:r>
              <a:rPr lang="en-US" sz="3600" b="1" dirty="0" smtClean="0"/>
              <a:t> </a:t>
            </a:r>
            <a:r>
              <a:rPr lang="en-US" sz="3600" b="1" dirty="0" err="1" smtClean="0"/>
              <a:t>lộc</a:t>
            </a:r>
            <a:r>
              <a:rPr lang="en-US" sz="3600" b="1" dirty="0" smtClean="0"/>
              <a:t>                   </a:t>
            </a:r>
            <a:endParaRPr lang="en-US" sz="3600" b="1" dirty="0" smtClean="0"/>
          </a:p>
          <a:p>
            <a:r>
              <a:rPr lang="en-US" sz="3600" b="1" dirty="0" smtClean="0"/>
              <a:t>   </a:t>
            </a:r>
            <a:r>
              <a:rPr lang="en-US" sz="3600" b="1" dirty="0" smtClean="0"/>
              <a:t>- </a:t>
            </a:r>
            <a:r>
              <a:rPr lang="en-US" sz="3600" b="1" dirty="0" err="1" smtClean="0"/>
              <a:t>Mùa</a:t>
            </a:r>
            <a:r>
              <a:rPr lang="en-US" sz="3600" b="1" dirty="0" smtClean="0"/>
              <a:t> </a:t>
            </a:r>
            <a:r>
              <a:rPr lang="en-US" sz="3600" b="1" dirty="0" err="1" smtClean="0"/>
              <a:t>măng</a:t>
            </a:r>
            <a:r>
              <a:rPr lang="en-US" sz="3600" b="1" dirty="0" smtClean="0"/>
              <a:t>                                </a:t>
            </a:r>
            <a:endParaRPr lang="en-US" sz="3600" b="1" dirty="0" smtClean="0"/>
          </a:p>
          <a:p>
            <a:r>
              <a:rPr lang="en-US" sz="3600" b="1" dirty="0" smtClean="0"/>
              <a:t>   </a:t>
            </a:r>
            <a:r>
              <a:rPr lang="en-US" sz="3600" b="1" dirty="0" smtClean="0"/>
              <a:t>- </a:t>
            </a:r>
            <a:r>
              <a:rPr lang="en-US" sz="3600" b="1" dirty="0" err="1" smtClean="0"/>
              <a:t>Sông</a:t>
            </a:r>
            <a:r>
              <a:rPr lang="en-US" sz="3600" b="1" dirty="0" smtClean="0"/>
              <a:t> </a:t>
            </a:r>
            <a:r>
              <a:rPr lang="en-US" sz="3600" b="1" dirty="0" err="1" smtClean="0"/>
              <a:t>Gâm</a:t>
            </a:r>
            <a:r>
              <a:rPr lang="en-US" sz="3600" b="1" dirty="0" smtClean="0"/>
              <a:t> </a:t>
            </a:r>
            <a:r>
              <a:rPr lang="en-US" sz="3600" b="1" dirty="0" err="1" smtClean="0"/>
              <a:t>đôi</a:t>
            </a:r>
            <a:r>
              <a:rPr lang="en-US" sz="3600" b="1" dirty="0" smtClean="0"/>
              <a:t> </a:t>
            </a:r>
            <a:r>
              <a:rPr lang="en-US" sz="3600" b="1" dirty="0" err="1" smtClean="0"/>
              <a:t>bờ</a:t>
            </a:r>
            <a:r>
              <a:rPr lang="en-US" sz="3600" b="1" dirty="0" smtClean="0"/>
              <a:t> </a:t>
            </a:r>
            <a:r>
              <a:rPr lang="en-US" sz="3600" b="1" dirty="0" err="1" smtClean="0"/>
              <a:t>cát</a:t>
            </a:r>
            <a:r>
              <a:rPr lang="en-US" sz="3600" b="1" dirty="0" smtClean="0"/>
              <a:t> </a:t>
            </a:r>
            <a:r>
              <a:rPr lang="en-US" sz="3600" b="1" dirty="0" err="1" smtClean="0"/>
              <a:t>trắng</a:t>
            </a:r>
            <a:r>
              <a:rPr lang="en-US" sz="3600" b="1" dirty="0" smtClean="0"/>
              <a:t>                                        </a:t>
            </a:r>
            <a:endParaRPr lang="en-US" sz="3600" b="1" dirty="0" smtClean="0"/>
          </a:p>
          <a:p>
            <a:r>
              <a:rPr lang="en-US" sz="3600" b="1" dirty="0" smtClean="0"/>
              <a:t>   </a:t>
            </a:r>
            <a:r>
              <a:rPr lang="en-US" sz="3600" b="1" dirty="0" smtClean="0"/>
              <a:t>- </a:t>
            </a:r>
            <a:r>
              <a:rPr lang="en-US" sz="3600" b="1" dirty="0" err="1" smtClean="0"/>
              <a:t>Đá</a:t>
            </a:r>
            <a:r>
              <a:rPr lang="en-US" sz="3600" b="1" dirty="0" smtClean="0"/>
              <a:t> </a:t>
            </a:r>
            <a:r>
              <a:rPr lang="en-US" sz="3600" b="1" dirty="0" err="1" smtClean="0"/>
              <a:t>ngồi</a:t>
            </a:r>
            <a:r>
              <a:rPr lang="en-US" sz="3600" b="1" dirty="0" smtClean="0"/>
              <a:t> </a:t>
            </a:r>
            <a:r>
              <a:rPr lang="en-US" sz="3600" b="1" dirty="0" err="1" smtClean="0"/>
              <a:t>dưới</a:t>
            </a:r>
            <a:r>
              <a:rPr lang="en-US" sz="3600" b="1" dirty="0" smtClean="0"/>
              <a:t> </a:t>
            </a:r>
            <a:r>
              <a:rPr lang="en-US" sz="3600" b="1" dirty="0" err="1" smtClean="0"/>
              <a:t>bến</a:t>
            </a:r>
            <a:r>
              <a:rPr lang="en-US" sz="3600" b="1" dirty="0" smtClean="0"/>
              <a:t>                   </a:t>
            </a:r>
            <a:endParaRPr lang="en-US" sz="3600" b="1" dirty="0" smtClean="0"/>
          </a:p>
          <a:p>
            <a:r>
              <a:rPr lang="en-US" sz="3600" b="1" dirty="0" smtClean="0"/>
              <a:t>  </a:t>
            </a:r>
            <a:r>
              <a:rPr lang="en-US" sz="3600" b="1" dirty="0" smtClean="0"/>
              <a:t>- Non </a:t>
            </a:r>
            <a:r>
              <a:rPr lang="en-US" sz="3600" b="1" dirty="0" err="1" smtClean="0"/>
              <a:t>thần</a:t>
            </a:r>
            <a:r>
              <a:rPr lang="en-US" sz="3600" b="1" dirty="0" smtClean="0"/>
              <a:t> </a:t>
            </a:r>
            <a:r>
              <a:rPr lang="en-US" sz="3600" b="1" dirty="0" err="1" smtClean="0"/>
              <a:t>xanh</a:t>
            </a:r>
            <a:r>
              <a:rPr lang="en-US" sz="3600" b="1" dirty="0" smtClean="0"/>
              <a:t> </a:t>
            </a:r>
            <a:r>
              <a:rPr lang="en-US" sz="3600" b="1" dirty="0" err="1" smtClean="0"/>
              <a:t>ngút</a:t>
            </a:r>
            <a:r>
              <a:rPr lang="en-US" sz="3600" b="1" dirty="0" smtClean="0"/>
              <a:t> </a:t>
            </a:r>
            <a:r>
              <a:rPr lang="en-US" sz="3600" b="1" dirty="0" err="1" smtClean="0"/>
              <a:t>ngát</a:t>
            </a:r>
            <a:r>
              <a:rPr lang="en-US" sz="3600" b="1" dirty="0" smtClean="0"/>
              <a:t>.</a:t>
            </a:r>
          </a:p>
          <a:p>
            <a:endParaRPr lang="en-US" sz="2800" b="1" dirty="0" smtClean="0"/>
          </a:p>
          <a:p>
            <a:endParaRPr lang="en-US" sz="2800" dirty="0"/>
          </a:p>
        </p:txBody>
      </p:sp>
      <p:sp>
        <p:nvSpPr>
          <p:cNvPr id="9" name="Rectangle 8"/>
          <p:cNvSpPr/>
          <p:nvPr/>
        </p:nvSpPr>
        <p:spPr>
          <a:xfrm>
            <a:off x="2514600" y="4381500"/>
            <a:ext cx="5105400" cy="584775"/>
          </a:xfrm>
          <a:prstGeom prst="rect">
            <a:avLst/>
          </a:prstGeom>
        </p:spPr>
        <p:txBody>
          <a:bodyPr wrap="square">
            <a:spAutoFit/>
          </a:bodyPr>
          <a:lstStyle/>
          <a:p>
            <a:r>
              <a:rPr lang="en-US" sz="3200" b="1" dirty="0" err="1" smtClean="0"/>
              <a:t>Biện</a:t>
            </a:r>
            <a:r>
              <a:rPr lang="en-US" sz="3200" b="1" dirty="0" smtClean="0"/>
              <a:t> </a:t>
            </a:r>
            <a:r>
              <a:rPr lang="en-US" sz="3200" b="1" dirty="0" err="1" smtClean="0"/>
              <a:t>pháp</a:t>
            </a:r>
            <a:r>
              <a:rPr lang="en-US" sz="3200" b="1" dirty="0" smtClean="0"/>
              <a:t> </a:t>
            </a:r>
            <a:r>
              <a:rPr lang="en-US" sz="3200" b="1" dirty="0" err="1" smtClean="0"/>
              <a:t>nghệ</a:t>
            </a:r>
            <a:r>
              <a:rPr lang="en-US" sz="3200" b="1" dirty="0" smtClean="0"/>
              <a:t> </a:t>
            </a:r>
            <a:r>
              <a:rPr lang="en-US" sz="3200" b="1" dirty="0" err="1" smtClean="0"/>
              <a:t>thuật</a:t>
            </a:r>
            <a:r>
              <a:rPr lang="en-US" sz="3200" b="1" dirty="0" smtClean="0"/>
              <a:t>:</a:t>
            </a:r>
          </a:p>
        </p:txBody>
      </p:sp>
      <p:sp>
        <p:nvSpPr>
          <p:cNvPr id="11" name="Rectangle 10"/>
          <p:cNvSpPr/>
          <p:nvPr/>
        </p:nvSpPr>
        <p:spPr>
          <a:xfrm>
            <a:off x="2362200" y="5067300"/>
            <a:ext cx="9468874" cy="1200329"/>
          </a:xfrm>
          <a:prstGeom prst="rect">
            <a:avLst/>
          </a:prstGeom>
        </p:spPr>
        <p:txBody>
          <a:bodyPr wrap="none">
            <a:spAutoFit/>
          </a:bodyPr>
          <a:lstStyle/>
          <a:p>
            <a:pPr>
              <a:buFontTx/>
              <a:buChar char="-"/>
            </a:pPr>
            <a:r>
              <a:rPr lang="en-US" sz="3600" b="1" dirty="0" err="1" smtClean="0"/>
              <a:t>Nhân</a:t>
            </a:r>
            <a:r>
              <a:rPr lang="en-US" sz="3600" b="1" dirty="0" smtClean="0"/>
              <a:t> </a:t>
            </a:r>
            <a:r>
              <a:rPr lang="en-US" sz="3600" b="1" dirty="0" err="1" smtClean="0"/>
              <a:t>hóa</a:t>
            </a:r>
            <a:r>
              <a:rPr lang="en-US" sz="3600" b="1" dirty="0" smtClean="0"/>
              <a:t>   + </a:t>
            </a:r>
            <a:r>
              <a:rPr lang="en-US" sz="3600" b="1" dirty="0" err="1" smtClean="0"/>
              <a:t>Đá</a:t>
            </a:r>
            <a:r>
              <a:rPr lang="en-US" sz="3600" b="1" dirty="0" smtClean="0"/>
              <a:t> </a:t>
            </a:r>
            <a:r>
              <a:rPr lang="en-US" sz="3600" b="1" dirty="0" err="1" smtClean="0"/>
              <a:t>ngồi</a:t>
            </a:r>
            <a:r>
              <a:rPr lang="en-US" sz="3600" b="1" dirty="0" smtClean="0"/>
              <a:t>… </a:t>
            </a:r>
            <a:r>
              <a:rPr lang="en-US" sz="3600" b="1" dirty="0" err="1" smtClean="0"/>
              <a:t>trông</a:t>
            </a:r>
            <a:r>
              <a:rPr lang="en-US" sz="3600" b="1" dirty="0" smtClean="0"/>
              <a:t> </a:t>
            </a:r>
            <a:r>
              <a:rPr lang="en-US" sz="3600" b="1" dirty="0" err="1" smtClean="0"/>
              <a:t>nhau</a:t>
            </a:r>
            <a:r>
              <a:rPr lang="en-US" sz="3600" b="1" dirty="0" smtClean="0"/>
              <a:t>                      </a:t>
            </a:r>
            <a:endParaRPr lang="en-US" sz="3600" b="1" dirty="0" smtClean="0"/>
          </a:p>
          <a:p>
            <a:r>
              <a:rPr lang="en-US" sz="3600" b="1" dirty="0" smtClean="0"/>
              <a:t> </a:t>
            </a:r>
            <a:r>
              <a:rPr lang="en-US" sz="3600" b="1" dirty="0" smtClean="0"/>
              <a:t>                      +  </a:t>
            </a:r>
            <a:r>
              <a:rPr lang="en-US" sz="3600" b="1" dirty="0" smtClean="0"/>
              <a:t>Non </a:t>
            </a:r>
            <a:r>
              <a:rPr lang="en-US" sz="3600" b="1" dirty="0" err="1" smtClean="0"/>
              <a:t>thần</a:t>
            </a:r>
            <a:r>
              <a:rPr lang="en-US" sz="3600" b="1" dirty="0" smtClean="0"/>
              <a:t> </a:t>
            </a:r>
            <a:r>
              <a:rPr lang="en-US" sz="3600" b="1" dirty="0" err="1" smtClean="0"/>
              <a:t>hình</a:t>
            </a:r>
            <a:r>
              <a:rPr lang="en-US" sz="3600" b="1" dirty="0" smtClean="0"/>
              <a:t> </a:t>
            </a:r>
            <a:r>
              <a:rPr lang="en-US" sz="3600" b="1" dirty="0" err="1" smtClean="0"/>
              <a:t>như</a:t>
            </a:r>
            <a:r>
              <a:rPr lang="en-US" sz="3600" b="1" dirty="0" smtClean="0"/>
              <a:t> </a:t>
            </a:r>
            <a:r>
              <a:rPr lang="en-US" sz="3600" b="1" dirty="0" err="1" smtClean="0"/>
              <a:t>trẻ</a:t>
            </a:r>
            <a:r>
              <a:rPr lang="en-US" sz="3600" b="1" dirty="0" smtClean="0"/>
              <a:t> </a:t>
            </a:r>
            <a:r>
              <a:rPr lang="en-US" sz="3600" b="1" dirty="0" err="1" smtClean="0"/>
              <a:t>lại</a:t>
            </a:r>
            <a:r>
              <a:rPr lang="en-US" sz="3600" b="1" dirty="0" smtClean="0"/>
              <a:t>.</a:t>
            </a:r>
            <a:r>
              <a:rPr lang="en-US" sz="3600" b="1" dirty="0" smtClean="0"/>
              <a:t>              </a:t>
            </a:r>
            <a:endParaRPr lang="en-US" sz="3600" b="1" dirty="0" smtClean="0"/>
          </a:p>
        </p:txBody>
      </p:sp>
      <p:sp>
        <p:nvSpPr>
          <p:cNvPr id="45058" name="Rectangle 2"/>
          <p:cNvSpPr>
            <a:spLocks noChangeArrowheads="1"/>
          </p:cNvSpPr>
          <p:nvPr/>
        </p:nvSpPr>
        <p:spPr bwMode="auto">
          <a:xfrm>
            <a:off x="1295400" y="6527513"/>
            <a:ext cx="494879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E05BB"/>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0E05BB"/>
                </a:solidFill>
                <a:effectLst/>
                <a:latin typeface="Times New Roman" pitchFamily="18" charset="0"/>
                <a:ea typeface="Calibri" pitchFamily="34" charset="0"/>
                <a:cs typeface="Times New Roman" pitchFamily="18" charset="0"/>
              </a:rPr>
              <a:t>Cách</a:t>
            </a:r>
            <a:r>
              <a:rPr kumimoji="0" lang="en-US" sz="3200" b="1" i="0" u="none" strike="noStrike" cap="none" normalizeH="0" baseline="0" dirty="0" smtClean="0">
                <a:ln>
                  <a:noFill/>
                </a:ln>
                <a:solidFill>
                  <a:srgbClr val="0E05BB"/>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0E05BB"/>
                </a:solidFill>
                <a:effectLst/>
                <a:latin typeface="Times New Roman" pitchFamily="18" charset="0"/>
                <a:ea typeface="Calibri" pitchFamily="34" charset="0"/>
                <a:cs typeface="Times New Roman" pitchFamily="18" charset="0"/>
              </a:rPr>
              <a:t>xưng</a:t>
            </a:r>
            <a:r>
              <a:rPr kumimoji="0" lang="en-US" sz="3200" b="1" i="0" u="none" strike="noStrike" cap="none" normalizeH="0" baseline="0" dirty="0" smtClean="0">
                <a:ln>
                  <a:noFill/>
                </a:ln>
                <a:solidFill>
                  <a:srgbClr val="0E05BB"/>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0E05BB"/>
                </a:solidFill>
                <a:effectLst/>
                <a:latin typeface="Times New Roman" pitchFamily="18" charset="0"/>
                <a:ea typeface="Calibri" pitchFamily="34" charset="0"/>
                <a:cs typeface="Times New Roman" pitchFamily="18" charset="0"/>
              </a:rPr>
              <a:t>hô</a:t>
            </a:r>
            <a:r>
              <a:rPr kumimoji="0" lang="en-US" sz="3200" b="1" i="0" u="none" strike="noStrike" cap="none" normalizeH="0" baseline="0" dirty="0" smtClean="0">
                <a:ln>
                  <a:noFill/>
                </a:ln>
                <a:solidFill>
                  <a:srgbClr val="0E05BB"/>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0E05BB"/>
                </a:solidFill>
                <a:effectLst/>
                <a:latin typeface="Times New Roman" pitchFamily="18" charset="0"/>
                <a:ea typeface="Calibri" pitchFamily="34" charset="0"/>
                <a:cs typeface="Times New Roman" pitchFamily="18" charset="0"/>
              </a:rPr>
              <a:t>em</a:t>
            </a:r>
            <a:r>
              <a:rPr kumimoji="0" lang="en-US" sz="3200" b="1" i="0" u="none" strike="noStrike" cap="none" normalizeH="0" baseline="0" dirty="0" smtClean="0">
                <a:ln>
                  <a:noFill/>
                </a:ln>
                <a:solidFill>
                  <a:srgbClr val="0E05BB"/>
                </a:solidFill>
                <a:effectLst/>
                <a:latin typeface="Times New Roman" pitchFamily="18" charset="0"/>
                <a:ea typeface="Calibri" pitchFamily="34" charset="0"/>
                <a:cs typeface="Times New Roman" pitchFamily="18" charset="0"/>
              </a:rPr>
              <a:t> – </a:t>
            </a:r>
            <a:r>
              <a:rPr kumimoji="0" lang="en-US" sz="3200" b="1" i="0" u="none" strike="noStrike" cap="none" normalizeH="0" baseline="0" dirty="0" err="1" smtClean="0">
                <a:ln>
                  <a:noFill/>
                </a:ln>
                <a:solidFill>
                  <a:srgbClr val="0E05BB"/>
                </a:solidFill>
                <a:effectLst/>
                <a:latin typeface="Times New Roman" pitchFamily="18" charset="0"/>
                <a:ea typeface="Calibri" pitchFamily="34" charset="0"/>
                <a:cs typeface="Times New Roman" pitchFamily="18" charset="0"/>
              </a:rPr>
              <a:t>ta</a:t>
            </a:r>
            <a:r>
              <a:rPr kumimoji="0" lang="en-US" sz="3200" b="1" i="0" u="none" strike="noStrike" cap="none" normalizeH="0" baseline="0" dirty="0" smtClean="0">
                <a:ln>
                  <a:noFill/>
                </a:ln>
                <a:solidFill>
                  <a:srgbClr val="0E05BB"/>
                </a:solidFill>
                <a:effectLst/>
                <a:latin typeface="Times New Roman" pitchFamily="18" charset="0"/>
                <a:ea typeface="Calibri" pitchFamily="34" charset="0"/>
                <a:cs typeface="Times New Roman" pitchFamily="18" charset="0"/>
              </a:rPr>
              <a:t> -&gt; </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3"/>
          <p:cNvSpPr/>
          <p:nvPr/>
        </p:nvSpPr>
        <p:spPr>
          <a:xfrm>
            <a:off x="6172200" y="6515100"/>
            <a:ext cx="5257800" cy="646331"/>
          </a:xfrm>
          <a:prstGeom prst="rect">
            <a:avLst/>
          </a:prstGeom>
        </p:spPr>
        <p:txBody>
          <a:bodyPr wrap="square">
            <a:spAutoFit/>
          </a:bodyPr>
          <a:lstStyle/>
          <a:p>
            <a:r>
              <a:rPr lang="en-US" sz="3600" b="1" dirty="0" err="1" smtClean="0">
                <a:solidFill>
                  <a:srgbClr val="FF0000"/>
                </a:solidFill>
              </a:rPr>
              <a:t>Tạo</a:t>
            </a:r>
            <a:r>
              <a:rPr lang="en-US" sz="3600" b="1" dirty="0" smtClean="0">
                <a:solidFill>
                  <a:srgbClr val="FF0000"/>
                </a:solidFill>
              </a:rPr>
              <a:t> </a:t>
            </a:r>
            <a:r>
              <a:rPr lang="en-US" sz="3600" b="1" dirty="0" err="1" smtClean="0">
                <a:solidFill>
                  <a:srgbClr val="FF0000"/>
                </a:solidFill>
              </a:rPr>
              <a:t>cảm</a:t>
            </a:r>
            <a:r>
              <a:rPr lang="en-US" sz="3600" b="1" dirty="0" smtClean="0">
                <a:solidFill>
                  <a:srgbClr val="FF0000"/>
                </a:solidFill>
              </a:rPr>
              <a:t> </a:t>
            </a:r>
            <a:r>
              <a:rPr lang="en-US" sz="3600" b="1" dirty="0" err="1" smtClean="0">
                <a:solidFill>
                  <a:srgbClr val="FF0000"/>
                </a:solidFill>
              </a:rPr>
              <a:t>giác</a:t>
            </a:r>
            <a:r>
              <a:rPr lang="en-US" sz="3600" b="1" dirty="0" smtClean="0">
                <a:solidFill>
                  <a:srgbClr val="FF0000"/>
                </a:solidFill>
              </a:rPr>
              <a:t> </a:t>
            </a:r>
            <a:r>
              <a:rPr lang="en-US" sz="3600" b="1" dirty="0" err="1" smtClean="0">
                <a:solidFill>
                  <a:srgbClr val="FF0000"/>
                </a:solidFill>
              </a:rPr>
              <a:t>thân</a:t>
            </a:r>
            <a:r>
              <a:rPr lang="en-US" sz="3600" b="1" dirty="0" smtClean="0">
                <a:solidFill>
                  <a:srgbClr val="FF0000"/>
                </a:solidFill>
              </a:rPr>
              <a:t> </a:t>
            </a:r>
            <a:r>
              <a:rPr lang="en-US" sz="3600" b="1" dirty="0" err="1" smtClean="0">
                <a:solidFill>
                  <a:srgbClr val="FF0000"/>
                </a:solidFill>
              </a:rPr>
              <a:t>thương</a:t>
            </a:r>
            <a:endParaRPr lang="en-US" sz="3600" b="1" dirty="0">
              <a:solidFill>
                <a:srgbClr val="FF0000"/>
              </a:solidFill>
            </a:endParaRPr>
          </a:p>
        </p:txBody>
      </p:sp>
      <p:sp>
        <p:nvSpPr>
          <p:cNvPr id="45059" name="Rectangle 3"/>
          <p:cNvSpPr>
            <a:spLocks noChangeArrowheads="1"/>
          </p:cNvSpPr>
          <p:nvPr/>
        </p:nvSpPr>
        <p:spPr bwMode="auto">
          <a:xfrm>
            <a:off x="914400" y="7048500"/>
            <a:ext cx="19590587"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n-US" sz="3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-&gt;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Khung</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cảnh</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thiên</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nhiên</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Chiêm</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Hóa</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gần</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gũi</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giản</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dị</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nhưng</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có</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hồn</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a:t>
            </a:r>
          </a:p>
          <a:p>
            <a:pPr marL="0" marR="0" lvl="0" indent="0" algn="just" defTabSz="914400" rtl="0" eaLnBrk="1" fontAlgn="base" latinLnBrk="0" hangingPunct="1">
              <a:lnSpc>
                <a:spcPct val="100000"/>
              </a:lnSpc>
              <a:spcBef>
                <a:spcPct val="0"/>
              </a:spcBef>
              <a:spcAft>
                <a:spcPct val="0"/>
              </a:spcAft>
              <a:buClrTx/>
              <a:buSzTx/>
              <a:tabLst/>
            </a:pP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tạo</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nên</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mùa</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xuân</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tươi</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đẹp</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rực</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rỡ</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tràn</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đầy</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sức</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sống</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mãnh</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4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liệt</a:t>
            </a:r>
            <a:r>
              <a:rPr kumimoji="0" lang="en-US" sz="4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a:t>
            </a:r>
            <a:endParaRPr kumimoji="0" lang="en-US" sz="4400" b="1" i="0" u="none" strike="noStrike" cap="none" normalizeH="0" baseline="0" dirty="0" smtClean="0">
              <a:ln>
                <a:noFill/>
              </a:ln>
              <a:solidFill>
                <a:srgbClr val="FF0000"/>
              </a:solidFill>
              <a:effectLst/>
              <a:latin typeface="Arial" pitchFamily="34" charset="0"/>
              <a:cs typeface="Arial"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90"/>
                                          </p:val>
                                        </p:tav>
                                        <p:tav tm="100000">
                                          <p:val>
                                            <p:fltVal val="0"/>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checkerboard(across)">
                                      <p:cBhvr>
                                        <p:cTn id="20" dur="500"/>
                                        <p:tgtEl>
                                          <p:spTgt spid="8">
                                            <p:txEl>
                                              <p:pRg st="0" end="0"/>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checkerboard(across)">
                                      <p:cBhvr>
                                        <p:cTn id="23" dur="500"/>
                                        <p:tgtEl>
                                          <p:spTgt spid="8">
                                            <p:txEl>
                                              <p:pRg st="1" end="1"/>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checkerboard(across)">
                                      <p:cBhvr>
                                        <p:cTn id="26" dur="500"/>
                                        <p:tgtEl>
                                          <p:spTgt spid="8">
                                            <p:txEl>
                                              <p:pRg st="2" end="2"/>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checkerboard(across)">
                                      <p:cBhvr>
                                        <p:cTn id="29" dur="500"/>
                                        <p:tgtEl>
                                          <p:spTgt spid="8">
                                            <p:txEl>
                                              <p:pRg st="3" end="3"/>
                                            </p:txEl>
                                          </p:spTgt>
                                        </p:tgtEl>
                                      </p:cBhvr>
                                    </p:animEffect>
                                  </p:childTnLst>
                                </p:cTn>
                              </p:par>
                              <p:par>
                                <p:cTn id="30" presetID="5" presetClass="entr" presetSubtype="10" fill="hold" nodeType="with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checkerboard(across)">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amond(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 calcmode="lin" valueType="num">
                                      <p:cBhvr additive="base">
                                        <p:cTn id="42"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1">
                                            <p:txEl>
                                              <p:pRg st="1" end="1"/>
                                            </p:txEl>
                                          </p:spTgt>
                                        </p:tgtEl>
                                        <p:attrNameLst>
                                          <p:attrName>style.visibility</p:attrName>
                                        </p:attrNameLst>
                                      </p:cBhvr>
                                      <p:to>
                                        <p:strVal val="visible"/>
                                      </p:to>
                                    </p:set>
                                    <p:anim calcmode="lin" valueType="num">
                                      <p:cBhvr additive="base">
                                        <p:cTn id="48"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6" fill="hold" nodeType="clickEffect">
                                  <p:stCondLst>
                                    <p:cond delay="0"/>
                                  </p:stCondLst>
                                  <p:childTnLst>
                                    <p:set>
                                      <p:cBhvr>
                                        <p:cTn id="53" dur="1" fill="hold">
                                          <p:stCondLst>
                                            <p:cond delay="0"/>
                                          </p:stCondLst>
                                        </p:cTn>
                                        <p:tgtEl>
                                          <p:spTgt spid="45058">
                                            <p:txEl>
                                              <p:pRg st="0" end="0"/>
                                            </p:txEl>
                                          </p:spTgt>
                                        </p:tgtEl>
                                        <p:attrNameLst>
                                          <p:attrName>style.visibility</p:attrName>
                                        </p:attrNameLst>
                                      </p:cBhvr>
                                      <p:to>
                                        <p:strVal val="visible"/>
                                      </p:to>
                                    </p:set>
                                    <p:animEffect transition="in" filter="barn(inHorizontal)">
                                      <p:cBhvr>
                                        <p:cTn id="54" dur="500"/>
                                        <p:tgtEl>
                                          <p:spTgt spid="45058">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0" presetClass="entr" presetSubtype="0"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Effect transition="in" filter="wedge">
                                      <p:cBhvr>
                                        <p:cTn id="59" dur="2000"/>
                                        <p:tgtEl>
                                          <p:spTgt spid="14">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0" presetClass="entr" presetSubtype="0" fill="hold" nodeType="clickEffect">
                                  <p:stCondLst>
                                    <p:cond delay="0"/>
                                  </p:stCondLst>
                                  <p:childTnLst>
                                    <p:set>
                                      <p:cBhvr>
                                        <p:cTn id="63" dur="1" fill="hold">
                                          <p:stCondLst>
                                            <p:cond delay="0"/>
                                          </p:stCondLst>
                                        </p:cTn>
                                        <p:tgtEl>
                                          <p:spTgt spid="45059">
                                            <p:txEl>
                                              <p:pRg st="0" end="0"/>
                                            </p:txEl>
                                          </p:spTgt>
                                        </p:tgtEl>
                                        <p:attrNameLst>
                                          <p:attrName>style.visibility</p:attrName>
                                        </p:attrNameLst>
                                      </p:cBhvr>
                                      <p:to>
                                        <p:strVal val="visible"/>
                                      </p:to>
                                    </p:set>
                                    <p:animEffect transition="in" filter="wedge">
                                      <p:cBhvr>
                                        <p:cTn id="64" dur="2000"/>
                                        <p:tgtEl>
                                          <p:spTgt spid="45059">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0" presetClass="entr" presetSubtype="0" fill="hold" nodeType="clickEffect">
                                  <p:stCondLst>
                                    <p:cond delay="0"/>
                                  </p:stCondLst>
                                  <p:childTnLst>
                                    <p:set>
                                      <p:cBhvr>
                                        <p:cTn id="68" dur="1" fill="hold">
                                          <p:stCondLst>
                                            <p:cond delay="0"/>
                                          </p:stCondLst>
                                        </p:cTn>
                                        <p:tgtEl>
                                          <p:spTgt spid="45059">
                                            <p:txEl>
                                              <p:pRg st="1" end="1"/>
                                            </p:txEl>
                                          </p:spTgt>
                                        </p:tgtEl>
                                        <p:attrNameLst>
                                          <p:attrName>style.visibility</p:attrName>
                                        </p:attrNameLst>
                                      </p:cBhvr>
                                      <p:to>
                                        <p:strVal val="visible"/>
                                      </p:to>
                                    </p:set>
                                    <p:animEffect transition="in" filter="wedge">
                                      <p:cBhvr>
                                        <p:cTn id="69" dur="2000"/>
                                        <p:tgtEl>
                                          <p:spTgt spid="450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kinh nghiệm du lịch Chiêm Hóa Tuyên Quang"/>
          <p:cNvPicPr>
            <a:picLocks noChangeAspect="1" noChangeArrowheads="1"/>
          </p:cNvPicPr>
          <p:nvPr/>
        </p:nvPicPr>
        <p:blipFill>
          <a:blip r:embed="rId2" cstate="print"/>
          <a:srcRect/>
          <a:stretch>
            <a:fillRect/>
          </a:stretch>
        </p:blipFill>
        <p:spPr bwMode="auto">
          <a:xfrm>
            <a:off x="0" y="0"/>
            <a:ext cx="5715000" cy="4991100"/>
          </a:xfrm>
          <a:prstGeom prst="rect">
            <a:avLst/>
          </a:prstGeom>
          <a:noFill/>
        </p:spPr>
      </p:pic>
      <p:pic>
        <p:nvPicPr>
          <p:cNvPr id="49156" name="Picture 4" descr="kinh nghiệm du lịch Chiêm Hóa Tuyên Quang"/>
          <p:cNvPicPr>
            <a:picLocks noChangeAspect="1" noChangeArrowheads="1"/>
          </p:cNvPicPr>
          <p:nvPr/>
        </p:nvPicPr>
        <p:blipFill>
          <a:blip r:embed="rId3" cstate="print"/>
          <a:srcRect/>
          <a:stretch>
            <a:fillRect/>
          </a:stretch>
        </p:blipFill>
        <p:spPr bwMode="auto">
          <a:xfrm>
            <a:off x="6019800" y="0"/>
            <a:ext cx="6172200" cy="5143500"/>
          </a:xfrm>
          <a:prstGeom prst="rect">
            <a:avLst/>
          </a:prstGeom>
          <a:noFill/>
        </p:spPr>
      </p:pic>
      <p:pic>
        <p:nvPicPr>
          <p:cNvPr id="49158" name="Picture 6" descr="kinh nghiệm du lịch Chiêm Hóa Tuyên Quang"/>
          <p:cNvPicPr>
            <a:picLocks noChangeAspect="1" noChangeArrowheads="1"/>
          </p:cNvPicPr>
          <p:nvPr/>
        </p:nvPicPr>
        <p:blipFill>
          <a:blip r:embed="rId4" cstate="print"/>
          <a:srcRect/>
          <a:stretch>
            <a:fillRect/>
          </a:stretch>
        </p:blipFill>
        <p:spPr bwMode="auto">
          <a:xfrm>
            <a:off x="12573000" y="1"/>
            <a:ext cx="5257800" cy="5143499"/>
          </a:xfrm>
          <a:prstGeom prst="rect">
            <a:avLst/>
          </a:prstGeom>
          <a:noFill/>
        </p:spPr>
      </p:pic>
      <p:pic>
        <p:nvPicPr>
          <p:cNvPr id="49160" name="Picture 8" descr="kinh nghiệm du lịch Chiêm Hóa Tuyên Quang"/>
          <p:cNvPicPr>
            <a:picLocks noChangeAspect="1" noChangeArrowheads="1"/>
          </p:cNvPicPr>
          <p:nvPr/>
        </p:nvPicPr>
        <p:blipFill>
          <a:blip r:embed="rId5" cstate="print"/>
          <a:srcRect/>
          <a:stretch>
            <a:fillRect/>
          </a:stretch>
        </p:blipFill>
        <p:spPr bwMode="auto">
          <a:xfrm>
            <a:off x="0" y="5143500"/>
            <a:ext cx="5791200" cy="5143500"/>
          </a:xfrm>
          <a:prstGeom prst="rect">
            <a:avLst/>
          </a:prstGeom>
          <a:noFill/>
        </p:spPr>
      </p:pic>
      <p:pic>
        <p:nvPicPr>
          <p:cNvPr id="49162" name="Picture 10" descr="kinh nghiệm du lịch Chiêm Hóa Tuyên Quang"/>
          <p:cNvPicPr>
            <a:picLocks noChangeAspect="1" noChangeArrowheads="1"/>
          </p:cNvPicPr>
          <p:nvPr/>
        </p:nvPicPr>
        <p:blipFill>
          <a:blip r:embed="rId6" cstate="print"/>
          <a:srcRect/>
          <a:stretch>
            <a:fillRect/>
          </a:stretch>
        </p:blipFill>
        <p:spPr bwMode="auto">
          <a:xfrm>
            <a:off x="5638800" y="5143500"/>
            <a:ext cx="6667500" cy="5143500"/>
          </a:xfrm>
          <a:prstGeom prst="rect">
            <a:avLst/>
          </a:prstGeom>
          <a:noFill/>
        </p:spPr>
      </p:pic>
      <p:pic>
        <p:nvPicPr>
          <p:cNvPr id="49164" name="Picture 12" descr="kinh nghiệm du lịch Chiêm Hóa Tuyên Quang"/>
          <p:cNvPicPr>
            <a:picLocks noChangeAspect="1" noChangeArrowheads="1"/>
          </p:cNvPicPr>
          <p:nvPr/>
        </p:nvPicPr>
        <p:blipFill>
          <a:blip r:embed="rId7" cstate="print"/>
          <a:srcRect/>
          <a:stretch>
            <a:fillRect/>
          </a:stretch>
        </p:blipFill>
        <p:spPr bwMode="auto">
          <a:xfrm>
            <a:off x="12573000" y="5219700"/>
            <a:ext cx="5715000" cy="50673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linds(horizontal)">
                                      <p:cBhvr>
                                        <p:cTn id="7" dur="500"/>
                                        <p:tgtEl>
                                          <p:spTgt spid="4915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9156"/>
                                        </p:tgtEl>
                                        <p:attrNameLst>
                                          <p:attrName>style.visibility</p:attrName>
                                        </p:attrNameLst>
                                      </p:cBhvr>
                                      <p:to>
                                        <p:strVal val="visible"/>
                                      </p:to>
                                    </p:set>
                                    <p:animEffect transition="in" filter="box(in)">
                                      <p:cBhvr>
                                        <p:cTn id="12" dur="500"/>
                                        <p:tgtEl>
                                          <p:spTgt spid="4915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9158"/>
                                        </p:tgtEl>
                                        <p:attrNameLst>
                                          <p:attrName>style.visibility</p:attrName>
                                        </p:attrNameLst>
                                      </p:cBhvr>
                                      <p:to>
                                        <p:strVal val="visible"/>
                                      </p:to>
                                    </p:set>
                                    <p:animEffect transition="in" filter="checkerboard(across)">
                                      <p:cBhvr>
                                        <p:cTn id="17" dur="500"/>
                                        <p:tgtEl>
                                          <p:spTgt spid="4915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9160"/>
                                        </p:tgtEl>
                                        <p:attrNameLst>
                                          <p:attrName>style.visibility</p:attrName>
                                        </p:attrNameLst>
                                      </p:cBhvr>
                                      <p:to>
                                        <p:strVal val="visible"/>
                                      </p:to>
                                    </p:set>
                                    <p:animEffect transition="in" filter="blinds(horizontal)">
                                      <p:cBhvr>
                                        <p:cTn id="22" dur="500"/>
                                        <p:tgtEl>
                                          <p:spTgt spid="4916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9162"/>
                                        </p:tgtEl>
                                        <p:attrNameLst>
                                          <p:attrName>style.visibility</p:attrName>
                                        </p:attrNameLst>
                                      </p:cBhvr>
                                      <p:to>
                                        <p:strVal val="visible"/>
                                      </p:to>
                                    </p:set>
                                    <p:animEffect transition="in" filter="box(in)">
                                      <p:cBhvr>
                                        <p:cTn id="27" dur="500"/>
                                        <p:tgtEl>
                                          <p:spTgt spid="4916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9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0" y="202913"/>
            <a:ext cx="14853746"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2. </a:t>
            </a:r>
            <a:r>
              <a:rPr kumimoji="0" lang="en-US" sz="3200" b="1" i="0" u="none" strike="noStrike" cap="none" normalizeH="0" baseline="0" dirty="0" err="1" smtClean="0">
                <a:ln>
                  <a:noFill/>
                </a:ln>
                <a:solidFill>
                  <a:srgbClr val="FF0000"/>
                </a:solidFill>
                <a:effectLst/>
                <a:latin typeface="Arial" pitchFamily="34" charset="0"/>
                <a:ea typeface="Calibri" pitchFamily="34" charset="0"/>
                <a:cs typeface="Times New Roman" pitchFamily="18" charset="0"/>
              </a:rPr>
              <a:t>Hình</a:t>
            </a:r>
            <a:r>
              <a:rPr kumimoji="0" lang="en-US" sz="32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Calibri" pitchFamily="34" charset="0"/>
                <a:cs typeface="Times New Roman" pitchFamily="18" charset="0"/>
              </a:rPr>
              <a:t>ảnh</a:t>
            </a:r>
            <a:r>
              <a:rPr kumimoji="0" lang="en-US" sz="32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Calibri" pitchFamily="34" charset="0"/>
                <a:cs typeface="Times New Roman" pitchFamily="18" charset="0"/>
              </a:rPr>
              <a:t>những</a:t>
            </a:r>
            <a:r>
              <a:rPr kumimoji="0" lang="en-US" sz="32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Calibri" pitchFamily="34" charset="0"/>
                <a:cs typeface="Times New Roman" pitchFamily="18" charset="0"/>
              </a:rPr>
              <a:t>người</a:t>
            </a:r>
            <a:r>
              <a:rPr kumimoji="0" lang="en-US" sz="32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 con </a:t>
            </a:r>
            <a:r>
              <a:rPr kumimoji="0" lang="en-US" sz="3200" b="1" i="0" u="none" strike="noStrike" cap="none" normalizeH="0" baseline="0" dirty="0" err="1" smtClean="0">
                <a:ln>
                  <a:noFill/>
                </a:ln>
                <a:solidFill>
                  <a:srgbClr val="FF0000"/>
                </a:solidFill>
                <a:effectLst/>
                <a:latin typeface="Arial" pitchFamily="34" charset="0"/>
                <a:ea typeface="Calibri" pitchFamily="34" charset="0"/>
                <a:cs typeface="Times New Roman" pitchFamily="18" charset="0"/>
              </a:rPr>
              <a:t>gái</a:t>
            </a:r>
            <a:r>
              <a:rPr kumimoji="0" lang="en-US" sz="32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Calibri" pitchFamily="34" charset="0"/>
                <a:cs typeface="Times New Roman" pitchFamily="18" charset="0"/>
              </a:rPr>
              <a:t>xinh</a:t>
            </a:r>
            <a:r>
              <a:rPr kumimoji="0" lang="en-US" sz="32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Calibri" pitchFamily="34" charset="0"/>
                <a:cs typeface="Times New Roman" pitchFamily="18" charset="0"/>
              </a:rPr>
              <a:t>đẹp</a:t>
            </a:r>
            <a:r>
              <a:rPr kumimoji="0" lang="en-US" sz="32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 ở </a:t>
            </a:r>
            <a:r>
              <a:rPr kumimoji="0" lang="en-US" sz="3200" b="1" i="0" u="none" strike="noStrike" cap="none" normalizeH="0" baseline="0" dirty="0" err="1" smtClean="0">
                <a:ln>
                  <a:noFill/>
                </a:ln>
                <a:solidFill>
                  <a:srgbClr val="FF0000"/>
                </a:solidFill>
                <a:effectLst/>
                <a:latin typeface="Arial" pitchFamily="34" charset="0"/>
                <a:ea typeface="Calibri" pitchFamily="34" charset="0"/>
                <a:cs typeface="Times New Roman" pitchFamily="18" charset="0"/>
              </a:rPr>
              <a:t>vùng</a:t>
            </a:r>
            <a:r>
              <a:rPr kumimoji="0" lang="en-US" sz="32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Calibri" pitchFamily="34" charset="0"/>
                <a:cs typeface="Times New Roman" pitchFamily="18" charset="0"/>
              </a:rPr>
              <a:t>đất</a:t>
            </a:r>
            <a:r>
              <a:rPr kumimoji="0" lang="en-US" sz="32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Calibri" pitchFamily="34" charset="0"/>
                <a:cs typeface="Times New Roman" pitchFamily="18" charset="0"/>
              </a:rPr>
              <a:t>Chiêm</a:t>
            </a:r>
            <a:r>
              <a:rPr kumimoji="0" lang="en-US" sz="32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Calibri" pitchFamily="34" charset="0"/>
                <a:cs typeface="Times New Roman" pitchFamily="18" charset="0"/>
              </a:rPr>
              <a:t>Hóa</a:t>
            </a:r>
            <a:r>
              <a:rPr kumimoji="0" lang="en-US" sz="32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 ( </a:t>
            </a:r>
            <a:r>
              <a:rPr kumimoji="0" lang="en-US" sz="3200" b="1" i="0" u="none" strike="noStrike" cap="none" normalizeH="0" baseline="0" dirty="0" err="1" smtClean="0">
                <a:ln>
                  <a:noFill/>
                </a:ln>
                <a:solidFill>
                  <a:srgbClr val="FF0000"/>
                </a:solidFill>
                <a:effectLst/>
                <a:latin typeface="Arial" pitchFamily="34" charset="0"/>
                <a:ea typeface="Calibri" pitchFamily="34" charset="0"/>
                <a:cs typeface="Times New Roman" pitchFamily="18" charset="0"/>
              </a:rPr>
              <a:t>khổ</a:t>
            </a:r>
            <a:r>
              <a:rPr kumimoji="0" lang="en-US" sz="32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 3,4)</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50178" name="Rectangle 2"/>
          <p:cNvSpPr>
            <a:spLocks noChangeArrowheads="1"/>
          </p:cNvSpPr>
          <p:nvPr/>
        </p:nvSpPr>
        <p:spPr bwMode="auto">
          <a:xfrm>
            <a:off x="457200" y="723900"/>
            <a:ext cx="121158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Cô</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gái</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Dao </a:t>
            </a:r>
            <a:r>
              <a:rPr kumimoji="0" lang="en-US"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nào</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cũng</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đẹp</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vòng</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bạc</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rung </a:t>
            </a:r>
            <a:r>
              <a:rPr kumimoji="0" lang="en-US"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rinh</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ngù</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hoa</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mơn</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mởn</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50180" name="Picture 4" descr="Nghệ thuật trang trí trên trang phục của người Dao đỏ - Di sản quý giá của  quốc gia"/>
          <p:cNvPicPr>
            <a:picLocks noChangeAspect="1" noChangeArrowheads="1"/>
          </p:cNvPicPr>
          <p:nvPr/>
        </p:nvPicPr>
        <p:blipFill>
          <a:blip r:embed="rId2" cstate="print"/>
          <a:srcRect/>
          <a:stretch>
            <a:fillRect/>
          </a:stretch>
        </p:blipFill>
        <p:spPr bwMode="auto">
          <a:xfrm>
            <a:off x="304800" y="1409700"/>
            <a:ext cx="4953000" cy="3962400"/>
          </a:xfrm>
          <a:prstGeom prst="rect">
            <a:avLst/>
          </a:prstGeom>
          <a:noFill/>
        </p:spPr>
      </p:pic>
      <p:pic>
        <p:nvPicPr>
          <p:cNvPr id="50182" name="Picture 6" descr="Nét đẹp văn hóa trên trang phục người Dao"/>
          <p:cNvPicPr>
            <a:picLocks noChangeAspect="1" noChangeArrowheads="1"/>
          </p:cNvPicPr>
          <p:nvPr/>
        </p:nvPicPr>
        <p:blipFill>
          <a:blip r:embed="rId3" cstate="print"/>
          <a:srcRect/>
          <a:stretch>
            <a:fillRect/>
          </a:stretch>
        </p:blipFill>
        <p:spPr bwMode="auto">
          <a:xfrm>
            <a:off x="5867400" y="1562100"/>
            <a:ext cx="4724400" cy="3733800"/>
          </a:xfrm>
          <a:prstGeom prst="rect">
            <a:avLst/>
          </a:prstGeom>
          <a:noFill/>
        </p:spPr>
      </p:pic>
      <p:sp>
        <p:nvSpPr>
          <p:cNvPr id="50183" name="Rectangle 7"/>
          <p:cNvSpPr>
            <a:spLocks noChangeArrowheads="1"/>
          </p:cNvSpPr>
          <p:nvPr/>
        </p:nvSpPr>
        <p:spPr bwMode="auto">
          <a:xfrm>
            <a:off x="381000" y="5676900"/>
            <a:ext cx="9226180"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on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gái</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bản</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Tày</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duyên</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quá</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nụ</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cười</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môi</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mọng</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0185" name="Picture 9" descr="Mặt mộc lạ lẫm của nữ sinh dân tộc Tày từng ghi điểm trên sóng truyền hình"/>
          <p:cNvPicPr>
            <a:picLocks noChangeAspect="1" noChangeArrowheads="1"/>
          </p:cNvPicPr>
          <p:nvPr/>
        </p:nvPicPr>
        <p:blipFill>
          <a:blip r:embed="rId4" cstate="print"/>
          <a:srcRect/>
          <a:stretch>
            <a:fillRect/>
          </a:stretch>
        </p:blipFill>
        <p:spPr bwMode="auto">
          <a:xfrm>
            <a:off x="609600" y="6438900"/>
            <a:ext cx="4191000" cy="3429000"/>
          </a:xfrm>
          <a:prstGeom prst="rect">
            <a:avLst/>
          </a:prstGeom>
          <a:noFill/>
        </p:spPr>
      </p:pic>
      <p:sp>
        <p:nvSpPr>
          <p:cNvPr id="50187" name="AutoShape 11" descr="Cô gái dân tộc Tày gây 'bão' mạng với vẻ đẹp tựa thiên thầ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0189" name="Picture 13" descr="Cô gái dân tộc Tày gây 'bão' mạng với vẻ đẹp tựa thiên thần"/>
          <p:cNvPicPr>
            <a:picLocks noChangeAspect="1" noChangeArrowheads="1"/>
          </p:cNvPicPr>
          <p:nvPr/>
        </p:nvPicPr>
        <p:blipFill>
          <a:blip r:embed="rId5" cstate="print"/>
          <a:srcRect/>
          <a:stretch>
            <a:fillRect/>
          </a:stretch>
        </p:blipFill>
        <p:spPr bwMode="auto">
          <a:xfrm>
            <a:off x="5334000" y="6362700"/>
            <a:ext cx="4953000" cy="3505200"/>
          </a:xfrm>
          <a:prstGeom prst="rect">
            <a:avLst/>
          </a:prstGeom>
          <a:noFill/>
        </p:spPr>
      </p:pic>
      <p:sp>
        <p:nvSpPr>
          <p:cNvPr id="50190" name="Rectangle 14"/>
          <p:cNvSpPr>
            <a:spLocks noChangeArrowheads="1"/>
          </p:cNvSpPr>
          <p:nvPr/>
        </p:nvSpPr>
        <p:spPr bwMode="auto">
          <a:xfrm>
            <a:off x="10668000" y="4342030"/>
            <a:ext cx="7620000"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Symbol" pitchFamily="18" charset="2"/>
              <a:buChar char="Þ"/>
              <a:tabLst/>
            </a:pP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Con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gái</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Tuyên</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Quang</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vừa</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đẹp</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lại</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vừa</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duyên</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Những</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cô</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gái</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Dao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duyên</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dáng</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r>
              <a:rPr kumimoji="0" lang="en-US" sz="2800" b="0" i="1" u="none" strike="noStrike" cap="none" normalizeH="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xúng</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xính</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trong</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những</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món</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trang</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sức</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bạc</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Những</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cô</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gái</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Tày</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lại</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khiến</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người</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ta</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mê</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mẩn</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tabLst/>
            </a:pPr>
            <a:r>
              <a:rPr lang="en-US" sz="2800" i="1" dirty="0" err="1" smtClean="0">
                <a:latin typeface="Arial" pitchFamily="34" charset="0"/>
                <a:ea typeface="Times New Roman" pitchFamily="18" charset="0"/>
                <a:cs typeface="Times New Roman" pitchFamily="18" charset="0"/>
              </a:rPr>
              <a:t>t</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rong</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sắc</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chàm</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của</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bộ</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trang</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phục</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truyền</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thống</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cùng</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nụ</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cười</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tỏa</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nắng</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khiến</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người</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ta</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lạc</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quên</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lối</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về</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0"/>
          <p:cNvSpPr/>
          <p:nvPr/>
        </p:nvSpPr>
        <p:spPr>
          <a:xfrm>
            <a:off x="11176868" y="1714500"/>
            <a:ext cx="995337" cy="461665"/>
          </a:xfrm>
          <a:prstGeom prst="rect">
            <a:avLst/>
          </a:prstGeom>
        </p:spPr>
        <p:txBody>
          <a:bodyPr wrap="square">
            <a:spAutoFit/>
          </a:bodyPr>
          <a:lstStyle/>
          <a:p>
            <a:pPr lvl="0" algn="just" fontAlgn="base">
              <a:spcBef>
                <a:spcPct val="0"/>
              </a:spcBef>
              <a:spcAft>
                <a:spcPct val="0"/>
              </a:spcAft>
            </a:pPr>
            <a:r>
              <a:rPr lang="vi-VN" sz="2400" dirty="0" smtClean="0">
                <a:latin typeface="Arial" pitchFamily="34" charset="0"/>
                <a:ea typeface="Times New Roman" pitchFamily="18" charset="0"/>
                <a:cs typeface="Arial" pitchFamily="34" charset="0"/>
              </a:rPr>
              <a:t>+ NT: </a:t>
            </a:r>
            <a:endParaRPr lang="en-US" sz="2400" dirty="0" smtClean="0">
              <a:latin typeface="Arial" pitchFamily="34" charset="0"/>
              <a:ea typeface="Times New Roman" pitchFamily="18" charset="0"/>
              <a:cs typeface="Arial" pitchFamily="34" charset="0"/>
            </a:endParaRPr>
          </a:p>
        </p:txBody>
      </p:sp>
      <p:sp>
        <p:nvSpPr>
          <p:cNvPr id="12" name="Rectangle 11"/>
          <p:cNvSpPr/>
          <p:nvPr/>
        </p:nvSpPr>
        <p:spPr>
          <a:xfrm>
            <a:off x="10896600" y="2171700"/>
            <a:ext cx="6172200" cy="523220"/>
          </a:xfrm>
          <a:prstGeom prst="rect">
            <a:avLst/>
          </a:prstGeom>
        </p:spPr>
        <p:txBody>
          <a:bodyPr wrap="square">
            <a:spAutoFit/>
          </a:bodyPr>
          <a:lstStyle/>
          <a:p>
            <a:pPr lvl="0" algn="just" eaLnBrk="0" fontAlgn="base" hangingPunct="0">
              <a:spcBef>
                <a:spcPct val="0"/>
              </a:spcBef>
              <a:spcAft>
                <a:spcPct val="0"/>
              </a:spcAft>
            </a:pPr>
            <a:r>
              <a:rPr lang="vi-VN" sz="2800" dirty="0" smtClean="0">
                <a:latin typeface="Arial" pitchFamily="34" charset="0"/>
                <a:ea typeface="Times New Roman" pitchFamily="18" charset="0"/>
                <a:cs typeface="Arial" pitchFamily="34" charset="0"/>
              </a:rPr>
              <a:t>- Liệt kê: các cô gái </a:t>
            </a:r>
            <a:r>
              <a:rPr lang="en-US" sz="2800" dirty="0" smtClean="0">
                <a:latin typeface="Arial" pitchFamily="34" charset="0"/>
                <a:ea typeface="Times New Roman" pitchFamily="18" charset="0"/>
                <a:cs typeface="Arial" pitchFamily="34" charset="0"/>
              </a:rPr>
              <a:t>D</a:t>
            </a:r>
            <a:r>
              <a:rPr lang="vi-VN" sz="2800" dirty="0" smtClean="0">
                <a:latin typeface="Arial" pitchFamily="34" charset="0"/>
                <a:ea typeface="Times New Roman" pitchFamily="18" charset="0"/>
                <a:cs typeface="Arial" pitchFamily="34" charset="0"/>
              </a:rPr>
              <a:t>ao, </a:t>
            </a:r>
            <a:r>
              <a:rPr lang="en-US" sz="2800" dirty="0" err="1" smtClean="0">
                <a:latin typeface="Arial" pitchFamily="34" charset="0"/>
                <a:ea typeface="Times New Roman" pitchFamily="18" charset="0"/>
                <a:cs typeface="Arial" pitchFamily="34" charset="0"/>
              </a:rPr>
              <a:t>cô</a:t>
            </a:r>
            <a:r>
              <a:rPr lang="en-US" sz="2800" dirty="0" smtClean="0">
                <a:latin typeface="Arial" pitchFamily="34" charset="0"/>
                <a:ea typeface="Times New Roman" pitchFamily="18" charset="0"/>
                <a:cs typeface="Arial" pitchFamily="34" charset="0"/>
              </a:rPr>
              <a:t> </a:t>
            </a:r>
            <a:r>
              <a:rPr lang="vi-VN" sz="2800" dirty="0" smtClean="0">
                <a:latin typeface="Arial" pitchFamily="34" charset="0"/>
                <a:ea typeface="Times New Roman" pitchFamily="18" charset="0"/>
                <a:cs typeface="Arial" pitchFamily="34" charset="0"/>
              </a:rPr>
              <a:t>gái Tày</a:t>
            </a:r>
            <a:endParaRPr lang="en-US" sz="2800" dirty="0" smtClean="0">
              <a:latin typeface="Arial" pitchFamily="34" charset="0"/>
              <a:ea typeface="Times New Roman" pitchFamily="18" charset="0"/>
              <a:cs typeface="Arial" pitchFamily="34" charset="0"/>
            </a:endParaRPr>
          </a:p>
        </p:txBody>
      </p:sp>
      <p:sp>
        <p:nvSpPr>
          <p:cNvPr id="13" name="Rectangle 12"/>
          <p:cNvSpPr/>
          <p:nvPr/>
        </p:nvSpPr>
        <p:spPr>
          <a:xfrm>
            <a:off x="11049000" y="2781300"/>
            <a:ext cx="6781800" cy="523220"/>
          </a:xfrm>
          <a:prstGeom prst="rect">
            <a:avLst/>
          </a:prstGeom>
        </p:spPr>
        <p:txBody>
          <a:bodyPr wrap="square">
            <a:spAutoFit/>
          </a:bodyPr>
          <a:lstStyle/>
          <a:p>
            <a:pPr lvl="0" algn="just" eaLnBrk="0" fontAlgn="base" hangingPunct="0">
              <a:spcBef>
                <a:spcPct val="0"/>
              </a:spcBef>
              <a:spcAft>
                <a:spcPct val="0"/>
              </a:spcAft>
            </a:pPr>
            <a:r>
              <a:rPr lang="en-US" sz="2800" dirty="0" smtClean="0">
                <a:latin typeface="Arial" pitchFamily="34" charset="0"/>
                <a:ea typeface="Times New Roman" pitchFamily="18" charset="0"/>
                <a:cs typeface="Arial" pitchFamily="34" charset="0"/>
              </a:rPr>
              <a:t>- </a:t>
            </a:r>
            <a:r>
              <a:rPr lang="vi-VN" sz="2800" dirty="0" smtClean="0">
                <a:latin typeface="Arial" pitchFamily="34" charset="0"/>
                <a:ea typeface="Times New Roman" pitchFamily="18" charset="0"/>
                <a:cs typeface="Arial" pitchFamily="34" charset="0"/>
              </a:rPr>
              <a:t>Nhân hóa: mùa xuân e cũng lạc đường.</a:t>
            </a:r>
            <a:endParaRPr lang="en-US" sz="2800" dirty="0" smtClean="0">
              <a:latin typeface="Arial" pitchFamily="34" charset="0"/>
              <a:ea typeface="Times New Roman" pitchFamily="18"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77"/>
                                        </p:tgtEl>
                                        <p:attrNameLst>
                                          <p:attrName>style.visibility</p:attrName>
                                        </p:attrNameLst>
                                      </p:cBhvr>
                                      <p:to>
                                        <p:strVal val="visible"/>
                                      </p:to>
                                    </p:set>
                                    <p:animEffect transition="in" filter="blinds(horizontal)">
                                      <p:cBhvr>
                                        <p:cTn id="7" dur="500"/>
                                        <p:tgtEl>
                                          <p:spTgt spid="5017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0178">
                                            <p:txEl>
                                              <p:pRg st="0" end="0"/>
                                            </p:txEl>
                                          </p:spTgt>
                                        </p:tgtEl>
                                        <p:attrNameLst>
                                          <p:attrName>style.visibility</p:attrName>
                                        </p:attrNameLst>
                                      </p:cBhvr>
                                      <p:to>
                                        <p:strVal val="visible"/>
                                      </p:to>
                                    </p:set>
                                    <p:animEffect transition="in" filter="box(in)">
                                      <p:cBhvr>
                                        <p:cTn id="12" dur="500"/>
                                        <p:tgtEl>
                                          <p:spTgt spid="5017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0180"/>
                                        </p:tgtEl>
                                        <p:attrNameLst>
                                          <p:attrName>style.visibility</p:attrName>
                                        </p:attrNameLst>
                                      </p:cBhvr>
                                      <p:to>
                                        <p:strVal val="visible"/>
                                      </p:to>
                                    </p:set>
                                    <p:animEffect transition="in" filter="box(in)">
                                      <p:cBhvr>
                                        <p:cTn id="17" dur="500"/>
                                        <p:tgtEl>
                                          <p:spTgt spid="5018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50182"/>
                                        </p:tgtEl>
                                        <p:attrNameLst>
                                          <p:attrName>style.visibility</p:attrName>
                                        </p:attrNameLst>
                                      </p:cBhvr>
                                      <p:to>
                                        <p:strVal val="visible"/>
                                      </p:to>
                                    </p:set>
                                    <p:animEffect transition="in" filter="diamond(in)">
                                      <p:cBhvr>
                                        <p:cTn id="22" dur="2000"/>
                                        <p:tgtEl>
                                          <p:spTgt spid="5018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0183">
                                            <p:txEl>
                                              <p:pRg st="0" end="0"/>
                                            </p:txEl>
                                          </p:spTgt>
                                        </p:tgtEl>
                                        <p:attrNameLst>
                                          <p:attrName>style.visibility</p:attrName>
                                        </p:attrNameLst>
                                      </p:cBhvr>
                                      <p:to>
                                        <p:strVal val="visible"/>
                                      </p:to>
                                    </p:set>
                                    <p:anim calcmode="lin" valueType="num">
                                      <p:cBhvr additive="base">
                                        <p:cTn id="27" dur="500" fill="hold"/>
                                        <p:tgtEl>
                                          <p:spTgt spid="5018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01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50185"/>
                                        </p:tgtEl>
                                        <p:attrNameLst>
                                          <p:attrName>style.visibility</p:attrName>
                                        </p:attrNameLst>
                                      </p:cBhvr>
                                      <p:to>
                                        <p:strVal val="visible"/>
                                      </p:to>
                                    </p:set>
                                    <p:animEffect transition="in" filter="barn(inHorizontal)">
                                      <p:cBhvr>
                                        <p:cTn id="33" dur="500"/>
                                        <p:tgtEl>
                                          <p:spTgt spid="50185"/>
                                        </p:tgtEl>
                                      </p:cBhvr>
                                    </p:animEffect>
                                  </p:childTnLst>
                                </p:cTn>
                              </p:par>
                            </p:childTnLst>
                          </p:cTn>
                        </p:par>
                      </p:childTnLst>
                    </p:cTn>
                  </p:par>
                  <p:par>
                    <p:cTn id="34" fill="hold">
                      <p:stCondLst>
                        <p:cond delay="indefinite"/>
                      </p:stCondLst>
                      <p:childTnLst>
                        <p:par>
                          <p:cTn id="35" fill="hold">
                            <p:stCondLst>
                              <p:cond delay="0"/>
                            </p:stCondLst>
                            <p:childTnLst>
                              <p:par>
                                <p:cTn id="36" presetID="20" presetClass="entr" presetSubtype="0" fill="hold" nodeType="clickEffect">
                                  <p:stCondLst>
                                    <p:cond delay="0"/>
                                  </p:stCondLst>
                                  <p:childTnLst>
                                    <p:set>
                                      <p:cBhvr>
                                        <p:cTn id="37" dur="1" fill="hold">
                                          <p:stCondLst>
                                            <p:cond delay="0"/>
                                          </p:stCondLst>
                                        </p:cTn>
                                        <p:tgtEl>
                                          <p:spTgt spid="50189"/>
                                        </p:tgtEl>
                                        <p:attrNameLst>
                                          <p:attrName>style.visibility</p:attrName>
                                        </p:attrNameLst>
                                      </p:cBhvr>
                                      <p:to>
                                        <p:strVal val="visible"/>
                                      </p:to>
                                    </p:set>
                                    <p:animEffect transition="in" filter="wedge">
                                      <p:cBhvr>
                                        <p:cTn id="38" dur="2000"/>
                                        <p:tgtEl>
                                          <p:spTgt spid="5018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barn(inHorizontal)">
                                      <p:cBhvr>
                                        <p:cTn id="43" dur="500"/>
                                        <p:tgtEl>
                                          <p:spTgt spid="1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0"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edge">
                                      <p:cBhvr>
                                        <p:cTn id="48" dur="20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50190"/>
                                        </p:tgtEl>
                                        <p:attrNameLst>
                                          <p:attrName>style.visibility</p:attrName>
                                        </p:attrNameLst>
                                      </p:cBhvr>
                                      <p:to>
                                        <p:strVal val="visible"/>
                                      </p:to>
                                    </p:set>
                                    <p:animEffect transition="in" filter="box(in)">
                                      <p:cBhvr>
                                        <p:cTn id="57" dur="500"/>
                                        <p:tgtEl>
                                          <p:spTgt spid="50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7" grpId="0"/>
      <p:bldP spid="50190"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0" y="342900"/>
            <a:ext cx="10857459"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2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3.</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Nét</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riêng</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trong</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lễ</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hội</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đầu</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năm</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ở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Chiêm</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Hóa</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Khổ</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5</a:t>
            </a:r>
            <a:r>
              <a:rPr kumimoji="0" lang="vi-VN" sz="32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a:t>
            </a:r>
            <a:endParaRPr kumimoji="0" lang="vi-VN"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01">
                                            <p:txEl>
                                              <p:pRg st="0" end="0"/>
                                            </p:txEl>
                                          </p:spTgt>
                                        </p:tgtEl>
                                        <p:attrNameLst>
                                          <p:attrName>style.visibility</p:attrName>
                                        </p:attrNameLst>
                                      </p:cBhvr>
                                      <p:to>
                                        <p:strVal val="visible"/>
                                      </p:to>
                                    </p:set>
                                    <p:animEffect transition="in" filter="blinds(horizontal)">
                                      <p:cBhvr>
                                        <p:cTn id="7" dur="500"/>
                                        <p:tgtEl>
                                          <p:spTgt spid="512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0" y="342900"/>
            <a:ext cx="10857459"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2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3.</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Nét</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riêng</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trong</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lễ</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hội</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đầu</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năm</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ở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Chiêm</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Hóa</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Khổ</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5</a:t>
            </a:r>
            <a:r>
              <a:rPr kumimoji="0" lang="vi-VN" sz="32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a:t>
            </a:r>
            <a:endParaRPr kumimoji="0" lang="vi-VN"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56321" name="Rectangle 1"/>
          <p:cNvSpPr>
            <a:spLocks noChangeArrowheads="1"/>
          </p:cNvSpPr>
          <p:nvPr/>
        </p:nvSpPr>
        <p:spPr bwMode="auto">
          <a:xfrm>
            <a:off x="381000" y="854894"/>
            <a:ext cx="5240537"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Những</a:t>
            </a:r>
            <a:r>
              <a:rPr kumimoji="0" lang="en-US" sz="3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nét</a:t>
            </a:r>
            <a:r>
              <a:rPr kumimoji="0" lang="en-US" sz="3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đặc</a:t>
            </a:r>
            <a:r>
              <a:rPr kumimoji="0" lang="en-US" sz="3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sắc</a:t>
            </a:r>
            <a:r>
              <a:rPr kumimoji="0" lang="en-US" sz="3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văn</a:t>
            </a:r>
            <a:r>
              <a:rPr kumimoji="0" lang="en-US" sz="3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hóa</a:t>
            </a:r>
            <a:r>
              <a:rPr kumimoji="0" lang="en-US" sz="3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56322" name="Rectangle 2"/>
          <p:cNvSpPr>
            <a:spLocks noChangeArrowheads="1"/>
          </p:cNvSpPr>
          <p:nvPr/>
        </p:nvSpPr>
        <p:spPr bwMode="auto">
          <a:xfrm>
            <a:off x="381000" y="2171700"/>
            <a:ext cx="9241376" cy="107721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Hội</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lùng</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tùng</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Trò</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chơi</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dân</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gian</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ném</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còn</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giao</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duyên</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đầu</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năm</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01">
                                            <p:txEl>
                                              <p:pRg st="0" end="0"/>
                                            </p:txEl>
                                          </p:spTgt>
                                        </p:tgtEl>
                                        <p:attrNameLst>
                                          <p:attrName>style.visibility</p:attrName>
                                        </p:attrNameLst>
                                      </p:cBhvr>
                                      <p:to>
                                        <p:strVal val="visible"/>
                                      </p:to>
                                    </p:set>
                                    <p:animEffect transition="in" filter="blinds(horizontal)">
                                      <p:cBhvr>
                                        <p:cTn id="7" dur="500"/>
                                        <p:tgtEl>
                                          <p:spTgt spid="512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6321">
                                            <p:txEl>
                                              <p:pRg st="0" end="0"/>
                                            </p:txEl>
                                          </p:spTgt>
                                        </p:tgtEl>
                                        <p:attrNameLst>
                                          <p:attrName>style.visibility</p:attrName>
                                        </p:attrNameLst>
                                      </p:cBhvr>
                                      <p:to>
                                        <p:strVal val="visible"/>
                                      </p:to>
                                    </p:set>
                                    <p:animEffect transition="in" filter="blinds(horizontal)">
                                      <p:cBhvr>
                                        <p:cTn id="12" dur="500"/>
                                        <p:tgtEl>
                                          <p:spTgt spid="563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6322">
                                            <p:txEl>
                                              <p:pRg st="0" end="0"/>
                                            </p:txEl>
                                          </p:spTgt>
                                        </p:tgtEl>
                                        <p:attrNameLst>
                                          <p:attrName>style.visibility</p:attrName>
                                        </p:attrNameLst>
                                      </p:cBhvr>
                                      <p:to>
                                        <p:strVal val="visible"/>
                                      </p:to>
                                    </p:set>
                                    <p:animEffect transition="in" filter="box(in)">
                                      <p:cBhvr>
                                        <p:cTn id="17" dur="500"/>
                                        <p:tgtEl>
                                          <p:spTgt spid="56322">
                                            <p:txEl>
                                              <p:pRg st="0" end="0"/>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56322">
                                            <p:txEl>
                                              <p:pRg st="1" end="1"/>
                                            </p:txEl>
                                          </p:spTgt>
                                        </p:tgtEl>
                                        <p:attrNameLst>
                                          <p:attrName>style.visibility</p:attrName>
                                        </p:attrNameLst>
                                      </p:cBhvr>
                                      <p:to>
                                        <p:strVal val="visible"/>
                                      </p:to>
                                    </p:set>
                                    <p:animEffect transition="in" filter="box(in)">
                                      <p:cBhvr>
                                        <p:cTn id="20" dur="500"/>
                                        <p:tgtEl>
                                          <p:spTgt spid="563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304800" y="447788"/>
            <a:ext cx="17602200" cy="9408324"/>
          </a:xfrm>
          <a:prstGeom prst="rect">
            <a:avLst/>
          </a:prstGeom>
          <a:solidFill>
            <a:srgbClr val="FFFFFF"/>
          </a:solidFill>
          <a:ln w="9525">
            <a:noFill/>
            <a:miter lim="800000"/>
            <a:headEnd/>
            <a:tailEnd/>
          </a:ln>
          <a:effectLst/>
        </p:spPr>
        <p:txBody>
          <a:bodyPr vert="horz" wrap="square" lIns="91440" tIns="66654"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000000"/>
                </a:solidFill>
                <a:effectLst/>
                <a:latin typeface="Quicksand"/>
                <a:cs typeface="Arial" pitchFamily="34" charset="0"/>
              </a:rPr>
              <a:t>Lễ</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hội</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Lồng</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tông</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còn</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gọi</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là</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lễ</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hội</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xuống</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đồng</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là</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lễ</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hội</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truyền</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thống</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của</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đồng</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bào</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dân</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tộc</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Tày</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được</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huyện</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Chiêm</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Hoá</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tổ</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chức</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hàng</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năm</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vào</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ngày</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mùng</a:t>
            </a:r>
            <a:r>
              <a:rPr kumimoji="0" lang="en-US" sz="2400" b="1" i="0" u="none" strike="noStrike" cap="none" normalizeH="0" baseline="0" dirty="0" smtClean="0">
                <a:ln>
                  <a:noFill/>
                </a:ln>
                <a:solidFill>
                  <a:srgbClr val="000000"/>
                </a:solidFill>
                <a:effectLst/>
                <a:latin typeface="Quicksand"/>
                <a:cs typeface="Arial" pitchFamily="34" charset="0"/>
              </a:rPr>
              <a:t> 8 </a:t>
            </a:r>
            <a:r>
              <a:rPr kumimoji="0" lang="en-US" sz="2400" b="1" i="0" u="none" strike="noStrike" cap="none" normalizeH="0" baseline="0" dirty="0" err="1" smtClean="0">
                <a:ln>
                  <a:noFill/>
                </a:ln>
                <a:solidFill>
                  <a:srgbClr val="000000"/>
                </a:solidFill>
                <a:effectLst/>
                <a:latin typeface="Quicksand"/>
                <a:cs typeface="Arial" pitchFamily="34" charset="0"/>
              </a:rPr>
              <a:t>tháng</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giêng</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âm</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lịch</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Đây</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được</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xem</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như</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là</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một</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hoạt</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động</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tín</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ngưỡng</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để</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cầu</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cho</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một</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năm</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mưa</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thuận</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gió</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hoà</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cây</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cối</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tốt</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tươi</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mùa</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màng</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bội</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thu</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đời</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sống</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ấm</a:t>
            </a:r>
            <a:r>
              <a:rPr kumimoji="0" lang="en-US" sz="2400" b="1" i="0" u="none" strike="noStrike" cap="none" normalizeH="0" baseline="0" dirty="0" smtClean="0">
                <a:ln>
                  <a:noFill/>
                </a:ln>
                <a:solidFill>
                  <a:srgbClr val="000000"/>
                </a:solidFill>
                <a:effectLst/>
                <a:latin typeface="Quicksand"/>
                <a:cs typeface="Arial" pitchFamily="34" charset="0"/>
              </a:rPr>
              <a:t> no, </a:t>
            </a:r>
            <a:r>
              <a:rPr kumimoji="0" lang="en-US" sz="2400" b="1" i="0" u="none" strike="noStrike" cap="none" normalizeH="0" baseline="0" dirty="0" err="1" smtClean="0">
                <a:ln>
                  <a:noFill/>
                </a:ln>
                <a:solidFill>
                  <a:srgbClr val="000000"/>
                </a:solidFill>
                <a:effectLst/>
                <a:latin typeface="Quicksand"/>
                <a:cs typeface="Arial" pitchFamily="34" charset="0"/>
              </a:rPr>
              <a:t>hạnh</a:t>
            </a:r>
            <a:r>
              <a:rPr kumimoji="0" lang="en-US" sz="2400" b="1" i="0" u="none" strike="noStrike" cap="none" normalizeH="0" baseline="0" dirty="0" smtClean="0">
                <a:ln>
                  <a:noFill/>
                </a:ln>
                <a:solidFill>
                  <a:srgbClr val="000000"/>
                </a:solidFill>
                <a:effectLst/>
                <a:latin typeface="Quicksand"/>
                <a:cs typeface="Arial" pitchFamily="34" charset="0"/>
              </a:rPr>
              <a:t> </a:t>
            </a:r>
            <a:r>
              <a:rPr kumimoji="0" lang="en-US" sz="2400" b="1" i="0" u="none" strike="noStrike" cap="none" normalizeH="0" baseline="0" dirty="0" err="1" smtClean="0">
                <a:ln>
                  <a:noFill/>
                </a:ln>
                <a:solidFill>
                  <a:srgbClr val="000000"/>
                </a:solidFill>
                <a:effectLst/>
                <a:latin typeface="Quicksand"/>
                <a:cs typeface="Arial" pitchFamily="34" charset="0"/>
              </a:rPr>
              <a:t>phúc</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Lễ</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hội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Lồng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tông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còn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gọi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lễ</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hội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xuống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đồng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lễ</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hội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truyền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thống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của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đồng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bào</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dân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tộc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Tày</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được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huyện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Chiêm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Hoá</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tổ</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chức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hàng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năm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vào</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ngày</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mùng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8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tháng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giêng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âm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lịch</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Đây</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được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xem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như</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một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hoạt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động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tín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ngưỡng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để</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cầu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cho</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một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năm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mưa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thuận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gió</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hoà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cây</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cối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tốt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tươi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mùa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màng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bội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đời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sống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ấm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no,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hạnh</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phúc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Năm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2013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cùng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với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làn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điệu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then,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lễ</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hội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đặc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sắc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này</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đã</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chính</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thức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được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công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nhận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Di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sản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văn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hóa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phi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vật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thể</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cấp</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quốc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gia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Trong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những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năm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qua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huyện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Chiêm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Hóa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luôn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chú</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trọng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bảo</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tồn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phát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huy</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những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nét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đẹp</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văn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hóa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truyền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thống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trong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lễ</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hội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đồng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thời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có</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nhiều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hoạt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động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nhằm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gắn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kết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lễ</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hội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cùng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với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các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hoạt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động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xúc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tiến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du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lịch</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trên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địa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bàn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huyện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a:t>
            </a:r>
            <a:endParaRPr kumimoji="0" lang="en-US" sz="2800" b="0" i="0" u="none" strike="noStrike" cap="none" normalizeH="0" baseline="0" dirty="0" smtClean="0">
              <a:ln>
                <a:noFill/>
              </a:ln>
              <a:solidFill>
                <a:srgbClr val="000000"/>
              </a:solidFill>
              <a:effectLst/>
              <a:latin typeface="Quicksand"/>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Quicksand"/>
                <a:cs typeface="Arial" pitchFamily="34"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Lễ</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hội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Lồng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Tông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của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Chiêm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Hóa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gắn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với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việc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thờ</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cúng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tại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Đền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Bách</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Thần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nơi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hội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tụ</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của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thiên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thần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địa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thần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nhân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thần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Lễ</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hội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lồng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tông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diễn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ra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gồm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2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phần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Phần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lễ</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bao</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gồm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các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nghi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lễ</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cúng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tế</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với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những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sản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vật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dâng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lên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trời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đất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các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vị</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thần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gồm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có</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các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loại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bánh</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trái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hoa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quả</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trầu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cau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tiền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vàng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giấy</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gà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sống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thiến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sôi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ngũ</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sắc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rượu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quả</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còn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ngũ</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sắc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phần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thưởng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giành</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cho</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người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sẽ</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tung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trúng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vòng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tròn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đồng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tâm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của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cột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còn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những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túi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hạt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gống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nhỏ</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hộp</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diêm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muối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tiền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đã</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được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thầy</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cả</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thực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hiện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nghi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lễ</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cúng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tế</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tại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Đền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Bách</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Thần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ngay</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từ</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buổi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sáng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sớm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Sau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khi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kết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thúc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phần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cúng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tế</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tại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đền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Bách</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Thần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Đoàn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rước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lễ</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dẫn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đầu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có</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đội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múa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lân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thầy</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cả</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những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nam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thanh</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nữ</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tú</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rước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kiệu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thần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9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mâm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tồng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về</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sân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vận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động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trung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tâm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huyện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trước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đó</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đã</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được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dựng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sẵn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cột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còn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với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vòng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đồng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tâm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dán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giấy</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xanh</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đỏ</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để</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tiếp</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tục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thực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hiện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nghi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lễ</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cúng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tế</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trời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đất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để</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cầu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cho</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một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năm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mới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bản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làng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thôn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xóm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nhà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nhà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người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người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đều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khỏe</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mạnh</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an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khang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thịnh</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vượng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vạn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vật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sinh</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sôi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nảy</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nở</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mùa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màng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tươi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tốt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bội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a:t>
            </a:r>
            <a:endParaRPr kumimoji="0" lang="en-US" sz="2800" b="0" i="0" u="none" strike="noStrike" cap="none" normalizeH="0" baseline="0" dirty="0" smtClean="0">
              <a:ln>
                <a:noFill/>
              </a:ln>
              <a:solidFill>
                <a:srgbClr val="000000"/>
              </a:solidFill>
              <a:effectLst/>
              <a:latin typeface="Quicksand"/>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Quicksand"/>
                <a:cs typeface="Arial" pitchFamily="34"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Sau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phần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lễ</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cúng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tạ</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ơn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trời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đất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lễ</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cầu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mưa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với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mong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ước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cầu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cho</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mưa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thuận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gió</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hòa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mùa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màng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tươi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tốt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nhà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nhà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ấm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no.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Nằm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trong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khuôn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khổ</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của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Lễ</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hội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mùng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tám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tháng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giêng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còn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có</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rất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nhiều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các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hoạt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động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khác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như</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Tổ</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chức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hội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chợ</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đêm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các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hoạt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động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giao</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lưu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văn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hóa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văn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nghệ</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thể</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thao</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cũng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đã</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diễn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ra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đồng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loạt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tại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sân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vận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động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trung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tâm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huyện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nhà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văn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hóa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huyện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Các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hoạt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động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này</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đã</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hút</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đông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đảo</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đồng</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bào</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các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dân</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tộc</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du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khách</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tham</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gia</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thi</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đấu</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và</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cổ</a:t>
            </a:r>
            <a:r>
              <a:rPr kumimoji="0" lang="en-US" sz="2800" b="0" i="0" u="none" strike="noStrike" cap="none" normalizeH="0" baseline="0" dirty="0" smtClean="0">
                <a:ln>
                  <a:noFill/>
                </a:ln>
                <a:solidFill>
                  <a:srgbClr val="444444"/>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444444"/>
                </a:solidFill>
                <a:effectLst/>
                <a:latin typeface="Times New Roman" pitchFamily="18" charset="0"/>
                <a:cs typeface="Times New Roman" pitchFamily="18" charset="0"/>
              </a:rPr>
              <a:t>vũ</a:t>
            </a:r>
            <a:endParaRPr kumimoji="0" lang="en-US" sz="2800" b="0" i="0" u="none" strike="noStrike" cap="none" normalizeH="0" baseline="0" dirty="0" smtClean="0">
              <a:ln>
                <a:noFill/>
              </a:ln>
              <a:solidFill>
                <a:srgbClr val="000000"/>
              </a:solidFill>
              <a:effectLst/>
              <a:latin typeface="Quicksand"/>
              <a:cs typeface="Arial" pitchFamily="34" charset="0"/>
            </a:endParaRPr>
          </a:p>
        </p:txBody>
      </p:sp>
      <p:sp>
        <p:nvSpPr>
          <p:cNvPr id="53250" name="AutoShape 2" descr="https://scontent.smarttourism.vn/resources/portal/Images/TQG/ttcntt.tqg/SU%20KIEN/Long%20tong%20-%20Chiem%20Hoa/long-tong-ch2_637018027656862205.jpg"/>
          <p:cNvSpPr>
            <a:spLocks noChangeAspect="1" noChangeArrowheads="1"/>
          </p:cNvSpPr>
          <p:nvPr/>
        </p:nvSpPr>
        <p:spPr bwMode="auto">
          <a:xfrm>
            <a:off x="304800" y="87630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3251" name="AutoShape 3" descr="https://scontent.smarttourism.vn/resources/portal/Images/TQG/ttcntt.tqg/SU%20KIEN/Long%20tong%20-%20Chiem%20Hoa/long-tong-ch3_637018027657487384.jpg"/>
          <p:cNvSpPr>
            <a:spLocks noChangeAspect="1" noChangeArrowheads="1"/>
          </p:cNvSpPr>
          <p:nvPr/>
        </p:nvSpPr>
        <p:spPr bwMode="auto">
          <a:xfrm>
            <a:off x="127000" y="8302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249">
                                            <p:txEl>
                                              <p:pRg st="0" end="0"/>
                                            </p:txEl>
                                          </p:spTgt>
                                        </p:tgtEl>
                                        <p:attrNameLst>
                                          <p:attrName>style.visibility</p:attrName>
                                        </p:attrNameLst>
                                      </p:cBhvr>
                                      <p:to>
                                        <p:strVal val="visible"/>
                                      </p:to>
                                    </p:set>
                                    <p:animEffect transition="in" filter="blinds(horizontal)">
                                      <p:cBhvr>
                                        <p:cTn id="7" dur="500"/>
                                        <p:tgtEl>
                                          <p:spTgt spid="53249">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3249">
                                            <p:txEl>
                                              <p:pRg st="1" end="1"/>
                                            </p:txEl>
                                          </p:spTgt>
                                        </p:tgtEl>
                                        <p:attrNameLst>
                                          <p:attrName>style.visibility</p:attrName>
                                        </p:attrNameLst>
                                      </p:cBhvr>
                                      <p:to>
                                        <p:strVal val="visible"/>
                                      </p:to>
                                    </p:set>
                                    <p:animEffect transition="in" filter="blinds(horizontal)">
                                      <p:cBhvr>
                                        <p:cTn id="10" dur="500"/>
                                        <p:tgtEl>
                                          <p:spTgt spid="53249">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3249">
                                            <p:txEl>
                                              <p:pRg st="2" end="2"/>
                                            </p:txEl>
                                          </p:spTgt>
                                        </p:tgtEl>
                                        <p:attrNameLst>
                                          <p:attrName>style.visibility</p:attrName>
                                        </p:attrNameLst>
                                      </p:cBhvr>
                                      <p:to>
                                        <p:strVal val="visible"/>
                                      </p:to>
                                    </p:set>
                                    <p:animEffect transition="in" filter="blinds(horizontal)">
                                      <p:cBhvr>
                                        <p:cTn id="13" dur="500"/>
                                        <p:tgtEl>
                                          <p:spTgt spid="53249">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3249">
                                            <p:txEl>
                                              <p:pRg st="3" end="3"/>
                                            </p:txEl>
                                          </p:spTgt>
                                        </p:tgtEl>
                                        <p:attrNameLst>
                                          <p:attrName>style.visibility</p:attrName>
                                        </p:attrNameLst>
                                      </p:cBhvr>
                                      <p:to>
                                        <p:strVal val="visible"/>
                                      </p:to>
                                    </p:set>
                                    <p:animEffect transition="in" filter="blinds(horizontal)">
                                      <p:cBhvr>
                                        <p:cTn id="16" dur="500"/>
                                        <p:tgtEl>
                                          <p:spTgt spid="532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chiemhoa.tuyenquang.gov.vn/media/images/2014/04/log12.jpg"/>
          <p:cNvPicPr>
            <a:picLocks noChangeAspect="1" noChangeArrowheads="1"/>
          </p:cNvPicPr>
          <p:nvPr/>
        </p:nvPicPr>
        <p:blipFill>
          <a:blip r:embed="rId2" cstate="print"/>
          <a:srcRect/>
          <a:stretch>
            <a:fillRect/>
          </a:stretch>
        </p:blipFill>
        <p:spPr bwMode="auto">
          <a:xfrm>
            <a:off x="1066800" y="0"/>
            <a:ext cx="6629400" cy="4838700"/>
          </a:xfrm>
          <a:prstGeom prst="rect">
            <a:avLst/>
          </a:prstGeom>
          <a:noFill/>
        </p:spPr>
      </p:pic>
      <p:pic>
        <p:nvPicPr>
          <p:cNvPr id="47108" name="Picture 4" descr="http://chiemhoa.tuyenquang.gov.vn/media/images/2014/04/log1.jpg"/>
          <p:cNvPicPr>
            <a:picLocks noChangeAspect="1" noChangeArrowheads="1"/>
          </p:cNvPicPr>
          <p:nvPr/>
        </p:nvPicPr>
        <p:blipFill>
          <a:blip r:embed="rId3" cstate="print"/>
          <a:srcRect/>
          <a:stretch>
            <a:fillRect/>
          </a:stretch>
        </p:blipFill>
        <p:spPr bwMode="auto">
          <a:xfrm>
            <a:off x="8305800" y="0"/>
            <a:ext cx="5410200" cy="4610100"/>
          </a:xfrm>
          <a:prstGeom prst="rect">
            <a:avLst/>
          </a:prstGeom>
          <a:noFill/>
        </p:spPr>
      </p:pic>
      <p:pic>
        <p:nvPicPr>
          <p:cNvPr id="47110" name="Picture 6" descr="http://chiemhoa.tuyenquang.gov.vn/media/images/2014/04/log2.jpg"/>
          <p:cNvPicPr>
            <a:picLocks noChangeAspect="1" noChangeArrowheads="1"/>
          </p:cNvPicPr>
          <p:nvPr/>
        </p:nvPicPr>
        <p:blipFill>
          <a:blip r:embed="rId4" cstate="print"/>
          <a:srcRect/>
          <a:stretch>
            <a:fillRect/>
          </a:stretch>
        </p:blipFill>
        <p:spPr bwMode="auto">
          <a:xfrm>
            <a:off x="990600" y="4914900"/>
            <a:ext cx="6553200" cy="4800600"/>
          </a:xfrm>
          <a:prstGeom prst="rect">
            <a:avLst/>
          </a:prstGeom>
          <a:noFill/>
        </p:spPr>
      </p:pic>
      <p:pic>
        <p:nvPicPr>
          <p:cNvPr id="48130" name="Picture 2" descr="Nét đẹp văn hóa trên trang phục người Dao"/>
          <p:cNvPicPr>
            <a:picLocks noChangeAspect="1" noChangeArrowheads="1"/>
          </p:cNvPicPr>
          <p:nvPr/>
        </p:nvPicPr>
        <p:blipFill>
          <a:blip r:embed="rId5" cstate="print"/>
          <a:srcRect/>
          <a:stretch>
            <a:fillRect/>
          </a:stretch>
        </p:blipFill>
        <p:spPr bwMode="auto">
          <a:xfrm>
            <a:off x="8229600" y="4914900"/>
            <a:ext cx="5105400" cy="4905375"/>
          </a:xfrm>
          <a:prstGeom prst="rect">
            <a:avLst/>
          </a:prstGeom>
          <a:noFill/>
        </p:spPr>
      </p:pic>
      <p:pic>
        <p:nvPicPr>
          <p:cNvPr id="48132" name="Picture 4" descr="http://www.baotuyenquang.com.vn/media/images/2014/09/dulichch.jpg"/>
          <p:cNvPicPr>
            <a:picLocks noChangeAspect="1" noChangeArrowheads="1"/>
          </p:cNvPicPr>
          <p:nvPr/>
        </p:nvPicPr>
        <p:blipFill>
          <a:blip r:embed="rId6" cstate="print"/>
          <a:srcRect/>
          <a:stretch>
            <a:fillRect/>
          </a:stretch>
        </p:blipFill>
        <p:spPr bwMode="auto">
          <a:xfrm>
            <a:off x="13716000" y="266700"/>
            <a:ext cx="4572000" cy="4343400"/>
          </a:xfrm>
          <a:prstGeom prst="rect">
            <a:avLst/>
          </a:prstGeom>
          <a:noFill/>
        </p:spPr>
      </p:pic>
      <p:pic>
        <p:nvPicPr>
          <p:cNvPr id="48134" name="Picture 6" descr="https://cdnmedia.baotintuc.vn/2014/02/05/14/11/longtong.jpg"/>
          <p:cNvPicPr>
            <a:picLocks noChangeAspect="1" noChangeArrowheads="1"/>
          </p:cNvPicPr>
          <p:nvPr/>
        </p:nvPicPr>
        <p:blipFill>
          <a:blip r:embed="rId7" cstate="print"/>
          <a:srcRect/>
          <a:stretch>
            <a:fillRect/>
          </a:stretch>
        </p:blipFill>
        <p:spPr bwMode="auto">
          <a:xfrm>
            <a:off x="13868400" y="4914900"/>
            <a:ext cx="4191000" cy="4800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blinds(horizontal)">
                                      <p:cBhvr>
                                        <p:cTn id="7" dur="500"/>
                                        <p:tgtEl>
                                          <p:spTgt spid="4710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7108"/>
                                        </p:tgtEl>
                                        <p:attrNameLst>
                                          <p:attrName>style.visibility</p:attrName>
                                        </p:attrNameLst>
                                      </p:cBhvr>
                                      <p:to>
                                        <p:strVal val="visible"/>
                                      </p:to>
                                    </p:set>
                                    <p:animEffect transition="in" filter="box(in)">
                                      <p:cBhvr>
                                        <p:cTn id="12" dur="500"/>
                                        <p:tgtEl>
                                          <p:spTgt spid="4710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7110"/>
                                        </p:tgtEl>
                                        <p:attrNameLst>
                                          <p:attrName>style.visibility</p:attrName>
                                        </p:attrNameLst>
                                      </p:cBhvr>
                                      <p:to>
                                        <p:strVal val="visible"/>
                                      </p:to>
                                    </p:set>
                                    <p:animEffect transition="in" filter="checkerboard(across)">
                                      <p:cBhvr>
                                        <p:cTn id="17" dur="500"/>
                                        <p:tgtEl>
                                          <p:spTgt spid="4711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48130"/>
                                        </p:tgtEl>
                                        <p:attrNameLst>
                                          <p:attrName>style.visibility</p:attrName>
                                        </p:attrNameLst>
                                      </p:cBhvr>
                                      <p:to>
                                        <p:strVal val="visible"/>
                                      </p:to>
                                    </p:set>
                                    <p:animEffect transition="in" filter="diamond(in)">
                                      <p:cBhvr>
                                        <p:cTn id="22" dur="2000"/>
                                        <p:tgtEl>
                                          <p:spTgt spid="4813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8132"/>
                                        </p:tgtEl>
                                        <p:attrNameLst>
                                          <p:attrName>style.visibility</p:attrName>
                                        </p:attrNameLst>
                                      </p:cBhvr>
                                      <p:to>
                                        <p:strVal val="visible"/>
                                      </p:to>
                                    </p:set>
                                    <p:anim calcmode="lin" valueType="num">
                                      <p:cBhvr additive="base">
                                        <p:cTn id="27" dur="500" fill="hold"/>
                                        <p:tgtEl>
                                          <p:spTgt spid="48132"/>
                                        </p:tgtEl>
                                        <p:attrNameLst>
                                          <p:attrName>ppt_x</p:attrName>
                                        </p:attrNameLst>
                                      </p:cBhvr>
                                      <p:tavLst>
                                        <p:tav tm="0">
                                          <p:val>
                                            <p:strVal val="#ppt_x"/>
                                          </p:val>
                                        </p:tav>
                                        <p:tav tm="100000">
                                          <p:val>
                                            <p:strVal val="#ppt_x"/>
                                          </p:val>
                                        </p:tav>
                                      </p:tavLst>
                                    </p:anim>
                                    <p:anim calcmode="lin" valueType="num">
                                      <p:cBhvr additive="base">
                                        <p:cTn id="28" dur="500" fill="hold"/>
                                        <p:tgtEl>
                                          <p:spTgt spid="4813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48134"/>
                                        </p:tgtEl>
                                        <p:attrNameLst>
                                          <p:attrName>style.visibility</p:attrName>
                                        </p:attrNameLst>
                                      </p:cBhvr>
                                      <p:to>
                                        <p:strVal val="visible"/>
                                      </p:to>
                                    </p:set>
                                    <p:animEffect transition="in" filter="barn(inHorizontal)">
                                      <p:cBhvr>
                                        <p:cTn id="33" dur="5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800100"/>
            <a:ext cx="16154400" cy="9233297"/>
          </a:xfrm>
          <a:prstGeom prst="rect">
            <a:avLst/>
          </a:prstGeom>
        </p:spPr>
        <p:txBody>
          <a:bodyPr wrap="square">
            <a:spAutoFit/>
          </a:bodyPr>
          <a:lstStyle/>
          <a:p>
            <a:r>
              <a:rPr lang="vi-VN" sz="2200" dirty="0" smtClean="0"/>
              <a:t>Sáng mùng 8 tháng Giêng, mở đầu lễ hội là lễ cúng tại đền Bách Thần diễn ra linh thiêng và trang trọng. Lễ vật dâng cúng gồm: lễ chay (bánh chưng, bánh dày, bánh lẳng, bánh khảo, hoa quả, trầu cau, tiền vàng giấy; lễ mặn (gà sống thiến, xôi ngũ sắc, rượu và 1 mâm quả còn (100 quả còn chọn từ cuộc thi khâu còn ngày mùng 7)... Bắt đầu hành lễ, chủ tế mặc áo chàm dài vạt chéo, quần màu chàm. Chắp sự lễ là người đọc văn khấn (đồng bào gọi là ông thái), người dâng hương, rượu (đồng bào gọi là ông mo), mặc áo chàm dài, vạt chéo, quần chàm, dầu chít khăn đỏ. Sau khi lễ vật được đặt lên ban thờ, chủ tế dâng văn tế rồi đưa cho ông thái; ông mo lên hương, rót rượu, ông thái bắt đầu đọc văn tế... Khi hết tuần nhang, ông thái khấn xin thụ lộc. Cúng tế xong, mâm lễ mặn vẫn để trên ban thờ, các mâm lễ khác để trong gian đại bái đưa ra ngoài sân để rước về nơi tổ chức phần hội. Các mâm tồng (lễ vật được đặt trên 4 mâm vuông, 5 mâm tròn bằng gỗ), mỗi mâm do một chàng trai và một cô gái Tày bưng, rước từ đền Bách Thần về nơi tổ chức phần hội (nay là sân vân động của huyện) - nơi tổ chức tung còn và các trò chơi dân gian, đặt lên các kệ tồng dưới chân cây còn. Xong việc, ông mo lên hương, rót rượu, ông thái đọc văn khấn mời Bách Thần về dự Lồng tông, cầu mong Bách Thần phù hộ cho dân an, vật thịnh và xin được khai hội Lồng tông.</a:t>
            </a:r>
          </a:p>
          <a:p>
            <a:r>
              <a:rPr lang="vi-VN" sz="2200" dirty="0" smtClean="0"/>
              <a:t>Ngày hội thật náo nức. Quả còn đầu tiên được tung lên, khởi đầu cho một năm mới đầy khát vọng. Cây còn cao vút, từng quả còn nối nhau vut vút bay lên hướng đích... Khi còn trúng tâm điểm, ông mo cho dừng tung còn, công bố tên người ném trúng, sau đó phát lộc cho nhân dân tại chân cột cây còn. Cùng với đó, tại một thửa ruộng, một người đại diện chính quyền hoặc người có uy tín, thay mặt nhân dân xuống đồng cày những đường cày đầu tiên của năm mới.</a:t>
            </a:r>
          </a:p>
          <a:p>
            <a:r>
              <a:rPr lang="vi-VN" sz="2200" dirty="0" smtClean="0"/>
              <a:t>Khi quả còn được tung trúng đích, báo hiệu một điềm may mắn, dấu hiệu của một năm mùa màng bội thu, con người khỏe mạnh thì cũng là lúc trên sân diễn ra các trò chơi dân gian: cầu leo, cầu lut, đánh yến, đánh pam, đu quay, chọi gà, chọi chim, cờ tướng, đi cà kheo, đẩy gậy, kéo co, đấu vật... Tất cả các trò chơi dân gian ấy không chỉ đơn thuần là trò chơi vui xuân, mà đều hàm chứa những ý nghĩa thiêng liêng, thể hiện khát vọng của con người về sự hòa hợp trời đất và sự mong ước một năm mới thật nhiều sức khỏe, mùa màng bội thu.</a:t>
            </a:r>
          </a:p>
          <a:p>
            <a:r>
              <a:rPr lang="vi-VN" sz="2200" dirty="0" smtClean="0"/>
              <a:t>Những năm trước đây, do đền Bách Thần bị hư hỏng, việc tổ chức các nghi lễ cúng các vị thần linh trong lễ hội Lồng tông bị mai một nhiều, chủ yếu chỉ có phần hội. Điều này có phần hạn chế về giá trị cố kết cộng đồng, hướng về nguồn, yếu tố tâm linh và bảo tồn, làm giàu bản sắc văn hóa. Năm 2010, huyện Chiêm Hóa cơ bản phục dưng xong đền Bách Thần, đồng thời phục dựng lại lễ hội Lồng tông trên cơ sở những yếu tố nguyên bản trong truyền thống. Năm 2012, lễ hội Lồng tông được Bộ Văn hóa, Thể thao và Du lịch đưa vào Danh sách di sản văn hóa vật thể quốc gia. Đây là điều kiện rất thuận lợi để huyện Chiêm Hóa bảo tồn và phát huy giá trị lễ hội trong đời sống văn hóa, tín ngưỡng của cộng đồng dân tộc Tày, thúc đẩy phát triển kinh tế - xã hôi, nhất là phát triển kinh tế du lịch của huyện.</a:t>
            </a:r>
            <a:endParaRPr lang="vi-VN" sz="2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Lễ hội ném còn ở Điện Biên - VnExpress Du lịch"/>
          <p:cNvPicPr>
            <a:picLocks noChangeAspect="1" noChangeArrowheads="1"/>
          </p:cNvPicPr>
          <p:nvPr/>
        </p:nvPicPr>
        <p:blipFill>
          <a:blip r:embed="rId2" cstate="print"/>
          <a:srcRect/>
          <a:stretch>
            <a:fillRect/>
          </a:stretch>
        </p:blipFill>
        <p:spPr bwMode="auto">
          <a:xfrm>
            <a:off x="609600" y="571500"/>
            <a:ext cx="6019800" cy="5257800"/>
          </a:xfrm>
          <a:prstGeom prst="rect">
            <a:avLst/>
          </a:prstGeom>
          <a:noFill/>
        </p:spPr>
      </p:pic>
      <p:sp>
        <p:nvSpPr>
          <p:cNvPr id="58372" name="AutoShape 4" descr="Ngày xuân lên Tây Bắc vui hội ném cò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4" name="AutoShape 6" descr="Ngày xuân lên Tây Bắc vui hội ném cò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6" name="AutoShape 8" descr="Hướng dẫn cách chơi trò chơi Ném cò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8" name="AutoShape 10" descr="Hướng dẫn cách chơi trò chơi Ném cò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80" name="AutoShape 12" descr="Hướng dẫn cách chơi trò chơi Ném cò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82" name="AutoShape 14" descr="Hướng dẫn cách chơi trò chơi Ném cò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84" name="AutoShape 16" descr="Hướng dẫn cách chơi trò chơi Ném cò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0418" name="Picture 2" descr="Trò chơi dân gian: Ném còn | Special kid – Special Kid Việt Nam"/>
          <p:cNvPicPr>
            <a:picLocks noChangeAspect="1" noChangeArrowheads="1"/>
          </p:cNvPicPr>
          <p:nvPr/>
        </p:nvPicPr>
        <p:blipFill>
          <a:blip r:embed="rId3" cstate="print"/>
          <a:srcRect/>
          <a:stretch>
            <a:fillRect/>
          </a:stretch>
        </p:blipFill>
        <p:spPr bwMode="auto">
          <a:xfrm>
            <a:off x="7086600" y="723900"/>
            <a:ext cx="6400800" cy="5029200"/>
          </a:xfrm>
          <a:prstGeom prst="rect">
            <a:avLst/>
          </a:prstGeom>
          <a:noFill/>
        </p:spPr>
      </p:pic>
      <p:pic>
        <p:nvPicPr>
          <p:cNvPr id="60420" name="Picture 4" descr="Lễ hội Ném Còn vùng Tây Bắc"/>
          <p:cNvPicPr>
            <a:picLocks noChangeAspect="1" noChangeArrowheads="1"/>
          </p:cNvPicPr>
          <p:nvPr/>
        </p:nvPicPr>
        <p:blipFill>
          <a:blip r:embed="rId4" cstate="print"/>
          <a:srcRect/>
          <a:stretch>
            <a:fillRect/>
          </a:stretch>
        </p:blipFill>
        <p:spPr bwMode="auto">
          <a:xfrm>
            <a:off x="685800" y="6057900"/>
            <a:ext cx="5715000" cy="3810000"/>
          </a:xfrm>
          <a:prstGeom prst="rect">
            <a:avLst/>
          </a:prstGeom>
          <a:noFill/>
        </p:spPr>
      </p:pic>
      <p:pic>
        <p:nvPicPr>
          <p:cNvPr id="60422" name="Picture 6" descr="Sôi Nổi Lễ Hội Ném Còn 3 Nước Việt Lào Trung"/>
          <p:cNvPicPr>
            <a:picLocks noChangeAspect="1" noChangeArrowheads="1"/>
          </p:cNvPicPr>
          <p:nvPr/>
        </p:nvPicPr>
        <p:blipFill>
          <a:blip r:embed="rId5" cstate="print"/>
          <a:srcRect/>
          <a:stretch>
            <a:fillRect/>
          </a:stretch>
        </p:blipFill>
        <p:spPr bwMode="auto">
          <a:xfrm>
            <a:off x="7543800" y="6057900"/>
            <a:ext cx="6019800" cy="37338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0" y="342900"/>
            <a:ext cx="10857459"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2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3.</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Nét</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riêng</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trong</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lễ</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hội</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đầu</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năm</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ở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Chiêm</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Hóa</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Khổ</a:t>
            </a:r>
            <a:r>
              <a:rPr kumimoji="0" lang="en-US" sz="32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5</a:t>
            </a:r>
            <a:r>
              <a:rPr kumimoji="0" lang="vi-VN" sz="32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a:t>
            </a:r>
            <a:endParaRPr kumimoji="0" lang="vi-VN"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56321" name="Rectangle 1"/>
          <p:cNvSpPr>
            <a:spLocks noChangeArrowheads="1"/>
          </p:cNvSpPr>
          <p:nvPr/>
        </p:nvSpPr>
        <p:spPr bwMode="auto">
          <a:xfrm>
            <a:off x="381000" y="1101115"/>
            <a:ext cx="73914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Những</a:t>
            </a:r>
            <a:r>
              <a:rPr kumimoji="0" lang="en-US" sz="3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nét</a:t>
            </a:r>
            <a:r>
              <a:rPr kumimoji="0" lang="en-US" sz="3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đặc</a:t>
            </a:r>
            <a:r>
              <a:rPr kumimoji="0" lang="en-US" sz="3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sắc</a:t>
            </a:r>
            <a:r>
              <a:rPr kumimoji="0" lang="en-US" sz="3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văn</a:t>
            </a:r>
            <a:r>
              <a:rPr kumimoji="0" lang="en-US" sz="3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1"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hóa</a:t>
            </a:r>
            <a:r>
              <a:rPr kumimoji="0" lang="en-US" sz="3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56322" name="Rectangle 2"/>
          <p:cNvSpPr>
            <a:spLocks noChangeArrowheads="1"/>
          </p:cNvSpPr>
          <p:nvPr/>
        </p:nvSpPr>
        <p:spPr bwMode="auto">
          <a:xfrm>
            <a:off x="457200" y="1790700"/>
            <a:ext cx="9241376" cy="107721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Hội</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lùng</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tùng</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Trò</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chơi</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dân</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gian</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ném</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còn</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giao</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duyên</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đầu</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năm</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57345" name="Rectangle 1"/>
          <p:cNvSpPr>
            <a:spLocks noChangeArrowheads="1"/>
          </p:cNvSpPr>
          <p:nvPr/>
        </p:nvSpPr>
        <p:spPr bwMode="auto">
          <a:xfrm>
            <a:off x="0" y="3086100"/>
            <a:ext cx="176022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Symbol" pitchFamily="18" charset="2"/>
              <a:buChar char="Þ"/>
              <a:tabLst/>
            </a:pP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Nét</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văn</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hóa</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truyền</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thống</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mang</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đậm</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bản</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sắc</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dân</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tộc</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của</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người</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dân</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miền</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tabLst/>
            </a:pP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núi</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phía</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Bắc</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tạo</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nên</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những</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giá</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trị</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văn</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hóa</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tiêu</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biểu</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của</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dân</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tộc</a:t>
            </a:r>
            <a:r>
              <a:rPr kumimoji="0" lang="en-US" sz="3600" b="1"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 </a:t>
            </a:r>
            <a:r>
              <a:rPr kumimoji="0" lang="en-US" sz="3600" b="1" i="0" u="none" strike="noStrike" cap="none" normalizeH="0" baseline="0" dirty="0" err="1" smtClean="0">
                <a:ln>
                  <a:noFill/>
                </a:ln>
                <a:solidFill>
                  <a:srgbClr val="0070C0"/>
                </a:solidFill>
                <a:effectLst/>
                <a:latin typeface="Arial" pitchFamily="34" charset="0"/>
                <a:ea typeface="Times New Roman" pitchFamily="18" charset="0"/>
                <a:cs typeface="Times New Roman" pitchFamily="18" charset="0"/>
              </a:rPr>
              <a:t>VN</a:t>
            </a:r>
            <a:r>
              <a:rPr kumimoji="0" lang="en-US" sz="3600" b="0" i="0" u="none" strike="noStrike" cap="none" normalizeH="0" baseline="0" dirty="0" smtClean="0">
                <a:ln>
                  <a:noFill/>
                </a:ln>
                <a:solidFill>
                  <a:srgbClr val="0070C0"/>
                </a:solidFill>
                <a:effectLst/>
                <a:latin typeface="Arial" pitchFamily="34" charset="0"/>
                <a:ea typeface="Times New Roman" pitchFamily="18" charset="0"/>
                <a:cs typeface="Times New Roman" pitchFamily="18" charset="0"/>
              </a:rPr>
              <a: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7"/>
          <p:cNvSpPr/>
          <p:nvPr/>
        </p:nvSpPr>
        <p:spPr>
          <a:xfrm>
            <a:off x="457200" y="4533900"/>
            <a:ext cx="1295400" cy="523220"/>
          </a:xfrm>
          <a:prstGeom prst="rect">
            <a:avLst/>
          </a:prstGeom>
        </p:spPr>
        <p:txBody>
          <a:bodyPr wrap="square">
            <a:spAutoFit/>
          </a:bodyPr>
          <a:lstStyle/>
          <a:p>
            <a:r>
              <a:rPr lang="en-US" sz="2800" b="1" dirty="0" smtClean="0"/>
              <a:t>* NT:</a:t>
            </a:r>
            <a:r>
              <a:rPr lang="en-US" sz="2800" dirty="0" smtClean="0"/>
              <a:t> </a:t>
            </a:r>
            <a:endParaRPr lang="en-US" sz="2800" dirty="0"/>
          </a:p>
        </p:txBody>
      </p:sp>
      <p:sp>
        <p:nvSpPr>
          <p:cNvPr id="57346" name="Rectangle 2"/>
          <p:cNvSpPr>
            <a:spLocks noChangeArrowheads="1"/>
          </p:cNvSpPr>
          <p:nvPr/>
        </p:nvSpPr>
        <p:spPr bwMode="auto">
          <a:xfrm>
            <a:off x="0" y="5143500"/>
            <a:ext cx="23895197"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Câu</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thơ</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được</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lặp</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lại</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2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lần</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khổ</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đầu</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và</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khổ</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cuối</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tạo</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nên</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kết</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cấu</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đầu</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cuối</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tương</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ứng</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giống</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như</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một</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lời</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mời</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gọi</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mọi</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người</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hãy</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đến</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thăm</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quê</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hương</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Chiêm</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Hóa</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tham</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gia</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lễ</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hội</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xuân</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truyền</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thống</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của</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quê</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hương</a:t>
            </a: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9"/>
          <p:cNvSpPr/>
          <p:nvPr/>
        </p:nvSpPr>
        <p:spPr>
          <a:xfrm>
            <a:off x="304800" y="6362700"/>
            <a:ext cx="14859000" cy="584775"/>
          </a:xfrm>
          <a:prstGeom prst="rect">
            <a:avLst/>
          </a:prstGeom>
        </p:spPr>
        <p:txBody>
          <a:bodyPr wrap="square">
            <a:spAutoFit/>
          </a:bodyPr>
          <a:lstStyle/>
          <a:p>
            <a:r>
              <a:rPr lang="en-US" sz="3200" b="1" dirty="0" smtClean="0"/>
              <a:t>-&gt;</a:t>
            </a:r>
            <a:r>
              <a:rPr lang="en-US" sz="3200" b="1" dirty="0" err="1" smtClean="0"/>
              <a:t>Sự</a:t>
            </a:r>
            <a:r>
              <a:rPr lang="en-US" sz="3200" b="1" dirty="0" smtClean="0"/>
              <a:t> </a:t>
            </a:r>
            <a:r>
              <a:rPr lang="en-US" sz="3200" b="1" dirty="0" err="1" smtClean="0"/>
              <a:t>nhớ</a:t>
            </a:r>
            <a:r>
              <a:rPr lang="en-US" sz="3200" b="1" dirty="0" smtClean="0"/>
              <a:t> </a:t>
            </a:r>
            <a:r>
              <a:rPr lang="en-US" sz="3200" b="1" dirty="0" err="1" smtClean="0"/>
              <a:t>thương</a:t>
            </a:r>
            <a:r>
              <a:rPr lang="en-US" sz="3200" b="1" dirty="0" smtClean="0"/>
              <a:t> </a:t>
            </a:r>
            <a:r>
              <a:rPr lang="en-US" sz="3200" b="1" dirty="0" err="1" smtClean="0"/>
              <a:t>cũng</a:t>
            </a:r>
            <a:r>
              <a:rPr lang="en-US" sz="3200" b="1" dirty="0" smtClean="0"/>
              <a:t> </a:t>
            </a:r>
            <a:r>
              <a:rPr lang="en-US" sz="3200" b="1" dirty="0" err="1" smtClean="0"/>
              <a:t>như</a:t>
            </a:r>
            <a:r>
              <a:rPr lang="en-US" sz="3200" b="1" dirty="0" smtClean="0"/>
              <a:t> </a:t>
            </a:r>
            <a:r>
              <a:rPr lang="en-US" sz="3200" b="1" dirty="0" err="1" smtClean="0"/>
              <a:t>mong</a:t>
            </a:r>
            <a:r>
              <a:rPr lang="en-US" sz="3200" b="1" dirty="0" smtClean="0"/>
              <a:t> </a:t>
            </a:r>
            <a:r>
              <a:rPr lang="en-US" sz="3200" b="1" dirty="0" err="1" smtClean="0"/>
              <a:t>muốn</a:t>
            </a:r>
            <a:r>
              <a:rPr lang="en-US" sz="3200" b="1" dirty="0" smtClean="0"/>
              <a:t> </a:t>
            </a:r>
            <a:r>
              <a:rPr lang="en-US" sz="3200" b="1" dirty="0" err="1" smtClean="0"/>
              <a:t>trở</a:t>
            </a:r>
            <a:r>
              <a:rPr lang="en-US" sz="3200" b="1" dirty="0" smtClean="0"/>
              <a:t> </a:t>
            </a:r>
            <a:r>
              <a:rPr lang="en-US" sz="3200" b="1" dirty="0" err="1" smtClean="0"/>
              <a:t>về</a:t>
            </a:r>
            <a:r>
              <a:rPr lang="en-US" sz="3200" b="1" dirty="0" smtClean="0"/>
              <a:t> </a:t>
            </a:r>
            <a:r>
              <a:rPr lang="en-US" sz="3200" b="1" dirty="0" err="1" smtClean="0"/>
              <a:t>quê</a:t>
            </a:r>
            <a:r>
              <a:rPr lang="en-US" sz="3200" b="1" dirty="0" smtClean="0"/>
              <a:t> </a:t>
            </a:r>
            <a:r>
              <a:rPr lang="en-US" sz="3200" b="1" dirty="0" err="1" smtClean="0"/>
              <a:t>hương</a:t>
            </a:r>
            <a:r>
              <a:rPr lang="en-US" sz="3200" b="1" dirty="0" smtClean="0"/>
              <a:t> </a:t>
            </a:r>
            <a:r>
              <a:rPr lang="en-US" sz="3200" b="1" dirty="0" err="1" smtClean="0"/>
              <a:t>của</a:t>
            </a:r>
            <a:r>
              <a:rPr lang="en-US" sz="3200" b="1" dirty="0" smtClean="0"/>
              <a:t> </a:t>
            </a:r>
            <a:r>
              <a:rPr lang="en-US" sz="3200" b="1" dirty="0" err="1" smtClean="0"/>
              <a:t>tác</a:t>
            </a:r>
            <a:r>
              <a:rPr lang="en-US" sz="3200" b="1" dirty="0" smtClean="0"/>
              <a:t> </a:t>
            </a:r>
            <a:r>
              <a:rPr lang="en-US" sz="3200" b="1" dirty="0" err="1" smtClean="0"/>
              <a:t>giả</a:t>
            </a:r>
            <a:r>
              <a:rPr lang="en-US" sz="3200" b="1" dirty="0" smtClean="0"/>
              <a:t> </a:t>
            </a:r>
            <a:r>
              <a:rPr lang="en-US" sz="3200" b="1" dirty="0" err="1" smtClean="0"/>
              <a:t>rất</a:t>
            </a:r>
            <a:r>
              <a:rPr lang="en-US" sz="3200" b="1" dirty="0" smtClean="0"/>
              <a:t> </a:t>
            </a:r>
            <a:r>
              <a:rPr lang="en-US" sz="3200" b="1" dirty="0" err="1" smtClean="0"/>
              <a:t>mãnh</a:t>
            </a:r>
            <a:r>
              <a:rPr lang="en-US" sz="3200" b="1" dirty="0" smtClean="0"/>
              <a:t> </a:t>
            </a:r>
            <a:r>
              <a:rPr lang="en-US" sz="3200" b="1" dirty="0" err="1" smtClean="0"/>
              <a:t>liệt</a:t>
            </a:r>
            <a:r>
              <a:rPr lang="en-US" sz="3200" b="1" dirty="0" smtClean="0"/>
              <a:t>. </a:t>
            </a:r>
            <a:endParaRPr lang="en-US" sz="3200" b="1" dirty="0"/>
          </a:p>
        </p:txBody>
      </p:sp>
      <p:sp>
        <p:nvSpPr>
          <p:cNvPr id="57347" name="Rectangle 3"/>
          <p:cNvSpPr>
            <a:spLocks noChangeArrowheads="1"/>
          </p:cNvSpPr>
          <p:nvPr/>
        </p:nvSpPr>
        <p:spPr bwMode="auto">
          <a:xfrm>
            <a:off x="609600" y="7200900"/>
            <a:ext cx="14417729"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1608C8"/>
                </a:solidFill>
                <a:effectLst/>
                <a:latin typeface="Arial" pitchFamily="34" charset="0"/>
                <a:ea typeface="Calibri" pitchFamily="34" charset="0"/>
                <a:cs typeface="Times New Roman" pitchFamily="18" charset="0"/>
              </a:rPr>
              <a:t>=&gt;</a:t>
            </a:r>
            <a:r>
              <a:rPr kumimoji="0" lang="en-US" sz="3200" b="1" i="0" u="none" strike="noStrike" cap="none" normalizeH="0" baseline="0" dirty="0" err="1" smtClean="0">
                <a:ln>
                  <a:noFill/>
                </a:ln>
                <a:solidFill>
                  <a:srgbClr val="1608C8"/>
                </a:solidFill>
                <a:effectLst/>
                <a:latin typeface="Arial" pitchFamily="34" charset="0"/>
                <a:ea typeface="Calibri" pitchFamily="34" charset="0"/>
                <a:cs typeface="Times New Roman" pitchFamily="18" charset="0"/>
              </a:rPr>
              <a:t>Tình</a:t>
            </a:r>
            <a:r>
              <a:rPr kumimoji="0" lang="en-US" sz="3200" b="1" i="0" u="none" strike="noStrike" cap="none" normalizeH="0" baseline="0" dirty="0" smtClean="0">
                <a:ln>
                  <a:noFill/>
                </a:ln>
                <a:solidFill>
                  <a:srgbClr val="1608C8"/>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1608C8"/>
                </a:solidFill>
                <a:effectLst/>
                <a:latin typeface="Arial" pitchFamily="34" charset="0"/>
                <a:ea typeface="Calibri" pitchFamily="34" charset="0"/>
                <a:cs typeface="Times New Roman" pitchFamily="18" charset="0"/>
              </a:rPr>
              <a:t>yêu</a:t>
            </a:r>
            <a:r>
              <a:rPr kumimoji="0" lang="en-US" sz="3200" b="1" i="0" u="none" strike="noStrike" cap="none" normalizeH="0" baseline="0" dirty="0" smtClean="0">
                <a:ln>
                  <a:noFill/>
                </a:ln>
                <a:solidFill>
                  <a:srgbClr val="1608C8"/>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1608C8"/>
                </a:solidFill>
                <a:effectLst/>
                <a:latin typeface="Arial" pitchFamily="34" charset="0"/>
                <a:ea typeface="Calibri" pitchFamily="34" charset="0"/>
                <a:cs typeface="Times New Roman" pitchFamily="18" charset="0"/>
              </a:rPr>
              <a:t>quê</a:t>
            </a:r>
            <a:r>
              <a:rPr kumimoji="0" lang="en-US" sz="3200" b="1" i="0" u="none" strike="noStrike" cap="none" normalizeH="0" baseline="0" dirty="0" smtClean="0">
                <a:ln>
                  <a:noFill/>
                </a:ln>
                <a:solidFill>
                  <a:srgbClr val="1608C8"/>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1608C8"/>
                </a:solidFill>
                <a:effectLst/>
                <a:latin typeface="Arial" pitchFamily="34" charset="0"/>
                <a:ea typeface="Calibri" pitchFamily="34" charset="0"/>
                <a:cs typeface="Times New Roman" pitchFamily="18" charset="0"/>
              </a:rPr>
              <a:t>hương</a:t>
            </a:r>
            <a:r>
              <a:rPr kumimoji="0" lang="en-US" sz="3200" b="1" i="0" u="none" strike="noStrike" cap="none" normalizeH="0" baseline="0" dirty="0" smtClean="0">
                <a:ln>
                  <a:noFill/>
                </a:ln>
                <a:solidFill>
                  <a:srgbClr val="1608C8"/>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1608C8"/>
                </a:solidFill>
                <a:effectLst/>
                <a:latin typeface="Arial" pitchFamily="34" charset="0"/>
                <a:ea typeface="Calibri" pitchFamily="34" charset="0"/>
                <a:cs typeface="Times New Roman" pitchFamily="18" charset="0"/>
              </a:rPr>
              <a:t>nỗi</a:t>
            </a:r>
            <a:r>
              <a:rPr kumimoji="0" lang="en-US" sz="3200" b="1" i="0" u="none" strike="noStrike" cap="none" normalizeH="0" baseline="0" dirty="0" smtClean="0">
                <a:ln>
                  <a:noFill/>
                </a:ln>
                <a:solidFill>
                  <a:srgbClr val="1608C8"/>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1608C8"/>
                </a:solidFill>
                <a:effectLst/>
                <a:latin typeface="Arial" pitchFamily="34" charset="0"/>
                <a:ea typeface="Calibri" pitchFamily="34" charset="0"/>
                <a:cs typeface="Times New Roman" pitchFamily="18" charset="0"/>
              </a:rPr>
              <a:t>nhớ</a:t>
            </a:r>
            <a:r>
              <a:rPr kumimoji="0" lang="en-US" sz="3200" b="1" i="0" u="none" strike="noStrike" cap="none" normalizeH="0" baseline="0" dirty="0" smtClean="0">
                <a:ln>
                  <a:noFill/>
                </a:ln>
                <a:solidFill>
                  <a:srgbClr val="1608C8"/>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1608C8"/>
                </a:solidFill>
                <a:effectLst/>
                <a:latin typeface="Arial" pitchFamily="34" charset="0"/>
                <a:ea typeface="Calibri" pitchFamily="34" charset="0"/>
                <a:cs typeface="Times New Roman" pitchFamily="18" charset="0"/>
              </a:rPr>
              <a:t>quê</a:t>
            </a:r>
            <a:r>
              <a:rPr kumimoji="0" lang="en-US" sz="3200" b="1" i="0" u="none" strike="noStrike" cap="none" normalizeH="0" baseline="0" dirty="0" smtClean="0">
                <a:ln>
                  <a:noFill/>
                </a:ln>
                <a:solidFill>
                  <a:srgbClr val="1608C8"/>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1608C8"/>
                </a:solidFill>
                <a:effectLst/>
                <a:latin typeface="Arial" pitchFamily="34" charset="0"/>
                <a:ea typeface="Calibri" pitchFamily="34" charset="0"/>
                <a:cs typeface="Times New Roman" pitchFamily="18" charset="0"/>
              </a:rPr>
              <a:t>hương</a:t>
            </a:r>
            <a:r>
              <a:rPr kumimoji="0" lang="en-US" sz="3200" b="1" i="0" u="none" strike="noStrike" cap="none" normalizeH="0" baseline="0" dirty="0" smtClean="0">
                <a:ln>
                  <a:noFill/>
                </a:ln>
                <a:solidFill>
                  <a:srgbClr val="1608C8"/>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1608C8"/>
                </a:solidFill>
                <a:effectLst/>
                <a:latin typeface="Arial" pitchFamily="34" charset="0"/>
                <a:ea typeface="Calibri" pitchFamily="34" charset="0"/>
                <a:cs typeface="Times New Roman" pitchFamily="18" charset="0"/>
              </a:rPr>
              <a:t>tha</a:t>
            </a:r>
            <a:r>
              <a:rPr kumimoji="0" lang="en-US" sz="3200" b="1" i="0" u="none" strike="noStrike" cap="none" normalizeH="0" baseline="0" dirty="0" smtClean="0">
                <a:ln>
                  <a:noFill/>
                </a:ln>
                <a:solidFill>
                  <a:srgbClr val="1608C8"/>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1608C8"/>
                </a:solidFill>
                <a:effectLst/>
                <a:latin typeface="Arial" pitchFamily="34" charset="0"/>
                <a:ea typeface="Calibri" pitchFamily="34" charset="0"/>
                <a:cs typeface="Times New Roman" pitchFamily="18" charset="0"/>
              </a:rPr>
              <a:t>thiết</a:t>
            </a:r>
            <a:r>
              <a:rPr kumimoji="0" lang="en-US" sz="3200" b="1" i="0" u="none" strike="noStrike" cap="none" normalizeH="0" baseline="0" dirty="0" smtClean="0">
                <a:ln>
                  <a:noFill/>
                </a:ln>
                <a:solidFill>
                  <a:srgbClr val="1608C8"/>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1608C8"/>
                </a:solidFill>
                <a:effectLst/>
                <a:latin typeface="Arial" pitchFamily="34" charset="0"/>
                <a:ea typeface="Calibri" pitchFamily="34" charset="0"/>
                <a:cs typeface="Times New Roman" pitchFamily="18" charset="0"/>
              </a:rPr>
              <a:t>của</a:t>
            </a:r>
            <a:r>
              <a:rPr kumimoji="0" lang="en-US" sz="3200" b="1" i="0" u="none" strike="noStrike" cap="none" normalizeH="0" baseline="0" dirty="0" smtClean="0">
                <a:ln>
                  <a:noFill/>
                </a:ln>
                <a:solidFill>
                  <a:srgbClr val="1608C8"/>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1608C8"/>
                </a:solidFill>
                <a:effectLst/>
                <a:latin typeface="Arial" pitchFamily="34" charset="0"/>
                <a:ea typeface="Calibri" pitchFamily="34" charset="0"/>
                <a:cs typeface="Times New Roman" pitchFamily="18" charset="0"/>
              </a:rPr>
              <a:t>tác</a:t>
            </a:r>
            <a:r>
              <a:rPr kumimoji="0" lang="en-US" sz="3200" b="1" i="0" u="none" strike="noStrike" cap="none" normalizeH="0" baseline="0" dirty="0" smtClean="0">
                <a:ln>
                  <a:noFill/>
                </a:ln>
                <a:solidFill>
                  <a:srgbClr val="1608C8"/>
                </a:solidFill>
                <a:effectLst/>
                <a:latin typeface="Arial" pitchFamily="34" charset="0"/>
                <a:ea typeface="Calibri" pitchFamily="34" charset="0"/>
                <a:cs typeface="Times New Roman" pitchFamily="18" charset="0"/>
              </a:rPr>
              <a:t> </a:t>
            </a:r>
            <a:r>
              <a:rPr kumimoji="0" lang="en-US" sz="3200" b="1" i="0" u="none" strike="noStrike" cap="none" normalizeH="0" baseline="0" dirty="0" err="1" smtClean="0">
                <a:ln>
                  <a:noFill/>
                </a:ln>
                <a:solidFill>
                  <a:srgbClr val="1608C8"/>
                </a:solidFill>
                <a:effectLst/>
                <a:latin typeface="Arial" pitchFamily="34" charset="0"/>
                <a:ea typeface="Calibri" pitchFamily="34" charset="0"/>
                <a:cs typeface="Times New Roman" pitchFamily="18" charset="0"/>
              </a:rPr>
              <a:t>giả</a:t>
            </a:r>
            <a:r>
              <a:rPr kumimoji="0" lang="en-US" sz="3200" b="1" i="0" u="none" strike="noStrike" cap="none" normalizeH="0" baseline="0" dirty="0" smtClean="0">
                <a:ln>
                  <a:noFill/>
                </a:ln>
                <a:solidFill>
                  <a:srgbClr val="1608C8"/>
                </a:solidFill>
                <a:effectLst/>
                <a:latin typeface="Arial" pitchFamily="34" charset="0"/>
                <a:ea typeface="Calibri" pitchFamily="34" charset="0"/>
                <a:cs typeface="Times New Roman" pitchFamily="18" charset="0"/>
              </a:rPr>
              <a:t> Mai </a:t>
            </a:r>
            <a:r>
              <a:rPr kumimoji="0" lang="en-US" sz="3200" b="1" i="0" u="none" strike="noStrike" cap="none" normalizeH="0" baseline="0" dirty="0" err="1" smtClean="0">
                <a:ln>
                  <a:noFill/>
                </a:ln>
                <a:solidFill>
                  <a:srgbClr val="1608C8"/>
                </a:solidFill>
                <a:effectLst/>
                <a:latin typeface="Arial" pitchFamily="34" charset="0"/>
                <a:ea typeface="Calibri" pitchFamily="34" charset="0"/>
                <a:cs typeface="Times New Roman" pitchFamily="18" charset="0"/>
              </a:rPr>
              <a:t>Liễu</a:t>
            </a:r>
            <a:r>
              <a:rPr kumimoji="0" lang="en-US" sz="1300" b="1" i="0" u="none" strike="noStrike" cap="none" normalizeH="0" baseline="0" dirty="0" smtClean="0">
                <a:ln>
                  <a:noFill/>
                </a:ln>
                <a:solidFill>
                  <a:srgbClr val="1608C8"/>
                </a:solidFill>
                <a:effectLst/>
                <a:latin typeface="Arial" pitchFamily="34" charset="0"/>
                <a:ea typeface="Calibri" pitchFamily="34" charset="0"/>
                <a:cs typeface="Times New Roman" pitchFamily="18"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01">
                                            <p:txEl>
                                              <p:pRg st="0" end="0"/>
                                            </p:txEl>
                                          </p:spTgt>
                                        </p:tgtEl>
                                        <p:attrNameLst>
                                          <p:attrName>style.visibility</p:attrName>
                                        </p:attrNameLst>
                                      </p:cBhvr>
                                      <p:to>
                                        <p:strVal val="visible"/>
                                      </p:to>
                                    </p:set>
                                    <p:animEffect transition="in" filter="blinds(horizontal)">
                                      <p:cBhvr>
                                        <p:cTn id="7" dur="500"/>
                                        <p:tgtEl>
                                          <p:spTgt spid="512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6321">
                                            <p:txEl>
                                              <p:pRg st="0" end="0"/>
                                            </p:txEl>
                                          </p:spTgt>
                                        </p:tgtEl>
                                        <p:attrNameLst>
                                          <p:attrName>style.visibility</p:attrName>
                                        </p:attrNameLst>
                                      </p:cBhvr>
                                      <p:to>
                                        <p:strVal val="visible"/>
                                      </p:to>
                                    </p:set>
                                    <p:animEffect transition="in" filter="blinds(horizontal)">
                                      <p:cBhvr>
                                        <p:cTn id="12" dur="500"/>
                                        <p:tgtEl>
                                          <p:spTgt spid="563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6322">
                                            <p:txEl>
                                              <p:pRg st="0" end="0"/>
                                            </p:txEl>
                                          </p:spTgt>
                                        </p:tgtEl>
                                        <p:attrNameLst>
                                          <p:attrName>style.visibility</p:attrName>
                                        </p:attrNameLst>
                                      </p:cBhvr>
                                      <p:to>
                                        <p:strVal val="visible"/>
                                      </p:to>
                                    </p:set>
                                    <p:animEffect transition="in" filter="box(in)">
                                      <p:cBhvr>
                                        <p:cTn id="17" dur="500"/>
                                        <p:tgtEl>
                                          <p:spTgt spid="56322">
                                            <p:txEl>
                                              <p:pRg st="0" end="0"/>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56322">
                                            <p:txEl>
                                              <p:pRg st="1" end="1"/>
                                            </p:txEl>
                                          </p:spTgt>
                                        </p:tgtEl>
                                        <p:attrNameLst>
                                          <p:attrName>style.visibility</p:attrName>
                                        </p:attrNameLst>
                                      </p:cBhvr>
                                      <p:to>
                                        <p:strVal val="visible"/>
                                      </p:to>
                                    </p:set>
                                    <p:animEffect transition="in" filter="box(in)">
                                      <p:cBhvr>
                                        <p:cTn id="20" dur="500"/>
                                        <p:tgtEl>
                                          <p:spTgt spid="563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7345">
                                            <p:txEl>
                                              <p:pRg st="0" end="0"/>
                                            </p:txEl>
                                          </p:spTgt>
                                        </p:tgtEl>
                                        <p:attrNameLst>
                                          <p:attrName>style.visibility</p:attrName>
                                        </p:attrNameLst>
                                      </p:cBhvr>
                                      <p:to>
                                        <p:strVal val="visible"/>
                                      </p:to>
                                    </p:set>
                                    <p:animEffect transition="in" filter="blinds(horizontal)">
                                      <p:cBhvr>
                                        <p:cTn id="25" dur="500"/>
                                        <p:tgtEl>
                                          <p:spTgt spid="57345">
                                            <p:txEl>
                                              <p:pRg st="0" end="0"/>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57345">
                                            <p:txEl>
                                              <p:pRg st="1" end="1"/>
                                            </p:txEl>
                                          </p:spTgt>
                                        </p:tgtEl>
                                        <p:attrNameLst>
                                          <p:attrName>style.visibility</p:attrName>
                                        </p:attrNameLst>
                                      </p:cBhvr>
                                      <p:to>
                                        <p:strVal val="visible"/>
                                      </p:to>
                                    </p:set>
                                    <p:animEffect transition="in" filter="blinds(horizontal)">
                                      <p:cBhvr>
                                        <p:cTn id="28" dur="500"/>
                                        <p:tgtEl>
                                          <p:spTgt spid="5734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57346">
                                            <p:txEl>
                                              <p:pRg st="0" end="0"/>
                                            </p:txEl>
                                          </p:spTgt>
                                        </p:tgtEl>
                                        <p:attrNameLst>
                                          <p:attrName>style.visibility</p:attrName>
                                        </p:attrNameLst>
                                      </p:cBhvr>
                                      <p:to>
                                        <p:strVal val="visible"/>
                                      </p:to>
                                    </p:set>
                                    <p:animEffect transition="in" filter="blinds(horizontal)">
                                      <p:cBhvr>
                                        <p:cTn id="38" dur="500"/>
                                        <p:tgtEl>
                                          <p:spTgt spid="57346">
                                            <p:txEl>
                                              <p:pRg st="0" end="0"/>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57346">
                                            <p:txEl>
                                              <p:pRg st="1" end="1"/>
                                            </p:txEl>
                                          </p:spTgt>
                                        </p:tgtEl>
                                        <p:attrNameLst>
                                          <p:attrName>style.visibility</p:attrName>
                                        </p:attrNameLst>
                                      </p:cBhvr>
                                      <p:to>
                                        <p:strVal val="visible"/>
                                      </p:to>
                                    </p:set>
                                    <p:animEffect transition="in" filter="blinds(horizontal)">
                                      <p:cBhvr>
                                        <p:cTn id="41" dur="500"/>
                                        <p:tgtEl>
                                          <p:spTgt spid="57346">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animEffect transition="in" filter="blinds(horizontal)">
                                      <p:cBhvr>
                                        <p:cTn id="46" dur="500"/>
                                        <p:tgtEl>
                                          <p:spTgt spid="10">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57347">
                                            <p:txEl>
                                              <p:pRg st="0" end="0"/>
                                            </p:txEl>
                                          </p:spTgt>
                                        </p:tgtEl>
                                        <p:attrNameLst>
                                          <p:attrName>style.visibility</p:attrName>
                                        </p:attrNameLst>
                                      </p:cBhvr>
                                      <p:to>
                                        <p:strVal val="visible"/>
                                      </p:to>
                                    </p:set>
                                    <p:animEffect transition="in" filter="blinds(horizontal)">
                                      <p:cBhvr>
                                        <p:cTn id="51" dur="500"/>
                                        <p:tgtEl>
                                          <p:spTgt spid="573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381000" y="614690"/>
            <a:ext cx="230063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III.Tổng</a:t>
            </a:r>
            <a:r>
              <a:rPr kumimoji="0" lang="en-US" sz="28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1"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kết</a:t>
            </a:r>
            <a:r>
              <a:rPr kumimoji="0" lang="en-US" sz="28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61442" name="Rectangle 2"/>
          <p:cNvSpPr>
            <a:spLocks noChangeArrowheads="1"/>
          </p:cNvSpPr>
          <p:nvPr/>
        </p:nvSpPr>
        <p:spPr bwMode="auto">
          <a:xfrm>
            <a:off x="304800" y="1148090"/>
            <a:ext cx="268214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1.  </a:t>
            </a:r>
            <a:r>
              <a:rPr kumimoji="0" lang="en-US" sz="2800" b="1" i="0" u="sng"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Nghệ</a:t>
            </a:r>
            <a:r>
              <a:rPr kumimoji="0" lang="en-US" sz="2800" b="1" i="0" u="sng"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1" i="0" u="sng"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thuật</a:t>
            </a:r>
            <a:r>
              <a:rPr kumimoji="0" lang="en-US" sz="2800" b="1" i="0" u="sng" strike="noStrike" cap="none" normalizeH="0" baseline="0" dirty="0" smtClean="0">
                <a:ln>
                  <a:noFill/>
                </a:ln>
                <a:solidFill>
                  <a:schemeClr val="tx1"/>
                </a:solidFill>
                <a:effectLst/>
                <a:latin typeface="Arial" pitchFamily="34" charset="0"/>
                <a:ea typeface="Calibri" pitchFamily="34" charset="0"/>
                <a:cs typeface="Times New Roman" pitchFamily="18" charset="0"/>
              </a:rPr>
              <a:t>:</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61443" name="Rectangle 3"/>
          <p:cNvSpPr>
            <a:spLocks noChangeArrowheads="1"/>
          </p:cNvSpPr>
          <p:nvPr/>
        </p:nvSpPr>
        <p:spPr bwMode="auto">
          <a:xfrm>
            <a:off x="304800" y="1833890"/>
            <a:ext cx="815159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Thể</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thơ</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sáu</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chữ</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giọng</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điệu</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nhẹ</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nhàng</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tha</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thiết</a:t>
            </a:r>
            <a:r>
              <a:rPr kumimoji="0" lang="en-US" sz="13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1444" name="Rectangle 4"/>
          <p:cNvSpPr>
            <a:spLocks noChangeArrowheads="1"/>
          </p:cNvSpPr>
          <p:nvPr/>
        </p:nvSpPr>
        <p:spPr bwMode="auto">
          <a:xfrm>
            <a:off x="0" y="2412713"/>
            <a:ext cx="16650712"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Ngôn</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ngữ</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thơ</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trong</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sáng</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giản</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dị</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mà</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giàu</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sức</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gợi</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Sử</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dụng</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hiệu</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quả</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các</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biện</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pháp</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tu</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từ</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61445" name="Rectangle 5"/>
          <p:cNvSpPr>
            <a:spLocks noChangeArrowheads="1"/>
          </p:cNvSpPr>
          <p:nvPr/>
        </p:nvSpPr>
        <p:spPr bwMode="auto">
          <a:xfrm>
            <a:off x="0" y="3053090"/>
            <a:ext cx="226055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dirty="0" smtClean="0">
                <a:ln>
                  <a:noFill/>
                </a:ln>
                <a:solidFill>
                  <a:schemeClr val="tx1"/>
                </a:solidFill>
                <a:effectLst/>
                <a:latin typeface="Arial" pitchFamily="34" charset="0"/>
                <a:ea typeface="Calibri" pitchFamily="34" charset="0"/>
                <a:cs typeface="Times New Roman" pitchFamily="18" charset="0"/>
              </a:rPr>
              <a:t>2. </a:t>
            </a:r>
            <a:r>
              <a:rPr kumimoji="0" lang="en-US" sz="2800" b="1" i="0" u="sng"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Nội</a:t>
            </a:r>
            <a:r>
              <a:rPr kumimoji="0" lang="en-US" sz="2800" b="1" i="0" u="sng" strike="noStrike" cap="none" normalizeH="0" baseline="0" dirty="0" smtClean="0">
                <a:ln>
                  <a:noFill/>
                </a:ln>
                <a:solidFill>
                  <a:schemeClr val="tx1"/>
                </a:solidFill>
                <a:effectLst/>
                <a:latin typeface="Arial" pitchFamily="34" charset="0"/>
                <a:ea typeface="Calibri" pitchFamily="34" charset="0"/>
                <a:cs typeface="Times New Roman" pitchFamily="18" charset="0"/>
              </a:rPr>
              <a:t> dung:</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61446" name="Rectangle 6"/>
          <p:cNvSpPr>
            <a:spLocks noChangeArrowheads="1"/>
          </p:cNvSpPr>
          <p:nvPr/>
        </p:nvSpPr>
        <p:spPr bwMode="auto">
          <a:xfrm>
            <a:off x="0" y="3708113"/>
            <a:ext cx="1085483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Thể</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hiện</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sự</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hoài</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niệm</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sâu</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sắc</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của</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tác</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giả</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về</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quê</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hương</a:t>
            </a:r>
            <a:r>
              <a:rPr kumimoji="0" lang="en-US" sz="13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1447" name="Rectangle 7"/>
          <p:cNvSpPr>
            <a:spLocks noChangeArrowheads="1"/>
          </p:cNvSpPr>
          <p:nvPr/>
        </p:nvSpPr>
        <p:spPr bwMode="auto">
          <a:xfrm>
            <a:off x="0" y="4305300"/>
            <a:ext cx="17449800" cy="13051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Char char="-"/>
              <a:tabLst/>
            </a:pP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Khắc</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họa</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rõ</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nét</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vẻ</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đẹp</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thiên</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nhiên</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con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người</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cùng</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những</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nét</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đẹp</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văn</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hóa</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độc</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đáo</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của</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vùng</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đất</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p>
          <a:p>
            <a:pPr marL="0" marR="0" lvl="0" indent="0" algn="l" defTabSz="914400" rtl="0" eaLnBrk="1" fontAlgn="base" latinLnBrk="0" hangingPunct="1">
              <a:lnSpc>
                <a:spcPct val="150000"/>
              </a:lnSpc>
              <a:spcBef>
                <a:spcPct val="0"/>
              </a:spcBef>
              <a:spcAft>
                <a:spcPct val="0"/>
              </a:spcAft>
              <a:buClrTx/>
              <a:buSzTx/>
              <a:tabLst/>
            </a:pP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Chiêm</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hóa</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quê</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hương</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ông</a:t>
            </a: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61448" name="Rectangle 8"/>
          <p:cNvSpPr>
            <a:spLocks noChangeArrowheads="1"/>
          </p:cNvSpPr>
          <p:nvPr/>
        </p:nvSpPr>
        <p:spPr bwMode="auto">
          <a:xfrm>
            <a:off x="0" y="5613113"/>
            <a:ext cx="15599720"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Tình</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yêu</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và</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nỗi</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nhớ</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quê</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hương</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tha</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thiết</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và</a:t>
            </a:r>
            <a:r>
              <a:rPr kumimoji="0" lang="en-US" sz="32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dirty="0" err="1" smtClean="0">
                <a:ln>
                  <a:noFill/>
                </a:ln>
                <a:solidFill>
                  <a:schemeClr val="tx1"/>
                </a:solidFill>
                <a:effectLst/>
                <a:latin typeface="Arial" pitchFamily="34" charset="0"/>
                <a:ea typeface="Calibri" pitchFamily="34" charset="0"/>
                <a:cs typeface="Times New Roman" pitchFamily="18" charset="0"/>
              </a:rPr>
              <a:t>niềm</a:t>
            </a:r>
            <a:r>
              <a:rPr kumimoji="0" lang="en-US" sz="32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dirty="0" err="1" smtClean="0">
                <a:ln>
                  <a:noFill/>
                </a:ln>
                <a:solidFill>
                  <a:schemeClr val="tx1"/>
                </a:solidFill>
                <a:effectLst/>
                <a:latin typeface="Arial" pitchFamily="34" charset="0"/>
                <a:ea typeface="Calibri" pitchFamily="34" charset="0"/>
                <a:cs typeface="Times New Roman" pitchFamily="18" charset="0"/>
              </a:rPr>
              <a:t>tự</a:t>
            </a:r>
            <a:r>
              <a:rPr kumimoji="0" lang="en-US" sz="32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dirty="0" err="1" smtClean="0">
                <a:ln>
                  <a:noFill/>
                </a:ln>
                <a:solidFill>
                  <a:schemeClr val="tx1"/>
                </a:solidFill>
                <a:effectLst/>
                <a:latin typeface="Arial" pitchFamily="34" charset="0"/>
                <a:ea typeface="Calibri" pitchFamily="34" charset="0"/>
                <a:cs typeface="Times New Roman" pitchFamily="18" charset="0"/>
              </a:rPr>
              <a:t>hào</a:t>
            </a:r>
            <a:r>
              <a:rPr kumimoji="0" lang="en-US" sz="32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dirty="0" err="1" smtClean="0">
                <a:ln>
                  <a:noFill/>
                </a:ln>
                <a:solidFill>
                  <a:schemeClr val="tx1"/>
                </a:solidFill>
                <a:effectLst/>
                <a:latin typeface="Arial" pitchFamily="34" charset="0"/>
                <a:ea typeface="Calibri" pitchFamily="34" charset="0"/>
                <a:cs typeface="Times New Roman" pitchFamily="18" charset="0"/>
              </a:rPr>
              <a:t>về</a:t>
            </a:r>
            <a:r>
              <a:rPr kumimoji="0" lang="en-US" sz="32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dirty="0" err="1" smtClean="0">
                <a:ln>
                  <a:noFill/>
                </a:ln>
                <a:solidFill>
                  <a:schemeClr val="tx1"/>
                </a:solidFill>
                <a:effectLst/>
                <a:latin typeface="Arial" pitchFamily="34" charset="0"/>
                <a:ea typeface="Calibri" pitchFamily="34" charset="0"/>
                <a:cs typeface="Times New Roman" pitchFamily="18" charset="0"/>
              </a:rPr>
              <a:t>quê</a:t>
            </a:r>
            <a:r>
              <a:rPr kumimoji="0" lang="en-US" sz="32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dirty="0" err="1" smtClean="0">
                <a:ln>
                  <a:noFill/>
                </a:ln>
                <a:solidFill>
                  <a:schemeClr val="tx1"/>
                </a:solidFill>
                <a:effectLst/>
                <a:latin typeface="Arial" pitchFamily="34" charset="0"/>
                <a:ea typeface="Calibri" pitchFamily="34" charset="0"/>
                <a:cs typeface="Times New Roman" pitchFamily="18" charset="0"/>
              </a:rPr>
              <a:t>hương</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của</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nhà</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thơ</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61449" name="Rectangle 9"/>
          <p:cNvSpPr>
            <a:spLocks noChangeArrowheads="1"/>
          </p:cNvSpPr>
          <p:nvPr/>
        </p:nvSpPr>
        <p:spPr bwMode="auto">
          <a:xfrm>
            <a:off x="0" y="6146513"/>
            <a:ext cx="2369559"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sng" strike="noStrike" cap="none" normalizeH="0" baseline="0" dirty="0" smtClean="0">
                <a:ln>
                  <a:noFill/>
                </a:ln>
                <a:solidFill>
                  <a:schemeClr val="tx1"/>
                </a:solidFill>
                <a:effectLst/>
                <a:latin typeface="Arial" pitchFamily="34" charset="0"/>
                <a:ea typeface="Calibri" pitchFamily="34" charset="0"/>
                <a:cs typeface="Times New Roman" pitchFamily="18" charset="0"/>
              </a:rPr>
              <a:t>3. Ý </a:t>
            </a:r>
            <a:r>
              <a:rPr kumimoji="0" lang="en-US" sz="3200" b="1" i="0" u="sng"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nghĩa</a:t>
            </a:r>
            <a:r>
              <a:rPr kumimoji="0" lang="en-US" sz="3200" b="1" i="0" u="sng" strike="noStrike" cap="none" normalizeH="0" baseline="0" dirty="0" smtClean="0">
                <a:ln>
                  <a:noFill/>
                </a:ln>
                <a:solidFill>
                  <a:schemeClr val="tx1"/>
                </a:solidFill>
                <a:effectLst/>
                <a:latin typeface="Arial" pitchFamily="34" charset="0"/>
                <a:ea typeface="Calibri" pitchFamily="34" charset="0"/>
                <a:cs typeface="Times New Roman" pitchFamily="18" charset="0"/>
              </a:rPr>
              <a:t>:</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1"/>
          <p:cNvSpPr/>
          <p:nvPr/>
        </p:nvSpPr>
        <p:spPr>
          <a:xfrm>
            <a:off x="0" y="7353300"/>
            <a:ext cx="17449800" cy="1200329"/>
          </a:xfrm>
          <a:prstGeom prst="rect">
            <a:avLst/>
          </a:prstGeom>
        </p:spPr>
        <p:txBody>
          <a:bodyPr wrap="square">
            <a:spAutoFit/>
          </a:bodyPr>
          <a:lstStyle/>
          <a:p>
            <a:r>
              <a:rPr lang="en-US" sz="3600" dirty="0" smtClean="0"/>
              <a:t>- </a:t>
            </a:r>
            <a:r>
              <a:rPr lang="en-US" sz="3600" dirty="0" err="1" smtClean="0"/>
              <a:t>Nhắc</a:t>
            </a:r>
            <a:r>
              <a:rPr lang="en-US" sz="3600" dirty="0" smtClean="0"/>
              <a:t> </a:t>
            </a:r>
            <a:r>
              <a:rPr lang="en-US" sz="3600" dirty="0" err="1" smtClean="0"/>
              <a:t>nhở</a:t>
            </a:r>
            <a:r>
              <a:rPr lang="en-US" sz="3600" dirty="0" smtClean="0"/>
              <a:t> </a:t>
            </a:r>
            <a:r>
              <a:rPr lang="en-US" sz="3600" dirty="0" err="1" smtClean="0"/>
              <a:t>chúng</a:t>
            </a:r>
            <a:r>
              <a:rPr lang="en-US" sz="3600" dirty="0" smtClean="0"/>
              <a:t> </a:t>
            </a:r>
            <a:r>
              <a:rPr lang="en-US" sz="3600" dirty="0" err="1" smtClean="0"/>
              <a:t>ta</a:t>
            </a:r>
            <a:r>
              <a:rPr lang="en-US" sz="3600" dirty="0" smtClean="0"/>
              <a:t> </a:t>
            </a:r>
            <a:r>
              <a:rPr lang="en-US" sz="3600" dirty="0" err="1" smtClean="0"/>
              <a:t>hãy</a:t>
            </a:r>
            <a:r>
              <a:rPr lang="en-US" sz="3600" dirty="0" smtClean="0"/>
              <a:t> </a:t>
            </a:r>
            <a:r>
              <a:rPr lang="en-US" sz="3600" dirty="0" err="1" smtClean="0"/>
              <a:t>cố</a:t>
            </a:r>
            <a:r>
              <a:rPr lang="en-US" sz="3600" dirty="0" smtClean="0"/>
              <a:t> </a:t>
            </a:r>
            <a:r>
              <a:rPr lang="en-US" sz="3600" dirty="0" err="1" smtClean="0"/>
              <a:t>gắng</a:t>
            </a:r>
            <a:r>
              <a:rPr lang="en-US" sz="3600" dirty="0" smtClean="0"/>
              <a:t> </a:t>
            </a:r>
            <a:r>
              <a:rPr lang="en-US" sz="3600" dirty="0" err="1" smtClean="0"/>
              <a:t>phát</a:t>
            </a:r>
            <a:r>
              <a:rPr lang="en-US" sz="3600" dirty="0" smtClean="0"/>
              <a:t> </a:t>
            </a:r>
            <a:r>
              <a:rPr lang="en-US" sz="3600" dirty="0" err="1" smtClean="0"/>
              <a:t>huy</a:t>
            </a:r>
            <a:r>
              <a:rPr lang="en-US" sz="3600" dirty="0" smtClean="0"/>
              <a:t>, </a:t>
            </a:r>
            <a:r>
              <a:rPr lang="en-US" sz="3600" dirty="0" err="1" smtClean="0"/>
              <a:t>giữ</a:t>
            </a:r>
            <a:r>
              <a:rPr lang="en-US" sz="3600" dirty="0" smtClean="0"/>
              <a:t> </a:t>
            </a:r>
            <a:r>
              <a:rPr lang="en-US" sz="3600" dirty="0" err="1" smtClean="0"/>
              <a:t>gìn</a:t>
            </a:r>
            <a:r>
              <a:rPr lang="en-US" sz="3600" dirty="0" smtClean="0"/>
              <a:t> </a:t>
            </a:r>
            <a:r>
              <a:rPr lang="en-US" sz="3600" dirty="0" err="1" smtClean="0"/>
              <a:t>các</a:t>
            </a:r>
            <a:r>
              <a:rPr lang="en-US" sz="3600" dirty="0" smtClean="0"/>
              <a:t> </a:t>
            </a:r>
            <a:r>
              <a:rPr lang="en-US" sz="3600" dirty="0" err="1" smtClean="0"/>
              <a:t>nét</a:t>
            </a:r>
            <a:r>
              <a:rPr lang="en-US" sz="3600" dirty="0" smtClean="0"/>
              <a:t> </a:t>
            </a:r>
            <a:r>
              <a:rPr lang="en-US" sz="3600" dirty="0" err="1" smtClean="0"/>
              <a:t>đẹp</a:t>
            </a:r>
            <a:r>
              <a:rPr lang="en-US" sz="3600" dirty="0" smtClean="0"/>
              <a:t> </a:t>
            </a:r>
            <a:r>
              <a:rPr lang="en-US" sz="3600" dirty="0" err="1" smtClean="0"/>
              <a:t>văn</a:t>
            </a:r>
            <a:r>
              <a:rPr lang="en-US" sz="3600" dirty="0" smtClean="0"/>
              <a:t> </a:t>
            </a:r>
            <a:r>
              <a:rPr lang="en-US" sz="3600" dirty="0" err="1" smtClean="0"/>
              <a:t>hóa</a:t>
            </a:r>
            <a:r>
              <a:rPr lang="en-US" sz="3600" dirty="0" smtClean="0"/>
              <a:t> </a:t>
            </a:r>
            <a:r>
              <a:rPr lang="en-US" sz="3600" dirty="0" err="1" smtClean="0"/>
              <a:t>truyền</a:t>
            </a:r>
            <a:r>
              <a:rPr lang="en-US" sz="3600" dirty="0" smtClean="0"/>
              <a:t> </a:t>
            </a:r>
            <a:r>
              <a:rPr lang="en-US" sz="3600" dirty="0" err="1" smtClean="0"/>
              <a:t>thống</a:t>
            </a:r>
            <a:r>
              <a:rPr lang="en-US" sz="3600" dirty="0" smtClean="0"/>
              <a:t> </a:t>
            </a:r>
            <a:r>
              <a:rPr lang="en-US" sz="3600" dirty="0" err="1" smtClean="0"/>
              <a:t>của</a:t>
            </a:r>
            <a:r>
              <a:rPr lang="en-US" sz="3600" dirty="0" smtClean="0"/>
              <a:t> </a:t>
            </a:r>
            <a:r>
              <a:rPr lang="en-US" sz="3600" dirty="0" err="1" smtClean="0"/>
              <a:t>quê</a:t>
            </a:r>
            <a:r>
              <a:rPr lang="en-US" sz="3600" dirty="0" smtClean="0"/>
              <a:t> </a:t>
            </a:r>
            <a:r>
              <a:rPr lang="en-US" sz="3600" dirty="0" err="1" smtClean="0"/>
              <a:t>hương</a:t>
            </a:r>
            <a:r>
              <a:rPr lang="en-US" sz="3600" dirty="0" smtClean="0"/>
              <a:t> </a:t>
            </a:r>
            <a:r>
              <a:rPr lang="en-US" sz="3600" dirty="0" err="1" smtClean="0"/>
              <a:t>cũng</a:t>
            </a:r>
            <a:r>
              <a:rPr lang="en-US" sz="3600" dirty="0" smtClean="0"/>
              <a:t> </a:t>
            </a:r>
            <a:r>
              <a:rPr lang="en-US" sz="3600" dirty="0" err="1" smtClean="0"/>
              <a:t>như</a:t>
            </a:r>
            <a:r>
              <a:rPr lang="en-US" sz="3600" dirty="0" smtClean="0"/>
              <a:t> </a:t>
            </a:r>
            <a:r>
              <a:rPr lang="en-US" sz="3600" dirty="0" err="1" smtClean="0"/>
              <a:t>của</a:t>
            </a:r>
            <a:r>
              <a:rPr lang="en-US" sz="3600" dirty="0" smtClean="0"/>
              <a:t> </a:t>
            </a:r>
            <a:r>
              <a:rPr lang="en-US" sz="3600" dirty="0" err="1" smtClean="0"/>
              <a:t>dân</a:t>
            </a:r>
            <a:r>
              <a:rPr lang="en-US" sz="3600" dirty="0" smtClean="0"/>
              <a:t> </a:t>
            </a:r>
            <a:r>
              <a:rPr lang="en-US" sz="3600" dirty="0" err="1" smtClean="0"/>
              <a:t>tộc</a:t>
            </a:r>
            <a:r>
              <a:rPr lang="en-US" sz="3600" dirty="0" smtClean="0"/>
              <a:t> </a:t>
            </a:r>
            <a:r>
              <a:rPr lang="en-US" sz="3600" dirty="0" err="1" smtClean="0"/>
              <a:t>VN</a:t>
            </a:r>
            <a:r>
              <a:rPr lang="en-US" sz="3600" dirty="0" smtClean="0"/>
              <a:t>.</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41">
                                            <p:txEl>
                                              <p:pRg st="0" end="0"/>
                                            </p:txEl>
                                          </p:spTgt>
                                        </p:tgtEl>
                                        <p:attrNameLst>
                                          <p:attrName>style.visibility</p:attrName>
                                        </p:attrNameLst>
                                      </p:cBhvr>
                                      <p:to>
                                        <p:strVal val="visible"/>
                                      </p:to>
                                    </p:set>
                                    <p:animEffect transition="in" filter="blinds(horizontal)">
                                      <p:cBhvr>
                                        <p:cTn id="7" dur="500"/>
                                        <p:tgtEl>
                                          <p:spTgt spid="614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42">
                                            <p:txEl>
                                              <p:pRg st="0" end="0"/>
                                            </p:txEl>
                                          </p:spTgt>
                                        </p:tgtEl>
                                        <p:attrNameLst>
                                          <p:attrName>style.visibility</p:attrName>
                                        </p:attrNameLst>
                                      </p:cBhvr>
                                      <p:to>
                                        <p:strVal val="visible"/>
                                      </p:to>
                                    </p:set>
                                    <p:animEffect transition="in" filter="blinds(horizontal)">
                                      <p:cBhvr>
                                        <p:cTn id="12" dur="500"/>
                                        <p:tgtEl>
                                          <p:spTgt spid="6144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1443">
                                            <p:txEl>
                                              <p:pRg st="0" end="0"/>
                                            </p:txEl>
                                          </p:spTgt>
                                        </p:tgtEl>
                                        <p:attrNameLst>
                                          <p:attrName>style.visibility</p:attrName>
                                        </p:attrNameLst>
                                      </p:cBhvr>
                                      <p:to>
                                        <p:strVal val="visible"/>
                                      </p:to>
                                    </p:set>
                                    <p:animEffect transition="in" filter="blinds(horizontal)">
                                      <p:cBhvr>
                                        <p:cTn id="17" dur="500"/>
                                        <p:tgtEl>
                                          <p:spTgt spid="614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1444">
                                            <p:txEl>
                                              <p:pRg st="0" end="0"/>
                                            </p:txEl>
                                          </p:spTgt>
                                        </p:tgtEl>
                                        <p:attrNameLst>
                                          <p:attrName>style.visibility</p:attrName>
                                        </p:attrNameLst>
                                      </p:cBhvr>
                                      <p:to>
                                        <p:strVal val="visible"/>
                                      </p:to>
                                    </p:set>
                                    <p:animEffect transition="in" filter="blinds(horizontal)">
                                      <p:cBhvr>
                                        <p:cTn id="22" dur="500"/>
                                        <p:tgtEl>
                                          <p:spTgt spid="6144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1445">
                                            <p:txEl>
                                              <p:pRg st="0" end="0"/>
                                            </p:txEl>
                                          </p:spTgt>
                                        </p:tgtEl>
                                        <p:attrNameLst>
                                          <p:attrName>style.visibility</p:attrName>
                                        </p:attrNameLst>
                                      </p:cBhvr>
                                      <p:to>
                                        <p:strVal val="visible"/>
                                      </p:to>
                                    </p:set>
                                    <p:animEffect transition="in" filter="box(in)">
                                      <p:cBhvr>
                                        <p:cTn id="27" dur="500"/>
                                        <p:tgtEl>
                                          <p:spTgt spid="6144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61446">
                                            <p:txEl>
                                              <p:pRg st="0" end="0"/>
                                            </p:txEl>
                                          </p:spTgt>
                                        </p:tgtEl>
                                        <p:attrNameLst>
                                          <p:attrName>style.visibility</p:attrName>
                                        </p:attrNameLst>
                                      </p:cBhvr>
                                      <p:to>
                                        <p:strVal val="visible"/>
                                      </p:to>
                                    </p:set>
                                    <p:animEffect transition="in" filter="box(in)">
                                      <p:cBhvr>
                                        <p:cTn id="32" dur="500"/>
                                        <p:tgtEl>
                                          <p:spTgt spid="6144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61447">
                                            <p:txEl>
                                              <p:pRg st="0" end="0"/>
                                            </p:txEl>
                                          </p:spTgt>
                                        </p:tgtEl>
                                        <p:attrNameLst>
                                          <p:attrName>style.visibility</p:attrName>
                                        </p:attrNameLst>
                                      </p:cBhvr>
                                      <p:to>
                                        <p:strVal val="visible"/>
                                      </p:to>
                                    </p:set>
                                    <p:animEffect transition="in" filter="box(in)">
                                      <p:cBhvr>
                                        <p:cTn id="37" dur="500"/>
                                        <p:tgtEl>
                                          <p:spTgt spid="61447">
                                            <p:txEl>
                                              <p:pRg st="0" end="0"/>
                                            </p:txEl>
                                          </p:spTgt>
                                        </p:tgtEl>
                                      </p:cBhvr>
                                    </p:animEffect>
                                  </p:childTnLst>
                                </p:cTn>
                              </p:par>
                              <p:par>
                                <p:cTn id="38" presetID="4" presetClass="entr" presetSubtype="16" fill="hold" nodeType="withEffect">
                                  <p:stCondLst>
                                    <p:cond delay="0"/>
                                  </p:stCondLst>
                                  <p:childTnLst>
                                    <p:set>
                                      <p:cBhvr>
                                        <p:cTn id="39" dur="1" fill="hold">
                                          <p:stCondLst>
                                            <p:cond delay="0"/>
                                          </p:stCondLst>
                                        </p:cTn>
                                        <p:tgtEl>
                                          <p:spTgt spid="61447">
                                            <p:txEl>
                                              <p:pRg st="1" end="1"/>
                                            </p:txEl>
                                          </p:spTgt>
                                        </p:tgtEl>
                                        <p:attrNameLst>
                                          <p:attrName>style.visibility</p:attrName>
                                        </p:attrNameLst>
                                      </p:cBhvr>
                                      <p:to>
                                        <p:strVal val="visible"/>
                                      </p:to>
                                    </p:set>
                                    <p:animEffect transition="in" filter="box(in)">
                                      <p:cBhvr>
                                        <p:cTn id="40" dur="500"/>
                                        <p:tgtEl>
                                          <p:spTgt spid="6144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nodeType="clickEffect">
                                  <p:stCondLst>
                                    <p:cond delay="0"/>
                                  </p:stCondLst>
                                  <p:childTnLst>
                                    <p:set>
                                      <p:cBhvr>
                                        <p:cTn id="44" dur="1" fill="hold">
                                          <p:stCondLst>
                                            <p:cond delay="0"/>
                                          </p:stCondLst>
                                        </p:cTn>
                                        <p:tgtEl>
                                          <p:spTgt spid="61448">
                                            <p:txEl>
                                              <p:pRg st="0" end="0"/>
                                            </p:txEl>
                                          </p:spTgt>
                                        </p:tgtEl>
                                        <p:attrNameLst>
                                          <p:attrName>style.visibility</p:attrName>
                                        </p:attrNameLst>
                                      </p:cBhvr>
                                      <p:to>
                                        <p:strVal val="visible"/>
                                      </p:to>
                                    </p:set>
                                    <p:animEffect transition="in" filter="box(in)">
                                      <p:cBhvr>
                                        <p:cTn id="45" dur="500"/>
                                        <p:tgtEl>
                                          <p:spTgt spid="61448">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61449">
                                            <p:txEl>
                                              <p:pRg st="0" end="0"/>
                                            </p:txEl>
                                          </p:spTgt>
                                        </p:tgtEl>
                                        <p:attrNameLst>
                                          <p:attrName>style.visibility</p:attrName>
                                        </p:attrNameLst>
                                      </p:cBhvr>
                                      <p:to>
                                        <p:strVal val="visible"/>
                                      </p:to>
                                    </p:set>
                                    <p:animEffect transition="in" filter="box(in)">
                                      <p:cBhvr>
                                        <p:cTn id="50" dur="500"/>
                                        <p:tgtEl>
                                          <p:spTgt spid="6144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linds(horizontal)">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3" name="Freeform 4"/>
          <p:cNvSpPr/>
          <p:nvPr/>
        </p:nvSpPr>
        <p:spPr>
          <a:xfrm rot="16200000">
            <a:off x="-196846" y="6813551"/>
            <a:ext cx="3695698" cy="3251200"/>
          </a:xfrm>
          <a:custGeom>
            <a:avLst/>
            <a:gdLst/>
            <a:ahLst/>
            <a:cxnLst/>
            <a:rect l="l" t="t" r="r" b="b"/>
            <a:pathLst>
              <a:path w="4734603" h="4114800">
                <a:moveTo>
                  <a:pt x="0" y="0"/>
                </a:moveTo>
                <a:lnTo>
                  <a:pt x="4734602" y="0"/>
                </a:lnTo>
                <a:lnTo>
                  <a:pt x="4734602" y="4114800"/>
                </a:lnTo>
                <a:lnTo>
                  <a:pt x="0" y="4114800"/>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rot="16200000" flipV="1">
            <a:off x="14842929" y="6827960"/>
            <a:ext cx="3695698" cy="3194444"/>
          </a:xfrm>
          <a:custGeom>
            <a:avLst/>
            <a:gdLst/>
            <a:ahLst/>
            <a:cxnLst/>
            <a:rect l="l" t="t" r="r" b="b"/>
            <a:pathLst>
              <a:path w="4734603" h="4114800">
                <a:moveTo>
                  <a:pt x="0" y="0"/>
                </a:moveTo>
                <a:lnTo>
                  <a:pt x="4734602" y="0"/>
                </a:lnTo>
                <a:lnTo>
                  <a:pt x="4734602" y="4114800"/>
                </a:lnTo>
                <a:lnTo>
                  <a:pt x="0" y="4114800"/>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5" name="Rounded Rectangle 4"/>
          <p:cNvSpPr/>
          <p:nvPr/>
        </p:nvSpPr>
        <p:spPr>
          <a:xfrm>
            <a:off x="5874007" y="1104900"/>
            <a:ext cx="6438900" cy="1828800"/>
          </a:xfrm>
          <a:prstGeom prst="roundRect">
            <a:avLst/>
          </a:prstGeom>
          <a:solidFill>
            <a:schemeClr val="bg1"/>
          </a:solidFill>
          <a:ln>
            <a:solidFill>
              <a:srgbClr val="D7A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600" b="1" dirty="0">
                <a:solidFill>
                  <a:srgbClr val="CA927C"/>
                </a:solidFill>
                <a:latin typeface="Arial" panose="020B0604020202020204" pitchFamily="34" charset="0"/>
                <a:cs typeface="Arial" panose="020B0604020202020204" pitchFamily="34" charset="0"/>
              </a:rPr>
              <a:t>LUYỆN TẬP</a:t>
            </a:r>
          </a:p>
        </p:txBody>
      </p:sp>
      <p:sp>
        <p:nvSpPr>
          <p:cNvPr id="8" name="TextBox 7"/>
          <p:cNvSpPr txBox="1"/>
          <p:nvPr/>
        </p:nvSpPr>
        <p:spPr>
          <a:xfrm>
            <a:off x="1340107" y="3924300"/>
            <a:ext cx="7753350" cy="2041456"/>
          </a:xfrm>
          <a:prstGeom prst="rect">
            <a:avLst/>
          </a:prstGeom>
          <a:noFill/>
        </p:spPr>
        <p:txBody>
          <a:bodyPr wrap="square" rtlCol="0">
            <a:spAutoFit/>
          </a:bodyPr>
          <a:lstStyle/>
          <a:p>
            <a:pPr algn="ctr">
              <a:lnSpc>
                <a:spcPct val="150000"/>
              </a:lnSpc>
            </a:pPr>
            <a:r>
              <a:rPr lang="en-US" sz="4500" b="1" dirty="0">
                <a:solidFill>
                  <a:srgbClr val="C00000"/>
                </a:solidFill>
                <a:latin typeface="Arial" panose="020B0604020202020204" pitchFamily="34" charset="0"/>
                <a:cs typeface="Arial" panose="020B0604020202020204" pitchFamily="34" charset="0"/>
              </a:rPr>
              <a:t>Nhiệm vụ 1</a:t>
            </a:r>
          </a:p>
          <a:p>
            <a:pPr algn="ctr">
              <a:lnSpc>
                <a:spcPct val="150000"/>
              </a:lnSpc>
            </a:pPr>
            <a:r>
              <a:rPr lang="en-US" sz="4500" b="1" dirty="0">
                <a:latin typeface="Arial" panose="020B0604020202020204" pitchFamily="34" charset="0"/>
                <a:cs typeface="Arial" panose="020B0604020202020204" pitchFamily="34" charset="0"/>
              </a:rPr>
              <a:t>Trả lời câu hỏi trắc nghiệm </a:t>
            </a:r>
          </a:p>
        </p:txBody>
      </p:sp>
      <p:pic>
        <p:nvPicPr>
          <p:cNvPr id="2" name="Picture 1"/>
          <p:cNvPicPr>
            <a:picLocks noChangeAspect="1"/>
          </p:cNvPicPr>
          <p:nvPr/>
        </p:nvPicPr>
        <p:blipFill>
          <a:blip r:embed="rId4" cstate="print"/>
          <a:stretch>
            <a:fillRect/>
          </a:stretch>
        </p:blipFill>
        <p:spPr>
          <a:xfrm>
            <a:off x="9919533" y="3924300"/>
            <a:ext cx="7456031" cy="5539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cstate="print"/>
          <a:stretch>
            <a:fillRect/>
          </a:stretch>
        </p:blipFill>
        <p:spPr>
          <a:xfrm>
            <a:off x="3075996" y="7013138"/>
            <a:ext cx="1870122" cy="1833880"/>
          </a:xfrm>
          <a:prstGeom prst="rect">
            <a:avLst/>
          </a:prstGeom>
        </p:spPr>
      </p:pic>
      <p:pic>
        <p:nvPicPr>
          <p:cNvPr id="9" name="Picture 8"/>
          <p:cNvPicPr>
            <a:picLocks noChangeAspect="1"/>
          </p:cNvPicPr>
          <p:nvPr/>
        </p:nvPicPr>
        <p:blipFill>
          <a:blip r:embed="rId6" cstate="print"/>
          <a:stretch>
            <a:fillRect/>
          </a:stretch>
        </p:blipFill>
        <p:spPr>
          <a:xfrm>
            <a:off x="5610814" y="6591302"/>
            <a:ext cx="2597121" cy="2255716"/>
          </a:xfrm>
          <a:prstGeom prst="rect">
            <a:avLst/>
          </a:prstGeom>
        </p:spPr>
      </p:pic>
    </p:spTree>
    <p:extLst>
      <p:ext uri="{BB962C8B-B14F-4D97-AF65-F5344CB8AC3E}">
        <p14:creationId xmlns:p14="http://schemas.microsoft.com/office/powerpoint/2010/main" xmlns="" val="38325383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 calcmode="lin" valueType="num">
                                      <p:cBhvr>
                                        <p:cTn id="20" dur="500" fill="hold"/>
                                        <p:tgtEl>
                                          <p:spTgt spid="7"/>
                                        </p:tgtEl>
                                        <p:attrNameLst>
                                          <p:attrName>style.rotation</p:attrName>
                                        </p:attrNameLst>
                                      </p:cBhvr>
                                      <p:tavLst>
                                        <p:tav tm="0">
                                          <p:val>
                                            <p:fltVal val="90"/>
                                          </p:val>
                                        </p:tav>
                                        <p:tav tm="100000">
                                          <p:val>
                                            <p:fltVal val="0"/>
                                          </p:val>
                                        </p:tav>
                                      </p:tavLst>
                                    </p:anim>
                                    <p:animEffect transition="in" filter="fade">
                                      <p:cBhvr>
                                        <p:cTn id="21" dur="500"/>
                                        <p:tgtEl>
                                          <p:spTgt spid="7"/>
                                        </p:tgtEl>
                                      </p:cBhvr>
                                    </p:animEffect>
                                  </p:childTnLst>
                                </p:cTn>
                              </p:par>
                              <p:par>
                                <p:cTn id="22" presetID="3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 calcmode="lin" valueType="num">
                                      <p:cBhvr>
                                        <p:cTn id="26" dur="500" fill="hold"/>
                                        <p:tgtEl>
                                          <p:spTgt spid="9"/>
                                        </p:tgtEl>
                                        <p:attrNameLst>
                                          <p:attrName>style.rotation</p:attrName>
                                        </p:attrNameLst>
                                      </p:cBhvr>
                                      <p:tavLst>
                                        <p:tav tm="0">
                                          <p:val>
                                            <p:fltVal val="90"/>
                                          </p:val>
                                        </p:tav>
                                        <p:tav tm="100000">
                                          <p:val>
                                            <p:fltVal val="0"/>
                                          </p:val>
                                        </p:tav>
                                      </p:tavLst>
                                    </p:anim>
                                    <p:animEffect transition="in" filter="fade">
                                      <p:cBhvr>
                                        <p:cTn id="27" dur="500"/>
                                        <p:tgtEl>
                                          <p:spTgt spid="9"/>
                                        </p:tgtEl>
                                      </p:cBhvr>
                                    </p:animEffect>
                                  </p:childTnLst>
                                </p:cTn>
                              </p:par>
                              <p:par>
                                <p:cTn id="28" presetID="6" presetClass="entr" presetSubtype="16"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chiemhoa.tuyenquang.gov.vn/media/images/img_20230712165533.jpg"/>
          <p:cNvPicPr>
            <a:picLocks noChangeAspect="1" noChangeArrowheads="1"/>
          </p:cNvPicPr>
          <p:nvPr/>
        </p:nvPicPr>
        <p:blipFill>
          <a:blip r:embed="rId2" cstate="print"/>
          <a:srcRect/>
          <a:stretch>
            <a:fillRect/>
          </a:stretch>
        </p:blipFill>
        <p:spPr bwMode="auto">
          <a:xfrm>
            <a:off x="381000" y="723900"/>
            <a:ext cx="6019800" cy="7162800"/>
          </a:xfrm>
          <a:prstGeom prst="rect">
            <a:avLst/>
          </a:prstGeom>
          <a:noFill/>
        </p:spPr>
      </p:pic>
      <p:pic>
        <p:nvPicPr>
          <p:cNvPr id="62468" name="Picture 4" descr="http://chiemhoa.tuyenquang.gov.vn/media/images/img_20230712165615.jpg"/>
          <p:cNvPicPr>
            <a:picLocks noChangeAspect="1" noChangeArrowheads="1"/>
          </p:cNvPicPr>
          <p:nvPr/>
        </p:nvPicPr>
        <p:blipFill>
          <a:blip r:embed="rId3" cstate="print"/>
          <a:srcRect/>
          <a:stretch>
            <a:fillRect/>
          </a:stretch>
        </p:blipFill>
        <p:spPr bwMode="auto">
          <a:xfrm>
            <a:off x="6705600" y="723900"/>
            <a:ext cx="6248400" cy="7162800"/>
          </a:xfrm>
          <a:prstGeom prst="rect">
            <a:avLst/>
          </a:prstGeom>
          <a:noFill/>
        </p:spPr>
      </p:pic>
      <p:pic>
        <p:nvPicPr>
          <p:cNvPr id="62470" name="Picture 6" descr="http://chiemhoa.tuyenquang.gov.vn/media/images/img_20230712164339.jpg"/>
          <p:cNvPicPr>
            <a:picLocks noChangeAspect="1" noChangeArrowheads="1"/>
          </p:cNvPicPr>
          <p:nvPr/>
        </p:nvPicPr>
        <p:blipFill>
          <a:blip r:embed="rId4" cstate="print"/>
          <a:srcRect/>
          <a:stretch>
            <a:fillRect/>
          </a:stretch>
        </p:blipFill>
        <p:spPr bwMode="auto">
          <a:xfrm>
            <a:off x="13030200" y="723900"/>
            <a:ext cx="5257800" cy="7010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blinds(horizontal)">
                                      <p:cBhvr>
                                        <p:cTn id="7" dur="500"/>
                                        <p:tgtEl>
                                          <p:spTgt spid="6246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2468"/>
                                        </p:tgtEl>
                                        <p:attrNameLst>
                                          <p:attrName>style.visibility</p:attrName>
                                        </p:attrNameLst>
                                      </p:cBhvr>
                                      <p:to>
                                        <p:strVal val="visible"/>
                                      </p:to>
                                    </p:set>
                                    <p:animEffect transition="in" filter="box(in)">
                                      <p:cBhvr>
                                        <p:cTn id="12" dur="500"/>
                                        <p:tgtEl>
                                          <p:spTgt spid="6246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2470"/>
                                        </p:tgtEl>
                                        <p:attrNameLst>
                                          <p:attrName>style.visibility</p:attrName>
                                        </p:attrNameLst>
                                      </p:cBhvr>
                                      <p:to>
                                        <p:strVal val="visible"/>
                                      </p:to>
                                    </p:set>
                                    <p:animEffect transition="in" filter="checkerboard(across)">
                                      <p:cBhvr>
                                        <p:cTn id="17" dur="500"/>
                                        <p:tgtEl>
                                          <p:spTgt spid="6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7AE9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stretch>
            <a:fillRect/>
          </a:stretch>
        </p:blipFill>
        <p:spPr>
          <a:xfrm>
            <a:off x="0" y="0"/>
            <a:ext cx="1804572" cy="4115157"/>
          </a:xfrm>
          <a:prstGeom prst="rect">
            <a:avLst/>
          </a:prstGeom>
        </p:spPr>
      </p:pic>
      <p:sp>
        <p:nvSpPr>
          <p:cNvPr id="4" name="Câu hỏi">
            <a:extLst>
              <a:ext uri="{FF2B5EF4-FFF2-40B4-BE49-F238E27FC236}">
                <a16:creationId xmlns:a16="http://schemas.microsoft.com/office/drawing/2014/main" xmlns="" id="{4ADFFF1A-F500-CC57-185E-00F4826D0836}"/>
              </a:ext>
            </a:extLst>
          </p:cNvPr>
          <p:cNvSpPr/>
          <p:nvPr/>
        </p:nvSpPr>
        <p:spPr>
          <a:xfrm>
            <a:off x="1981200" y="1184571"/>
            <a:ext cx="14256328"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800" b="1" noProof="1">
                <a:solidFill>
                  <a:schemeClr val="tx1"/>
                </a:solidFill>
                <a:latin typeface="Arial" panose="020B0604020202020204" pitchFamily="34" charset="0"/>
                <a:cs typeface="Arial" panose="020B0604020202020204" pitchFamily="34" charset="0"/>
              </a:rPr>
              <a:t>Câu hỏi </a:t>
            </a:r>
            <a:r>
              <a:rPr lang="en-US" sz="4800" b="1" noProof="1">
                <a:solidFill>
                  <a:schemeClr val="tx1"/>
                </a:solidFill>
                <a:latin typeface="Arial" panose="020B0604020202020204" pitchFamily="34" charset="0"/>
                <a:cs typeface="Arial" panose="020B0604020202020204" pitchFamily="34" charset="0"/>
              </a:rPr>
              <a:t>1: </a:t>
            </a:r>
            <a:r>
              <a:rPr lang="vi-VN" sz="4800" noProof="1">
                <a:solidFill>
                  <a:schemeClr val="tx1"/>
                </a:solidFill>
                <a:latin typeface="Arial" panose="020B0604020202020204" pitchFamily="34" charset="0"/>
                <a:cs typeface="Arial" panose="020B0604020202020204" pitchFamily="34" charset="0"/>
              </a:rPr>
              <a:t>Bài thơ </a:t>
            </a:r>
            <a:r>
              <a:rPr lang="vi-VN" sz="4800" i="1" noProof="1">
                <a:solidFill>
                  <a:schemeClr val="tx1"/>
                </a:solidFill>
                <a:latin typeface="Arial" panose="020B0604020202020204" pitchFamily="34" charset="0"/>
                <a:cs typeface="Arial" panose="020B0604020202020204" pitchFamily="34" charset="0"/>
              </a:rPr>
              <a:t>“Nếu mai em về Chiêm Hoá” </a:t>
            </a:r>
            <a:r>
              <a:rPr lang="vi-VN" sz="4800" noProof="1">
                <a:solidFill>
                  <a:schemeClr val="tx1"/>
                </a:solidFill>
                <a:latin typeface="Arial" panose="020B0604020202020204" pitchFamily="34" charset="0"/>
                <a:cs typeface="Arial" panose="020B0604020202020204" pitchFamily="34" charset="0"/>
              </a:rPr>
              <a:t>viết theo thể thơ nào?</a:t>
            </a:r>
          </a:p>
        </p:txBody>
      </p:sp>
      <p:sp>
        <p:nvSpPr>
          <p:cNvPr id="5" name="Đáp án đúng">
            <a:extLst>
              <a:ext uri="{FF2B5EF4-FFF2-40B4-BE49-F238E27FC236}">
                <a16:creationId xmlns:a16="http://schemas.microsoft.com/office/drawing/2014/main" xmlns="" id="{8B66CBE4-2DB9-BCF7-D1C4-281B894BFE17}"/>
              </a:ext>
            </a:extLst>
          </p:cNvPr>
          <p:cNvSpPr/>
          <p:nvPr/>
        </p:nvSpPr>
        <p:spPr>
          <a:xfrm>
            <a:off x="9663544"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D. Sáu chữ</a:t>
            </a:r>
            <a:endParaRPr lang="vi-VN" sz="4800" noProof="1">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xmlns=""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A. Bảy chữ</a:t>
            </a:r>
            <a:endParaRPr lang="vi-VN" sz="48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xmlns=""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B. Tự do</a:t>
            </a:r>
            <a:endParaRPr lang="vi-VN" sz="4800" noProof="1">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xmlns="" id="{2E7D83A4-3758-8699-4DD0-010A80780539}"/>
              </a:ext>
            </a:extLst>
          </p:cNvPr>
          <p:cNvSpPr/>
          <p:nvPr/>
        </p:nvSpPr>
        <p:spPr>
          <a:xfrm>
            <a:off x="9663544" y="461529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C. Lục bát</a:t>
            </a:r>
            <a:endParaRPr lang="vi-VN" sz="4800" noProof="1">
              <a:solidFill>
                <a:schemeClr val="tx1"/>
              </a:solidFill>
              <a:latin typeface="Arial" panose="020B0604020202020204" pitchFamily="34" charset="0"/>
              <a:cs typeface="Arial" panose="020B0604020202020204" pitchFamily="34" charset="0"/>
            </a:endParaRPr>
          </a:p>
        </p:txBody>
      </p:sp>
      <p:pic>
        <p:nvPicPr>
          <p:cNvPr id="9"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15190943" y="7519367"/>
            <a:ext cx="1279569" cy="1113741"/>
          </a:xfrm>
          <a:prstGeom prst="rect">
            <a:avLst/>
          </a:prstGeom>
        </p:spPr>
      </p:pic>
      <p:pic>
        <p:nvPicPr>
          <p:cNvPr id="11" name="Picture 10">
            <a:extLst>
              <a:ext uri="{FF2B5EF4-FFF2-40B4-BE49-F238E27FC236}">
                <a16:creationId xmlns:a16="http://schemas.microsoft.com/office/drawing/2014/main" xmlns="" id="{4B31FD67-694B-8D1E-89C7-5C3C61578F68}"/>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15190943" y="5022271"/>
            <a:ext cx="1275183" cy="1136072"/>
          </a:xfrm>
          <a:prstGeom prst="rect">
            <a:avLst/>
          </a:prstGeom>
        </p:spPr>
      </p:pic>
      <p:pic>
        <p:nvPicPr>
          <p:cNvPr id="1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7229036" y="5022272"/>
            <a:ext cx="1275183" cy="1136072"/>
          </a:xfrm>
          <a:prstGeom prst="rect">
            <a:avLst/>
          </a:prstGeom>
        </p:spPr>
      </p:pic>
      <p:pic>
        <p:nvPicPr>
          <p:cNvPr id="1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2"/>
            <p:extLst>
              <p:ext uri="{DAA4B4D4-6D71-4841-9C94-3DE7FCFB9230}">
                <p14:media xmlns:p14="http://schemas.microsoft.com/office/powerpoint/2010/main" xmlns="" r:embed="rId12"/>
              </p:ext>
            </p:extLst>
          </p:nvPr>
        </p:nvPicPr>
        <p:blipFill>
          <a:blip r:embed="rId6" cstate="print"/>
          <a:stretch>
            <a:fillRect/>
          </a:stretch>
        </p:blipFill>
        <p:spPr>
          <a:xfrm>
            <a:off x="11653838" y="-955900"/>
            <a:ext cx="731045" cy="731045"/>
          </a:xfrm>
          <a:prstGeom prst="rect">
            <a:avLst/>
          </a:prstGeom>
        </p:spPr>
      </p:pic>
    </p:spTree>
    <p:extLst>
      <p:ext uri="{BB962C8B-B14F-4D97-AF65-F5344CB8AC3E}">
        <p14:creationId xmlns:p14="http://schemas.microsoft.com/office/powerpoint/2010/main" xmlns="" val="6464783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3" name="Freeform 4"/>
          <p:cNvSpPr/>
          <p:nvPr/>
        </p:nvSpPr>
        <p:spPr>
          <a:xfrm rot="16200000">
            <a:off x="-196846" y="6813551"/>
            <a:ext cx="3695698" cy="3251200"/>
          </a:xfrm>
          <a:custGeom>
            <a:avLst/>
            <a:gdLst/>
            <a:ahLst/>
            <a:cxnLst/>
            <a:rect l="l" t="t" r="r" b="b"/>
            <a:pathLst>
              <a:path w="4734603" h="4114800">
                <a:moveTo>
                  <a:pt x="0" y="0"/>
                </a:moveTo>
                <a:lnTo>
                  <a:pt x="4734602" y="0"/>
                </a:lnTo>
                <a:lnTo>
                  <a:pt x="4734602" y="4114800"/>
                </a:lnTo>
                <a:lnTo>
                  <a:pt x="0" y="4114800"/>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rot="16200000" flipV="1">
            <a:off x="14842929" y="6827960"/>
            <a:ext cx="3695698" cy="3194444"/>
          </a:xfrm>
          <a:custGeom>
            <a:avLst/>
            <a:gdLst/>
            <a:ahLst/>
            <a:cxnLst/>
            <a:rect l="l" t="t" r="r" b="b"/>
            <a:pathLst>
              <a:path w="4734603" h="4114800">
                <a:moveTo>
                  <a:pt x="0" y="0"/>
                </a:moveTo>
                <a:lnTo>
                  <a:pt x="4734602" y="0"/>
                </a:lnTo>
                <a:lnTo>
                  <a:pt x="4734602" y="4114800"/>
                </a:lnTo>
                <a:lnTo>
                  <a:pt x="0" y="4114800"/>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5" name="Rounded Rectangle 4"/>
          <p:cNvSpPr/>
          <p:nvPr/>
        </p:nvSpPr>
        <p:spPr>
          <a:xfrm>
            <a:off x="6092411" y="282543"/>
            <a:ext cx="6438900" cy="182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600" b="1" dirty="0">
                <a:solidFill>
                  <a:srgbClr val="CA927C"/>
                </a:solidFill>
                <a:latin typeface="Arial" panose="020B0604020202020204" pitchFamily="34" charset="0"/>
                <a:cs typeface="Arial" panose="020B0604020202020204" pitchFamily="34" charset="0"/>
              </a:rPr>
              <a:t>LUYỆN TẬP</a:t>
            </a:r>
          </a:p>
        </p:txBody>
      </p:sp>
      <p:sp>
        <p:nvSpPr>
          <p:cNvPr id="6" name="Rounded Rectangle 5"/>
          <p:cNvSpPr/>
          <p:nvPr/>
        </p:nvSpPr>
        <p:spPr>
          <a:xfrm>
            <a:off x="1412680" y="4610100"/>
            <a:ext cx="15544800" cy="4876803"/>
          </a:xfrm>
          <a:prstGeom prst="roundRect">
            <a:avLst/>
          </a:prstGeom>
          <a:solidFill>
            <a:schemeClr val="bg1"/>
          </a:solidFill>
          <a:ln>
            <a:solidFill>
              <a:srgbClr val="D7A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C00000"/>
                </a:solidFill>
                <a:latin typeface="Arial" panose="020B0604020202020204" pitchFamily="34" charset="0"/>
                <a:cs typeface="Arial" panose="020B0604020202020204" pitchFamily="34" charset="0"/>
              </a:rPr>
              <a:t>Hãy thực hiện yêu cầu sau:</a:t>
            </a:r>
          </a:p>
          <a:p>
            <a:pPr algn="just">
              <a:lnSpc>
                <a:spcPct val="150000"/>
              </a:lnSpc>
            </a:pPr>
            <a:r>
              <a:rPr lang="vi-VN" sz="4000" dirty="0">
                <a:solidFill>
                  <a:schemeClr val="tx1"/>
                </a:solidFill>
                <a:cs typeface="Arial" panose="020B0604020202020204" pitchFamily="34" charset="0"/>
              </a:rPr>
              <a:t>Giả sử sau dấu ba chấm </a:t>
            </a:r>
            <a:r>
              <a:rPr lang="vi-VN" sz="4000" i="1" dirty="0">
                <a:solidFill>
                  <a:schemeClr val="tx1"/>
                </a:solidFill>
                <a:cs typeface="Arial" panose="020B0604020202020204" pitchFamily="34" charset="0"/>
              </a:rPr>
              <a:t>Nếu mai em về… </a:t>
            </a:r>
            <a:r>
              <a:rPr lang="vi-VN" sz="4000" dirty="0">
                <a:solidFill>
                  <a:schemeClr val="tx1"/>
                </a:solidFill>
                <a:cs typeface="Arial" panose="020B0604020202020204" pitchFamily="34" charset="0"/>
              </a:rPr>
              <a:t>là tên vùng đất quê hương em, thì em sẽ chia sẻ những hình ảnh, chi tiết nào của quê hương mình? Vì sao em lại chọn các chi tiết, hình ảnh ấy? (Trình bày dưới dạng một đoạn văn ngắn)</a:t>
            </a:r>
            <a:endParaRPr lang="vi-VN" sz="4000" b="1" dirty="0">
              <a:solidFill>
                <a:schemeClr val="tx1"/>
              </a:solidFill>
              <a:latin typeface="Arial" panose="020B0604020202020204" pitchFamily="34" charset="0"/>
              <a:cs typeface="Arial" panose="020B0604020202020204" pitchFamily="34" charset="0"/>
            </a:endParaRPr>
          </a:p>
        </p:txBody>
      </p:sp>
      <p:sp>
        <p:nvSpPr>
          <p:cNvPr id="7" name="TextBox 6"/>
          <p:cNvSpPr txBox="1"/>
          <p:nvPr/>
        </p:nvSpPr>
        <p:spPr>
          <a:xfrm>
            <a:off x="1541509" y="2111343"/>
            <a:ext cx="7346123" cy="2258054"/>
          </a:xfrm>
          <a:prstGeom prst="rect">
            <a:avLst/>
          </a:prstGeom>
          <a:noFill/>
        </p:spPr>
        <p:txBody>
          <a:bodyPr wrap="square" rtlCol="0">
            <a:spAutoFit/>
          </a:bodyPr>
          <a:lstStyle/>
          <a:p>
            <a:pPr algn="ctr">
              <a:lnSpc>
                <a:spcPct val="150000"/>
              </a:lnSpc>
            </a:pPr>
            <a:r>
              <a:rPr lang="en-US" sz="5000" b="1" dirty="0">
                <a:solidFill>
                  <a:srgbClr val="C00000"/>
                </a:solidFill>
                <a:latin typeface="Arial" panose="020B0604020202020204" pitchFamily="34" charset="0"/>
                <a:cs typeface="Arial" panose="020B0604020202020204" pitchFamily="34" charset="0"/>
              </a:rPr>
              <a:t>Nhiệm vụ 2</a:t>
            </a:r>
            <a:endParaRPr lang="vi-VN" sz="5000" b="1" dirty="0">
              <a:solidFill>
                <a:srgbClr val="C00000"/>
              </a:solidFill>
              <a:latin typeface="Arial" panose="020B0604020202020204" pitchFamily="34" charset="0"/>
              <a:cs typeface="Arial" panose="020B0604020202020204" pitchFamily="34" charset="0"/>
            </a:endParaRPr>
          </a:p>
          <a:p>
            <a:pPr algn="ctr">
              <a:lnSpc>
                <a:spcPct val="150000"/>
              </a:lnSpc>
            </a:pPr>
            <a:r>
              <a:rPr lang="vi-VN" sz="5000" b="1" dirty="0">
                <a:solidFill>
                  <a:srgbClr val="35A072"/>
                </a:solidFill>
                <a:latin typeface="Arial" panose="020B0604020202020204" pitchFamily="34" charset="0"/>
                <a:cs typeface="Arial" panose="020B0604020202020204" pitchFamily="34" charset="0"/>
              </a:rPr>
              <a:t>Luyện tập theo văn bản</a:t>
            </a:r>
            <a:endParaRPr lang="en-US" sz="5000" b="1" dirty="0">
              <a:solidFill>
                <a:srgbClr val="35A072"/>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stretch>
            <a:fillRect/>
          </a:stretch>
        </p:blipFill>
        <p:spPr>
          <a:xfrm>
            <a:off x="11658600" y="1067739"/>
            <a:ext cx="6314548" cy="4260216"/>
          </a:xfrm>
          <a:prstGeom prst="rect">
            <a:avLst/>
          </a:prstGeom>
        </p:spPr>
      </p:pic>
    </p:spTree>
    <p:extLst>
      <p:ext uri="{BB962C8B-B14F-4D97-AF65-F5344CB8AC3E}">
        <p14:creationId xmlns:p14="http://schemas.microsoft.com/office/powerpoint/2010/main" xmlns="" val="34420321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3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 calcmode="lin" valueType="num">
                                      <p:cBhvr>
                                        <p:cTn id="23" dur="500" fill="hold"/>
                                        <p:tgtEl>
                                          <p:spTgt spid="8"/>
                                        </p:tgtEl>
                                        <p:attrNameLst>
                                          <p:attrName>style.rotation</p:attrName>
                                        </p:attrNameLst>
                                      </p:cBhvr>
                                      <p:tavLst>
                                        <p:tav tm="0">
                                          <p:val>
                                            <p:fltVal val="90"/>
                                          </p:val>
                                        </p:tav>
                                        <p:tav tm="100000">
                                          <p:val>
                                            <p:fltVal val="0"/>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3" name="Freeform 4"/>
          <p:cNvSpPr/>
          <p:nvPr/>
        </p:nvSpPr>
        <p:spPr>
          <a:xfrm rot="16200000">
            <a:off x="-196846" y="6813551"/>
            <a:ext cx="3695698" cy="3251200"/>
          </a:xfrm>
          <a:custGeom>
            <a:avLst/>
            <a:gdLst/>
            <a:ahLst/>
            <a:cxnLst/>
            <a:rect l="l" t="t" r="r" b="b"/>
            <a:pathLst>
              <a:path w="4734603" h="4114800">
                <a:moveTo>
                  <a:pt x="0" y="0"/>
                </a:moveTo>
                <a:lnTo>
                  <a:pt x="4734602" y="0"/>
                </a:lnTo>
                <a:lnTo>
                  <a:pt x="4734602" y="4114800"/>
                </a:lnTo>
                <a:lnTo>
                  <a:pt x="0" y="4114800"/>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rot="16200000" flipV="1">
            <a:off x="14842929" y="6827960"/>
            <a:ext cx="3695698" cy="3194444"/>
          </a:xfrm>
          <a:custGeom>
            <a:avLst/>
            <a:gdLst/>
            <a:ahLst/>
            <a:cxnLst/>
            <a:rect l="l" t="t" r="r" b="b"/>
            <a:pathLst>
              <a:path w="4734603" h="4114800">
                <a:moveTo>
                  <a:pt x="0" y="0"/>
                </a:moveTo>
                <a:lnTo>
                  <a:pt x="4734602" y="0"/>
                </a:lnTo>
                <a:lnTo>
                  <a:pt x="4734602" y="4114800"/>
                </a:lnTo>
                <a:lnTo>
                  <a:pt x="0" y="4114800"/>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5" name="Rounded Rectangle 4"/>
          <p:cNvSpPr/>
          <p:nvPr/>
        </p:nvSpPr>
        <p:spPr>
          <a:xfrm>
            <a:off x="5763415" y="1028700"/>
            <a:ext cx="6438900" cy="1828800"/>
          </a:xfrm>
          <a:prstGeom prst="roundRect">
            <a:avLst/>
          </a:prstGeom>
          <a:solidFill>
            <a:schemeClr val="bg1"/>
          </a:solidFill>
          <a:ln>
            <a:solidFill>
              <a:srgbClr val="D7A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600" b="1" dirty="0">
                <a:solidFill>
                  <a:srgbClr val="CA927C"/>
                </a:solidFill>
                <a:latin typeface="Arial" panose="020B0604020202020204" pitchFamily="34" charset="0"/>
                <a:cs typeface="Arial" panose="020B0604020202020204" pitchFamily="34" charset="0"/>
              </a:rPr>
              <a:t>VẬN DỤNG</a:t>
            </a:r>
          </a:p>
        </p:txBody>
      </p:sp>
      <p:sp>
        <p:nvSpPr>
          <p:cNvPr id="8" name="TextBox 7"/>
          <p:cNvSpPr txBox="1"/>
          <p:nvPr/>
        </p:nvSpPr>
        <p:spPr>
          <a:xfrm>
            <a:off x="8229600" y="3793490"/>
            <a:ext cx="7996230" cy="2862322"/>
          </a:xfrm>
          <a:prstGeom prst="rect">
            <a:avLst/>
          </a:prstGeom>
          <a:noFill/>
        </p:spPr>
        <p:txBody>
          <a:bodyPr wrap="square" rtlCol="0">
            <a:spAutoFit/>
          </a:bodyPr>
          <a:lstStyle/>
          <a:p>
            <a:pPr algn="ctr">
              <a:lnSpc>
                <a:spcPct val="150000"/>
              </a:lnSpc>
            </a:pPr>
            <a:r>
              <a:rPr lang="vi-VN" sz="4000" b="1" u="sng" dirty="0">
                <a:solidFill>
                  <a:srgbClr val="C00000"/>
                </a:solidFill>
                <a:latin typeface="Arial" panose="020B0604020202020204" pitchFamily="34" charset="0"/>
                <a:cs typeface="Arial" panose="020B0604020202020204" pitchFamily="34" charset="0"/>
              </a:rPr>
              <a:t>Em hãy trả lời câu hỏi sau:</a:t>
            </a:r>
          </a:p>
          <a:p>
            <a:pPr>
              <a:lnSpc>
                <a:spcPct val="150000"/>
              </a:lnSpc>
            </a:pPr>
            <a:r>
              <a:rPr lang="vi-VN" sz="4000" dirty="0">
                <a:latin typeface="Arial" panose="020B0604020202020204" pitchFamily="34" charset="0"/>
                <a:cs typeface="Arial" panose="020B0604020202020204" pitchFamily="34" charset="0"/>
              </a:rPr>
              <a:t>Phân tích bài thơ </a:t>
            </a:r>
            <a:r>
              <a:rPr lang="en-US" sz="4000" i="1" dirty="0">
                <a:latin typeface="Arial" panose="020B0604020202020204" pitchFamily="34" charset="0"/>
                <a:cs typeface="Arial" panose="020B0604020202020204" pitchFamily="34" charset="0"/>
              </a:rPr>
              <a:t>“</a:t>
            </a:r>
            <a:r>
              <a:rPr lang="vi-VN" sz="4000" i="1" dirty="0">
                <a:latin typeface="Arial" panose="020B0604020202020204" pitchFamily="34" charset="0"/>
                <a:cs typeface="Arial" panose="020B0604020202020204" pitchFamily="34" charset="0"/>
              </a:rPr>
              <a:t>Nếu mai em về Chiêm Hoá</a:t>
            </a:r>
            <a:r>
              <a:rPr lang="en-US" sz="4000" i="1"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của tác giả Mai Liễu</a:t>
            </a:r>
            <a:endParaRPr lang="en-US" sz="4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cstate="print"/>
          <a:stretch>
            <a:fillRect/>
          </a:stretch>
        </p:blipFill>
        <p:spPr>
          <a:xfrm>
            <a:off x="43937" y="3390900"/>
            <a:ext cx="7504277" cy="5869682"/>
          </a:xfrm>
          <a:prstGeom prst="rect">
            <a:avLst/>
          </a:prstGeom>
          <a:ln>
            <a:noFill/>
          </a:ln>
          <a:effectLst>
            <a:softEdge rad="112500"/>
          </a:effectLst>
        </p:spPr>
      </p:pic>
      <p:pic>
        <p:nvPicPr>
          <p:cNvPr id="6" name="Picture 5"/>
          <p:cNvPicPr>
            <a:picLocks noChangeAspect="1"/>
          </p:cNvPicPr>
          <p:nvPr/>
        </p:nvPicPr>
        <p:blipFill>
          <a:blip r:embed="rId5" cstate="print"/>
          <a:stretch>
            <a:fillRect/>
          </a:stretch>
        </p:blipFill>
        <p:spPr>
          <a:xfrm>
            <a:off x="10756901" y="7007627"/>
            <a:ext cx="2890827" cy="2913589"/>
          </a:xfrm>
          <a:prstGeom prst="rect">
            <a:avLst/>
          </a:prstGeom>
        </p:spPr>
      </p:pic>
    </p:spTree>
    <p:extLst>
      <p:ext uri="{BB962C8B-B14F-4D97-AF65-F5344CB8AC3E}">
        <p14:creationId xmlns:p14="http://schemas.microsoft.com/office/powerpoint/2010/main" xmlns="" val="21338209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3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 calcmode="lin" valueType="num">
                                      <p:cBhvr>
                                        <p:cTn id="23" dur="500" fill="hold"/>
                                        <p:tgtEl>
                                          <p:spTgt spid="6"/>
                                        </p:tgtEl>
                                        <p:attrNameLst>
                                          <p:attrName>style.rotation</p:attrName>
                                        </p:attrNameLst>
                                      </p:cBhvr>
                                      <p:tavLst>
                                        <p:tav tm="0">
                                          <p:val>
                                            <p:fltVal val="90"/>
                                          </p:val>
                                        </p:tav>
                                        <p:tav tm="100000">
                                          <p:val>
                                            <p:fltVal val="0"/>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a:off x="-1207440" y="-1193295"/>
            <a:ext cx="4813501" cy="5492584"/>
          </a:xfrm>
          <a:custGeom>
            <a:avLst/>
            <a:gdLst/>
            <a:ahLst/>
            <a:cxnLst/>
            <a:rect l="l" t="t" r="r" b="b"/>
            <a:pathLst>
              <a:path w="4813501" h="5492584">
                <a:moveTo>
                  <a:pt x="0" y="0"/>
                </a:moveTo>
                <a:lnTo>
                  <a:pt x="4813501" y="0"/>
                </a:lnTo>
                <a:lnTo>
                  <a:pt x="4813501" y="5492585"/>
                </a:lnTo>
                <a:lnTo>
                  <a:pt x="0" y="5492585"/>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14716446" y="-1469230"/>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 name="Rounded Rectangle 8"/>
          <p:cNvSpPr/>
          <p:nvPr/>
        </p:nvSpPr>
        <p:spPr>
          <a:xfrm>
            <a:off x="5943600" y="1714500"/>
            <a:ext cx="11211200" cy="1095183"/>
          </a:xfrm>
          <a:prstGeom prst="roundRect">
            <a:avLst/>
          </a:prstGeom>
          <a:solidFill>
            <a:schemeClr val="bg1"/>
          </a:solidFill>
          <a:ln w="38100">
            <a:solidFill>
              <a:srgbClr val="CA9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ysClr val="windowText" lastClr="000000"/>
                </a:solidFill>
                <a:latin typeface="Arial" panose="020B0604020202020204" pitchFamily="34" charset="0"/>
                <a:cs typeface="Arial" panose="020B0604020202020204" pitchFamily="34" charset="0"/>
              </a:rPr>
              <a:t>Giới thiệu tác giả, tác phẩm </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10" name="Rounded Rectangle 9"/>
          <p:cNvSpPr/>
          <p:nvPr/>
        </p:nvSpPr>
        <p:spPr>
          <a:xfrm>
            <a:off x="5943602" y="3511997"/>
            <a:ext cx="11211197" cy="1408643"/>
          </a:xfrm>
          <a:prstGeom prst="roundRect">
            <a:avLst/>
          </a:prstGeom>
          <a:solidFill>
            <a:schemeClr val="bg1"/>
          </a:solidFill>
          <a:ln w="38100">
            <a:solidFill>
              <a:srgbClr val="CA9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ysClr val="windowText" lastClr="000000"/>
                </a:solidFill>
                <a:latin typeface="Arial" panose="020B0604020202020204" pitchFamily="34" charset="0"/>
                <a:cs typeface="Arial" panose="020B0604020202020204" pitchFamily="34" charset="0"/>
              </a:rPr>
              <a:t>Bức tranh thiên </a:t>
            </a:r>
            <a:r>
              <a:rPr lang="en-US" sz="4000" dirty="0">
                <a:solidFill>
                  <a:sysClr val="windowText" lastClr="000000"/>
                </a:solidFill>
                <a:latin typeface="Arial" panose="020B0604020202020204" pitchFamily="34" charset="0"/>
                <a:cs typeface="Arial" panose="020B0604020202020204" pitchFamily="34" charset="0"/>
              </a:rPr>
              <a:t>mùa xuân rực rỡ ở Chiêm Hóa</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11" name="Rounded Rectangle 10"/>
          <p:cNvSpPr/>
          <p:nvPr/>
        </p:nvSpPr>
        <p:spPr>
          <a:xfrm>
            <a:off x="5915008" y="5191353"/>
            <a:ext cx="11209974" cy="1405735"/>
          </a:xfrm>
          <a:prstGeom prst="roundRect">
            <a:avLst/>
          </a:prstGeom>
          <a:solidFill>
            <a:schemeClr val="bg1"/>
          </a:solidFill>
          <a:ln w="38100">
            <a:solidFill>
              <a:srgbClr val="CA9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ysClr val="windowText" lastClr="000000"/>
                </a:solidFill>
                <a:latin typeface="Arial" panose="020B0604020202020204" pitchFamily="34" charset="0"/>
                <a:cs typeface="Arial" panose="020B0604020202020204" pitchFamily="34" charset="0"/>
              </a:rPr>
              <a:t>Bức tranh con người ở Chiêm Hóa</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12" name="Rounded Rectangle 11"/>
          <p:cNvSpPr/>
          <p:nvPr/>
        </p:nvSpPr>
        <p:spPr>
          <a:xfrm>
            <a:off x="1199310" y="1746618"/>
            <a:ext cx="3137948" cy="1025888"/>
          </a:xfrm>
          <a:prstGeom prst="roundRect">
            <a:avLst/>
          </a:prstGeom>
          <a:solidFill>
            <a:schemeClr val="bg1"/>
          </a:solidFill>
          <a:ln w="38100">
            <a:solidFill>
              <a:srgbClr val="CA9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ysClr val="windowText" lastClr="000000"/>
                </a:solidFill>
                <a:latin typeface="Arial" panose="020B0604020202020204" pitchFamily="34" charset="0"/>
                <a:cs typeface="Arial" panose="020B0604020202020204" pitchFamily="34" charset="0"/>
              </a:rPr>
              <a:t>Mở bài </a:t>
            </a:r>
            <a:endParaRPr lang="vi-VN" sz="4000" b="1" dirty="0">
              <a:solidFill>
                <a:sysClr val="windowText" lastClr="000000"/>
              </a:solidFill>
              <a:latin typeface="Arial" panose="020B0604020202020204" pitchFamily="34" charset="0"/>
              <a:cs typeface="Arial" panose="020B0604020202020204" pitchFamily="34" charset="0"/>
            </a:endParaRPr>
          </a:p>
        </p:txBody>
      </p:sp>
      <p:sp>
        <p:nvSpPr>
          <p:cNvPr id="13" name="Rounded Rectangle 12"/>
          <p:cNvSpPr/>
          <p:nvPr/>
        </p:nvSpPr>
        <p:spPr>
          <a:xfrm>
            <a:off x="1207494" y="5254330"/>
            <a:ext cx="3137948" cy="1123470"/>
          </a:xfrm>
          <a:prstGeom prst="roundRect">
            <a:avLst/>
          </a:prstGeom>
          <a:solidFill>
            <a:schemeClr val="bg1"/>
          </a:solidFill>
          <a:ln w="38100">
            <a:solidFill>
              <a:srgbClr val="CA9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ysClr val="windowText" lastClr="000000"/>
                </a:solidFill>
                <a:latin typeface="Arial" panose="020B0604020202020204" pitchFamily="34" charset="0"/>
                <a:cs typeface="Arial" panose="020B0604020202020204" pitchFamily="34" charset="0"/>
              </a:rPr>
              <a:t>Thân bài </a:t>
            </a:r>
            <a:endParaRPr lang="vi-VN" sz="4000" b="1" dirty="0">
              <a:solidFill>
                <a:sysClr val="windowText" lastClr="000000"/>
              </a:solidFill>
              <a:latin typeface="Arial" panose="020B0604020202020204" pitchFamily="34" charset="0"/>
              <a:cs typeface="Arial" panose="020B0604020202020204" pitchFamily="34" charset="0"/>
            </a:endParaRPr>
          </a:p>
        </p:txBody>
      </p:sp>
      <p:sp>
        <p:nvSpPr>
          <p:cNvPr id="14" name="Rounded Rectangle 13"/>
          <p:cNvSpPr/>
          <p:nvPr/>
        </p:nvSpPr>
        <p:spPr>
          <a:xfrm>
            <a:off x="1207494" y="8731021"/>
            <a:ext cx="3137946" cy="1123470"/>
          </a:xfrm>
          <a:prstGeom prst="roundRect">
            <a:avLst/>
          </a:prstGeom>
          <a:solidFill>
            <a:schemeClr val="bg1"/>
          </a:solidFill>
          <a:ln w="38100">
            <a:solidFill>
              <a:srgbClr val="CA9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ysClr val="windowText" lastClr="000000"/>
                </a:solidFill>
                <a:latin typeface="Arial" panose="020B0604020202020204" pitchFamily="34" charset="0"/>
                <a:cs typeface="Arial" panose="020B0604020202020204" pitchFamily="34" charset="0"/>
              </a:rPr>
              <a:t>Kết bài </a:t>
            </a:r>
            <a:endParaRPr lang="vi-VN" sz="4000" b="1" dirty="0">
              <a:solidFill>
                <a:sysClr val="windowText" lastClr="000000"/>
              </a:solidFill>
              <a:latin typeface="Arial" panose="020B0604020202020204" pitchFamily="34" charset="0"/>
              <a:cs typeface="Arial" panose="020B0604020202020204" pitchFamily="34" charset="0"/>
            </a:endParaRPr>
          </a:p>
        </p:txBody>
      </p:sp>
      <p:sp>
        <p:nvSpPr>
          <p:cNvPr id="15" name="Rounded Rectangle 14"/>
          <p:cNvSpPr/>
          <p:nvPr/>
        </p:nvSpPr>
        <p:spPr>
          <a:xfrm>
            <a:off x="5943602" y="6867801"/>
            <a:ext cx="11211198" cy="1302118"/>
          </a:xfrm>
          <a:prstGeom prst="roundRect">
            <a:avLst/>
          </a:prstGeom>
          <a:solidFill>
            <a:schemeClr val="bg1"/>
          </a:solidFill>
          <a:ln w="38100">
            <a:solidFill>
              <a:srgbClr val="CA9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ysClr val="windowText" lastClr="000000"/>
                </a:solidFill>
                <a:latin typeface="Arial" panose="020B0604020202020204" pitchFamily="34" charset="0"/>
                <a:cs typeface="Arial" panose="020B0604020202020204" pitchFamily="34" charset="0"/>
              </a:rPr>
              <a:t>Đánh giá nội dung và nghệ thuật của bài thơ</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16" name="Rounded Rectangle 15"/>
          <p:cNvSpPr/>
          <p:nvPr/>
        </p:nvSpPr>
        <p:spPr>
          <a:xfrm>
            <a:off x="5943601" y="8759626"/>
            <a:ext cx="11211198" cy="1094865"/>
          </a:xfrm>
          <a:prstGeom prst="roundRect">
            <a:avLst/>
          </a:prstGeom>
          <a:solidFill>
            <a:schemeClr val="bg1"/>
          </a:solidFill>
          <a:ln w="38100">
            <a:solidFill>
              <a:srgbClr val="CA9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ysClr val="windowText" lastClr="000000"/>
                </a:solidFill>
                <a:latin typeface="Arial" panose="020B0604020202020204" pitchFamily="34" charset="0"/>
                <a:cs typeface="Arial" panose="020B0604020202020204" pitchFamily="34" charset="0"/>
              </a:rPr>
              <a:t>Khẳng định giá trị của tác phẩm</a:t>
            </a:r>
            <a:endParaRPr lang="vi-VN" sz="4000" dirty="0">
              <a:solidFill>
                <a:sysClr val="windowText" lastClr="000000"/>
              </a:solidFill>
              <a:latin typeface="Arial" panose="020B0604020202020204" pitchFamily="34" charset="0"/>
              <a:cs typeface="Arial" panose="020B0604020202020204" pitchFamily="34" charset="0"/>
            </a:endParaRPr>
          </a:p>
        </p:txBody>
      </p:sp>
      <p:cxnSp>
        <p:nvCxnSpPr>
          <p:cNvPr id="17" name="Straight Arrow Connector 16"/>
          <p:cNvCxnSpPr>
            <a:stCxn id="12" idx="3"/>
            <a:endCxn id="9" idx="1"/>
          </p:cNvCxnSpPr>
          <p:nvPr/>
        </p:nvCxnSpPr>
        <p:spPr>
          <a:xfrm>
            <a:off x="4337258" y="2259562"/>
            <a:ext cx="1606342" cy="2530"/>
          </a:xfrm>
          <a:prstGeom prst="straightConnector1">
            <a:avLst/>
          </a:prstGeom>
          <a:ln w="38100">
            <a:solidFill>
              <a:srgbClr val="CA927C"/>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3" idx="3"/>
            <a:endCxn id="10" idx="1"/>
          </p:cNvCxnSpPr>
          <p:nvPr/>
        </p:nvCxnSpPr>
        <p:spPr>
          <a:xfrm flipV="1">
            <a:off x="4345442" y="4216319"/>
            <a:ext cx="1598160" cy="1599746"/>
          </a:xfrm>
          <a:prstGeom prst="straightConnector1">
            <a:avLst/>
          </a:prstGeom>
          <a:ln w="38100">
            <a:solidFill>
              <a:srgbClr val="CA927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3" idx="3"/>
            <a:endCxn id="11" idx="1"/>
          </p:cNvCxnSpPr>
          <p:nvPr/>
        </p:nvCxnSpPr>
        <p:spPr>
          <a:xfrm>
            <a:off x="4345442" y="5816065"/>
            <a:ext cx="1569566" cy="78156"/>
          </a:xfrm>
          <a:prstGeom prst="straightConnector1">
            <a:avLst/>
          </a:prstGeom>
          <a:ln w="38100">
            <a:solidFill>
              <a:srgbClr val="CA927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3"/>
            <a:endCxn id="15" idx="1"/>
          </p:cNvCxnSpPr>
          <p:nvPr/>
        </p:nvCxnSpPr>
        <p:spPr>
          <a:xfrm>
            <a:off x="4345442" y="5816065"/>
            <a:ext cx="1598160" cy="1702795"/>
          </a:xfrm>
          <a:prstGeom prst="straightConnector1">
            <a:avLst/>
          </a:prstGeom>
          <a:ln w="38100">
            <a:solidFill>
              <a:srgbClr val="CA927C"/>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4" idx="3"/>
            <a:endCxn id="16" idx="1"/>
          </p:cNvCxnSpPr>
          <p:nvPr/>
        </p:nvCxnSpPr>
        <p:spPr>
          <a:xfrm>
            <a:off x="4345440" y="9292756"/>
            <a:ext cx="1598161" cy="14303"/>
          </a:xfrm>
          <a:prstGeom prst="straightConnector1">
            <a:avLst/>
          </a:prstGeom>
          <a:ln w="38100">
            <a:solidFill>
              <a:srgbClr val="CA927C"/>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5486400" y="231422"/>
            <a:ext cx="8097181" cy="11572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a:solidFill>
                  <a:srgbClr val="C00000"/>
                </a:solidFill>
                <a:latin typeface="Arial" panose="020B0604020202020204" pitchFamily="34" charset="0"/>
                <a:cs typeface="Arial" panose="020B0604020202020204" pitchFamily="34" charset="0"/>
              </a:rPr>
              <a:t>Gợi ý trả lời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anim calcmode="lin" valueType="num">
                                      <p:cBhvr>
                                        <p:cTn id="26" dur="500" fill="hold"/>
                                        <p:tgtEl>
                                          <p:spTgt spid="13"/>
                                        </p:tgtEl>
                                        <p:attrNameLst>
                                          <p:attrName>ppt_x</p:attrName>
                                        </p:attrNameLst>
                                      </p:cBhvr>
                                      <p:tavLst>
                                        <p:tav tm="0">
                                          <p:val>
                                            <p:strVal val="#ppt_x"/>
                                          </p:val>
                                        </p:tav>
                                        <p:tav tm="100000">
                                          <p:val>
                                            <p:strVal val="#ppt_x"/>
                                          </p:val>
                                        </p:tav>
                                      </p:tavLst>
                                    </p:anim>
                                    <p:anim calcmode="lin" valueType="num">
                                      <p:cBhvr>
                                        <p:cTn id="2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circle(in)">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circle(in)">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anim calcmode="lin" valueType="num">
                                      <p:cBhvr>
                                        <p:cTn id="57" dur="500" fill="hold"/>
                                        <p:tgtEl>
                                          <p:spTgt spid="14"/>
                                        </p:tgtEl>
                                        <p:attrNameLst>
                                          <p:attrName>ppt_x</p:attrName>
                                        </p:attrNameLst>
                                      </p:cBhvr>
                                      <p:tavLst>
                                        <p:tav tm="0">
                                          <p:val>
                                            <p:strVal val="#ppt_x"/>
                                          </p:val>
                                        </p:tav>
                                        <p:tav tm="100000">
                                          <p:val>
                                            <p:strVal val="#ppt_x"/>
                                          </p:val>
                                        </p:tav>
                                      </p:tavLst>
                                    </p:anim>
                                    <p:anim calcmode="lin" valueType="num">
                                      <p:cBhvr>
                                        <p:cTn id="58" dur="500" fill="hold"/>
                                        <p:tgtEl>
                                          <p:spTgt spid="14"/>
                                        </p:tgtEl>
                                        <p:attrNameLst>
                                          <p:attrName>ppt_y</p:attrName>
                                        </p:attrNameLst>
                                      </p:cBhvr>
                                      <p:tavLst>
                                        <p:tav tm="0">
                                          <p:val>
                                            <p:strVal val="#ppt_y+.1"/>
                                          </p:val>
                                        </p:tav>
                                        <p:tav tm="100000">
                                          <p:val>
                                            <p:strVal val="#ppt_y"/>
                                          </p:val>
                                        </p:tav>
                                      </p:tavLst>
                                    </p:anim>
                                  </p:childTnLst>
                                </p:cTn>
                              </p:par>
                              <p:par>
                                <p:cTn id="59" presetID="16" presetClass="entr" presetSubtype="21"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500"/>
                                        <p:tgtEl>
                                          <p:spTgt spid="21"/>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randombar(horizontal)">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3" name="Freeform 4"/>
          <p:cNvSpPr/>
          <p:nvPr/>
        </p:nvSpPr>
        <p:spPr>
          <a:xfrm rot="16200000">
            <a:off x="-196846" y="6813551"/>
            <a:ext cx="3695698" cy="3251200"/>
          </a:xfrm>
          <a:custGeom>
            <a:avLst/>
            <a:gdLst/>
            <a:ahLst/>
            <a:cxnLst/>
            <a:rect l="l" t="t" r="r" b="b"/>
            <a:pathLst>
              <a:path w="4734603" h="4114800">
                <a:moveTo>
                  <a:pt x="0" y="0"/>
                </a:moveTo>
                <a:lnTo>
                  <a:pt x="4734602" y="0"/>
                </a:lnTo>
                <a:lnTo>
                  <a:pt x="4734602" y="4114800"/>
                </a:lnTo>
                <a:lnTo>
                  <a:pt x="0" y="4114800"/>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rot="16200000" flipV="1">
            <a:off x="14842929" y="6827960"/>
            <a:ext cx="3695698" cy="3194444"/>
          </a:xfrm>
          <a:custGeom>
            <a:avLst/>
            <a:gdLst/>
            <a:ahLst/>
            <a:cxnLst/>
            <a:rect l="l" t="t" r="r" b="b"/>
            <a:pathLst>
              <a:path w="4734603" h="4114800">
                <a:moveTo>
                  <a:pt x="0" y="0"/>
                </a:moveTo>
                <a:lnTo>
                  <a:pt x="4734602" y="0"/>
                </a:lnTo>
                <a:lnTo>
                  <a:pt x="4734602" y="4114800"/>
                </a:lnTo>
                <a:lnTo>
                  <a:pt x="0" y="4114800"/>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5" name="Rounded Rectangle 4"/>
          <p:cNvSpPr/>
          <p:nvPr/>
        </p:nvSpPr>
        <p:spPr>
          <a:xfrm>
            <a:off x="4491817" y="1257300"/>
            <a:ext cx="9454756" cy="1828800"/>
          </a:xfrm>
          <a:prstGeom prst="roundRect">
            <a:avLst/>
          </a:prstGeom>
          <a:solidFill>
            <a:schemeClr val="bg1"/>
          </a:solidFill>
          <a:ln>
            <a:solidFill>
              <a:srgbClr val="D7A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600" b="1" dirty="0">
                <a:solidFill>
                  <a:srgbClr val="CA927C"/>
                </a:solidFill>
                <a:latin typeface="Arial" panose="020B0604020202020204" pitchFamily="34" charset="0"/>
                <a:cs typeface="Arial" panose="020B0604020202020204" pitchFamily="34" charset="0"/>
              </a:rPr>
              <a:t>HƯỚNG DẪN VỀ NHÀ</a:t>
            </a:r>
          </a:p>
        </p:txBody>
      </p:sp>
      <p:sp>
        <p:nvSpPr>
          <p:cNvPr id="8" name="Rounded Rectangle 7"/>
          <p:cNvSpPr/>
          <p:nvPr/>
        </p:nvSpPr>
        <p:spPr>
          <a:xfrm>
            <a:off x="1173920" y="4000500"/>
            <a:ext cx="7613676" cy="3975996"/>
          </a:xfrm>
          <a:prstGeom prst="roundRect">
            <a:avLst/>
          </a:prstGeom>
          <a:solidFill>
            <a:schemeClr val="bg1"/>
          </a:solidFill>
          <a:ln>
            <a:solidFill>
              <a:srgbClr val="D7A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a:solidFill>
                  <a:schemeClr val="tx1"/>
                </a:solidFill>
                <a:latin typeface="Arial" panose="020B0604020202020204" pitchFamily="34" charset="0"/>
                <a:cs typeface="Arial" panose="020B0604020202020204" pitchFamily="34" charset="0"/>
              </a:rPr>
              <a:t>Ôn tập Văn bản:</a:t>
            </a:r>
          </a:p>
          <a:p>
            <a:pPr algn="ctr">
              <a:lnSpc>
                <a:spcPct val="150000"/>
              </a:lnSpc>
            </a:pPr>
            <a:r>
              <a:rPr lang="en-US" sz="4500" dirty="0">
                <a:solidFill>
                  <a:schemeClr val="tx1"/>
                </a:solidFill>
                <a:latin typeface="Arial" panose="020B0604020202020204" pitchFamily="34" charset="0"/>
                <a:cs typeface="Arial" panose="020B0604020202020204" pitchFamily="34" charset="0"/>
              </a:rPr>
              <a:t>Mai em về Chiêm Hóa – Mai Liễu </a:t>
            </a:r>
            <a:endParaRPr lang="vi-VN" sz="4500" dirty="0">
              <a:solidFill>
                <a:schemeClr val="tx1"/>
              </a:solidFill>
              <a:latin typeface="Arial" panose="020B0604020202020204" pitchFamily="34" charset="0"/>
              <a:cs typeface="Arial" panose="020B0604020202020204" pitchFamily="34" charset="0"/>
            </a:endParaRPr>
          </a:p>
        </p:txBody>
      </p:sp>
      <p:sp>
        <p:nvSpPr>
          <p:cNvPr id="9" name="Rounded Rectangle 8"/>
          <p:cNvSpPr/>
          <p:nvPr/>
        </p:nvSpPr>
        <p:spPr>
          <a:xfrm>
            <a:off x="9219195" y="4000500"/>
            <a:ext cx="7956725" cy="3975996"/>
          </a:xfrm>
          <a:prstGeom prst="roundRect">
            <a:avLst/>
          </a:prstGeom>
          <a:solidFill>
            <a:schemeClr val="bg1"/>
          </a:solidFill>
          <a:ln>
            <a:solidFill>
              <a:srgbClr val="D7A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a:solidFill>
                  <a:schemeClr val="tx1"/>
                </a:solidFill>
                <a:latin typeface="Arial" panose="020B0604020202020204" pitchFamily="34" charset="0"/>
                <a:cs typeface="Arial" panose="020B0604020202020204" pitchFamily="34" charset="0"/>
              </a:rPr>
              <a:t>Soạn Thực hành đọc hiểu:</a:t>
            </a:r>
          </a:p>
          <a:p>
            <a:pPr algn="ctr">
              <a:lnSpc>
                <a:spcPct val="150000"/>
              </a:lnSpc>
            </a:pPr>
            <a:r>
              <a:rPr lang="vi-VN" sz="4500" dirty="0">
                <a:solidFill>
                  <a:schemeClr val="tx1"/>
                </a:solidFill>
                <a:cs typeface="Arial" panose="020B0604020202020204" pitchFamily="34" charset="0"/>
              </a:rPr>
              <a:t>Đường về quê mẹ - Đoàn Văn Cừ</a:t>
            </a:r>
            <a:endParaRPr lang="vi-VN" sz="4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2420830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a:off x="562172" y="-668293"/>
            <a:ext cx="2446436" cy="4114800"/>
          </a:xfrm>
          <a:custGeom>
            <a:avLst/>
            <a:gdLst/>
            <a:ahLst/>
            <a:cxnLst/>
            <a:rect l="l" t="t" r="r" b="b"/>
            <a:pathLst>
              <a:path w="2446436" h="4114800">
                <a:moveTo>
                  <a:pt x="0" y="0"/>
                </a:moveTo>
                <a:lnTo>
                  <a:pt x="2446436" y="0"/>
                </a:lnTo>
                <a:lnTo>
                  <a:pt x="2446436" y="4114800"/>
                </a:lnTo>
                <a:lnTo>
                  <a:pt x="0" y="4114800"/>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15864009" y="6950278"/>
            <a:ext cx="2423991" cy="4114800"/>
          </a:xfrm>
          <a:custGeom>
            <a:avLst/>
            <a:gdLst/>
            <a:ahLst/>
            <a:cxnLst/>
            <a:rect l="l" t="t" r="r" b="b"/>
            <a:pathLst>
              <a:path w="2423991" h="4114800">
                <a:moveTo>
                  <a:pt x="0" y="0"/>
                </a:moveTo>
                <a:lnTo>
                  <a:pt x="2423991" y="0"/>
                </a:lnTo>
                <a:lnTo>
                  <a:pt x="2423991" y="4114800"/>
                </a:lnTo>
                <a:lnTo>
                  <a:pt x="0" y="4114800"/>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TextBox 4"/>
          <p:cNvSpPr txBox="1"/>
          <p:nvPr/>
        </p:nvSpPr>
        <p:spPr>
          <a:xfrm>
            <a:off x="3962400" y="2247900"/>
            <a:ext cx="10363200" cy="5632311"/>
          </a:xfrm>
          <a:prstGeom prst="rect">
            <a:avLst/>
          </a:prstGeom>
          <a:noFill/>
        </p:spPr>
        <p:txBody>
          <a:bodyPr wrap="square" rtlCol="0">
            <a:spAutoFit/>
          </a:bodyPr>
          <a:lstStyle/>
          <a:p>
            <a:pPr algn="ctr">
              <a:lnSpc>
                <a:spcPct val="150000"/>
              </a:lnSpc>
            </a:pPr>
            <a:r>
              <a:rPr lang="vi-VN" sz="8000" b="1" dirty="0">
                <a:solidFill>
                  <a:srgbClr val="35A072"/>
                </a:solidFill>
                <a:cs typeface="Arial" panose="020B0604020202020204" pitchFamily="34" charset="0"/>
              </a:rPr>
              <a:t>BÀI HỌC KẾT THÚC, CẢM ƠN CÁC EM ĐÃ LẮNG NGHE</a:t>
            </a:r>
            <a:r>
              <a:rPr lang="en-US" sz="8000" b="1" dirty="0">
                <a:solidFill>
                  <a:srgbClr val="35A07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 val="38461668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3" name="Freeform 4"/>
          <p:cNvSpPr/>
          <p:nvPr/>
        </p:nvSpPr>
        <p:spPr>
          <a:xfrm rot="16200000">
            <a:off x="-196846" y="6813551"/>
            <a:ext cx="3695698" cy="3251200"/>
          </a:xfrm>
          <a:custGeom>
            <a:avLst/>
            <a:gdLst/>
            <a:ahLst/>
            <a:cxnLst/>
            <a:rect l="l" t="t" r="r" b="b"/>
            <a:pathLst>
              <a:path w="4734603" h="4114800">
                <a:moveTo>
                  <a:pt x="0" y="0"/>
                </a:moveTo>
                <a:lnTo>
                  <a:pt x="4734602" y="0"/>
                </a:lnTo>
                <a:lnTo>
                  <a:pt x="4734602" y="4114800"/>
                </a:lnTo>
                <a:lnTo>
                  <a:pt x="0" y="4114800"/>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rot="16200000" flipV="1">
            <a:off x="14842929" y="6827960"/>
            <a:ext cx="3695698" cy="3194444"/>
          </a:xfrm>
          <a:custGeom>
            <a:avLst/>
            <a:gdLst/>
            <a:ahLst/>
            <a:cxnLst/>
            <a:rect l="l" t="t" r="r" b="b"/>
            <a:pathLst>
              <a:path w="4734603" h="4114800">
                <a:moveTo>
                  <a:pt x="0" y="0"/>
                </a:moveTo>
                <a:lnTo>
                  <a:pt x="4734602" y="0"/>
                </a:lnTo>
                <a:lnTo>
                  <a:pt x="4734602" y="4114800"/>
                </a:lnTo>
                <a:lnTo>
                  <a:pt x="0" y="4114800"/>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5" name="Rounded Rectangle 4"/>
          <p:cNvSpPr/>
          <p:nvPr/>
        </p:nvSpPr>
        <p:spPr>
          <a:xfrm>
            <a:off x="5638800" y="723900"/>
            <a:ext cx="6438900" cy="1828800"/>
          </a:xfrm>
          <a:prstGeom prst="roundRect">
            <a:avLst/>
          </a:prstGeom>
          <a:solidFill>
            <a:schemeClr val="bg1"/>
          </a:solidFill>
          <a:ln>
            <a:solidFill>
              <a:srgbClr val="D7A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600" b="1" dirty="0">
                <a:solidFill>
                  <a:srgbClr val="CA927C"/>
                </a:solidFill>
                <a:latin typeface="Arial" panose="020B0604020202020204" pitchFamily="34" charset="0"/>
                <a:cs typeface="Arial" panose="020B0604020202020204" pitchFamily="34" charset="0"/>
              </a:rPr>
              <a:t>KHỞI ĐỘNG</a:t>
            </a:r>
          </a:p>
        </p:txBody>
      </p:sp>
      <p:sp>
        <p:nvSpPr>
          <p:cNvPr id="6" name="Rounded Rectangle 5"/>
          <p:cNvSpPr/>
          <p:nvPr/>
        </p:nvSpPr>
        <p:spPr>
          <a:xfrm>
            <a:off x="9067800" y="3238500"/>
            <a:ext cx="8434638" cy="5334000"/>
          </a:xfrm>
          <a:prstGeom prst="roundRect">
            <a:avLst/>
          </a:prstGeom>
          <a:solidFill>
            <a:schemeClr val="bg1"/>
          </a:solidFill>
          <a:ln>
            <a:solidFill>
              <a:srgbClr val="224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a:solidFill>
                  <a:srgbClr val="C00000"/>
                </a:solidFill>
                <a:latin typeface="Arial" panose="020B0604020202020204" pitchFamily="34" charset="0"/>
                <a:cs typeface="Arial" panose="020B0604020202020204" pitchFamily="34" charset="0"/>
              </a:rPr>
              <a:t>Hãy thực hiện yêu cầu sau:</a:t>
            </a:r>
          </a:p>
          <a:p>
            <a:pPr algn="just">
              <a:lnSpc>
                <a:spcPct val="150000"/>
              </a:lnSpc>
            </a:pPr>
            <a:r>
              <a:rPr lang="vi-VN" sz="4000" dirty="0">
                <a:solidFill>
                  <a:srgbClr val="22423D"/>
                </a:solidFill>
                <a:cs typeface="Arial" panose="020B0604020202020204" pitchFamily="34" charset="0"/>
              </a:rPr>
              <a:t>Em hãy chia sẻ cảm nhận về vẻ đẹp của thiên nhiên và con người quê hương mình vào mùa xuân</a:t>
            </a:r>
            <a:endParaRPr lang="vi-VN" sz="4000" b="1" dirty="0">
              <a:solidFill>
                <a:srgbClr val="22423D"/>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stretch>
            <a:fillRect/>
          </a:stretch>
        </p:blipFill>
        <p:spPr>
          <a:xfrm>
            <a:off x="721197" y="3238500"/>
            <a:ext cx="8137053" cy="533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24195850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a:off x="2743200" y="1256122"/>
            <a:ext cx="11754560" cy="9030878"/>
          </a:xfrm>
          <a:custGeom>
            <a:avLst/>
            <a:gdLst/>
            <a:ahLst/>
            <a:cxnLst/>
            <a:rect l="l" t="t" r="r" b="b"/>
            <a:pathLst>
              <a:path w="13902753" h="13381400">
                <a:moveTo>
                  <a:pt x="0" y="0"/>
                </a:moveTo>
                <a:lnTo>
                  <a:pt x="13902754" y="0"/>
                </a:lnTo>
                <a:lnTo>
                  <a:pt x="13902754" y="13381400"/>
                </a:lnTo>
                <a:lnTo>
                  <a:pt x="0" y="13381400"/>
                </a:lnTo>
                <a:lnTo>
                  <a:pt x="0" y="0"/>
                </a:lnTo>
                <a:close/>
              </a:path>
            </a:pathLst>
          </a:custGeom>
          <a:blipFill>
            <a:blip r:embed="rId2" cstate="print"/>
            <a:stretch>
              <a:fillRect/>
            </a:stretch>
          </a:blipFill>
        </p:spPr>
        <p:txBody>
          <a:bodyPr/>
          <a:lstStyle/>
          <a:p>
            <a:endParaRPr lang="vi-VN"/>
          </a:p>
        </p:txBody>
      </p:sp>
      <p:sp>
        <p:nvSpPr>
          <p:cNvPr id="3" name="Freeform 3"/>
          <p:cNvSpPr/>
          <p:nvPr/>
        </p:nvSpPr>
        <p:spPr>
          <a:xfrm>
            <a:off x="562172" y="-668293"/>
            <a:ext cx="2446436" cy="4114800"/>
          </a:xfrm>
          <a:custGeom>
            <a:avLst/>
            <a:gdLst/>
            <a:ahLst/>
            <a:cxnLst/>
            <a:rect l="l" t="t" r="r" b="b"/>
            <a:pathLst>
              <a:path w="2446436" h="4114800">
                <a:moveTo>
                  <a:pt x="0" y="0"/>
                </a:moveTo>
                <a:lnTo>
                  <a:pt x="2446436" y="0"/>
                </a:lnTo>
                <a:lnTo>
                  <a:pt x="2446436" y="4114800"/>
                </a:lnTo>
                <a:lnTo>
                  <a:pt x="0" y="411480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4" name="Freeform 4"/>
          <p:cNvSpPr/>
          <p:nvPr/>
        </p:nvSpPr>
        <p:spPr>
          <a:xfrm>
            <a:off x="15864009" y="6950278"/>
            <a:ext cx="2423991" cy="4114800"/>
          </a:xfrm>
          <a:custGeom>
            <a:avLst/>
            <a:gdLst/>
            <a:ahLst/>
            <a:cxnLst/>
            <a:rect l="l" t="t" r="r" b="b"/>
            <a:pathLst>
              <a:path w="2423991" h="4114800">
                <a:moveTo>
                  <a:pt x="0" y="0"/>
                </a:moveTo>
                <a:lnTo>
                  <a:pt x="2423991" y="0"/>
                </a:lnTo>
                <a:lnTo>
                  <a:pt x="2423991" y="4114800"/>
                </a:lnTo>
                <a:lnTo>
                  <a:pt x="0" y="4114800"/>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9" name="TextBox 8"/>
          <p:cNvSpPr txBox="1"/>
          <p:nvPr/>
        </p:nvSpPr>
        <p:spPr>
          <a:xfrm>
            <a:off x="3158724" y="501718"/>
            <a:ext cx="12492959" cy="1508555"/>
          </a:xfrm>
          <a:prstGeom prst="rect">
            <a:avLst/>
          </a:prstGeom>
          <a:noFill/>
        </p:spPr>
        <p:txBody>
          <a:bodyPr wrap="square" rtlCol="0">
            <a:spAutoFit/>
          </a:bodyPr>
          <a:lstStyle/>
          <a:p>
            <a:pPr algn="just">
              <a:lnSpc>
                <a:spcPct val="150000"/>
              </a:lnSpc>
            </a:pPr>
            <a:r>
              <a:rPr lang="en-US" sz="7000" b="1" dirty="0">
                <a:solidFill>
                  <a:srgbClr val="35A072"/>
                </a:solidFill>
                <a:latin typeface="Arial" panose="020B0604020202020204" pitchFamily="34" charset="0"/>
                <a:cs typeface="Arial" panose="020B0604020202020204" pitchFamily="34" charset="0"/>
              </a:rPr>
              <a:t>Bài 2: Thơ sáu chữ, bảy chữ</a:t>
            </a:r>
          </a:p>
        </p:txBody>
      </p:sp>
      <p:sp>
        <p:nvSpPr>
          <p:cNvPr id="10" name="TextBox 9"/>
          <p:cNvSpPr txBox="1"/>
          <p:nvPr/>
        </p:nvSpPr>
        <p:spPr>
          <a:xfrm>
            <a:off x="396816" y="2628900"/>
            <a:ext cx="17757182" cy="6417141"/>
          </a:xfrm>
          <a:prstGeom prst="rect">
            <a:avLst/>
          </a:prstGeom>
          <a:noFill/>
        </p:spPr>
        <p:txBody>
          <a:bodyPr wrap="square" rtlCol="0">
            <a:spAutoFit/>
          </a:bodyPr>
          <a:lstStyle/>
          <a:p>
            <a:pPr algn="ctr">
              <a:lnSpc>
                <a:spcPct val="150000"/>
              </a:lnSpc>
            </a:pPr>
            <a:r>
              <a:rPr lang="en-US" sz="110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Văn bản </a:t>
            </a:r>
          </a:p>
          <a:p>
            <a:pPr algn="ctr">
              <a:lnSpc>
                <a:spcPct val="150000"/>
              </a:lnSpc>
            </a:pPr>
            <a:r>
              <a:rPr lang="en-US" sz="6600" b="1" dirty="0" err="1" smtClean="0">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NẾU</a:t>
            </a:r>
            <a:r>
              <a:rPr lang="en-US" sz="6600" b="1" dirty="0" smtClean="0">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MAI </a:t>
            </a:r>
            <a:r>
              <a:rPr lang="en-US" sz="6600" b="1" dirty="0">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 VỀ </a:t>
            </a:r>
            <a:r>
              <a:rPr lang="en-US" sz="6600" b="1" dirty="0" err="1">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CHIÊM</a:t>
            </a:r>
            <a:r>
              <a:rPr lang="en-US" sz="6600" b="1" dirty="0">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600" b="1" dirty="0" err="1" smtClean="0">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HÓA</a:t>
            </a:r>
            <a:endParaRPr lang="en-US" sz="6600" b="1" dirty="0" smtClean="0">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lnSpc>
                <a:spcPct val="150000"/>
              </a:lnSpc>
            </a:pPr>
            <a:r>
              <a:rPr lang="en-US" sz="5400" b="1" dirty="0" smtClean="0">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Mai </a:t>
            </a:r>
            <a:r>
              <a:rPr lang="en-US" sz="5400" b="1" dirty="0" err="1" smtClean="0">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Liễu</a:t>
            </a:r>
            <a:endParaRPr lang="en-US" sz="5400" b="1" dirty="0" smtClean="0">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lnSpc>
                <a:spcPct val="150000"/>
              </a:lnSpc>
            </a:pPr>
            <a:endParaRPr lang="en-US" sz="4400" b="1" dirty="0">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a:off x="-838200" y="-1028700"/>
            <a:ext cx="5194501" cy="5791200"/>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13563600" y="6210300"/>
            <a:ext cx="4709160" cy="4076700"/>
          </a:xfrm>
          <a:custGeom>
            <a:avLst/>
            <a:gdLst/>
            <a:ahLst/>
            <a:cxnLst/>
            <a:rect l="l" t="t" r="r" b="b"/>
            <a:pathLst>
              <a:path w="4734603" h="4114800">
                <a:moveTo>
                  <a:pt x="0" y="0"/>
                </a:moveTo>
                <a:lnTo>
                  <a:pt x="4734602" y="0"/>
                </a:lnTo>
                <a:lnTo>
                  <a:pt x="4734602" y="4114800"/>
                </a:lnTo>
                <a:lnTo>
                  <a:pt x="0" y="4114800"/>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Rounded Rectangle 3"/>
          <p:cNvSpPr/>
          <p:nvPr/>
        </p:nvSpPr>
        <p:spPr>
          <a:xfrm>
            <a:off x="2514600" y="2991463"/>
            <a:ext cx="14589228" cy="37034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a:solidFill>
                  <a:srgbClr val="35A072"/>
                </a:solidFill>
                <a:latin typeface="Arial" panose="020B0604020202020204" pitchFamily="34" charset="0"/>
                <a:cs typeface="Arial" panose="020B0604020202020204" pitchFamily="34" charset="0"/>
              </a:rPr>
              <a:t>I. TÌM HIỂU CHUNG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3" name="Freeform 3"/>
          <p:cNvSpPr/>
          <p:nvPr/>
        </p:nvSpPr>
        <p:spPr>
          <a:xfrm>
            <a:off x="-1131147" y="7220542"/>
            <a:ext cx="4868329" cy="5014197"/>
          </a:xfrm>
          <a:custGeom>
            <a:avLst/>
            <a:gdLst/>
            <a:ahLst/>
            <a:cxnLst/>
            <a:rect l="l" t="t" r="r" b="b"/>
            <a:pathLst>
              <a:path w="4868329" h="5014197">
                <a:moveTo>
                  <a:pt x="0" y="0"/>
                </a:moveTo>
                <a:lnTo>
                  <a:pt x="4868329" y="0"/>
                </a:lnTo>
                <a:lnTo>
                  <a:pt x="4868329" y="5014196"/>
                </a:lnTo>
                <a:lnTo>
                  <a:pt x="0" y="5014196"/>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6" name="Freeform 6"/>
          <p:cNvSpPr/>
          <p:nvPr/>
        </p:nvSpPr>
        <p:spPr>
          <a:xfrm>
            <a:off x="-1045422" y="7030042"/>
            <a:ext cx="4868329" cy="5014197"/>
          </a:xfrm>
          <a:custGeom>
            <a:avLst/>
            <a:gdLst/>
            <a:ahLst/>
            <a:cxnLst/>
            <a:rect l="l" t="t" r="r" b="b"/>
            <a:pathLst>
              <a:path w="4868329" h="5014197">
                <a:moveTo>
                  <a:pt x="0" y="0"/>
                </a:moveTo>
                <a:lnTo>
                  <a:pt x="4868329" y="0"/>
                </a:lnTo>
                <a:lnTo>
                  <a:pt x="4868329" y="5014196"/>
                </a:lnTo>
                <a:lnTo>
                  <a:pt x="0" y="5014196"/>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7" name="Rounded Rectangle 16"/>
          <p:cNvSpPr/>
          <p:nvPr/>
        </p:nvSpPr>
        <p:spPr>
          <a:xfrm>
            <a:off x="4953000" y="800100"/>
            <a:ext cx="8953500" cy="1251865"/>
          </a:xfrm>
          <a:prstGeom prst="roundRect">
            <a:avLst/>
          </a:prstGeom>
          <a:solidFill>
            <a:schemeClr val="bg1"/>
          </a:solidFill>
          <a:ln>
            <a:solidFill>
              <a:srgbClr val="CA9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b="1" dirty="0">
                <a:solidFill>
                  <a:srgbClr val="CA927C"/>
                </a:solidFill>
                <a:latin typeface="Arial" panose="020B0604020202020204" pitchFamily="34" charset="0"/>
                <a:cs typeface="Arial" panose="020B0604020202020204" pitchFamily="34" charset="0"/>
              </a:rPr>
              <a:t>1. Tác giả, tác phẩm</a:t>
            </a:r>
          </a:p>
        </p:txBody>
      </p:sp>
      <p:sp>
        <p:nvSpPr>
          <p:cNvPr id="18" name="Rounded Rectangle 17"/>
          <p:cNvSpPr/>
          <p:nvPr/>
        </p:nvSpPr>
        <p:spPr>
          <a:xfrm>
            <a:off x="2209800" y="2991442"/>
            <a:ext cx="7696200" cy="1371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a:solidFill>
                  <a:srgbClr val="35A072"/>
                </a:solidFill>
                <a:latin typeface="Arial" panose="020B0604020202020204" pitchFamily="34" charset="0"/>
                <a:cs typeface="Arial" panose="020B0604020202020204" pitchFamily="34" charset="0"/>
              </a:rPr>
              <a:t>HOẠT ĐỘNG NHÓM</a:t>
            </a:r>
          </a:p>
        </p:txBody>
      </p:sp>
      <p:sp>
        <p:nvSpPr>
          <p:cNvPr id="19" name="Rounded Rectangle 18"/>
          <p:cNvSpPr/>
          <p:nvPr/>
        </p:nvSpPr>
        <p:spPr>
          <a:xfrm>
            <a:off x="1066800" y="4553542"/>
            <a:ext cx="9982200" cy="4572000"/>
          </a:xfrm>
          <a:prstGeom prst="roundRect">
            <a:avLst/>
          </a:prstGeom>
          <a:solidFill>
            <a:schemeClr val="bg1"/>
          </a:solidFill>
          <a:ln>
            <a:solidFill>
              <a:srgbClr val="224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C00000"/>
                </a:solidFill>
                <a:latin typeface="Arial" panose="020B0604020202020204" pitchFamily="34" charset="0"/>
                <a:cs typeface="Arial" panose="020B0604020202020204" pitchFamily="34" charset="0"/>
              </a:rPr>
              <a:t>Em hãy trả lời các câu hỏi sau:</a:t>
            </a:r>
          </a:p>
          <a:p>
            <a:pPr marL="685800" indent="-685800" algn="just">
              <a:lnSpc>
                <a:spcPct val="150000"/>
              </a:lnSpc>
              <a:buFont typeface="Arial" panose="020B0604020202020204" pitchFamily="34" charset="0"/>
              <a:buChar char="•"/>
            </a:pPr>
            <a:r>
              <a:rPr lang="vi-VN" sz="4000" dirty="0">
                <a:solidFill>
                  <a:schemeClr val="tx1"/>
                </a:solidFill>
                <a:latin typeface="Arial" panose="020B0604020202020204" pitchFamily="34" charset="0"/>
                <a:cs typeface="Arial" panose="020B0604020202020204" pitchFamily="34" charset="0"/>
              </a:rPr>
              <a:t>Trình bày hiểu biết của em về tác giả Mai Liễu?</a:t>
            </a:r>
            <a:endParaRPr lang="en-US" sz="4000" dirty="0">
              <a:solidFill>
                <a:schemeClr val="tx1"/>
              </a:solidFill>
              <a:latin typeface="Arial" panose="020B0604020202020204" pitchFamily="34" charset="0"/>
              <a:cs typeface="Arial" panose="020B0604020202020204" pitchFamily="34" charset="0"/>
            </a:endParaRPr>
          </a:p>
          <a:p>
            <a:pPr marL="685800" indent="-685800" algn="just">
              <a:lnSpc>
                <a:spcPct val="150000"/>
              </a:lnSpc>
              <a:buFont typeface="Arial" panose="020B0604020202020204" pitchFamily="34" charset="0"/>
              <a:buChar char="•"/>
            </a:pPr>
            <a:r>
              <a:rPr lang="vi-VN" sz="4000" dirty="0">
                <a:solidFill>
                  <a:schemeClr val="tx1"/>
                </a:solidFill>
                <a:latin typeface="Arial" panose="020B0604020202020204" pitchFamily="34" charset="0"/>
                <a:cs typeface="Arial" panose="020B0604020202020204" pitchFamily="34" charset="0"/>
              </a:rPr>
              <a:t>Em hãy trình bày xuất xứ của văn bản </a:t>
            </a:r>
            <a:r>
              <a:rPr lang="vi-VN" sz="4000" dirty="0" smtClean="0">
                <a:solidFill>
                  <a:schemeClr val="tx1"/>
                </a:solidFill>
                <a:latin typeface="Arial" panose="020B0604020202020204" pitchFamily="34" charset="0"/>
                <a:cs typeface="Arial" panose="020B0604020202020204" pitchFamily="34" charset="0"/>
              </a:rPr>
              <a:t>“</a:t>
            </a:r>
            <a:r>
              <a:rPr lang="en-US" sz="4000" dirty="0" err="1" smtClean="0">
                <a:solidFill>
                  <a:schemeClr val="tx1"/>
                </a:solidFill>
                <a:latin typeface="Arial" panose="020B0604020202020204" pitchFamily="34" charset="0"/>
                <a:cs typeface="Arial" panose="020B0604020202020204" pitchFamily="34" charset="0"/>
              </a:rPr>
              <a:t>Nếu</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mai</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em</a:t>
            </a:r>
            <a:r>
              <a:rPr lang="en-US" sz="4000" dirty="0" smtClean="0">
                <a:solidFill>
                  <a:schemeClr val="tx1"/>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về Chiêm Hóa</a:t>
            </a:r>
            <a:r>
              <a:rPr lang="vi-VN" sz="4000" dirty="0">
                <a:solidFill>
                  <a:schemeClr val="tx1"/>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6" cstate="print"/>
          <a:stretch>
            <a:fillRect/>
          </a:stretch>
        </p:blipFill>
        <p:spPr>
          <a:xfrm>
            <a:off x="11494043" y="5295900"/>
            <a:ext cx="6762059" cy="4776603"/>
          </a:xfrm>
          <a:prstGeom prst="rect">
            <a:avLst/>
          </a:prstGeom>
          <a:ln>
            <a:noFill/>
          </a:ln>
          <a:effectLst>
            <a:softEdge rad="112500"/>
          </a:effectLst>
        </p:spPr>
      </p:pic>
      <p:pic>
        <p:nvPicPr>
          <p:cNvPr id="4" name="Picture 3"/>
          <p:cNvPicPr>
            <a:picLocks noChangeAspect="1"/>
          </p:cNvPicPr>
          <p:nvPr/>
        </p:nvPicPr>
        <p:blipFill>
          <a:blip r:embed="rId7" cstate="print"/>
          <a:stretch>
            <a:fillRect/>
          </a:stretch>
        </p:blipFill>
        <p:spPr>
          <a:xfrm>
            <a:off x="13335000" y="2352132"/>
            <a:ext cx="3934327" cy="294376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6"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500"/>
                                        <p:tgtEl>
                                          <p:spTgt spid="2"/>
                                        </p:tgtEl>
                                      </p:cBhvr>
                                    </p:animEffect>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4" name="Freeform 4"/>
          <p:cNvSpPr/>
          <p:nvPr/>
        </p:nvSpPr>
        <p:spPr>
          <a:xfrm>
            <a:off x="-557230" y="6765405"/>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grpSp>
        <p:nvGrpSpPr>
          <p:cNvPr id="7" name="Group 6"/>
          <p:cNvGrpSpPr/>
          <p:nvPr/>
        </p:nvGrpSpPr>
        <p:grpSpPr>
          <a:xfrm>
            <a:off x="621366" y="2492623"/>
            <a:ext cx="5805767" cy="7129582"/>
            <a:chOff x="621366" y="2492623"/>
            <a:chExt cx="5805767" cy="7129582"/>
          </a:xfrm>
        </p:grpSpPr>
        <p:pic>
          <p:nvPicPr>
            <p:cNvPr id="5" name="Picture 4"/>
            <p:cNvPicPr>
              <a:picLocks noChangeAspect="1"/>
            </p:cNvPicPr>
            <p:nvPr/>
          </p:nvPicPr>
          <p:blipFill>
            <a:blip r:embed="rId4" cstate="print"/>
            <a:stretch>
              <a:fillRect/>
            </a:stretch>
          </p:blipFill>
          <p:spPr>
            <a:xfrm>
              <a:off x="1143000" y="2492623"/>
              <a:ext cx="4762500" cy="6829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5"/>
            <p:cNvSpPr/>
            <p:nvPr/>
          </p:nvSpPr>
          <p:spPr>
            <a:xfrm>
              <a:off x="621366" y="8618642"/>
              <a:ext cx="5805767" cy="1003563"/>
            </a:xfrm>
            <a:prstGeom prst="roundRect">
              <a:avLst/>
            </a:prstGeom>
            <a:solidFill>
              <a:schemeClr val="bg1"/>
            </a:solidFill>
            <a:ln w="38100">
              <a:solidFill>
                <a:srgbClr val="CA9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Mai Liễu </a:t>
              </a:r>
              <a:r>
                <a:rPr lang="vi-VN" sz="4000" dirty="0">
                  <a:solidFill>
                    <a:schemeClr val="tx1"/>
                  </a:solidFill>
                  <a:latin typeface="Arial" panose="020B0604020202020204" pitchFamily="34" charset="0"/>
                  <a:cs typeface="Arial" panose="020B0604020202020204" pitchFamily="34" charset="0"/>
                </a:rPr>
                <a:t>(1949 – 2020)</a:t>
              </a:r>
            </a:p>
          </p:txBody>
        </p:sp>
      </p:grpSp>
      <p:sp>
        <p:nvSpPr>
          <p:cNvPr id="8" name="TextBox 7"/>
          <p:cNvSpPr txBox="1"/>
          <p:nvPr/>
        </p:nvSpPr>
        <p:spPr>
          <a:xfrm>
            <a:off x="7391400" y="2110215"/>
            <a:ext cx="10107192" cy="7478970"/>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Tên thật: Ma Văn Liễu, dân tộc Tày</a:t>
            </a:r>
          </a:p>
          <a:p>
            <a:pPr marL="571500" indent="-5715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Quê quán: Tuyên Quang</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Thơ của </a:t>
            </a:r>
            <a:r>
              <a:rPr lang="en-US" sz="4000" dirty="0">
                <a:latin typeface="Arial" panose="020B0604020202020204" pitchFamily="34" charset="0"/>
                <a:cs typeface="Arial" panose="020B0604020202020204" pitchFamily="34" charset="0"/>
              </a:rPr>
              <a:t>ông </a:t>
            </a:r>
            <a:r>
              <a:rPr lang="vi-VN" sz="4000" dirty="0">
                <a:latin typeface="Arial" panose="020B0604020202020204" pitchFamily="34" charset="0"/>
                <a:cs typeface="Arial" panose="020B0604020202020204" pitchFamily="34" charset="0"/>
              </a:rPr>
              <a:t>chân thật và thấm đẫm tình cảm</a:t>
            </a:r>
            <a:r>
              <a:rPr lang="en-US" sz="4000" dirty="0">
                <a:latin typeface="Arial" panose="020B0604020202020204" pitchFamily="34" charset="0"/>
                <a:cs typeface="Arial" panose="020B0604020202020204" pitchFamily="34" charset="0"/>
              </a:rPr>
              <a:t>, đặc biệt là</a:t>
            </a:r>
            <a:r>
              <a:rPr lang="vi-VN" sz="4000" dirty="0">
                <a:latin typeface="Arial" panose="020B0604020202020204" pitchFamily="34" charset="0"/>
                <a:cs typeface="Arial" panose="020B0604020202020204" pitchFamily="34" charset="0"/>
              </a:rPr>
              <a:t> tình cảm giữa người với người và tình yêu quê hương, miền núi</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Các </a:t>
            </a:r>
            <a:r>
              <a:rPr lang="en-US" sz="4000" dirty="0">
                <a:latin typeface="Arial" panose="020B0604020202020204" pitchFamily="34" charset="0"/>
                <a:cs typeface="Arial" panose="020B0604020202020204" pitchFamily="34" charset="0"/>
              </a:rPr>
              <a:t>tác phẩm </a:t>
            </a:r>
            <a:r>
              <a:rPr lang="vi-VN" sz="4000" dirty="0">
                <a:latin typeface="Arial" panose="020B0604020202020204" pitchFamily="34" charset="0"/>
                <a:cs typeface="Arial" panose="020B0604020202020204" pitchFamily="34" charset="0"/>
              </a:rPr>
              <a:t>tiêu biểu: </a:t>
            </a:r>
            <a:r>
              <a:rPr lang="vi-VN" sz="4000" i="1" dirty="0">
                <a:latin typeface="Arial" panose="020B0604020202020204" pitchFamily="34" charset="0"/>
                <a:cs typeface="Arial" panose="020B0604020202020204" pitchFamily="34" charset="0"/>
              </a:rPr>
              <a:t>“Suối làng” </a:t>
            </a:r>
            <a:r>
              <a:rPr lang="vi-VN" sz="4000" dirty="0">
                <a:latin typeface="Arial" panose="020B0604020202020204" pitchFamily="34" charset="0"/>
                <a:cs typeface="Arial" panose="020B0604020202020204" pitchFamily="34" charset="0"/>
              </a:rPr>
              <a:t>(1994), </a:t>
            </a:r>
            <a:r>
              <a:rPr lang="vi-VN" sz="4000" i="1" dirty="0">
                <a:latin typeface="Arial" panose="020B0604020202020204" pitchFamily="34" charset="0"/>
                <a:cs typeface="Arial" panose="020B0604020202020204" pitchFamily="34" charset="0"/>
              </a:rPr>
              <a:t>“Mây vẫn bay về núi”</a:t>
            </a:r>
            <a:r>
              <a:rPr lang="vi-VN" sz="4000" dirty="0">
                <a:latin typeface="Arial" panose="020B0604020202020204" pitchFamily="34" charset="0"/>
                <a:cs typeface="Arial" panose="020B0604020202020204" pitchFamily="34" charset="0"/>
              </a:rPr>
              <a:t> (1995</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Tuyển tập </a:t>
            </a:r>
            <a:r>
              <a:rPr lang="vi-VN" sz="4000" i="1" dirty="0">
                <a:latin typeface="Arial" panose="020B0604020202020204" pitchFamily="34" charset="0"/>
                <a:cs typeface="Arial" panose="020B0604020202020204" pitchFamily="34" charset="0"/>
              </a:rPr>
              <a:t>“Thơ Mai Liễu”</a:t>
            </a:r>
            <a:r>
              <a:rPr lang="vi-VN" sz="4000" dirty="0">
                <a:latin typeface="Arial" panose="020B0604020202020204" pitchFamily="34" charset="0"/>
                <a:cs typeface="Arial" panose="020B0604020202020204" pitchFamily="34" charset="0"/>
              </a:rPr>
              <a:t>…</a:t>
            </a:r>
          </a:p>
        </p:txBody>
      </p:sp>
      <p:sp>
        <p:nvSpPr>
          <p:cNvPr id="9" name="TextBox 8"/>
          <p:cNvSpPr txBox="1"/>
          <p:nvPr/>
        </p:nvSpPr>
        <p:spPr>
          <a:xfrm>
            <a:off x="3311007" y="662193"/>
            <a:ext cx="3487371" cy="1103892"/>
          </a:xfrm>
          <a:prstGeom prst="rect">
            <a:avLst/>
          </a:prstGeom>
          <a:noFill/>
        </p:spPr>
        <p:txBody>
          <a:bodyPr wrap="square" rtlCol="0">
            <a:spAutoFit/>
          </a:bodyPr>
          <a:lstStyle/>
          <a:p>
            <a:pPr algn="just">
              <a:lnSpc>
                <a:spcPct val="150000"/>
              </a:lnSpc>
            </a:pPr>
            <a:r>
              <a:rPr lang="en-US" sz="4800" b="1" dirty="0">
                <a:solidFill>
                  <a:srgbClr val="CA927C"/>
                </a:solidFill>
                <a:latin typeface="Arial" panose="020B0604020202020204" pitchFamily="34" charset="0"/>
                <a:cs typeface="Arial" panose="020B0604020202020204" pitchFamily="34" charset="0"/>
              </a:rPr>
              <a:t>a. Tác giả</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a:off x="-1207440" y="-349084"/>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a:off x="14365267" y="7366108"/>
            <a:ext cx="4734603" cy="4114800"/>
          </a:xfrm>
          <a:custGeom>
            <a:avLst/>
            <a:gdLst/>
            <a:ahLst/>
            <a:cxnLst/>
            <a:rect l="l" t="t" r="r" b="b"/>
            <a:pathLst>
              <a:path w="4734603" h="4114800">
                <a:moveTo>
                  <a:pt x="0" y="0"/>
                </a:moveTo>
                <a:lnTo>
                  <a:pt x="4734602" y="0"/>
                </a:lnTo>
                <a:lnTo>
                  <a:pt x="4734602" y="4114800"/>
                </a:lnTo>
                <a:lnTo>
                  <a:pt x="0" y="4114800"/>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TextBox 4"/>
          <p:cNvSpPr txBox="1"/>
          <p:nvPr/>
        </p:nvSpPr>
        <p:spPr>
          <a:xfrm>
            <a:off x="7162800" y="647700"/>
            <a:ext cx="6972300" cy="1063433"/>
          </a:xfrm>
          <a:prstGeom prst="rect">
            <a:avLst/>
          </a:prstGeom>
          <a:noFill/>
        </p:spPr>
        <p:txBody>
          <a:bodyPr wrap="square" rtlCol="0">
            <a:spAutoFit/>
          </a:bodyPr>
          <a:lstStyle/>
          <a:p>
            <a:pPr algn="just">
              <a:lnSpc>
                <a:spcPct val="150000"/>
              </a:lnSpc>
            </a:pPr>
            <a:r>
              <a:rPr lang="en-US" sz="4800" b="1" dirty="0">
                <a:solidFill>
                  <a:srgbClr val="CA927C"/>
                </a:solidFill>
                <a:latin typeface="Arial" panose="020B0604020202020204" pitchFamily="34" charset="0"/>
                <a:cs typeface="Arial" panose="020B0604020202020204" pitchFamily="34" charset="0"/>
              </a:rPr>
              <a:t>b. </a:t>
            </a:r>
            <a:r>
              <a:rPr lang="en-US" sz="4800" b="1" dirty="0" err="1">
                <a:solidFill>
                  <a:srgbClr val="CA927C"/>
                </a:solidFill>
                <a:latin typeface="Arial" panose="020B0604020202020204" pitchFamily="34" charset="0"/>
                <a:cs typeface="Arial" panose="020B0604020202020204" pitchFamily="34" charset="0"/>
              </a:rPr>
              <a:t>Tác</a:t>
            </a:r>
            <a:r>
              <a:rPr lang="en-US" sz="4800" b="1" dirty="0">
                <a:solidFill>
                  <a:srgbClr val="CA927C"/>
                </a:solidFill>
                <a:latin typeface="Arial" panose="020B0604020202020204" pitchFamily="34" charset="0"/>
                <a:cs typeface="Arial" panose="020B0604020202020204" pitchFamily="34" charset="0"/>
              </a:rPr>
              <a:t> </a:t>
            </a:r>
            <a:r>
              <a:rPr lang="en-US" sz="4800" b="1" dirty="0" err="1" smtClean="0">
                <a:solidFill>
                  <a:srgbClr val="CA927C"/>
                </a:solidFill>
                <a:latin typeface="Arial" panose="020B0604020202020204" pitchFamily="34" charset="0"/>
                <a:cs typeface="Arial" panose="020B0604020202020204" pitchFamily="34" charset="0"/>
              </a:rPr>
              <a:t>phẩm</a:t>
            </a:r>
            <a:r>
              <a:rPr lang="en-US" sz="4800" b="1" dirty="0" smtClean="0">
                <a:solidFill>
                  <a:srgbClr val="CA927C"/>
                </a:solidFill>
                <a:latin typeface="Arial" panose="020B0604020202020204" pitchFamily="34" charset="0"/>
                <a:cs typeface="Arial" panose="020B0604020202020204" pitchFamily="34" charset="0"/>
              </a:rPr>
              <a:t>:</a:t>
            </a:r>
          </a:p>
        </p:txBody>
      </p:sp>
      <p:sp>
        <p:nvSpPr>
          <p:cNvPr id="7" name="TextBox 6"/>
          <p:cNvSpPr txBox="1"/>
          <p:nvPr/>
        </p:nvSpPr>
        <p:spPr>
          <a:xfrm>
            <a:off x="8305800" y="1943100"/>
            <a:ext cx="7620000" cy="901593"/>
          </a:xfrm>
          <a:prstGeom prst="rect">
            <a:avLst/>
          </a:prstGeom>
          <a:noFill/>
        </p:spPr>
        <p:txBody>
          <a:bodyPr wrap="square" rtlCol="0">
            <a:spAutoFit/>
          </a:bodyPr>
          <a:lstStyle/>
          <a:p>
            <a:pPr algn="just">
              <a:lnSpc>
                <a:spcPct val="150000"/>
              </a:lnSpc>
            </a:pPr>
            <a:r>
              <a:rPr lang="en-US" sz="4000" b="1" dirty="0" smtClean="0">
                <a:solidFill>
                  <a:srgbClr val="CA927C"/>
                </a:solidFill>
                <a:latin typeface="Arial" panose="020B0604020202020204" pitchFamily="34" charset="0"/>
                <a:cs typeface="Arial" panose="020B0604020202020204" pitchFamily="34" charset="0"/>
              </a:rPr>
              <a:t>- </a:t>
            </a:r>
            <a:r>
              <a:rPr lang="en-US" sz="4000" b="1" dirty="0" err="1" smtClean="0">
                <a:solidFill>
                  <a:srgbClr val="CA927C"/>
                </a:solidFill>
                <a:latin typeface="Arial" panose="020B0604020202020204" pitchFamily="34" charset="0"/>
                <a:cs typeface="Arial" panose="020B0604020202020204" pitchFamily="34" charset="0"/>
              </a:rPr>
              <a:t>Đọc</a:t>
            </a:r>
            <a:r>
              <a:rPr lang="en-US" sz="4000" b="1" dirty="0" smtClean="0">
                <a:solidFill>
                  <a:srgbClr val="CA927C"/>
                </a:solidFill>
                <a:latin typeface="Arial" panose="020B0604020202020204" pitchFamily="34" charset="0"/>
                <a:cs typeface="Arial" panose="020B0604020202020204" pitchFamily="34" charset="0"/>
              </a:rPr>
              <a:t>  - </a:t>
            </a:r>
            <a:r>
              <a:rPr lang="en-US" sz="4000" b="1" dirty="0" err="1" smtClean="0">
                <a:solidFill>
                  <a:srgbClr val="CA927C"/>
                </a:solidFill>
                <a:latin typeface="Arial" panose="020B0604020202020204" pitchFamily="34" charset="0"/>
                <a:cs typeface="Arial" panose="020B0604020202020204" pitchFamily="34" charset="0"/>
              </a:rPr>
              <a:t>chú</a:t>
            </a:r>
            <a:r>
              <a:rPr lang="en-US" sz="4000" b="1" dirty="0" smtClean="0">
                <a:solidFill>
                  <a:srgbClr val="CA927C"/>
                </a:solidFill>
                <a:latin typeface="Arial" panose="020B0604020202020204" pitchFamily="34" charset="0"/>
                <a:cs typeface="Arial" panose="020B0604020202020204" pitchFamily="34" charset="0"/>
              </a:rPr>
              <a:t> </a:t>
            </a:r>
            <a:r>
              <a:rPr lang="en-US" sz="4000" b="1" dirty="0" err="1" smtClean="0">
                <a:solidFill>
                  <a:srgbClr val="CA927C"/>
                </a:solidFill>
                <a:latin typeface="Arial" panose="020B0604020202020204" pitchFamily="34" charset="0"/>
                <a:cs typeface="Arial" panose="020B0604020202020204" pitchFamily="34" charset="0"/>
              </a:rPr>
              <a:t>thích</a:t>
            </a:r>
            <a:endParaRPr lang="en-US" sz="4000" dirty="0">
              <a:solidFill>
                <a:srgbClr val="4B4439"/>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cstate="print"/>
          <a:stretch>
            <a:fillRect/>
          </a:stretch>
        </p:blipFill>
        <p:spPr>
          <a:xfrm>
            <a:off x="990600" y="3557472"/>
            <a:ext cx="7423684" cy="4823297"/>
          </a:xfrm>
          <a:prstGeom prst="rect">
            <a:avLst/>
          </a:prstGeom>
        </p:spPr>
      </p:pic>
      <p:sp>
        <p:nvSpPr>
          <p:cNvPr id="8" name="Rectangle 7"/>
          <p:cNvSpPr/>
          <p:nvPr/>
        </p:nvSpPr>
        <p:spPr>
          <a:xfrm>
            <a:off x="9144000" y="3467100"/>
            <a:ext cx="7086600" cy="2308324"/>
          </a:xfrm>
          <a:prstGeom prst="rect">
            <a:avLst/>
          </a:prstGeom>
        </p:spPr>
        <p:txBody>
          <a:bodyPr wrap="square">
            <a:spAutoFit/>
          </a:bodyPr>
          <a:lstStyle/>
          <a:p>
            <a:pPr algn="just">
              <a:lnSpc>
                <a:spcPct val="150000"/>
              </a:lnSpc>
            </a:pPr>
            <a:r>
              <a:rPr lang="en-US" sz="3200" dirty="0" smtClean="0">
                <a:solidFill>
                  <a:srgbClr val="4B4439"/>
                </a:solidFill>
                <a:latin typeface="Arial" panose="020B0604020202020204" pitchFamily="34" charset="0"/>
                <a:cs typeface="Arial" panose="020B0604020202020204" pitchFamily="34" charset="0"/>
              </a:rPr>
              <a:t>- </a:t>
            </a:r>
            <a:r>
              <a:rPr lang="en-US" sz="3200" dirty="0" err="1" smtClean="0">
                <a:solidFill>
                  <a:srgbClr val="4B4439"/>
                </a:solidFill>
                <a:latin typeface="Arial" panose="020B0604020202020204" pitchFamily="34" charset="0"/>
                <a:cs typeface="Arial" panose="020B0604020202020204" pitchFamily="34" charset="0"/>
              </a:rPr>
              <a:t>Xuất</a:t>
            </a:r>
            <a:r>
              <a:rPr lang="en-US" sz="3200" dirty="0" smtClean="0">
                <a:solidFill>
                  <a:srgbClr val="4B4439"/>
                </a:solidFill>
                <a:latin typeface="Arial" panose="020B0604020202020204" pitchFamily="34" charset="0"/>
                <a:cs typeface="Arial" panose="020B0604020202020204" pitchFamily="34" charset="0"/>
              </a:rPr>
              <a:t> </a:t>
            </a:r>
            <a:r>
              <a:rPr lang="en-US" sz="3200" dirty="0" err="1" smtClean="0">
                <a:solidFill>
                  <a:srgbClr val="4B4439"/>
                </a:solidFill>
                <a:latin typeface="Arial" panose="020B0604020202020204" pitchFamily="34" charset="0"/>
                <a:cs typeface="Arial" panose="020B0604020202020204" pitchFamily="34" charset="0"/>
              </a:rPr>
              <a:t>xứ</a:t>
            </a:r>
            <a:r>
              <a:rPr lang="en-US" sz="3200" dirty="0" smtClean="0">
                <a:solidFill>
                  <a:srgbClr val="4B4439"/>
                </a:solidFill>
                <a:latin typeface="Arial" panose="020B0604020202020204" pitchFamily="34" charset="0"/>
                <a:cs typeface="Arial" panose="020B0604020202020204" pitchFamily="34" charset="0"/>
              </a:rPr>
              <a:t>: </a:t>
            </a:r>
            <a:r>
              <a:rPr lang="en-US" sz="3200" dirty="0" err="1" smtClean="0">
                <a:solidFill>
                  <a:srgbClr val="4B4439"/>
                </a:solidFill>
                <a:latin typeface="Arial" panose="020B0604020202020204" pitchFamily="34" charset="0"/>
                <a:cs typeface="Arial" panose="020B0604020202020204" pitchFamily="34" charset="0"/>
              </a:rPr>
              <a:t>Văn</a:t>
            </a:r>
            <a:r>
              <a:rPr lang="en-US" sz="3200" dirty="0" smtClean="0">
                <a:solidFill>
                  <a:srgbClr val="4B4439"/>
                </a:solidFill>
                <a:latin typeface="Arial" panose="020B0604020202020204" pitchFamily="34" charset="0"/>
                <a:cs typeface="Arial" panose="020B0604020202020204" pitchFamily="34" charset="0"/>
              </a:rPr>
              <a:t> </a:t>
            </a:r>
            <a:r>
              <a:rPr lang="en-US" sz="3200" dirty="0" err="1" smtClean="0">
                <a:solidFill>
                  <a:srgbClr val="4B4439"/>
                </a:solidFill>
                <a:latin typeface="Arial" panose="020B0604020202020204" pitchFamily="34" charset="0"/>
                <a:cs typeface="Arial" panose="020B0604020202020204" pitchFamily="34" charset="0"/>
              </a:rPr>
              <a:t>bản</a:t>
            </a:r>
            <a:r>
              <a:rPr lang="en-US" sz="3200" dirty="0" smtClean="0">
                <a:solidFill>
                  <a:srgbClr val="4B4439"/>
                </a:solidFill>
                <a:latin typeface="Arial" panose="020B0604020202020204" pitchFamily="34" charset="0"/>
                <a:cs typeface="Arial" panose="020B0604020202020204" pitchFamily="34" charset="0"/>
              </a:rPr>
              <a:t> “</a:t>
            </a:r>
            <a:r>
              <a:rPr lang="en-US" sz="3200" dirty="0" err="1" smtClean="0">
                <a:solidFill>
                  <a:srgbClr val="4B4439"/>
                </a:solidFill>
                <a:latin typeface="Arial" panose="020B0604020202020204" pitchFamily="34" charset="0"/>
                <a:cs typeface="Arial" panose="020B0604020202020204" pitchFamily="34" charset="0"/>
              </a:rPr>
              <a:t>Nếu</a:t>
            </a:r>
            <a:r>
              <a:rPr lang="en-US" sz="3200" dirty="0" smtClean="0">
                <a:solidFill>
                  <a:srgbClr val="4B4439"/>
                </a:solidFill>
                <a:latin typeface="Arial" panose="020B0604020202020204" pitchFamily="34" charset="0"/>
                <a:cs typeface="Arial" panose="020B0604020202020204" pitchFamily="34" charset="0"/>
              </a:rPr>
              <a:t> </a:t>
            </a:r>
            <a:r>
              <a:rPr lang="en-US" sz="3200" dirty="0" err="1" smtClean="0">
                <a:solidFill>
                  <a:srgbClr val="4B4439"/>
                </a:solidFill>
                <a:latin typeface="Arial" panose="020B0604020202020204" pitchFamily="34" charset="0"/>
                <a:cs typeface="Arial" panose="020B0604020202020204" pitchFamily="34" charset="0"/>
              </a:rPr>
              <a:t>mai</a:t>
            </a:r>
            <a:r>
              <a:rPr lang="en-US" sz="3200" dirty="0" smtClean="0">
                <a:solidFill>
                  <a:srgbClr val="4B4439"/>
                </a:solidFill>
                <a:latin typeface="Arial" panose="020B0604020202020204" pitchFamily="34" charset="0"/>
                <a:cs typeface="Arial" panose="020B0604020202020204" pitchFamily="34" charset="0"/>
              </a:rPr>
              <a:t> </a:t>
            </a:r>
            <a:r>
              <a:rPr lang="en-US" sz="3200" dirty="0" err="1" smtClean="0">
                <a:solidFill>
                  <a:srgbClr val="4B4439"/>
                </a:solidFill>
                <a:latin typeface="Arial" panose="020B0604020202020204" pitchFamily="34" charset="0"/>
                <a:cs typeface="Arial" panose="020B0604020202020204" pitchFamily="34" charset="0"/>
              </a:rPr>
              <a:t>em</a:t>
            </a:r>
            <a:r>
              <a:rPr lang="en-US" sz="3200" dirty="0" smtClean="0">
                <a:solidFill>
                  <a:srgbClr val="4B4439"/>
                </a:solidFill>
                <a:latin typeface="Arial" panose="020B0604020202020204" pitchFamily="34" charset="0"/>
                <a:cs typeface="Arial" panose="020B0604020202020204" pitchFamily="34" charset="0"/>
              </a:rPr>
              <a:t> </a:t>
            </a:r>
            <a:r>
              <a:rPr lang="en-US" sz="3200" dirty="0" err="1" smtClean="0">
                <a:solidFill>
                  <a:srgbClr val="4B4439"/>
                </a:solidFill>
                <a:latin typeface="Arial" panose="020B0604020202020204" pitchFamily="34" charset="0"/>
                <a:cs typeface="Arial" panose="020B0604020202020204" pitchFamily="34" charset="0"/>
              </a:rPr>
              <a:t>về</a:t>
            </a:r>
            <a:r>
              <a:rPr lang="en-US" sz="3200" dirty="0" smtClean="0">
                <a:solidFill>
                  <a:srgbClr val="4B4439"/>
                </a:solidFill>
                <a:latin typeface="Arial" panose="020B0604020202020204" pitchFamily="34" charset="0"/>
                <a:cs typeface="Arial" panose="020B0604020202020204" pitchFamily="34" charset="0"/>
              </a:rPr>
              <a:t> </a:t>
            </a:r>
            <a:r>
              <a:rPr lang="en-US" sz="3200" dirty="0" err="1" smtClean="0">
                <a:solidFill>
                  <a:srgbClr val="4B4439"/>
                </a:solidFill>
                <a:latin typeface="Arial" panose="020B0604020202020204" pitchFamily="34" charset="0"/>
                <a:cs typeface="Arial" panose="020B0604020202020204" pitchFamily="34" charset="0"/>
              </a:rPr>
              <a:t>Chiêm</a:t>
            </a:r>
            <a:r>
              <a:rPr lang="en-US" sz="3200" dirty="0" smtClean="0">
                <a:solidFill>
                  <a:srgbClr val="4B4439"/>
                </a:solidFill>
                <a:latin typeface="Arial" panose="020B0604020202020204" pitchFamily="34" charset="0"/>
                <a:cs typeface="Arial" panose="020B0604020202020204" pitchFamily="34" charset="0"/>
              </a:rPr>
              <a:t> </a:t>
            </a:r>
            <a:r>
              <a:rPr lang="en-US" sz="3200" dirty="0" err="1" smtClean="0">
                <a:solidFill>
                  <a:srgbClr val="4B4439"/>
                </a:solidFill>
                <a:latin typeface="Arial" panose="020B0604020202020204" pitchFamily="34" charset="0"/>
                <a:cs typeface="Arial" panose="020B0604020202020204" pitchFamily="34" charset="0"/>
              </a:rPr>
              <a:t>Hóa</a:t>
            </a:r>
            <a:r>
              <a:rPr lang="en-US" sz="3200" dirty="0" smtClean="0">
                <a:solidFill>
                  <a:srgbClr val="4B4439"/>
                </a:solidFill>
                <a:latin typeface="Arial" panose="020B0604020202020204" pitchFamily="34" charset="0"/>
                <a:cs typeface="Arial" panose="020B0604020202020204" pitchFamily="34" charset="0"/>
              </a:rPr>
              <a:t>” </a:t>
            </a:r>
            <a:r>
              <a:rPr lang="vi-VN" sz="3200" dirty="0" smtClean="0">
                <a:solidFill>
                  <a:srgbClr val="4B4439"/>
                </a:solidFill>
                <a:latin typeface="Arial" panose="020B0604020202020204" pitchFamily="34" charset="0"/>
                <a:cs typeface="Arial" panose="020B0604020202020204" pitchFamily="34" charset="0"/>
              </a:rPr>
              <a:t>trích trong </a:t>
            </a:r>
            <a:r>
              <a:rPr lang="en-US" sz="3200" dirty="0" smtClean="0">
                <a:solidFill>
                  <a:srgbClr val="4B4439"/>
                </a:solidFill>
                <a:latin typeface="Arial" panose="020B0604020202020204" pitchFamily="34" charset="0"/>
                <a:cs typeface="Arial" panose="020B0604020202020204" pitchFamily="34" charset="0"/>
              </a:rPr>
              <a:t>“</a:t>
            </a:r>
            <a:r>
              <a:rPr lang="vi-VN" sz="3200" i="1" dirty="0" smtClean="0">
                <a:solidFill>
                  <a:srgbClr val="4B4439"/>
                </a:solidFill>
                <a:latin typeface="Arial" panose="020B0604020202020204" pitchFamily="34" charset="0"/>
                <a:cs typeface="Arial" panose="020B0604020202020204" pitchFamily="34" charset="0"/>
              </a:rPr>
              <a:t>Thơ Mai Liễu</a:t>
            </a:r>
            <a:r>
              <a:rPr lang="en-US" sz="3200" i="1" dirty="0" smtClean="0">
                <a:solidFill>
                  <a:srgbClr val="4B4439"/>
                </a:solidFill>
                <a:latin typeface="Arial" panose="020B0604020202020204" pitchFamily="34" charset="0"/>
                <a:cs typeface="Arial" panose="020B0604020202020204" pitchFamily="34" charset="0"/>
              </a:rPr>
              <a:t>”</a:t>
            </a:r>
            <a:r>
              <a:rPr lang="vi-VN" sz="3200" dirty="0" smtClean="0">
                <a:solidFill>
                  <a:srgbClr val="4B4439"/>
                </a:solidFill>
                <a:latin typeface="Arial" panose="020B0604020202020204" pitchFamily="34" charset="0"/>
                <a:cs typeface="Arial" panose="020B0604020202020204" pitchFamily="34" charset="0"/>
              </a:rPr>
              <a:t>, NXB Nhà văn, Hà Nội, </a:t>
            </a:r>
            <a:r>
              <a:rPr lang="vi-VN" sz="3200" dirty="0" smtClean="0">
                <a:solidFill>
                  <a:srgbClr val="4B4439"/>
                </a:solidFill>
                <a:latin typeface="Arial" panose="020B0604020202020204" pitchFamily="34" charset="0"/>
                <a:cs typeface="Arial" panose="020B0604020202020204" pitchFamily="34" charset="0"/>
              </a:rPr>
              <a:t>2015</a:t>
            </a:r>
            <a:endParaRPr lang="en-US" sz="3200" b="1" dirty="0">
              <a:solidFill>
                <a:srgbClr val="CA927C"/>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ox(in)">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769</TotalTime>
  <Words>2401</Words>
  <Application>Microsoft Office PowerPoint</Application>
  <PresentationFormat>Custom</PresentationFormat>
  <Paragraphs>152</Paragraphs>
  <Slides>35</Slides>
  <Notes>0</Notes>
  <HiddenSlides>1</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Times New Roman</vt:lpstr>
      <vt:lpstr>Calibri</vt:lpstr>
      <vt:lpstr>Symbol</vt:lpstr>
      <vt:lpstr>Quicksand</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23</cp:revision>
  <dcterms:created xsi:type="dcterms:W3CDTF">2006-08-16T00:00:00Z</dcterms:created>
  <dcterms:modified xsi:type="dcterms:W3CDTF">2023-10-03T15:14:54Z</dcterms:modified>
  <dc:identifier>DAFrTFKW1xs</dc:identifier>
</cp:coreProperties>
</file>