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D6F4F-93FC-4015-BA9E-D46719356861}" type="datetimeFigureOut">
              <a:rPr lang="en-US" smtClean="0"/>
              <a:t>01/03/2026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D40E5-F2A5-4F61-90B7-C2EC24200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45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43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29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1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7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6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86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95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52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5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28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8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95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8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7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6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1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5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6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-37331"/>
            <a:ext cx="9144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6457951" y="44183"/>
            <a:ext cx="229305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Lesson </a:t>
            </a:r>
            <a:r>
              <a:rPr lang="en-US" dirty="0" smtClean="0">
                <a:solidFill>
                  <a:prstClr val="black"/>
                </a:solidFill>
              </a:rPr>
              <a:t>3.2: Speaking &amp; Writing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23577" y="44183"/>
            <a:ext cx="338455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black"/>
                </a:solidFill>
              </a:rPr>
              <a:t>Unit </a:t>
            </a:r>
            <a:r>
              <a:rPr lang="en-US" b="1" dirty="0" smtClean="0">
                <a:solidFill>
                  <a:prstClr val="black"/>
                </a:solidFill>
              </a:rPr>
              <a:t>6: Life on other planets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</a:rPr>
              <a:t>Tiếng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Anh</a:t>
            </a:r>
            <a:r>
              <a:rPr lang="en-US" sz="1600">
                <a:solidFill>
                  <a:prstClr val="black"/>
                </a:solidFill>
              </a:rPr>
              <a:t> 8 </a:t>
            </a:r>
            <a:r>
              <a:rPr lang="en-US" sz="1600" dirty="0" err="1">
                <a:solidFill>
                  <a:prstClr val="black"/>
                </a:solidFill>
              </a:rPr>
              <a:t>i</a:t>
            </a:r>
            <a:r>
              <a:rPr lang="en-US" sz="1600" dirty="0">
                <a:solidFill>
                  <a:prstClr val="black"/>
                </a:solidFill>
              </a:rPr>
              <a:t>-Learn Smart World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8409214" y="6405254"/>
            <a:ext cx="565634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3894956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DTP Education Solutions </a:t>
            </a:r>
          </a:p>
        </p:txBody>
      </p:sp>
    </p:spTree>
    <p:extLst>
      <p:ext uri="{BB962C8B-B14F-4D97-AF65-F5344CB8AC3E}">
        <p14:creationId xmlns:p14="http://schemas.microsoft.com/office/powerpoint/2010/main" val="76348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7445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319FC13-864D-CFB8-0B9F-D27C40F13D5E}"/>
              </a:ext>
            </a:extLst>
          </p:cNvPr>
          <p:cNvSpPr txBox="1"/>
          <p:nvPr/>
        </p:nvSpPr>
        <p:spPr>
          <a:xfrm>
            <a:off x="4344142" y="3168319"/>
            <a:ext cx="460911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</a:rPr>
              <a:t>Unit 6: Life on other planets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en-US" sz="2600" b="1" dirty="0">
                <a:solidFill>
                  <a:srgbClr val="00B050"/>
                </a:solidFill>
              </a:rPr>
              <a:t>Lesson 3.2 – Speaking &amp; Writing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</a:rPr>
              <a:t>Page 63</a:t>
            </a:r>
          </a:p>
        </p:txBody>
      </p:sp>
    </p:spTree>
    <p:extLst>
      <p:ext uri="{BB962C8B-B14F-4D97-AF65-F5344CB8AC3E}">
        <p14:creationId xmlns:p14="http://schemas.microsoft.com/office/powerpoint/2010/main" val="357873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6C4B08D-F858-0053-B0A0-CA3F984A4E71}"/>
              </a:ext>
            </a:extLst>
          </p:cNvPr>
          <p:cNvSpPr txBox="1"/>
          <p:nvPr/>
        </p:nvSpPr>
        <p:spPr>
          <a:xfrm>
            <a:off x="5872966" y="2174529"/>
            <a:ext cx="32710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0070C0"/>
                </a:solidFill>
              </a:rPr>
              <a:t>What do they look like?</a:t>
            </a:r>
          </a:p>
          <a:p>
            <a:pPr>
              <a:defRPr/>
            </a:pPr>
            <a:r>
              <a:rPr lang="en-US" sz="3200" b="1" i="1" dirty="0">
                <a:solidFill>
                  <a:srgbClr val="0070C0"/>
                </a:solidFill>
              </a:rPr>
              <a:t>What do they do?</a:t>
            </a:r>
          </a:p>
        </p:txBody>
      </p:sp>
      <p:pic>
        <p:nvPicPr>
          <p:cNvPr id="6146" name="Picture 2" descr="One in three Britons believes in aliens | Milton Keynes Citizen">
            <a:extLst>
              <a:ext uri="{FF2B5EF4-FFF2-40B4-BE49-F238E27FC236}">
                <a16:creationId xmlns="" xmlns:a16="http://schemas.microsoft.com/office/drawing/2014/main" id="{F964A1C9-85E4-3CD0-4492-97BD2AC52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5" y="979468"/>
            <a:ext cx="5654897" cy="471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0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liens may be more like us than we think | University of Oxford">
            <a:extLst>
              <a:ext uri="{FF2B5EF4-FFF2-40B4-BE49-F238E27FC236}">
                <a16:creationId xmlns="" xmlns:a16="http://schemas.microsoft.com/office/drawing/2014/main" id="{F38154B0-188E-4844-832F-8CB76F4C8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75" y="804915"/>
            <a:ext cx="4358324" cy="435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B16102E-D0C6-1A57-8769-9E9857C5A39C}"/>
              </a:ext>
            </a:extLst>
          </p:cNvPr>
          <p:cNvSpPr txBox="1"/>
          <p:nvPr/>
        </p:nvSpPr>
        <p:spPr>
          <a:xfrm>
            <a:off x="5872966" y="2174529"/>
            <a:ext cx="32710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0070C0"/>
                </a:solidFill>
              </a:rPr>
              <a:t>What do they look like?</a:t>
            </a:r>
          </a:p>
          <a:p>
            <a:pPr>
              <a:defRPr/>
            </a:pPr>
            <a:r>
              <a:rPr lang="en-US" sz="3200" b="1" i="1" dirty="0">
                <a:solidFill>
                  <a:srgbClr val="0070C0"/>
                </a:solidFill>
              </a:rPr>
              <a:t>What do they do?</a:t>
            </a:r>
          </a:p>
        </p:txBody>
      </p:sp>
    </p:spTree>
    <p:extLst>
      <p:ext uri="{BB962C8B-B14F-4D97-AF65-F5344CB8AC3E}">
        <p14:creationId xmlns:p14="http://schemas.microsoft.com/office/powerpoint/2010/main" val="386015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FOs in America: A short history of aliens and sightings | CNN">
            <a:extLst>
              <a:ext uri="{FF2B5EF4-FFF2-40B4-BE49-F238E27FC236}">
                <a16:creationId xmlns="" xmlns:a16="http://schemas.microsoft.com/office/drawing/2014/main" id="{73205FFA-20C0-F1A9-39DA-ECDB7DDA5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94" y="635971"/>
            <a:ext cx="5716685" cy="507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1703A44-25E5-2DB5-D395-C17F264FFA96}"/>
              </a:ext>
            </a:extLst>
          </p:cNvPr>
          <p:cNvSpPr txBox="1"/>
          <p:nvPr/>
        </p:nvSpPr>
        <p:spPr>
          <a:xfrm>
            <a:off x="6129379" y="2256722"/>
            <a:ext cx="32710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0070C0"/>
                </a:solidFill>
              </a:rPr>
              <a:t>What do they look like?</a:t>
            </a:r>
          </a:p>
          <a:p>
            <a:pPr>
              <a:defRPr/>
            </a:pPr>
            <a:r>
              <a:rPr lang="en-US" sz="3200" b="1" i="1" dirty="0">
                <a:solidFill>
                  <a:srgbClr val="0070C0"/>
                </a:solidFill>
              </a:rPr>
              <a:t>What do they do?</a:t>
            </a:r>
          </a:p>
        </p:txBody>
      </p:sp>
    </p:spTree>
    <p:extLst>
      <p:ext uri="{BB962C8B-B14F-4D97-AF65-F5344CB8AC3E}">
        <p14:creationId xmlns:p14="http://schemas.microsoft.com/office/powerpoint/2010/main" val="366265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BB68820-99DA-D0A1-B479-9AF0B1E89DFB}"/>
              </a:ext>
            </a:extLst>
          </p:cNvPr>
          <p:cNvSpPr/>
          <p:nvPr/>
        </p:nvSpPr>
        <p:spPr>
          <a:xfrm>
            <a:off x="347697" y="312818"/>
            <a:ext cx="8593495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Now, imagine you and your partner saw a strange visitor.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F2AE793-0914-5FC5-0E85-B1CC6F4BB287}"/>
              </a:ext>
            </a:extLst>
          </p:cNvPr>
          <p:cNvSpPr txBox="1"/>
          <p:nvPr/>
        </p:nvSpPr>
        <p:spPr>
          <a:xfrm>
            <a:off x="277403" y="996834"/>
            <a:ext cx="80462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rgbClr val="002060"/>
                </a:solidFill>
              </a:rPr>
              <a:t>In pairs: </a:t>
            </a:r>
            <a:r>
              <a:rPr lang="en-US" sz="2400" b="1" i="1" dirty="0">
                <a:solidFill>
                  <a:srgbClr val="002060"/>
                </a:solidFill>
              </a:rPr>
              <a:t>Plan the story together and fill in the table with your own ideas.</a:t>
            </a:r>
          </a:p>
        </p:txBody>
      </p:sp>
      <p:pic>
        <p:nvPicPr>
          <p:cNvPr id="11" name="Picture 2" descr="Free Speech bubble 1195466 PNG with Transparent Background">
            <a:extLst>
              <a:ext uri="{FF2B5EF4-FFF2-40B4-BE49-F238E27FC236}">
                <a16:creationId xmlns="" xmlns:a16="http://schemas.microsoft.com/office/drawing/2014/main" id="{1E6AC3CA-A808-AD1F-2DA6-612CB02B7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441" y="296682"/>
            <a:ext cx="1002898" cy="85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B221AD0-EAC2-D831-C35B-7781566C8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75" y="1379458"/>
            <a:ext cx="7349852" cy="53555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2A66993-CD65-84C9-D259-20C5DA657E8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1329" y="2256211"/>
            <a:ext cx="1595776" cy="11310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73CDBEE-1C1B-BF1A-CA0C-ABB26941F8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681"/>
          <a:stretch/>
        </p:blipFill>
        <p:spPr>
          <a:xfrm>
            <a:off x="5234246" y="2256209"/>
            <a:ext cx="2895963" cy="10785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E753276-E177-2206-EEF3-59D6716D8C0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73973" y="3717404"/>
            <a:ext cx="1979984" cy="12129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2080CCD9-96D9-B36B-D09A-DD065B1B79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6280" y="3821952"/>
            <a:ext cx="2143931" cy="12129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B6C27088-C08B-D4A5-1854-01BA26F615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3973" y="5325746"/>
            <a:ext cx="2228654" cy="131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7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3" b="4123"/>
          <a:stretch/>
        </p:blipFill>
        <p:spPr>
          <a:xfrm>
            <a:off x="784714" y="756830"/>
            <a:ext cx="5653454" cy="5429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5338" y="4148786"/>
            <a:ext cx="2793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While-Writing</a:t>
            </a:r>
            <a:endParaRPr lang="en-U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6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8E581DE-3345-418E-63D0-76EFF4931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63" y="467473"/>
            <a:ext cx="2222016" cy="9907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7FB9F8E-05CB-CFD0-7E56-D0075A436EE4}"/>
              </a:ext>
            </a:extLst>
          </p:cNvPr>
          <p:cNvSpPr txBox="1"/>
          <p:nvPr/>
        </p:nvSpPr>
        <p:spPr>
          <a:xfrm>
            <a:off x="433064" y="1458214"/>
            <a:ext cx="82778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Now, write </a:t>
            </a:r>
            <a:r>
              <a:rPr lang="en-US" sz="2800" b="1" i="1" dirty="0">
                <a:solidFill>
                  <a:srgbClr val="0070C0"/>
                </a:solidFill>
              </a:rPr>
              <a:t>a narrative passage </a:t>
            </a:r>
            <a:r>
              <a:rPr lang="en-US" sz="2800" i="1" dirty="0">
                <a:solidFill>
                  <a:srgbClr val="0070C0"/>
                </a:solidFill>
              </a:rPr>
              <a:t>to </a:t>
            </a:r>
            <a:r>
              <a:rPr lang="en-US" sz="2800" b="1" i="1" dirty="0">
                <a:solidFill>
                  <a:srgbClr val="0070C0"/>
                </a:solidFill>
              </a:rPr>
              <a:t>tell the story you planned </a:t>
            </a:r>
            <a:r>
              <a:rPr lang="en-US" sz="2800" i="1" dirty="0">
                <a:solidFill>
                  <a:srgbClr val="0070C0"/>
                </a:solidFill>
              </a:rPr>
              <a:t>in Speaking. Use the </a:t>
            </a:r>
            <a:r>
              <a:rPr lang="en-US" sz="2800" b="1" i="1" dirty="0">
                <a:solidFill>
                  <a:srgbClr val="C00000"/>
                </a:solidFill>
              </a:rPr>
              <a:t>Writing Skill box </a:t>
            </a:r>
            <a:r>
              <a:rPr lang="en-US" sz="2800" i="1" dirty="0">
                <a:solidFill>
                  <a:srgbClr val="0070C0"/>
                </a:solidFill>
              </a:rPr>
              <a:t>and your speaking notes to help you. Write </a:t>
            </a:r>
            <a:r>
              <a:rPr lang="en-US" sz="2800" b="1" i="1" dirty="0">
                <a:solidFill>
                  <a:srgbClr val="0070C0"/>
                </a:solidFill>
              </a:rPr>
              <a:t>80 to 100 words</a:t>
            </a:r>
            <a:r>
              <a:rPr lang="en-US" sz="2800" i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C858C93-0E20-23F8-38DF-C4E2CC831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979" y="2573362"/>
            <a:ext cx="7055777" cy="3695436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263CD595-1DF4-28E3-AD17-D79E2226373F}"/>
              </a:ext>
            </a:extLst>
          </p:cNvPr>
          <p:cNvCxnSpPr/>
          <p:nvPr/>
        </p:nvCxnSpPr>
        <p:spPr>
          <a:xfrm>
            <a:off x="2234630" y="2260318"/>
            <a:ext cx="593333" cy="3130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64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EB4AD08-DCC0-8D6B-C6DD-FB86E472FFBF}"/>
              </a:ext>
            </a:extLst>
          </p:cNvPr>
          <p:cNvSpPr txBox="1"/>
          <p:nvPr/>
        </p:nvSpPr>
        <p:spPr>
          <a:xfrm>
            <a:off x="405084" y="1194218"/>
            <a:ext cx="8328992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900" i="1" dirty="0">
                <a:solidFill>
                  <a:srgbClr val="0070C0"/>
                </a:solidFill>
              </a:rPr>
              <a:t>What is a structure of a narrative?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900" i="1" dirty="0">
                <a:solidFill>
                  <a:srgbClr val="0070C0"/>
                </a:solidFill>
              </a:rPr>
              <a:t>How many sections are there in a narrative passage?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900" i="1" dirty="0">
                <a:solidFill>
                  <a:srgbClr val="0070C0"/>
                </a:solidFill>
              </a:rPr>
              <a:t>What do you write in the topic section?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900" i="1" dirty="0">
                <a:solidFill>
                  <a:srgbClr val="0070C0"/>
                </a:solidFill>
              </a:rPr>
              <a:t>Do you write about people in the character section?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900" i="1" dirty="0">
                <a:solidFill>
                  <a:srgbClr val="0070C0"/>
                </a:solidFill>
              </a:rPr>
              <a:t>In which section do you write about what you saw/heard/felt, the main event or the ending section?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83F7CC8-47EC-FD90-5E2E-745114ABCE0F}"/>
              </a:ext>
            </a:extLst>
          </p:cNvPr>
          <p:cNvSpPr/>
          <p:nvPr/>
        </p:nvSpPr>
        <p:spPr>
          <a:xfrm>
            <a:off x="230934" y="547885"/>
            <a:ext cx="850314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C00000"/>
                </a:solidFill>
              </a:rPr>
              <a:t>Can you remember?</a:t>
            </a:r>
          </a:p>
        </p:txBody>
      </p:sp>
    </p:spTree>
    <p:extLst>
      <p:ext uri="{BB962C8B-B14F-4D97-AF65-F5344CB8AC3E}">
        <p14:creationId xmlns:p14="http://schemas.microsoft.com/office/powerpoint/2010/main" val="308205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912" y="754037"/>
            <a:ext cx="8736960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Write a narrative passage.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Check your answers with a partner, using the </a:t>
            </a:r>
            <a:r>
              <a:rPr lang="en-US" sz="3600" b="1" i="1" dirty="0">
                <a:solidFill>
                  <a:srgbClr val="0070C0"/>
                </a:solidFill>
              </a:rPr>
              <a:t>feedback form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FB9B9E1-BD7C-CBC6-C2D4-4CB684DBA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42" y="2235569"/>
            <a:ext cx="9157142" cy="362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3" b="4123"/>
          <a:stretch/>
        </p:blipFill>
        <p:spPr>
          <a:xfrm>
            <a:off x="698989" y="855330"/>
            <a:ext cx="5587513" cy="5366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0194" y="4201541"/>
            <a:ext cx="2793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white"/>
                </a:solidFill>
              </a:rPr>
              <a:t>Post-writing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DF514CA-19A4-7D09-C508-8045E06B3D9A}"/>
              </a:ext>
            </a:extLst>
          </p:cNvPr>
          <p:cNvSpPr/>
          <p:nvPr/>
        </p:nvSpPr>
        <p:spPr>
          <a:xfrm>
            <a:off x="300912" y="754035"/>
            <a:ext cx="8736960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You will have your passages assessed thanks to these criteria: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narrative structure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main idea and focus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sentence fluency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word choice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spelling and punctuation</a:t>
            </a:r>
          </a:p>
        </p:txBody>
      </p:sp>
    </p:spTree>
    <p:extLst>
      <p:ext uri="{BB962C8B-B14F-4D97-AF65-F5344CB8AC3E}">
        <p14:creationId xmlns:p14="http://schemas.microsoft.com/office/powerpoint/2010/main" val="30650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4966" y="1614196"/>
            <a:ext cx="2442284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Warm-up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27297" y="2625010"/>
            <a:ext cx="2442284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Speaking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29628" y="4531577"/>
            <a:ext cx="2442284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Consolidation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38961" y="5598378"/>
            <a:ext cx="2442284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Wrap-up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22629" y="3589180"/>
            <a:ext cx="2442284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Writing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29628" y="547395"/>
            <a:ext cx="2442284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Lesson Outline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17446EC-7D2D-AE60-1C5F-B709D6D34D62}"/>
              </a:ext>
            </a:extLst>
          </p:cNvPr>
          <p:cNvSpPr/>
          <p:nvPr/>
        </p:nvSpPr>
        <p:spPr>
          <a:xfrm>
            <a:off x="300912" y="754038"/>
            <a:ext cx="873696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C00000"/>
                </a:solidFill>
              </a:rPr>
              <a:t>Suggested writing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0A77085-DEEF-0FB7-25F6-485B4DEEEC77}"/>
              </a:ext>
            </a:extLst>
          </p:cNvPr>
          <p:cNvSpPr/>
          <p:nvPr/>
        </p:nvSpPr>
        <p:spPr>
          <a:xfrm>
            <a:off x="300912" y="1687272"/>
            <a:ext cx="8736960" cy="61863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I'll never forget the night I saw an alien. I was in the car with my mom. We were coming home from swimming class at my local swimming pool. We were driving through a forest when we saw a strange, tall man on the road. He was making a strange noise. He was wearing silver clothes, and he was pointing at the sky. It was really scary. We drove home quickly and called the police. I really believe he was an alien from another planet. </a:t>
            </a:r>
          </a:p>
        </p:txBody>
      </p:sp>
    </p:spTree>
    <p:extLst>
      <p:ext uri="{BB962C8B-B14F-4D97-AF65-F5344CB8AC3E}">
        <p14:creationId xmlns:p14="http://schemas.microsoft.com/office/powerpoint/2010/main" val="40188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462"/>
            <a:ext cx="659297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5242003" y="880873"/>
            <a:ext cx="386627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70AD47">
                    <a:lumMod val="75000"/>
                  </a:srgb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17985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78C9BB5-2122-7309-5396-D9FF007C7C0B}"/>
              </a:ext>
            </a:extLst>
          </p:cNvPr>
          <p:cNvSpPr/>
          <p:nvPr/>
        </p:nvSpPr>
        <p:spPr>
          <a:xfrm>
            <a:off x="635715" y="713071"/>
            <a:ext cx="7286626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How many parts are there in a narrative passage?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41B2D24-CD11-EA7C-E203-65C80DA21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665" y="1498419"/>
            <a:ext cx="4024535" cy="4738893"/>
          </a:xfrm>
          <a:prstGeom prst="rect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1857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43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5242003" y="880873"/>
            <a:ext cx="386627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70AD47">
                    <a:lumMod val="75000"/>
                  </a:srgb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21740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791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964096" y="2243918"/>
            <a:ext cx="8065604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Speaking: Plan the story </a:t>
            </a:r>
            <a:r>
              <a:rPr lang="en-US" sz="3600" i="1">
                <a:solidFill>
                  <a:srgbClr val="0070C0"/>
                </a:solidFill>
              </a:rPr>
              <a:t>about a strange visitor </a:t>
            </a:r>
            <a:r>
              <a:rPr lang="en-US" sz="3600" i="1" dirty="0">
                <a:solidFill>
                  <a:srgbClr val="0070C0"/>
                </a:solidFill>
              </a:rPr>
              <a:t>from another planet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Writing: How to write a narrative passage.</a:t>
            </a:r>
          </a:p>
        </p:txBody>
      </p:sp>
    </p:spTree>
    <p:extLst>
      <p:ext uri="{BB962C8B-B14F-4D97-AF65-F5344CB8AC3E}">
        <p14:creationId xmlns:p14="http://schemas.microsoft.com/office/powerpoint/2010/main" val="282993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791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" y="1616404"/>
            <a:ext cx="898274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- Review </a:t>
            </a:r>
            <a:r>
              <a:rPr lang="en-US" sz="3600" i="1" dirty="0">
                <a:solidFill>
                  <a:srgbClr val="0070C0"/>
                </a:solidFill>
              </a:rPr>
              <a:t>how to write a narrative </a:t>
            </a:r>
            <a:r>
              <a:rPr lang="en-US" sz="3600" i="1" dirty="0">
                <a:solidFill>
                  <a:srgbClr val="0070C0"/>
                </a:solidFill>
              </a:rPr>
              <a:t>passage.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Finish the writing part.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</a:t>
            </a:r>
            <a:r>
              <a:rPr lang="en-US" sz="3600" i="1" dirty="0">
                <a:solidFill>
                  <a:srgbClr val="0070C0"/>
                </a:solidFill>
              </a:rPr>
              <a:t>Do the exercises in WB: Writing (page 37).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</a:t>
            </a:r>
            <a:r>
              <a:rPr lang="en-US" sz="3600" i="1" dirty="0">
                <a:solidFill>
                  <a:srgbClr val="0070C0"/>
                </a:solidFill>
              </a:rPr>
              <a:t>Do the exercise </a:t>
            </a:r>
            <a:r>
              <a:rPr lang="en-US" sz="3600" i="1" dirty="0">
                <a:solidFill>
                  <a:srgbClr val="0070C0"/>
                </a:solidFill>
              </a:rPr>
              <a:t>in </a:t>
            </a:r>
            <a:r>
              <a:rPr lang="en-US" sz="3600" i="1" dirty="0" err="1">
                <a:solidFill>
                  <a:srgbClr val="0070C0"/>
                </a:solidFill>
              </a:rPr>
              <a:t>Tiếng</a:t>
            </a:r>
            <a:r>
              <a:rPr lang="en-US" sz="3600" i="1" dirty="0">
                <a:solidFill>
                  <a:srgbClr val="0070C0"/>
                </a:solidFill>
              </a:rPr>
              <a:t> Anh 8 </a:t>
            </a:r>
            <a:r>
              <a:rPr lang="en-US" sz="3600" i="1" dirty="0" err="1">
                <a:solidFill>
                  <a:srgbClr val="0070C0"/>
                </a:solidFill>
              </a:rPr>
              <a:t>i</a:t>
            </a:r>
            <a:r>
              <a:rPr lang="en-US" sz="3600" i="1" dirty="0">
                <a:solidFill>
                  <a:srgbClr val="0070C0"/>
                </a:solidFill>
              </a:rPr>
              <a:t>-Learn Smart World </a:t>
            </a:r>
            <a:r>
              <a:rPr lang="en-US" sz="3600" i="1" dirty="0">
                <a:solidFill>
                  <a:srgbClr val="0070C0"/>
                </a:solidFill>
              </a:rPr>
              <a:t>Notebook (page 53).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- Play consolidation games in </a:t>
            </a:r>
            <a:r>
              <a:rPr lang="en-US" sz="3600" i="1" dirty="0" err="1">
                <a:solidFill>
                  <a:srgbClr val="0070C0"/>
                </a:solidFill>
              </a:rPr>
              <a:t>Tiếng</a:t>
            </a:r>
            <a:r>
              <a:rPr lang="en-US" sz="3600" i="1" dirty="0">
                <a:solidFill>
                  <a:srgbClr val="0070C0"/>
                </a:solidFill>
              </a:rPr>
              <a:t> Anh 8 </a:t>
            </a:r>
            <a:r>
              <a:rPr lang="en-US" sz="3600" i="1" dirty="0" err="1">
                <a:solidFill>
                  <a:srgbClr val="0070C0"/>
                </a:solidFill>
              </a:rPr>
              <a:t>i</a:t>
            </a:r>
            <a:r>
              <a:rPr lang="en-US" sz="3600" i="1" dirty="0">
                <a:solidFill>
                  <a:srgbClr val="0070C0"/>
                </a:solidFill>
              </a:rPr>
              <a:t>-Learn Smart World DHA App on www.eduhome.com.vn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Prepare: Unit 6 – Review – page 98. </a:t>
            </a:r>
          </a:p>
        </p:txBody>
      </p:sp>
    </p:spTree>
    <p:extLst>
      <p:ext uri="{BB962C8B-B14F-4D97-AF65-F5344CB8AC3E}">
        <p14:creationId xmlns:p14="http://schemas.microsoft.com/office/powerpoint/2010/main" val="153166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=""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8345072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prstClr val="white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1" y="-52937"/>
            <a:ext cx="9286875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3625" y="5575303"/>
            <a:ext cx="483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8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4482194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6648" y="588370"/>
            <a:ext cx="448569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talk about seeing UFOs and aliens.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write a story about seeing visitors from another planet.</a:t>
            </a:r>
          </a:p>
        </p:txBody>
      </p:sp>
    </p:spTree>
    <p:extLst>
      <p:ext uri="{BB962C8B-B14F-4D97-AF65-F5344CB8AC3E}">
        <p14:creationId xmlns:p14="http://schemas.microsoft.com/office/powerpoint/2010/main" val="6767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" y="552141"/>
            <a:ext cx="6443505" cy="57269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6093619" y="552140"/>
            <a:ext cx="3020126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70AD47">
                    <a:lumMod val="75000"/>
                  </a:srgb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8492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84F70196-18C0-83D0-E11A-A471C9C27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97" y="1740229"/>
            <a:ext cx="2571509" cy="394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12F223F-8037-9465-4CDE-FC96740C546A}"/>
              </a:ext>
            </a:extLst>
          </p:cNvPr>
          <p:cNvSpPr/>
          <p:nvPr/>
        </p:nvSpPr>
        <p:spPr>
          <a:xfrm>
            <a:off x="249789" y="816896"/>
            <a:ext cx="36984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Puzzle time!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62541E1-31AD-B054-9CEE-F17819EB204B}"/>
              </a:ext>
            </a:extLst>
          </p:cNvPr>
          <p:cNvSpPr txBox="1"/>
          <p:nvPr/>
        </p:nvSpPr>
        <p:spPr>
          <a:xfrm>
            <a:off x="3822176" y="816897"/>
            <a:ext cx="497764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ACROSS</a:t>
            </a:r>
          </a:p>
          <a:p>
            <a:r>
              <a:rPr lang="en-US" sz="2800" dirty="0">
                <a:solidFill>
                  <a:srgbClr val="002060"/>
                </a:solidFill>
              </a:rPr>
              <a:t>3. They were having lunch when the ____ saucer arrived.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</a:rPr>
              <a:t>DOWN</a:t>
            </a:r>
          </a:p>
          <a:p>
            <a:r>
              <a:rPr lang="en-US" sz="2800" dirty="0">
                <a:solidFill>
                  <a:srgbClr val="002060"/>
                </a:solidFill>
              </a:rPr>
              <a:t>1. He was ____ (look) for his shoes when a strange man knocked on the door.</a:t>
            </a:r>
          </a:p>
          <a:p>
            <a:r>
              <a:rPr lang="en-US" sz="2800" dirty="0">
                <a:solidFill>
                  <a:srgbClr val="002060"/>
                </a:solidFill>
              </a:rPr>
              <a:t>2. James was playing football in the yard when he saw a ____.</a:t>
            </a:r>
          </a:p>
        </p:txBody>
      </p:sp>
    </p:spTree>
    <p:extLst>
      <p:ext uri="{BB962C8B-B14F-4D97-AF65-F5344CB8AC3E}">
        <p14:creationId xmlns:p14="http://schemas.microsoft.com/office/powerpoint/2010/main" val="333262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12F223F-8037-9465-4CDE-FC96740C546A}"/>
              </a:ext>
            </a:extLst>
          </p:cNvPr>
          <p:cNvSpPr/>
          <p:nvPr/>
        </p:nvSpPr>
        <p:spPr>
          <a:xfrm>
            <a:off x="249789" y="816896"/>
            <a:ext cx="36984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Puzzle time!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62541E1-31AD-B054-9CEE-F17819EB204B}"/>
              </a:ext>
            </a:extLst>
          </p:cNvPr>
          <p:cNvSpPr txBox="1"/>
          <p:nvPr/>
        </p:nvSpPr>
        <p:spPr>
          <a:xfrm>
            <a:off x="3822176" y="816897"/>
            <a:ext cx="497764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ACROSS</a:t>
            </a:r>
          </a:p>
          <a:p>
            <a:r>
              <a:rPr lang="en-US" sz="2800" dirty="0">
                <a:solidFill>
                  <a:srgbClr val="002060"/>
                </a:solidFill>
              </a:rPr>
              <a:t>3. They were having lunch when the ____ saucer arrived.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</a:rPr>
              <a:t>DOWN</a:t>
            </a:r>
          </a:p>
          <a:p>
            <a:r>
              <a:rPr lang="en-US" sz="2800" dirty="0">
                <a:solidFill>
                  <a:srgbClr val="002060"/>
                </a:solidFill>
              </a:rPr>
              <a:t>1. He was ____ (look) for his shoes when a strange man knocked on the door.</a:t>
            </a:r>
          </a:p>
          <a:p>
            <a:r>
              <a:rPr lang="en-US" sz="2800" dirty="0">
                <a:solidFill>
                  <a:srgbClr val="002060"/>
                </a:solidFill>
              </a:rPr>
              <a:t>2. James was playing football in the yard when he saw a ____.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6A618FC4-BCB3-2EC5-2408-DF64E197B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85" y="1740229"/>
            <a:ext cx="2679440" cy="411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16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4" y="591059"/>
            <a:ext cx="6031367" cy="5704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6612" y="2687221"/>
            <a:ext cx="28131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white"/>
                </a:solidFill>
              </a:rPr>
              <a:t>Pre-writing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1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495" y="1382004"/>
            <a:ext cx="32832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6584" y="3352339"/>
            <a:ext cx="82639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</a:rPr>
              <a:t>Discuss UFOs and aliens. </a:t>
            </a:r>
          </a:p>
          <a:p>
            <a:r>
              <a:rPr lang="en-US" sz="4400" b="1" i="1" dirty="0">
                <a:solidFill>
                  <a:srgbClr val="0070C0"/>
                </a:solidFill>
              </a:rPr>
              <a:t>What do you think they usually look like and what do they do?</a:t>
            </a: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285" y="1382004"/>
            <a:ext cx="1595833" cy="135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066D95-52B9-05E0-509D-4C7471C98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83" y="527039"/>
            <a:ext cx="7351945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4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liens, ghosts and secret societies have a lot to say about humanity &gt; News  &gt; USC Dornsife">
            <a:extLst>
              <a:ext uri="{FF2B5EF4-FFF2-40B4-BE49-F238E27FC236}">
                <a16:creationId xmlns="" xmlns:a16="http://schemas.microsoft.com/office/drawing/2014/main" id="{4BA2EB54-EBFA-7D2C-7804-76333E452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65" y="860032"/>
            <a:ext cx="5715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6C4B08D-F858-0053-B0A0-CA3F984A4E71}"/>
              </a:ext>
            </a:extLst>
          </p:cNvPr>
          <p:cNvSpPr txBox="1"/>
          <p:nvPr/>
        </p:nvSpPr>
        <p:spPr>
          <a:xfrm>
            <a:off x="5872966" y="2174529"/>
            <a:ext cx="32710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0070C0"/>
                </a:solidFill>
              </a:rPr>
              <a:t>What do they look like?</a:t>
            </a:r>
          </a:p>
          <a:p>
            <a:pPr>
              <a:defRPr/>
            </a:pPr>
            <a:r>
              <a:rPr lang="en-US" sz="3200" b="1" i="1" dirty="0">
                <a:solidFill>
                  <a:srgbClr val="0070C0"/>
                </a:solidFill>
              </a:rPr>
              <a:t>What do they do?</a:t>
            </a:r>
          </a:p>
        </p:txBody>
      </p:sp>
    </p:spTree>
    <p:extLst>
      <p:ext uri="{BB962C8B-B14F-4D97-AF65-F5344CB8AC3E}">
        <p14:creationId xmlns:p14="http://schemas.microsoft.com/office/powerpoint/2010/main" val="24900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594</Words>
  <Application>Microsoft Office PowerPoint</Application>
  <PresentationFormat>On-screen Show (4:3)</PresentationFormat>
  <Paragraphs>79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2026-03-01T03:50:57Z</dcterms:created>
  <dcterms:modified xsi:type="dcterms:W3CDTF">2026-03-01T03:52:28Z</dcterms:modified>
</cp:coreProperties>
</file>