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62"/>
  </p:notesMasterIdLst>
  <p:sldIdLst>
    <p:sldId id="279" r:id="rId2"/>
    <p:sldId id="256" r:id="rId3"/>
    <p:sldId id="257" r:id="rId4"/>
    <p:sldId id="260" r:id="rId5"/>
    <p:sldId id="258" r:id="rId6"/>
    <p:sldId id="280" r:id="rId7"/>
    <p:sldId id="269" r:id="rId8"/>
    <p:sldId id="259" r:id="rId9"/>
    <p:sldId id="336" r:id="rId10"/>
    <p:sldId id="333" r:id="rId11"/>
    <p:sldId id="337" r:id="rId12"/>
    <p:sldId id="360" r:id="rId13"/>
    <p:sldId id="361" r:id="rId14"/>
    <p:sldId id="339" r:id="rId15"/>
    <p:sldId id="340" r:id="rId16"/>
    <p:sldId id="341" r:id="rId17"/>
    <p:sldId id="342" r:id="rId18"/>
    <p:sldId id="343" r:id="rId19"/>
    <p:sldId id="344" r:id="rId20"/>
    <p:sldId id="346" r:id="rId21"/>
    <p:sldId id="345" r:id="rId22"/>
    <p:sldId id="348" r:id="rId23"/>
    <p:sldId id="349" r:id="rId24"/>
    <p:sldId id="350" r:id="rId25"/>
    <p:sldId id="351" r:id="rId26"/>
    <p:sldId id="352" r:id="rId27"/>
    <p:sldId id="353" r:id="rId28"/>
    <p:sldId id="354" r:id="rId29"/>
    <p:sldId id="355" r:id="rId30"/>
    <p:sldId id="356" r:id="rId31"/>
    <p:sldId id="357" r:id="rId32"/>
    <p:sldId id="358" r:id="rId33"/>
    <p:sldId id="359" r:id="rId34"/>
    <p:sldId id="362" r:id="rId35"/>
    <p:sldId id="363" r:id="rId36"/>
    <p:sldId id="364" r:id="rId37"/>
    <p:sldId id="365" r:id="rId38"/>
    <p:sldId id="366" r:id="rId39"/>
    <p:sldId id="368" r:id="rId40"/>
    <p:sldId id="369" r:id="rId41"/>
    <p:sldId id="370" r:id="rId42"/>
    <p:sldId id="371" r:id="rId43"/>
    <p:sldId id="267" r:id="rId44"/>
    <p:sldId id="297" r:id="rId45"/>
    <p:sldId id="298" r:id="rId46"/>
    <p:sldId id="299" r:id="rId47"/>
    <p:sldId id="266" r:id="rId48"/>
    <p:sldId id="322" r:id="rId49"/>
    <p:sldId id="323" r:id="rId50"/>
    <p:sldId id="324" r:id="rId51"/>
    <p:sldId id="325" r:id="rId52"/>
    <p:sldId id="326" r:id="rId53"/>
    <p:sldId id="327" r:id="rId54"/>
    <p:sldId id="328" r:id="rId55"/>
    <p:sldId id="329" r:id="rId56"/>
    <p:sldId id="330" r:id="rId57"/>
    <p:sldId id="331" r:id="rId58"/>
    <p:sldId id="265" r:id="rId59"/>
    <p:sldId id="332" r:id="rId60"/>
    <p:sldId id="273" r:id="rId61"/>
  </p:sldIdLst>
  <p:sldSz cx="9144000" cy="5143500" type="screen16x9"/>
  <p:notesSz cx="6858000" cy="9144000"/>
  <p:embeddedFontLst>
    <p:embeddedFont>
      <p:font typeface="宋体" panose="02010600030101010101" pitchFamily="2" charset="-122"/>
      <p:regular r:id="rId63"/>
    </p:embeddedFont>
    <p:embeddedFont>
      <p:font typeface="Calibri" panose="020F0502020204030204" pitchFamily="34" charset="0"/>
      <p:regular r:id="rId64"/>
      <p:bold r:id="rId65"/>
      <p:italic r:id="rId66"/>
      <p:boldItalic r:id="rId67"/>
    </p:embeddedFont>
    <p:embeddedFont>
      <p:font typeface="Gantari ExtraBold" panose="020B0604020202020204" charset="0"/>
      <p:bold r:id="rId68"/>
      <p:boldItalic r:id="rId69"/>
    </p:embeddedFont>
    <p:embeddedFont>
      <p:font typeface="#9Slide03 Arima Madurai Black" panose="020B0604020202020204" charset="0"/>
      <p:bold r:id="rId70"/>
    </p:embeddedFont>
    <p:embeddedFont>
      <p:font typeface="Fira Sans Condensed Black" panose="020B0604020202020204" charset="0"/>
      <p:bold r:id="rId71"/>
      <p:boldItalic r:id="rId72"/>
    </p:embeddedFont>
    <p:embeddedFont>
      <p:font typeface="#9Slide03 Comfortaa Bold" panose="020B0604020202020204" charset="0"/>
      <p:bold r:id="rId73"/>
    </p:embeddedFont>
    <p:embeddedFont>
      <p:font typeface="Gantari"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04E"/>
    <a:srgbClr val="FFFFFF"/>
    <a:srgbClr val="005051"/>
    <a:srgbClr val="D2D2E2"/>
    <a:srgbClr val="68B3A5"/>
    <a:srgbClr val="F1E4D1"/>
    <a:srgbClr val="FCC94C"/>
    <a:srgbClr val="FFF27E"/>
    <a:srgbClr val="71C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0B13B9-E317-4E27-B57D-53C8D6556C9A}">
  <a:tblStyle styleId="{C30B13B9-E317-4E27-B57D-53C8D6556C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1" autoAdjust="0"/>
    <p:restoredTop sz="94660"/>
  </p:normalViewPr>
  <p:slideViewPr>
    <p:cSldViewPr snapToGrid="0">
      <p:cViewPr varScale="1">
        <p:scale>
          <a:sx n="92" d="100"/>
          <a:sy n="92" d="100"/>
        </p:scale>
        <p:origin x="7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1"/>
        <p:cNvGrpSpPr/>
        <p:nvPr/>
      </p:nvGrpSpPr>
      <p:grpSpPr>
        <a:xfrm>
          <a:off x="0" y="0"/>
          <a:ext cx="0" cy="0"/>
          <a:chOff x="0" y="0"/>
          <a:chExt cx="0" cy="0"/>
        </a:xfrm>
      </p:grpSpPr>
      <p:sp>
        <p:nvSpPr>
          <p:cNvPr id="9812" name="Google Shape;9812;g1450b2fcb6e_0_1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3" name="Google Shape;9813;g1450b2fcb6e_0_1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44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275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8849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77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3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047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23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438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91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694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0"/>
        <p:cNvGrpSpPr/>
        <p:nvPr/>
      </p:nvGrpSpPr>
      <p:grpSpPr>
        <a:xfrm>
          <a:off x="0" y="0"/>
          <a:ext cx="0" cy="0"/>
          <a:chOff x="0" y="0"/>
          <a:chExt cx="0" cy="0"/>
        </a:xfrm>
      </p:grpSpPr>
      <p:sp>
        <p:nvSpPr>
          <p:cNvPr id="9831" name="Google Shape;9831;g1450b2fcb6e_0_2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2" name="Google Shape;9832;g1450b2fcb6e_0_2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9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39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86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27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2260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99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08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127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546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82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8"/>
        <p:cNvGrpSpPr/>
        <p:nvPr/>
      </p:nvGrpSpPr>
      <p:grpSpPr>
        <a:xfrm>
          <a:off x="0" y="0"/>
          <a:ext cx="0" cy="0"/>
          <a:chOff x="0" y="0"/>
          <a:chExt cx="0" cy="0"/>
        </a:xfrm>
      </p:grpSpPr>
      <p:sp>
        <p:nvSpPr>
          <p:cNvPr id="9879" name="Google Shape;9879;g1450b2fcb6e_0_4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0" name="Google Shape;9880;g1450b2fcb6e_0_4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50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326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94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486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559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736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643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955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579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36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165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548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5"/>
        <p:cNvGrpSpPr/>
        <p:nvPr/>
      </p:nvGrpSpPr>
      <p:grpSpPr>
        <a:xfrm>
          <a:off x="0" y="0"/>
          <a:ext cx="0" cy="0"/>
          <a:chOff x="0" y="0"/>
          <a:chExt cx="0" cy="0"/>
        </a:xfrm>
      </p:grpSpPr>
      <p:sp>
        <p:nvSpPr>
          <p:cNvPr id="9986" name="Google Shape;9986;g143d23f59b0_1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7" name="Google Shape;9987;g143d23f59b0_1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090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604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746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788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534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1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056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5209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903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9425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551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4622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0016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134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6"/>
        <p:cNvGrpSpPr/>
        <p:nvPr/>
      </p:nvGrpSpPr>
      <p:grpSpPr>
        <a:xfrm>
          <a:off x="0" y="0"/>
          <a:ext cx="0" cy="0"/>
          <a:chOff x="0" y="0"/>
          <a:chExt cx="0" cy="0"/>
        </a:xfrm>
      </p:grpSpPr>
      <p:sp>
        <p:nvSpPr>
          <p:cNvPr id="9957" name="Google Shape;9957;g143d23f59b0_1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8" name="Google Shape;9958;g143d23f59b0_1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6"/>
        <p:cNvGrpSpPr/>
        <p:nvPr/>
      </p:nvGrpSpPr>
      <p:grpSpPr>
        <a:xfrm>
          <a:off x="0" y="0"/>
          <a:ext cx="0" cy="0"/>
          <a:chOff x="0" y="0"/>
          <a:chExt cx="0" cy="0"/>
        </a:xfrm>
      </p:grpSpPr>
      <p:sp>
        <p:nvSpPr>
          <p:cNvPr id="9957" name="Google Shape;9957;g143d23f59b0_1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8" name="Google Shape;9958;g143d23f59b0_1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410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6"/>
        <p:cNvGrpSpPr/>
        <p:nvPr/>
      </p:nvGrpSpPr>
      <p:grpSpPr>
        <a:xfrm>
          <a:off x="0" y="0"/>
          <a:ext cx="0" cy="0"/>
          <a:chOff x="0" y="0"/>
          <a:chExt cx="0" cy="0"/>
        </a:xfrm>
      </p:grpSpPr>
      <p:sp>
        <p:nvSpPr>
          <p:cNvPr id="10077" name="Google Shape;10077;gfdf1b3117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8" name="Google Shape;10078;gfdf1b3117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5"/>
        <p:cNvGrpSpPr/>
        <p:nvPr/>
      </p:nvGrpSpPr>
      <p:grpSpPr>
        <a:xfrm>
          <a:off x="0" y="0"/>
          <a:ext cx="0" cy="0"/>
          <a:chOff x="0" y="0"/>
          <a:chExt cx="0" cy="0"/>
        </a:xfrm>
      </p:grpSpPr>
      <p:sp>
        <p:nvSpPr>
          <p:cNvPr id="10016" name="Google Shape;10016;g143d23f59b0_1_2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7" name="Google Shape;10017;g143d23f59b0_1_2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83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125" cy="5143391"/>
            <a:chOff x="0" y="0"/>
            <a:chExt cx="9144125" cy="5143391"/>
          </a:xfrm>
        </p:grpSpPr>
        <p:sp>
          <p:nvSpPr>
            <p:cNvPr id="10" name="Google Shape;10;p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
          <p:cNvGrpSpPr/>
          <p:nvPr/>
        </p:nvGrpSpPr>
        <p:grpSpPr>
          <a:xfrm>
            <a:off x="553048" y="535000"/>
            <a:ext cx="8105852" cy="4302000"/>
            <a:chOff x="553048" y="535000"/>
            <a:chExt cx="8105852" cy="4302000"/>
          </a:xfrm>
        </p:grpSpPr>
        <p:sp>
          <p:nvSpPr>
            <p:cNvPr id="372" name="Google Shape;372;p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2"/>
          <p:cNvSpPr txBox="1">
            <a:spLocks noGrp="1"/>
          </p:cNvSpPr>
          <p:nvPr>
            <p:ph type="ctrTitle"/>
          </p:nvPr>
        </p:nvSpPr>
        <p:spPr>
          <a:xfrm>
            <a:off x="1562700" y="1526150"/>
            <a:ext cx="6018600" cy="1416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atin typeface="Fira Sans Condensed Black" panose="020B0A030500000200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391" name="Google Shape;391;p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rot="-3990277">
            <a:off x="1794368" y="4095249"/>
            <a:ext cx="585838" cy="623458"/>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6258538" y="11658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7779875" y="81416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5766725" y="373900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494125" y="94131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7906938" y="41509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820000" y="401406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680113" y="12115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txBox="1">
            <a:spLocks noGrp="1"/>
          </p:cNvSpPr>
          <p:nvPr>
            <p:ph type="body" idx="1"/>
          </p:nvPr>
        </p:nvSpPr>
        <p:spPr>
          <a:xfrm>
            <a:off x="1959450" y="2942150"/>
            <a:ext cx="5225100" cy="610500"/>
          </a:xfrm>
          <a:prstGeom prst="rect">
            <a:avLst/>
          </a:prstGeom>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3517"/>
        <p:cNvGrpSpPr/>
        <p:nvPr/>
      </p:nvGrpSpPr>
      <p:grpSpPr>
        <a:xfrm>
          <a:off x="0" y="0"/>
          <a:ext cx="0" cy="0"/>
          <a:chOff x="0" y="0"/>
          <a:chExt cx="0" cy="0"/>
        </a:xfrm>
      </p:grpSpPr>
      <p:grpSp>
        <p:nvGrpSpPr>
          <p:cNvPr id="3518" name="Google Shape;3518;p11"/>
          <p:cNvGrpSpPr/>
          <p:nvPr/>
        </p:nvGrpSpPr>
        <p:grpSpPr>
          <a:xfrm>
            <a:off x="0" y="0"/>
            <a:ext cx="9144125" cy="5143391"/>
            <a:chOff x="0" y="0"/>
            <a:chExt cx="9144125" cy="5143391"/>
          </a:xfrm>
        </p:grpSpPr>
        <p:sp>
          <p:nvSpPr>
            <p:cNvPr id="3519" name="Google Shape;3519;p1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9" name="Google Shape;3879;p1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0" name="Google Shape;3880;p11"/>
          <p:cNvGrpSpPr/>
          <p:nvPr/>
        </p:nvGrpSpPr>
        <p:grpSpPr>
          <a:xfrm>
            <a:off x="553048" y="535000"/>
            <a:ext cx="8105852" cy="4302000"/>
            <a:chOff x="553048" y="535000"/>
            <a:chExt cx="8105852" cy="4302000"/>
          </a:xfrm>
        </p:grpSpPr>
        <p:sp>
          <p:nvSpPr>
            <p:cNvPr id="3881" name="Google Shape;3881;p1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9" name="Google Shape;389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3900" name="Google Shape;390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2_1_1">
    <p:bg>
      <p:bgPr>
        <a:solidFill>
          <a:schemeClr val="lt1"/>
        </a:solidFill>
        <a:effectLst/>
      </p:bgPr>
    </p:bg>
    <p:spTree>
      <p:nvGrpSpPr>
        <p:cNvPr id="1" name="Shape 4704"/>
        <p:cNvGrpSpPr/>
        <p:nvPr/>
      </p:nvGrpSpPr>
      <p:grpSpPr>
        <a:xfrm>
          <a:off x="0" y="0"/>
          <a:ext cx="0" cy="0"/>
          <a:chOff x="0" y="0"/>
          <a:chExt cx="0" cy="0"/>
        </a:xfrm>
      </p:grpSpPr>
      <p:grpSp>
        <p:nvGrpSpPr>
          <p:cNvPr id="4705" name="Google Shape;4705;p15"/>
          <p:cNvGrpSpPr/>
          <p:nvPr/>
        </p:nvGrpSpPr>
        <p:grpSpPr>
          <a:xfrm>
            <a:off x="0" y="0"/>
            <a:ext cx="9144125" cy="5143391"/>
            <a:chOff x="0" y="0"/>
            <a:chExt cx="9144125" cy="5143391"/>
          </a:xfrm>
        </p:grpSpPr>
        <p:sp>
          <p:nvSpPr>
            <p:cNvPr id="4706" name="Google Shape;4706;p1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1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1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6" name="Google Shape;5066;p1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7" name="Google Shape;5067;p15"/>
          <p:cNvGrpSpPr/>
          <p:nvPr/>
        </p:nvGrpSpPr>
        <p:grpSpPr>
          <a:xfrm>
            <a:off x="553048" y="535000"/>
            <a:ext cx="8105852" cy="4302000"/>
            <a:chOff x="553048" y="535000"/>
            <a:chExt cx="8105852" cy="4302000"/>
          </a:xfrm>
        </p:grpSpPr>
        <p:sp>
          <p:nvSpPr>
            <p:cNvPr id="5068" name="Google Shape;5068;p1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6" name="Google Shape;5086;p15"/>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5"/>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5"/>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5"/>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5"/>
          <p:cNvSpPr txBox="1">
            <a:spLocks noGrp="1"/>
          </p:cNvSpPr>
          <p:nvPr>
            <p:ph type="title"/>
          </p:nvPr>
        </p:nvSpPr>
        <p:spPr>
          <a:xfrm>
            <a:off x="1474650" y="22809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5091" name="Google Shape;5091;p15"/>
          <p:cNvSpPr txBox="1">
            <a:spLocks noGrp="1"/>
          </p:cNvSpPr>
          <p:nvPr>
            <p:ph type="title" idx="2" hasCustomPrompt="1"/>
          </p:nvPr>
        </p:nvSpPr>
        <p:spPr>
          <a:xfrm>
            <a:off x="3995250" y="12832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5092" name="Google Shape;5092;p15"/>
          <p:cNvSpPr txBox="1">
            <a:spLocks noGrp="1"/>
          </p:cNvSpPr>
          <p:nvPr>
            <p:ph type="subTitle" idx="1"/>
          </p:nvPr>
        </p:nvSpPr>
        <p:spPr>
          <a:xfrm>
            <a:off x="1474650" y="3558000"/>
            <a:ext cx="6194700" cy="39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5093" name="Google Shape;5093;p15"/>
          <p:cNvSpPr/>
          <p:nvPr/>
        </p:nvSpPr>
        <p:spPr>
          <a:xfrm>
            <a:off x="3005100" y="175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5"/>
          <p:cNvSpPr/>
          <p:nvPr/>
        </p:nvSpPr>
        <p:spPr>
          <a:xfrm>
            <a:off x="7887788" y="12020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5"/>
          <p:cNvSpPr/>
          <p:nvPr/>
        </p:nvSpPr>
        <p:spPr>
          <a:xfrm>
            <a:off x="1670575" y="10581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5"/>
          <p:cNvSpPr/>
          <p:nvPr/>
        </p:nvSpPr>
        <p:spPr>
          <a:xfrm>
            <a:off x="7972938" y="4210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5"/>
          <p:cNvSpPr/>
          <p:nvPr/>
        </p:nvSpPr>
        <p:spPr>
          <a:xfrm>
            <a:off x="7126775" y="9925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4">
  <p:cSld name="CUSTOM_2_1_1_1">
    <p:bg>
      <p:bgPr>
        <a:solidFill>
          <a:schemeClr val="lt1"/>
        </a:solidFill>
        <a:effectLst/>
      </p:bgPr>
    </p:bg>
    <p:spTree>
      <p:nvGrpSpPr>
        <p:cNvPr id="1" name="Shape 5098"/>
        <p:cNvGrpSpPr/>
        <p:nvPr/>
      </p:nvGrpSpPr>
      <p:grpSpPr>
        <a:xfrm>
          <a:off x="0" y="0"/>
          <a:ext cx="0" cy="0"/>
          <a:chOff x="0" y="0"/>
          <a:chExt cx="0" cy="0"/>
        </a:xfrm>
      </p:grpSpPr>
      <p:grpSp>
        <p:nvGrpSpPr>
          <p:cNvPr id="5099" name="Google Shape;5099;p16"/>
          <p:cNvGrpSpPr/>
          <p:nvPr/>
        </p:nvGrpSpPr>
        <p:grpSpPr>
          <a:xfrm>
            <a:off x="0" y="0"/>
            <a:ext cx="9144125" cy="5143391"/>
            <a:chOff x="0" y="0"/>
            <a:chExt cx="9144125" cy="5143391"/>
          </a:xfrm>
        </p:grpSpPr>
        <p:sp>
          <p:nvSpPr>
            <p:cNvPr id="5100" name="Google Shape;5100;p1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0" name="Google Shape;5460;p1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1" name="Google Shape;5461;p16"/>
          <p:cNvGrpSpPr/>
          <p:nvPr/>
        </p:nvGrpSpPr>
        <p:grpSpPr>
          <a:xfrm>
            <a:off x="553048" y="535000"/>
            <a:ext cx="8105852" cy="4302000"/>
            <a:chOff x="553048" y="535000"/>
            <a:chExt cx="8105852" cy="4302000"/>
          </a:xfrm>
        </p:grpSpPr>
        <p:sp>
          <p:nvSpPr>
            <p:cNvPr id="5462" name="Google Shape;5462;p1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0" name="Google Shape;5480;p1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6"/>
          <p:cNvSpPr txBox="1">
            <a:spLocks noGrp="1"/>
          </p:cNvSpPr>
          <p:nvPr>
            <p:ph type="title"/>
          </p:nvPr>
        </p:nvSpPr>
        <p:spPr>
          <a:xfrm>
            <a:off x="1474650" y="2575875"/>
            <a:ext cx="6194700" cy="773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5485" name="Google Shape;5485;p16"/>
          <p:cNvSpPr txBox="1">
            <a:spLocks noGrp="1"/>
          </p:cNvSpPr>
          <p:nvPr>
            <p:ph type="title" idx="2" hasCustomPrompt="1"/>
          </p:nvPr>
        </p:nvSpPr>
        <p:spPr>
          <a:xfrm>
            <a:off x="3995250" y="1578225"/>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5486" name="Google Shape;5486;p16"/>
          <p:cNvSpPr/>
          <p:nvPr/>
        </p:nvSpPr>
        <p:spPr>
          <a:xfrm>
            <a:off x="2949725"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6"/>
          <p:cNvSpPr/>
          <p:nvPr/>
        </p:nvSpPr>
        <p:spPr>
          <a:xfrm rot="-900008">
            <a:off x="1858649"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6"/>
          <p:cNvSpPr/>
          <p:nvPr/>
        </p:nvSpPr>
        <p:spPr>
          <a:xfrm>
            <a:off x="7655050"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6"/>
          <p:cNvSpPr/>
          <p:nvPr/>
        </p:nvSpPr>
        <p:spPr>
          <a:xfrm>
            <a:off x="7551813"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0" name="Google Shape;5490;p16"/>
          <p:cNvGrpSpPr/>
          <p:nvPr/>
        </p:nvGrpSpPr>
        <p:grpSpPr>
          <a:xfrm rot="-6299880" flipH="1">
            <a:off x="1406840" y="476245"/>
            <a:ext cx="708049" cy="444266"/>
            <a:chOff x="1445125" y="3867675"/>
            <a:chExt cx="803300" cy="502950"/>
          </a:xfrm>
        </p:grpSpPr>
        <p:sp>
          <p:nvSpPr>
            <p:cNvPr id="5491" name="Google Shape;5491;p16"/>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6"/>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6"/>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4" name="Google Shape;5494;p16"/>
          <p:cNvSpPr/>
          <p:nvPr/>
        </p:nvSpPr>
        <p:spPr>
          <a:xfrm>
            <a:off x="2712775" y="8312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6">
  <p:cSld name="CUSTOM_2_1_1_1_1_1">
    <p:bg>
      <p:bgPr>
        <a:solidFill>
          <a:schemeClr val="lt1"/>
        </a:solidFill>
        <a:effectLst/>
      </p:bgPr>
    </p:bg>
    <p:spTree>
      <p:nvGrpSpPr>
        <p:cNvPr id="1" name="Shape 5894"/>
        <p:cNvGrpSpPr/>
        <p:nvPr/>
      </p:nvGrpSpPr>
      <p:grpSpPr>
        <a:xfrm>
          <a:off x="0" y="0"/>
          <a:ext cx="0" cy="0"/>
          <a:chOff x="0" y="0"/>
          <a:chExt cx="0" cy="0"/>
        </a:xfrm>
      </p:grpSpPr>
      <p:grpSp>
        <p:nvGrpSpPr>
          <p:cNvPr id="5895" name="Google Shape;5895;p18"/>
          <p:cNvGrpSpPr/>
          <p:nvPr/>
        </p:nvGrpSpPr>
        <p:grpSpPr>
          <a:xfrm>
            <a:off x="0" y="0"/>
            <a:ext cx="9144125" cy="5143391"/>
            <a:chOff x="0" y="0"/>
            <a:chExt cx="9144125" cy="5143391"/>
          </a:xfrm>
        </p:grpSpPr>
        <p:sp>
          <p:nvSpPr>
            <p:cNvPr id="5896" name="Google Shape;5896;p1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1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1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1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1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1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6" name="Google Shape;6256;p1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57" name="Google Shape;6257;p18"/>
          <p:cNvGrpSpPr/>
          <p:nvPr/>
        </p:nvGrpSpPr>
        <p:grpSpPr>
          <a:xfrm>
            <a:off x="553048" y="535000"/>
            <a:ext cx="8105852" cy="4302000"/>
            <a:chOff x="553048" y="535000"/>
            <a:chExt cx="8105852" cy="4302000"/>
          </a:xfrm>
        </p:grpSpPr>
        <p:sp>
          <p:nvSpPr>
            <p:cNvPr id="6258" name="Google Shape;6258;p1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6" name="Google Shape;6276;p18"/>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8"/>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8"/>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8"/>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8"/>
          <p:cNvSpPr txBox="1">
            <a:spLocks noGrp="1"/>
          </p:cNvSpPr>
          <p:nvPr>
            <p:ph type="title"/>
          </p:nvPr>
        </p:nvSpPr>
        <p:spPr>
          <a:xfrm>
            <a:off x="1474650" y="25095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6281" name="Google Shape;6281;p18"/>
          <p:cNvSpPr txBox="1">
            <a:spLocks noGrp="1"/>
          </p:cNvSpPr>
          <p:nvPr>
            <p:ph type="title" idx="2" hasCustomPrompt="1"/>
          </p:nvPr>
        </p:nvSpPr>
        <p:spPr>
          <a:xfrm>
            <a:off x="3995250" y="1511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6282" name="Google Shape;6282;p18"/>
          <p:cNvSpPr/>
          <p:nvPr/>
        </p:nvSpPr>
        <p:spPr>
          <a:xfrm>
            <a:off x="7482225" y="1692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8"/>
          <p:cNvSpPr/>
          <p:nvPr/>
        </p:nvSpPr>
        <p:spPr>
          <a:xfrm rot="-4500378">
            <a:off x="1666722" y="4153742"/>
            <a:ext cx="585775"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8"/>
          <p:cNvSpPr/>
          <p:nvPr/>
        </p:nvSpPr>
        <p:spPr>
          <a:xfrm>
            <a:off x="5982663" y="944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5" name="Google Shape;6285;p18"/>
          <p:cNvGrpSpPr/>
          <p:nvPr/>
        </p:nvGrpSpPr>
        <p:grpSpPr>
          <a:xfrm rot="-6299880" flipH="1">
            <a:off x="1406840" y="476245"/>
            <a:ext cx="708049" cy="444266"/>
            <a:chOff x="1445125" y="3867675"/>
            <a:chExt cx="803300" cy="502950"/>
          </a:xfrm>
        </p:grpSpPr>
        <p:sp>
          <p:nvSpPr>
            <p:cNvPr id="6286" name="Google Shape;6286;p18"/>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8"/>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8"/>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9" name="Google Shape;6289;p18"/>
          <p:cNvSpPr/>
          <p:nvPr/>
        </p:nvSpPr>
        <p:spPr>
          <a:xfrm>
            <a:off x="285955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8"/>
          <p:cNvSpPr/>
          <p:nvPr/>
        </p:nvSpPr>
        <p:spPr>
          <a:xfrm>
            <a:off x="1702113" y="14562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8"/>
          <p:cNvSpPr/>
          <p:nvPr/>
        </p:nvSpPr>
        <p:spPr>
          <a:xfrm>
            <a:off x="2713425" y="4210388"/>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3">
    <p:bg>
      <p:bgPr>
        <a:solidFill>
          <a:schemeClr val="lt1"/>
        </a:solidFill>
        <a:effectLst/>
      </p:bgPr>
    </p:bg>
    <p:spTree>
      <p:nvGrpSpPr>
        <p:cNvPr id="1" name="Shape 6292"/>
        <p:cNvGrpSpPr/>
        <p:nvPr/>
      </p:nvGrpSpPr>
      <p:grpSpPr>
        <a:xfrm>
          <a:off x="0" y="0"/>
          <a:ext cx="0" cy="0"/>
          <a:chOff x="0" y="0"/>
          <a:chExt cx="0" cy="0"/>
        </a:xfrm>
      </p:grpSpPr>
      <p:grpSp>
        <p:nvGrpSpPr>
          <p:cNvPr id="6293" name="Google Shape;6293;p19"/>
          <p:cNvGrpSpPr/>
          <p:nvPr/>
        </p:nvGrpSpPr>
        <p:grpSpPr>
          <a:xfrm>
            <a:off x="0" y="0"/>
            <a:ext cx="9144125" cy="5143391"/>
            <a:chOff x="0" y="0"/>
            <a:chExt cx="9144125" cy="5143391"/>
          </a:xfrm>
        </p:grpSpPr>
        <p:sp>
          <p:nvSpPr>
            <p:cNvPr id="6294" name="Google Shape;6294;p19"/>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19"/>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19"/>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19"/>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19"/>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19"/>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19"/>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19"/>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19"/>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19"/>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19"/>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19"/>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19"/>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4" name="Google Shape;6654;p19"/>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5" name="Google Shape;6655;p19"/>
          <p:cNvGrpSpPr/>
          <p:nvPr/>
        </p:nvGrpSpPr>
        <p:grpSpPr>
          <a:xfrm>
            <a:off x="553048" y="535000"/>
            <a:ext cx="8105852" cy="4302000"/>
            <a:chOff x="553048" y="535000"/>
            <a:chExt cx="8105852" cy="4302000"/>
          </a:xfrm>
        </p:grpSpPr>
        <p:sp>
          <p:nvSpPr>
            <p:cNvPr id="6656" name="Google Shape;6656;p19"/>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19"/>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19"/>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19"/>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19"/>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19"/>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19"/>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19"/>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19"/>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19"/>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19"/>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19"/>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19"/>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19"/>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19"/>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19"/>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19"/>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19"/>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4" name="Google Shape;6674;p19"/>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6675" name="Google Shape;6675;p19"/>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6676" name="Google Shape;6676;p19"/>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677" name="Google Shape;6677;p19"/>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19"/>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19"/>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19"/>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3_1">
    <p:bg>
      <p:bgPr>
        <a:solidFill>
          <a:schemeClr val="lt1"/>
        </a:solidFill>
        <a:effectLst/>
      </p:bgPr>
    </p:bg>
    <p:spTree>
      <p:nvGrpSpPr>
        <p:cNvPr id="1" name="Shape 6681"/>
        <p:cNvGrpSpPr/>
        <p:nvPr/>
      </p:nvGrpSpPr>
      <p:grpSpPr>
        <a:xfrm>
          <a:off x="0" y="0"/>
          <a:ext cx="0" cy="0"/>
          <a:chOff x="0" y="0"/>
          <a:chExt cx="0" cy="0"/>
        </a:xfrm>
      </p:grpSpPr>
      <p:grpSp>
        <p:nvGrpSpPr>
          <p:cNvPr id="6682" name="Google Shape;6682;p20"/>
          <p:cNvGrpSpPr/>
          <p:nvPr/>
        </p:nvGrpSpPr>
        <p:grpSpPr>
          <a:xfrm>
            <a:off x="0" y="0"/>
            <a:ext cx="9144125" cy="5143391"/>
            <a:chOff x="0" y="0"/>
            <a:chExt cx="9144125" cy="5143391"/>
          </a:xfrm>
        </p:grpSpPr>
        <p:sp>
          <p:nvSpPr>
            <p:cNvPr id="6683" name="Google Shape;6683;p2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3" name="Google Shape;7043;p2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4" name="Google Shape;7044;p20"/>
          <p:cNvGrpSpPr/>
          <p:nvPr/>
        </p:nvGrpSpPr>
        <p:grpSpPr>
          <a:xfrm>
            <a:off x="553048" y="535000"/>
            <a:ext cx="8105852" cy="4302000"/>
            <a:chOff x="553048" y="535000"/>
            <a:chExt cx="8105852" cy="4302000"/>
          </a:xfrm>
        </p:grpSpPr>
        <p:sp>
          <p:nvSpPr>
            <p:cNvPr id="7045" name="Google Shape;7045;p2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3" name="Google Shape;7063;p20"/>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064" name="Google Shape;7064;p20"/>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065" name="Google Shape;7065;p20"/>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66" name="Google Shape;7066;p20"/>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3_1_1">
    <p:bg>
      <p:bgPr>
        <a:solidFill>
          <a:schemeClr val="lt1"/>
        </a:solidFill>
        <a:effectLst/>
      </p:bgPr>
    </p:bg>
    <p:spTree>
      <p:nvGrpSpPr>
        <p:cNvPr id="1" name="Shape 7070"/>
        <p:cNvGrpSpPr/>
        <p:nvPr/>
      </p:nvGrpSpPr>
      <p:grpSpPr>
        <a:xfrm>
          <a:off x="0" y="0"/>
          <a:ext cx="0" cy="0"/>
          <a:chOff x="0" y="0"/>
          <a:chExt cx="0" cy="0"/>
        </a:xfrm>
      </p:grpSpPr>
      <p:grpSp>
        <p:nvGrpSpPr>
          <p:cNvPr id="7071" name="Google Shape;7071;p21"/>
          <p:cNvGrpSpPr/>
          <p:nvPr/>
        </p:nvGrpSpPr>
        <p:grpSpPr>
          <a:xfrm>
            <a:off x="0" y="0"/>
            <a:ext cx="9144125" cy="5143391"/>
            <a:chOff x="0" y="0"/>
            <a:chExt cx="9144125" cy="5143391"/>
          </a:xfrm>
        </p:grpSpPr>
        <p:sp>
          <p:nvSpPr>
            <p:cNvPr id="7072" name="Google Shape;7072;p2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2" name="Google Shape;7432;p2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3" name="Google Shape;7433;p21"/>
          <p:cNvGrpSpPr/>
          <p:nvPr/>
        </p:nvGrpSpPr>
        <p:grpSpPr>
          <a:xfrm>
            <a:off x="553048" y="535000"/>
            <a:ext cx="8105852" cy="4302000"/>
            <a:chOff x="553048" y="535000"/>
            <a:chExt cx="8105852" cy="4302000"/>
          </a:xfrm>
        </p:grpSpPr>
        <p:sp>
          <p:nvSpPr>
            <p:cNvPr id="7434" name="Google Shape;7434;p2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2" name="Google Shape;7452;p21"/>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453" name="Google Shape;7453;p21"/>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454" name="Google Shape;7454;p21"/>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455" name="Google Shape;7455;p21"/>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3_1_1_1">
    <p:bg>
      <p:bgPr>
        <a:solidFill>
          <a:schemeClr val="lt1"/>
        </a:solidFill>
        <a:effectLst/>
      </p:bgPr>
    </p:bg>
    <p:spTree>
      <p:nvGrpSpPr>
        <p:cNvPr id="1" name="Shape 7459"/>
        <p:cNvGrpSpPr/>
        <p:nvPr/>
      </p:nvGrpSpPr>
      <p:grpSpPr>
        <a:xfrm>
          <a:off x="0" y="0"/>
          <a:ext cx="0" cy="0"/>
          <a:chOff x="0" y="0"/>
          <a:chExt cx="0" cy="0"/>
        </a:xfrm>
      </p:grpSpPr>
      <p:grpSp>
        <p:nvGrpSpPr>
          <p:cNvPr id="7460" name="Google Shape;7460;p22"/>
          <p:cNvGrpSpPr/>
          <p:nvPr/>
        </p:nvGrpSpPr>
        <p:grpSpPr>
          <a:xfrm>
            <a:off x="0" y="0"/>
            <a:ext cx="9144125" cy="5143391"/>
            <a:chOff x="0" y="0"/>
            <a:chExt cx="9144125" cy="5143391"/>
          </a:xfrm>
        </p:grpSpPr>
        <p:sp>
          <p:nvSpPr>
            <p:cNvPr id="7461" name="Google Shape;7461;p2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1" name="Google Shape;7821;p2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2" name="Google Shape;7822;p22"/>
          <p:cNvGrpSpPr/>
          <p:nvPr/>
        </p:nvGrpSpPr>
        <p:grpSpPr>
          <a:xfrm>
            <a:off x="553048" y="535000"/>
            <a:ext cx="8105852" cy="4302000"/>
            <a:chOff x="553048" y="535000"/>
            <a:chExt cx="8105852" cy="4302000"/>
          </a:xfrm>
        </p:grpSpPr>
        <p:sp>
          <p:nvSpPr>
            <p:cNvPr id="7823" name="Google Shape;7823;p2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1" name="Google Shape;7841;p22"/>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842" name="Google Shape;7842;p22"/>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843" name="Google Shape;7843;p22"/>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844" name="Google Shape;7844;p2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lt1"/>
        </a:solidFill>
        <a:effectLst/>
      </p:bgPr>
    </p:bg>
    <p:spTree>
      <p:nvGrpSpPr>
        <p:cNvPr id="1" name="Shape 7848"/>
        <p:cNvGrpSpPr/>
        <p:nvPr/>
      </p:nvGrpSpPr>
      <p:grpSpPr>
        <a:xfrm>
          <a:off x="0" y="0"/>
          <a:ext cx="0" cy="0"/>
          <a:chOff x="0" y="0"/>
          <a:chExt cx="0" cy="0"/>
        </a:xfrm>
      </p:grpSpPr>
      <p:grpSp>
        <p:nvGrpSpPr>
          <p:cNvPr id="7849" name="Google Shape;7849;p23"/>
          <p:cNvGrpSpPr/>
          <p:nvPr/>
        </p:nvGrpSpPr>
        <p:grpSpPr>
          <a:xfrm>
            <a:off x="0" y="0"/>
            <a:ext cx="9144125" cy="5143391"/>
            <a:chOff x="0" y="0"/>
            <a:chExt cx="9144125" cy="5143391"/>
          </a:xfrm>
        </p:grpSpPr>
        <p:sp>
          <p:nvSpPr>
            <p:cNvPr id="7850" name="Google Shape;7850;p2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2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2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0" name="Google Shape;8210;p2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1" name="Google Shape;8211;p23"/>
          <p:cNvGrpSpPr/>
          <p:nvPr/>
        </p:nvGrpSpPr>
        <p:grpSpPr>
          <a:xfrm>
            <a:off x="553048" y="535000"/>
            <a:ext cx="8105852" cy="4302000"/>
            <a:chOff x="553048" y="535000"/>
            <a:chExt cx="8105852" cy="4302000"/>
          </a:xfrm>
        </p:grpSpPr>
        <p:sp>
          <p:nvSpPr>
            <p:cNvPr id="8212" name="Google Shape;8212;p2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0" name="Google Shape;8230;p2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3"/>
          <p:cNvSpPr txBox="1">
            <a:spLocks noGrp="1"/>
          </p:cNvSpPr>
          <p:nvPr>
            <p:ph type="title"/>
          </p:nvPr>
        </p:nvSpPr>
        <p:spPr>
          <a:xfrm>
            <a:off x="1270650" y="629375"/>
            <a:ext cx="7020000" cy="12042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lt1"/>
        </a:solidFill>
        <a:effectLst/>
      </p:bgPr>
    </p:bg>
    <p:spTree>
      <p:nvGrpSpPr>
        <p:cNvPr id="1" name="Shape 8622"/>
        <p:cNvGrpSpPr/>
        <p:nvPr/>
      </p:nvGrpSpPr>
      <p:grpSpPr>
        <a:xfrm>
          <a:off x="0" y="0"/>
          <a:ext cx="0" cy="0"/>
          <a:chOff x="0" y="0"/>
          <a:chExt cx="0" cy="0"/>
        </a:xfrm>
      </p:grpSpPr>
      <p:grpSp>
        <p:nvGrpSpPr>
          <p:cNvPr id="8623" name="Google Shape;8623;p25"/>
          <p:cNvGrpSpPr/>
          <p:nvPr/>
        </p:nvGrpSpPr>
        <p:grpSpPr>
          <a:xfrm>
            <a:off x="0" y="0"/>
            <a:ext cx="9144125" cy="5143391"/>
            <a:chOff x="0" y="0"/>
            <a:chExt cx="9144125" cy="5143391"/>
          </a:xfrm>
        </p:grpSpPr>
        <p:sp>
          <p:nvSpPr>
            <p:cNvPr id="8624" name="Google Shape;8624;p2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2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2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2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2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2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2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2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2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2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2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2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2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2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2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2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2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2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2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2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2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2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2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2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2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2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2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2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2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2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2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2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2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2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2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2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2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2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2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2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2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2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2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2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2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2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2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2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2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2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2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2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2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2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2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2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2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2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2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2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2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2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2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2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2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2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2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2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2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2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2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2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2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2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2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2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2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2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2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2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2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2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2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2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2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2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2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2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2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2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2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2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2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2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2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2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2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2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2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2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2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2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2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2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2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2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2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2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2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2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84" name="Google Shape;8984;p2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85" name="Google Shape;8985;p25"/>
          <p:cNvGrpSpPr/>
          <p:nvPr/>
        </p:nvGrpSpPr>
        <p:grpSpPr>
          <a:xfrm>
            <a:off x="553048" y="535000"/>
            <a:ext cx="8105852" cy="4302000"/>
            <a:chOff x="553048" y="535000"/>
            <a:chExt cx="8105852" cy="4302000"/>
          </a:xfrm>
        </p:grpSpPr>
        <p:sp>
          <p:nvSpPr>
            <p:cNvPr id="8986" name="Google Shape;8986;p2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2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2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2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2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2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2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2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2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2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2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2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2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2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2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2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2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2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4" name="Google Shape;9004;p25"/>
          <p:cNvSpPr txBox="1">
            <a:spLocks noGrp="1"/>
          </p:cNvSpPr>
          <p:nvPr>
            <p:ph type="ctrTitle"/>
          </p:nvPr>
        </p:nvSpPr>
        <p:spPr>
          <a:xfrm>
            <a:off x="2788950" y="685350"/>
            <a:ext cx="3684300" cy="94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000">
                <a:latin typeface="Fira Sans Condensed Black" panose="020B0A03050000020004" pitchFamily="34"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9005" name="Google Shape;9005;p25"/>
          <p:cNvSpPr txBox="1">
            <a:spLocks noGrp="1"/>
          </p:cNvSpPr>
          <p:nvPr>
            <p:ph type="subTitle" idx="1"/>
          </p:nvPr>
        </p:nvSpPr>
        <p:spPr>
          <a:xfrm>
            <a:off x="2788950" y="1482750"/>
            <a:ext cx="3684300" cy="12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9006" name="Google Shape;9006;p25"/>
          <p:cNvSpPr/>
          <p:nvPr/>
        </p:nvSpPr>
        <p:spPr>
          <a:xfrm>
            <a:off x="1571775" y="333611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25"/>
          <p:cNvSpPr/>
          <p:nvPr/>
        </p:nvSpPr>
        <p:spPr>
          <a:xfrm>
            <a:off x="1662000" y="16670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25"/>
          <p:cNvSpPr/>
          <p:nvPr/>
        </p:nvSpPr>
        <p:spPr>
          <a:xfrm rot="-4499992">
            <a:off x="1685022" y="4077507"/>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9009;p25"/>
          <p:cNvGrpSpPr/>
          <p:nvPr/>
        </p:nvGrpSpPr>
        <p:grpSpPr>
          <a:xfrm>
            <a:off x="6619738" y="4088531"/>
            <a:ext cx="1055760" cy="753780"/>
            <a:chOff x="3308425" y="649500"/>
            <a:chExt cx="947975" cy="676825"/>
          </a:xfrm>
        </p:grpSpPr>
        <p:sp>
          <p:nvSpPr>
            <p:cNvPr id="9010" name="Google Shape;9010;p2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2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2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3" name="Google Shape;9013;p25"/>
          <p:cNvSpPr/>
          <p:nvPr/>
        </p:nvSpPr>
        <p:spPr>
          <a:xfrm>
            <a:off x="7831725"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25"/>
          <p:cNvSpPr/>
          <p:nvPr/>
        </p:nvSpPr>
        <p:spPr>
          <a:xfrm>
            <a:off x="8069275" y="42070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5" name="Google Shape;9015;p25"/>
          <p:cNvGrpSpPr/>
          <p:nvPr/>
        </p:nvGrpSpPr>
        <p:grpSpPr>
          <a:xfrm rot="-6299880" flipH="1">
            <a:off x="1452565" y="476245"/>
            <a:ext cx="708049" cy="444266"/>
            <a:chOff x="1445125" y="3867675"/>
            <a:chExt cx="803300" cy="502950"/>
          </a:xfrm>
        </p:grpSpPr>
        <p:sp>
          <p:nvSpPr>
            <p:cNvPr id="9016" name="Google Shape;9016;p25"/>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25"/>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25"/>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9" name="Google Shape;9019;p25"/>
          <p:cNvSpPr/>
          <p:nvPr/>
        </p:nvSpPr>
        <p:spPr>
          <a:xfrm>
            <a:off x="7195525" y="17908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25"/>
          <p:cNvSpPr txBox="1"/>
          <p:nvPr/>
        </p:nvSpPr>
        <p:spPr>
          <a:xfrm>
            <a:off x="2788950" y="3241900"/>
            <a:ext cx="3684300" cy="75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 sz="1100" dirty="0">
                <a:solidFill>
                  <a:schemeClr val="dk1"/>
                </a:solidFill>
                <a:latin typeface="Calibri" panose="020F0502020204030204" pitchFamily="34" charset="0"/>
                <a:ea typeface="Gantari"/>
                <a:cs typeface="Calibri" panose="020F0502020204030204" pitchFamily="34" charset="0"/>
                <a:sym typeface="Gantari"/>
              </a:rPr>
              <a:t>CREDITS: This presentation template was created by </a:t>
            </a:r>
            <a:r>
              <a:rPr lang="es" sz="1100" b="1" dirty="0">
                <a:solidFill>
                  <a:schemeClr val="dk1"/>
                </a:solidFill>
                <a:latin typeface="Calibri" panose="020F0502020204030204" pitchFamily="34" charset="0"/>
                <a:ea typeface="Gantari"/>
                <a:cs typeface="Calibri" panose="020F0502020204030204" pitchFamily="34" charset="0"/>
                <a:sym typeface="Gantari"/>
              </a:rPr>
              <a:t>Slidesgo</a:t>
            </a:r>
            <a:r>
              <a:rPr lang="es" sz="1100" dirty="0">
                <a:solidFill>
                  <a:schemeClr val="dk1"/>
                </a:solidFill>
                <a:latin typeface="Calibri" panose="020F0502020204030204" pitchFamily="34" charset="0"/>
                <a:ea typeface="Gantari"/>
                <a:cs typeface="Calibri" panose="020F0502020204030204" pitchFamily="34" charset="0"/>
                <a:sym typeface="Gantari"/>
              </a:rPr>
              <a:t>, including icons by </a:t>
            </a:r>
            <a:r>
              <a:rPr lang="es" sz="1100" b="1" dirty="0">
                <a:solidFill>
                  <a:schemeClr val="dk1"/>
                </a:solidFill>
                <a:latin typeface="Calibri" panose="020F0502020204030204" pitchFamily="34" charset="0"/>
                <a:ea typeface="Gantari"/>
                <a:cs typeface="Calibri" panose="020F0502020204030204" pitchFamily="34" charset="0"/>
                <a:sym typeface="Gantari"/>
              </a:rPr>
              <a:t>Flaticon</a:t>
            </a:r>
            <a:r>
              <a:rPr lang="es" sz="1100" dirty="0">
                <a:solidFill>
                  <a:schemeClr val="dk1"/>
                </a:solidFill>
                <a:latin typeface="Calibri" panose="020F0502020204030204" pitchFamily="34" charset="0"/>
                <a:ea typeface="Gantari"/>
                <a:cs typeface="Calibri" panose="020F0502020204030204" pitchFamily="34" charset="0"/>
                <a:sym typeface="Gantari"/>
              </a:rPr>
              <a:t>, infographics &amp; images by</a:t>
            </a:r>
            <a:r>
              <a:rPr lang="es" sz="1100" b="1" dirty="0">
                <a:solidFill>
                  <a:schemeClr val="dk1"/>
                </a:solidFill>
                <a:latin typeface="Calibri" panose="020F0502020204030204" pitchFamily="34" charset="0"/>
                <a:ea typeface="Gantari"/>
                <a:cs typeface="Calibri" panose="020F0502020204030204" pitchFamily="34" charset="0"/>
                <a:sym typeface="Gantari"/>
              </a:rPr>
              <a:t> Freepik</a:t>
            </a:r>
            <a:r>
              <a:rPr lang="es" sz="1100" dirty="0">
                <a:solidFill>
                  <a:schemeClr val="dk1"/>
                </a:solidFill>
                <a:latin typeface="Calibri" panose="020F0502020204030204" pitchFamily="34" charset="0"/>
                <a:ea typeface="Gantari"/>
                <a:cs typeface="Calibri" panose="020F0502020204030204" pitchFamily="34" charset="0"/>
                <a:sym typeface="Gantari"/>
              </a:rPr>
              <a:t> and content by Sandra Medina</a:t>
            </a:r>
            <a:endParaRPr sz="1100" b="1" dirty="0">
              <a:solidFill>
                <a:schemeClr val="dk1"/>
              </a:solidFill>
              <a:latin typeface="Calibri" panose="020F0502020204030204" pitchFamily="34" charset="0"/>
              <a:ea typeface="Gantari"/>
              <a:cs typeface="Calibri" panose="020F0502020204030204" pitchFamily="34" charset="0"/>
              <a:sym typeface="Ganta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404"/>
        <p:cNvGrpSpPr/>
        <p:nvPr/>
      </p:nvGrpSpPr>
      <p:grpSpPr>
        <a:xfrm>
          <a:off x="0" y="0"/>
          <a:ext cx="0" cy="0"/>
          <a:chOff x="0" y="0"/>
          <a:chExt cx="0" cy="0"/>
        </a:xfrm>
      </p:grpSpPr>
      <p:grpSp>
        <p:nvGrpSpPr>
          <p:cNvPr id="405" name="Google Shape;405;p3"/>
          <p:cNvGrpSpPr/>
          <p:nvPr/>
        </p:nvGrpSpPr>
        <p:grpSpPr>
          <a:xfrm>
            <a:off x="0" y="0"/>
            <a:ext cx="9144125" cy="5143391"/>
            <a:chOff x="0" y="0"/>
            <a:chExt cx="9144125" cy="5143391"/>
          </a:xfrm>
        </p:grpSpPr>
        <p:sp>
          <p:nvSpPr>
            <p:cNvPr id="406" name="Google Shape;406;p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3"/>
          <p:cNvGrpSpPr/>
          <p:nvPr/>
        </p:nvGrpSpPr>
        <p:grpSpPr>
          <a:xfrm>
            <a:off x="553048" y="535000"/>
            <a:ext cx="8105852" cy="4302000"/>
            <a:chOff x="553048" y="535000"/>
            <a:chExt cx="8105852" cy="4302000"/>
          </a:xfrm>
        </p:grpSpPr>
        <p:sp>
          <p:nvSpPr>
            <p:cNvPr id="768" name="Google Shape;768;p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3"/>
          <p:cNvSpPr txBox="1">
            <a:spLocks noGrp="1"/>
          </p:cNvSpPr>
          <p:nvPr>
            <p:ph type="title"/>
          </p:nvPr>
        </p:nvSpPr>
        <p:spPr>
          <a:xfrm>
            <a:off x="3116850" y="1880650"/>
            <a:ext cx="4541400" cy="13533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38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787" name="Google Shape;787;p3"/>
          <p:cNvSpPr txBox="1">
            <a:spLocks noGrp="1"/>
          </p:cNvSpPr>
          <p:nvPr>
            <p:ph type="title" idx="2" hasCustomPrompt="1"/>
          </p:nvPr>
        </p:nvSpPr>
        <p:spPr>
          <a:xfrm>
            <a:off x="1810950" y="2150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788" name="Google Shape;788;p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rot="-900008">
            <a:off x="1715274"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5588200" y="106437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7974050" y="78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1644575" y="3671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845800" y="40885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7" name="Google Shape;797;p3"/>
          <p:cNvGrpSpPr/>
          <p:nvPr/>
        </p:nvGrpSpPr>
        <p:grpSpPr>
          <a:xfrm>
            <a:off x="6294838" y="4058031"/>
            <a:ext cx="1055760" cy="753780"/>
            <a:chOff x="3308425" y="649500"/>
            <a:chExt cx="947975" cy="676825"/>
          </a:xfrm>
        </p:grpSpPr>
        <p:sp>
          <p:nvSpPr>
            <p:cNvPr id="798" name="Google Shape;798;p3"/>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3"/>
          <p:cNvGrpSpPr/>
          <p:nvPr/>
        </p:nvGrpSpPr>
        <p:grpSpPr>
          <a:xfrm rot="-6299880" flipH="1">
            <a:off x="1763090" y="476245"/>
            <a:ext cx="708049" cy="444266"/>
            <a:chOff x="1445125" y="3867675"/>
            <a:chExt cx="803300" cy="502950"/>
          </a:xfrm>
        </p:grpSpPr>
        <p:sp>
          <p:nvSpPr>
            <p:cNvPr id="802" name="Google Shape;802;p3"/>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3"/>
          <p:cNvSpPr/>
          <p:nvPr/>
        </p:nvSpPr>
        <p:spPr>
          <a:xfrm>
            <a:off x="195727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321580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7826025" y="4116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79CDBE"/>
        </a:solidFill>
        <a:effectLst/>
      </p:bgPr>
    </p:bg>
    <p:spTree>
      <p:nvGrpSpPr>
        <p:cNvPr id="1" name="Shape 9021"/>
        <p:cNvGrpSpPr/>
        <p:nvPr/>
      </p:nvGrpSpPr>
      <p:grpSpPr>
        <a:xfrm>
          <a:off x="0" y="0"/>
          <a:ext cx="0" cy="0"/>
          <a:chOff x="0" y="0"/>
          <a:chExt cx="0" cy="0"/>
        </a:xfrm>
      </p:grpSpPr>
      <p:grpSp>
        <p:nvGrpSpPr>
          <p:cNvPr id="9022" name="Google Shape;9022;p26"/>
          <p:cNvGrpSpPr/>
          <p:nvPr/>
        </p:nvGrpSpPr>
        <p:grpSpPr>
          <a:xfrm>
            <a:off x="0" y="0"/>
            <a:ext cx="9144125" cy="5143391"/>
            <a:chOff x="0" y="0"/>
            <a:chExt cx="9144125" cy="5143391"/>
          </a:xfrm>
        </p:grpSpPr>
        <p:sp>
          <p:nvSpPr>
            <p:cNvPr id="9023" name="Google Shape;9023;p2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2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2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2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2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2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2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2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2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2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2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2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2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2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2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2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2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2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2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2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2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2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2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2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2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2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2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2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2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2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2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2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2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2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2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2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2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2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2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2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2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2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2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2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2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2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2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2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2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2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2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2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2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2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2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2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2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2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2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2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2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2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2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2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2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2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2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2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2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2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2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2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2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2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2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2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2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2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2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2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2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2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2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2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2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2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2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2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2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2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2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2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2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2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2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2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2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2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2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2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2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2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2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2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2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2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2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2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2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2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2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2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2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2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2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2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2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2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2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2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2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2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2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2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2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2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2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2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2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2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2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2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2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2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2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2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2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2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2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2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2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2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2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2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2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2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2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2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2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2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2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2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2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2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2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2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2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2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2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2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2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2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2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2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2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2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2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2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2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2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2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2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2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2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2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2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2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2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2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2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2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2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2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2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2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2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2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2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2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2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2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2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2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2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2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2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2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2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2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2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2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2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2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2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2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2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2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2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2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2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2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2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2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2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2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2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2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2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2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2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2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2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2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2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2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2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2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2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2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2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2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2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2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2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2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2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2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2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2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2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2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2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2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2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2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2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2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2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2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2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2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2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2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2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2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2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2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2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2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2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2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2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3" name="Google Shape;9383;p2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4" name="Google Shape;9384;p26"/>
          <p:cNvGrpSpPr/>
          <p:nvPr/>
        </p:nvGrpSpPr>
        <p:grpSpPr>
          <a:xfrm>
            <a:off x="553048" y="535000"/>
            <a:ext cx="8105852" cy="4302000"/>
            <a:chOff x="553048" y="535000"/>
            <a:chExt cx="8105852" cy="4302000"/>
          </a:xfrm>
        </p:grpSpPr>
        <p:sp>
          <p:nvSpPr>
            <p:cNvPr id="9385" name="Google Shape;9385;p2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2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2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3" name="Google Shape;9403;p26"/>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6"/>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6"/>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6" name="Google Shape;9406;p26"/>
          <p:cNvGrpSpPr/>
          <p:nvPr/>
        </p:nvGrpSpPr>
        <p:grpSpPr>
          <a:xfrm>
            <a:off x="6538223" y="163649"/>
            <a:ext cx="1356637" cy="1528669"/>
            <a:chOff x="6638425" y="262025"/>
            <a:chExt cx="1356637" cy="1528669"/>
          </a:xfrm>
        </p:grpSpPr>
        <p:sp>
          <p:nvSpPr>
            <p:cNvPr id="9407" name="Google Shape;9407;p26"/>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6"/>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6"/>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6"/>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11" name="Google Shape;9411;p26"/>
          <p:cNvSpPr/>
          <p:nvPr/>
        </p:nvSpPr>
        <p:spPr>
          <a:xfrm>
            <a:off x="5865550" y="10105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6"/>
          <p:cNvSpPr/>
          <p:nvPr/>
        </p:nvSpPr>
        <p:spPr>
          <a:xfrm>
            <a:off x="7934475" y="805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6"/>
          <p:cNvSpPr/>
          <p:nvPr/>
        </p:nvSpPr>
        <p:spPr>
          <a:xfrm>
            <a:off x="6876475" y="19974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79CDBE"/>
        </a:solidFill>
        <a:effectLst/>
      </p:bgPr>
    </p:bg>
    <p:spTree>
      <p:nvGrpSpPr>
        <p:cNvPr id="1" name="Shape 9414"/>
        <p:cNvGrpSpPr/>
        <p:nvPr/>
      </p:nvGrpSpPr>
      <p:grpSpPr>
        <a:xfrm>
          <a:off x="0" y="0"/>
          <a:ext cx="0" cy="0"/>
          <a:chOff x="0" y="0"/>
          <a:chExt cx="0" cy="0"/>
        </a:xfrm>
      </p:grpSpPr>
      <p:grpSp>
        <p:nvGrpSpPr>
          <p:cNvPr id="9415" name="Google Shape;9415;p27"/>
          <p:cNvGrpSpPr/>
          <p:nvPr/>
        </p:nvGrpSpPr>
        <p:grpSpPr>
          <a:xfrm>
            <a:off x="0" y="0"/>
            <a:ext cx="9144125" cy="5143391"/>
            <a:chOff x="0" y="0"/>
            <a:chExt cx="9144125" cy="5143391"/>
          </a:xfrm>
        </p:grpSpPr>
        <p:sp>
          <p:nvSpPr>
            <p:cNvPr id="9416" name="Google Shape;9416;p2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2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2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2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2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2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2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2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2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2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2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2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2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2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2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2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2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2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2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2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2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2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2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2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2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2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2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2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2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2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2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2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2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2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2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2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2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2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2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2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2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2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2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2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2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2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2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2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2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2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2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2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2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2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2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2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2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2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2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2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2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2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2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2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2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9702;p2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2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2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2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2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2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2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2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2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2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2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2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2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2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2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2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2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2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2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2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2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2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2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2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2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2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2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2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2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2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2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2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2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2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2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2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2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2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2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2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2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2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2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2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2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2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2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2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2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2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2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2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2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2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2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2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2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2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2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2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2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2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2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2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2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2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2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2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2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2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2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2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2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2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6" name="Google Shape;9776;p2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77" name="Google Shape;9777;p27"/>
          <p:cNvGrpSpPr/>
          <p:nvPr/>
        </p:nvGrpSpPr>
        <p:grpSpPr>
          <a:xfrm>
            <a:off x="553048" y="535000"/>
            <a:ext cx="8105852" cy="4302000"/>
            <a:chOff x="553048" y="535000"/>
            <a:chExt cx="8105852" cy="4302000"/>
          </a:xfrm>
        </p:grpSpPr>
        <p:sp>
          <p:nvSpPr>
            <p:cNvPr id="9778" name="Google Shape;9778;p2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2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2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2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2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2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2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2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2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2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2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2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2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2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2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2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2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2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6" name="Google Shape;9796;p27"/>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27"/>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27"/>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27"/>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00" name="Google Shape;9800;p27"/>
          <p:cNvGrpSpPr/>
          <p:nvPr/>
        </p:nvGrpSpPr>
        <p:grpSpPr>
          <a:xfrm>
            <a:off x="2061088" y="4050081"/>
            <a:ext cx="1055760" cy="753780"/>
            <a:chOff x="3308425" y="649500"/>
            <a:chExt cx="947975" cy="676825"/>
          </a:xfrm>
        </p:grpSpPr>
        <p:sp>
          <p:nvSpPr>
            <p:cNvPr id="9801" name="Google Shape;9801;p27"/>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27"/>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27"/>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4" name="Google Shape;9804;p27"/>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808"/>
        <p:cNvGrpSpPr/>
        <p:nvPr/>
      </p:nvGrpSpPr>
      <p:grpSpPr>
        <a:xfrm>
          <a:off x="0" y="0"/>
          <a:ext cx="0" cy="0"/>
          <a:chOff x="0" y="0"/>
          <a:chExt cx="0" cy="0"/>
        </a:xfrm>
      </p:grpSpPr>
      <p:grpSp>
        <p:nvGrpSpPr>
          <p:cNvPr id="809" name="Google Shape;809;p4"/>
          <p:cNvGrpSpPr/>
          <p:nvPr/>
        </p:nvGrpSpPr>
        <p:grpSpPr>
          <a:xfrm>
            <a:off x="0" y="0"/>
            <a:ext cx="9144125" cy="5143391"/>
            <a:chOff x="0" y="0"/>
            <a:chExt cx="9144125" cy="5143391"/>
          </a:xfrm>
        </p:grpSpPr>
        <p:sp>
          <p:nvSpPr>
            <p:cNvPr id="810" name="Google Shape;810;p4"/>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4"/>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
          <p:cNvGrpSpPr/>
          <p:nvPr/>
        </p:nvGrpSpPr>
        <p:grpSpPr>
          <a:xfrm>
            <a:off x="553048" y="535000"/>
            <a:ext cx="8105852" cy="4302000"/>
            <a:chOff x="553048" y="535000"/>
            <a:chExt cx="8105852" cy="4302000"/>
          </a:xfrm>
        </p:grpSpPr>
        <p:sp>
          <p:nvSpPr>
            <p:cNvPr id="1172" name="Google Shape;1172;p4"/>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4"/>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191" name="Google Shape;1191;p4"/>
          <p:cNvSpPr txBox="1">
            <a:spLocks noGrp="1"/>
          </p:cNvSpPr>
          <p:nvPr>
            <p:ph type="body" idx="1"/>
          </p:nvPr>
        </p:nvSpPr>
        <p:spPr>
          <a:xfrm>
            <a:off x="1270650" y="1202075"/>
            <a:ext cx="70200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192"/>
        <p:cNvGrpSpPr/>
        <p:nvPr/>
      </p:nvGrpSpPr>
      <p:grpSpPr>
        <a:xfrm>
          <a:off x="0" y="0"/>
          <a:ext cx="0" cy="0"/>
          <a:chOff x="0" y="0"/>
          <a:chExt cx="0" cy="0"/>
        </a:xfrm>
      </p:grpSpPr>
      <p:grpSp>
        <p:nvGrpSpPr>
          <p:cNvPr id="1193" name="Google Shape;1193;p5"/>
          <p:cNvGrpSpPr/>
          <p:nvPr/>
        </p:nvGrpSpPr>
        <p:grpSpPr>
          <a:xfrm>
            <a:off x="0" y="0"/>
            <a:ext cx="9144125" cy="5143391"/>
            <a:chOff x="0" y="0"/>
            <a:chExt cx="9144125" cy="5143391"/>
          </a:xfrm>
        </p:grpSpPr>
        <p:sp>
          <p:nvSpPr>
            <p:cNvPr id="1194" name="Google Shape;1194;p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4" name="Google Shape;1554;p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5"/>
          <p:cNvGrpSpPr/>
          <p:nvPr/>
        </p:nvGrpSpPr>
        <p:grpSpPr>
          <a:xfrm>
            <a:off x="553048" y="535000"/>
            <a:ext cx="8105852" cy="4302000"/>
            <a:chOff x="553048" y="535000"/>
            <a:chExt cx="8105852" cy="4302000"/>
          </a:xfrm>
        </p:grpSpPr>
        <p:sp>
          <p:nvSpPr>
            <p:cNvPr id="1556" name="Google Shape;1556;p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5"/>
          <p:cNvSpPr txBox="1">
            <a:spLocks noGrp="1"/>
          </p:cNvSpPr>
          <p:nvPr>
            <p:ph type="title"/>
          </p:nvPr>
        </p:nvSpPr>
        <p:spPr>
          <a:xfrm>
            <a:off x="12706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575" name="Google Shape;1575;p5"/>
          <p:cNvSpPr txBox="1">
            <a:spLocks noGrp="1"/>
          </p:cNvSpPr>
          <p:nvPr>
            <p:ph type="subTitle" idx="1"/>
          </p:nvPr>
        </p:nvSpPr>
        <p:spPr>
          <a:xfrm>
            <a:off x="12706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1576" name="Google Shape;1576;p5"/>
          <p:cNvSpPr txBox="1">
            <a:spLocks noGrp="1"/>
          </p:cNvSpPr>
          <p:nvPr>
            <p:ph type="subTitle" idx="2"/>
          </p:nvPr>
        </p:nvSpPr>
        <p:spPr>
          <a:xfrm>
            <a:off x="12706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77" name="Google Shape;1577;p5"/>
          <p:cNvSpPr txBox="1">
            <a:spLocks noGrp="1"/>
          </p:cNvSpPr>
          <p:nvPr>
            <p:ph type="title" idx="3"/>
          </p:nvPr>
        </p:nvSpPr>
        <p:spPr>
          <a:xfrm>
            <a:off x="47710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578" name="Google Shape;1578;p5"/>
          <p:cNvSpPr txBox="1">
            <a:spLocks noGrp="1"/>
          </p:cNvSpPr>
          <p:nvPr>
            <p:ph type="subTitle" idx="4"/>
          </p:nvPr>
        </p:nvSpPr>
        <p:spPr>
          <a:xfrm>
            <a:off x="47710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1579" name="Google Shape;1579;p5"/>
          <p:cNvSpPr txBox="1">
            <a:spLocks noGrp="1"/>
          </p:cNvSpPr>
          <p:nvPr>
            <p:ph type="subTitle" idx="5"/>
          </p:nvPr>
        </p:nvSpPr>
        <p:spPr>
          <a:xfrm>
            <a:off x="47710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1580"/>
        <p:cNvGrpSpPr/>
        <p:nvPr/>
      </p:nvGrpSpPr>
      <p:grpSpPr>
        <a:xfrm>
          <a:off x="0" y="0"/>
          <a:ext cx="0" cy="0"/>
          <a:chOff x="0" y="0"/>
          <a:chExt cx="0" cy="0"/>
        </a:xfrm>
      </p:grpSpPr>
      <p:grpSp>
        <p:nvGrpSpPr>
          <p:cNvPr id="1581" name="Google Shape;1581;p6"/>
          <p:cNvGrpSpPr/>
          <p:nvPr/>
        </p:nvGrpSpPr>
        <p:grpSpPr>
          <a:xfrm>
            <a:off x="0" y="0"/>
            <a:ext cx="9144125" cy="5143391"/>
            <a:chOff x="0" y="0"/>
            <a:chExt cx="9144125" cy="5143391"/>
          </a:xfrm>
        </p:grpSpPr>
        <p:sp>
          <p:nvSpPr>
            <p:cNvPr id="1582" name="Google Shape;1582;p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2" name="Google Shape;1942;p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6"/>
          <p:cNvGrpSpPr/>
          <p:nvPr/>
        </p:nvGrpSpPr>
        <p:grpSpPr>
          <a:xfrm>
            <a:off x="553048" y="535000"/>
            <a:ext cx="8105852" cy="4302000"/>
            <a:chOff x="553048" y="535000"/>
            <a:chExt cx="8105852" cy="4302000"/>
          </a:xfrm>
        </p:grpSpPr>
        <p:sp>
          <p:nvSpPr>
            <p:cNvPr id="1944" name="Google Shape;1944;p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2" name="Google Shape;1962;p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1967"/>
        <p:cNvGrpSpPr/>
        <p:nvPr/>
      </p:nvGrpSpPr>
      <p:grpSpPr>
        <a:xfrm>
          <a:off x="0" y="0"/>
          <a:ext cx="0" cy="0"/>
          <a:chOff x="0" y="0"/>
          <a:chExt cx="0" cy="0"/>
        </a:xfrm>
      </p:grpSpPr>
      <p:grpSp>
        <p:nvGrpSpPr>
          <p:cNvPr id="1968" name="Google Shape;1968;p7"/>
          <p:cNvGrpSpPr/>
          <p:nvPr/>
        </p:nvGrpSpPr>
        <p:grpSpPr>
          <a:xfrm>
            <a:off x="0" y="0"/>
            <a:ext cx="9144125" cy="5143391"/>
            <a:chOff x="0" y="0"/>
            <a:chExt cx="9144125" cy="5143391"/>
          </a:xfrm>
        </p:grpSpPr>
        <p:sp>
          <p:nvSpPr>
            <p:cNvPr id="1969" name="Google Shape;1969;p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7"/>
          <p:cNvGrpSpPr/>
          <p:nvPr/>
        </p:nvGrpSpPr>
        <p:grpSpPr>
          <a:xfrm>
            <a:off x="553048" y="535000"/>
            <a:ext cx="8105852" cy="4302000"/>
            <a:chOff x="553048" y="535000"/>
            <a:chExt cx="8105852" cy="4302000"/>
          </a:xfrm>
        </p:grpSpPr>
        <p:sp>
          <p:nvSpPr>
            <p:cNvPr id="2331" name="Google Shape;2331;p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9" name="Google Shape;2349;p7"/>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2350" name="Google Shape;2350;p7"/>
          <p:cNvSpPr txBox="1">
            <a:spLocks noGrp="1"/>
          </p:cNvSpPr>
          <p:nvPr>
            <p:ph type="body" idx="1"/>
          </p:nvPr>
        </p:nvSpPr>
        <p:spPr>
          <a:xfrm>
            <a:off x="1270650" y="1202075"/>
            <a:ext cx="33015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2351"/>
        <p:cNvGrpSpPr/>
        <p:nvPr/>
      </p:nvGrpSpPr>
      <p:grpSpPr>
        <a:xfrm>
          <a:off x="0" y="0"/>
          <a:ext cx="0" cy="0"/>
          <a:chOff x="0" y="0"/>
          <a:chExt cx="0" cy="0"/>
        </a:xfrm>
      </p:grpSpPr>
      <p:grpSp>
        <p:nvGrpSpPr>
          <p:cNvPr id="2352" name="Google Shape;2352;p8"/>
          <p:cNvGrpSpPr/>
          <p:nvPr/>
        </p:nvGrpSpPr>
        <p:grpSpPr>
          <a:xfrm>
            <a:off x="0" y="0"/>
            <a:ext cx="9144125" cy="5143391"/>
            <a:chOff x="0" y="0"/>
            <a:chExt cx="9144125" cy="5143391"/>
          </a:xfrm>
        </p:grpSpPr>
        <p:sp>
          <p:nvSpPr>
            <p:cNvPr id="2353" name="Google Shape;2353;p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3" name="Google Shape;2713;p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4" name="Google Shape;2714;p8"/>
          <p:cNvGrpSpPr/>
          <p:nvPr/>
        </p:nvGrpSpPr>
        <p:grpSpPr>
          <a:xfrm>
            <a:off x="553048" y="535000"/>
            <a:ext cx="8105852" cy="4302000"/>
            <a:chOff x="553048" y="535000"/>
            <a:chExt cx="8105852" cy="4302000"/>
          </a:xfrm>
        </p:grpSpPr>
        <p:sp>
          <p:nvSpPr>
            <p:cNvPr id="2715" name="Google Shape;2715;p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3" name="Google Shape;2733;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atin typeface="Fira Sans Condensed Black" panose="020B0A030500000200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2734"/>
        <p:cNvGrpSpPr/>
        <p:nvPr/>
      </p:nvGrpSpPr>
      <p:grpSpPr>
        <a:xfrm>
          <a:off x="0" y="0"/>
          <a:ext cx="0" cy="0"/>
          <a:chOff x="0" y="0"/>
          <a:chExt cx="0" cy="0"/>
        </a:xfrm>
      </p:grpSpPr>
      <p:grpSp>
        <p:nvGrpSpPr>
          <p:cNvPr id="2735" name="Google Shape;2735;p9"/>
          <p:cNvGrpSpPr/>
          <p:nvPr/>
        </p:nvGrpSpPr>
        <p:grpSpPr>
          <a:xfrm>
            <a:off x="0" y="0"/>
            <a:ext cx="9144125" cy="5143391"/>
            <a:chOff x="0" y="0"/>
            <a:chExt cx="9144125" cy="5143391"/>
          </a:xfrm>
        </p:grpSpPr>
        <p:sp>
          <p:nvSpPr>
            <p:cNvPr id="2736" name="Google Shape;2736;p9"/>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9"/>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9"/>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9"/>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9"/>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9"/>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9"/>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9"/>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9"/>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9"/>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9"/>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9"/>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9"/>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9"/>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9"/>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9"/>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9"/>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9"/>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9"/>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9"/>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9"/>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9"/>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9"/>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9"/>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9"/>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9"/>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9"/>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9"/>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9"/>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9"/>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9"/>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9"/>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9"/>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9"/>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9"/>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9"/>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9"/>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9"/>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9"/>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9"/>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9"/>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9"/>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9"/>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9"/>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9"/>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9"/>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9"/>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9"/>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9"/>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9"/>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9"/>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9"/>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9"/>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9"/>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9"/>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9"/>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9"/>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9"/>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9"/>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9"/>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9"/>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9"/>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9"/>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9"/>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9"/>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9"/>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9"/>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9"/>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9"/>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9"/>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9"/>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9"/>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9"/>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9"/>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9"/>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9"/>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9"/>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9"/>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9"/>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9"/>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9"/>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9"/>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9"/>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9"/>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9"/>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9"/>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9"/>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9"/>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9"/>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9"/>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9"/>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9"/>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9"/>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9"/>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9"/>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9"/>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9"/>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9"/>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9"/>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9"/>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9"/>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9"/>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9"/>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9"/>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9"/>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9"/>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9"/>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9"/>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9"/>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9"/>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9"/>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9"/>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9"/>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9"/>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9"/>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9"/>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9"/>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9"/>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9"/>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9"/>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9"/>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9"/>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9"/>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9"/>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9"/>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9"/>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9"/>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9"/>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9"/>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9"/>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9"/>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9"/>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9"/>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9"/>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9"/>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9"/>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9"/>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9"/>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9"/>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9"/>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9"/>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9"/>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9"/>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9"/>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9"/>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9"/>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9"/>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9"/>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9"/>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9"/>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9"/>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9"/>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9"/>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9"/>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9"/>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9"/>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9"/>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9"/>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9"/>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9"/>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9"/>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9"/>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9"/>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9"/>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9"/>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9"/>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9"/>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9"/>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9"/>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9"/>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9"/>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9"/>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9"/>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9"/>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9"/>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9"/>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9"/>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9"/>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9"/>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9"/>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9"/>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9"/>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9"/>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9"/>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9"/>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9"/>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9"/>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9"/>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9"/>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9"/>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9"/>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9"/>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9"/>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9"/>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9"/>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9"/>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9"/>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9"/>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9"/>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9"/>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9"/>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9"/>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9"/>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9"/>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9"/>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9"/>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9"/>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9"/>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9"/>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9"/>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9"/>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9"/>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9"/>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9"/>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9"/>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9"/>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9"/>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9"/>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9"/>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9"/>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9"/>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9"/>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9"/>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9"/>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9"/>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9"/>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9"/>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9"/>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9"/>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9"/>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9"/>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9"/>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9"/>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9"/>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9"/>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9"/>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9"/>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9"/>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9"/>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9"/>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9"/>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9"/>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9"/>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9"/>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9"/>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9"/>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9"/>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9"/>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9"/>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9"/>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9"/>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9"/>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9"/>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9"/>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9"/>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9"/>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9"/>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9"/>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9"/>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9"/>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9"/>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9"/>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9"/>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9"/>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9"/>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9"/>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9"/>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9"/>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9"/>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9"/>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9"/>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9"/>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9"/>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9"/>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9"/>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9"/>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9"/>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9"/>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9"/>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9"/>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9"/>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9"/>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9"/>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9"/>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9"/>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9"/>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9"/>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9"/>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9"/>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9"/>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9"/>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9"/>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9"/>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9"/>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9"/>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9"/>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9"/>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9"/>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9"/>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9"/>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9"/>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9"/>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9"/>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9"/>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9"/>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9"/>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9"/>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9"/>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9"/>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9"/>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9"/>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9"/>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9"/>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9"/>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9"/>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9"/>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9"/>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9"/>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9"/>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9"/>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9"/>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9"/>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9"/>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9"/>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9"/>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9"/>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9"/>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9"/>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9"/>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9"/>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9"/>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9"/>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9"/>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9"/>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9"/>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9"/>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9"/>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9"/>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9"/>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9"/>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9"/>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9"/>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9"/>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6" name="Google Shape;3096;p9"/>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7" name="Google Shape;3097;p9"/>
          <p:cNvGrpSpPr/>
          <p:nvPr/>
        </p:nvGrpSpPr>
        <p:grpSpPr>
          <a:xfrm>
            <a:off x="553048" y="535000"/>
            <a:ext cx="8105852" cy="4302000"/>
            <a:chOff x="553048" y="535000"/>
            <a:chExt cx="8105852" cy="4302000"/>
          </a:xfrm>
        </p:grpSpPr>
        <p:sp>
          <p:nvSpPr>
            <p:cNvPr id="3098" name="Google Shape;3098;p9"/>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9"/>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9"/>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9"/>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9"/>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9"/>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9"/>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9"/>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9"/>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9"/>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9"/>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9"/>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9"/>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9"/>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9"/>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9"/>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9"/>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9"/>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6" name="Google Shape;3116;p9"/>
          <p:cNvSpPr txBox="1">
            <a:spLocks noGrp="1"/>
          </p:cNvSpPr>
          <p:nvPr>
            <p:ph type="title"/>
          </p:nvPr>
        </p:nvSpPr>
        <p:spPr>
          <a:xfrm>
            <a:off x="1747800" y="1924800"/>
            <a:ext cx="5648400" cy="12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3117" name="Google Shape;3117;p9"/>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9"/>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9"/>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9"/>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9"/>
          <p:cNvSpPr/>
          <p:nvPr/>
        </p:nvSpPr>
        <p:spPr>
          <a:xfrm rot="-900008">
            <a:off x="1818499"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2" name="Google Shape;3122;p9"/>
          <p:cNvGrpSpPr/>
          <p:nvPr/>
        </p:nvGrpSpPr>
        <p:grpSpPr>
          <a:xfrm>
            <a:off x="6340450" y="4088531"/>
            <a:ext cx="1055760" cy="753780"/>
            <a:chOff x="3308425" y="649500"/>
            <a:chExt cx="947975" cy="676825"/>
          </a:xfrm>
        </p:grpSpPr>
        <p:sp>
          <p:nvSpPr>
            <p:cNvPr id="3123" name="Google Shape;3123;p9"/>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9"/>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9"/>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6" name="Google Shape;3126;p9"/>
          <p:cNvSpPr/>
          <p:nvPr/>
        </p:nvSpPr>
        <p:spPr>
          <a:xfrm>
            <a:off x="7725050"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9"/>
          <p:cNvSpPr/>
          <p:nvPr/>
        </p:nvSpPr>
        <p:spPr>
          <a:xfrm>
            <a:off x="7962600" y="39784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9"/>
          <p:cNvSpPr/>
          <p:nvPr/>
        </p:nvSpPr>
        <p:spPr>
          <a:xfrm>
            <a:off x="7578925" y="3242625"/>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9" name="Google Shape;3129;p9"/>
          <p:cNvGrpSpPr/>
          <p:nvPr/>
        </p:nvGrpSpPr>
        <p:grpSpPr>
          <a:xfrm rot="-6299880" flipH="1">
            <a:off x="1406840" y="476245"/>
            <a:ext cx="708049" cy="444266"/>
            <a:chOff x="1445125" y="3867675"/>
            <a:chExt cx="803300" cy="502950"/>
          </a:xfrm>
        </p:grpSpPr>
        <p:sp>
          <p:nvSpPr>
            <p:cNvPr id="3130" name="Google Shape;3130;p9"/>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9"/>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9"/>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3" name="Google Shape;3133;p9"/>
          <p:cNvSpPr/>
          <p:nvPr/>
        </p:nvSpPr>
        <p:spPr>
          <a:xfrm>
            <a:off x="285955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3134"/>
        <p:cNvGrpSpPr/>
        <p:nvPr/>
      </p:nvGrpSpPr>
      <p:grpSpPr>
        <a:xfrm>
          <a:off x="0" y="0"/>
          <a:ext cx="0" cy="0"/>
          <a:chOff x="0" y="0"/>
          <a:chExt cx="0" cy="0"/>
        </a:xfrm>
      </p:grpSpPr>
      <p:grpSp>
        <p:nvGrpSpPr>
          <p:cNvPr id="3135" name="Google Shape;3135;p10"/>
          <p:cNvGrpSpPr/>
          <p:nvPr/>
        </p:nvGrpSpPr>
        <p:grpSpPr>
          <a:xfrm>
            <a:off x="0" y="0"/>
            <a:ext cx="9144125" cy="5143391"/>
            <a:chOff x="0" y="0"/>
            <a:chExt cx="9144125" cy="5143391"/>
          </a:xfrm>
        </p:grpSpPr>
        <p:sp>
          <p:nvSpPr>
            <p:cNvPr id="3136" name="Google Shape;3136;p1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7" name="Google Shape;3497;p10"/>
          <p:cNvGrpSpPr/>
          <p:nvPr/>
        </p:nvGrpSpPr>
        <p:grpSpPr>
          <a:xfrm>
            <a:off x="553048" y="535000"/>
            <a:ext cx="8105852" cy="4302000"/>
            <a:chOff x="553048" y="535000"/>
            <a:chExt cx="8105852" cy="4302000"/>
          </a:xfrm>
        </p:grpSpPr>
        <p:sp>
          <p:nvSpPr>
            <p:cNvPr id="3498" name="Google Shape;3498;p1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6" name="Google Shape;3516;p10"/>
          <p:cNvSpPr txBox="1">
            <a:spLocks noGrp="1"/>
          </p:cNvSpPr>
          <p:nvPr>
            <p:ph type="title"/>
          </p:nvPr>
        </p:nvSpPr>
        <p:spPr>
          <a:xfrm>
            <a:off x="1270650" y="2317450"/>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70650" y="629375"/>
            <a:ext cx="70200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 name="Google Shape;7;p1"/>
          <p:cNvSpPr txBox="1">
            <a:spLocks noGrp="1"/>
          </p:cNvSpPr>
          <p:nvPr>
            <p:ph type="body" idx="1"/>
          </p:nvPr>
        </p:nvSpPr>
        <p:spPr>
          <a:xfrm>
            <a:off x="1270650" y="1202075"/>
            <a:ext cx="7020000" cy="3406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914400" lvl="1"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62" r:id="rId12"/>
    <p:sldLayoutId id="2147483664" r:id="rId13"/>
    <p:sldLayoutId id="2147483665" r:id="rId14"/>
    <p:sldLayoutId id="2147483666" r:id="rId15"/>
    <p:sldLayoutId id="2147483667" r:id="rId16"/>
    <p:sldLayoutId id="2147483668" r:id="rId17"/>
    <p:sldLayoutId id="2147483669" r:id="rId18"/>
    <p:sldLayoutId id="2147483671" r:id="rId19"/>
    <p:sldLayoutId id="2147483672" r:id="rId20"/>
    <p:sldLayoutId id="2147483673"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800">
          <p15:clr>
            <a:srgbClr val="EA4335"/>
          </p15:clr>
        </p15:guide>
        <p15:guide id="2" pos="5222">
          <p15:clr>
            <a:srgbClr val="EA4335"/>
          </p15:clr>
        </p15:guide>
        <p15:guide id="3" orient="horz" pos="2903">
          <p15:clr>
            <a:srgbClr val="EA4335"/>
          </p15:clr>
        </p15:guide>
        <p15:guide id="4" orient="horz" pos="39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A69E4-5B0B-62EC-990E-9AA86762E4A8}"/>
              </a:ext>
            </a:extLst>
          </p:cNvPr>
          <p:cNvPicPr>
            <a:picLocks noChangeAspect="1"/>
          </p:cNvPicPr>
          <p:nvPr/>
        </p:nvPicPr>
        <p:blipFill>
          <a:blip r:embed="rId2"/>
          <a:stretch>
            <a:fillRect/>
          </a:stretch>
        </p:blipFill>
        <p:spPr>
          <a:xfrm>
            <a:off x="0" y="0"/>
            <a:ext cx="9144000" cy="5143500"/>
          </a:xfrm>
          <a:prstGeom prst="rect">
            <a:avLst/>
          </a:prstGeom>
        </p:spPr>
      </p:pic>
      <p:pic>
        <p:nvPicPr>
          <p:cNvPr id="1026" name="Picture 2" descr="Đèn Pin Tự Sạc Tiện Lợi (2 Đèn) Hà Nội">
            <a:extLst>
              <a:ext uri="{FF2B5EF4-FFF2-40B4-BE49-F238E27FC236}">
                <a16:creationId xmlns:a16="http://schemas.microsoft.com/office/drawing/2014/main" id="{C531066B-2A3B-E019-ECDD-6EDF24C8F1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66" b="8994"/>
          <a:stretch/>
        </p:blipFill>
        <p:spPr bwMode="auto">
          <a:xfrm>
            <a:off x="347329" y="269362"/>
            <a:ext cx="8315387" cy="4479852"/>
          </a:xfrm>
          <a:prstGeom prst="roundRect">
            <a:avLst>
              <a:gd name="adj" fmla="val 2411"/>
            </a:avLst>
          </a:prstGeom>
          <a:noFill/>
          <a:extLst>
            <a:ext uri="{909E8E84-426E-40DD-AFC4-6F175D3DCCD1}">
              <a14:hiddenFill xmlns:a14="http://schemas.microsoft.com/office/drawing/2010/main">
                <a:solidFill>
                  <a:srgbClr val="FFFFFF"/>
                </a:solidFill>
              </a14:hiddenFill>
            </a:ext>
          </a:extLst>
        </p:spPr>
      </p:pic>
      <p:sp>
        <p:nvSpPr>
          <p:cNvPr id="4" name="Google Shape;9834;p32">
            <a:extLst>
              <a:ext uri="{FF2B5EF4-FFF2-40B4-BE49-F238E27FC236}">
                <a16:creationId xmlns:a16="http://schemas.microsoft.com/office/drawing/2014/main" id="{09B6E580-2385-5E74-6FD5-4E6AF694AFCE}"/>
              </a:ext>
            </a:extLst>
          </p:cNvPr>
          <p:cNvSpPr txBox="1">
            <a:spLocks noGrp="1"/>
          </p:cNvSpPr>
          <p:nvPr>
            <p:ph type="title"/>
          </p:nvPr>
        </p:nvSpPr>
        <p:spPr>
          <a:xfrm>
            <a:off x="1648562" y="620539"/>
            <a:ext cx="2632814" cy="6469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800" b="1" dirty="0">
                <a:solidFill>
                  <a:srgbClr val="002060"/>
                </a:solidFill>
                <a:latin typeface="Calibri" panose="020F0502020204030204" pitchFamily="34" charset="0"/>
                <a:cs typeface="Calibri" panose="020F0502020204030204" pitchFamily="34" charset="0"/>
              </a:rPr>
              <a:t>Cần nạp điện</a:t>
            </a:r>
            <a:endParaRPr sz="2800" b="1" dirty="0">
              <a:solidFill>
                <a:srgbClr val="002060"/>
              </a:solidFill>
              <a:latin typeface="Calibri" panose="020F0502020204030204" pitchFamily="34" charset="0"/>
              <a:cs typeface="Calibri" panose="020F0502020204030204" pitchFamily="34" charset="0"/>
            </a:endParaRPr>
          </a:p>
        </p:txBody>
      </p:sp>
      <p:pic>
        <p:nvPicPr>
          <p:cNvPr id="6" name="Graphic 5" descr="Line arrow Slight curve">
            <a:extLst>
              <a:ext uri="{FF2B5EF4-FFF2-40B4-BE49-F238E27FC236}">
                <a16:creationId xmlns:a16="http://schemas.microsoft.com/office/drawing/2014/main" id="{2F2E3C68-9B3D-6501-8C5C-A0251A3235C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258541">
            <a:off x="2949495" y="1111192"/>
            <a:ext cx="795929" cy="728964"/>
          </a:xfrm>
          <a:prstGeom prst="rect">
            <a:avLst/>
          </a:prstGeom>
        </p:spPr>
      </p:pic>
      <p:sp>
        <p:nvSpPr>
          <p:cNvPr id="7" name="Google Shape;9834;p32">
            <a:extLst>
              <a:ext uri="{FF2B5EF4-FFF2-40B4-BE49-F238E27FC236}">
                <a16:creationId xmlns:a16="http://schemas.microsoft.com/office/drawing/2014/main" id="{CAAE70CF-9DE7-20DB-1347-A07AFB477712}"/>
              </a:ext>
            </a:extLst>
          </p:cNvPr>
          <p:cNvSpPr txBox="1">
            <a:spLocks/>
          </p:cNvSpPr>
          <p:nvPr/>
        </p:nvSpPr>
        <p:spPr>
          <a:xfrm>
            <a:off x="6179031" y="250293"/>
            <a:ext cx="2632814" cy="646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err="1">
                <a:solidFill>
                  <a:srgbClr val="002060"/>
                </a:solidFill>
                <a:latin typeface="Calibri" panose="020F0502020204030204" pitchFamily="34" charset="0"/>
                <a:cs typeface="Calibri" panose="020F0502020204030204" pitchFamily="34" charset="0"/>
              </a:rPr>
              <a:t>Bóng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đèn</a:t>
            </a:r>
            <a:r>
              <a:rPr lang="en-US" sz="2800" b="1" dirty="0">
                <a:solidFill>
                  <a:srgbClr val="002060"/>
                </a:solidFill>
                <a:latin typeface="Calibri" panose="020F0502020204030204" pitchFamily="34" charset="0"/>
                <a:cs typeface="Calibri" panose="020F0502020204030204" pitchFamily="34" charset="0"/>
              </a:rPr>
              <a:t> LED</a:t>
            </a:r>
          </a:p>
        </p:txBody>
      </p:sp>
      <p:pic>
        <p:nvPicPr>
          <p:cNvPr id="8" name="Graphic 7" descr="Line arrow Slight curve">
            <a:extLst>
              <a:ext uri="{FF2B5EF4-FFF2-40B4-BE49-F238E27FC236}">
                <a16:creationId xmlns:a16="http://schemas.microsoft.com/office/drawing/2014/main" id="{9D9EF45B-9B10-1714-4E12-DBF879CFBC7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9341459" flipH="1">
            <a:off x="7097473" y="717051"/>
            <a:ext cx="795929" cy="728964"/>
          </a:xfrm>
          <a:prstGeom prst="rect">
            <a:avLst/>
          </a:prstGeom>
        </p:spPr>
      </p:pic>
      <p:sp>
        <p:nvSpPr>
          <p:cNvPr id="9" name="Google Shape;9834;p32">
            <a:extLst>
              <a:ext uri="{FF2B5EF4-FFF2-40B4-BE49-F238E27FC236}">
                <a16:creationId xmlns:a16="http://schemas.microsoft.com/office/drawing/2014/main" id="{4F118B37-2A0C-222F-FD8A-236E38017174}"/>
              </a:ext>
            </a:extLst>
          </p:cNvPr>
          <p:cNvSpPr txBox="1">
            <a:spLocks/>
          </p:cNvSpPr>
          <p:nvPr/>
        </p:nvSpPr>
        <p:spPr>
          <a:xfrm>
            <a:off x="347329" y="4181368"/>
            <a:ext cx="8315388" cy="58691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dirty="0" err="1"/>
              <a:t>Loại</a:t>
            </a:r>
            <a:r>
              <a:rPr lang="en-US" sz="2800" dirty="0"/>
              <a:t> </a:t>
            </a:r>
            <a:r>
              <a:rPr lang="en-US" sz="2800" dirty="0" err="1"/>
              <a:t>đèn</a:t>
            </a:r>
            <a:r>
              <a:rPr lang="en-US" sz="2800" dirty="0"/>
              <a:t> </a:t>
            </a:r>
            <a:r>
              <a:rPr lang="en-US" sz="2800" dirty="0" err="1"/>
              <a:t>này</a:t>
            </a:r>
            <a:r>
              <a:rPr lang="en-US" sz="2800" dirty="0"/>
              <a:t> </a:t>
            </a:r>
            <a:r>
              <a:rPr lang="en-US" sz="2800" dirty="0" err="1"/>
              <a:t>hoạt</a:t>
            </a:r>
            <a:r>
              <a:rPr lang="en-US" sz="2800" dirty="0"/>
              <a:t> </a:t>
            </a:r>
            <a:r>
              <a:rPr lang="en-US" sz="2800" dirty="0" err="1"/>
              <a:t>động</a:t>
            </a:r>
            <a:r>
              <a:rPr lang="en-US" sz="2800" dirty="0"/>
              <a:t> </a:t>
            </a:r>
            <a:r>
              <a:rPr lang="en-US" sz="2800" dirty="0" err="1"/>
              <a:t>dựa</a:t>
            </a:r>
            <a:r>
              <a:rPr lang="en-US" sz="2800" dirty="0"/>
              <a:t> </a:t>
            </a:r>
            <a:r>
              <a:rPr lang="en-US" sz="2800" dirty="0" err="1"/>
              <a:t>vào</a:t>
            </a:r>
            <a:r>
              <a:rPr lang="en-US" sz="2800" dirty="0"/>
              <a:t> </a:t>
            </a:r>
            <a:r>
              <a:rPr lang="en-US" sz="2800" dirty="0" err="1"/>
              <a:t>nguyên</a:t>
            </a:r>
            <a:r>
              <a:rPr lang="en-US" sz="2800" dirty="0"/>
              <a:t> </a:t>
            </a:r>
            <a:r>
              <a:rPr lang="en-US" sz="2800" dirty="0" err="1"/>
              <a:t>tắc</a:t>
            </a:r>
            <a:r>
              <a:rPr lang="en-US" sz="2800" dirty="0"/>
              <a:t> </a:t>
            </a:r>
            <a:r>
              <a:rPr lang="en-US" sz="2800" dirty="0" err="1"/>
              <a:t>nào</a:t>
            </a:r>
            <a:r>
              <a:rPr lang="en-US" sz="2800" dirty="0"/>
              <a:t>? </a:t>
            </a:r>
          </a:p>
        </p:txBody>
      </p:sp>
    </p:spTree>
    <p:extLst>
      <p:ext uri="{BB962C8B-B14F-4D97-AF65-F5344CB8AC3E}">
        <p14:creationId xmlns:p14="http://schemas.microsoft.com/office/powerpoint/2010/main" val="240265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6" y="303138"/>
            <a:ext cx="3885879"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200" dirty="0">
                <a:solidFill>
                  <a:srgbClr val="C7404E"/>
                </a:solidFill>
              </a:rPr>
              <a:t>I. </a:t>
            </a:r>
            <a:r>
              <a:rPr lang="en-US" sz="2000" dirty="0" err="1">
                <a:solidFill>
                  <a:srgbClr val="C7404E"/>
                </a:solidFill>
              </a:rPr>
              <a:t>Dùng</a:t>
            </a:r>
            <a:r>
              <a:rPr lang="en-US" sz="2000" dirty="0">
                <a:solidFill>
                  <a:srgbClr val="C7404E"/>
                </a:solidFill>
              </a:rPr>
              <a:t> </a:t>
            </a:r>
            <a:r>
              <a:rPr lang="en-US" sz="2000" dirty="0" err="1">
                <a:solidFill>
                  <a:srgbClr val="C7404E"/>
                </a:solidFill>
              </a:rPr>
              <a:t>nam</a:t>
            </a:r>
            <a:r>
              <a:rPr lang="en-US" sz="2000" dirty="0">
                <a:solidFill>
                  <a:srgbClr val="C7404E"/>
                </a:solidFill>
              </a:rPr>
              <a:t> </a:t>
            </a:r>
            <a:r>
              <a:rPr lang="en-US" sz="2000" dirty="0" err="1">
                <a:solidFill>
                  <a:srgbClr val="C7404E"/>
                </a:solidFill>
              </a:rPr>
              <a:t>châm</a:t>
            </a:r>
            <a:r>
              <a:rPr lang="en-US" sz="2000" dirty="0">
                <a:solidFill>
                  <a:srgbClr val="C7404E"/>
                </a:solidFill>
              </a:rPr>
              <a:t> </a:t>
            </a:r>
            <a:r>
              <a:rPr lang="en-US" sz="2000" dirty="0" err="1">
                <a:solidFill>
                  <a:srgbClr val="C7404E"/>
                </a:solidFill>
              </a:rPr>
              <a:t>tạo</a:t>
            </a:r>
            <a:r>
              <a:rPr lang="en-US" sz="2000" dirty="0">
                <a:solidFill>
                  <a:srgbClr val="C7404E"/>
                </a:solidFill>
              </a:rPr>
              <a:t> </a:t>
            </a:r>
            <a:r>
              <a:rPr lang="en-US" sz="2000" dirty="0" err="1">
                <a:solidFill>
                  <a:srgbClr val="C7404E"/>
                </a:solidFill>
              </a:rPr>
              <a:t>ra</a:t>
            </a:r>
            <a:r>
              <a:rPr lang="en-US" sz="2000" dirty="0">
                <a:solidFill>
                  <a:srgbClr val="C7404E"/>
                </a:solidFill>
              </a:rPr>
              <a:t> </a:t>
            </a:r>
            <a:r>
              <a:rPr lang="en-US" sz="2000" dirty="0" err="1">
                <a:solidFill>
                  <a:srgbClr val="C7404E"/>
                </a:solidFill>
              </a:rPr>
              <a:t>dòng</a:t>
            </a:r>
            <a:r>
              <a:rPr lang="en-US" sz="2000" dirty="0">
                <a:solidFill>
                  <a:srgbClr val="C7404E"/>
                </a:solidFill>
              </a:rPr>
              <a:t> </a:t>
            </a:r>
            <a:r>
              <a:rPr lang="en-US" sz="2000" dirty="0" err="1">
                <a:solidFill>
                  <a:srgbClr val="C7404E"/>
                </a:solidFill>
              </a:rPr>
              <a:t>điện</a:t>
            </a:r>
            <a:r>
              <a:rPr lang="en-US" sz="2000" dirty="0">
                <a:solidFill>
                  <a:srgbClr val="C7404E"/>
                </a:solidFill>
              </a:rPr>
              <a:t> </a:t>
            </a:r>
            <a:endParaRPr lang="en-US" sz="20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782528" y="772825"/>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Quan </a:t>
            </a:r>
            <a:r>
              <a:rPr lang="en-US" sz="2000" dirty="0" err="1">
                <a:solidFill>
                  <a:srgbClr val="002060"/>
                </a:solidFill>
              </a:rPr>
              <a:t>sát</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biết</a:t>
            </a:r>
            <a:r>
              <a:rPr lang="en-US" sz="2000" dirty="0">
                <a:solidFill>
                  <a:srgbClr val="002060"/>
                </a:solidFill>
              </a:rPr>
              <a:t>:</a:t>
            </a: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55012"/>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S</a:t>
            </a: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ố đường sức từ xuyên qua tiết diện của cuộn dây dẫn biến thiên như thế nào (tăng hay giảm) khi đưa cực Bắc của nam châm lại gần cuộn dây dẫn theo phương vuông góc với tiết diện của cuộn dây</a:t>
            </a:r>
            <a:r>
              <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0E8100D3-7825-4CCE-B647-2CE5D1FFBC54}"/>
              </a:ext>
            </a:extLst>
          </p:cNvPr>
          <p:cNvPicPr>
            <a:picLocks noChangeAspect="1"/>
          </p:cNvPicPr>
          <p:nvPr/>
        </p:nvPicPr>
        <p:blipFill>
          <a:blip r:embed="rId5"/>
          <a:stretch>
            <a:fillRect/>
          </a:stretch>
        </p:blipFill>
        <p:spPr>
          <a:xfrm>
            <a:off x="7095265" y="1499577"/>
            <a:ext cx="1567551" cy="1567551"/>
          </a:xfrm>
          <a:prstGeom prst="rect">
            <a:avLst/>
          </a:prstGeom>
        </p:spPr>
      </p:pic>
      <p:pic>
        <p:nvPicPr>
          <p:cNvPr id="25" name="Picture 24">
            <a:extLst>
              <a:ext uri="{FF2B5EF4-FFF2-40B4-BE49-F238E27FC236}">
                <a16:creationId xmlns:a16="http://schemas.microsoft.com/office/drawing/2014/main" id="{5DBA51BB-D5B5-4A94-9AED-E84D59CDAB45}"/>
              </a:ext>
            </a:extLst>
          </p:cNvPr>
          <p:cNvPicPr>
            <a:picLocks noChangeAspect="1"/>
          </p:cNvPicPr>
          <p:nvPr/>
        </p:nvPicPr>
        <p:blipFill>
          <a:blip r:embed="rId6"/>
          <a:stretch>
            <a:fillRect/>
          </a:stretch>
        </p:blipFill>
        <p:spPr>
          <a:xfrm>
            <a:off x="971783" y="1298973"/>
            <a:ext cx="6123482" cy="1768155"/>
          </a:xfrm>
          <a:prstGeom prst="rect">
            <a:avLst/>
          </a:prstGeom>
        </p:spPr>
      </p:pic>
    </p:spTree>
    <p:extLst>
      <p:ext uri="{BB962C8B-B14F-4D97-AF65-F5344CB8AC3E}">
        <p14:creationId xmlns:p14="http://schemas.microsoft.com/office/powerpoint/2010/main" val="3653947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1137419" y="861813"/>
            <a:ext cx="873885"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Giải</a:t>
            </a:r>
            <a:endParaRPr lang="en-US" sz="2000" dirty="0">
              <a:solidFill>
                <a:srgbClr val="002060"/>
              </a:solidFill>
            </a:endParaRP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20381"/>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Số đường sức từ xuyên qua tiết diện của cuộn dây dẫn tăng khi đưa cực Bắc của nam châm lại gần cuộn dây dẫn theo phương vuông góc với tiết diện của cuộn 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58EBEBFC-8E23-4FDA-91F2-AC1EC5B236B5}"/>
              </a:ext>
            </a:extLst>
          </p:cNvPr>
          <p:cNvPicPr>
            <a:picLocks noChangeAspect="1"/>
          </p:cNvPicPr>
          <p:nvPr/>
        </p:nvPicPr>
        <p:blipFill>
          <a:blip r:embed="rId5"/>
          <a:stretch>
            <a:fillRect/>
          </a:stretch>
        </p:blipFill>
        <p:spPr>
          <a:xfrm>
            <a:off x="7090110" y="1420837"/>
            <a:ext cx="1695678" cy="1695680"/>
          </a:xfrm>
          <a:prstGeom prst="rect">
            <a:avLst/>
          </a:prstGeom>
        </p:spPr>
      </p:pic>
      <p:pic>
        <p:nvPicPr>
          <p:cNvPr id="13" name="Picture 12">
            <a:extLst>
              <a:ext uri="{FF2B5EF4-FFF2-40B4-BE49-F238E27FC236}">
                <a16:creationId xmlns:a16="http://schemas.microsoft.com/office/drawing/2014/main" id="{DFCC8495-5A29-4178-B4D0-304DB99CAB42}"/>
              </a:ext>
            </a:extLst>
          </p:cNvPr>
          <p:cNvPicPr>
            <a:picLocks noChangeAspect="1"/>
          </p:cNvPicPr>
          <p:nvPr/>
        </p:nvPicPr>
        <p:blipFill>
          <a:blip r:embed="rId6"/>
          <a:stretch>
            <a:fillRect/>
          </a:stretch>
        </p:blipFill>
        <p:spPr>
          <a:xfrm>
            <a:off x="971783" y="1384600"/>
            <a:ext cx="6123482" cy="1768155"/>
          </a:xfrm>
          <a:prstGeom prst="rect">
            <a:avLst/>
          </a:prstGeom>
        </p:spPr>
      </p:pic>
    </p:spTree>
    <p:extLst>
      <p:ext uri="{BB962C8B-B14F-4D97-AF65-F5344CB8AC3E}">
        <p14:creationId xmlns:p14="http://schemas.microsoft.com/office/powerpoint/2010/main" val="143930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4675588" cy="5482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000" dirty="0" err="1">
                <a:solidFill>
                  <a:srgbClr val="C7404E"/>
                </a:solidFill>
              </a:rPr>
              <a:t>Dùng</a:t>
            </a:r>
            <a:r>
              <a:rPr lang="en-US" sz="2000" dirty="0">
                <a:solidFill>
                  <a:srgbClr val="C7404E"/>
                </a:solidFill>
              </a:rPr>
              <a:t> </a:t>
            </a:r>
            <a:r>
              <a:rPr lang="en-US" sz="2000" dirty="0" err="1">
                <a:solidFill>
                  <a:srgbClr val="C7404E"/>
                </a:solidFill>
              </a:rPr>
              <a:t>nam</a:t>
            </a:r>
            <a:r>
              <a:rPr lang="en-US" sz="2000" dirty="0">
                <a:solidFill>
                  <a:srgbClr val="C7404E"/>
                </a:solidFill>
              </a:rPr>
              <a:t> </a:t>
            </a:r>
            <a:r>
              <a:rPr lang="en-US" sz="2000" dirty="0" err="1">
                <a:solidFill>
                  <a:srgbClr val="C7404E"/>
                </a:solidFill>
              </a:rPr>
              <a:t>châm</a:t>
            </a:r>
            <a:r>
              <a:rPr lang="en-US" sz="2000" dirty="0">
                <a:solidFill>
                  <a:srgbClr val="C7404E"/>
                </a:solidFill>
              </a:rPr>
              <a:t> </a:t>
            </a:r>
            <a:r>
              <a:rPr lang="en-US" sz="2000" dirty="0" err="1">
                <a:solidFill>
                  <a:srgbClr val="C7404E"/>
                </a:solidFill>
              </a:rPr>
              <a:t>tạo</a:t>
            </a:r>
            <a:r>
              <a:rPr lang="en-US" sz="2000" dirty="0">
                <a:solidFill>
                  <a:srgbClr val="C7404E"/>
                </a:solidFill>
              </a:rPr>
              <a:t> </a:t>
            </a:r>
            <a:r>
              <a:rPr lang="en-US" sz="2000" dirty="0" err="1">
                <a:solidFill>
                  <a:srgbClr val="C7404E"/>
                </a:solidFill>
              </a:rPr>
              <a:t>ra</a:t>
            </a:r>
            <a:r>
              <a:rPr lang="en-US" sz="2000" dirty="0">
                <a:solidFill>
                  <a:srgbClr val="C7404E"/>
                </a:solidFill>
              </a:rPr>
              <a:t> </a:t>
            </a:r>
            <a:r>
              <a:rPr lang="en-US" sz="2000" dirty="0" err="1">
                <a:solidFill>
                  <a:srgbClr val="C7404E"/>
                </a:solidFill>
              </a:rPr>
              <a:t>dòng</a:t>
            </a:r>
            <a:r>
              <a:rPr lang="en-US" sz="2000" dirty="0">
                <a:solidFill>
                  <a:srgbClr val="C7404E"/>
                </a:solidFill>
              </a:rPr>
              <a:t> </a:t>
            </a:r>
            <a:r>
              <a:rPr lang="en-US" sz="2000" dirty="0" err="1">
                <a:solidFill>
                  <a:srgbClr val="C7404E"/>
                </a:solidFill>
              </a:rPr>
              <a:t>điện</a:t>
            </a:r>
            <a:r>
              <a:rPr lang="en-US" sz="2000" dirty="0">
                <a:solidFill>
                  <a:srgbClr val="C7404E"/>
                </a:solidFill>
              </a:rPr>
              <a:t> </a:t>
            </a:r>
          </a:p>
          <a:p>
            <a:pPr algn="l"/>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782528" y="772825"/>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Quan </a:t>
            </a:r>
            <a:r>
              <a:rPr lang="en-US" sz="2000" dirty="0" err="1">
                <a:solidFill>
                  <a:srgbClr val="002060"/>
                </a:solidFill>
              </a:rPr>
              <a:t>sát</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biết</a:t>
            </a:r>
            <a:r>
              <a:rPr lang="en-US" sz="2000" dirty="0">
                <a:solidFill>
                  <a:srgbClr val="002060"/>
                </a:solidFill>
              </a:rPr>
              <a:t>:</a:t>
            </a: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55012"/>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Trong trường hợp thí nghiệm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1</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ta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đưa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ra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thì số đường sức từ xuyên qua tiết diện của cuộn dây dẫn biến thiên như thế nào?</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0E8100D3-7825-4CCE-B647-2CE5D1FFBC54}"/>
              </a:ext>
            </a:extLst>
          </p:cNvPr>
          <p:cNvPicPr>
            <a:picLocks noChangeAspect="1"/>
          </p:cNvPicPr>
          <p:nvPr/>
        </p:nvPicPr>
        <p:blipFill>
          <a:blip r:embed="rId5"/>
          <a:stretch>
            <a:fillRect/>
          </a:stretch>
        </p:blipFill>
        <p:spPr>
          <a:xfrm>
            <a:off x="6438791" y="1363348"/>
            <a:ext cx="1827701" cy="1827701"/>
          </a:xfrm>
          <a:prstGeom prst="rect">
            <a:avLst/>
          </a:prstGeom>
        </p:spPr>
      </p:pic>
      <p:pic>
        <p:nvPicPr>
          <p:cNvPr id="3" name="Picture 2">
            <a:extLst>
              <a:ext uri="{FF2B5EF4-FFF2-40B4-BE49-F238E27FC236}">
                <a16:creationId xmlns:a16="http://schemas.microsoft.com/office/drawing/2014/main" id="{E455B35C-56B3-4A50-B996-6BF5EABD7554}"/>
              </a:ext>
            </a:extLst>
          </p:cNvPr>
          <p:cNvPicPr>
            <a:picLocks noChangeAspect="1"/>
          </p:cNvPicPr>
          <p:nvPr/>
        </p:nvPicPr>
        <p:blipFill>
          <a:blip r:embed="rId6"/>
          <a:stretch>
            <a:fillRect/>
          </a:stretch>
        </p:blipFill>
        <p:spPr>
          <a:xfrm>
            <a:off x="1872535" y="1155720"/>
            <a:ext cx="4280861" cy="2199292"/>
          </a:xfrm>
          <a:prstGeom prst="rect">
            <a:avLst/>
          </a:prstGeom>
        </p:spPr>
      </p:pic>
    </p:spTree>
    <p:extLst>
      <p:ext uri="{BB962C8B-B14F-4D97-AF65-F5344CB8AC3E}">
        <p14:creationId xmlns:p14="http://schemas.microsoft.com/office/powerpoint/2010/main" val="229762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1137419" y="861813"/>
            <a:ext cx="873885"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Giải</a:t>
            </a:r>
            <a:endParaRPr lang="en-US" sz="2000" dirty="0">
              <a:solidFill>
                <a:srgbClr val="002060"/>
              </a:solidFill>
            </a:endParaRP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515253"/>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Trong trường hợp thí nghiệm </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ta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đưa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ra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thì số đường sức từ xuyên qua tiết diện của cuộn dây dẫn giảm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58EBEBFC-8E23-4FDA-91F2-AC1EC5B236B5}"/>
              </a:ext>
            </a:extLst>
          </p:cNvPr>
          <p:cNvPicPr>
            <a:picLocks noChangeAspect="1"/>
          </p:cNvPicPr>
          <p:nvPr/>
        </p:nvPicPr>
        <p:blipFill>
          <a:blip r:embed="rId5"/>
          <a:stretch>
            <a:fillRect/>
          </a:stretch>
        </p:blipFill>
        <p:spPr>
          <a:xfrm>
            <a:off x="6490502" y="1216973"/>
            <a:ext cx="2021709" cy="2021711"/>
          </a:xfrm>
          <a:prstGeom prst="rect">
            <a:avLst/>
          </a:prstGeom>
        </p:spPr>
      </p:pic>
      <p:pic>
        <p:nvPicPr>
          <p:cNvPr id="15" name="Picture 14">
            <a:extLst>
              <a:ext uri="{FF2B5EF4-FFF2-40B4-BE49-F238E27FC236}">
                <a16:creationId xmlns:a16="http://schemas.microsoft.com/office/drawing/2014/main" id="{039332EE-C44A-4CF2-80E1-6811092771BE}"/>
              </a:ext>
            </a:extLst>
          </p:cNvPr>
          <p:cNvPicPr>
            <a:picLocks noChangeAspect="1"/>
          </p:cNvPicPr>
          <p:nvPr/>
        </p:nvPicPr>
        <p:blipFill>
          <a:blip r:embed="rId6"/>
          <a:stretch>
            <a:fillRect/>
          </a:stretch>
        </p:blipFill>
        <p:spPr>
          <a:xfrm>
            <a:off x="1902515" y="1039393"/>
            <a:ext cx="4280861" cy="2199292"/>
          </a:xfrm>
          <a:prstGeom prst="rect">
            <a:avLst/>
          </a:prstGeom>
        </p:spPr>
      </p:pic>
    </p:spTree>
    <p:extLst>
      <p:ext uri="{BB962C8B-B14F-4D97-AF65-F5344CB8AC3E}">
        <p14:creationId xmlns:p14="http://schemas.microsoft.com/office/powerpoint/2010/main" val="174069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52353" y="856651"/>
            <a:ext cx="6588367" cy="567244"/>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2: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dung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Rectangle: Rounded Corners 22">
            <a:extLst>
              <a:ext uri="{FF2B5EF4-FFF2-40B4-BE49-F238E27FC236}">
                <a16:creationId xmlns:a16="http://schemas.microsoft.com/office/drawing/2014/main" id="{17656B95-97BB-4EC8-9BC5-43C2D1359A37}"/>
              </a:ext>
            </a:extLst>
          </p:cNvPr>
          <p:cNvSpPr/>
          <p:nvPr/>
        </p:nvSpPr>
        <p:spPr>
          <a:xfrm>
            <a:off x="880399" y="318643"/>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A9EB38C-FAA7-4308-B83F-7ED2DAACA221}"/>
              </a:ext>
            </a:extLst>
          </p:cNvPr>
          <p:cNvGrpSpPr/>
          <p:nvPr/>
        </p:nvGrpSpPr>
        <p:grpSpPr>
          <a:xfrm>
            <a:off x="691144" y="318643"/>
            <a:ext cx="433529" cy="433529"/>
            <a:chOff x="2175563" y="1870636"/>
            <a:chExt cx="1559320" cy="1559320"/>
          </a:xfrm>
        </p:grpSpPr>
        <p:sp>
          <p:nvSpPr>
            <p:cNvPr id="29" name="Oval 28">
              <a:extLst>
                <a:ext uri="{FF2B5EF4-FFF2-40B4-BE49-F238E27FC236}">
                  <a16:creationId xmlns:a16="http://schemas.microsoft.com/office/drawing/2014/main" id="{1D20A2A4-E037-4E81-98DD-19D054195C0E}"/>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C7CAD91-9A04-4EE0-A152-B39B5234D176}"/>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1" name="Google Shape;9834;p32">
            <a:extLst>
              <a:ext uri="{FF2B5EF4-FFF2-40B4-BE49-F238E27FC236}">
                <a16:creationId xmlns:a16="http://schemas.microsoft.com/office/drawing/2014/main" id="{B0105D5B-83B0-4E59-8670-5F693341425C}"/>
              </a:ext>
            </a:extLst>
          </p:cNvPr>
          <p:cNvSpPr txBox="1">
            <a:spLocks/>
          </p:cNvSpPr>
          <p:nvPr/>
        </p:nvSpPr>
        <p:spPr>
          <a:xfrm>
            <a:off x="1124673" y="361123"/>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grpSp>
        <p:nvGrpSpPr>
          <p:cNvPr id="5" name="Group 4">
            <a:extLst>
              <a:ext uri="{FF2B5EF4-FFF2-40B4-BE49-F238E27FC236}">
                <a16:creationId xmlns:a16="http://schemas.microsoft.com/office/drawing/2014/main" id="{83855431-EABA-436A-9611-5015FBF25238}"/>
              </a:ext>
            </a:extLst>
          </p:cNvPr>
          <p:cNvGrpSpPr/>
          <p:nvPr/>
        </p:nvGrpSpPr>
        <p:grpSpPr>
          <a:xfrm>
            <a:off x="960435" y="1423895"/>
            <a:ext cx="7027155" cy="3257550"/>
            <a:chOff x="960435" y="1423895"/>
            <a:chExt cx="7027155" cy="3257550"/>
          </a:xfrm>
        </p:grpSpPr>
        <p:pic>
          <p:nvPicPr>
            <p:cNvPr id="3" name="Picture 2">
              <a:extLst>
                <a:ext uri="{FF2B5EF4-FFF2-40B4-BE49-F238E27FC236}">
                  <a16:creationId xmlns:a16="http://schemas.microsoft.com/office/drawing/2014/main" id="{025DD9CE-446D-456A-8E91-484E7354D0A1}"/>
                </a:ext>
              </a:extLst>
            </p:cNvPr>
            <p:cNvPicPr>
              <a:picLocks noChangeAspect="1"/>
            </p:cNvPicPr>
            <p:nvPr/>
          </p:nvPicPr>
          <p:blipFill>
            <a:blip r:embed="rId5"/>
            <a:stretch>
              <a:fillRect/>
            </a:stretch>
          </p:blipFill>
          <p:spPr>
            <a:xfrm>
              <a:off x="2345375" y="1423895"/>
              <a:ext cx="4485806" cy="3257550"/>
            </a:xfrm>
            <a:prstGeom prst="rect">
              <a:avLst/>
            </a:prstGeom>
          </p:spPr>
        </p:pic>
        <p:grpSp>
          <p:nvGrpSpPr>
            <p:cNvPr id="25" name="Group 24">
              <a:extLst>
                <a:ext uri="{FF2B5EF4-FFF2-40B4-BE49-F238E27FC236}">
                  <a16:creationId xmlns:a16="http://schemas.microsoft.com/office/drawing/2014/main" id="{5FAF3260-BAC9-B130-4005-0AD766291406}"/>
                </a:ext>
              </a:extLst>
            </p:cNvPr>
            <p:cNvGrpSpPr/>
            <p:nvPr/>
          </p:nvGrpSpPr>
          <p:grpSpPr>
            <a:xfrm>
              <a:off x="960435" y="1599278"/>
              <a:ext cx="7027155" cy="2545680"/>
              <a:chOff x="1640735" y="1528131"/>
              <a:chExt cx="7027155" cy="2545680"/>
            </a:xfrm>
          </p:grpSpPr>
          <p:sp>
            <p:nvSpPr>
              <p:cNvPr id="12" name="Google Shape;9834;p32">
                <a:extLst>
                  <a:ext uri="{FF2B5EF4-FFF2-40B4-BE49-F238E27FC236}">
                    <a16:creationId xmlns:a16="http://schemas.microsoft.com/office/drawing/2014/main" id="{3F27F4AB-E996-070F-8E59-588FD2831598}"/>
                  </a:ext>
                </a:extLst>
              </p:cNvPr>
              <p:cNvSpPr txBox="1">
                <a:spLocks/>
              </p:cNvSpPr>
              <p:nvPr/>
            </p:nvSpPr>
            <p:spPr>
              <a:xfrm>
                <a:off x="1640735" y="3591235"/>
                <a:ext cx="1289981"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Cuộn</a:t>
                </a:r>
                <a:r>
                  <a:rPr lang="en-US" sz="1400" dirty="0">
                    <a:solidFill>
                      <a:schemeClr val="tx1"/>
                    </a:solidFill>
                  </a:rPr>
                  <a:t> </a:t>
                </a:r>
                <a:r>
                  <a:rPr lang="en-US" sz="1400" dirty="0" err="1">
                    <a:solidFill>
                      <a:schemeClr val="tx1"/>
                    </a:solidFill>
                  </a:rPr>
                  <a:t>dây</a:t>
                </a:r>
                <a:r>
                  <a:rPr lang="en-US" sz="1400" dirty="0">
                    <a:solidFill>
                      <a:schemeClr val="tx1"/>
                    </a:solidFill>
                  </a:rPr>
                  <a:t> </a:t>
                </a:r>
                <a:r>
                  <a:rPr lang="en-US" sz="1400" dirty="0" err="1">
                    <a:solidFill>
                      <a:schemeClr val="tx1"/>
                    </a:solidFill>
                  </a:rPr>
                  <a:t>dẫn</a:t>
                </a:r>
                <a:r>
                  <a:rPr lang="en-US" sz="1400" dirty="0">
                    <a:solidFill>
                      <a:schemeClr val="tx1"/>
                    </a:solidFill>
                  </a:rPr>
                  <a:t> </a:t>
                </a:r>
              </a:p>
            </p:txBody>
          </p:sp>
          <p:sp>
            <p:nvSpPr>
              <p:cNvPr id="22" name="Google Shape;9834;p32">
                <a:extLst>
                  <a:ext uri="{FF2B5EF4-FFF2-40B4-BE49-F238E27FC236}">
                    <a16:creationId xmlns:a16="http://schemas.microsoft.com/office/drawing/2014/main" id="{696A70D0-2766-F0B6-5A1A-943F637E88CB}"/>
                  </a:ext>
                </a:extLst>
              </p:cNvPr>
              <p:cNvSpPr txBox="1">
                <a:spLocks/>
              </p:cNvSpPr>
              <p:nvPr/>
            </p:nvSpPr>
            <p:spPr>
              <a:xfrm>
                <a:off x="7533125" y="1528131"/>
                <a:ext cx="914400"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Bộ</a:t>
                </a:r>
                <a:r>
                  <a:rPr lang="en-US" sz="1400" dirty="0">
                    <a:solidFill>
                      <a:schemeClr val="tx1"/>
                    </a:solidFill>
                  </a:rPr>
                  <a:t> </a:t>
                </a:r>
                <a:r>
                  <a:rPr lang="en-US" sz="1400" dirty="0" err="1">
                    <a:solidFill>
                      <a:schemeClr val="tx1"/>
                    </a:solidFill>
                  </a:rPr>
                  <a:t>nguồn</a:t>
                </a:r>
                <a:endParaRPr lang="en-US" sz="1400" dirty="0">
                  <a:solidFill>
                    <a:schemeClr val="tx1"/>
                  </a:solidFill>
                </a:endParaRPr>
              </a:p>
            </p:txBody>
          </p:sp>
          <p:sp>
            <p:nvSpPr>
              <p:cNvPr id="24" name="Google Shape;9834;p32">
                <a:extLst>
                  <a:ext uri="{FF2B5EF4-FFF2-40B4-BE49-F238E27FC236}">
                    <a16:creationId xmlns:a16="http://schemas.microsoft.com/office/drawing/2014/main" id="{1E2417D4-2D04-BC44-B41C-CE066649EE9C}"/>
                  </a:ext>
                </a:extLst>
              </p:cNvPr>
              <p:cNvSpPr txBox="1">
                <a:spLocks/>
              </p:cNvSpPr>
              <p:nvPr/>
            </p:nvSpPr>
            <p:spPr>
              <a:xfrm>
                <a:off x="7445145" y="3718649"/>
                <a:ext cx="1222745"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Công</a:t>
                </a:r>
                <a:r>
                  <a:rPr lang="en-US" sz="1400" dirty="0">
                    <a:solidFill>
                      <a:schemeClr val="tx1"/>
                    </a:solidFill>
                  </a:rPr>
                  <a:t> </a:t>
                </a:r>
                <a:r>
                  <a:rPr lang="en-US" sz="1400" dirty="0" err="1">
                    <a:solidFill>
                      <a:schemeClr val="tx1"/>
                    </a:solidFill>
                  </a:rPr>
                  <a:t>tắc</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sp>
            <p:nvSpPr>
              <p:cNvPr id="17" name="Google Shape;9834;p32">
                <a:extLst>
                  <a:ext uri="{FF2B5EF4-FFF2-40B4-BE49-F238E27FC236}">
                    <a16:creationId xmlns:a16="http://schemas.microsoft.com/office/drawing/2014/main" id="{EDC10E70-0C7B-406D-BD94-D50C98E23363}"/>
                  </a:ext>
                </a:extLst>
              </p:cNvPr>
              <p:cNvSpPr txBox="1">
                <a:spLocks/>
              </p:cNvSpPr>
              <p:nvPr/>
            </p:nvSpPr>
            <p:spPr>
              <a:xfrm>
                <a:off x="3559476" y="1589693"/>
                <a:ext cx="914400"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Điện</a:t>
                </a:r>
                <a:r>
                  <a:rPr lang="en-US" sz="1400" dirty="0">
                    <a:solidFill>
                      <a:schemeClr val="tx1"/>
                    </a:solidFill>
                  </a:rPr>
                  <a:t> </a:t>
                </a:r>
                <a:r>
                  <a:rPr lang="en-US" sz="1400" dirty="0" err="1">
                    <a:solidFill>
                      <a:schemeClr val="tx1"/>
                    </a:solidFill>
                  </a:rPr>
                  <a:t>kế</a:t>
                </a:r>
                <a:endParaRPr lang="en-US" sz="1400" dirty="0">
                  <a:solidFill>
                    <a:schemeClr val="tx1"/>
                  </a:solidFill>
                </a:endParaRPr>
              </a:p>
            </p:txBody>
          </p:sp>
        </p:grpSp>
        <p:sp>
          <p:nvSpPr>
            <p:cNvPr id="32" name="Google Shape;9834;p32">
              <a:extLst>
                <a:ext uri="{FF2B5EF4-FFF2-40B4-BE49-F238E27FC236}">
                  <a16:creationId xmlns:a16="http://schemas.microsoft.com/office/drawing/2014/main" id="{09EE63B8-61AA-4D66-A9DD-59EAAEE39F79}"/>
                </a:ext>
              </a:extLst>
            </p:cNvPr>
            <p:cNvSpPr txBox="1">
              <a:spLocks/>
            </p:cNvSpPr>
            <p:nvPr/>
          </p:nvSpPr>
          <p:spPr>
            <a:xfrm>
              <a:off x="5014160" y="4326283"/>
              <a:ext cx="155153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a:solidFill>
                    <a:schemeClr val="tx1"/>
                  </a:solidFill>
                </a:rPr>
                <a:t>Nam </a:t>
              </a:r>
              <a:r>
                <a:rPr lang="en-US" sz="1400" dirty="0" err="1">
                  <a:solidFill>
                    <a:schemeClr val="tx1"/>
                  </a:solidFill>
                </a:rPr>
                <a:t>châm</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grpSp>
    </p:spTree>
    <p:extLst>
      <p:ext uri="{BB962C8B-B14F-4D97-AF65-F5344CB8AC3E}">
        <p14:creationId xmlns:p14="http://schemas.microsoft.com/office/powerpoint/2010/main" val="143535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66975" y="273322"/>
            <a:ext cx="5540061"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Dùng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tạo</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ra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endParaRPr lang="en-US" sz="1800" b="1" dirty="0">
              <a:solidFill>
                <a:schemeClr val="tx1"/>
              </a:solidFill>
              <a:latin typeface="Calibri" panose="020F0502020204030204" pitchFamily="34" charset="0"/>
              <a:cs typeface="Calibri" panose="020F0502020204030204" pitchFamily="34" charset="0"/>
            </a:endParaRP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790381" y="3385240"/>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790380" y="3813712"/>
            <a:ext cx="7798577"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Đóng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công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tắc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trong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và</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sau</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khi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đóng</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4" name="Google Shape;9834;p32">
            <a:extLst>
              <a:ext uri="{FF2B5EF4-FFF2-40B4-BE49-F238E27FC236}">
                <a16:creationId xmlns:a16="http://schemas.microsoft.com/office/drawing/2014/main" id="{3850EE30-2F03-1FAB-FE3D-1BD9448196EA}"/>
              </a:ext>
            </a:extLst>
          </p:cNvPr>
          <p:cNvSpPr txBox="1">
            <a:spLocks/>
          </p:cNvSpPr>
          <p:nvPr/>
        </p:nvSpPr>
        <p:spPr>
          <a:xfrm>
            <a:off x="790378" y="4242184"/>
            <a:ext cx="786452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err="1">
                <a:solidFill>
                  <a:schemeClr val="tx1"/>
                </a:solidFill>
                <a:latin typeface="Calibri" panose="020F0502020204030204" pitchFamily="34" charset="0"/>
                <a:cs typeface="Calibri" panose="020F0502020204030204" pitchFamily="34" charset="0"/>
              </a:rPr>
              <a:t>Ngắt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công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tắc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trong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và</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sau</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khi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ngắt</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57FE9AB1-94F9-4AE7-A8B0-8479BDA3576D}"/>
              </a:ext>
            </a:extLst>
          </p:cNvPr>
          <p:cNvGrpSpPr/>
          <p:nvPr/>
        </p:nvGrpSpPr>
        <p:grpSpPr>
          <a:xfrm>
            <a:off x="1487837" y="794065"/>
            <a:ext cx="6168326" cy="2634004"/>
            <a:chOff x="659738" y="1423895"/>
            <a:chExt cx="7628550" cy="3257550"/>
          </a:xfrm>
        </p:grpSpPr>
        <p:pic>
          <p:nvPicPr>
            <p:cNvPr id="16" name="Picture 15">
              <a:extLst>
                <a:ext uri="{FF2B5EF4-FFF2-40B4-BE49-F238E27FC236}">
                  <a16:creationId xmlns:a16="http://schemas.microsoft.com/office/drawing/2014/main" id="{4403CE2C-5B7B-429D-9C0C-5167889491A6}"/>
                </a:ext>
              </a:extLst>
            </p:cNvPr>
            <p:cNvPicPr>
              <a:picLocks noChangeAspect="1"/>
            </p:cNvPicPr>
            <p:nvPr/>
          </p:nvPicPr>
          <p:blipFill>
            <a:blip r:embed="rId4"/>
            <a:stretch>
              <a:fillRect/>
            </a:stretch>
          </p:blipFill>
          <p:spPr>
            <a:xfrm>
              <a:off x="2345375" y="1423895"/>
              <a:ext cx="4485806" cy="3257550"/>
            </a:xfrm>
            <a:prstGeom prst="rect">
              <a:avLst/>
            </a:prstGeom>
          </p:spPr>
        </p:pic>
        <p:grpSp>
          <p:nvGrpSpPr>
            <p:cNvPr id="17" name="Group 16">
              <a:extLst>
                <a:ext uri="{FF2B5EF4-FFF2-40B4-BE49-F238E27FC236}">
                  <a16:creationId xmlns:a16="http://schemas.microsoft.com/office/drawing/2014/main" id="{5E8190BC-2CBD-430B-90FE-0D79E4940A7C}"/>
                </a:ext>
              </a:extLst>
            </p:cNvPr>
            <p:cNvGrpSpPr/>
            <p:nvPr/>
          </p:nvGrpSpPr>
          <p:grpSpPr>
            <a:xfrm>
              <a:off x="659738" y="1599278"/>
              <a:ext cx="7628550" cy="2545680"/>
              <a:chOff x="1340038" y="1528131"/>
              <a:chExt cx="7628550" cy="2545680"/>
            </a:xfrm>
          </p:grpSpPr>
          <p:sp>
            <p:nvSpPr>
              <p:cNvPr id="19" name="Google Shape;9834;p32">
                <a:extLst>
                  <a:ext uri="{FF2B5EF4-FFF2-40B4-BE49-F238E27FC236}">
                    <a16:creationId xmlns:a16="http://schemas.microsoft.com/office/drawing/2014/main" id="{74590B3E-3809-4193-9AC4-81FD6F92BE31}"/>
                  </a:ext>
                </a:extLst>
              </p:cNvPr>
              <p:cNvSpPr txBox="1">
                <a:spLocks/>
              </p:cNvSpPr>
              <p:nvPr/>
            </p:nvSpPr>
            <p:spPr>
              <a:xfrm>
                <a:off x="1340038" y="3591235"/>
                <a:ext cx="1590678"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Cuộn</a:t>
                </a:r>
                <a:r>
                  <a:rPr lang="en-US" sz="1400" dirty="0">
                    <a:solidFill>
                      <a:schemeClr val="tx1"/>
                    </a:solidFill>
                  </a:rPr>
                  <a:t> </a:t>
                </a:r>
                <a:r>
                  <a:rPr lang="en-US" sz="1400" dirty="0" err="1">
                    <a:solidFill>
                      <a:schemeClr val="tx1"/>
                    </a:solidFill>
                  </a:rPr>
                  <a:t>dây</a:t>
                </a:r>
                <a:r>
                  <a:rPr lang="en-US" sz="1400" dirty="0">
                    <a:solidFill>
                      <a:schemeClr val="tx1"/>
                    </a:solidFill>
                  </a:rPr>
                  <a:t> </a:t>
                </a:r>
                <a:r>
                  <a:rPr lang="en-US" sz="1400" dirty="0" err="1">
                    <a:solidFill>
                      <a:schemeClr val="tx1"/>
                    </a:solidFill>
                  </a:rPr>
                  <a:t>dẫn</a:t>
                </a:r>
                <a:r>
                  <a:rPr lang="en-US" sz="1400" dirty="0">
                    <a:solidFill>
                      <a:schemeClr val="tx1"/>
                    </a:solidFill>
                  </a:rPr>
                  <a:t> </a:t>
                </a:r>
              </a:p>
            </p:txBody>
          </p:sp>
          <p:sp>
            <p:nvSpPr>
              <p:cNvPr id="21" name="Google Shape;9834;p32">
                <a:extLst>
                  <a:ext uri="{FF2B5EF4-FFF2-40B4-BE49-F238E27FC236}">
                    <a16:creationId xmlns:a16="http://schemas.microsoft.com/office/drawing/2014/main" id="{727C0E17-B486-41CE-80A0-E73527AA544A}"/>
                  </a:ext>
                </a:extLst>
              </p:cNvPr>
              <p:cNvSpPr txBox="1">
                <a:spLocks/>
              </p:cNvSpPr>
              <p:nvPr/>
            </p:nvSpPr>
            <p:spPr>
              <a:xfrm>
                <a:off x="7533124" y="1528131"/>
                <a:ext cx="1155814"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Bộ</a:t>
                </a:r>
                <a:r>
                  <a:rPr lang="en-US" sz="1400" dirty="0">
                    <a:solidFill>
                      <a:schemeClr val="tx1"/>
                    </a:solidFill>
                  </a:rPr>
                  <a:t> </a:t>
                </a:r>
                <a:r>
                  <a:rPr lang="en-US" sz="1400" dirty="0" err="1">
                    <a:solidFill>
                      <a:schemeClr val="tx1"/>
                    </a:solidFill>
                  </a:rPr>
                  <a:t>nguồn</a:t>
                </a:r>
                <a:endParaRPr lang="en-US" sz="1400" dirty="0">
                  <a:solidFill>
                    <a:schemeClr val="tx1"/>
                  </a:solidFill>
                </a:endParaRPr>
              </a:p>
            </p:txBody>
          </p:sp>
          <p:sp>
            <p:nvSpPr>
              <p:cNvPr id="22" name="Google Shape;9834;p32">
                <a:extLst>
                  <a:ext uri="{FF2B5EF4-FFF2-40B4-BE49-F238E27FC236}">
                    <a16:creationId xmlns:a16="http://schemas.microsoft.com/office/drawing/2014/main" id="{BA571C20-35F9-4D18-BF45-84016DE6D33F}"/>
                  </a:ext>
                </a:extLst>
              </p:cNvPr>
              <p:cNvSpPr txBox="1">
                <a:spLocks/>
              </p:cNvSpPr>
              <p:nvPr/>
            </p:nvSpPr>
            <p:spPr>
              <a:xfrm>
                <a:off x="7445145" y="3718650"/>
                <a:ext cx="1523443"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Công</a:t>
                </a:r>
                <a:r>
                  <a:rPr lang="en-US" sz="1400" dirty="0">
                    <a:solidFill>
                      <a:schemeClr val="tx1"/>
                    </a:solidFill>
                  </a:rPr>
                  <a:t> </a:t>
                </a:r>
                <a:r>
                  <a:rPr lang="en-US" sz="1400" dirty="0" err="1">
                    <a:solidFill>
                      <a:schemeClr val="tx1"/>
                    </a:solidFill>
                  </a:rPr>
                  <a:t>tắc</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sp>
            <p:nvSpPr>
              <p:cNvPr id="23" name="Google Shape;9834;p32">
                <a:extLst>
                  <a:ext uri="{FF2B5EF4-FFF2-40B4-BE49-F238E27FC236}">
                    <a16:creationId xmlns:a16="http://schemas.microsoft.com/office/drawing/2014/main" id="{18EB1A22-78C7-4AC7-818D-63E007E9F470}"/>
                  </a:ext>
                </a:extLst>
              </p:cNvPr>
              <p:cNvSpPr txBox="1">
                <a:spLocks/>
              </p:cNvSpPr>
              <p:nvPr/>
            </p:nvSpPr>
            <p:spPr>
              <a:xfrm>
                <a:off x="3199259" y="1589693"/>
                <a:ext cx="1274618"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Điện</a:t>
                </a:r>
                <a:r>
                  <a:rPr lang="en-US" sz="1400" dirty="0">
                    <a:solidFill>
                      <a:schemeClr val="tx1"/>
                    </a:solidFill>
                  </a:rPr>
                  <a:t> </a:t>
                </a:r>
                <a:r>
                  <a:rPr lang="en-US" sz="1400" dirty="0" err="1">
                    <a:solidFill>
                      <a:schemeClr val="tx1"/>
                    </a:solidFill>
                  </a:rPr>
                  <a:t>kế</a:t>
                </a:r>
                <a:endParaRPr lang="en-US" sz="1400" dirty="0">
                  <a:solidFill>
                    <a:schemeClr val="tx1"/>
                  </a:solidFill>
                </a:endParaRPr>
              </a:p>
            </p:txBody>
          </p:sp>
        </p:grpSp>
        <p:sp>
          <p:nvSpPr>
            <p:cNvPr id="18" name="Google Shape;9834;p32">
              <a:extLst>
                <a:ext uri="{FF2B5EF4-FFF2-40B4-BE49-F238E27FC236}">
                  <a16:creationId xmlns:a16="http://schemas.microsoft.com/office/drawing/2014/main" id="{4D4C36C3-211E-46CE-A3A7-C6945D038526}"/>
                </a:ext>
              </a:extLst>
            </p:cNvPr>
            <p:cNvSpPr txBox="1">
              <a:spLocks/>
            </p:cNvSpPr>
            <p:nvPr/>
          </p:nvSpPr>
          <p:spPr>
            <a:xfrm>
              <a:off x="5014160" y="4326284"/>
              <a:ext cx="1911981"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a:solidFill>
                    <a:schemeClr val="tx1"/>
                  </a:solidFill>
                </a:rPr>
                <a:t>Nam </a:t>
              </a:r>
              <a:r>
                <a:rPr lang="en-US" sz="1400" dirty="0" err="1">
                  <a:solidFill>
                    <a:schemeClr val="tx1"/>
                  </a:solidFill>
                </a:rPr>
                <a:t>châm</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grpSp>
    </p:spTree>
    <p:extLst>
      <p:ext uri="{BB962C8B-B14F-4D97-AF65-F5344CB8AC3E}">
        <p14:creationId xmlns:p14="http://schemas.microsoft.com/office/powerpoint/2010/main" val="2666616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grpSp>
        <p:nvGrpSpPr>
          <p:cNvPr id="9929" name="Google Shape;9929;p38"/>
          <p:cNvGrpSpPr/>
          <p:nvPr/>
        </p:nvGrpSpPr>
        <p:grpSpPr>
          <a:xfrm rot="-2700000">
            <a:off x="6267687" y="3851308"/>
            <a:ext cx="2270043" cy="183536"/>
            <a:chOff x="5419725" y="2413000"/>
            <a:chExt cx="2169725" cy="175425"/>
          </a:xfrm>
        </p:grpSpPr>
        <p:sp>
          <p:nvSpPr>
            <p:cNvPr id="9930" name="Google Shape;9930;p3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8"/>
          <p:cNvSpPr/>
          <p:nvPr/>
        </p:nvSpPr>
        <p:spPr>
          <a:xfrm>
            <a:off x="7963575" y="2967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6462175" y="324300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535465" y="78503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8"/>
          <p:cNvSpPr/>
          <p:nvPr/>
        </p:nvSpPr>
        <p:spPr>
          <a:xfrm>
            <a:off x="7575163" y="79015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070800"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3384977" y="1390702"/>
            <a:ext cx="4493262" cy="2109244"/>
          </a:xfrm>
          <a:prstGeom prst="rect">
            <a:avLst/>
          </a:prstGeom>
        </p:spPr>
        <p:txBody>
          <a:bodyPr spcFirstLastPara="1" wrap="square" lIns="91425" tIns="91425" rIns="91425" bIns="91425" anchor="ctr" anchorCtr="0">
            <a:noAutofit/>
          </a:bodyPr>
          <a:lstStyle/>
          <a:p>
            <a:pPr marR="0" lvl="0">
              <a:lnSpc>
                <a:spcPct val="137000"/>
              </a:lnSpc>
              <a:spcBef>
                <a:spcPts val="0"/>
              </a:spcBef>
              <a:spcAft>
                <a:spcPts val="200"/>
              </a:spcAft>
              <a:buClr>
                <a:srgbClr val="000000"/>
              </a:buClr>
              <a:buSzPts val="1000"/>
              <a:tabLst>
                <a:tab pos="412115" algn="l"/>
              </a:tabLst>
            </a:pPr>
            <a:r>
              <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Khi đóng hoặc mở cồng tắc thì số đường sức từ xuyên qua tiết diện cuộn dây dẫn biến thiên như thế nào?</a:t>
            </a:r>
            <a:endPar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876986" y="1892082"/>
            <a:ext cx="2918465" cy="2918465"/>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3549919" y="557694"/>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1336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6972450" y="158742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532554" y="2677597"/>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72" name="Google Shape;9872;p34"/>
          <p:cNvSpPr txBox="1">
            <a:spLocks noGrp="1"/>
          </p:cNvSpPr>
          <p:nvPr>
            <p:ph type="title"/>
          </p:nvPr>
        </p:nvSpPr>
        <p:spPr>
          <a:xfrm>
            <a:off x="1196537" y="1521073"/>
            <a:ext cx="6088912" cy="18896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1. </a:t>
            </a:r>
            <a:r>
              <a:rPr lang="vi-VN" sz="3200" b="1" dirty="0">
                <a:solidFill>
                  <a:schemeClr val="tx1"/>
                </a:solidFill>
                <a:latin typeface="Calibri" panose="020F0502020204030204" pitchFamily="34" charset="0"/>
                <a:cs typeface="Calibri" panose="020F0502020204030204" pitchFamily="34" charset="0"/>
              </a:rPr>
              <a:t>Khi đóng hoặc mở công tắc thì số đường sức tử xuyên qua tiết diện cuộn dây dẫn t</a:t>
            </a:r>
            <a:r>
              <a:rPr lang="en-US" sz="3200" b="1" dirty="0">
                <a:solidFill>
                  <a:schemeClr val="tx1"/>
                </a:solidFill>
                <a:latin typeface="Calibri" panose="020F0502020204030204" pitchFamily="34" charset="0"/>
                <a:cs typeface="Calibri" panose="020F0502020204030204" pitchFamily="34" charset="0"/>
              </a:rPr>
              <a:t>ă</a:t>
            </a:r>
            <a:r>
              <a:rPr lang="vi-VN" sz="3200" b="1" dirty="0">
                <a:solidFill>
                  <a:schemeClr val="tx1"/>
                </a:solidFill>
                <a:latin typeface="Calibri" panose="020F0502020204030204" pitchFamily="34" charset="0"/>
                <a:cs typeface="Calibri" panose="020F0502020204030204" pitchFamily="34" charset="0"/>
              </a:rPr>
              <a:t>ng</a:t>
            </a:r>
            <a:r>
              <a:rPr lang="en-US" sz="3200" b="1" dirty="0">
                <a:solidFill>
                  <a:schemeClr val="tx1"/>
                </a:solidFill>
                <a:latin typeface="Calibri" panose="020F0502020204030204" pitchFamily="34" charset="0"/>
                <a:cs typeface="Calibri" panose="020F0502020204030204" pitchFamily="34" charset="0"/>
              </a:rPr>
              <a:t>.</a:t>
            </a:r>
            <a:endParaRPr sz="4400" dirty="0"/>
          </a:p>
        </p:txBody>
      </p:sp>
    </p:spTree>
    <p:extLst>
      <p:ext uri="{BB962C8B-B14F-4D97-AF65-F5344CB8AC3E}">
        <p14:creationId xmlns:p14="http://schemas.microsoft.com/office/powerpoint/2010/main" val="170356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grpSp>
        <p:nvGrpSpPr>
          <p:cNvPr id="9929" name="Google Shape;9929;p38"/>
          <p:cNvGrpSpPr/>
          <p:nvPr/>
        </p:nvGrpSpPr>
        <p:grpSpPr>
          <a:xfrm rot="-2700000">
            <a:off x="6267687" y="3851308"/>
            <a:ext cx="2270043" cy="183536"/>
            <a:chOff x="5419725" y="2413000"/>
            <a:chExt cx="2169725" cy="175425"/>
          </a:xfrm>
        </p:grpSpPr>
        <p:sp>
          <p:nvSpPr>
            <p:cNvPr id="9930" name="Google Shape;9930;p3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8"/>
          <p:cNvSpPr/>
          <p:nvPr/>
        </p:nvSpPr>
        <p:spPr>
          <a:xfrm>
            <a:off x="7963575" y="2967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6462175" y="324300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535465" y="78503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8"/>
          <p:cNvSpPr/>
          <p:nvPr/>
        </p:nvSpPr>
        <p:spPr>
          <a:xfrm>
            <a:off x="7575163" y="79015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070800"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3030813" y="1395034"/>
            <a:ext cx="4898873" cy="2109244"/>
          </a:xfrm>
          <a:prstGeom prst="rect">
            <a:avLst/>
          </a:prstGeom>
        </p:spPr>
        <p:txBody>
          <a:bodyPr spcFirstLastPara="1" wrap="square" lIns="91425" tIns="91425" rIns="91425" bIns="91425" anchor="ctr" anchorCtr="0">
            <a:noAutofit/>
          </a:bodyPr>
          <a:lstStyle/>
          <a:p>
            <a:pPr marR="0" lvl="0">
              <a:spcBef>
                <a:spcPts val="0"/>
              </a:spcBef>
              <a:spcAft>
                <a:spcPts val="1900"/>
              </a:spcAft>
              <a:buClr>
                <a:srgbClr val="000000"/>
              </a:buClr>
              <a:buSzPts val="1000"/>
              <a:tabLst>
                <a:tab pos="421005" algn="l"/>
              </a:tabLst>
            </a:pPr>
            <a:r>
              <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Từ hai thí nghiệm dùng thanh nam châm vĩnh cửu dịch chuyển và nam châm điện ở trên, hãy nêu giả thuyết về nguyên nhân xuất hiện dòng điện cảm ứng trong cuộn dây.</a:t>
            </a:r>
            <a:endPar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83641" y="1824429"/>
            <a:ext cx="2238797" cy="2238797"/>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1107479" y="515259"/>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7664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8079590" y="756734"/>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430309" y="1804399"/>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72" name="Google Shape;9872;p34"/>
          <p:cNvSpPr txBox="1">
            <a:spLocks noGrp="1"/>
          </p:cNvSpPr>
          <p:nvPr>
            <p:ph type="title"/>
          </p:nvPr>
        </p:nvSpPr>
        <p:spPr>
          <a:xfrm>
            <a:off x="1167945" y="443729"/>
            <a:ext cx="5422955" cy="39809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tx1"/>
                </a:solidFill>
                <a:latin typeface="Calibri" panose="020F0502020204030204" pitchFamily="34" charset="0"/>
                <a:cs typeface="Calibri" panose="020F0502020204030204" pitchFamily="34" charset="0"/>
              </a:rPr>
              <a:t>2. Từ hai thí nghiệm dùng thanh năm châm vĩnh cửu dịch chuyển và nam châm điện ở trên, nguyên nhân xuất hiện dòng điện cảm ứng trong cuộn dây là do sự thay đổi số đường sức từ đi qua cuộn</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dây</a:t>
            </a:r>
            <a:r>
              <a:rPr lang="en-US" sz="3200" b="1" dirty="0">
                <a:solidFill>
                  <a:schemeClr val="tx1"/>
                </a:solidFill>
                <a:latin typeface="Calibri" panose="020F0502020204030204" pitchFamily="34" charset="0"/>
                <a:cs typeface="Calibri" panose="020F0502020204030204" pitchFamily="34" charset="0"/>
              </a:rPr>
              <a:t>. </a:t>
            </a:r>
            <a:endParaRPr sz="4400" dirty="0"/>
          </a:p>
        </p:txBody>
      </p:sp>
    </p:spTree>
    <p:extLst>
      <p:ext uri="{BB962C8B-B14F-4D97-AF65-F5344CB8AC3E}">
        <p14:creationId xmlns:p14="http://schemas.microsoft.com/office/powerpoint/2010/main" val="3146497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9CDBE"/>
        </a:solidFill>
        <a:effectLst/>
      </p:bgPr>
    </p:bg>
    <p:spTree>
      <p:nvGrpSpPr>
        <p:cNvPr id="1" name="Shape 9814"/>
        <p:cNvGrpSpPr/>
        <p:nvPr/>
      </p:nvGrpSpPr>
      <p:grpSpPr>
        <a:xfrm>
          <a:off x="0" y="0"/>
          <a:ext cx="0" cy="0"/>
          <a:chOff x="0" y="0"/>
          <a:chExt cx="0" cy="0"/>
        </a:xfrm>
      </p:grpSpPr>
      <p:sp>
        <p:nvSpPr>
          <p:cNvPr id="9815" name="Google Shape;9815;p31"/>
          <p:cNvSpPr txBox="1">
            <a:spLocks noGrp="1"/>
          </p:cNvSpPr>
          <p:nvPr>
            <p:ph type="ctrTitle"/>
          </p:nvPr>
        </p:nvSpPr>
        <p:spPr>
          <a:xfrm>
            <a:off x="3154555" y="1204411"/>
            <a:ext cx="2869886" cy="6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4800" dirty="0">
                <a:solidFill>
                  <a:srgbClr val="C7404E"/>
                </a:solidFill>
              </a:rPr>
              <a:t>BÀI </a:t>
            </a:r>
            <a:r>
              <a:rPr lang="es" sz="4800" dirty="0" smtClean="0">
                <a:solidFill>
                  <a:srgbClr val="C7404E"/>
                </a:solidFill>
              </a:rPr>
              <a:t>11</a:t>
            </a:r>
            <a:endParaRPr sz="4800" dirty="0">
              <a:solidFill>
                <a:srgbClr val="C7404E"/>
              </a:solidFill>
            </a:endParaRPr>
          </a:p>
        </p:txBody>
      </p:sp>
      <p:grpSp>
        <p:nvGrpSpPr>
          <p:cNvPr id="9816" name="Google Shape;9816;p31"/>
          <p:cNvGrpSpPr/>
          <p:nvPr/>
        </p:nvGrpSpPr>
        <p:grpSpPr>
          <a:xfrm rot="-8670542">
            <a:off x="7319008" y="2910838"/>
            <a:ext cx="398109" cy="2141153"/>
            <a:chOff x="5686500" y="2272225"/>
            <a:chExt cx="481425" cy="2589250"/>
          </a:xfrm>
        </p:grpSpPr>
        <p:sp>
          <p:nvSpPr>
            <p:cNvPr id="9817" name="Google Shape;9817;p31"/>
            <p:cNvSpPr/>
            <p:nvPr/>
          </p:nvSpPr>
          <p:spPr>
            <a:xfrm>
              <a:off x="5686500" y="3674725"/>
              <a:ext cx="260950" cy="1082650"/>
            </a:xfrm>
            <a:custGeom>
              <a:avLst/>
              <a:gdLst/>
              <a:ahLst/>
              <a:cxnLst/>
              <a:rect l="l" t="t" r="r" b="b"/>
              <a:pathLst>
                <a:path w="10438" h="43306" extrusionOk="0">
                  <a:moveTo>
                    <a:pt x="7833" y="1"/>
                  </a:moveTo>
                  <a:cubicBezTo>
                    <a:pt x="7371" y="1"/>
                    <a:pt x="6972" y="354"/>
                    <a:pt x="6919" y="826"/>
                  </a:cubicBezTo>
                  <a:lnTo>
                    <a:pt x="6917" y="856"/>
                  </a:lnTo>
                  <a:cubicBezTo>
                    <a:pt x="6721" y="2624"/>
                    <a:pt x="6364" y="4312"/>
                    <a:pt x="5698" y="5866"/>
                  </a:cubicBezTo>
                  <a:cubicBezTo>
                    <a:pt x="5050" y="7434"/>
                    <a:pt x="4084" y="8863"/>
                    <a:pt x="3088" y="10468"/>
                  </a:cubicBezTo>
                  <a:cubicBezTo>
                    <a:pt x="2589" y="11280"/>
                    <a:pt x="2092" y="12124"/>
                    <a:pt x="1654" y="13039"/>
                  </a:cubicBezTo>
                  <a:cubicBezTo>
                    <a:pt x="1226" y="13954"/>
                    <a:pt x="864" y="14928"/>
                    <a:pt x="605" y="15926"/>
                  </a:cubicBezTo>
                  <a:cubicBezTo>
                    <a:pt x="331" y="16927"/>
                    <a:pt x="189" y="17942"/>
                    <a:pt x="83" y="18960"/>
                  </a:cubicBezTo>
                  <a:cubicBezTo>
                    <a:pt x="49" y="19968"/>
                    <a:pt x="0" y="20983"/>
                    <a:pt x="91" y="21967"/>
                  </a:cubicBezTo>
                  <a:cubicBezTo>
                    <a:pt x="306" y="25901"/>
                    <a:pt x="1297" y="29668"/>
                    <a:pt x="2718" y="33243"/>
                  </a:cubicBezTo>
                  <a:cubicBezTo>
                    <a:pt x="3455" y="35019"/>
                    <a:pt x="4316" y="36736"/>
                    <a:pt x="5302" y="38373"/>
                  </a:cubicBezTo>
                  <a:cubicBezTo>
                    <a:pt x="6303" y="40015"/>
                    <a:pt x="7369" y="41561"/>
                    <a:pt x="8712" y="43012"/>
                  </a:cubicBezTo>
                  <a:lnTo>
                    <a:pt x="8710" y="43012"/>
                  </a:lnTo>
                  <a:cubicBezTo>
                    <a:pt x="8886" y="43202"/>
                    <a:pt x="9133" y="43306"/>
                    <a:pt x="9386" y="43306"/>
                  </a:cubicBezTo>
                  <a:cubicBezTo>
                    <a:pt x="9540" y="43306"/>
                    <a:pt x="9697" y="43267"/>
                    <a:pt x="9840" y="43185"/>
                  </a:cubicBezTo>
                  <a:cubicBezTo>
                    <a:pt x="10281" y="42933"/>
                    <a:pt x="10437" y="42368"/>
                    <a:pt x="10185" y="41923"/>
                  </a:cubicBezTo>
                  <a:lnTo>
                    <a:pt x="10158" y="41872"/>
                  </a:lnTo>
                  <a:cubicBezTo>
                    <a:pt x="8416" y="38782"/>
                    <a:pt x="6936" y="35440"/>
                    <a:pt x="5813" y="32078"/>
                  </a:cubicBezTo>
                  <a:cubicBezTo>
                    <a:pt x="4693" y="28709"/>
                    <a:pt x="3905" y="25206"/>
                    <a:pt x="3643" y="21742"/>
                  </a:cubicBezTo>
                  <a:cubicBezTo>
                    <a:pt x="3499" y="20024"/>
                    <a:pt x="3580" y="18346"/>
                    <a:pt x="3929" y="16751"/>
                  </a:cubicBezTo>
                  <a:cubicBezTo>
                    <a:pt x="4282" y="15151"/>
                    <a:pt x="4942" y="13636"/>
                    <a:pt x="5789" y="12041"/>
                  </a:cubicBezTo>
                  <a:cubicBezTo>
                    <a:pt x="6645" y="10453"/>
                    <a:pt x="7602" y="8689"/>
                    <a:pt x="8169" y="6752"/>
                  </a:cubicBezTo>
                  <a:cubicBezTo>
                    <a:pt x="8749" y="4816"/>
                    <a:pt x="8903" y="2791"/>
                    <a:pt x="8752" y="856"/>
                  </a:cubicBezTo>
                  <a:cubicBezTo>
                    <a:pt x="8720" y="420"/>
                    <a:pt x="8382" y="58"/>
                    <a:pt x="7934" y="7"/>
                  </a:cubicBezTo>
                  <a:cubicBezTo>
                    <a:pt x="7900" y="3"/>
                    <a:pt x="7866" y="1"/>
                    <a:pt x="7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31"/>
            <p:cNvSpPr/>
            <p:nvPr/>
          </p:nvSpPr>
          <p:spPr>
            <a:xfrm>
              <a:off x="5880875" y="2440175"/>
              <a:ext cx="287050" cy="2421300"/>
            </a:xfrm>
            <a:custGeom>
              <a:avLst/>
              <a:gdLst/>
              <a:ahLst/>
              <a:cxnLst/>
              <a:rect l="l" t="t" r="r" b="b"/>
              <a:pathLst>
                <a:path w="11482" h="96852" extrusionOk="0">
                  <a:moveTo>
                    <a:pt x="1659" y="1"/>
                  </a:moveTo>
                  <a:cubicBezTo>
                    <a:pt x="668" y="15235"/>
                    <a:pt x="123" y="30274"/>
                    <a:pt x="66" y="45102"/>
                  </a:cubicBezTo>
                  <a:cubicBezTo>
                    <a:pt x="0" y="61213"/>
                    <a:pt x="514" y="77076"/>
                    <a:pt x="1659" y="92663"/>
                  </a:cubicBezTo>
                  <a:cubicBezTo>
                    <a:pt x="1659" y="93820"/>
                    <a:pt x="2124" y="94870"/>
                    <a:pt x="2877" y="95626"/>
                  </a:cubicBezTo>
                  <a:cubicBezTo>
                    <a:pt x="3631" y="96384"/>
                    <a:pt x="4673" y="96851"/>
                    <a:pt x="5823" y="96851"/>
                  </a:cubicBezTo>
                  <a:cubicBezTo>
                    <a:pt x="8128" y="96851"/>
                    <a:pt x="9990" y="94972"/>
                    <a:pt x="9990" y="92663"/>
                  </a:cubicBezTo>
                  <a:cubicBezTo>
                    <a:pt x="10968" y="77015"/>
                    <a:pt x="11470" y="61472"/>
                    <a:pt x="11477" y="46007"/>
                  </a:cubicBezTo>
                  <a:cubicBezTo>
                    <a:pt x="11482" y="30575"/>
                    <a:pt x="10993" y="15242"/>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31"/>
            <p:cNvSpPr/>
            <p:nvPr/>
          </p:nvSpPr>
          <p:spPr>
            <a:xfrm>
              <a:off x="5922350" y="2272225"/>
              <a:ext cx="208275" cy="167975"/>
            </a:xfrm>
            <a:custGeom>
              <a:avLst/>
              <a:gdLst/>
              <a:ahLst/>
              <a:cxnLst/>
              <a:rect l="l" t="t" r="r" b="b"/>
              <a:pathLst>
                <a:path w="8331" h="6719" extrusionOk="0">
                  <a:moveTo>
                    <a:pt x="4165" y="0"/>
                  </a:moveTo>
                  <a:cubicBezTo>
                    <a:pt x="3993" y="0"/>
                    <a:pt x="3820" y="86"/>
                    <a:pt x="3721" y="257"/>
                  </a:cubicBezTo>
                  <a:lnTo>
                    <a:pt x="0" y="6719"/>
                  </a:lnTo>
                  <a:lnTo>
                    <a:pt x="8331" y="6719"/>
                  </a:lnTo>
                  <a:lnTo>
                    <a:pt x="4607" y="257"/>
                  </a:lnTo>
                  <a:cubicBezTo>
                    <a:pt x="4509" y="86"/>
                    <a:pt x="4337" y="0"/>
                    <a:pt x="4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31"/>
            <p:cNvSpPr/>
            <p:nvPr/>
          </p:nvSpPr>
          <p:spPr>
            <a:xfrm>
              <a:off x="5880875" y="3567725"/>
              <a:ext cx="286925" cy="1293750"/>
            </a:xfrm>
            <a:custGeom>
              <a:avLst/>
              <a:gdLst/>
              <a:ahLst/>
              <a:cxnLst/>
              <a:rect l="l" t="t" r="r" b="b"/>
              <a:pathLst>
                <a:path w="11477" h="51750" extrusionOk="0">
                  <a:moveTo>
                    <a:pt x="66" y="0"/>
                  </a:moveTo>
                  <a:lnTo>
                    <a:pt x="66" y="0"/>
                  </a:lnTo>
                  <a:cubicBezTo>
                    <a:pt x="0" y="16111"/>
                    <a:pt x="514" y="31974"/>
                    <a:pt x="1659" y="47561"/>
                  </a:cubicBezTo>
                  <a:cubicBezTo>
                    <a:pt x="1659" y="48718"/>
                    <a:pt x="2124" y="49768"/>
                    <a:pt x="2877" y="50524"/>
                  </a:cubicBezTo>
                  <a:cubicBezTo>
                    <a:pt x="3631" y="51282"/>
                    <a:pt x="4673" y="51749"/>
                    <a:pt x="5823" y="51749"/>
                  </a:cubicBezTo>
                  <a:cubicBezTo>
                    <a:pt x="8128" y="51749"/>
                    <a:pt x="9990" y="49870"/>
                    <a:pt x="9990" y="47561"/>
                  </a:cubicBezTo>
                  <a:cubicBezTo>
                    <a:pt x="10968" y="31913"/>
                    <a:pt x="11470" y="16370"/>
                    <a:pt x="11477" y="905"/>
                  </a:cubicBezTo>
                  <a:lnTo>
                    <a:pt x="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31"/>
            <p:cNvSpPr/>
            <p:nvPr/>
          </p:nvSpPr>
          <p:spPr>
            <a:xfrm>
              <a:off x="5954500" y="3306675"/>
              <a:ext cx="150975" cy="825125"/>
            </a:xfrm>
            <a:custGeom>
              <a:avLst/>
              <a:gdLst/>
              <a:ahLst/>
              <a:cxnLst/>
              <a:rect l="l" t="t" r="r" b="b"/>
              <a:pathLst>
                <a:path w="6039" h="33005" extrusionOk="0">
                  <a:moveTo>
                    <a:pt x="3020" y="0"/>
                  </a:moveTo>
                  <a:cubicBezTo>
                    <a:pt x="2220" y="0"/>
                    <a:pt x="1452" y="1740"/>
                    <a:pt x="887" y="4835"/>
                  </a:cubicBezTo>
                  <a:cubicBezTo>
                    <a:pt x="319" y="7930"/>
                    <a:pt x="1" y="12125"/>
                    <a:pt x="1" y="16502"/>
                  </a:cubicBezTo>
                  <a:cubicBezTo>
                    <a:pt x="1" y="20879"/>
                    <a:pt x="319" y="25077"/>
                    <a:pt x="887" y="28172"/>
                  </a:cubicBezTo>
                  <a:cubicBezTo>
                    <a:pt x="1452" y="31267"/>
                    <a:pt x="2220" y="33004"/>
                    <a:pt x="3020" y="33004"/>
                  </a:cubicBezTo>
                  <a:cubicBezTo>
                    <a:pt x="3820" y="33004"/>
                    <a:pt x="4588" y="31267"/>
                    <a:pt x="5153" y="28172"/>
                  </a:cubicBezTo>
                  <a:cubicBezTo>
                    <a:pt x="5721" y="25077"/>
                    <a:pt x="6039" y="20879"/>
                    <a:pt x="6039" y="16502"/>
                  </a:cubicBezTo>
                  <a:cubicBezTo>
                    <a:pt x="6039" y="12125"/>
                    <a:pt x="5721" y="7930"/>
                    <a:pt x="5153" y="4835"/>
                  </a:cubicBezTo>
                  <a:cubicBezTo>
                    <a:pt x="4588" y="1740"/>
                    <a:pt x="3820" y="0"/>
                    <a:pt x="3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2" name="Google Shape;9822;p31"/>
          <p:cNvSpPr/>
          <p:nvPr/>
        </p:nvSpPr>
        <p:spPr>
          <a:xfrm rot="-4499992">
            <a:off x="6964849" y="103111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23" name="Google Shape;9823;p31"/>
          <p:cNvGrpSpPr/>
          <p:nvPr/>
        </p:nvGrpSpPr>
        <p:grpSpPr>
          <a:xfrm flipH="1">
            <a:off x="884381" y="177741"/>
            <a:ext cx="1356637" cy="1528669"/>
            <a:chOff x="6638425" y="262025"/>
            <a:chExt cx="1356637" cy="1528669"/>
          </a:xfrm>
        </p:grpSpPr>
        <p:sp>
          <p:nvSpPr>
            <p:cNvPr id="9824" name="Google Shape;9824;p31"/>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31"/>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31"/>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31"/>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8" name="Google Shape;9828;p31"/>
          <p:cNvSpPr/>
          <p:nvPr/>
        </p:nvSpPr>
        <p:spPr>
          <a:xfrm>
            <a:off x="1508413" y="349588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31"/>
          <p:cNvSpPr txBox="1">
            <a:spLocks noGrp="1"/>
          </p:cNvSpPr>
          <p:nvPr>
            <p:ph type="body" idx="1"/>
          </p:nvPr>
        </p:nvSpPr>
        <p:spPr>
          <a:xfrm>
            <a:off x="1976948" y="4084110"/>
            <a:ext cx="5225100" cy="38253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1800" b="1" dirty="0"/>
              <a:t>Giáo viên: Phạm Nguyễn </a:t>
            </a:r>
            <a:r>
              <a:rPr lang="es" sz="1800" b="1" dirty="0" smtClean="0"/>
              <a:t>Tiến Lành </a:t>
            </a:r>
            <a:endParaRPr sz="1800" b="1" dirty="0"/>
          </a:p>
        </p:txBody>
      </p:sp>
      <p:sp>
        <p:nvSpPr>
          <p:cNvPr id="9837" name="Google Shape;9815;p31">
            <a:extLst>
              <a:ext uri="{FF2B5EF4-FFF2-40B4-BE49-F238E27FC236}">
                <a16:creationId xmlns:a16="http://schemas.microsoft.com/office/drawing/2014/main" id="{76DDE2A0-75B1-1F1E-0363-B46E368B8905}"/>
              </a:ext>
            </a:extLst>
          </p:cNvPr>
          <p:cNvSpPr txBox="1">
            <a:spLocks/>
          </p:cNvSpPr>
          <p:nvPr/>
        </p:nvSpPr>
        <p:spPr>
          <a:xfrm>
            <a:off x="1805005" y="2502620"/>
            <a:ext cx="5533989" cy="67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2"/>
              </a:buClr>
              <a:buSzPts val="5200"/>
              <a:buFont typeface="Gantari ExtraBold"/>
              <a:buNone/>
              <a:defRPr sz="45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9pPr>
          </a:lstStyle>
          <a:p>
            <a:pPr>
              <a:lnSpc>
                <a:spcPct val="100000"/>
              </a:lnSpc>
            </a:pPr>
            <a:r>
              <a:rPr lang="en-US" sz="4000" dirty="0">
                <a:solidFill>
                  <a:srgbClr val="C7404E"/>
                </a:solidFill>
              </a:rPr>
              <a:t>CẢM ỨNG ĐIỆN TỪ. NGUYÊN TẮC TẠO RA DÒNG ĐIỆN XOAY CHIỀU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pic>
        <p:nvPicPr>
          <p:cNvPr id="5" name="Picture 4">
            <a:extLst>
              <a:ext uri="{FF2B5EF4-FFF2-40B4-BE49-F238E27FC236}">
                <a16:creationId xmlns:a16="http://schemas.microsoft.com/office/drawing/2014/main" id="{F85A8B76-65F6-80E7-8EA7-1442ADDACC0D}"/>
              </a:ext>
            </a:extLst>
          </p:cNvPr>
          <p:cNvPicPr>
            <a:picLocks noChangeAspect="1"/>
          </p:cNvPicPr>
          <p:nvPr/>
        </p:nvPicPr>
        <p:blipFill>
          <a:blip r:embed="rId3"/>
          <a:stretch>
            <a:fillRect/>
          </a:stretch>
        </p:blipFill>
        <p:spPr>
          <a:xfrm>
            <a:off x="2608875" y="1765572"/>
            <a:ext cx="3990850" cy="3990850"/>
          </a:xfrm>
          <a:prstGeom prst="rect">
            <a:avLst/>
          </a:prstGeom>
        </p:spPr>
      </p:pic>
      <p:sp>
        <p:nvSpPr>
          <p:cNvPr id="9971" name="Google Shape;9971;p41"/>
          <p:cNvSpPr txBox="1">
            <a:spLocks noGrp="1"/>
          </p:cNvSpPr>
          <p:nvPr>
            <p:ph type="title"/>
          </p:nvPr>
        </p:nvSpPr>
        <p:spPr>
          <a:xfrm>
            <a:off x="1506950" y="1604270"/>
            <a:ext cx="6194700" cy="773700"/>
          </a:xfrm>
          <a:prstGeom prst="rect">
            <a:avLst/>
          </a:prstGeom>
        </p:spPr>
        <p:txBody>
          <a:bodyPr spcFirstLastPara="1" wrap="square" lIns="91425" tIns="91425" rIns="91425" bIns="91425" anchor="b" anchorCtr="0">
            <a:noAutofit/>
          </a:bodyPr>
          <a:lstStyle/>
          <a:p>
            <a:pPr lvl="0"/>
            <a:r>
              <a:rPr lang="es" sz="4800" dirty="0"/>
              <a:t>II. </a:t>
            </a:r>
            <a:r>
              <a:rPr lang="en-US" sz="4800" dirty="0" err="1">
                <a:solidFill>
                  <a:schemeClr val="tx2"/>
                </a:solidFill>
              </a:rPr>
              <a:t>Điều</a:t>
            </a:r>
            <a:r>
              <a:rPr lang="en-US" sz="4800" dirty="0">
                <a:solidFill>
                  <a:schemeClr val="tx2"/>
                </a:solidFill>
              </a:rPr>
              <a:t> </a:t>
            </a:r>
            <a:r>
              <a:rPr lang="en-US" sz="4800" dirty="0" err="1">
                <a:solidFill>
                  <a:schemeClr val="tx2"/>
                </a:solidFill>
              </a:rPr>
              <a:t>kiện</a:t>
            </a:r>
            <a:r>
              <a:rPr lang="en-US" sz="4800" dirty="0">
                <a:solidFill>
                  <a:schemeClr val="tx2"/>
                </a:solidFill>
              </a:rPr>
              <a:t> </a:t>
            </a:r>
            <a:r>
              <a:rPr lang="en-US" sz="4800" dirty="0" err="1">
                <a:solidFill>
                  <a:schemeClr val="tx2"/>
                </a:solidFill>
              </a:rPr>
              <a:t>xuất</a:t>
            </a:r>
            <a:r>
              <a:rPr lang="en-US" sz="4800" dirty="0">
                <a:solidFill>
                  <a:schemeClr val="tx2"/>
                </a:solidFill>
              </a:rPr>
              <a:t> </a:t>
            </a:r>
            <a:r>
              <a:rPr lang="en-US" sz="4800" dirty="0" err="1">
                <a:solidFill>
                  <a:schemeClr val="tx2"/>
                </a:solidFill>
              </a:rPr>
              <a:t>hiện</a:t>
            </a:r>
            <a:r>
              <a:rPr lang="en-US" sz="4800" dirty="0">
                <a:solidFill>
                  <a:schemeClr val="tx2"/>
                </a:solidFill>
              </a:rPr>
              <a:t> </a:t>
            </a:r>
            <a:r>
              <a:rPr lang="en-US" sz="4800" dirty="0" err="1">
                <a:solidFill>
                  <a:schemeClr val="tx2"/>
                </a:solidFill>
              </a:rPr>
              <a:t>dòng</a:t>
            </a:r>
            <a:r>
              <a:rPr lang="en-US" sz="4800" dirty="0">
                <a:solidFill>
                  <a:schemeClr val="tx2"/>
                </a:solidFill>
              </a:rPr>
              <a:t> </a:t>
            </a:r>
            <a:r>
              <a:rPr lang="en-US" sz="4800" dirty="0" err="1">
                <a:solidFill>
                  <a:schemeClr val="tx2"/>
                </a:solidFill>
              </a:rPr>
              <a:t>điện</a:t>
            </a:r>
            <a:r>
              <a:rPr lang="en-US" sz="4800" dirty="0">
                <a:solidFill>
                  <a:schemeClr val="tx2"/>
                </a:solidFill>
              </a:rPr>
              <a:t> </a:t>
            </a:r>
            <a:r>
              <a:rPr lang="en-US" sz="4800" dirty="0" err="1">
                <a:solidFill>
                  <a:schemeClr val="tx2"/>
                </a:solidFill>
              </a:rPr>
              <a:t>cảm</a:t>
            </a:r>
            <a:r>
              <a:rPr lang="en-US" sz="4800" dirty="0">
                <a:solidFill>
                  <a:schemeClr val="tx2"/>
                </a:solidFill>
              </a:rPr>
              <a:t> </a:t>
            </a:r>
            <a:r>
              <a:rPr lang="en-US" sz="4800" dirty="0" err="1">
                <a:solidFill>
                  <a:schemeClr val="tx2"/>
                </a:solidFill>
              </a:rPr>
              <a:t>ứng</a:t>
            </a:r>
            <a:endParaRPr sz="4800" dirty="0"/>
          </a:p>
        </p:txBody>
      </p:sp>
      <p:grpSp>
        <p:nvGrpSpPr>
          <p:cNvPr id="9973" name="Google Shape;9973;p41"/>
          <p:cNvGrpSpPr/>
          <p:nvPr/>
        </p:nvGrpSpPr>
        <p:grpSpPr>
          <a:xfrm rot="-8100000">
            <a:off x="6332175" y="742501"/>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072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4183670" y="4311875"/>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886179" y="111627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2864944" y="677986"/>
            <a:ext cx="5343229" cy="2109244"/>
          </a:xfrm>
          <a:prstGeom prst="rect">
            <a:avLst/>
          </a:prstGeom>
        </p:spPr>
        <p:txBody>
          <a:bodyPr spcFirstLastPara="1" wrap="square" lIns="91425" tIns="91425" rIns="91425" bIns="91425" anchor="ctr" anchorCtr="0">
            <a:noAutofit/>
          </a:bodyPr>
          <a:lstStyle/>
          <a:p>
            <a:pPr lvl="0" algn="ctr"/>
            <a:r>
              <a:rPr lang="en-US"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 </a:t>
            </a:r>
            <a:r>
              <a:rPr lang="vi-VN"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Đề xuất một số cách làm biến thiên số đường sức từ xuyên qua tiết diện cuộn dây dẫn.</a:t>
            </a:r>
            <a:endParaRPr sz="4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1012443" y="1831137"/>
            <a:ext cx="1852501" cy="1852501"/>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1155121" y="3636500"/>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9872;p34">
            <a:extLst>
              <a:ext uri="{FF2B5EF4-FFF2-40B4-BE49-F238E27FC236}">
                <a16:creationId xmlns:a16="http://schemas.microsoft.com/office/drawing/2014/main" id="{63A4728D-857E-49F3-BABA-EAF650A87233}"/>
              </a:ext>
            </a:extLst>
          </p:cNvPr>
          <p:cNvSpPr txBox="1">
            <a:spLocks/>
          </p:cNvSpPr>
          <p:nvPr/>
        </p:nvSpPr>
        <p:spPr>
          <a:xfrm>
            <a:off x="2753120" y="2352160"/>
            <a:ext cx="2831194" cy="1792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1"/>
                </a:solidFill>
                <a:latin typeface="Calibri" panose="020F0502020204030204" pitchFamily="34" charset="0"/>
                <a:cs typeface="Calibri" panose="020F0502020204030204" pitchFamily="34" charset="0"/>
              </a:rPr>
              <a:t>Đ</a:t>
            </a:r>
            <a:r>
              <a:rPr lang="vi-VN" sz="2800" b="1" dirty="0">
                <a:solidFill>
                  <a:schemeClr val="tx1"/>
                </a:solidFill>
                <a:latin typeface="Calibri" panose="020F0502020204030204" pitchFamily="34" charset="0"/>
                <a:cs typeface="Calibri" panose="020F0502020204030204" pitchFamily="34" charset="0"/>
              </a:rPr>
              <a:t>ưa thanh nam châm lại gần hoặc ra xa cuộn dây.</a:t>
            </a:r>
            <a:endParaRPr lang="vi-VN" sz="4000" dirty="0"/>
          </a:p>
        </p:txBody>
      </p:sp>
      <p:pic>
        <p:nvPicPr>
          <p:cNvPr id="35" name="Picture 34">
            <a:extLst>
              <a:ext uri="{FF2B5EF4-FFF2-40B4-BE49-F238E27FC236}">
                <a16:creationId xmlns:a16="http://schemas.microsoft.com/office/drawing/2014/main" id="{631BBA47-8B00-4260-9A48-83BFA7492419}"/>
              </a:ext>
            </a:extLst>
          </p:cNvPr>
          <p:cNvPicPr>
            <a:picLocks noChangeAspect="1"/>
          </p:cNvPicPr>
          <p:nvPr/>
        </p:nvPicPr>
        <p:blipFill rotWithShape="1">
          <a:blip r:embed="rId4"/>
          <a:srcRect t="2343" r="51870" b="9190"/>
          <a:stretch/>
        </p:blipFill>
        <p:spPr>
          <a:xfrm>
            <a:off x="5577754" y="2474089"/>
            <a:ext cx="2411351" cy="1828310"/>
          </a:xfrm>
          <a:prstGeom prst="rect">
            <a:avLst/>
          </a:prstGeom>
        </p:spPr>
      </p:pic>
      <p:grpSp>
        <p:nvGrpSpPr>
          <p:cNvPr id="37" name="Group 36">
            <a:extLst>
              <a:ext uri="{FF2B5EF4-FFF2-40B4-BE49-F238E27FC236}">
                <a16:creationId xmlns:a16="http://schemas.microsoft.com/office/drawing/2014/main" id="{2217FC15-A16D-496C-A4D6-19BB4F330AFD}"/>
              </a:ext>
            </a:extLst>
          </p:cNvPr>
          <p:cNvGrpSpPr/>
          <p:nvPr/>
        </p:nvGrpSpPr>
        <p:grpSpPr>
          <a:xfrm>
            <a:off x="1133242" y="591896"/>
            <a:ext cx="433529" cy="433529"/>
            <a:chOff x="2175563" y="1870636"/>
            <a:chExt cx="1559320" cy="1559320"/>
          </a:xfrm>
        </p:grpSpPr>
        <p:sp>
          <p:nvSpPr>
            <p:cNvPr id="38" name="Oval 37">
              <a:extLst>
                <a:ext uri="{FF2B5EF4-FFF2-40B4-BE49-F238E27FC236}">
                  <a16:creationId xmlns:a16="http://schemas.microsoft.com/office/drawing/2014/main" id="{E1A5914C-0005-41AF-A904-9C340BFCDE08}"/>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CC3A8F9-6FEC-496D-86BE-BF8B25CA8E60}"/>
                </a:ext>
              </a:extLst>
            </p:cNvPr>
            <p:cNvPicPr>
              <a:picLocks noChangeAspect="1"/>
            </p:cNvPicPr>
            <p:nvPr/>
          </p:nvPicPr>
          <p:blipFill>
            <a:blip r:embed="rId5"/>
            <a:stretch>
              <a:fillRect/>
            </a:stretch>
          </p:blipFill>
          <p:spPr>
            <a:xfrm>
              <a:off x="2458408" y="2153481"/>
              <a:ext cx="993630" cy="993630"/>
            </a:xfrm>
            <a:prstGeom prst="rect">
              <a:avLst/>
            </a:prstGeom>
          </p:spPr>
        </p:pic>
      </p:grpSp>
    </p:spTree>
    <p:extLst>
      <p:ext uri="{BB962C8B-B14F-4D97-AF65-F5344CB8AC3E}">
        <p14:creationId xmlns:p14="http://schemas.microsoft.com/office/powerpoint/2010/main" val="113900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1466853" y="398882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1290317" y="231724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426010" y="538221"/>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 name="Google Shape;9872;p34">
            <a:extLst>
              <a:ext uri="{FF2B5EF4-FFF2-40B4-BE49-F238E27FC236}">
                <a16:creationId xmlns:a16="http://schemas.microsoft.com/office/drawing/2014/main" id="{19834493-4556-4A65-9CEA-5E428F62F367}"/>
              </a:ext>
            </a:extLst>
          </p:cNvPr>
          <p:cNvSpPr txBox="1">
            <a:spLocks/>
          </p:cNvSpPr>
          <p:nvPr/>
        </p:nvSpPr>
        <p:spPr>
          <a:xfrm>
            <a:off x="1709524" y="2571750"/>
            <a:ext cx="2963430" cy="1792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1"/>
                </a:solidFill>
                <a:latin typeface="Calibri" panose="020F0502020204030204" pitchFamily="34" charset="0"/>
                <a:cs typeface="Calibri" panose="020F0502020204030204" pitchFamily="34" charset="0"/>
              </a:rPr>
              <a:t>Đ</a:t>
            </a:r>
            <a:r>
              <a:rPr lang="vi-VN" sz="2800" b="1" dirty="0">
                <a:solidFill>
                  <a:schemeClr val="tx1"/>
                </a:solidFill>
                <a:latin typeface="Calibri" panose="020F0502020204030204" pitchFamily="34" charset="0"/>
                <a:cs typeface="Calibri" panose="020F0502020204030204" pitchFamily="34" charset="0"/>
              </a:rPr>
              <a:t>ưa thanh nam châm lại gần hoặc ra xa cuộn dây</a:t>
            </a:r>
            <a:r>
              <a:rPr lang="en-US" sz="2800" b="1" dirty="0">
                <a:solidFill>
                  <a:schemeClr val="tx1"/>
                </a:solidFill>
                <a:latin typeface="Calibri" panose="020F0502020204030204" pitchFamily="34" charset="0"/>
                <a:cs typeface="Calibri" panose="020F0502020204030204" pitchFamily="34" charset="0"/>
              </a:rPr>
              <a:t>.</a:t>
            </a:r>
            <a:endParaRPr lang="vi-VN" sz="4000" dirty="0"/>
          </a:p>
        </p:txBody>
      </p:sp>
      <p:sp>
        <p:nvSpPr>
          <p:cNvPr id="61" name="Google Shape;9872;p34">
            <a:extLst>
              <a:ext uri="{FF2B5EF4-FFF2-40B4-BE49-F238E27FC236}">
                <a16:creationId xmlns:a16="http://schemas.microsoft.com/office/drawing/2014/main" id="{F2926BD0-F959-40D1-A681-7F8A2497D7A4}"/>
              </a:ext>
            </a:extLst>
          </p:cNvPr>
          <p:cNvSpPr txBox="1">
            <a:spLocks/>
          </p:cNvSpPr>
          <p:nvPr/>
        </p:nvSpPr>
        <p:spPr>
          <a:xfrm>
            <a:off x="1365049" y="753371"/>
            <a:ext cx="5343229" cy="21092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 </a:t>
            </a:r>
            <a:r>
              <a:rPr lang="vi-VN"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Đề xuất một số phương án thí nghiệm làm xuất hiện dòng điện cảm ứng.</a:t>
            </a:r>
            <a:endParaRPr lang="vi-VN" sz="4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Hình ảnh 6">
            <a:extLst>
              <a:ext uri="{FF2B5EF4-FFF2-40B4-BE49-F238E27FC236}">
                <a16:creationId xmlns:a16="http://schemas.microsoft.com/office/drawing/2014/main" id="{5A57748A-AB86-49A0-A624-B7FAB25C3A41}"/>
              </a:ext>
            </a:extLst>
          </p:cNvPr>
          <p:cNvPicPr>
            <a:picLocks noChangeAspect="1"/>
          </p:cNvPicPr>
          <p:nvPr/>
        </p:nvPicPr>
        <p:blipFill rotWithShape="1">
          <a:blip r:embed="rId4"/>
          <a:srcRect b="22855"/>
          <a:stretch/>
        </p:blipFill>
        <p:spPr>
          <a:xfrm>
            <a:off x="4672954" y="2706407"/>
            <a:ext cx="2831193" cy="1592355"/>
          </a:xfrm>
          <a:prstGeom prst="rect">
            <a:avLst/>
          </a:prstGeom>
        </p:spPr>
      </p:pic>
      <p:sp>
        <p:nvSpPr>
          <p:cNvPr id="63" name="Rectangle: Rounded Corners 62">
            <a:extLst>
              <a:ext uri="{FF2B5EF4-FFF2-40B4-BE49-F238E27FC236}">
                <a16:creationId xmlns:a16="http://schemas.microsoft.com/office/drawing/2014/main" id="{72BEC434-4D06-423E-878D-38F8FF204824}"/>
              </a:ext>
            </a:extLst>
          </p:cNvPr>
          <p:cNvSpPr/>
          <p:nvPr/>
        </p:nvSpPr>
        <p:spPr>
          <a:xfrm>
            <a:off x="1311997" y="599316"/>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2C8E2D5F-1DB4-4E31-84A1-3F5D4FA1F962}"/>
              </a:ext>
            </a:extLst>
          </p:cNvPr>
          <p:cNvGrpSpPr/>
          <p:nvPr/>
        </p:nvGrpSpPr>
        <p:grpSpPr>
          <a:xfrm>
            <a:off x="1122742" y="621801"/>
            <a:ext cx="433529" cy="433529"/>
            <a:chOff x="2175563" y="1870636"/>
            <a:chExt cx="1559320" cy="1559320"/>
          </a:xfrm>
        </p:grpSpPr>
        <p:sp>
          <p:nvSpPr>
            <p:cNvPr id="65" name="Oval 64">
              <a:extLst>
                <a:ext uri="{FF2B5EF4-FFF2-40B4-BE49-F238E27FC236}">
                  <a16:creationId xmlns:a16="http://schemas.microsoft.com/office/drawing/2014/main" id="{389BE5B5-95D1-47EB-BC1F-D52DE8CB41B3}"/>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DC77C186-26C9-4AC1-AD55-18B2B312288D}"/>
                </a:ext>
              </a:extLst>
            </p:cNvPr>
            <p:cNvPicPr>
              <a:picLocks noChangeAspect="1"/>
            </p:cNvPicPr>
            <p:nvPr/>
          </p:nvPicPr>
          <p:blipFill>
            <a:blip r:embed="rId5"/>
            <a:stretch>
              <a:fillRect/>
            </a:stretch>
          </p:blipFill>
          <p:spPr>
            <a:xfrm>
              <a:off x="2458408" y="2153481"/>
              <a:ext cx="993630" cy="993630"/>
            </a:xfrm>
            <a:prstGeom prst="rect">
              <a:avLst/>
            </a:prstGeom>
          </p:spPr>
        </p:pic>
      </p:grpSp>
    </p:spTree>
    <p:extLst>
      <p:ext uri="{BB962C8B-B14F-4D97-AF65-F5344CB8AC3E}">
        <p14:creationId xmlns:p14="http://schemas.microsoft.com/office/powerpoint/2010/main" val="2551034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randombar(horizontal)">
                                      <p:cBhvr>
                                        <p:cTn id="7" dur="500"/>
                                        <p:tgtEl>
                                          <p:spTgt spid="6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randombar(horizontal)">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630728"/>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3: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dung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quay</a:t>
            </a: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pic>
        <p:nvPicPr>
          <p:cNvPr id="3" name="Picture 2">
            <a:extLst>
              <a:ext uri="{FF2B5EF4-FFF2-40B4-BE49-F238E27FC236}">
                <a16:creationId xmlns:a16="http://schemas.microsoft.com/office/drawing/2014/main" id="{C7EEE2EC-CE12-4BAA-8FBD-8F41C3892178}"/>
              </a:ext>
            </a:extLst>
          </p:cNvPr>
          <p:cNvPicPr>
            <a:picLocks noChangeAspect="1"/>
          </p:cNvPicPr>
          <p:nvPr/>
        </p:nvPicPr>
        <p:blipFill>
          <a:blip r:embed="rId5"/>
          <a:stretch>
            <a:fillRect/>
          </a:stretch>
        </p:blipFill>
        <p:spPr>
          <a:xfrm>
            <a:off x="3963181" y="1604470"/>
            <a:ext cx="4508251" cy="2769757"/>
          </a:xfrm>
          <a:prstGeom prst="rect">
            <a:avLst/>
          </a:prstGeom>
        </p:spPr>
      </p:pic>
      <p:sp>
        <p:nvSpPr>
          <p:cNvPr id="37" name="TextBox 36">
            <a:extLst>
              <a:ext uri="{FF2B5EF4-FFF2-40B4-BE49-F238E27FC236}">
                <a16:creationId xmlns:a16="http://schemas.microsoft.com/office/drawing/2014/main" id="{B9945D8D-23C5-489E-BFF6-9B487099D67B}"/>
              </a:ext>
            </a:extLst>
          </p:cNvPr>
          <p:cNvSpPr txBox="1"/>
          <p:nvPr/>
        </p:nvSpPr>
        <p:spPr>
          <a:xfrm>
            <a:off x="972845" y="1972505"/>
            <a:ext cx="3081994" cy="2677656"/>
          </a:xfrm>
          <a:prstGeom prst="rect">
            <a:avLst/>
          </a:prstGeom>
          <a:noFill/>
        </p:spPr>
        <p:txBody>
          <a:bodyPr wrap="square">
            <a:spAutoFit/>
          </a:bodyPr>
          <a:lstStyle/>
          <a:p>
            <a:pPr indent="457200"/>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Cuộn dây dẫn kín có hai đèn LED đỏ và vàng mắc song song, ngược cực (1); </a:t>
            </a:r>
            <a:endPar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indent="457200"/>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t>
            </a:r>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hanh nam châm vĩnh cửu có trục quay ở giữa (2).</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28236" y="1557374"/>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Chuẩn</a:t>
            </a:r>
            <a:r>
              <a:rPr lang="en-US" sz="2000" dirty="0">
                <a:solidFill>
                  <a:schemeClr val="tx1"/>
                </a:solidFill>
              </a:rPr>
              <a:t> </a:t>
            </a:r>
            <a:r>
              <a:rPr lang="en-US" sz="2000" dirty="0" err="1">
                <a:solidFill>
                  <a:schemeClr val="tx1"/>
                </a:solidFill>
              </a:rPr>
              <a:t>bị</a:t>
            </a:r>
            <a:endParaRPr lang="en-US" sz="2000" dirty="0">
              <a:solidFill>
                <a:schemeClr val="tx1"/>
              </a:solidFill>
            </a:endParaRPr>
          </a:p>
        </p:txBody>
      </p:sp>
    </p:spTree>
    <p:extLst>
      <p:ext uri="{BB962C8B-B14F-4D97-AF65-F5344CB8AC3E}">
        <p14:creationId xmlns:p14="http://schemas.microsoft.com/office/powerpoint/2010/main" val="280483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66975" y="273321"/>
            <a:ext cx="5540061" cy="56187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Thí</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nghiệm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về</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cảm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ứng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khi</a:t>
            </a:r>
            <a:r>
              <a:rPr lang="en-US" sz="1800" b="1" dirty="0">
                <a:solidFill>
                  <a:schemeClr val="tx1"/>
                </a:solidFill>
                <a:latin typeface="Calibri" panose="020F0502020204030204" pitchFamily="34" charset="0"/>
                <a:cs typeface="Calibri" panose="020F0502020204030204" pitchFamily="34" charset="0"/>
              </a:rPr>
              <a:t> dung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quay</a:t>
            </a: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966405" y="3772441"/>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966405" y="4200913"/>
            <a:ext cx="6463638"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a:solidFill>
                  <a:schemeClr val="tx1"/>
                </a:solidFill>
                <a:latin typeface="Calibri" panose="020F0502020204030204" pitchFamily="34" charset="0"/>
                <a:cs typeface="Calibri" panose="020F0502020204030204" pitchFamily="34" charset="0"/>
              </a:rPr>
              <a:t>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sự</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sáng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đèn</a:t>
            </a:r>
            <a:r>
              <a:rPr lang="en-US" sz="2000" b="1" dirty="0">
                <a:solidFill>
                  <a:schemeClr val="tx1"/>
                </a:solidFill>
                <a:latin typeface="Calibri" panose="020F0502020204030204" pitchFamily="34" charset="0"/>
                <a:cs typeface="Calibri" panose="020F0502020204030204" pitchFamily="34" charset="0"/>
              </a:rPr>
              <a:t> Led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quay.</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7511453B-A81C-4832-917A-E0371891CBB7}"/>
              </a:ext>
            </a:extLst>
          </p:cNvPr>
          <p:cNvPicPr>
            <a:picLocks noChangeAspect="1"/>
          </p:cNvPicPr>
          <p:nvPr/>
        </p:nvPicPr>
        <p:blipFill>
          <a:blip r:embed="rId4"/>
          <a:stretch>
            <a:fillRect/>
          </a:stretch>
        </p:blipFill>
        <p:spPr>
          <a:xfrm>
            <a:off x="2534164" y="981831"/>
            <a:ext cx="4297859" cy="2640497"/>
          </a:xfrm>
          <a:prstGeom prst="rect">
            <a:avLst/>
          </a:prstGeom>
        </p:spPr>
      </p:pic>
    </p:spTree>
    <p:extLst>
      <p:ext uri="{BB962C8B-B14F-4D97-AF65-F5344CB8AC3E}">
        <p14:creationId xmlns:p14="http://schemas.microsoft.com/office/powerpoint/2010/main" val="1286931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931037"/>
            <a:ext cx="6381368"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44669" y="1034656"/>
            <a:ext cx="5849435" cy="335413"/>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132023" y="1404947"/>
            <a:ext cx="6249006"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en-US" sz="2000" kern="1200" dirty="0" err="1">
                <a:solidFill>
                  <a:prstClr val="black">
                    <a:lumMod val="85000"/>
                    <a:lumOff val="15000"/>
                  </a:prstClr>
                </a:solidFill>
                <a:ea typeface="+mn-ea"/>
                <a:cs typeface="+mn-cs"/>
              </a:rPr>
              <a:t>Mô</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tả</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sự</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của</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hai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đèn</a:t>
            </a:r>
            <a:r>
              <a:rPr lang="en-US" sz="2000" kern="1200" dirty="0">
                <a:solidFill>
                  <a:prstClr val="black">
                    <a:lumMod val="85000"/>
                    <a:lumOff val="15000"/>
                  </a:prstClr>
                </a:solidFill>
                <a:ea typeface="+mn-ea"/>
                <a:cs typeface="+mn-cs"/>
              </a:rPr>
              <a:t> LED </a:t>
            </a:r>
            <a:r>
              <a:rPr lang="en-US" sz="2000" kern="1200" dirty="0" err="1">
                <a:solidFill>
                  <a:prstClr val="black">
                    <a:lumMod val="85000"/>
                    <a:lumOff val="15000"/>
                  </a:prstClr>
                </a:solidFill>
                <a:ea typeface="+mn-ea"/>
                <a:cs typeface="+mn-cs"/>
              </a:rPr>
              <a:t>khi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nam</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châm</a:t>
            </a:r>
            <a:r>
              <a:rPr lang="en-US" sz="2000" kern="1200" dirty="0">
                <a:solidFill>
                  <a:prstClr val="black">
                    <a:lumMod val="85000"/>
                    <a:lumOff val="15000"/>
                  </a:prstClr>
                </a:solidFill>
                <a:ea typeface="+mn-ea"/>
                <a:cs typeface="+mn-cs"/>
              </a:rPr>
              <a:t> quay.</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132023" y="2011143"/>
            <a:ext cx="6228048"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cực nam châm quay lại gần hoặc ra xa cuộn dây dẫn thì số đường sức từ xuyên qua tiết diện cuộn dây dẫn biến thiên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BC4FA5-B7FD-44D7-BE08-BF9E290D69DA}"/>
              </a:ext>
            </a:extLst>
          </p:cNvPr>
          <p:cNvSpPr txBox="1"/>
          <p:nvPr/>
        </p:nvSpPr>
        <p:spPr>
          <a:xfrm>
            <a:off x="2152981" y="3048662"/>
            <a:ext cx="6228048" cy="1231106"/>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Chứng tỏ khi nam châm quay, dòng điện xuất hiện trong cuộn dây dẫn gắn hai đèn LED có mối liên hệ với sự biến thiên của số đường sức từ xuyên qua tiết diện của cuộn dây dẫn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3730504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199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407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nimClr clrSpc="rgb" dir="cw">
                                      <p:cBhvr override="childStyle">
                                        <p:cTn dur="1" fill="hold" display="0" masterRel="nextClick" afterEffect="1"/>
                                        <p:tgtEl>
                                          <p:spTgt spid="4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58256"/>
            <a:ext cx="6307769" cy="286403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858820" y="998602"/>
            <a:ext cx="786943" cy="335413"/>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04418"/>
            <a:ext cx="6154448"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en-US" sz="2000" kern="1200" dirty="0">
                <a:solidFill>
                  <a:prstClr val="black">
                    <a:lumMod val="85000"/>
                    <a:lumOff val="15000"/>
                  </a:prstClr>
                </a:solidFill>
                <a:ea typeface="+mn-ea"/>
                <a:cs typeface="+mn-cs"/>
              </a:rPr>
              <a:t>Hai </a:t>
            </a:r>
            <a:r>
              <a:rPr lang="en-US" sz="2000" kern="1200" dirty="0" err="1">
                <a:solidFill>
                  <a:prstClr val="black">
                    <a:lumMod val="85000"/>
                    <a:lumOff val="15000"/>
                  </a:prstClr>
                </a:solidFill>
                <a:ea typeface="+mn-ea"/>
                <a:cs typeface="+mn-cs"/>
              </a:rPr>
              <a:t>đèn</a:t>
            </a:r>
            <a:r>
              <a:rPr lang="en-US" sz="2000" kern="1200" dirty="0">
                <a:solidFill>
                  <a:prstClr val="black">
                    <a:lumMod val="85000"/>
                    <a:lumOff val="15000"/>
                  </a:prstClr>
                </a:solidFill>
                <a:ea typeface="+mn-ea"/>
                <a:cs typeface="+mn-cs"/>
              </a:rPr>
              <a:t> Led </a:t>
            </a:r>
            <a:r>
              <a:rPr lang="en-US" sz="2000" kern="1200" dirty="0" err="1">
                <a:solidFill>
                  <a:prstClr val="black">
                    <a:lumMod val="85000"/>
                    <a:lumOff val="15000"/>
                  </a:prstClr>
                </a:solidFill>
                <a:ea typeface="+mn-ea"/>
                <a:cs typeface="+mn-cs"/>
              </a:rPr>
              <a:t>sẽ</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rồi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tắt</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rồi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lại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luân</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phiên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10613" y="2189430"/>
            <a:ext cx="6228048"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cực nam châm quay lại gần hoặc ra xa cuộn dây dẫn thì số đường sức từ xuyên qua tiết diện cuộn dây dẫn tăng nếu đưa lại gần, giảm nếu ra</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xa</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BC4FA5-B7FD-44D7-BE08-BF9E290D69DA}"/>
              </a:ext>
            </a:extLst>
          </p:cNvPr>
          <p:cNvSpPr txBox="1"/>
          <p:nvPr/>
        </p:nvSpPr>
        <p:spPr>
          <a:xfrm>
            <a:off x="1331571" y="3268633"/>
            <a:ext cx="6228048"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Khi nam châm quay thì số đường sức từ qua cuộn dây thay đổi nên xuất hiện dòng điện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50904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53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170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393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nimClr clrSpc="rgb" dir="cw">
                                      <p:cBhvr override="childStyle">
                                        <p:cTn dur="1" fill="hold" display="0" masterRel="nextClick" afterEffect="1"/>
                                        <p:tgtEl>
                                          <p:spTgt spid="4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630728"/>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4: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bằng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cách</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thay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đổi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tiết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6275673" y="30890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7" name="TextBox 36">
            <a:extLst>
              <a:ext uri="{FF2B5EF4-FFF2-40B4-BE49-F238E27FC236}">
                <a16:creationId xmlns:a16="http://schemas.microsoft.com/office/drawing/2014/main" id="{B9945D8D-23C5-489E-BFF6-9B487099D67B}"/>
              </a:ext>
            </a:extLst>
          </p:cNvPr>
          <p:cNvSpPr txBox="1"/>
          <p:nvPr/>
        </p:nvSpPr>
        <p:spPr>
          <a:xfrm>
            <a:off x="846336" y="1906800"/>
            <a:ext cx="4300377" cy="2677656"/>
          </a:xfrm>
          <a:prstGeom prst="rect">
            <a:avLst/>
          </a:prstGeom>
          <a:noFill/>
        </p:spPr>
        <p:txBody>
          <a:bodyPr wrap="square">
            <a:spAutoFit/>
          </a:bodyPr>
          <a:lstStyle/>
          <a:p>
            <a:pPr indent="231775"/>
            <a:r>
              <a:rPr lang="vi-VN" sz="2400" dirty="0">
                <a:latin typeface="Calibri" panose="020F0502020204030204" pitchFamily="34" charset="0"/>
                <a:ea typeface="Calibri" panose="020F0502020204030204" pitchFamily="34" charset="0"/>
                <a:cs typeface="Calibri" panose="020F0502020204030204" pitchFamily="34" charset="0"/>
              </a:rPr>
              <a:t>Một cuộn dây dẫn mềm có tiết diện dễ dàng thay đổi khi bị bóp mạnh (1);</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T</a:t>
            </a:r>
            <a:r>
              <a:rPr lang="vi-VN" sz="2400" dirty="0">
                <a:latin typeface="Calibri" panose="020F0502020204030204" pitchFamily="34" charset="0"/>
                <a:ea typeface="Calibri" panose="020F0502020204030204" pitchFamily="34" charset="0"/>
                <a:cs typeface="Calibri" panose="020F0502020204030204" pitchFamily="34" charset="0"/>
              </a:rPr>
              <a:t>hanh nam châm vĩnh cửu</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(2);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Đ</a:t>
            </a:r>
            <a:r>
              <a:rPr lang="vi-VN" sz="2400" dirty="0">
                <a:latin typeface="Calibri" panose="020F0502020204030204" pitchFamily="34" charset="0"/>
                <a:ea typeface="Calibri" panose="020F0502020204030204" pitchFamily="34" charset="0"/>
                <a:cs typeface="Calibri" panose="020F0502020204030204" pitchFamily="34" charset="0"/>
              </a:rPr>
              <a:t>iện k</a:t>
            </a:r>
            <a:r>
              <a:rPr lang="en-US" sz="2400" dirty="0">
                <a:latin typeface="Calibri" panose="020F0502020204030204" pitchFamily="34" charset="0"/>
                <a:ea typeface="Calibri" panose="020F0502020204030204" pitchFamily="34" charset="0"/>
                <a:cs typeface="Calibri" panose="020F0502020204030204" pitchFamily="34" charset="0"/>
              </a:rPr>
              <a:t>ế </a:t>
            </a:r>
            <a:r>
              <a:rPr lang="vi-VN" sz="2400" dirty="0">
                <a:latin typeface="Calibri" panose="020F0502020204030204" pitchFamily="34" charset="0"/>
                <a:ea typeface="Calibri" panose="020F0502020204030204" pitchFamily="34" charset="0"/>
                <a:cs typeface="Calibri" panose="020F0502020204030204" pitchFamily="34" charset="0"/>
              </a:rPr>
              <a:t>(3);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K</a:t>
            </a:r>
            <a:r>
              <a:rPr lang="vi-VN" sz="2400" dirty="0">
                <a:latin typeface="Calibri" panose="020F0502020204030204" pitchFamily="34" charset="0"/>
                <a:ea typeface="Calibri" panose="020F0502020204030204" pitchFamily="34" charset="0"/>
                <a:cs typeface="Calibri" panose="020F0502020204030204" pitchFamily="34" charset="0"/>
              </a:rPr>
              <a:t>ẹp giữ (4)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V</a:t>
            </a:r>
            <a:r>
              <a:rPr lang="vi-VN" sz="2400" dirty="0">
                <a:latin typeface="Calibri" panose="020F0502020204030204" pitchFamily="34" charset="0"/>
                <a:ea typeface="Calibri" panose="020F0502020204030204" pitchFamily="34" charset="0"/>
                <a:cs typeface="Calibri" panose="020F0502020204030204" pitchFamily="34" charset="0"/>
              </a:rPr>
              <a:t>à các dây nối.</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82D4BDA-834A-4CFA-98BA-A81542094D90}"/>
              </a:ext>
            </a:extLst>
          </p:cNvPr>
          <p:cNvPicPr>
            <a:picLocks noChangeAspect="1"/>
          </p:cNvPicPr>
          <p:nvPr/>
        </p:nvPicPr>
        <p:blipFill>
          <a:blip r:embed="rId5"/>
          <a:stretch>
            <a:fillRect/>
          </a:stretch>
        </p:blipFill>
        <p:spPr>
          <a:xfrm>
            <a:off x="5262461" y="1568734"/>
            <a:ext cx="3238000" cy="3060575"/>
          </a:xfrm>
          <a:prstGeom prst="rect">
            <a:avLst/>
          </a:prstGeom>
          <a:ln>
            <a:noFill/>
          </a:ln>
          <a:effectLst>
            <a:outerShdw blurRad="292100" dist="139700" dir="2700000" algn="tl" rotWithShape="0">
              <a:srgbClr val="333333">
                <a:alpha val="65000"/>
              </a:srgbClr>
            </a:outerShdw>
          </a:effectLst>
        </p:spPr>
      </p:pic>
      <p:sp>
        <p:nvSpPr>
          <p:cNvPr id="22" name="Rectangle: Rounded Corners 21">
            <a:extLst>
              <a:ext uri="{FF2B5EF4-FFF2-40B4-BE49-F238E27FC236}">
                <a16:creationId xmlns:a16="http://schemas.microsoft.com/office/drawing/2014/main" id="{EE3DBEFE-3A82-4BAF-A210-CD531E6C3CD4}"/>
              </a:ext>
            </a:extLst>
          </p:cNvPr>
          <p:cNvSpPr/>
          <p:nvPr/>
        </p:nvSpPr>
        <p:spPr>
          <a:xfrm>
            <a:off x="857517" y="1802006"/>
            <a:ext cx="4134082" cy="28104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10972" y="1581108"/>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Chuẩn</a:t>
            </a:r>
            <a:r>
              <a:rPr lang="en-US" sz="2000" dirty="0">
                <a:solidFill>
                  <a:schemeClr val="tx1"/>
                </a:solidFill>
              </a:rPr>
              <a:t> </a:t>
            </a:r>
            <a:r>
              <a:rPr lang="en-US" sz="2000" dirty="0" err="1">
                <a:solidFill>
                  <a:schemeClr val="tx1"/>
                </a:solidFill>
              </a:rPr>
              <a:t>bị</a:t>
            </a:r>
            <a:endParaRPr lang="en-US" sz="2000" dirty="0">
              <a:solidFill>
                <a:schemeClr val="tx1"/>
              </a:solidFill>
            </a:endParaRPr>
          </a:p>
        </p:txBody>
      </p:sp>
    </p:spTree>
    <p:extLst>
      <p:ext uri="{BB962C8B-B14F-4D97-AF65-F5344CB8AC3E}">
        <p14:creationId xmlns:p14="http://schemas.microsoft.com/office/powerpoint/2010/main" val="271442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randombar(horizontal)">
                                      <p:cBhvr>
                                        <p:cTn id="20" dur="500"/>
                                        <p:tgtEl>
                                          <p:spTgt spid="3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22"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801969" y="408423"/>
            <a:ext cx="5540061" cy="56187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Thí</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nghiệm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về</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cảm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ứng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khi</a:t>
            </a:r>
            <a:r>
              <a:rPr lang="en-US" sz="1800" b="1" dirty="0">
                <a:solidFill>
                  <a:schemeClr val="tx1"/>
                </a:solidFill>
                <a:latin typeface="Calibri" panose="020F0502020204030204" pitchFamily="34" charset="0"/>
                <a:cs typeface="Calibri" panose="020F0502020204030204" pitchFamily="34" charset="0"/>
              </a:rPr>
              <a:t> dung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quay</a:t>
            </a: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966405" y="1892034"/>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966405" y="2422514"/>
            <a:ext cx="4185650" cy="927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Bóp</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mạnh</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dẫn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quan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dẫn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bị</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giảm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tiết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diện</a:t>
            </a:r>
            <a:r>
              <a:rPr lang="en-US" sz="2000" b="1" dirty="0">
                <a:solidFill>
                  <a:schemeClr val="tx1"/>
                </a:solidFill>
                <a:latin typeface="Calibri" panose="020F0502020204030204" pitchFamily="34" charset="0"/>
                <a:cs typeface="Calibri" panose="020F0502020204030204" pitchFamily="34" charset="0"/>
              </a:rPr>
              <a:t>.</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729F3A8C-4397-4A8A-9282-A3BF998BB033}"/>
              </a:ext>
            </a:extLst>
          </p:cNvPr>
          <p:cNvPicPr>
            <a:picLocks noChangeAspect="1"/>
          </p:cNvPicPr>
          <p:nvPr/>
        </p:nvPicPr>
        <p:blipFill>
          <a:blip r:embed="rId4"/>
          <a:stretch>
            <a:fillRect/>
          </a:stretch>
        </p:blipFill>
        <p:spPr>
          <a:xfrm>
            <a:off x="5254145" y="1185834"/>
            <a:ext cx="3217287" cy="30409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0449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3000"/>
                                  </p:iterate>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931037"/>
            <a:ext cx="6381368"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44669" y="1082921"/>
            <a:ext cx="5849435" cy="335413"/>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161329" y="1494000"/>
            <a:ext cx="6187074"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biến thiên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161329" y="2902151"/>
            <a:ext cx="612514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Từ kết quả thí nghiệm, chứng tỏ số đường sức từ xuyên qua tiết diện cuộn dây dẫn biến thiên thì trong cuộn dây dẫn xuất hiện dòng điện cảm ứng.</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1094522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271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33"/>
        <p:cNvGrpSpPr/>
        <p:nvPr/>
      </p:nvGrpSpPr>
      <p:grpSpPr>
        <a:xfrm>
          <a:off x="0" y="0"/>
          <a:ext cx="0" cy="0"/>
          <a:chOff x="0" y="0"/>
          <a:chExt cx="0" cy="0"/>
        </a:xfrm>
      </p:grpSpPr>
      <p:sp>
        <p:nvSpPr>
          <p:cNvPr id="9834" name="Google Shape;9834;p32"/>
          <p:cNvSpPr txBox="1">
            <a:spLocks noGrp="1"/>
          </p:cNvSpPr>
          <p:nvPr>
            <p:ph type="title"/>
          </p:nvPr>
        </p:nvSpPr>
        <p:spPr>
          <a:xfrm>
            <a:off x="2305830" y="827242"/>
            <a:ext cx="4532339" cy="6469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solidFill>
                  <a:srgbClr val="002060"/>
                </a:solidFill>
              </a:rPr>
              <a:t>NỘI DUNG BÀI HỌC</a:t>
            </a:r>
            <a:endParaRPr dirty="0">
              <a:solidFill>
                <a:srgbClr val="002060"/>
              </a:solidFill>
            </a:endParaRPr>
          </a:p>
        </p:txBody>
      </p:sp>
      <p:grpSp>
        <p:nvGrpSpPr>
          <p:cNvPr id="9835" name="Google Shape;9835;p32"/>
          <p:cNvGrpSpPr/>
          <p:nvPr/>
        </p:nvGrpSpPr>
        <p:grpSpPr>
          <a:xfrm rot="-8100000">
            <a:off x="6012589" y="941732"/>
            <a:ext cx="2270043" cy="183536"/>
            <a:chOff x="5419725" y="2413000"/>
            <a:chExt cx="2169725" cy="175425"/>
          </a:xfrm>
        </p:grpSpPr>
        <p:sp>
          <p:nvSpPr>
            <p:cNvPr id="9836" name="Google Shape;9836;p32"/>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32"/>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32"/>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40" name="Google Shape;9840;p32"/>
          <p:cNvSpPr/>
          <p:nvPr/>
        </p:nvSpPr>
        <p:spPr>
          <a:xfrm>
            <a:off x="160102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32"/>
          <p:cNvSpPr/>
          <p:nvPr/>
        </p:nvSpPr>
        <p:spPr>
          <a:xfrm>
            <a:off x="2888800"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04889120-BE2A-5F6E-0A97-7ECF9FE394B0}"/>
              </a:ext>
            </a:extLst>
          </p:cNvPr>
          <p:cNvGrpSpPr/>
          <p:nvPr/>
        </p:nvGrpSpPr>
        <p:grpSpPr>
          <a:xfrm>
            <a:off x="1571775" y="1930067"/>
            <a:ext cx="1100464" cy="1100464"/>
            <a:chOff x="2175563" y="1870636"/>
            <a:chExt cx="1559320" cy="1559320"/>
          </a:xfrm>
        </p:grpSpPr>
        <p:sp>
          <p:nvSpPr>
            <p:cNvPr id="2" name="Oval 1">
              <a:extLst>
                <a:ext uri="{FF2B5EF4-FFF2-40B4-BE49-F238E27FC236}">
                  <a16:creationId xmlns:a16="http://schemas.microsoft.com/office/drawing/2014/main" id="{6BFE7ECC-640A-EB89-C3A2-522FC352392F}"/>
                </a:ext>
              </a:extLst>
            </p:cNvPr>
            <p:cNvSpPr/>
            <p:nvPr/>
          </p:nvSpPr>
          <p:spPr>
            <a:xfrm>
              <a:off x="2175563" y="1870636"/>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DE4D79A-1856-61D6-246F-03A3EADBE581}"/>
                </a:ext>
              </a:extLst>
            </p:cNvPr>
            <p:cNvPicPr>
              <a:picLocks noChangeAspect="1"/>
            </p:cNvPicPr>
            <p:nvPr/>
          </p:nvPicPr>
          <p:blipFill>
            <a:blip r:embed="rId3"/>
            <a:stretch>
              <a:fillRect/>
            </a:stretch>
          </p:blipFill>
          <p:spPr>
            <a:xfrm>
              <a:off x="2458408" y="2153481"/>
              <a:ext cx="993630" cy="993630"/>
            </a:xfrm>
            <a:prstGeom prst="rect">
              <a:avLst/>
            </a:prstGeom>
          </p:spPr>
        </p:pic>
      </p:grpSp>
      <p:sp>
        <p:nvSpPr>
          <p:cNvPr id="8" name="Google Shape;9834;p32">
            <a:extLst>
              <a:ext uri="{FF2B5EF4-FFF2-40B4-BE49-F238E27FC236}">
                <a16:creationId xmlns:a16="http://schemas.microsoft.com/office/drawing/2014/main" id="{7AC59BEC-88C0-F6FC-7BDF-A994A3F68FD9}"/>
              </a:ext>
            </a:extLst>
          </p:cNvPr>
          <p:cNvSpPr txBox="1">
            <a:spLocks/>
          </p:cNvSpPr>
          <p:nvPr/>
        </p:nvSpPr>
        <p:spPr>
          <a:xfrm>
            <a:off x="1107270" y="3261692"/>
            <a:ext cx="2235537" cy="10817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smtClean="0">
                <a:solidFill>
                  <a:srgbClr val="C7404E"/>
                </a:solidFill>
              </a:rPr>
              <a:t>Dùng</a:t>
            </a:r>
            <a:r>
              <a:rPr lang="en-US" sz="2400" dirty="0" smtClean="0">
                <a:solidFill>
                  <a:srgbClr val="C7404E"/>
                </a:solidFill>
              </a:rPr>
              <a:t> </a:t>
            </a:r>
            <a:r>
              <a:rPr lang="en-US" sz="2400" dirty="0" err="1" smtClean="0">
                <a:solidFill>
                  <a:srgbClr val="C7404E"/>
                </a:solidFill>
              </a:rPr>
              <a:t>nam</a:t>
            </a:r>
            <a:r>
              <a:rPr lang="en-US" sz="2400" dirty="0" smtClean="0">
                <a:solidFill>
                  <a:srgbClr val="C7404E"/>
                </a:solidFill>
              </a:rPr>
              <a:t> </a:t>
            </a:r>
            <a:r>
              <a:rPr lang="en-US" sz="2400" dirty="0" err="1" smtClean="0">
                <a:solidFill>
                  <a:srgbClr val="C7404E"/>
                </a:solidFill>
              </a:rPr>
              <a:t>châm</a:t>
            </a:r>
            <a:r>
              <a:rPr lang="en-US" sz="2400" dirty="0" smtClean="0">
                <a:solidFill>
                  <a:srgbClr val="C7404E"/>
                </a:solidFill>
              </a:rPr>
              <a:t> </a:t>
            </a:r>
            <a:r>
              <a:rPr lang="en-US" sz="2400" dirty="0" err="1" smtClean="0">
                <a:solidFill>
                  <a:srgbClr val="C7404E"/>
                </a:solidFill>
              </a:rPr>
              <a:t>tạo</a:t>
            </a:r>
            <a:r>
              <a:rPr lang="en-US" sz="2400" dirty="0" smtClean="0">
                <a:solidFill>
                  <a:srgbClr val="C7404E"/>
                </a:solidFill>
              </a:rPr>
              <a:t> </a:t>
            </a:r>
            <a:r>
              <a:rPr lang="en-US" sz="2400" dirty="0" err="1" smtClean="0">
                <a:solidFill>
                  <a:srgbClr val="C7404E"/>
                </a:solidFill>
              </a:rPr>
              <a:t>ra</a:t>
            </a:r>
            <a:r>
              <a:rPr lang="en-US" sz="2400" dirty="0" smtClean="0">
                <a:solidFill>
                  <a:srgbClr val="C7404E"/>
                </a:solidFill>
              </a:rPr>
              <a:t> </a:t>
            </a:r>
            <a:r>
              <a:rPr lang="en-US" sz="2400" dirty="0" err="1" smtClean="0">
                <a:solidFill>
                  <a:srgbClr val="C7404E"/>
                </a:solidFill>
              </a:rPr>
              <a:t>dòng</a:t>
            </a:r>
            <a:r>
              <a:rPr lang="en-US" sz="2400" dirty="0" smtClean="0">
                <a:solidFill>
                  <a:srgbClr val="C7404E"/>
                </a:solidFill>
              </a:rPr>
              <a:t> </a:t>
            </a:r>
            <a:r>
              <a:rPr lang="en-US" sz="2400" dirty="0" err="1" smtClean="0">
                <a:solidFill>
                  <a:srgbClr val="C7404E"/>
                </a:solidFill>
              </a:rPr>
              <a:t>điện</a:t>
            </a:r>
            <a:r>
              <a:rPr lang="en-US" sz="2400" dirty="0" smtClean="0">
                <a:solidFill>
                  <a:srgbClr val="C7404E"/>
                </a:solidFill>
              </a:rPr>
              <a:t> </a:t>
            </a:r>
            <a:endParaRPr lang="en-US" sz="2400" dirty="0">
              <a:solidFill>
                <a:srgbClr val="C7404E"/>
              </a:solidFill>
            </a:endParaRPr>
          </a:p>
        </p:txBody>
      </p:sp>
      <p:sp>
        <p:nvSpPr>
          <p:cNvPr id="12" name="Google Shape;9834;p32">
            <a:extLst>
              <a:ext uri="{FF2B5EF4-FFF2-40B4-BE49-F238E27FC236}">
                <a16:creationId xmlns:a16="http://schemas.microsoft.com/office/drawing/2014/main" id="{E2D0C6BD-13DC-D383-8CA4-E6A1BB413103}"/>
              </a:ext>
            </a:extLst>
          </p:cNvPr>
          <p:cNvSpPr txBox="1">
            <a:spLocks/>
          </p:cNvSpPr>
          <p:nvPr/>
        </p:nvSpPr>
        <p:spPr>
          <a:xfrm>
            <a:off x="3342807" y="3272269"/>
            <a:ext cx="2734965"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smtClean="0">
                <a:solidFill>
                  <a:schemeClr val="tx2"/>
                </a:solidFill>
              </a:rPr>
              <a:t>Điều</a:t>
            </a:r>
            <a:r>
              <a:rPr lang="en-US" sz="2400" dirty="0" smtClean="0">
                <a:solidFill>
                  <a:schemeClr val="tx2"/>
                </a:solidFill>
              </a:rPr>
              <a:t> </a:t>
            </a:r>
            <a:r>
              <a:rPr lang="en-US" sz="2400" dirty="0" err="1" smtClean="0">
                <a:solidFill>
                  <a:schemeClr val="tx2"/>
                </a:solidFill>
              </a:rPr>
              <a:t>kiện</a:t>
            </a:r>
            <a:r>
              <a:rPr lang="en-US" sz="2400" dirty="0" smtClean="0">
                <a:solidFill>
                  <a:schemeClr val="tx2"/>
                </a:solidFill>
              </a:rPr>
              <a:t> </a:t>
            </a:r>
            <a:r>
              <a:rPr lang="en-US" sz="2400" dirty="0" err="1" smtClean="0">
                <a:solidFill>
                  <a:schemeClr val="tx2"/>
                </a:solidFill>
              </a:rPr>
              <a:t>xuất</a:t>
            </a:r>
            <a:r>
              <a:rPr lang="en-US" sz="2400" dirty="0" smtClean="0">
                <a:solidFill>
                  <a:schemeClr val="tx2"/>
                </a:solidFill>
              </a:rPr>
              <a:t> </a:t>
            </a:r>
            <a:r>
              <a:rPr lang="en-US" sz="2400" dirty="0" err="1" smtClean="0">
                <a:solidFill>
                  <a:schemeClr val="tx2"/>
                </a:solidFill>
              </a:rPr>
              <a:t>hiện</a:t>
            </a:r>
            <a:r>
              <a:rPr lang="en-US" sz="2400" dirty="0" smtClean="0">
                <a:solidFill>
                  <a:schemeClr val="tx2"/>
                </a:solidFill>
              </a:rPr>
              <a:t> </a:t>
            </a:r>
            <a:r>
              <a:rPr lang="en-US" sz="2400" dirty="0" err="1" smtClean="0">
                <a:solidFill>
                  <a:schemeClr val="tx2"/>
                </a:solidFill>
              </a:rPr>
              <a:t>dòng</a:t>
            </a:r>
            <a:r>
              <a:rPr lang="en-US" sz="2400" dirty="0" smtClean="0">
                <a:solidFill>
                  <a:schemeClr val="tx2"/>
                </a:solidFill>
              </a:rPr>
              <a:t> </a:t>
            </a:r>
            <a:r>
              <a:rPr lang="en-US" sz="2400" dirty="0" err="1" smtClean="0">
                <a:solidFill>
                  <a:schemeClr val="tx2"/>
                </a:solidFill>
              </a:rPr>
              <a:t>điện</a:t>
            </a:r>
            <a:r>
              <a:rPr lang="en-US" sz="2400" dirty="0" smtClean="0">
                <a:solidFill>
                  <a:schemeClr val="tx2"/>
                </a:solidFill>
              </a:rPr>
              <a:t> </a:t>
            </a:r>
            <a:r>
              <a:rPr lang="en-US" sz="2400" dirty="0" err="1" smtClean="0">
                <a:solidFill>
                  <a:schemeClr val="tx2"/>
                </a:solidFill>
              </a:rPr>
              <a:t>cảm</a:t>
            </a:r>
            <a:r>
              <a:rPr lang="en-US" sz="2400" dirty="0" smtClean="0">
                <a:solidFill>
                  <a:schemeClr val="tx2"/>
                </a:solidFill>
              </a:rPr>
              <a:t> </a:t>
            </a:r>
            <a:r>
              <a:rPr lang="en-US" sz="2400" dirty="0" err="1" smtClean="0">
                <a:solidFill>
                  <a:schemeClr val="tx2"/>
                </a:solidFill>
              </a:rPr>
              <a:t>ứng</a:t>
            </a:r>
            <a:r>
              <a:rPr lang="en-US" sz="2400" dirty="0" smtClean="0">
                <a:solidFill>
                  <a:schemeClr val="tx2"/>
                </a:solidFill>
              </a:rPr>
              <a:t> </a:t>
            </a:r>
            <a:endParaRPr lang="en-US" sz="2400" dirty="0">
              <a:solidFill>
                <a:schemeClr val="tx2"/>
              </a:solidFill>
            </a:endParaRPr>
          </a:p>
        </p:txBody>
      </p:sp>
      <p:grpSp>
        <p:nvGrpSpPr>
          <p:cNvPr id="15" name="Group 14">
            <a:extLst>
              <a:ext uri="{FF2B5EF4-FFF2-40B4-BE49-F238E27FC236}">
                <a16:creationId xmlns:a16="http://schemas.microsoft.com/office/drawing/2014/main" id="{1B507D7F-6BBD-314B-F890-DE0C552C2AFB}"/>
              </a:ext>
            </a:extLst>
          </p:cNvPr>
          <p:cNvGrpSpPr/>
          <p:nvPr/>
        </p:nvGrpSpPr>
        <p:grpSpPr>
          <a:xfrm>
            <a:off x="4021767" y="1930067"/>
            <a:ext cx="1100464" cy="1100464"/>
            <a:chOff x="5416778" y="1695152"/>
            <a:chExt cx="1559320" cy="1559320"/>
          </a:xfrm>
        </p:grpSpPr>
        <p:sp>
          <p:nvSpPr>
            <p:cNvPr id="10" name="Oval 9">
              <a:extLst>
                <a:ext uri="{FF2B5EF4-FFF2-40B4-BE49-F238E27FC236}">
                  <a16:creationId xmlns:a16="http://schemas.microsoft.com/office/drawing/2014/main" id="{FDBE4FF9-DE36-B8D8-D6D6-55C528BEA08C}"/>
                </a:ext>
              </a:extLst>
            </p:cNvPr>
            <p:cNvSpPr/>
            <p:nvPr/>
          </p:nvSpPr>
          <p:spPr>
            <a:xfrm>
              <a:off x="5416778" y="1695152"/>
              <a:ext cx="1559320" cy="1559320"/>
            </a:xfrm>
            <a:prstGeom prst="ellipse">
              <a:avLst/>
            </a:prstGeom>
            <a:solidFill>
              <a:srgbClr val="FFFFFF"/>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6B3502A-7081-AA83-B409-05BE760E11C1}"/>
                </a:ext>
              </a:extLst>
            </p:cNvPr>
            <p:cNvPicPr>
              <a:picLocks noChangeAspect="1"/>
            </p:cNvPicPr>
            <p:nvPr/>
          </p:nvPicPr>
          <p:blipFill>
            <a:blip r:embed="rId4"/>
            <a:stretch>
              <a:fillRect/>
            </a:stretch>
          </p:blipFill>
          <p:spPr>
            <a:xfrm>
              <a:off x="5477437" y="1777339"/>
              <a:ext cx="1395036" cy="1395036"/>
            </a:xfrm>
            <a:prstGeom prst="rect">
              <a:avLst/>
            </a:prstGeom>
          </p:spPr>
        </p:pic>
      </p:grpSp>
      <p:grpSp>
        <p:nvGrpSpPr>
          <p:cNvPr id="19" name="Group 18">
            <a:extLst>
              <a:ext uri="{FF2B5EF4-FFF2-40B4-BE49-F238E27FC236}">
                <a16:creationId xmlns:a16="http://schemas.microsoft.com/office/drawing/2014/main" id="{591CB714-758A-4C24-B191-A049AF52DA89}"/>
              </a:ext>
            </a:extLst>
          </p:cNvPr>
          <p:cNvGrpSpPr/>
          <p:nvPr/>
        </p:nvGrpSpPr>
        <p:grpSpPr>
          <a:xfrm>
            <a:off x="6650052" y="1930067"/>
            <a:ext cx="1100464" cy="1100464"/>
            <a:chOff x="2175563" y="1870636"/>
            <a:chExt cx="1559320" cy="1559320"/>
          </a:xfrm>
        </p:grpSpPr>
        <p:sp>
          <p:nvSpPr>
            <p:cNvPr id="20" name="Oval 19">
              <a:extLst>
                <a:ext uri="{FF2B5EF4-FFF2-40B4-BE49-F238E27FC236}">
                  <a16:creationId xmlns:a16="http://schemas.microsoft.com/office/drawing/2014/main" id="{04076BDA-89F6-43AB-BCD5-01814C6991AB}"/>
                </a:ext>
              </a:extLst>
            </p:cNvPr>
            <p:cNvSpPr/>
            <p:nvPr/>
          </p:nvSpPr>
          <p:spPr>
            <a:xfrm>
              <a:off x="2175563" y="1870636"/>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2694456-A08F-4698-9823-32284A419ED8}"/>
                </a:ext>
              </a:extLst>
            </p:cNvPr>
            <p:cNvPicPr>
              <a:picLocks noChangeAspect="1"/>
            </p:cNvPicPr>
            <p:nvPr/>
          </p:nvPicPr>
          <p:blipFill>
            <a:blip r:embed="rId3"/>
            <a:stretch>
              <a:fillRect/>
            </a:stretch>
          </p:blipFill>
          <p:spPr>
            <a:xfrm>
              <a:off x="2458408" y="2153481"/>
              <a:ext cx="993630" cy="993630"/>
            </a:xfrm>
            <a:prstGeom prst="rect">
              <a:avLst/>
            </a:prstGeom>
          </p:spPr>
        </p:pic>
      </p:grpSp>
      <p:sp>
        <p:nvSpPr>
          <p:cNvPr id="22" name="Google Shape;9834;p32">
            <a:extLst>
              <a:ext uri="{FF2B5EF4-FFF2-40B4-BE49-F238E27FC236}">
                <a16:creationId xmlns:a16="http://schemas.microsoft.com/office/drawing/2014/main" id="{1AA8EC82-920A-4076-81B1-2E047359613C}"/>
              </a:ext>
            </a:extLst>
          </p:cNvPr>
          <p:cNvSpPr txBox="1">
            <a:spLocks/>
          </p:cNvSpPr>
          <p:nvPr/>
        </p:nvSpPr>
        <p:spPr>
          <a:xfrm>
            <a:off x="6000195" y="3358931"/>
            <a:ext cx="2526563"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rgbClr val="C7404E"/>
                </a:solidFill>
              </a:rPr>
              <a:t>Nguyên</a:t>
            </a:r>
            <a:r>
              <a:rPr lang="en-US" sz="2400" dirty="0">
                <a:solidFill>
                  <a:srgbClr val="C7404E"/>
                </a:solidFill>
              </a:rPr>
              <a:t> </a:t>
            </a:r>
            <a:r>
              <a:rPr lang="en-US" sz="2400" dirty="0" err="1">
                <a:solidFill>
                  <a:srgbClr val="C7404E"/>
                </a:solidFill>
              </a:rPr>
              <a:t>Tắc</a:t>
            </a:r>
            <a:r>
              <a:rPr lang="en-US" sz="2400" dirty="0">
                <a:solidFill>
                  <a:srgbClr val="C7404E"/>
                </a:solidFill>
              </a:rPr>
              <a:t> </a:t>
            </a:r>
            <a:r>
              <a:rPr lang="en-US" sz="2400" dirty="0" err="1">
                <a:solidFill>
                  <a:srgbClr val="C7404E"/>
                </a:solidFill>
              </a:rPr>
              <a:t>Tạo</a:t>
            </a:r>
            <a:r>
              <a:rPr lang="en-US" sz="2400" dirty="0">
                <a:solidFill>
                  <a:srgbClr val="C7404E"/>
                </a:solidFill>
              </a:rPr>
              <a:t> Ra </a:t>
            </a:r>
            <a:r>
              <a:rPr lang="en-US" sz="2400" dirty="0" err="1">
                <a:solidFill>
                  <a:srgbClr val="C7404E"/>
                </a:solidFill>
              </a:rPr>
              <a:t>Dòng</a:t>
            </a:r>
            <a:r>
              <a:rPr lang="en-US" sz="2400" dirty="0">
                <a:solidFill>
                  <a:srgbClr val="C7404E"/>
                </a:solidFill>
              </a:rPr>
              <a:t> </a:t>
            </a:r>
            <a:r>
              <a:rPr lang="en-US" sz="2400" dirty="0" err="1">
                <a:solidFill>
                  <a:srgbClr val="C7404E"/>
                </a:solidFill>
              </a:rPr>
              <a:t>Điện</a:t>
            </a:r>
            <a:r>
              <a:rPr lang="en-US" sz="2400" dirty="0">
                <a:solidFill>
                  <a:srgbClr val="C7404E"/>
                </a:solidFill>
              </a:rPr>
              <a:t> </a:t>
            </a:r>
            <a:r>
              <a:rPr lang="en-US" sz="2400" dirty="0" err="1">
                <a:solidFill>
                  <a:srgbClr val="C7404E"/>
                </a:solidFill>
              </a:rPr>
              <a:t>Xoay</a:t>
            </a:r>
            <a:r>
              <a:rPr lang="en-US" sz="2400" dirty="0">
                <a:solidFill>
                  <a:srgbClr val="C7404E"/>
                </a:solidFill>
              </a:rPr>
              <a:t> </a:t>
            </a:r>
            <a:r>
              <a:rPr lang="en-US" sz="2400" dirty="0" err="1">
                <a:solidFill>
                  <a:srgbClr val="C7404E"/>
                </a:solidFill>
              </a:rPr>
              <a:t>Chiều</a:t>
            </a:r>
            <a:endParaRPr lang="en-US" sz="2400" dirty="0">
              <a:solidFill>
                <a:srgbClr val="C7404E"/>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86403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42021" y="1549971"/>
            <a:ext cx="6154448"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giảm</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38249" y="2510369"/>
            <a:ext cx="609163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giảm nên xuất hiện dòng điện trong mạch</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34542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2108687" y="1279098"/>
            <a:ext cx="6177784" cy="2728913"/>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2297876" y="1144850"/>
            <a:ext cx="1886666"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27388" y="2824807"/>
            <a:ext cx="1619356" cy="1619356"/>
          </a:xfrm>
          <a:prstGeom prst="rect">
            <a:avLst/>
          </a:prstGeom>
        </p:spPr>
      </p:pic>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2297876" y="1598923"/>
            <a:ext cx="5871070"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1: </a:t>
            </a:r>
            <a:r>
              <a:rPr lang="vi-VN" sz="1950" kern="1200" dirty="0">
                <a:solidFill>
                  <a:prstClr val="black">
                    <a:lumMod val="85000"/>
                    <a:lumOff val="15000"/>
                  </a:prstClr>
                </a:solidFill>
                <a:ea typeface="+mn-ea"/>
                <a:cs typeface="+mn-cs"/>
              </a:rPr>
              <a:t>Khi làm biến thiên số đường sức từ xuyên qua tiết diện của cuộn dây dẫn, thí nghiệm 3 và 4 đã chứng tỏ điều gì?</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2332172" y="2893636"/>
            <a:ext cx="5802478" cy="844590"/>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2: </a:t>
            </a:r>
            <a:r>
              <a:rPr lang="en-US" sz="1950" kern="1200" dirty="0" err="1">
                <a:solidFill>
                  <a:prstClr val="black">
                    <a:lumMod val="85000"/>
                    <a:lumOff val="15000"/>
                  </a:prstClr>
                </a:solidFill>
                <a:ea typeface="+mn-ea"/>
                <a:cs typeface="+mn-cs"/>
              </a:rPr>
              <a:t>Nêu</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điều</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kiện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xuất</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hiện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dòng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điện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cảm</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ứng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trong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cuộn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dây</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dẫn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kín</a:t>
            </a:r>
            <a:r>
              <a:rPr lang="en-US" sz="1950" kern="1200" dirty="0">
                <a:solidFill>
                  <a:prstClr val="black">
                    <a:lumMod val="85000"/>
                    <a:lumOff val="15000"/>
                  </a:prstClr>
                </a:solidFill>
                <a:ea typeface="+mn-ea"/>
                <a:cs typeface="+mn-cs"/>
              </a:rPr>
              <a:t>.</a:t>
            </a:r>
          </a:p>
        </p:txBody>
      </p:sp>
      <p:sp>
        <p:nvSpPr>
          <p:cNvPr id="18" name="TextBox 12">
            <a:extLst>
              <a:ext uri="{FF2B5EF4-FFF2-40B4-BE49-F238E27FC236}">
                <a16:creationId xmlns:a16="http://schemas.microsoft.com/office/drawing/2014/main" id="{BB396E85-E6A7-4AD4-BBA7-6CD0B1CA49D0}"/>
              </a:ext>
            </a:extLst>
          </p:cNvPr>
          <p:cNvSpPr txBox="1"/>
          <p:nvPr/>
        </p:nvSpPr>
        <p:spPr>
          <a:xfrm>
            <a:off x="2332172" y="1157340"/>
            <a:ext cx="178489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a:solidFill>
                  <a:srgbClr val="000000"/>
                </a:solidFill>
                <a:latin typeface="Arial" panose="020B0604020202020204" pitchFamily="34" charset="0"/>
              </a:rPr>
              <a:t>T</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18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1266488" y="1204813"/>
            <a:ext cx="6177784" cy="3067386"/>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1455677" y="1083946"/>
            <a:ext cx="81679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034439" y="41304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7877512" y="3584797"/>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7877512" y="2436119"/>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56375" y="273672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936012" y="157651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1445846" y="1447878"/>
            <a:ext cx="5871070"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1: </a:t>
            </a:r>
            <a:r>
              <a:rPr lang="vi-VN" sz="1950" kern="1200" dirty="0">
                <a:solidFill>
                  <a:prstClr val="black">
                    <a:lumMod val="85000"/>
                    <a:lumOff val="15000"/>
                  </a:prstClr>
                </a:solidFill>
                <a:ea typeface="+mn-ea"/>
                <a:cs typeface="+mn-cs"/>
              </a:rPr>
              <a:t>Khi làm biến thiên số đường sức từ xuyên qua tiết diện của cuộn dây dẫn, thí nghiệm 3 và 4 đã chứng tỏ xuất hiện dòng điện chạy trong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mạch</a:t>
            </a:r>
            <a:r>
              <a:rPr lang="vi-VN" sz="1950" kern="1200" dirty="0">
                <a:solidFill>
                  <a:prstClr val="black">
                    <a:lumMod val="85000"/>
                    <a:lumOff val="15000"/>
                  </a:prstClr>
                </a:solidFill>
                <a:ea typeface="+mn-ea"/>
                <a:cs typeface="+mn-cs"/>
              </a:rPr>
              <a:t>.</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1445846" y="2864986"/>
            <a:ext cx="5802478"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2: </a:t>
            </a:r>
            <a:r>
              <a:rPr lang="vi-VN" sz="1950" kern="1200" dirty="0">
                <a:solidFill>
                  <a:prstClr val="black">
                    <a:lumMod val="85000"/>
                    <a:lumOff val="15000"/>
                  </a:prstClr>
                </a:solidFill>
                <a:ea typeface="+mn-ea"/>
                <a:cs typeface="+mn-cs"/>
              </a:rPr>
              <a:t>Điều kiện xuất hiện dòng điện cảm ứng trong cuộn dây dẫn kín là có sự thay đổi số đường sức từ qua cuộn dây</a:t>
            </a:r>
            <a:r>
              <a:rPr lang="en-US" sz="1950" kern="1200" dirty="0">
                <a:solidFill>
                  <a:prstClr val="black">
                    <a:lumMod val="85000"/>
                    <a:lumOff val="15000"/>
                  </a:prstClr>
                </a:solidFill>
                <a:ea typeface="+mn-ea"/>
                <a:cs typeface="+mn-cs"/>
              </a:rPr>
              <a:t>.</a:t>
            </a:r>
          </a:p>
        </p:txBody>
      </p:sp>
      <p:sp>
        <p:nvSpPr>
          <p:cNvPr id="18" name="TextBox 12">
            <a:extLst>
              <a:ext uri="{FF2B5EF4-FFF2-40B4-BE49-F238E27FC236}">
                <a16:creationId xmlns:a16="http://schemas.microsoft.com/office/drawing/2014/main" id="{BB396E85-E6A7-4AD4-BBA7-6CD0B1CA49D0}"/>
              </a:ext>
            </a:extLst>
          </p:cNvPr>
          <p:cNvSpPr txBox="1"/>
          <p:nvPr/>
        </p:nvSpPr>
        <p:spPr>
          <a:xfrm>
            <a:off x="1570981" y="1083055"/>
            <a:ext cx="58619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err="1">
                <a:solidFill>
                  <a:srgbClr val="000000"/>
                </a:solidFill>
                <a:latin typeface="Arial" panose="020B0604020202020204" pitchFamily="34" charset="0"/>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317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1"/>
                                      </p:to>
                                    </p:animClr>
                                  </p:subTnLst>
                                </p:cTn>
                              </p:par>
                            </p:childTnLst>
                          </p:cTn>
                        </p:par>
                        <p:par>
                          <p:cTn id="8" fill="hold">
                            <p:stCondLst>
                              <p:cond delay="219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subTnLst>
                                    <p:animClr clrSpc="rgb" dir="cw">
                                      <p:cBhvr override="childStyle">
                                        <p:cTn dur="1" fill="hold" display="0" masterRel="nextClick" afterEffect="1"/>
                                        <p:tgtEl>
                                          <p:spTgt spid="1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984743"/>
            <a:ext cx="6307769" cy="3160156"/>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717809"/>
            <a:ext cx="1529802" cy="4119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364848" y="732146"/>
            <a:ext cx="197641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Kết</a:t>
            </a:r>
            <a:r>
              <a:rPr lang="en-GB" sz="2000" b="1" kern="1200" dirty="0">
                <a:latin typeface="Arial" panose="020B0604020202020204" pitchFamily="34" charset="0"/>
                <a:ea typeface="+mn-ea"/>
                <a:cs typeface="+mn-cs"/>
              </a:rPr>
              <a:t> </a:t>
            </a:r>
            <a:r>
              <a:rPr lang="en-GB" sz="2000" b="1" kern="1200" dirty="0" err="1">
                <a:latin typeface="Arial" panose="020B0604020202020204" pitchFamily="34" charset="0"/>
                <a:ea typeface="+mn-ea"/>
                <a:cs typeface="+mn-cs"/>
              </a:rPr>
              <a:t>luận</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214624"/>
            <a:ext cx="6154448" cy="1846659"/>
          </a:xfrm>
          <a:prstGeom prst="rect">
            <a:avLst/>
          </a:prstGeom>
          <a:noFill/>
        </p:spPr>
        <p:txBody>
          <a:bodyPr wrap="square" lIns="0" tIns="0" rIns="0" bIns="0" rtlCol="0">
            <a:spAutoFit/>
          </a:bodyPr>
          <a:lstStyle/>
          <a:p>
            <a:pPr lvl="0" indent="344488">
              <a:buClrTx/>
              <a:defRPr/>
            </a:pPr>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Từ các thí nghiệm trên và nhiều thí nghiêm khác, rút ra kết luận: </a:t>
            </a:r>
            <a:r>
              <a:rPr lang="vi-VN" sz="2400" b="1" i="1" dirty="0">
                <a:solidFill>
                  <a:schemeClr val="tx2"/>
                </a:solidFill>
                <a:latin typeface="Calibri" panose="020F0502020204030204" pitchFamily="34" charset="0"/>
                <a:ea typeface="Calibri" panose="020F0502020204030204" pitchFamily="34" charset="0"/>
                <a:cs typeface="Calibri" panose="020F0502020204030204" pitchFamily="34" charset="0"/>
              </a:rPr>
              <a:t>Khi số đường sức từ xuyên qua tiết diện của cuộn dây dẫn kín biến thiên thì trong cuộn dây dẫn đó xuất hiện dòng điện cảm ứng.</a:t>
            </a:r>
            <a:endParaRPr kumimoji="0" lang="en-US" sz="2400" b="1"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10613" y="3140578"/>
            <a:ext cx="6091632" cy="738664"/>
          </a:xfrm>
          <a:prstGeom prst="rect">
            <a:avLst/>
          </a:prstGeom>
          <a:noFill/>
        </p:spPr>
        <p:txBody>
          <a:bodyPr wrap="square" lIns="0" tIns="0" rIns="0" bIns="0" rtlCol="0">
            <a:spAutoFit/>
          </a:bodyPr>
          <a:lstStyle/>
          <a:p>
            <a:pPr indent="344488"/>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Hiện tượng xuẫt hiện dòng điện cảm ứng được gọi là hiện tượng cảm ứng điện từ.</a:t>
            </a:r>
            <a:endPar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737062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275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sp>
        <p:nvSpPr>
          <p:cNvPr id="9971" name="Google Shape;9971;p41"/>
          <p:cNvSpPr txBox="1">
            <a:spLocks noGrp="1"/>
          </p:cNvSpPr>
          <p:nvPr>
            <p:ph type="title"/>
          </p:nvPr>
        </p:nvSpPr>
        <p:spPr>
          <a:xfrm>
            <a:off x="1506950" y="1604270"/>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dirty="0"/>
              <a:t>III. NGUYÊN TẮC TẠO RA DÒNG ĐIỆN XOAY CHIỀU</a:t>
            </a:r>
            <a:endParaRPr sz="4800" dirty="0"/>
          </a:p>
        </p:txBody>
      </p:sp>
      <p:grpSp>
        <p:nvGrpSpPr>
          <p:cNvPr id="9973" name="Google Shape;9973;p41"/>
          <p:cNvGrpSpPr/>
          <p:nvPr/>
        </p:nvGrpSpPr>
        <p:grpSpPr>
          <a:xfrm rot="-8100000">
            <a:off x="6332175" y="742501"/>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418FF52B-0736-4003-AACD-3E3C717A3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809" y="1793331"/>
            <a:ext cx="3803916" cy="3803916"/>
          </a:xfrm>
          <a:prstGeom prst="rect">
            <a:avLst/>
          </a:prstGeom>
        </p:spPr>
      </p:pic>
    </p:spTree>
    <p:extLst>
      <p:ext uri="{BB962C8B-B14F-4D97-AF65-F5344CB8AC3E}">
        <p14:creationId xmlns:p14="http://schemas.microsoft.com/office/powerpoint/2010/main" val="1126352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2108687" y="1279098"/>
            <a:ext cx="6177784" cy="2728913"/>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2297876" y="1144850"/>
            <a:ext cx="1886666"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27388" y="2824807"/>
            <a:ext cx="1619356" cy="1619356"/>
          </a:xfrm>
          <a:prstGeom prst="rect">
            <a:avLst/>
          </a:prstGeom>
        </p:spPr>
      </p:pic>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2813351" y="1664931"/>
            <a:ext cx="5871070" cy="394467"/>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Dòng</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điện</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xoay</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chiều</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có</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đặc</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điểm</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gì</a:t>
            </a:r>
            <a:r>
              <a:rPr lang="en-US" sz="1950" b="1" kern="1200" dirty="0">
                <a:solidFill>
                  <a:prstClr val="black">
                    <a:lumMod val="85000"/>
                    <a:lumOff val="15000"/>
                  </a:prstClr>
                </a:solidFill>
                <a:ea typeface="+mn-ea"/>
                <a:cs typeface="+mn-cs"/>
              </a:rPr>
              <a:t>?</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2296340" y="2355146"/>
            <a:ext cx="5802478" cy="1294713"/>
          </a:xfrm>
          <a:prstGeom prst="rect">
            <a:avLst/>
          </a:prstGeom>
          <a:noFill/>
        </p:spPr>
        <p:txBody>
          <a:bodyPr wrap="square" lIns="0" tIns="0" rIns="0" bIns="0" rtlCol="0">
            <a:spAutoFit/>
          </a:bodyPr>
          <a:lstStyle/>
          <a:p>
            <a:pPr defTabSz="685800">
              <a:lnSpc>
                <a:spcPct val="150000"/>
              </a:lnSpc>
              <a:buClrTx/>
              <a:defRPr/>
            </a:pPr>
            <a:r>
              <a:rPr lang="vi-VN" sz="1950" b="1" kern="1200" dirty="0">
                <a:solidFill>
                  <a:schemeClr val="bg2"/>
                </a:solidFill>
                <a:ea typeface="+mn-ea"/>
                <a:cs typeface="+mn-cs"/>
              </a:rPr>
              <a:t>Dòng điện xoay chiều có đặc điểm là cường độ tăng, giảm tuần tự và chiều luân phiên thay đổi theo thời gian</a:t>
            </a:r>
            <a:r>
              <a:rPr lang="en-US" sz="1950" b="1" kern="1200" dirty="0">
                <a:solidFill>
                  <a:schemeClr val="bg2"/>
                </a:solidFill>
                <a:ea typeface="+mn-ea"/>
                <a:cs typeface="+mn-cs"/>
              </a:rPr>
              <a:t>.</a:t>
            </a:r>
            <a:endParaRPr lang="en-US" sz="1950" kern="1200" dirty="0">
              <a:solidFill>
                <a:schemeClr val="bg2"/>
              </a:solidFill>
              <a:ea typeface="+mn-ea"/>
              <a:cs typeface="+mn-cs"/>
            </a:endParaRPr>
          </a:p>
        </p:txBody>
      </p:sp>
      <p:sp>
        <p:nvSpPr>
          <p:cNvPr id="18" name="TextBox 12">
            <a:extLst>
              <a:ext uri="{FF2B5EF4-FFF2-40B4-BE49-F238E27FC236}">
                <a16:creationId xmlns:a16="http://schemas.microsoft.com/office/drawing/2014/main" id="{BB396E85-E6A7-4AD4-BBA7-6CD0B1CA49D0}"/>
              </a:ext>
            </a:extLst>
          </p:cNvPr>
          <p:cNvSpPr txBox="1"/>
          <p:nvPr/>
        </p:nvSpPr>
        <p:spPr>
          <a:xfrm>
            <a:off x="2332172" y="1157340"/>
            <a:ext cx="178489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a:solidFill>
                  <a:srgbClr val="000000"/>
                </a:solidFill>
                <a:latin typeface="Arial" panose="020B0604020202020204" pitchFamily="34" charset="0"/>
              </a:rPr>
              <a:t>T</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9522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39422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tạo</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xoay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chiều</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972845" y="1972505"/>
            <a:ext cx="3081994" cy="2308324"/>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Quan sát sự thay đổi sáng, tối luân phiên của hai đèn LED khi quay chậm và quay nhanh cuộn dây dẫn trong từ trường.</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28236" y="1557374"/>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Tiến</a:t>
            </a:r>
            <a:r>
              <a:rPr lang="en-US" sz="2000" dirty="0">
                <a:solidFill>
                  <a:schemeClr val="tx1"/>
                </a:solidFill>
              </a:rPr>
              <a:t> </a:t>
            </a:r>
            <a:r>
              <a:rPr lang="en-US" sz="2000" dirty="0" err="1">
                <a:solidFill>
                  <a:schemeClr val="tx1"/>
                </a:solidFill>
              </a:rPr>
              <a:t>hành</a:t>
            </a:r>
            <a:endParaRPr lang="en-US" sz="2000" dirty="0">
              <a:solidFill>
                <a:schemeClr val="tx1"/>
              </a:solidFill>
            </a:endParaRPr>
          </a:p>
        </p:txBody>
      </p:sp>
      <p:pic>
        <p:nvPicPr>
          <p:cNvPr id="5" name="Picture 4">
            <a:extLst>
              <a:ext uri="{FF2B5EF4-FFF2-40B4-BE49-F238E27FC236}">
                <a16:creationId xmlns:a16="http://schemas.microsoft.com/office/drawing/2014/main" id="{C645A742-E939-4168-BBC9-9F8B60A1C57C}"/>
              </a:ext>
            </a:extLst>
          </p:cNvPr>
          <p:cNvPicPr>
            <a:picLocks noChangeAspect="1"/>
          </p:cNvPicPr>
          <p:nvPr/>
        </p:nvPicPr>
        <p:blipFill>
          <a:blip r:embed="rId5"/>
          <a:stretch>
            <a:fillRect/>
          </a:stretch>
        </p:blipFill>
        <p:spPr>
          <a:xfrm>
            <a:off x="4109802" y="1405358"/>
            <a:ext cx="4061353" cy="3052400"/>
          </a:xfrm>
          <a:prstGeom prst="rect">
            <a:avLst/>
          </a:prstGeom>
        </p:spPr>
      </p:pic>
    </p:spTree>
    <p:extLst>
      <p:ext uri="{BB962C8B-B14F-4D97-AF65-F5344CB8AC3E}">
        <p14:creationId xmlns:p14="http://schemas.microsoft.com/office/powerpoint/2010/main" val="368970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574442"/>
            <a:ext cx="6381368" cy="3995145"/>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50918" y="471632"/>
            <a:ext cx="5849435" cy="335413"/>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204558" y="915977"/>
            <a:ext cx="6187074" cy="1231106"/>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quay chậm cuộn dây dẫn thì hai đèn LED thay đổi sáng, tối luân phiên như thế nào? Khi quay nhanh cuộn dây dẫn, có phân biệt được sự thay đổi này không?</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204558" y="2218146"/>
            <a:ext cx="6125142"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Số đường sức từ xuyên qua tiết diện cuộn dây dẫn biến thiên (tăng giảm luân phiên) theo thời gian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12" name="TextBox 11">
            <a:extLst>
              <a:ext uri="{FF2B5EF4-FFF2-40B4-BE49-F238E27FC236}">
                <a16:creationId xmlns:a16="http://schemas.microsoft.com/office/drawing/2014/main" id="{5F997E7E-0B1B-42F4-B165-722FCED36388}"/>
              </a:ext>
            </a:extLst>
          </p:cNvPr>
          <p:cNvSpPr txBox="1"/>
          <p:nvPr/>
        </p:nvSpPr>
        <p:spPr>
          <a:xfrm>
            <a:off x="2204558" y="3071502"/>
            <a:ext cx="6187074"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rPr>
              <a:t>Dòng điện xuất hiện trong cuộn dây dẫn đi qua đèn LED có đặc điểm gì</a:t>
            </a:r>
            <a:r>
              <a:rPr lang="en-US" sz="2000" kern="1200" dirty="0">
                <a:solidFill>
                  <a:prstClr val="black">
                    <a:lumMod val="85000"/>
                    <a:lumOff val="15000"/>
                  </a:prstClr>
                </a:solidFill>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05D67441-74FF-4F67-992E-5CC1180662A8}"/>
              </a:ext>
            </a:extLst>
          </p:cNvPr>
          <p:cNvSpPr txBox="1"/>
          <p:nvPr/>
        </p:nvSpPr>
        <p:spPr>
          <a:xfrm>
            <a:off x="2204558" y="3901210"/>
            <a:ext cx="6125142" cy="404663"/>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4: </a:t>
            </a:r>
            <a:r>
              <a:rPr lang="vi-VN" sz="2000" kern="1200" dirty="0">
                <a:solidFill>
                  <a:prstClr val="black">
                    <a:lumMod val="85000"/>
                    <a:lumOff val="15000"/>
                  </a:prstClr>
                </a:solidFill>
                <a:ea typeface="+mn-ea"/>
                <a:cs typeface="+mn-cs"/>
              </a:rPr>
              <a:t>Nêu nguyên tắc tạo ra dòng điện xoay chiều.</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482632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327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515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1"/>
                                      </p:to>
                                    </p:animClr>
                                  </p:subTnLst>
                                </p:cTn>
                              </p:par>
                            </p:childTnLst>
                          </p:cTn>
                        </p:par>
                        <p:par>
                          <p:cTn id="20" fill="hold">
                            <p:stCondLst>
                              <p:cond delay="6520"/>
                            </p:stCondLst>
                            <p:childTnLst>
                              <p:par>
                                <p:cTn id="21" presetID="22" presetClass="entr" presetSubtype="1" fill="hold" grpId="0" nodeType="afterEffect">
                                  <p:stCondLst>
                                    <p:cond delay="0"/>
                                  </p:stCondLst>
                                  <p:iterate type="lt">
                                    <p:tmPct val="3000"/>
                                  </p:iterate>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63906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77488"/>
            <a:ext cx="6154448"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quay chậm cuộn dây dẫn thì hai đèn LED thay đổi sáng, tối luân phiên. Khi quay nhanh cuộn dây dẫn, có phân biệt được sự thay đổi</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265360" y="2851253"/>
            <a:ext cx="6091632"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Số đường sức từ xuyên qua tiết diện cuộn dây dẫn tăng khi quay nhanh</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006775" y="3257006"/>
            <a:ext cx="1462234" cy="1462234"/>
          </a:xfrm>
          <a:prstGeom prst="rect">
            <a:avLst/>
          </a:prstGeom>
        </p:spPr>
      </p:pic>
    </p:spTree>
    <p:extLst>
      <p:ext uri="{BB962C8B-B14F-4D97-AF65-F5344CB8AC3E}">
        <p14:creationId xmlns:p14="http://schemas.microsoft.com/office/powerpoint/2010/main" val="99725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63906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77488"/>
            <a:ext cx="6154448"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Dòng điện xuất hiện trong cuộn dây dẫn đi qua đèn LED có đặc điểm là thay đổi chiều liên tục</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04836" y="2412010"/>
            <a:ext cx="609163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4: </a:t>
            </a:r>
            <a:r>
              <a:rPr lang="vi-VN" sz="2000" kern="1200" dirty="0">
                <a:solidFill>
                  <a:prstClr val="black">
                    <a:lumMod val="85000"/>
                    <a:lumOff val="15000"/>
                  </a:prstClr>
                </a:solidFill>
                <a:ea typeface="+mn-ea"/>
                <a:cs typeface="+mn-cs"/>
              </a:rPr>
              <a:t>Nguyên tắc tạo ra dòng điện xoay chiều là làm thay đổi số đường sức từ qua tiết diện cuộn dây tức là dựa trên hiện tượng cảm ứng điện từ</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006775" y="3257006"/>
            <a:ext cx="1462234" cy="1462234"/>
          </a:xfrm>
          <a:prstGeom prst="rect">
            <a:avLst/>
          </a:prstGeom>
        </p:spPr>
      </p:pic>
    </p:spTree>
    <p:extLst>
      <p:ext uri="{BB962C8B-B14F-4D97-AF65-F5344CB8AC3E}">
        <p14:creationId xmlns:p14="http://schemas.microsoft.com/office/powerpoint/2010/main" val="104591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81"/>
        <p:cNvGrpSpPr/>
        <p:nvPr/>
      </p:nvGrpSpPr>
      <p:grpSpPr>
        <a:xfrm>
          <a:off x="0" y="0"/>
          <a:ext cx="0" cy="0"/>
          <a:chOff x="0" y="0"/>
          <a:chExt cx="0" cy="0"/>
        </a:xfrm>
      </p:grpSpPr>
      <p:sp>
        <p:nvSpPr>
          <p:cNvPr id="9882" name="Google Shape;9882;p35"/>
          <p:cNvSpPr/>
          <p:nvPr/>
        </p:nvSpPr>
        <p:spPr>
          <a:xfrm>
            <a:off x="1385648" y="1995000"/>
            <a:ext cx="1153500" cy="1153500"/>
          </a:xfrm>
          <a:prstGeom prst="roundRect">
            <a:avLst>
              <a:gd name="adj" fmla="val 8532"/>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dirty="0">
              <a:solidFill>
                <a:schemeClr val="lt2"/>
              </a:solidFill>
              <a:latin typeface="Fira Sans Condensed Black" panose="020B0A03050000020004" pitchFamily="34" charset="0"/>
              <a:ea typeface="Gantari ExtraBold"/>
              <a:cs typeface="Gantari ExtraBold"/>
              <a:sym typeface="Gantari ExtraBold"/>
            </a:endParaRPr>
          </a:p>
        </p:txBody>
      </p:sp>
      <p:sp>
        <p:nvSpPr>
          <p:cNvPr id="9883" name="Google Shape;9883;p35"/>
          <p:cNvSpPr txBox="1">
            <a:spLocks noGrp="1"/>
          </p:cNvSpPr>
          <p:nvPr>
            <p:ph type="title"/>
          </p:nvPr>
        </p:nvSpPr>
        <p:spPr>
          <a:xfrm>
            <a:off x="2846126" y="1928350"/>
            <a:ext cx="3826135" cy="1353300"/>
          </a:xfrm>
          <a:prstGeom prst="rect">
            <a:avLst/>
          </a:prstGeom>
        </p:spPr>
        <p:txBody>
          <a:bodyPr spcFirstLastPara="1" wrap="square" lIns="91425" tIns="91425" rIns="91425" bIns="91425" anchor="b" anchorCtr="0">
            <a:noAutofit/>
          </a:bodyPr>
          <a:lstStyle/>
          <a:p>
            <a:r>
              <a:rPr lang="en-US" sz="4000" dirty="0" err="1">
                <a:solidFill>
                  <a:srgbClr val="C7404E"/>
                </a:solidFill>
              </a:rPr>
              <a:t>Dùng</a:t>
            </a:r>
            <a:r>
              <a:rPr lang="en-US" sz="4000" dirty="0">
                <a:solidFill>
                  <a:srgbClr val="C7404E"/>
                </a:solidFill>
              </a:rPr>
              <a:t> </a:t>
            </a:r>
            <a:r>
              <a:rPr lang="en-US" sz="4000" dirty="0" err="1">
                <a:solidFill>
                  <a:srgbClr val="C7404E"/>
                </a:solidFill>
              </a:rPr>
              <a:t>nam</a:t>
            </a:r>
            <a:r>
              <a:rPr lang="en-US" sz="4000" dirty="0">
                <a:solidFill>
                  <a:srgbClr val="C7404E"/>
                </a:solidFill>
              </a:rPr>
              <a:t> </a:t>
            </a:r>
            <a:r>
              <a:rPr lang="en-US" sz="4000" dirty="0" err="1">
                <a:solidFill>
                  <a:srgbClr val="C7404E"/>
                </a:solidFill>
              </a:rPr>
              <a:t>châm</a:t>
            </a:r>
            <a:r>
              <a:rPr lang="en-US" sz="4000" dirty="0">
                <a:solidFill>
                  <a:srgbClr val="C7404E"/>
                </a:solidFill>
              </a:rPr>
              <a:t> </a:t>
            </a:r>
            <a:r>
              <a:rPr lang="en-US" sz="4000" dirty="0" err="1">
                <a:solidFill>
                  <a:srgbClr val="C7404E"/>
                </a:solidFill>
              </a:rPr>
              <a:t>tạo</a:t>
            </a:r>
            <a:r>
              <a:rPr lang="en-US" sz="4000" dirty="0">
                <a:solidFill>
                  <a:srgbClr val="C7404E"/>
                </a:solidFill>
              </a:rPr>
              <a:t> </a:t>
            </a:r>
            <a:r>
              <a:rPr lang="en-US" sz="4000" dirty="0" err="1">
                <a:solidFill>
                  <a:srgbClr val="C7404E"/>
                </a:solidFill>
              </a:rPr>
              <a:t>ra</a:t>
            </a:r>
            <a:r>
              <a:rPr lang="en-US" sz="4000" dirty="0">
                <a:solidFill>
                  <a:srgbClr val="C7404E"/>
                </a:solidFill>
              </a:rPr>
              <a:t> </a:t>
            </a:r>
            <a:r>
              <a:rPr lang="en-US" sz="4000" dirty="0" err="1">
                <a:solidFill>
                  <a:srgbClr val="C7404E"/>
                </a:solidFill>
              </a:rPr>
              <a:t>dòng</a:t>
            </a:r>
            <a:r>
              <a:rPr lang="en-US" sz="4000" dirty="0">
                <a:solidFill>
                  <a:srgbClr val="C7404E"/>
                </a:solidFill>
              </a:rPr>
              <a:t> </a:t>
            </a:r>
            <a:r>
              <a:rPr lang="en-US" sz="4000" dirty="0" err="1">
                <a:solidFill>
                  <a:srgbClr val="C7404E"/>
                </a:solidFill>
              </a:rPr>
              <a:t>điện</a:t>
            </a:r>
            <a:r>
              <a:rPr lang="en-US" sz="4000" dirty="0">
                <a:solidFill>
                  <a:srgbClr val="C7404E"/>
                </a:solidFill>
              </a:rPr>
              <a:t> </a:t>
            </a:r>
            <a:endParaRPr lang="en-US" sz="4000" dirty="0">
              <a:solidFill>
                <a:srgbClr val="C7404E"/>
              </a:solidFill>
            </a:endParaRPr>
          </a:p>
        </p:txBody>
      </p:sp>
      <p:sp>
        <p:nvSpPr>
          <p:cNvPr id="9884" name="Google Shape;9884;p35"/>
          <p:cNvSpPr txBox="1">
            <a:spLocks noGrp="1"/>
          </p:cNvSpPr>
          <p:nvPr>
            <p:ph type="title" idx="2"/>
          </p:nvPr>
        </p:nvSpPr>
        <p:spPr>
          <a:xfrm>
            <a:off x="1385648" y="2150850"/>
            <a:ext cx="1153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7200" dirty="0"/>
              <a:t>I</a:t>
            </a:r>
            <a:endParaRPr sz="7200" dirty="0"/>
          </a:p>
        </p:txBody>
      </p:sp>
      <p:sp>
        <p:nvSpPr>
          <p:cNvPr id="9885" name="Google Shape;9885;p35"/>
          <p:cNvSpPr/>
          <p:nvPr/>
        </p:nvSpPr>
        <p:spPr>
          <a:xfrm>
            <a:off x="6749650" y="179137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35"/>
          <p:cNvSpPr/>
          <p:nvPr/>
        </p:nvSpPr>
        <p:spPr>
          <a:xfrm>
            <a:off x="1473000" y="4113650"/>
            <a:ext cx="117525" cy="110100"/>
          </a:xfrm>
          <a:custGeom>
            <a:avLst/>
            <a:gdLst/>
            <a:ahLst/>
            <a:cxnLst/>
            <a:rect l="l" t="t" r="r" b="b"/>
            <a:pathLst>
              <a:path w="4701" h="4404" extrusionOk="0">
                <a:moveTo>
                  <a:pt x="2857" y="1059"/>
                </a:moveTo>
                <a:cubicBezTo>
                  <a:pt x="2871" y="1059"/>
                  <a:pt x="2889" y="1066"/>
                  <a:pt x="2907" y="1075"/>
                </a:cubicBezTo>
                <a:lnTo>
                  <a:pt x="2907" y="1075"/>
                </a:lnTo>
                <a:cubicBezTo>
                  <a:pt x="2887" y="1068"/>
                  <a:pt x="2858" y="1059"/>
                  <a:pt x="2857" y="1059"/>
                </a:cubicBezTo>
                <a:close/>
                <a:moveTo>
                  <a:pt x="3421" y="1604"/>
                </a:moveTo>
                <a:cubicBezTo>
                  <a:pt x="3421" y="1622"/>
                  <a:pt x="3425" y="1637"/>
                  <a:pt x="3429" y="1646"/>
                </a:cubicBezTo>
                <a:lnTo>
                  <a:pt x="3429" y="1646"/>
                </a:lnTo>
                <a:cubicBezTo>
                  <a:pt x="3424" y="1631"/>
                  <a:pt x="3421" y="1617"/>
                  <a:pt x="3421" y="1604"/>
                </a:cubicBezTo>
                <a:lnTo>
                  <a:pt x="3421" y="1604"/>
                </a:lnTo>
                <a:cubicBezTo>
                  <a:pt x="3421" y="1604"/>
                  <a:pt x="3421" y="1604"/>
                  <a:pt x="3421" y="1604"/>
                </a:cubicBezTo>
                <a:close/>
                <a:moveTo>
                  <a:pt x="1746" y="3318"/>
                </a:moveTo>
                <a:lnTo>
                  <a:pt x="1746" y="3318"/>
                </a:lnTo>
                <a:cubicBezTo>
                  <a:pt x="1767" y="3326"/>
                  <a:pt x="1805" y="3338"/>
                  <a:pt x="1803" y="3338"/>
                </a:cubicBezTo>
                <a:cubicBezTo>
                  <a:pt x="1802" y="3338"/>
                  <a:pt x="1800" y="3339"/>
                  <a:pt x="1799" y="3339"/>
                </a:cubicBezTo>
                <a:cubicBezTo>
                  <a:pt x="1786" y="3339"/>
                  <a:pt x="1766" y="3330"/>
                  <a:pt x="1746" y="3318"/>
                </a:cubicBezTo>
                <a:close/>
                <a:moveTo>
                  <a:pt x="2463" y="3393"/>
                </a:moveTo>
                <a:cubicBezTo>
                  <a:pt x="2461" y="3393"/>
                  <a:pt x="2458" y="3393"/>
                  <a:pt x="2456" y="3393"/>
                </a:cubicBezTo>
                <a:lnTo>
                  <a:pt x="2456" y="3393"/>
                </a:lnTo>
                <a:cubicBezTo>
                  <a:pt x="2459" y="3393"/>
                  <a:pt x="2461" y="3393"/>
                  <a:pt x="2463" y="3393"/>
                </a:cubicBezTo>
                <a:close/>
                <a:moveTo>
                  <a:pt x="2389" y="989"/>
                </a:moveTo>
                <a:cubicBezTo>
                  <a:pt x="2440" y="989"/>
                  <a:pt x="2490" y="989"/>
                  <a:pt x="2541" y="993"/>
                </a:cubicBezTo>
                <a:cubicBezTo>
                  <a:pt x="2562" y="993"/>
                  <a:pt x="2582" y="997"/>
                  <a:pt x="2603" y="998"/>
                </a:cubicBezTo>
                <a:lnTo>
                  <a:pt x="2603" y="998"/>
                </a:lnTo>
                <a:cubicBezTo>
                  <a:pt x="2682" y="1018"/>
                  <a:pt x="2761" y="1029"/>
                  <a:pt x="2840" y="1054"/>
                </a:cubicBezTo>
                <a:cubicBezTo>
                  <a:pt x="2859" y="1061"/>
                  <a:pt x="2878" y="1069"/>
                  <a:pt x="2895" y="1076"/>
                </a:cubicBezTo>
                <a:cubicBezTo>
                  <a:pt x="2906" y="1079"/>
                  <a:pt x="2914" y="1081"/>
                  <a:pt x="2919" y="1082"/>
                </a:cubicBezTo>
                <a:lnTo>
                  <a:pt x="2919" y="1082"/>
                </a:lnTo>
                <a:cubicBezTo>
                  <a:pt x="2944" y="1096"/>
                  <a:pt x="2969" y="1113"/>
                  <a:pt x="2985" y="1122"/>
                </a:cubicBezTo>
                <a:cubicBezTo>
                  <a:pt x="3017" y="1141"/>
                  <a:pt x="3048" y="1162"/>
                  <a:pt x="3080" y="1181"/>
                </a:cubicBezTo>
                <a:cubicBezTo>
                  <a:pt x="3087" y="1185"/>
                  <a:pt x="3093" y="1189"/>
                  <a:pt x="3098" y="1192"/>
                </a:cubicBezTo>
                <a:lnTo>
                  <a:pt x="3098" y="1192"/>
                </a:lnTo>
                <a:cubicBezTo>
                  <a:pt x="3161" y="1249"/>
                  <a:pt x="3221" y="1304"/>
                  <a:pt x="3276" y="1366"/>
                </a:cubicBezTo>
                <a:cubicBezTo>
                  <a:pt x="3281" y="1373"/>
                  <a:pt x="3285" y="1379"/>
                  <a:pt x="3290" y="1385"/>
                </a:cubicBezTo>
                <a:lnTo>
                  <a:pt x="3290" y="1385"/>
                </a:lnTo>
                <a:cubicBezTo>
                  <a:pt x="3308" y="1414"/>
                  <a:pt x="3331" y="1442"/>
                  <a:pt x="3350" y="1474"/>
                </a:cubicBezTo>
                <a:cubicBezTo>
                  <a:pt x="3369" y="1505"/>
                  <a:pt x="3386" y="1537"/>
                  <a:pt x="3402" y="1568"/>
                </a:cubicBezTo>
                <a:cubicBezTo>
                  <a:pt x="3409" y="1579"/>
                  <a:pt x="3415" y="1591"/>
                  <a:pt x="3421" y="1604"/>
                </a:cubicBezTo>
                <a:lnTo>
                  <a:pt x="3421" y="1604"/>
                </a:lnTo>
                <a:cubicBezTo>
                  <a:pt x="3421" y="1603"/>
                  <a:pt x="3421" y="1601"/>
                  <a:pt x="3421" y="1600"/>
                </a:cubicBezTo>
                <a:lnTo>
                  <a:pt x="3421" y="1600"/>
                </a:lnTo>
                <a:cubicBezTo>
                  <a:pt x="3421" y="1601"/>
                  <a:pt x="3421" y="1603"/>
                  <a:pt x="3421" y="1604"/>
                </a:cubicBezTo>
                <a:lnTo>
                  <a:pt x="3421" y="1604"/>
                </a:lnTo>
                <a:cubicBezTo>
                  <a:pt x="3423" y="1608"/>
                  <a:pt x="3426" y="1613"/>
                  <a:pt x="3428" y="1617"/>
                </a:cubicBezTo>
                <a:cubicBezTo>
                  <a:pt x="3443" y="1647"/>
                  <a:pt x="3443" y="1660"/>
                  <a:pt x="3439" y="1660"/>
                </a:cubicBezTo>
                <a:cubicBezTo>
                  <a:pt x="3437" y="1660"/>
                  <a:pt x="3432" y="1655"/>
                  <a:pt x="3429" y="1646"/>
                </a:cubicBezTo>
                <a:lnTo>
                  <a:pt x="3429" y="1646"/>
                </a:lnTo>
                <a:cubicBezTo>
                  <a:pt x="3444" y="1699"/>
                  <a:pt x="3478" y="1760"/>
                  <a:pt x="3491" y="1802"/>
                </a:cubicBezTo>
                <a:cubicBezTo>
                  <a:pt x="3499" y="1838"/>
                  <a:pt x="3508" y="1874"/>
                  <a:pt x="3516" y="1910"/>
                </a:cubicBezTo>
                <a:cubicBezTo>
                  <a:pt x="3520" y="1933"/>
                  <a:pt x="3525" y="1954"/>
                  <a:pt x="3529" y="1977"/>
                </a:cubicBezTo>
                <a:cubicBezTo>
                  <a:pt x="3534" y="2005"/>
                  <a:pt x="3536" y="2015"/>
                  <a:pt x="3537" y="2015"/>
                </a:cubicBezTo>
                <a:cubicBezTo>
                  <a:pt x="3539" y="2015"/>
                  <a:pt x="3529" y="1942"/>
                  <a:pt x="3525" y="1939"/>
                </a:cubicBezTo>
                <a:lnTo>
                  <a:pt x="3525" y="1939"/>
                </a:lnTo>
                <a:cubicBezTo>
                  <a:pt x="3550" y="1954"/>
                  <a:pt x="3537" y="2142"/>
                  <a:pt x="3537" y="2173"/>
                </a:cubicBezTo>
                <a:cubicBezTo>
                  <a:pt x="3537" y="2215"/>
                  <a:pt x="3535" y="2257"/>
                  <a:pt x="3533" y="2297"/>
                </a:cubicBezTo>
                <a:cubicBezTo>
                  <a:pt x="3532" y="2309"/>
                  <a:pt x="3530" y="2321"/>
                  <a:pt x="3530" y="2332"/>
                </a:cubicBezTo>
                <a:lnTo>
                  <a:pt x="3530" y="2332"/>
                </a:lnTo>
                <a:cubicBezTo>
                  <a:pt x="3515" y="2405"/>
                  <a:pt x="3504" y="2475"/>
                  <a:pt x="3482" y="2546"/>
                </a:cubicBezTo>
                <a:cubicBezTo>
                  <a:pt x="3474" y="2582"/>
                  <a:pt x="3461" y="2618"/>
                  <a:pt x="3449" y="2651"/>
                </a:cubicBezTo>
                <a:cubicBezTo>
                  <a:pt x="3445" y="2664"/>
                  <a:pt x="3440" y="2676"/>
                  <a:pt x="3436" y="2687"/>
                </a:cubicBezTo>
                <a:lnTo>
                  <a:pt x="3436" y="2687"/>
                </a:lnTo>
                <a:cubicBezTo>
                  <a:pt x="3400" y="2753"/>
                  <a:pt x="3369" y="2818"/>
                  <a:pt x="3329" y="2881"/>
                </a:cubicBezTo>
                <a:cubicBezTo>
                  <a:pt x="3324" y="2889"/>
                  <a:pt x="3303" y="2918"/>
                  <a:pt x="3287" y="2941"/>
                </a:cubicBezTo>
                <a:lnTo>
                  <a:pt x="3287" y="2941"/>
                </a:lnTo>
                <a:cubicBezTo>
                  <a:pt x="3267" y="2964"/>
                  <a:pt x="3233" y="3004"/>
                  <a:pt x="3223" y="3014"/>
                </a:cubicBezTo>
                <a:cubicBezTo>
                  <a:pt x="3198" y="3041"/>
                  <a:pt x="3171" y="3068"/>
                  <a:pt x="3141" y="3094"/>
                </a:cubicBezTo>
                <a:cubicBezTo>
                  <a:pt x="3129" y="3108"/>
                  <a:pt x="3114" y="3119"/>
                  <a:pt x="3099" y="3134"/>
                </a:cubicBezTo>
                <a:cubicBezTo>
                  <a:pt x="3075" y="3155"/>
                  <a:pt x="3071" y="3163"/>
                  <a:pt x="3076" y="3163"/>
                </a:cubicBezTo>
                <a:cubicBezTo>
                  <a:pt x="3077" y="3163"/>
                  <a:pt x="3078" y="3163"/>
                  <a:pt x="3079" y="3162"/>
                </a:cubicBezTo>
                <a:lnTo>
                  <a:pt x="3079" y="3162"/>
                </a:lnTo>
                <a:cubicBezTo>
                  <a:pt x="3022" y="3203"/>
                  <a:pt x="2922" y="3245"/>
                  <a:pt x="2888" y="3262"/>
                </a:cubicBezTo>
                <a:cubicBezTo>
                  <a:pt x="2864" y="3275"/>
                  <a:pt x="2802" y="3297"/>
                  <a:pt x="2805" y="3297"/>
                </a:cubicBezTo>
                <a:cubicBezTo>
                  <a:pt x="2807" y="3297"/>
                  <a:pt x="2821" y="3292"/>
                  <a:pt x="2858" y="3281"/>
                </a:cubicBezTo>
                <a:lnTo>
                  <a:pt x="2858" y="3281"/>
                </a:lnTo>
                <a:cubicBezTo>
                  <a:pt x="2819" y="3294"/>
                  <a:pt x="2781" y="3309"/>
                  <a:pt x="2743" y="3323"/>
                </a:cubicBezTo>
                <a:cubicBezTo>
                  <a:pt x="2642" y="3355"/>
                  <a:pt x="2541" y="3376"/>
                  <a:pt x="2438" y="3395"/>
                </a:cubicBezTo>
                <a:cubicBezTo>
                  <a:pt x="2437" y="3395"/>
                  <a:pt x="2437" y="3395"/>
                  <a:pt x="2436" y="3395"/>
                </a:cubicBezTo>
                <a:lnTo>
                  <a:pt x="2436" y="3395"/>
                </a:lnTo>
                <a:cubicBezTo>
                  <a:pt x="2416" y="3397"/>
                  <a:pt x="2395" y="3400"/>
                  <a:pt x="2374" y="3401"/>
                </a:cubicBezTo>
                <a:cubicBezTo>
                  <a:pt x="2330" y="3406"/>
                  <a:pt x="2286" y="3406"/>
                  <a:pt x="2240" y="3408"/>
                </a:cubicBezTo>
                <a:cubicBezTo>
                  <a:pt x="2191" y="3408"/>
                  <a:pt x="2143" y="3406"/>
                  <a:pt x="2094" y="3403"/>
                </a:cubicBezTo>
                <a:cubicBezTo>
                  <a:pt x="2078" y="3402"/>
                  <a:pt x="2063" y="3400"/>
                  <a:pt x="2047" y="3399"/>
                </a:cubicBezTo>
                <a:lnTo>
                  <a:pt x="2047" y="3399"/>
                </a:lnTo>
                <a:cubicBezTo>
                  <a:pt x="1970" y="3377"/>
                  <a:pt x="1891" y="3367"/>
                  <a:pt x="1814" y="3340"/>
                </a:cubicBezTo>
                <a:cubicBezTo>
                  <a:pt x="1797" y="3334"/>
                  <a:pt x="1778" y="3325"/>
                  <a:pt x="1761" y="3321"/>
                </a:cubicBezTo>
                <a:cubicBezTo>
                  <a:pt x="1752" y="3318"/>
                  <a:pt x="1745" y="3316"/>
                  <a:pt x="1741" y="3315"/>
                </a:cubicBezTo>
                <a:lnTo>
                  <a:pt x="1741" y="3315"/>
                </a:lnTo>
                <a:cubicBezTo>
                  <a:pt x="1715" y="3301"/>
                  <a:pt x="1691" y="3283"/>
                  <a:pt x="1679" y="3277"/>
                </a:cubicBezTo>
                <a:cubicBezTo>
                  <a:pt x="1648" y="3260"/>
                  <a:pt x="1618" y="3241"/>
                  <a:pt x="1586" y="3220"/>
                </a:cubicBezTo>
                <a:cubicBezTo>
                  <a:pt x="1572" y="3210"/>
                  <a:pt x="1559" y="3199"/>
                  <a:pt x="1542" y="3191"/>
                </a:cubicBezTo>
                <a:cubicBezTo>
                  <a:pt x="1526" y="3180"/>
                  <a:pt x="1519" y="3175"/>
                  <a:pt x="1519" y="3175"/>
                </a:cubicBezTo>
                <a:lnTo>
                  <a:pt x="1519" y="3175"/>
                </a:lnTo>
                <a:cubicBezTo>
                  <a:pt x="1519" y="3175"/>
                  <a:pt x="1582" y="3218"/>
                  <a:pt x="1580" y="3218"/>
                </a:cubicBezTo>
                <a:cubicBezTo>
                  <a:pt x="1579" y="3218"/>
                  <a:pt x="1579" y="3218"/>
                  <a:pt x="1578" y="3218"/>
                </a:cubicBezTo>
                <a:cubicBezTo>
                  <a:pt x="1541" y="3218"/>
                  <a:pt x="1422" y="3070"/>
                  <a:pt x="1399" y="3045"/>
                </a:cubicBezTo>
                <a:cubicBezTo>
                  <a:pt x="1385" y="3030"/>
                  <a:pt x="1354" y="2977"/>
                  <a:pt x="1351" y="2977"/>
                </a:cubicBezTo>
                <a:cubicBezTo>
                  <a:pt x="1350" y="2977"/>
                  <a:pt x="1353" y="2985"/>
                  <a:pt x="1363" y="3005"/>
                </a:cubicBezTo>
                <a:cubicBezTo>
                  <a:pt x="1372" y="3024"/>
                  <a:pt x="1376" y="3032"/>
                  <a:pt x="1375" y="3032"/>
                </a:cubicBezTo>
                <a:cubicBezTo>
                  <a:pt x="1373" y="3032"/>
                  <a:pt x="1335" y="2962"/>
                  <a:pt x="1325" y="2946"/>
                </a:cubicBezTo>
                <a:cubicBezTo>
                  <a:pt x="1285" y="2881"/>
                  <a:pt x="1252" y="2814"/>
                  <a:pt x="1215" y="2747"/>
                </a:cubicBezTo>
                <a:lnTo>
                  <a:pt x="1215" y="2747"/>
                </a:lnTo>
                <a:cubicBezTo>
                  <a:pt x="1214" y="2744"/>
                  <a:pt x="1213" y="2740"/>
                  <a:pt x="1211" y="2736"/>
                </a:cubicBezTo>
                <a:cubicBezTo>
                  <a:pt x="1199" y="2702"/>
                  <a:pt x="1186" y="2668"/>
                  <a:pt x="1176" y="2634"/>
                </a:cubicBezTo>
                <a:cubicBezTo>
                  <a:pt x="1152" y="2559"/>
                  <a:pt x="1134" y="2481"/>
                  <a:pt x="1119" y="2403"/>
                </a:cubicBezTo>
                <a:cubicBezTo>
                  <a:pt x="1118" y="2401"/>
                  <a:pt x="1118" y="2399"/>
                  <a:pt x="1118" y="2397"/>
                </a:cubicBezTo>
                <a:lnTo>
                  <a:pt x="1118" y="2397"/>
                </a:lnTo>
                <a:cubicBezTo>
                  <a:pt x="1121" y="2365"/>
                  <a:pt x="1108" y="2315"/>
                  <a:pt x="1106" y="2283"/>
                </a:cubicBezTo>
                <a:cubicBezTo>
                  <a:pt x="1102" y="2203"/>
                  <a:pt x="1102" y="2123"/>
                  <a:pt x="1106" y="2042"/>
                </a:cubicBezTo>
                <a:cubicBezTo>
                  <a:pt x="1107" y="2033"/>
                  <a:pt x="1111" y="1998"/>
                  <a:pt x="1114" y="1970"/>
                </a:cubicBezTo>
                <a:lnTo>
                  <a:pt x="1114" y="1970"/>
                </a:lnTo>
                <a:cubicBezTo>
                  <a:pt x="1118" y="1946"/>
                  <a:pt x="1123" y="1911"/>
                  <a:pt x="1125" y="1899"/>
                </a:cubicBezTo>
                <a:cubicBezTo>
                  <a:pt x="1144" y="1813"/>
                  <a:pt x="1169" y="1731"/>
                  <a:pt x="1197" y="1646"/>
                </a:cubicBezTo>
                <a:cubicBezTo>
                  <a:pt x="1199" y="1641"/>
                  <a:pt x="1200" y="1636"/>
                  <a:pt x="1201" y="1632"/>
                </a:cubicBezTo>
                <a:lnTo>
                  <a:pt x="1201" y="1632"/>
                </a:lnTo>
                <a:cubicBezTo>
                  <a:pt x="1203" y="1629"/>
                  <a:pt x="1205" y="1625"/>
                  <a:pt x="1207" y="1621"/>
                </a:cubicBezTo>
                <a:cubicBezTo>
                  <a:pt x="1228" y="1583"/>
                  <a:pt x="1247" y="1545"/>
                  <a:pt x="1268" y="1507"/>
                </a:cubicBezTo>
                <a:cubicBezTo>
                  <a:pt x="1289" y="1469"/>
                  <a:pt x="1315" y="1434"/>
                  <a:pt x="1338" y="1398"/>
                </a:cubicBezTo>
                <a:cubicBezTo>
                  <a:pt x="1341" y="1393"/>
                  <a:pt x="1343" y="1390"/>
                  <a:pt x="1345" y="1386"/>
                </a:cubicBezTo>
                <a:lnTo>
                  <a:pt x="1345" y="1386"/>
                </a:lnTo>
                <a:cubicBezTo>
                  <a:pt x="1346" y="1386"/>
                  <a:pt x="1346" y="1386"/>
                  <a:pt x="1346" y="1385"/>
                </a:cubicBezTo>
                <a:cubicBezTo>
                  <a:pt x="1400" y="1328"/>
                  <a:pt x="1455" y="1276"/>
                  <a:pt x="1512" y="1222"/>
                </a:cubicBezTo>
                <a:lnTo>
                  <a:pt x="1512" y="1222"/>
                </a:lnTo>
                <a:cubicBezTo>
                  <a:pt x="1525" y="1213"/>
                  <a:pt x="1537" y="1203"/>
                  <a:pt x="1551" y="1194"/>
                </a:cubicBezTo>
                <a:cubicBezTo>
                  <a:pt x="1589" y="1170"/>
                  <a:pt x="1629" y="1147"/>
                  <a:pt x="1669" y="1126"/>
                </a:cubicBezTo>
                <a:cubicBezTo>
                  <a:pt x="1681" y="1119"/>
                  <a:pt x="1698" y="1113"/>
                  <a:pt x="1711" y="1105"/>
                </a:cubicBezTo>
                <a:lnTo>
                  <a:pt x="1711" y="1105"/>
                </a:lnTo>
                <a:cubicBezTo>
                  <a:pt x="1754" y="1092"/>
                  <a:pt x="1796" y="1075"/>
                  <a:pt x="1839" y="1063"/>
                </a:cubicBezTo>
                <a:cubicBezTo>
                  <a:pt x="1883" y="1050"/>
                  <a:pt x="1928" y="1042"/>
                  <a:pt x="1972" y="1031"/>
                </a:cubicBezTo>
                <a:cubicBezTo>
                  <a:pt x="1977" y="1030"/>
                  <a:pt x="1984" y="1028"/>
                  <a:pt x="1991" y="1026"/>
                </a:cubicBezTo>
                <a:lnTo>
                  <a:pt x="1991" y="1026"/>
                </a:lnTo>
                <a:cubicBezTo>
                  <a:pt x="2008" y="1025"/>
                  <a:pt x="2026" y="1024"/>
                  <a:pt x="2044" y="1023"/>
                </a:cubicBezTo>
                <a:cubicBezTo>
                  <a:pt x="2066" y="1021"/>
                  <a:pt x="2088" y="1018"/>
                  <a:pt x="2110" y="1014"/>
                </a:cubicBezTo>
                <a:lnTo>
                  <a:pt x="2110" y="1014"/>
                </a:lnTo>
                <a:cubicBezTo>
                  <a:pt x="2131" y="1012"/>
                  <a:pt x="2153" y="1010"/>
                  <a:pt x="2174" y="1006"/>
                </a:cubicBezTo>
                <a:cubicBezTo>
                  <a:pt x="2179" y="1005"/>
                  <a:pt x="2184" y="1004"/>
                  <a:pt x="2190" y="1003"/>
                </a:cubicBezTo>
                <a:lnTo>
                  <a:pt x="2190" y="1003"/>
                </a:lnTo>
                <a:cubicBezTo>
                  <a:pt x="2199" y="1002"/>
                  <a:pt x="2230" y="999"/>
                  <a:pt x="2246" y="998"/>
                </a:cubicBezTo>
                <a:cubicBezTo>
                  <a:pt x="2294" y="993"/>
                  <a:pt x="2341" y="991"/>
                  <a:pt x="2389" y="989"/>
                </a:cubicBezTo>
                <a:close/>
                <a:moveTo>
                  <a:pt x="2432" y="0"/>
                </a:moveTo>
                <a:cubicBezTo>
                  <a:pt x="2284" y="0"/>
                  <a:pt x="2135" y="12"/>
                  <a:pt x="1987" y="33"/>
                </a:cubicBezTo>
                <a:lnTo>
                  <a:pt x="1987" y="33"/>
                </a:lnTo>
                <a:cubicBezTo>
                  <a:pt x="1519" y="79"/>
                  <a:pt x="1082" y="246"/>
                  <a:pt x="740" y="578"/>
                </a:cubicBezTo>
                <a:cubicBezTo>
                  <a:pt x="443" y="863"/>
                  <a:pt x="236" y="1259"/>
                  <a:pt x="158" y="1661"/>
                </a:cubicBezTo>
                <a:cubicBezTo>
                  <a:pt x="0" y="2476"/>
                  <a:pt x="228" y="3406"/>
                  <a:pt x="895" y="3941"/>
                </a:cubicBezTo>
                <a:cubicBezTo>
                  <a:pt x="1282" y="4251"/>
                  <a:pt x="1776" y="4404"/>
                  <a:pt x="2272" y="4404"/>
                </a:cubicBezTo>
                <a:cubicBezTo>
                  <a:pt x="2762" y="4404"/>
                  <a:pt x="3253" y="4255"/>
                  <a:pt x="3645" y="3962"/>
                </a:cubicBezTo>
                <a:cubicBezTo>
                  <a:pt x="4395" y="3401"/>
                  <a:pt x="4700" y="2409"/>
                  <a:pt x="4443" y="1512"/>
                </a:cubicBezTo>
                <a:cubicBezTo>
                  <a:pt x="4304" y="1025"/>
                  <a:pt x="4005" y="604"/>
                  <a:pt x="3584" y="321"/>
                </a:cubicBezTo>
                <a:cubicBezTo>
                  <a:pt x="3238" y="89"/>
                  <a:pt x="2838" y="0"/>
                  <a:pt x="2432" y="0"/>
                </a:cubicBezTo>
                <a:close/>
              </a:path>
            </a:pathLst>
          </a:custGeom>
          <a:solidFill>
            <a:srgbClr val="48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35"/>
          <p:cNvSpPr/>
          <p:nvPr/>
        </p:nvSpPr>
        <p:spPr>
          <a:xfrm>
            <a:off x="6649225" y="36708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8" name="Google Shape;9888;p35"/>
          <p:cNvGrpSpPr/>
          <p:nvPr/>
        </p:nvGrpSpPr>
        <p:grpSpPr>
          <a:xfrm>
            <a:off x="6538223" y="163649"/>
            <a:ext cx="1356637" cy="1528669"/>
            <a:chOff x="6638425" y="262025"/>
            <a:chExt cx="1356637" cy="1528669"/>
          </a:xfrm>
        </p:grpSpPr>
        <p:sp>
          <p:nvSpPr>
            <p:cNvPr id="9889" name="Google Shape;9889;p35"/>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35"/>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35"/>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35"/>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a:extLst>
              <a:ext uri="{FF2B5EF4-FFF2-40B4-BE49-F238E27FC236}">
                <a16:creationId xmlns:a16="http://schemas.microsoft.com/office/drawing/2014/main" id="{09231F48-72CB-4B3E-7AD6-3B91F5890973}"/>
              </a:ext>
            </a:extLst>
          </p:cNvPr>
          <p:cNvGrpSpPr/>
          <p:nvPr/>
        </p:nvGrpSpPr>
        <p:grpSpPr>
          <a:xfrm>
            <a:off x="6594033" y="1957575"/>
            <a:ext cx="1206945" cy="1206945"/>
            <a:chOff x="2167902" y="1695152"/>
            <a:chExt cx="1559320" cy="1559320"/>
          </a:xfrm>
        </p:grpSpPr>
        <p:sp>
          <p:nvSpPr>
            <p:cNvPr id="3" name="Oval 2">
              <a:extLst>
                <a:ext uri="{FF2B5EF4-FFF2-40B4-BE49-F238E27FC236}">
                  <a16:creationId xmlns:a16="http://schemas.microsoft.com/office/drawing/2014/main" id="{DD529442-377E-ECA2-05DD-3439D975458C}"/>
                </a:ext>
              </a:extLst>
            </p:cNvPr>
            <p:cNvSpPr/>
            <p:nvPr/>
          </p:nvSpPr>
          <p:spPr>
            <a:xfrm>
              <a:off x="2167902" y="1695152"/>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8069D4-6023-09B3-8E81-8CDB6AAEE1DF}"/>
                </a:ext>
              </a:extLst>
            </p:cNvPr>
            <p:cNvPicPr>
              <a:picLocks noChangeAspect="1"/>
            </p:cNvPicPr>
            <p:nvPr/>
          </p:nvPicPr>
          <p:blipFill>
            <a:blip r:embed="rId3"/>
            <a:stretch>
              <a:fillRect/>
            </a:stretch>
          </p:blipFill>
          <p:spPr>
            <a:xfrm>
              <a:off x="2450747" y="1977997"/>
              <a:ext cx="993630" cy="993630"/>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8116017" y="79947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1046137" y="3465575"/>
            <a:ext cx="7322948" cy="1200329"/>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Quan sát và cho biết cách dẫn dòng điện xoay chiều xuất hiện trong khung dây quay trong từ trường đều ra mạch ngoài như thế nào?</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5737342" y="747926"/>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a:solidFill>
                  <a:schemeClr val="tx1"/>
                </a:solidFill>
              </a:rPr>
              <a:t>Quan </a:t>
            </a:r>
            <a:r>
              <a:rPr lang="en-US" sz="2000" dirty="0" err="1">
                <a:solidFill>
                  <a:schemeClr val="tx1"/>
                </a:solidFill>
              </a:rPr>
              <a:t>sát</a:t>
            </a:r>
            <a:r>
              <a:rPr lang="en-US" sz="2000" dirty="0">
                <a:solidFill>
                  <a:schemeClr val="tx1"/>
                </a:solidFill>
              </a:rPr>
              <a:t> </a:t>
            </a:r>
          </a:p>
        </p:txBody>
      </p:sp>
      <p:pic>
        <p:nvPicPr>
          <p:cNvPr id="3" name="Picture 2">
            <a:extLst>
              <a:ext uri="{FF2B5EF4-FFF2-40B4-BE49-F238E27FC236}">
                <a16:creationId xmlns:a16="http://schemas.microsoft.com/office/drawing/2014/main" id="{E41E101E-3F1A-47FB-82FD-4FB6528BBF1F}"/>
              </a:ext>
            </a:extLst>
          </p:cNvPr>
          <p:cNvPicPr>
            <a:picLocks noChangeAspect="1"/>
          </p:cNvPicPr>
          <p:nvPr/>
        </p:nvPicPr>
        <p:blipFill>
          <a:blip r:embed="rId5"/>
          <a:stretch>
            <a:fillRect/>
          </a:stretch>
        </p:blipFill>
        <p:spPr>
          <a:xfrm>
            <a:off x="4861246" y="1223601"/>
            <a:ext cx="3254771" cy="1945657"/>
          </a:xfrm>
          <a:prstGeom prst="rect">
            <a:avLst/>
          </a:prstGeom>
        </p:spPr>
      </p:pic>
      <p:pic>
        <p:nvPicPr>
          <p:cNvPr id="19" name="Picture 18">
            <a:extLst>
              <a:ext uri="{FF2B5EF4-FFF2-40B4-BE49-F238E27FC236}">
                <a16:creationId xmlns:a16="http://schemas.microsoft.com/office/drawing/2014/main" id="{2C11937C-AFB8-43FB-811E-8359B9B480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459" t="1" r="12541" b="765"/>
          <a:stretch/>
        </p:blipFill>
        <p:spPr>
          <a:xfrm>
            <a:off x="1378009" y="925507"/>
            <a:ext cx="3193991" cy="2377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942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8116017" y="79947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836530" y="907794"/>
            <a:ext cx="4159826" cy="2677656"/>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Thí nghiệm trên cho thấy, khi quay cuộn dây thì số đường sức từ xuyên qua tiết diện của cuộn dây dẫn biến thiên (tăng, giảm luân phiên) theo thời gian tạo ra dòng điện xoay chiều. </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41E101E-3F1A-47FB-82FD-4FB6528BBF1F}"/>
              </a:ext>
            </a:extLst>
          </p:cNvPr>
          <p:cNvPicPr>
            <a:picLocks noChangeAspect="1"/>
          </p:cNvPicPr>
          <p:nvPr/>
        </p:nvPicPr>
        <p:blipFill>
          <a:blip r:embed="rId5"/>
          <a:stretch>
            <a:fillRect/>
          </a:stretch>
        </p:blipFill>
        <p:spPr>
          <a:xfrm>
            <a:off x="4952737" y="1189383"/>
            <a:ext cx="3669471" cy="2193559"/>
          </a:xfrm>
          <a:prstGeom prst="rect">
            <a:avLst/>
          </a:prstGeom>
        </p:spPr>
      </p:pic>
      <p:sp>
        <p:nvSpPr>
          <p:cNvPr id="17" name="TextBox 16">
            <a:extLst>
              <a:ext uri="{FF2B5EF4-FFF2-40B4-BE49-F238E27FC236}">
                <a16:creationId xmlns:a16="http://schemas.microsoft.com/office/drawing/2014/main" id="{E97121E4-99B1-4E7C-8178-26748373E1BA}"/>
              </a:ext>
            </a:extLst>
          </p:cNvPr>
          <p:cNvSpPr txBox="1"/>
          <p:nvPr/>
        </p:nvSpPr>
        <p:spPr>
          <a:xfrm>
            <a:off x="806364" y="3524137"/>
            <a:ext cx="7322948" cy="830997"/>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Dòng điện này đi qua hai chổi quét tì vào hai vành khuyên ở hai đầu cuộn dây đến đèn tạo thành mạch kín.</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984743"/>
            <a:ext cx="6621860" cy="2665362"/>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717809"/>
            <a:ext cx="1529802" cy="4119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364848" y="732146"/>
            <a:ext cx="197641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Kết</a:t>
            </a:r>
            <a:r>
              <a:rPr lang="en-GB" sz="2000" b="1" kern="1200" dirty="0">
                <a:latin typeface="Arial" panose="020B0604020202020204" pitchFamily="34" charset="0"/>
                <a:ea typeface="+mn-ea"/>
                <a:cs typeface="+mn-cs"/>
              </a:rPr>
              <a:t> </a:t>
            </a:r>
            <a:r>
              <a:rPr lang="en-GB" sz="2000" b="1" kern="1200" dirty="0" err="1">
                <a:latin typeface="Arial" panose="020B0604020202020204" pitchFamily="34" charset="0"/>
                <a:ea typeface="+mn-ea"/>
                <a:cs typeface="+mn-cs"/>
              </a:rPr>
              <a:t>luận</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517546" y="1421974"/>
            <a:ext cx="6108908" cy="1846659"/>
          </a:xfrm>
          <a:prstGeom prst="rect">
            <a:avLst/>
          </a:prstGeom>
          <a:noFill/>
        </p:spPr>
        <p:txBody>
          <a:bodyPr wrap="square" lIns="0" tIns="0" rIns="0" bIns="0" rtlCol="0">
            <a:spAutoFit/>
          </a:bodyPr>
          <a:lstStyle/>
          <a:p>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Nguyên tắc tạo dòng điện xoay chiều dựa trên hiện tượng cảm ứng điện từ: </a:t>
            </a:r>
            <a:r>
              <a:rPr lang="vi-VN" sz="2400" b="1" i="1" dirty="0">
                <a:solidFill>
                  <a:schemeClr val="tx2"/>
                </a:solidFill>
                <a:latin typeface="Calibri" panose="020F0502020204030204" pitchFamily="34" charset="0"/>
                <a:ea typeface="Calibri" panose="020F0502020204030204" pitchFamily="34" charset="0"/>
                <a:cs typeface="Calibri" panose="020F0502020204030204" pitchFamily="34" charset="0"/>
              </a:rPr>
              <a:t>Khi sổ đường sức từ qua tiết diện của cuộn dây dẫn kín biến thiên (tăng, giảm luân phiên) theo thời gian, trong cuộn dây xuất hiện dòng điện xoay chiều.</a:t>
            </a:r>
            <a:endPar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6624461" y="2864312"/>
            <a:ext cx="1771001" cy="1771001"/>
          </a:xfrm>
          <a:prstGeom prst="rect">
            <a:avLst/>
          </a:prstGeom>
        </p:spPr>
      </p:pic>
    </p:spTree>
    <p:extLst>
      <p:ext uri="{BB962C8B-B14F-4D97-AF65-F5344CB8AC3E}">
        <p14:creationId xmlns:p14="http://schemas.microsoft.com/office/powerpoint/2010/main" val="381643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88"/>
        <p:cNvGrpSpPr/>
        <p:nvPr/>
      </p:nvGrpSpPr>
      <p:grpSpPr>
        <a:xfrm>
          <a:off x="0" y="0"/>
          <a:ext cx="0" cy="0"/>
          <a:chOff x="0" y="0"/>
          <a:chExt cx="0" cy="0"/>
        </a:xfrm>
      </p:grpSpPr>
      <p:sp>
        <p:nvSpPr>
          <p:cNvPr id="9989" name="Google Shape;9989;p42"/>
          <p:cNvSpPr txBox="1">
            <a:spLocks noGrp="1"/>
          </p:cNvSpPr>
          <p:nvPr>
            <p:ph type="title"/>
          </p:nvPr>
        </p:nvSpPr>
        <p:spPr>
          <a:xfrm>
            <a:off x="1270650" y="629375"/>
            <a:ext cx="7020000" cy="5176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800" dirty="0"/>
              <a:t>PHIẾU HỌC TẬP</a:t>
            </a:r>
            <a:endParaRPr sz="2800" dirty="0"/>
          </a:p>
        </p:txBody>
      </p:sp>
      <p:sp>
        <p:nvSpPr>
          <p:cNvPr id="9992" name="Google Shape;9992;p42"/>
          <p:cNvSpPr/>
          <p:nvPr/>
        </p:nvSpPr>
        <p:spPr>
          <a:xfrm>
            <a:off x="7818975"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42"/>
          <p:cNvSpPr/>
          <p:nvPr/>
        </p:nvSpPr>
        <p:spPr>
          <a:xfrm>
            <a:off x="6518075" y="83320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4" name="Google Shape;9994;p42"/>
          <p:cNvGrpSpPr/>
          <p:nvPr/>
        </p:nvGrpSpPr>
        <p:grpSpPr>
          <a:xfrm rot="6300357">
            <a:off x="7074685" y="581435"/>
            <a:ext cx="707993" cy="442801"/>
            <a:chOff x="1445125" y="3867675"/>
            <a:chExt cx="803300" cy="502950"/>
          </a:xfrm>
        </p:grpSpPr>
        <p:sp>
          <p:nvSpPr>
            <p:cNvPr id="9995" name="Google Shape;9995;p42"/>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42"/>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42"/>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9834;p32">
            <a:extLst>
              <a:ext uri="{FF2B5EF4-FFF2-40B4-BE49-F238E27FC236}">
                <a16:creationId xmlns:a16="http://schemas.microsoft.com/office/drawing/2014/main" id="{78152CC4-C74E-A073-2E6C-D5D040FB9ACB}"/>
              </a:ext>
            </a:extLst>
          </p:cNvPr>
          <p:cNvSpPr txBox="1">
            <a:spLocks/>
          </p:cNvSpPr>
          <p:nvPr/>
        </p:nvSpPr>
        <p:spPr>
          <a:xfrm>
            <a:off x="1270650" y="1337656"/>
            <a:ext cx="7142272" cy="8851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1: </a:t>
            </a:r>
            <a:r>
              <a:rPr lang="vi-VN"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Giải thích vì sao khi cho nam châm vĩnh cửu quay quanh trục thẳng đứng trước một cuộn dây dẫn thì kim điện kế bị lệch.</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
        <p:nvSpPr>
          <p:cNvPr id="7" name="Google Shape;9834;p32">
            <a:extLst>
              <a:ext uri="{FF2B5EF4-FFF2-40B4-BE49-F238E27FC236}">
                <a16:creationId xmlns:a16="http://schemas.microsoft.com/office/drawing/2014/main" id="{07F946DF-19EF-2ACA-D90F-2BA9EC5809ED}"/>
              </a:ext>
            </a:extLst>
          </p:cNvPr>
          <p:cNvSpPr txBox="1">
            <a:spLocks/>
          </p:cNvSpPr>
          <p:nvPr/>
        </p:nvSpPr>
        <p:spPr>
          <a:xfrm>
            <a:off x="1270650" y="2478115"/>
            <a:ext cx="7142272" cy="8851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2: </a:t>
            </a:r>
            <a:r>
              <a:rPr lang="vi-VN"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Đề xuất một cách khác để làm biến đổi số đường sức từ xuyên qua một cuộn dây dẫn mềm đặt cạnh một nam châm vĩnh cửu.</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
        <p:nvSpPr>
          <p:cNvPr id="8" name="Google Shape;9834;p32">
            <a:extLst>
              <a:ext uri="{FF2B5EF4-FFF2-40B4-BE49-F238E27FC236}">
                <a16:creationId xmlns:a16="http://schemas.microsoft.com/office/drawing/2014/main" id="{0B64095F-0FC3-5BFB-CE2C-D1F83E7C361F}"/>
              </a:ext>
            </a:extLst>
          </p:cNvPr>
          <p:cNvSpPr txBox="1">
            <a:spLocks/>
          </p:cNvSpPr>
          <p:nvPr/>
        </p:nvSpPr>
        <p:spPr>
          <a:xfrm>
            <a:off x="1270650" y="3618574"/>
            <a:ext cx="7142272" cy="6188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3: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Nguyên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tắc</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hoạt</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động</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của</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đèn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pin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nạp</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bằng</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tay</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3947100" y="1283866"/>
            <a:ext cx="4636714" cy="2741286"/>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294384" y="2001539"/>
              <a:ext cx="5436966" cy="2751136"/>
            </a:xfrm>
            <a:prstGeom prst="rect">
              <a:avLst/>
            </a:prstGeom>
            <a:noFill/>
          </p:spPr>
          <p:txBody>
            <a:bodyPr wrap="square" rtlCol="0">
              <a:spAutoFit/>
            </a:bodyPr>
            <a:lstStyle/>
            <a:p>
              <a:pPr algn="just">
                <a:lnSpc>
                  <a:spcPct val="120000"/>
                </a:lnSpc>
              </a:pPr>
              <a:r>
                <a:rPr lang="en-US" altLang="zh-CN" sz="2200" dirty="0">
                  <a:latin typeface="Calibri" panose="020F0502020204030204" pitchFamily="34" charset="0"/>
                  <a:cs typeface="Calibri" panose="020F0502020204030204" pitchFamily="34" charset="0"/>
                  <a:sym typeface="+mn-lt"/>
                </a:rPr>
                <a:t>Khi </a:t>
              </a:r>
              <a:r>
                <a:rPr lang="en-US" altLang="zh-CN" sz="2200" dirty="0" err="1">
                  <a:latin typeface="Calibri" panose="020F0502020204030204" pitchFamily="34" charset="0"/>
                  <a:cs typeface="Calibri" panose="020F0502020204030204" pitchFamily="34" charset="0"/>
                  <a:sym typeface="+mn-lt"/>
                </a:rPr>
                <a:t>nam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châm</a:t>
              </a:r>
              <a:r>
                <a:rPr lang="en-US" altLang="zh-CN" sz="2200" dirty="0">
                  <a:latin typeface="Calibri" panose="020F0502020204030204" pitchFamily="34" charset="0"/>
                  <a:cs typeface="Calibri" panose="020F0502020204030204" pitchFamily="34" charset="0"/>
                  <a:sym typeface="+mn-lt"/>
                </a:rPr>
                <a:t> quay, </a:t>
              </a:r>
              <a:r>
                <a:rPr lang="en-US" altLang="zh-CN" sz="2200" dirty="0" err="1">
                  <a:latin typeface="Calibri" panose="020F0502020204030204" pitchFamily="34" charset="0"/>
                  <a:cs typeface="Calibri" panose="020F0502020204030204" pitchFamily="34" charset="0"/>
                  <a:sym typeface="+mn-lt"/>
                </a:rPr>
                <a:t>số</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đường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sức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từ</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xuyên</a:t>
              </a:r>
              <a:r>
                <a:rPr lang="en-US" altLang="zh-CN" sz="2200" dirty="0">
                  <a:latin typeface="Calibri" panose="020F0502020204030204" pitchFamily="34" charset="0"/>
                  <a:cs typeface="Calibri" panose="020F0502020204030204" pitchFamily="34" charset="0"/>
                  <a:sym typeface="+mn-lt"/>
                </a:rPr>
                <a:t> qua </a:t>
              </a:r>
              <a:r>
                <a:rPr lang="en-US" altLang="zh-CN" sz="2200" dirty="0" err="1">
                  <a:latin typeface="Calibri" panose="020F0502020204030204" pitchFamily="34" charset="0"/>
                  <a:cs typeface="Calibri" panose="020F0502020204030204" pitchFamily="34" charset="0"/>
                  <a:sym typeface="+mn-lt"/>
                </a:rPr>
                <a:t>tiết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của</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thay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đổi</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biến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thiên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tăng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giảm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nên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trong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dẫn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xuất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dòng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ứng</a:t>
              </a:r>
              <a:endParaRPr lang="zh-CN" altLang="en-US" sz="2200" dirty="0">
                <a:latin typeface="Calibri" panose="020F0502020204030204" pitchFamily="34" charset="0"/>
                <a:cs typeface="Calibri" panose="020F0502020204030204" pitchFamily="34" charset="0"/>
                <a:sym typeface="+mn-lt"/>
              </a:endParaRPr>
            </a:p>
          </p:txBody>
        </p:sp>
      </p:grpSp>
      <p:grpSp>
        <p:nvGrpSpPr>
          <p:cNvPr id="17" name="Nhóm 9">
            <a:extLst>
              <a:ext uri="{FF2B5EF4-FFF2-40B4-BE49-F238E27FC236}">
                <a16:creationId xmlns:a16="http://schemas.microsoft.com/office/drawing/2014/main" id="{6323D2CF-79A9-1A58-61C4-76B1B670AF11}"/>
              </a:ext>
            </a:extLst>
          </p:cNvPr>
          <p:cNvGrpSpPr/>
          <p:nvPr/>
        </p:nvGrpSpPr>
        <p:grpSpPr>
          <a:xfrm>
            <a:off x="366513" y="1283866"/>
            <a:ext cx="3340453" cy="2741286"/>
            <a:chOff x="1145758" y="1454727"/>
            <a:chExt cx="4647970" cy="3814277"/>
          </a:xfrm>
        </p:grpSpPr>
        <p:grpSp>
          <p:nvGrpSpPr>
            <p:cNvPr id="18" name="组合 7">
              <a:extLst>
                <a:ext uri="{FF2B5EF4-FFF2-40B4-BE49-F238E27FC236}">
                  <a16:creationId xmlns:a16="http://schemas.microsoft.com/office/drawing/2014/main" id="{4583C323-4E00-4D20-7BF4-3209847010BE}"/>
                </a:ext>
              </a:extLst>
            </p:cNvPr>
            <p:cNvGrpSpPr/>
            <p:nvPr/>
          </p:nvGrpSpPr>
          <p:grpSpPr>
            <a:xfrm>
              <a:off x="1147038" y="1454727"/>
              <a:ext cx="4646690" cy="3814277"/>
              <a:chOff x="2948683" y="1456362"/>
              <a:chExt cx="2783840" cy="3945276"/>
            </a:xfrm>
          </p:grpSpPr>
          <p:sp>
            <p:nvSpPr>
              <p:cNvPr id="20" name="矩形: 剪去对角 4">
                <a:extLst>
                  <a:ext uri="{FF2B5EF4-FFF2-40B4-BE49-F238E27FC236}">
                    <a16:creationId xmlns:a16="http://schemas.microsoft.com/office/drawing/2014/main" id="{185591C6-C3B0-DEB0-6412-5A79D7ACF64D}"/>
                  </a:ext>
                </a:extLst>
              </p:cNvPr>
              <p:cNvSpPr/>
              <p:nvPr/>
            </p:nvSpPr>
            <p:spPr>
              <a:xfrm>
                <a:off x="2948683" y="1456362"/>
                <a:ext cx="2783840" cy="3945276"/>
              </a:xfrm>
              <a:prstGeom prst="snip2DiagRect">
                <a:avLst/>
              </a:prstGeom>
              <a:no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21" name="直角三角形 5">
                <a:extLst>
                  <a:ext uri="{FF2B5EF4-FFF2-40B4-BE49-F238E27FC236}">
                    <a16:creationId xmlns:a16="http://schemas.microsoft.com/office/drawing/2014/main" id="{0F3767B1-75A0-4178-4989-D2DE18D0C705}"/>
                  </a:ext>
                </a:extLst>
              </p:cNvPr>
              <p:cNvSpPr/>
              <p:nvPr/>
            </p:nvSpPr>
            <p:spPr>
              <a:xfrm rot="10800000">
                <a:off x="5287709" y="1456362"/>
                <a:ext cx="444814" cy="648381"/>
              </a:xfrm>
              <a:prstGeom prst="rtTriangle">
                <a:avLst/>
              </a:prstGeom>
              <a:solidFill>
                <a:srgbClr val="AEE0F7"/>
              </a:solid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22" name="直角三角形 6">
                <a:extLst>
                  <a:ext uri="{FF2B5EF4-FFF2-40B4-BE49-F238E27FC236}">
                    <a16:creationId xmlns:a16="http://schemas.microsoft.com/office/drawing/2014/main" id="{7DA61052-D252-2733-B05D-CBD0A3BCDC39}"/>
                  </a:ext>
                </a:extLst>
              </p:cNvPr>
              <p:cNvSpPr/>
              <p:nvPr/>
            </p:nvSpPr>
            <p:spPr>
              <a:xfrm rot="16200000" flipV="1">
                <a:off x="2881634" y="4889775"/>
                <a:ext cx="578912" cy="444814"/>
              </a:xfrm>
              <a:prstGeom prst="rtTriangle">
                <a:avLst/>
              </a:prstGeom>
              <a:solidFill>
                <a:srgbClr val="AEE0F7"/>
              </a:solid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pic>
          <p:nvPicPr>
            <p:cNvPr id="19" name="Hình ảnh 8">
              <a:extLst>
                <a:ext uri="{FF2B5EF4-FFF2-40B4-BE49-F238E27FC236}">
                  <a16:creationId xmlns:a16="http://schemas.microsoft.com/office/drawing/2014/main" id="{89373266-F216-4286-4B72-D88711CFB316}"/>
                </a:ext>
              </a:extLst>
            </p:cNvPr>
            <p:cNvPicPr>
              <a:picLocks noChangeAspect="1"/>
            </p:cNvPicPr>
            <p:nvPr/>
          </p:nvPicPr>
          <p:blipFill>
            <a:blip r:embed="rId4"/>
            <a:stretch>
              <a:fillRect/>
            </a:stretch>
          </p:blipFill>
          <p:spPr>
            <a:xfrm>
              <a:off x="1145758" y="2148686"/>
              <a:ext cx="4647970" cy="2381750"/>
            </a:xfrm>
            <a:prstGeom prst="rect">
              <a:avLst/>
            </a:prstGeom>
          </p:spPr>
        </p:pic>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444679"/>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1:</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Tree>
    <p:extLst>
      <p:ext uri="{BB962C8B-B14F-4D97-AF65-F5344CB8AC3E}">
        <p14:creationId xmlns:p14="http://schemas.microsoft.com/office/powerpoint/2010/main" val="4039345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1500"/>
                                        <p:tgtEl>
                                          <p:spTgt spid="17"/>
                                        </p:tgtEl>
                                      </p:cBhvr>
                                    </p:animEffect>
                                  </p:childTnLst>
                                </p:cTn>
                              </p:par>
                            </p:childTnLst>
                          </p:cTn>
                        </p:par>
                        <p:par>
                          <p:cTn id="12" fill="hold">
                            <p:stCondLst>
                              <p:cond delay="206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500" fill="hold"/>
                                        <p:tgtEl>
                                          <p:spTgt spid="9"/>
                                        </p:tgtEl>
                                        <p:attrNameLst>
                                          <p:attrName>ppt_w</p:attrName>
                                        </p:attrNameLst>
                                      </p:cBhvr>
                                      <p:tavLst>
                                        <p:tav tm="0">
                                          <p:val>
                                            <p:fltVal val="0"/>
                                          </p:val>
                                        </p:tav>
                                        <p:tav tm="100000">
                                          <p:val>
                                            <p:strVal val="#ppt_w"/>
                                          </p:val>
                                        </p:tav>
                                      </p:tavLst>
                                    </p:anim>
                                    <p:anim calcmode="lin" valueType="num">
                                      <p:cBhvr>
                                        <p:cTn id="16" dur="1500" fill="hold"/>
                                        <p:tgtEl>
                                          <p:spTgt spid="9"/>
                                        </p:tgtEl>
                                        <p:attrNameLst>
                                          <p:attrName>ppt_h</p:attrName>
                                        </p:attrNameLst>
                                      </p:cBhvr>
                                      <p:tavLst>
                                        <p:tav tm="0">
                                          <p:val>
                                            <p:fltVal val="0"/>
                                          </p:val>
                                        </p:tav>
                                        <p:tav tm="100000">
                                          <p:val>
                                            <p:strVal val="#ppt_h"/>
                                          </p:val>
                                        </p:tav>
                                      </p:tavLst>
                                    </p:anim>
                                    <p:anim calcmode="lin" valueType="num">
                                      <p:cBhvr>
                                        <p:cTn id="17" dur="1500" fill="hold"/>
                                        <p:tgtEl>
                                          <p:spTgt spid="9"/>
                                        </p:tgtEl>
                                        <p:attrNameLst>
                                          <p:attrName>style.rotation</p:attrName>
                                        </p:attrNameLst>
                                      </p:cBhvr>
                                      <p:tavLst>
                                        <p:tav tm="0">
                                          <p:val>
                                            <p:fltVal val="90"/>
                                          </p:val>
                                        </p:tav>
                                        <p:tav tm="100000">
                                          <p:val>
                                            <p:fltVal val="0"/>
                                          </p:val>
                                        </p:tav>
                                      </p:tavLst>
                                    </p:anim>
                                    <p:animEffect transition="in" filter="fade">
                                      <p:cBhvr>
                                        <p:cTn id="18"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327102" y="1018478"/>
            <a:ext cx="8256712" cy="1397393"/>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236764" y="1572834"/>
              <a:ext cx="5436966" cy="3578811"/>
            </a:xfrm>
            <a:prstGeom prst="rect">
              <a:avLst/>
            </a:prstGeom>
            <a:noFill/>
          </p:spPr>
          <p:txBody>
            <a:bodyPr wrap="square" rtlCol="0">
              <a:spAutoFit/>
            </a:bodyPr>
            <a:lstStyle/>
            <a:p>
              <a:pPr>
                <a:lnSpc>
                  <a:spcPct val="120000"/>
                </a:lnSpc>
              </a:pPr>
              <a:r>
                <a:rPr lang="en-US" altLang="zh-CN" sz="2200" dirty="0">
                  <a:latin typeface="Calibri" panose="020F0502020204030204" pitchFamily="34" charset="0"/>
                  <a:cs typeface="Calibri" panose="020F0502020204030204" pitchFamily="34" charset="0"/>
                  <a:sym typeface="+mn-lt"/>
                </a:rPr>
                <a:t>Di </a:t>
              </a:r>
              <a:r>
                <a:rPr lang="en-US" altLang="zh-CN" sz="2200" dirty="0" err="1">
                  <a:latin typeface="Calibri" panose="020F0502020204030204" pitchFamily="34" charset="0"/>
                  <a:cs typeface="Calibri" panose="020F0502020204030204" pitchFamily="34" charset="0"/>
                  <a:sym typeface="+mn-lt"/>
                </a:rPr>
                <a:t>chuyển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lại</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gần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hoặc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ra</a:t>
              </a:r>
              <a:r>
                <a:rPr lang="en-US" altLang="zh-CN" sz="2200" dirty="0">
                  <a:latin typeface="Calibri" panose="020F0502020204030204" pitchFamily="34" charset="0"/>
                  <a:cs typeface="Calibri" panose="020F0502020204030204" pitchFamily="34" charset="0"/>
                  <a:sym typeface="+mn-lt"/>
                </a:rPr>
                <a:t> xa </a:t>
              </a:r>
              <a:r>
                <a:rPr lang="en-US" altLang="zh-CN" sz="2200" dirty="0" err="1">
                  <a:latin typeface="Calibri" panose="020F0502020204030204" pitchFamily="34" charset="0"/>
                  <a:cs typeface="Calibri" panose="020F0502020204030204" pitchFamily="34" charset="0"/>
                  <a:sym typeface="+mn-lt"/>
                </a:rPr>
                <a:t>nam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châm</a:t>
              </a:r>
              <a:r>
                <a:rPr lang="en-US" altLang="zh-CN" sz="2200" dirty="0">
                  <a:latin typeface="Calibri" panose="020F0502020204030204" pitchFamily="34" charset="0"/>
                  <a:cs typeface="Calibri" panose="020F0502020204030204" pitchFamily="34" charset="0"/>
                  <a:sym typeface="+mn-lt"/>
                </a:rPr>
                <a:t> </a:t>
              </a:r>
              <a:r>
                <a:rPr lang="en-US" altLang="zh-CN" sz="2200" dirty="0">
                  <a:latin typeface="#9Slide03 Arima Madurai Black" panose="00000A00000000000000" pitchFamily="2" charset="-93"/>
                  <a:cs typeface="#9Slide03 Arima Madurai Black" panose="00000A00000000000000" pitchFamily="2" charset="-93"/>
                  <a:sym typeface="+mn-lt"/>
                </a:rPr>
                <a: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số</a:t>
              </a:r>
              <a:r>
                <a:rPr lang="en-US" altLang="zh-CN" sz="2200" dirty="0">
                  <a:latin typeface="Calibri" panose="020F0502020204030204" pitchFamily="34" charset="0"/>
                  <a:cs typeface="Calibri" panose="020F0502020204030204" pitchFamily="34" charset="0"/>
                  <a:sym typeface="+mn-lt"/>
                </a:rPr>
                <a:t> đ</a:t>
              </a:r>
              <a:r>
                <a:rPr lang="vi-VN" altLang="zh-CN" sz="2200" dirty="0">
                  <a:latin typeface="Calibri" panose="020F0502020204030204" pitchFamily="34" charset="0"/>
                  <a:cs typeface="Calibri" panose="020F0502020204030204" pitchFamily="34" charset="0"/>
                  <a:sym typeface="+mn-lt"/>
                </a:rPr>
                <a:t>ư</a:t>
              </a:r>
              <a:r>
                <a:rPr lang="en-US" altLang="zh-CN" sz="2200" dirty="0" err="1">
                  <a:latin typeface="Calibri" panose="020F0502020204030204" pitchFamily="34" charset="0"/>
                  <a:cs typeface="Calibri" panose="020F0502020204030204" pitchFamily="34" charset="0"/>
                  <a:sym typeface="+mn-lt"/>
                </a:rPr>
                <a:t>ờng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sức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từ</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xuyên</a:t>
              </a:r>
              <a:r>
                <a:rPr lang="en-US" altLang="zh-CN" sz="2200" dirty="0">
                  <a:latin typeface="Calibri" panose="020F0502020204030204" pitchFamily="34" charset="0"/>
                  <a:cs typeface="Calibri" panose="020F0502020204030204" pitchFamily="34" charset="0"/>
                  <a:sym typeface="+mn-lt"/>
                </a:rPr>
                <a:t> qua </a:t>
              </a:r>
              <a:r>
                <a:rPr lang="en-US" altLang="zh-CN" sz="2200" dirty="0" err="1">
                  <a:latin typeface="Calibri" panose="020F0502020204030204" pitchFamily="34" charset="0"/>
                  <a:cs typeface="Calibri" panose="020F0502020204030204" pitchFamily="34" charset="0"/>
                  <a:sym typeface="+mn-lt"/>
                </a:rPr>
                <a:t>tiết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của</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tăng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lên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hoặc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giảm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xuống</a:t>
              </a:r>
              <a:r>
                <a:rPr lang="en-US" altLang="zh-CN" sz="2200" dirty="0">
                  <a:latin typeface="Calibri" panose="020F0502020204030204" pitchFamily="34" charset="0"/>
                  <a:cs typeface="Calibri" panose="020F0502020204030204" pitchFamily="34" charset="0"/>
                  <a:sym typeface="+mn-lt"/>
                </a:rPr>
                <a:t> </a:t>
              </a:r>
              <a:r>
                <a:rPr lang="en-US" altLang="zh-CN" sz="2200" dirty="0">
                  <a:latin typeface="#9Slide03 Arima Madurai Black" panose="00000A00000000000000" pitchFamily="2" charset="-93"/>
                  <a:cs typeface="#9Slide03 Arima Madurai Black" panose="00000A00000000000000" pitchFamily="2" charset="-93"/>
                  <a:sym typeface="+mn-lt"/>
                </a:rPr>
                <a: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xuất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dòng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ứng</a:t>
              </a:r>
              <a:endParaRPr lang="zh-CN" altLang="en-US" sz="2200" dirty="0">
                <a:latin typeface="Calibri" panose="020F0502020204030204" pitchFamily="34" charset="0"/>
                <a:cs typeface="Calibri" panose="020F0502020204030204" pitchFamily="34" charset="0"/>
                <a:sym typeface="+mn-lt"/>
              </a:endParaRPr>
            </a:p>
          </p:txBody>
        </p:sp>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444679"/>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2:</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pic>
        <p:nvPicPr>
          <p:cNvPr id="3" name="Hình ảnh 3">
            <a:extLst>
              <a:ext uri="{FF2B5EF4-FFF2-40B4-BE49-F238E27FC236}">
                <a16:creationId xmlns:a16="http://schemas.microsoft.com/office/drawing/2014/main" id="{0941B431-B0CD-55AC-256D-0A3A0BD33F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96734" y="3111020"/>
            <a:ext cx="2847979" cy="1232850"/>
          </a:xfrm>
          <a:prstGeom prst="rect">
            <a:avLst/>
          </a:prstGeom>
        </p:spPr>
      </p:pic>
      <p:pic>
        <p:nvPicPr>
          <p:cNvPr id="5" name="Hình ảnh 3">
            <a:extLst>
              <a:ext uri="{FF2B5EF4-FFF2-40B4-BE49-F238E27FC236}">
                <a16:creationId xmlns:a16="http://schemas.microsoft.com/office/drawing/2014/main" id="{6322AE48-2549-1C2A-1EFB-9C57841FB6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4713" y="3111020"/>
            <a:ext cx="2847979" cy="1232850"/>
          </a:xfrm>
          <a:prstGeom prst="rect">
            <a:avLst/>
          </a:prstGeom>
        </p:spPr>
      </p:pic>
      <p:pic>
        <p:nvPicPr>
          <p:cNvPr id="2" name="Hình ảnh 3">
            <a:extLst>
              <a:ext uri="{FF2B5EF4-FFF2-40B4-BE49-F238E27FC236}">
                <a16:creationId xmlns:a16="http://schemas.microsoft.com/office/drawing/2014/main" id="{B2BEF5A6-7CB9-A85F-2033-F2DBD5D9AB52}"/>
              </a:ext>
            </a:extLst>
          </p:cNvPr>
          <p:cNvPicPr>
            <a:picLocks noChangeAspect="1"/>
          </p:cNvPicPr>
          <p:nvPr/>
        </p:nvPicPr>
        <p:blipFill>
          <a:blip r:embed="rId5"/>
          <a:stretch>
            <a:fillRect/>
          </a:stretch>
        </p:blipFill>
        <p:spPr>
          <a:xfrm>
            <a:off x="233886" y="3111021"/>
            <a:ext cx="2847977" cy="1204914"/>
          </a:xfrm>
          <a:prstGeom prst="rect">
            <a:avLst/>
          </a:prstGeom>
        </p:spPr>
      </p:pic>
    </p:spTree>
    <p:extLst>
      <p:ext uri="{BB962C8B-B14F-4D97-AF65-F5344CB8AC3E}">
        <p14:creationId xmlns:p14="http://schemas.microsoft.com/office/powerpoint/2010/main" val="122948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childTnLst>
                          </p:cTn>
                        </p:par>
                        <p:par>
                          <p:cTn id="15" fill="hold">
                            <p:stCondLst>
                              <p:cond delay="1310"/>
                            </p:stCondLst>
                            <p:childTnLst>
                              <p:par>
                                <p:cTn id="16" presetID="1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250"/>
                                        <p:tgtEl>
                                          <p:spTgt spid="2"/>
                                        </p:tgtEl>
                                        <p:attrNameLst>
                                          <p:attrName>ppt_y</p:attrName>
                                        </p:attrNameLst>
                                      </p:cBhvr>
                                      <p:tavLst>
                                        <p:tav tm="0">
                                          <p:val>
                                            <p:strVal val="#ppt_y+#ppt_h*1.125000"/>
                                          </p:val>
                                        </p:tav>
                                        <p:tav tm="100000">
                                          <p:val>
                                            <p:strVal val="#ppt_y"/>
                                          </p:val>
                                        </p:tav>
                                      </p:tavLst>
                                    </p:anim>
                                    <p:animEffect transition="in" filter="wipe(up)">
                                      <p:cBhvr>
                                        <p:cTn id="19" dur="1250"/>
                                        <p:tgtEl>
                                          <p:spTgt spid="2"/>
                                        </p:tgtEl>
                                      </p:cBhvr>
                                    </p:animEffect>
                                  </p:childTnLst>
                                </p:cTn>
                              </p:par>
                            </p:childTnLst>
                          </p:cTn>
                        </p:par>
                        <p:par>
                          <p:cTn id="20" fill="hold">
                            <p:stCondLst>
                              <p:cond delay="2560"/>
                            </p:stCondLst>
                            <p:childTnLst>
                              <p:par>
                                <p:cTn id="21" presetID="1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p:tgtEl>
                                          <p:spTgt spid="3"/>
                                        </p:tgtEl>
                                        <p:attrNameLst>
                                          <p:attrName>ppt_y</p:attrName>
                                        </p:attrNameLst>
                                      </p:cBhvr>
                                      <p:tavLst>
                                        <p:tav tm="0">
                                          <p:val>
                                            <p:strVal val="#ppt_y+#ppt_h*1.125000"/>
                                          </p:val>
                                        </p:tav>
                                        <p:tav tm="100000">
                                          <p:val>
                                            <p:strVal val="#ppt_y"/>
                                          </p:val>
                                        </p:tav>
                                      </p:tavLst>
                                    </p:anim>
                                    <p:animEffect transition="in" filter="wipe(up)">
                                      <p:cBhvr>
                                        <p:cTn id="24" dur="1250"/>
                                        <p:tgtEl>
                                          <p:spTgt spid="3"/>
                                        </p:tgtEl>
                                      </p:cBhvr>
                                    </p:animEffect>
                                  </p:childTnLst>
                                </p:cTn>
                              </p:par>
                            </p:childTnLst>
                          </p:cTn>
                        </p:par>
                        <p:par>
                          <p:cTn id="25" fill="hold">
                            <p:stCondLst>
                              <p:cond delay="3810"/>
                            </p:stCondLst>
                            <p:childTnLst>
                              <p:par>
                                <p:cTn id="26" presetID="1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250"/>
                                        <p:tgtEl>
                                          <p:spTgt spid="5"/>
                                        </p:tgtEl>
                                        <p:attrNameLst>
                                          <p:attrName>ppt_y</p:attrName>
                                        </p:attrNameLst>
                                      </p:cBhvr>
                                      <p:tavLst>
                                        <p:tav tm="0">
                                          <p:val>
                                            <p:strVal val="#ppt_y+#ppt_h*1.125000"/>
                                          </p:val>
                                        </p:tav>
                                        <p:tav tm="100000">
                                          <p:val>
                                            <p:strVal val="#ppt_y"/>
                                          </p:val>
                                        </p:tav>
                                      </p:tavLst>
                                    </p:anim>
                                    <p:animEffect transition="in" filter="wipe(up)">
                                      <p:cBhvr>
                                        <p:cTn id="2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274475" y="807246"/>
            <a:ext cx="4677171" cy="4012581"/>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331951" y="1589364"/>
              <a:ext cx="5436966" cy="3545000"/>
            </a:xfrm>
            <a:prstGeom prst="rect">
              <a:avLst/>
            </a:prstGeom>
            <a:noFill/>
          </p:spPr>
          <p:txBody>
            <a:bodyPr wrap="square" rtlCol="0">
              <a:spAutoFit/>
            </a:bodyPr>
            <a:lstStyle/>
            <a:p>
              <a:pPr>
                <a:lnSpc>
                  <a:spcPct val="120000"/>
                </a:lnSpc>
              </a:pPr>
              <a:r>
                <a:rPr lang="vi-VN" altLang="zh-CN" sz="2200" dirty="0">
                  <a:latin typeface="Calibri" panose="020F0502020204030204" pitchFamily="34" charset="0"/>
                  <a:cs typeface="Calibri" panose="020F0502020204030204" pitchFamily="34" charset="0"/>
                  <a:sym typeface="+mn-lt"/>
                </a:rPr>
                <a:t>Cần nạp điện bị bóp làm di chuyển bánh răng bên trong đẩy nam châm chạy xuyên qua cuộn dây từ đầu này sang đầu kia rồi ngược lại, từ đó số lượng đường sức từ trường đi xuyên qua mặt cắt cuộn dây thay đổi theo thời gian và xuát hiện dòng điện trong cuộn dây khép kín</a:t>
              </a:r>
              <a:endParaRPr lang="en-US" altLang="zh-CN" sz="2200" dirty="0">
                <a:latin typeface="Calibri" panose="020F0502020204030204" pitchFamily="34" charset="0"/>
                <a:cs typeface="Calibri" panose="020F0502020204030204" pitchFamily="34" charset="0"/>
                <a:sym typeface="+mn-lt"/>
              </a:endParaRPr>
            </a:p>
          </p:txBody>
        </p:sp>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223547"/>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3:</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pic>
        <p:nvPicPr>
          <p:cNvPr id="6" name="Picture 2" descr="Đèn Pin Tự Sạc Tiện Lợi (2 Đèn) Hà Nội">
            <a:extLst>
              <a:ext uri="{FF2B5EF4-FFF2-40B4-BE49-F238E27FC236}">
                <a16:creationId xmlns:a16="http://schemas.microsoft.com/office/drawing/2014/main" id="{D7C67EF6-46B1-5964-2D47-B589026395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83" t="12366" r="12716" b="8997"/>
          <a:stretch/>
        </p:blipFill>
        <p:spPr bwMode="auto">
          <a:xfrm>
            <a:off x="5115159" y="1466688"/>
            <a:ext cx="3650166" cy="3002190"/>
          </a:xfrm>
          <a:prstGeom prst="roundRect">
            <a:avLst>
              <a:gd name="adj" fmla="val 241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4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pic>
        <p:nvPicPr>
          <p:cNvPr id="5" name="Picture 4">
            <a:extLst>
              <a:ext uri="{FF2B5EF4-FFF2-40B4-BE49-F238E27FC236}">
                <a16:creationId xmlns:a16="http://schemas.microsoft.com/office/drawing/2014/main" id="{F85A8B76-65F6-80E7-8EA7-1442ADDACC0D}"/>
              </a:ext>
            </a:extLst>
          </p:cNvPr>
          <p:cNvPicPr>
            <a:picLocks noChangeAspect="1"/>
          </p:cNvPicPr>
          <p:nvPr/>
        </p:nvPicPr>
        <p:blipFill>
          <a:blip r:embed="rId3"/>
          <a:stretch>
            <a:fillRect/>
          </a:stretch>
        </p:blipFill>
        <p:spPr>
          <a:xfrm>
            <a:off x="2295587" y="1086174"/>
            <a:ext cx="4503450" cy="4503450"/>
          </a:xfrm>
          <a:prstGeom prst="rect">
            <a:avLst/>
          </a:prstGeom>
        </p:spPr>
      </p:pic>
      <p:sp>
        <p:nvSpPr>
          <p:cNvPr id="9971" name="Google Shape;9971;p41"/>
          <p:cNvSpPr txBox="1">
            <a:spLocks noGrp="1"/>
          </p:cNvSpPr>
          <p:nvPr>
            <p:ph type="title"/>
          </p:nvPr>
        </p:nvSpPr>
        <p:spPr>
          <a:xfrm>
            <a:off x="1474650" y="1239589"/>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6000" dirty="0"/>
              <a:t>LUYỆN TẬP</a:t>
            </a:r>
            <a:endParaRPr sz="6000" dirty="0"/>
          </a:p>
        </p:txBody>
      </p:sp>
      <p:grpSp>
        <p:nvGrpSpPr>
          <p:cNvPr id="9973" name="Google Shape;9973;p41"/>
          <p:cNvGrpSpPr/>
          <p:nvPr/>
        </p:nvGrpSpPr>
        <p:grpSpPr>
          <a:xfrm rot="-8100000">
            <a:off x="5913539" y="941732"/>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grpSp>
        <p:nvGrpSpPr>
          <p:cNvPr id="10042" name="Google Shape;10042;p45"/>
          <p:cNvGrpSpPr/>
          <p:nvPr/>
        </p:nvGrpSpPr>
        <p:grpSpPr>
          <a:xfrm>
            <a:off x="7367952" y="3932413"/>
            <a:ext cx="1055760" cy="753780"/>
            <a:chOff x="3308425" y="649500"/>
            <a:chExt cx="947975" cy="676825"/>
          </a:xfrm>
        </p:grpSpPr>
        <p:sp>
          <p:nvSpPr>
            <p:cNvPr id="10043" name="Google Shape;10043;p4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ình chữ nhật: Góc Tròn 17">
            <a:extLst>
              <a:ext uri="{FF2B5EF4-FFF2-40B4-BE49-F238E27FC236}">
                <a16:creationId xmlns:a16="http://schemas.microsoft.com/office/drawing/2014/main" id="{C0252F16-1565-6C1D-9FE8-9ACB93EA3C48}"/>
              </a:ext>
            </a:extLst>
          </p:cNvPr>
          <p:cNvSpPr/>
          <p:nvPr/>
        </p:nvSpPr>
        <p:spPr>
          <a:xfrm>
            <a:off x="1355880" y="1051120"/>
            <a:ext cx="6745249" cy="1052743"/>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01.</a:t>
            </a:r>
          </a:p>
        </p:txBody>
      </p:sp>
      <p:sp>
        <p:nvSpPr>
          <p:cNvPr id="7" name="Hình chữ nhật 1">
            <a:extLst>
              <a:ext uri="{FF2B5EF4-FFF2-40B4-BE49-F238E27FC236}">
                <a16:creationId xmlns:a16="http://schemas.microsoft.com/office/drawing/2014/main" id="{C039B56E-62C6-3729-8CF4-1A5B12313925}"/>
              </a:ext>
            </a:extLst>
          </p:cNvPr>
          <p:cNvSpPr/>
          <p:nvPr/>
        </p:nvSpPr>
        <p:spPr>
          <a:xfrm>
            <a:off x="2642574" y="1119064"/>
            <a:ext cx="5304529" cy="916854"/>
          </a:xfrm>
          <a:prstGeom prst="rect">
            <a:avLst/>
          </a:prstGeom>
        </p:spPr>
        <p:txBody>
          <a:bodyPr wrap="square">
            <a:spAutoFit/>
          </a:bodyPr>
          <a:lstStyle/>
          <a:p>
            <a:pPr defTabSz="342900">
              <a:lnSpc>
                <a:spcPct val="115000"/>
              </a:lnSpc>
              <a:buClr>
                <a:srgbClr val="C00000"/>
              </a:buClr>
              <a:buSzPts val="1200"/>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Ta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dùng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nam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châm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28589079-F34B-81C4-542A-D13F5CBF013E}"/>
              </a:ext>
            </a:extLst>
          </p:cNvPr>
          <p:cNvGrpSpPr/>
          <p:nvPr/>
        </p:nvGrpSpPr>
        <p:grpSpPr>
          <a:xfrm>
            <a:off x="1355880" y="2571750"/>
            <a:ext cx="2389065" cy="415080"/>
            <a:chOff x="1505792" y="3182779"/>
            <a:chExt cx="3185421" cy="553440"/>
          </a:xfrm>
        </p:grpSpPr>
        <p:sp>
          <p:nvSpPr>
            <p:cNvPr id="9" name="Hình chữ nhật: Góc Tròn 18">
              <a:extLst>
                <a:ext uri="{FF2B5EF4-FFF2-40B4-BE49-F238E27FC236}">
                  <a16:creationId xmlns:a16="http://schemas.microsoft.com/office/drawing/2014/main" id="{EDEBC9FD-3B8A-4449-9D9D-59464AE47489}"/>
                </a:ext>
              </a:extLst>
            </p:cNvPr>
            <p:cNvSpPr/>
            <p:nvPr/>
          </p:nvSpPr>
          <p:spPr>
            <a:xfrm>
              <a:off x="1505792" y="3182779"/>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01CA16E4-B2B4-3F5D-8E09-5126F4F57362}"/>
                </a:ext>
              </a:extLst>
            </p:cNvPr>
            <p:cNvSpPr/>
            <p:nvPr/>
          </p:nvSpPr>
          <p:spPr>
            <a:xfrm>
              <a:off x="2160177" y="3274554"/>
              <a:ext cx="2531036"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Times New Roman" panose="02020603050405020304" pitchFamily="18" charset="0"/>
                  <a:cs typeface="+mn-cs"/>
                </a:rPr>
                <a:t>Nam </a:t>
              </a:r>
              <a:r>
                <a:rPr lang="en-US" sz="1650" kern="1200" dirty="0" err="1">
                  <a:solidFill>
                    <a:prstClr val="black"/>
                  </a:solidFill>
                  <a:latin typeface="Calibri" panose="020F0502020204030204" pitchFamily="34" charset="0"/>
                  <a:ea typeface="Times New Roman" panose="02020603050405020304" pitchFamily="18" charset="0"/>
                  <a:cs typeface="+mn-cs"/>
                </a:rPr>
                <a:t>châm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vĩnh</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cửu</a:t>
              </a:r>
              <a:endParaRPr lang="en-US" sz="1650" kern="1200" dirty="0">
                <a:solidFill>
                  <a:prstClr val="black"/>
                </a:solidFill>
                <a:latin typeface="Calibri" panose="020F0502020204030204" pitchFamily="34" charset="0"/>
                <a:ea typeface="+mn-ea"/>
                <a:cs typeface="+mn-cs"/>
              </a:endParaRPr>
            </a:p>
          </p:txBody>
        </p:sp>
      </p:grpSp>
      <p:grpSp>
        <p:nvGrpSpPr>
          <p:cNvPr id="11" name="Nhóm 7">
            <a:extLst>
              <a:ext uri="{FF2B5EF4-FFF2-40B4-BE49-F238E27FC236}">
                <a16:creationId xmlns:a16="http://schemas.microsoft.com/office/drawing/2014/main" id="{E0E15C8E-1DCC-D1CD-048E-02509DF22E35}"/>
              </a:ext>
            </a:extLst>
          </p:cNvPr>
          <p:cNvGrpSpPr/>
          <p:nvPr/>
        </p:nvGrpSpPr>
        <p:grpSpPr>
          <a:xfrm>
            <a:off x="4935765" y="2575277"/>
            <a:ext cx="2028390" cy="415080"/>
            <a:chOff x="6278974" y="3187481"/>
            <a:chExt cx="2704519" cy="553440"/>
          </a:xfrm>
        </p:grpSpPr>
        <p:sp>
          <p:nvSpPr>
            <p:cNvPr id="12" name="Hình chữ nhật: Góc Tròn 19">
              <a:extLst>
                <a:ext uri="{FF2B5EF4-FFF2-40B4-BE49-F238E27FC236}">
                  <a16:creationId xmlns:a16="http://schemas.microsoft.com/office/drawing/2014/main" id="{AC58707D-BDA2-1168-46B4-86580EDDD7BC}"/>
                </a:ext>
              </a:extLst>
            </p:cNvPr>
            <p:cNvSpPr/>
            <p:nvPr/>
          </p:nvSpPr>
          <p:spPr>
            <a:xfrm>
              <a:off x="6278974" y="3187481"/>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B</a:t>
              </a:r>
            </a:p>
          </p:txBody>
        </p:sp>
        <p:sp>
          <p:nvSpPr>
            <p:cNvPr id="13" name="Hình chữ nhật 20">
              <a:extLst>
                <a:ext uri="{FF2B5EF4-FFF2-40B4-BE49-F238E27FC236}">
                  <a16:creationId xmlns:a16="http://schemas.microsoft.com/office/drawing/2014/main" id="{D6D387A4-B91A-6B3F-31C6-451C125739C9}"/>
                </a:ext>
              </a:extLst>
            </p:cNvPr>
            <p:cNvSpPr/>
            <p:nvPr/>
          </p:nvSpPr>
          <p:spPr>
            <a:xfrm>
              <a:off x="6933360" y="3279256"/>
              <a:ext cx="2050133"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Nam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endParaRPr lang="en-US" sz="1650" kern="1200" dirty="0">
                <a:solidFill>
                  <a:prstClr val="black"/>
                </a:solidFill>
                <a:latin typeface="Calibri" panose="020F0502020204030204" pitchFamily="34" charset="0"/>
                <a:ea typeface="+mn-ea"/>
                <a:cs typeface="+mn-cs"/>
              </a:endParaRPr>
            </a:p>
          </p:txBody>
        </p:sp>
      </p:grpSp>
      <p:grpSp>
        <p:nvGrpSpPr>
          <p:cNvPr id="14" name="Nhóm 25">
            <a:extLst>
              <a:ext uri="{FF2B5EF4-FFF2-40B4-BE49-F238E27FC236}">
                <a16:creationId xmlns:a16="http://schemas.microsoft.com/office/drawing/2014/main" id="{0F76C45C-B262-9A9D-B205-3BEBC9B4D62F}"/>
              </a:ext>
            </a:extLst>
          </p:cNvPr>
          <p:cNvGrpSpPr/>
          <p:nvPr/>
        </p:nvGrpSpPr>
        <p:grpSpPr>
          <a:xfrm>
            <a:off x="1355879" y="3407049"/>
            <a:ext cx="3127462" cy="600164"/>
            <a:chOff x="1505792" y="4296506"/>
            <a:chExt cx="4169949" cy="800218"/>
          </a:xfrm>
        </p:grpSpPr>
        <p:sp>
          <p:nvSpPr>
            <p:cNvPr id="15" name="Hình chữ nhật: Góc Tròn 21">
              <a:extLst>
                <a:ext uri="{FF2B5EF4-FFF2-40B4-BE49-F238E27FC236}">
                  <a16:creationId xmlns:a16="http://schemas.microsoft.com/office/drawing/2014/main" id="{6F330F55-81FA-5A54-78BE-F42830E01834}"/>
                </a:ext>
              </a:extLst>
            </p:cNvPr>
            <p:cNvSpPr/>
            <p:nvPr/>
          </p:nvSpPr>
          <p:spPr>
            <a:xfrm>
              <a:off x="1505792" y="4334401"/>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C</a:t>
              </a:r>
            </a:p>
          </p:txBody>
        </p:sp>
        <p:sp>
          <p:nvSpPr>
            <p:cNvPr id="16" name="Hình chữ nhật 22">
              <a:extLst>
                <a:ext uri="{FF2B5EF4-FFF2-40B4-BE49-F238E27FC236}">
                  <a16:creationId xmlns:a16="http://schemas.microsoft.com/office/drawing/2014/main" id="{420530E8-EF8C-945D-4A56-CCDDD3C1DC9B}"/>
                </a:ext>
              </a:extLst>
            </p:cNvPr>
            <p:cNvSpPr/>
            <p:nvPr/>
          </p:nvSpPr>
          <p:spPr>
            <a:xfrm>
              <a:off x="2160179" y="4296506"/>
              <a:ext cx="3515562" cy="800218"/>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Times New Roman" panose="02020603050405020304" pitchFamily="18" charset="0"/>
                  <a:cs typeface="+mn-cs"/>
                </a:rPr>
                <a:t>Cả</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n</a:t>
              </a:r>
              <a:r>
                <a:rPr lang="en-US" sz="1650" kern="1200" dirty="0" err="1">
                  <a:solidFill>
                    <a:prstClr val="black"/>
                  </a:solidFill>
                  <a:latin typeface="Calibri" panose="020F0502020204030204" pitchFamily="34" charset="0"/>
                  <a:ea typeface="+mn-ea"/>
                  <a:cs typeface="+mn-cs"/>
                </a:rPr>
                <a:t>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t>
              </a:r>
              <a:r>
                <a:rPr lang="en-US" sz="1650" kern="1200" dirty="0" err="1">
                  <a:solidFill>
                    <a:prstClr val="black"/>
                  </a:solidFill>
                  <a:latin typeface="Calibri" panose="020F0502020204030204" pitchFamily="34" charset="0"/>
                  <a:ea typeface="Times New Roman" panose="02020603050405020304" pitchFamily="18" charset="0"/>
                  <a:cs typeface="+mn-cs"/>
                </a:rPr>
                <a:t>am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châm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vĩnh</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cửu</a:t>
              </a:r>
              <a:endParaRPr lang="en-US" sz="1650" kern="1200" dirty="0">
                <a:solidFill>
                  <a:prstClr val="black"/>
                </a:solidFill>
                <a:latin typeface="Calibri" panose="020F0502020204030204" pitchFamily="34" charset="0"/>
                <a:ea typeface="+mn-ea"/>
                <a:cs typeface="+mn-cs"/>
              </a:endParaRPr>
            </a:p>
          </p:txBody>
        </p:sp>
      </p:grpSp>
      <p:grpSp>
        <p:nvGrpSpPr>
          <p:cNvPr id="17" name="Nhóm 26">
            <a:extLst>
              <a:ext uri="{FF2B5EF4-FFF2-40B4-BE49-F238E27FC236}">
                <a16:creationId xmlns:a16="http://schemas.microsoft.com/office/drawing/2014/main" id="{C5FCC1F4-7313-1144-9BB9-4D039ED62594}"/>
              </a:ext>
            </a:extLst>
          </p:cNvPr>
          <p:cNvGrpSpPr/>
          <p:nvPr/>
        </p:nvGrpSpPr>
        <p:grpSpPr>
          <a:xfrm>
            <a:off x="4935765" y="3413076"/>
            <a:ext cx="3379466" cy="415080"/>
            <a:chOff x="6278974" y="4304546"/>
            <a:chExt cx="4505954" cy="553440"/>
          </a:xfrm>
        </p:grpSpPr>
        <p:sp>
          <p:nvSpPr>
            <p:cNvPr id="18" name="Hình chữ nhật: Góc Tròn 23">
              <a:extLst>
                <a:ext uri="{FF2B5EF4-FFF2-40B4-BE49-F238E27FC236}">
                  <a16:creationId xmlns:a16="http://schemas.microsoft.com/office/drawing/2014/main" id="{54BEA79A-5F3B-4DFD-8C52-E37F2777F068}"/>
                </a:ext>
              </a:extLst>
            </p:cNvPr>
            <p:cNvSpPr/>
            <p:nvPr/>
          </p:nvSpPr>
          <p:spPr>
            <a:xfrm>
              <a:off x="6278974" y="4304546"/>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D</a:t>
              </a:r>
            </a:p>
          </p:txBody>
        </p:sp>
        <p:sp>
          <p:nvSpPr>
            <p:cNvPr id="19" name="Hình chữ nhật 24">
              <a:extLst>
                <a:ext uri="{FF2B5EF4-FFF2-40B4-BE49-F238E27FC236}">
                  <a16:creationId xmlns:a16="http://schemas.microsoft.com/office/drawing/2014/main" id="{0081837D-66C4-9006-9D85-D13C62FC2C6F}"/>
                </a:ext>
              </a:extLst>
            </p:cNvPr>
            <p:cNvSpPr/>
            <p:nvPr/>
          </p:nvSpPr>
          <p:spPr>
            <a:xfrm>
              <a:off x="6933361" y="4396321"/>
              <a:ext cx="385156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Không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loại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cả</a:t>
              </a:r>
              <a:endParaRPr lang="en-US" sz="1650" kern="1200" dirty="0">
                <a:solidFill>
                  <a:prstClr val="black"/>
                </a:solidFill>
                <a:latin typeface="Calibri" panose="020F0502020204030204" pitchFamily="34" charset="0"/>
                <a:ea typeface="+mn-ea"/>
                <a:cs typeface="+mn-cs"/>
              </a:endParaRPr>
            </a:p>
          </p:txBody>
        </p:sp>
      </p:grpSp>
      <p:sp>
        <p:nvSpPr>
          <p:cNvPr id="20" name="Hình chữ nhật 27">
            <a:extLst>
              <a:ext uri="{FF2B5EF4-FFF2-40B4-BE49-F238E27FC236}">
                <a16:creationId xmlns:a16="http://schemas.microsoft.com/office/drawing/2014/main" id="{5456DD0E-3493-6D7C-3960-EB793D362CB5}"/>
              </a:ext>
            </a:extLst>
          </p:cNvPr>
          <p:cNvSpPr/>
          <p:nvPr/>
        </p:nvSpPr>
        <p:spPr>
          <a:xfrm>
            <a:off x="1231970" y="3372000"/>
            <a:ext cx="3209670" cy="635213"/>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spTree>
    <p:extLst>
      <p:ext uri="{BB962C8B-B14F-4D97-AF65-F5344CB8AC3E}">
        <p14:creationId xmlns:p14="http://schemas.microsoft.com/office/powerpoint/2010/main" val="1625631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750" fill="hold"/>
                                        <p:tgtEl>
                                          <p:spTgt spid="11"/>
                                        </p:tgtEl>
                                        <p:attrNameLst>
                                          <p:attrName>ppt_w</p:attrName>
                                        </p:attrNameLst>
                                      </p:cBhvr>
                                      <p:tavLst>
                                        <p:tav tm="0">
                                          <p:val>
                                            <p:fltVal val="0"/>
                                          </p:val>
                                        </p:tav>
                                        <p:tav tm="100000">
                                          <p:val>
                                            <p:strVal val="#ppt_w"/>
                                          </p:val>
                                        </p:tav>
                                      </p:tavLst>
                                    </p:anim>
                                    <p:anim calcmode="lin" valueType="num">
                                      <p:cBhvr>
                                        <p:cTn id="22" dur="750" fill="hold"/>
                                        <p:tgtEl>
                                          <p:spTgt spid="11"/>
                                        </p:tgtEl>
                                        <p:attrNameLst>
                                          <p:attrName>ppt_h</p:attrName>
                                        </p:attrNameLst>
                                      </p:cBhvr>
                                      <p:tavLst>
                                        <p:tav tm="0">
                                          <p:val>
                                            <p:fltVal val="0"/>
                                          </p:val>
                                        </p:tav>
                                        <p:tav tm="100000">
                                          <p:val>
                                            <p:strVal val="#ppt_h"/>
                                          </p:val>
                                        </p:tav>
                                      </p:tavLst>
                                    </p:anim>
                                    <p:animEffect transition="in" filter="fade">
                                      <p:cBhvr>
                                        <p:cTn id="23" dur="75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750" fill="hold"/>
                                        <p:tgtEl>
                                          <p:spTgt spid="14"/>
                                        </p:tgtEl>
                                        <p:attrNameLst>
                                          <p:attrName>ppt_w</p:attrName>
                                        </p:attrNameLst>
                                      </p:cBhvr>
                                      <p:tavLst>
                                        <p:tav tm="0">
                                          <p:val>
                                            <p:fltVal val="0"/>
                                          </p:val>
                                        </p:tav>
                                        <p:tav tm="100000">
                                          <p:val>
                                            <p:strVal val="#ppt_w"/>
                                          </p:val>
                                        </p:tav>
                                      </p:tavLst>
                                    </p:anim>
                                    <p:anim calcmode="lin" valueType="num">
                                      <p:cBhvr>
                                        <p:cTn id="27" dur="750" fill="hold"/>
                                        <p:tgtEl>
                                          <p:spTgt spid="14"/>
                                        </p:tgtEl>
                                        <p:attrNameLst>
                                          <p:attrName>ppt_h</p:attrName>
                                        </p:attrNameLst>
                                      </p:cBhvr>
                                      <p:tavLst>
                                        <p:tav tm="0">
                                          <p:val>
                                            <p:fltVal val="0"/>
                                          </p:val>
                                        </p:tav>
                                        <p:tav tm="100000">
                                          <p:val>
                                            <p:strVal val="#ppt_h"/>
                                          </p:val>
                                        </p:tav>
                                      </p:tavLst>
                                    </p:anim>
                                    <p:animEffect transition="in" filter="fade">
                                      <p:cBhvr>
                                        <p:cTn id="28" dur="750"/>
                                        <p:tgtEl>
                                          <p:spTgt spid="14"/>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750" fill="hold"/>
                                        <p:tgtEl>
                                          <p:spTgt spid="17"/>
                                        </p:tgtEl>
                                        <p:attrNameLst>
                                          <p:attrName>ppt_w</p:attrName>
                                        </p:attrNameLst>
                                      </p:cBhvr>
                                      <p:tavLst>
                                        <p:tav tm="0">
                                          <p:val>
                                            <p:fltVal val="0"/>
                                          </p:val>
                                        </p:tav>
                                        <p:tav tm="100000">
                                          <p:val>
                                            <p:strVal val="#ppt_w"/>
                                          </p:val>
                                        </p:tav>
                                      </p:tavLst>
                                    </p:anim>
                                    <p:anim calcmode="lin" valueType="num">
                                      <p:cBhvr>
                                        <p:cTn id="32" dur="750" fill="hold"/>
                                        <p:tgtEl>
                                          <p:spTgt spid="17"/>
                                        </p:tgtEl>
                                        <p:attrNameLst>
                                          <p:attrName>ppt_h</p:attrName>
                                        </p:attrNameLst>
                                      </p:cBhvr>
                                      <p:tavLst>
                                        <p:tav tm="0">
                                          <p:val>
                                            <p:fltVal val="0"/>
                                          </p:val>
                                        </p:tav>
                                        <p:tav tm="100000">
                                          <p:val>
                                            <p:strVal val="#ppt_h"/>
                                          </p:val>
                                        </p:tav>
                                      </p:tavLst>
                                    </p:anim>
                                    <p:animEffect transition="in" filter="fade">
                                      <p:cBhvr>
                                        <p:cTn id="33" dur="75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grpSp>
        <p:nvGrpSpPr>
          <p:cNvPr id="10042" name="Google Shape;10042;p45"/>
          <p:cNvGrpSpPr/>
          <p:nvPr/>
        </p:nvGrpSpPr>
        <p:grpSpPr>
          <a:xfrm>
            <a:off x="7367952" y="3932413"/>
            <a:ext cx="1055760" cy="753780"/>
            <a:chOff x="3308425" y="649500"/>
            <a:chExt cx="947975" cy="676825"/>
          </a:xfrm>
        </p:grpSpPr>
        <p:sp>
          <p:nvSpPr>
            <p:cNvPr id="10043" name="Google Shape;10043;p4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02.</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20301" y="843066"/>
            <a:ext cx="5304529" cy="916854"/>
          </a:xfrm>
          <a:prstGeom prst="rect">
            <a:avLst/>
          </a:prstGeom>
        </p:spPr>
        <p:txBody>
          <a:bodyPr wrap="square">
            <a:spAutoFit/>
          </a:bodyPr>
          <a:lstStyle/>
          <a:p>
            <a:pPr defTabSz="342900">
              <a:lnSpc>
                <a:spcPct val="115000"/>
              </a:lnSpc>
              <a:buClr>
                <a:srgbClr val="C00000"/>
              </a:buClr>
              <a:buSzPts val="1200"/>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Trong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từ</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ta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nhận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biết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được</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điều</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gì</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3962353C-8073-B94D-7ECA-435D6717EC71}"/>
              </a:ext>
            </a:extLst>
          </p:cNvPr>
          <p:cNvGrpSpPr/>
          <p:nvPr/>
        </p:nvGrpSpPr>
        <p:grpSpPr>
          <a:xfrm>
            <a:off x="1319170" y="2088003"/>
            <a:ext cx="5674089" cy="346250"/>
            <a:chOff x="1591171" y="3274552"/>
            <a:chExt cx="7565452" cy="461666"/>
          </a:xfrm>
        </p:grpSpPr>
        <p:sp>
          <p:nvSpPr>
            <p:cNvPr id="3" name="Hình chữ nhật: Góc Tròn 18">
              <a:extLst>
                <a:ext uri="{FF2B5EF4-FFF2-40B4-BE49-F238E27FC236}">
                  <a16:creationId xmlns:a16="http://schemas.microsoft.com/office/drawing/2014/main" id="{B9C494FF-4F6E-5F9C-AC5C-B8B53E4694C5}"/>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043B2E59-5D65-E26B-0D7B-11CC29B8DC65}"/>
                </a:ext>
              </a:extLst>
            </p:cNvPr>
            <p:cNvSpPr/>
            <p:nvPr/>
          </p:nvSpPr>
          <p:spPr>
            <a:xfrm>
              <a:off x="2160178" y="3274553"/>
              <a:ext cx="6996445"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gần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786B83B5-A21A-4C0F-9C03-1997CDC8D4EC}"/>
              </a:ext>
            </a:extLst>
          </p:cNvPr>
          <p:cNvSpPr/>
          <p:nvPr/>
        </p:nvSpPr>
        <p:spPr>
          <a:xfrm>
            <a:off x="1175929" y="3089695"/>
            <a:ext cx="7459478"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64D2FACA-1A7A-32E1-012C-F560C9D1185D}"/>
              </a:ext>
            </a:extLst>
          </p:cNvPr>
          <p:cNvGrpSpPr/>
          <p:nvPr/>
        </p:nvGrpSpPr>
        <p:grpSpPr>
          <a:xfrm>
            <a:off x="1319170" y="2633393"/>
            <a:ext cx="6708539" cy="346250"/>
            <a:chOff x="1591171" y="3274552"/>
            <a:chExt cx="8944719" cy="461666"/>
          </a:xfrm>
        </p:grpSpPr>
        <p:sp>
          <p:nvSpPr>
            <p:cNvPr id="22" name="Hình chữ nhật: Góc Tròn 30">
              <a:extLst>
                <a:ext uri="{FF2B5EF4-FFF2-40B4-BE49-F238E27FC236}">
                  <a16:creationId xmlns:a16="http://schemas.microsoft.com/office/drawing/2014/main" id="{E71BDDB4-03E3-0767-F968-20CC4094FD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4B40056-151F-C303-C328-02A30682DBE8}"/>
                </a:ext>
              </a:extLst>
            </p:cNvPr>
            <p:cNvSpPr/>
            <p:nvPr/>
          </p:nvSpPr>
          <p:spPr>
            <a:xfrm>
              <a:off x="2160178" y="3274553"/>
              <a:ext cx="837571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FB35EF71-5867-021A-4F34-09169F6971CD}"/>
              </a:ext>
            </a:extLst>
          </p:cNvPr>
          <p:cNvGrpSpPr/>
          <p:nvPr/>
        </p:nvGrpSpPr>
        <p:grpSpPr>
          <a:xfrm>
            <a:off x="1319170" y="3182100"/>
            <a:ext cx="7153340" cy="346250"/>
            <a:chOff x="1591171" y="3274552"/>
            <a:chExt cx="9537787" cy="461666"/>
          </a:xfrm>
        </p:grpSpPr>
        <p:sp>
          <p:nvSpPr>
            <p:cNvPr id="25" name="Hình chữ nhật: Góc Tròn 33">
              <a:extLst>
                <a:ext uri="{FF2B5EF4-FFF2-40B4-BE49-F238E27FC236}">
                  <a16:creationId xmlns:a16="http://schemas.microsoft.com/office/drawing/2014/main" id="{D03BA43A-89D9-13F8-E2BF-AD423B1E68C9}"/>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05DB6BC8-F8AE-0DF2-7178-6D1797815D5A}"/>
                </a:ext>
              </a:extLst>
            </p:cNvPr>
            <p:cNvSpPr/>
            <p:nvPr/>
          </p:nvSpPr>
          <p:spPr>
            <a:xfrm>
              <a:off x="2160178" y="3274553"/>
              <a:ext cx="896878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r>
                <a:rPr lang="en-US" sz="1650" kern="1200" dirty="0">
                  <a:solidFill>
                    <a:prstClr val="black"/>
                  </a:solidFill>
                  <a:latin typeface="Calibri" panose="020F0502020204030204" pitchFamily="34" charset="0"/>
                  <a:ea typeface="+mn-ea"/>
                  <a:cs typeface="+mn-cs"/>
                </a:rPr>
                <a:t> quay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N.C.</a:t>
              </a:r>
            </a:p>
          </p:txBody>
        </p:sp>
      </p:grpSp>
      <p:grpSp>
        <p:nvGrpSpPr>
          <p:cNvPr id="27" name="Nhóm 35">
            <a:extLst>
              <a:ext uri="{FF2B5EF4-FFF2-40B4-BE49-F238E27FC236}">
                <a16:creationId xmlns:a16="http://schemas.microsoft.com/office/drawing/2014/main" id="{E9D2445C-817A-8542-E4B8-80AE13CC01D8}"/>
              </a:ext>
            </a:extLst>
          </p:cNvPr>
          <p:cNvGrpSpPr/>
          <p:nvPr/>
        </p:nvGrpSpPr>
        <p:grpSpPr>
          <a:xfrm>
            <a:off x="1319170" y="3727489"/>
            <a:ext cx="6612359" cy="346250"/>
            <a:chOff x="1591171" y="3274552"/>
            <a:chExt cx="8816479" cy="461666"/>
          </a:xfrm>
        </p:grpSpPr>
        <p:sp>
          <p:nvSpPr>
            <p:cNvPr id="28" name="Hình chữ nhật: Góc Tròn 36">
              <a:extLst>
                <a:ext uri="{FF2B5EF4-FFF2-40B4-BE49-F238E27FC236}">
                  <a16:creationId xmlns:a16="http://schemas.microsoft.com/office/drawing/2014/main" id="{0A930AE6-2F68-1B1F-986E-42F06E30D22C}"/>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BC8EBB74-61CD-5E30-1FBE-F043CFAF9E47}"/>
                </a:ext>
              </a:extLst>
            </p:cNvPr>
            <p:cNvSpPr/>
            <p:nvPr/>
          </p:nvSpPr>
          <p:spPr>
            <a:xfrm>
              <a:off x="2160178" y="3274553"/>
              <a:ext cx="824747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chạm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661948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5890" y="0"/>
            <a:ext cx="9144000" cy="5143500"/>
          </a:xfrm>
          <a:prstGeom prst="rect">
            <a:avLst/>
          </a:prstGeom>
        </p:spPr>
      </p:pic>
      <p:grpSp>
        <p:nvGrpSpPr>
          <p:cNvPr id="23" name="Group 22">
            <a:extLst>
              <a:ext uri="{FF2B5EF4-FFF2-40B4-BE49-F238E27FC236}">
                <a16:creationId xmlns:a16="http://schemas.microsoft.com/office/drawing/2014/main" id="{73FD8ED3-F367-3666-37EA-FFF4F015A1C8}"/>
              </a:ext>
            </a:extLst>
          </p:cNvPr>
          <p:cNvGrpSpPr/>
          <p:nvPr/>
        </p:nvGrpSpPr>
        <p:grpSpPr>
          <a:xfrm>
            <a:off x="1498973" y="1533280"/>
            <a:ext cx="5755045" cy="3216498"/>
            <a:chOff x="1587795" y="1904414"/>
            <a:chExt cx="5666223" cy="3166855"/>
          </a:xfrm>
        </p:grpSpPr>
        <p:pic>
          <p:nvPicPr>
            <p:cNvPr id="15" name="Picture 14">
              <a:extLst>
                <a:ext uri="{FF2B5EF4-FFF2-40B4-BE49-F238E27FC236}">
                  <a16:creationId xmlns:a16="http://schemas.microsoft.com/office/drawing/2014/main" id="{30C73A3D-4FA0-0F45-8841-93D328ED111D}"/>
                </a:ext>
              </a:extLst>
            </p:cNvPr>
            <p:cNvPicPr>
              <a:picLocks noChangeAspect="1"/>
            </p:cNvPicPr>
            <p:nvPr/>
          </p:nvPicPr>
          <p:blipFill>
            <a:blip r:embed="rId4"/>
            <a:stretch>
              <a:fillRect/>
            </a:stretch>
          </p:blipFill>
          <p:spPr>
            <a:xfrm>
              <a:off x="1597497" y="1904414"/>
              <a:ext cx="5656521" cy="3166855"/>
            </a:xfrm>
            <a:prstGeom prst="rect">
              <a:avLst/>
            </a:prstGeom>
          </p:spPr>
        </p:pic>
        <p:sp>
          <p:nvSpPr>
            <p:cNvPr id="16" name="Google Shape;9834;p32">
              <a:extLst>
                <a:ext uri="{FF2B5EF4-FFF2-40B4-BE49-F238E27FC236}">
                  <a16:creationId xmlns:a16="http://schemas.microsoft.com/office/drawing/2014/main" id="{00AE017B-3A0A-DA25-EFBC-FFE92EFFB922}"/>
                </a:ext>
              </a:extLst>
            </p:cNvPr>
            <p:cNvSpPr txBox="1">
              <a:spLocks/>
            </p:cNvSpPr>
            <p:nvPr/>
          </p:nvSpPr>
          <p:spPr>
            <a:xfrm>
              <a:off x="5765889" y="2571750"/>
              <a:ext cx="1488129"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Cuộn</a:t>
              </a:r>
              <a:r>
                <a:rPr lang="en-US" sz="1800" dirty="0">
                  <a:solidFill>
                    <a:schemeClr val="tx1"/>
                  </a:solidFill>
                </a:rPr>
                <a:t> </a:t>
              </a:r>
              <a:r>
                <a:rPr lang="en-US" sz="1800" dirty="0" err="1">
                  <a:solidFill>
                    <a:schemeClr val="tx1"/>
                  </a:solidFill>
                </a:rPr>
                <a:t>dây</a:t>
              </a:r>
              <a:r>
                <a:rPr lang="en-US" sz="1800" dirty="0">
                  <a:solidFill>
                    <a:schemeClr val="tx1"/>
                  </a:solidFill>
                </a:rPr>
                <a:t> </a:t>
              </a:r>
              <a:r>
                <a:rPr lang="en-US" sz="1800" dirty="0" err="1">
                  <a:solidFill>
                    <a:schemeClr val="tx1"/>
                  </a:solidFill>
                </a:rPr>
                <a:t>dẫn</a:t>
              </a:r>
              <a:endParaRPr lang="en-US" sz="1800" dirty="0">
                <a:solidFill>
                  <a:schemeClr val="tx1"/>
                </a:solidFill>
              </a:endParaRPr>
            </a:p>
          </p:txBody>
        </p:sp>
        <p:sp>
          <p:nvSpPr>
            <p:cNvPr id="18" name="Google Shape;9834;p32">
              <a:extLst>
                <a:ext uri="{FF2B5EF4-FFF2-40B4-BE49-F238E27FC236}">
                  <a16:creationId xmlns:a16="http://schemas.microsoft.com/office/drawing/2014/main" id="{70C4D9C4-1BE6-89FA-526F-3E2F6DFFA602}"/>
                </a:ext>
              </a:extLst>
            </p:cNvPr>
            <p:cNvSpPr txBox="1">
              <a:spLocks/>
            </p:cNvSpPr>
            <p:nvPr/>
          </p:nvSpPr>
          <p:spPr>
            <a:xfrm>
              <a:off x="3487478" y="2339887"/>
              <a:ext cx="938279"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Điện</a:t>
              </a:r>
              <a:r>
                <a:rPr lang="en-US" sz="1800" dirty="0">
                  <a:solidFill>
                    <a:schemeClr val="tx1"/>
                  </a:solidFill>
                </a:rPr>
                <a:t> </a:t>
              </a:r>
              <a:r>
                <a:rPr lang="en-US" sz="1800" dirty="0" err="1">
                  <a:solidFill>
                    <a:schemeClr val="tx1"/>
                  </a:solidFill>
                </a:rPr>
                <a:t>kế</a:t>
              </a:r>
              <a:endParaRPr lang="en-US" sz="1800" dirty="0">
                <a:solidFill>
                  <a:schemeClr val="tx1"/>
                </a:solidFill>
              </a:endParaRPr>
            </a:p>
          </p:txBody>
        </p:sp>
        <p:sp>
          <p:nvSpPr>
            <p:cNvPr id="19" name="Google Shape;9834;p32">
              <a:extLst>
                <a:ext uri="{FF2B5EF4-FFF2-40B4-BE49-F238E27FC236}">
                  <a16:creationId xmlns:a16="http://schemas.microsoft.com/office/drawing/2014/main" id="{66B685A9-9335-C44C-C8B0-DB4D1BF1CC27}"/>
                </a:ext>
              </a:extLst>
            </p:cNvPr>
            <p:cNvSpPr txBox="1">
              <a:spLocks/>
            </p:cNvSpPr>
            <p:nvPr/>
          </p:nvSpPr>
          <p:spPr>
            <a:xfrm>
              <a:off x="2718891" y="2673074"/>
              <a:ext cx="843947"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Giá</a:t>
              </a:r>
              <a:r>
                <a:rPr lang="en-US" sz="1800" dirty="0">
                  <a:solidFill>
                    <a:schemeClr val="tx1"/>
                  </a:solidFill>
                </a:rPr>
                <a:t> </a:t>
              </a:r>
              <a:r>
                <a:rPr lang="en-US" sz="1800" dirty="0" err="1">
                  <a:solidFill>
                    <a:schemeClr val="tx1"/>
                  </a:solidFill>
                </a:rPr>
                <a:t>đỡ</a:t>
              </a:r>
              <a:endParaRPr lang="en-US" sz="1800" dirty="0">
                <a:solidFill>
                  <a:schemeClr val="tx1"/>
                </a:solidFill>
              </a:endParaRPr>
            </a:p>
          </p:txBody>
        </p:sp>
        <p:sp>
          <p:nvSpPr>
            <p:cNvPr id="20" name="Google Shape;9834;p32">
              <a:extLst>
                <a:ext uri="{FF2B5EF4-FFF2-40B4-BE49-F238E27FC236}">
                  <a16:creationId xmlns:a16="http://schemas.microsoft.com/office/drawing/2014/main" id="{AA1A0869-4447-745B-DE65-E00322838670}"/>
                </a:ext>
              </a:extLst>
            </p:cNvPr>
            <p:cNvSpPr txBox="1">
              <a:spLocks/>
            </p:cNvSpPr>
            <p:nvPr/>
          </p:nvSpPr>
          <p:spPr>
            <a:xfrm>
              <a:off x="1587795" y="2886770"/>
              <a:ext cx="1196754"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a:solidFill>
                    <a:schemeClr val="tx1"/>
                  </a:solidFill>
                </a:rPr>
                <a:t>Nam </a:t>
              </a:r>
              <a:r>
                <a:rPr lang="en-US" sz="1800" dirty="0" err="1">
                  <a:solidFill>
                    <a:schemeClr val="tx1"/>
                  </a:solidFill>
                </a:rPr>
                <a:t>châm</a:t>
              </a:r>
              <a:endParaRPr lang="en-US" sz="1800" dirty="0">
                <a:solidFill>
                  <a:schemeClr val="tx1"/>
                </a:solidFill>
              </a:endParaRPr>
            </a:p>
          </p:txBody>
        </p:sp>
        <p:sp>
          <p:nvSpPr>
            <p:cNvPr id="21" name="Google Shape;9834;p32">
              <a:extLst>
                <a:ext uri="{FF2B5EF4-FFF2-40B4-BE49-F238E27FC236}">
                  <a16:creationId xmlns:a16="http://schemas.microsoft.com/office/drawing/2014/main" id="{1CEE7415-6483-D0DE-EB03-3A1DEB25AF89}"/>
                </a:ext>
              </a:extLst>
            </p:cNvPr>
            <p:cNvSpPr txBox="1">
              <a:spLocks/>
            </p:cNvSpPr>
            <p:nvPr/>
          </p:nvSpPr>
          <p:spPr>
            <a:xfrm>
              <a:off x="1587795" y="4123403"/>
              <a:ext cx="1131096"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Trục</a:t>
              </a:r>
              <a:r>
                <a:rPr lang="en-US" sz="1800" dirty="0">
                  <a:solidFill>
                    <a:schemeClr val="tx1"/>
                  </a:solidFill>
                </a:rPr>
                <a:t> quay</a:t>
              </a:r>
            </a:p>
          </p:txBody>
        </p:sp>
      </p:grpSp>
      <p:sp>
        <p:nvSpPr>
          <p:cNvPr id="10" name="Rectangle: Rounded Corners 9">
            <a:extLst>
              <a:ext uri="{FF2B5EF4-FFF2-40B4-BE49-F238E27FC236}">
                <a16:creationId xmlns:a16="http://schemas.microsoft.com/office/drawing/2014/main" id="{2B49A3D8-4F84-27BE-D32D-A65424ED3871}"/>
              </a:ext>
            </a:extLst>
          </p:cNvPr>
          <p:cNvSpPr/>
          <p:nvPr/>
        </p:nvSpPr>
        <p:spPr>
          <a:xfrm>
            <a:off x="880399" y="318643"/>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CDD9370F-671A-FE9C-D931-802BCFEC4740}"/>
              </a:ext>
            </a:extLst>
          </p:cNvPr>
          <p:cNvGrpSpPr/>
          <p:nvPr/>
        </p:nvGrpSpPr>
        <p:grpSpPr>
          <a:xfrm>
            <a:off x="691144" y="318643"/>
            <a:ext cx="433529" cy="433529"/>
            <a:chOff x="2175563" y="1870636"/>
            <a:chExt cx="1559320" cy="1559320"/>
          </a:xfrm>
        </p:grpSpPr>
        <p:sp>
          <p:nvSpPr>
            <p:cNvPr id="6" name="Oval 5">
              <a:extLst>
                <a:ext uri="{FF2B5EF4-FFF2-40B4-BE49-F238E27FC236}">
                  <a16:creationId xmlns:a16="http://schemas.microsoft.com/office/drawing/2014/main" id="{822163C9-CAEF-5774-E25C-7C5D0B10C833}"/>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26997B0-15F6-2337-D81E-29B670618C51}"/>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8" name="Google Shape;9834;p32">
            <a:extLst>
              <a:ext uri="{FF2B5EF4-FFF2-40B4-BE49-F238E27FC236}">
                <a16:creationId xmlns:a16="http://schemas.microsoft.com/office/drawing/2014/main" id="{512BC173-370E-6286-A8F5-18F0CFC0564A}"/>
              </a:ext>
            </a:extLst>
          </p:cNvPr>
          <p:cNvSpPr txBox="1">
            <a:spLocks/>
          </p:cNvSpPr>
          <p:nvPr/>
        </p:nvSpPr>
        <p:spPr>
          <a:xfrm>
            <a:off x="1124672" y="585463"/>
            <a:ext cx="3862963" cy="130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000" dirty="0" err="1">
                <a:solidFill>
                  <a:srgbClr val="C7404E"/>
                </a:solidFill>
              </a:rPr>
              <a:t>Dùng</a:t>
            </a:r>
            <a:r>
              <a:rPr lang="en-US" sz="2000" dirty="0">
                <a:solidFill>
                  <a:srgbClr val="C7404E"/>
                </a:solidFill>
              </a:rPr>
              <a:t> </a:t>
            </a:r>
            <a:r>
              <a:rPr lang="en-US" sz="2000" dirty="0" err="1">
                <a:solidFill>
                  <a:srgbClr val="C7404E"/>
                </a:solidFill>
              </a:rPr>
              <a:t>nam</a:t>
            </a:r>
            <a:r>
              <a:rPr lang="en-US" sz="2000" dirty="0">
                <a:solidFill>
                  <a:srgbClr val="C7404E"/>
                </a:solidFill>
              </a:rPr>
              <a:t> </a:t>
            </a:r>
            <a:r>
              <a:rPr lang="en-US" sz="2000" dirty="0" err="1">
                <a:solidFill>
                  <a:srgbClr val="C7404E"/>
                </a:solidFill>
              </a:rPr>
              <a:t>châm</a:t>
            </a:r>
            <a:r>
              <a:rPr lang="en-US" sz="2000" dirty="0">
                <a:solidFill>
                  <a:srgbClr val="C7404E"/>
                </a:solidFill>
              </a:rPr>
              <a:t> </a:t>
            </a:r>
            <a:r>
              <a:rPr lang="en-US" sz="2000" dirty="0" err="1">
                <a:solidFill>
                  <a:srgbClr val="C7404E"/>
                </a:solidFill>
              </a:rPr>
              <a:t>tạo</a:t>
            </a:r>
            <a:r>
              <a:rPr lang="en-US" sz="2000" dirty="0">
                <a:solidFill>
                  <a:srgbClr val="C7404E"/>
                </a:solidFill>
              </a:rPr>
              <a:t> </a:t>
            </a:r>
            <a:r>
              <a:rPr lang="en-US" sz="2000" dirty="0" err="1">
                <a:solidFill>
                  <a:srgbClr val="C7404E"/>
                </a:solidFill>
              </a:rPr>
              <a:t>ra</a:t>
            </a:r>
            <a:r>
              <a:rPr lang="en-US" sz="2000" dirty="0">
                <a:solidFill>
                  <a:srgbClr val="C7404E"/>
                </a:solidFill>
              </a:rPr>
              <a:t> </a:t>
            </a:r>
            <a:r>
              <a:rPr lang="en-US" sz="2000" dirty="0" err="1">
                <a:solidFill>
                  <a:srgbClr val="C7404E"/>
                </a:solidFill>
              </a:rPr>
              <a:t>dòng</a:t>
            </a:r>
            <a:r>
              <a:rPr lang="en-US" sz="2000" dirty="0">
                <a:solidFill>
                  <a:srgbClr val="C7404E"/>
                </a:solidFill>
              </a:rPr>
              <a:t> </a:t>
            </a:r>
            <a:r>
              <a:rPr lang="en-US" sz="2000" dirty="0" err="1">
                <a:solidFill>
                  <a:srgbClr val="C7404E"/>
                </a:solidFill>
              </a:rPr>
              <a:t>điện</a:t>
            </a:r>
            <a:r>
              <a:rPr lang="en-US" sz="2000" dirty="0">
                <a:solidFill>
                  <a:srgbClr val="C7404E"/>
                </a:solidFill>
              </a:rPr>
              <a:t> </a:t>
            </a:r>
          </a:p>
          <a:p>
            <a:pPr algn="l"/>
            <a:endParaRPr lang="en-US" sz="2200" dirty="0">
              <a:solidFill>
                <a:srgbClr val="C7404E"/>
              </a:solidFill>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967314" y="960625"/>
            <a:ext cx="5656521"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1: </a:t>
            </a:r>
            <a:r>
              <a:rPr lang="en-US" sz="2000" b="1" dirty="0" err="1">
                <a:solidFill>
                  <a:schemeClr val="tx1"/>
                </a:solidFill>
                <a:latin typeface="Calibri" panose="020F0502020204030204" pitchFamily="34" charset="0"/>
                <a:cs typeface="Calibri" panose="020F0502020204030204" pitchFamily="34" charset="0"/>
              </a:rPr>
              <a:t>Dùng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để</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tạo</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ra</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endParaRPr lang="en-US" sz="2000" b="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03.</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20301" y="843066"/>
            <a:ext cx="5580828" cy="830997"/>
          </a:xfrm>
          <a:prstGeom prst="rect">
            <a:avLst/>
          </a:prstGeom>
        </p:spPr>
        <p:txBody>
          <a:bodyPr wrap="square">
            <a:spAutoFit/>
          </a:bodyPr>
          <a:lstStyle/>
          <a:p>
            <a:pPr defTabSz="342900">
              <a:buClrTx/>
              <a:defRPr/>
            </a:pP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trong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một</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cuộn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dây</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dẫn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kín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799D8EB7-E47B-8B2D-D588-DEE052CA56DF}"/>
              </a:ext>
            </a:extLst>
          </p:cNvPr>
          <p:cNvGrpSpPr/>
          <p:nvPr/>
        </p:nvGrpSpPr>
        <p:grpSpPr>
          <a:xfrm>
            <a:off x="1657353" y="2101298"/>
            <a:ext cx="4090195" cy="346250"/>
            <a:chOff x="1591171" y="3274552"/>
            <a:chExt cx="5453592" cy="461666"/>
          </a:xfrm>
        </p:grpSpPr>
        <p:sp>
          <p:nvSpPr>
            <p:cNvPr id="9" name="Hình chữ nhật: Góc Tròn 18">
              <a:extLst>
                <a:ext uri="{FF2B5EF4-FFF2-40B4-BE49-F238E27FC236}">
                  <a16:creationId xmlns:a16="http://schemas.microsoft.com/office/drawing/2014/main" id="{6F926EA6-BDFF-78E3-E719-75A6ED528CD5}"/>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C8D4214C-0571-D318-30B3-6651E5D5BD66}"/>
                </a:ext>
              </a:extLst>
            </p:cNvPr>
            <p:cNvSpPr/>
            <p:nvPr/>
          </p:nvSpPr>
          <p:spPr>
            <a:xfrm>
              <a:off x="2160178" y="3274553"/>
              <a:ext cx="4884585"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Mắc</a:t>
              </a:r>
              <a:r>
                <a:rPr lang="en-US" sz="1650" kern="1200" dirty="0">
                  <a:solidFill>
                    <a:prstClr val="black"/>
                  </a:solidFill>
                  <a:latin typeface="Calibri" panose="020F0502020204030204" pitchFamily="34" charset="0"/>
                  <a:ea typeface="+mn-ea"/>
                  <a:cs typeface="+mn-cs"/>
                </a:rPr>
                <a:t> xen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chiếc</a:t>
              </a:r>
              <a:r>
                <a:rPr lang="en-US" sz="1650" kern="1200" dirty="0">
                  <a:solidFill>
                    <a:prstClr val="black"/>
                  </a:solidFill>
                  <a:latin typeface="Calibri" panose="020F0502020204030204" pitchFamily="34" charset="0"/>
                  <a:ea typeface="+mn-ea"/>
                  <a:cs typeface="+mn-cs"/>
                </a:rPr>
                <a:t> pin</a:t>
              </a:r>
            </a:p>
          </p:txBody>
        </p:sp>
      </p:grpSp>
      <p:sp>
        <p:nvSpPr>
          <p:cNvPr id="11" name="Hình chữ nhật 28">
            <a:extLst>
              <a:ext uri="{FF2B5EF4-FFF2-40B4-BE49-F238E27FC236}">
                <a16:creationId xmlns:a16="http://schemas.microsoft.com/office/drawing/2014/main" id="{955448D1-0A9A-0930-DDFC-AEDC0CB3CC41}"/>
              </a:ext>
            </a:extLst>
          </p:cNvPr>
          <p:cNvSpPr/>
          <p:nvPr/>
        </p:nvSpPr>
        <p:spPr>
          <a:xfrm>
            <a:off x="1435727" y="3620914"/>
            <a:ext cx="63914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12" name="Nhóm 29">
            <a:extLst>
              <a:ext uri="{FF2B5EF4-FFF2-40B4-BE49-F238E27FC236}">
                <a16:creationId xmlns:a16="http://schemas.microsoft.com/office/drawing/2014/main" id="{86D34307-7583-744A-601B-90EE3BF09852}"/>
              </a:ext>
            </a:extLst>
          </p:cNvPr>
          <p:cNvGrpSpPr/>
          <p:nvPr/>
        </p:nvGrpSpPr>
        <p:grpSpPr>
          <a:xfrm>
            <a:off x="1657354" y="2646688"/>
            <a:ext cx="4835142" cy="346250"/>
            <a:chOff x="1591171" y="3274552"/>
            <a:chExt cx="6446855" cy="461666"/>
          </a:xfrm>
        </p:grpSpPr>
        <p:sp>
          <p:nvSpPr>
            <p:cNvPr id="13" name="Hình chữ nhật: Góc Tròn 30">
              <a:extLst>
                <a:ext uri="{FF2B5EF4-FFF2-40B4-BE49-F238E27FC236}">
                  <a16:creationId xmlns:a16="http://schemas.microsoft.com/office/drawing/2014/main" id="{604E26F2-07C1-3649-AD92-F70874B84B83}"/>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14" name="Hình chữ nhật 31">
              <a:extLst>
                <a:ext uri="{FF2B5EF4-FFF2-40B4-BE49-F238E27FC236}">
                  <a16:creationId xmlns:a16="http://schemas.microsoft.com/office/drawing/2014/main" id="{C671EDA2-8AD0-4E7B-B876-58047B2BB5E6}"/>
                </a:ext>
              </a:extLst>
            </p:cNvPr>
            <p:cNvSpPr/>
            <p:nvPr/>
          </p:nvSpPr>
          <p:spPr>
            <a:xfrm>
              <a:off x="2160178" y="3274553"/>
              <a:ext cx="5877848"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Dùng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mạnh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gần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grpSp>
        <p:nvGrpSpPr>
          <p:cNvPr id="15" name="Nhóm 32">
            <a:extLst>
              <a:ext uri="{FF2B5EF4-FFF2-40B4-BE49-F238E27FC236}">
                <a16:creationId xmlns:a16="http://schemas.microsoft.com/office/drawing/2014/main" id="{A0CC8234-49E3-69DC-88DE-037D5D740381}"/>
              </a:ext>
            </a:extLst>
          </p:cNvPr>
          <p:cNvGrpSpPr/>
          <p:nvPr/>
        </p:nvGrpSpPr>
        <p:grpSpPr>
          <a:xfrm>
            <a:off x="1657354" y="3195395"/>
            <a:ext cx="5062383" cy="346250"/>
            <a:chOff x="1591171" y="3274552"/>
            <a:chExt cx="6749845" cy="461666"/>
          </a:xfrm>
        </p:grpSpPr>
        <p:sp>
          <p:nvSpPr>
            <p:cNvPr id="16" name="Hình chữ nhật: Góc Tròn 33">
              <a:extLst>
                <a:ext uri="{FF2B5EF4-FFF2-40B4-BE49-F238E27FC236}">
                  <a16:creationId xmlns:a16="http://schemas.microsoft.com/office/drawing/2014/main" id="{43A7A599-AC9B-6215-DDE0-83732EB9FC8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17" name="Hình chữ nhật 34">
              <a:extLst>
                <a:ext uri="{FF2B5EF4-FFF2-40B4-BE49-F238E27FC236}">
                  <a16:creationId xmlns:a16="http://schemas.microsoft.com/office/drawing/2014/main" id="{7B593383-D3A2-3729-8430-2A73DF6F0BC3}"/>
                </a:ext>
              </a:extLst>
            </p:cNvPr>
            <p:cNvSpPr/>
            <p:nvPr/>
          </p:nvSpPr>
          <p:spPr>
            <a:xfrm>
              <a:off x="2160178" y="3274553"/>
              <a:ext cx="6180838"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Cho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chạm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grpSp>
        <p:nvGrpSpPr>
          <p:cNvPr id="18" name="Nhóm 35">
            <a:extLst>
              <a:ext uri="{FF2B5EF4-FFF2-40B4-BE49-F238E27FC236}">
                <a16:creationId xmlns:a16="http://schemas.microsoft.com/office/drawing/2014/main" id="{A050CF74-2559-1D64-54AB-2DBF0B02910F}"/>
              </a:ext>
            </a:extLst>
          </p:cNvPr>
          <p:cNvGrpSpPr/>
          <p:nvPr/>
        </p:nvGrpSpPr>
        <p:grpSpPr>
          <a:xfrm>
            <a:off x="1657354" y="3740784"/>
            <a:ext cx="6027327" cy="346250"/>
            <a:chOff x="1591171" y="3274552"/>
            <a:chExt cx="8036437" cy="461666"/>
          </a:xfrm>
        </p:grpSpPr>
        <p:sp>
          <p:nvSpPr>
            <p:cNvPr id="19" name="Hình chữ nhật: Góc Tròn 36">
              <a:extLst>
                <a:ext uri="{FF2B5EF4-FFF2-40B4-BE49-F238E27FC236}">
                  <a16:creationId xmlns:a16="http://schemas.microsoft.com/office/drawing/2014/main" id="{496C497D-BDE5-1646-FC2D-27664BE4A86F}"/>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0" name="Hình chữ nhật 37">
              <a:extLst>
                <a:ext uri="{FF2B5EF4-FFF2-40B4-BE49-F238E27FC236}">
                  <a16:creationId xmlns:a16="http://schemas.microsoft.com/office/drawing/2014/main" id="{6EC28F6F-BAC7-7204-B6FE-5B1A1AD3D23B}"/>
                </a:ext>
              </a:extLst>
            </p:cNvPr>
            <p:cNvSpPr/>
            <p:nvPr/>
          </p:nvSpPr>
          <p:spPr>
            <a:xfrm>
              <a:off x="2160178" y="3274553"/>
              <a:ext cx="746743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463008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750" fill="hold"/>
                                        <p:tgtEl>
                                          <p:spTgt spid="18"/>
                                        </p:tgtEl>
                                        <p:attrNameLst>
                                          <p:attrName>ppt_w</p:attrName>
                                        </p:attrNameLst>
                                      </p:cBhvr>
                                      <p:tavLst>
                                        <p:tav tm="0">
                                          <p:val>
                                            <p:fltVal val="0"/>
                                          </p:val>
                                        </p:tav>
                                        <p:tav tm="100000">
                                          <p:val>
                                            <p:strVal val="#ppt_w"/>
                                          </p:val>
                                        </p:tav>
                                      </p:tavLst>
                                    </p:anim>
                                    <p:anim calcmode="lin" valueType="num">
                                      <p:cBhvr>
                                        <p:cTn id="32" dur="750" fill="hold"/>
                                        <p:tgtEl>
                                          <p:spTgt spid="18"/>
                                        </p:tgtEl>
                                        <p:attrNameLst>
                                          <p:attrName>ppt_h</p:attrName>
                                        </p:attrNameLst>
                                      </p:cBhvr>
                                      <p:tavLst>
                                        <p:tav tm="0">
                                          <p:val>
                                            <p:fltVal val="0"/>
                                          </p:val>
                                        </p:tav>
                                        <p:tav tm="100000">
                                          <p:val>
                                            <p:strVal val="#ppt_h"/>
                                          </p:val>
                                        </p:tav>
                                      </p:tavLst>
                                    </p:anim>
                                    <p:animEffect transition="in" filter="fade">
                                      <p:cBhvr>
                                        <p:cTn id="33" dur="7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400403" y="820421"/>
            <a:ext cx="4487441" cy="120032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04.</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57389" y="792673"/>
            <a:ext cx="3159470" cy="1200329"/>
          </a:xfrm>
          <a:prstGeom prst="rect">
            <a:avLst/>
          </a:prstGeom>
        </p:spPr>
        <p:txBody>
          <a:bodyPr wrap="square">
            <a:spAutoFit/>
          </a:bodyPr>
          <a:lstStyle/>
          <a:p>
            <a:pPr defTabSz="342900">
              <a:buClrTx/>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Quan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sát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hình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vẽ</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và</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cho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biết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kim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của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ampe</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kế</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sẽ</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bị</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lệch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6B5787D1-8EE0-2966-2452-DF215C7D0EA1}"/>
              </a:ext>
            </a:extLst>
          </p:cNvPr>
          <p:cNvGrpSpPr/>
          <p:nvPr/>
        </p:nvGrpSpPr>
        <p:grpSpPr>
          <a:xfrm>
            <a:off x="1502759" y="2225500"/>
            <a:ext cx="5033594" cy="346250"/>
            <a:chOff x="1591171" y="3274552"/>
            <a:chExt cx="6711458" cy="461666"/>
          </a:xfrm>
        </p:grpSpPr>
        <p:sp>
          <p:nvSpPr>
            <p:cNvPr id="3" name="Hình chữ nhật: Góc Tròn 18">
              <a:extLst>
                <a:ext uri="{FF2B5EF4-FFF2-40B4-BE49-F238E27FC236}">
                  <a16:creationId xmlns:a16="http://schemas.microsoft.com/office/drawing/2014/main" id="{8A874E59-B64A-EFF5-F5C9-8884E696FE76}"/>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739B166-5E1E-AD9B-FACA-FBE3DF69CB66}"/>
                </a:ext>
              </a:extLst>
            </p:cNvPr>
            <p:cNvSpPr/>
            <p:nvPr/>
          </p:nvSpPr>
          <p:spPr>
            <a:xfrm>
              <a:off x="2160178" y="3274553"/>
              <a:ext cx="614245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dưới</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E0B0813D-C2D3-8827-F7EA-ADF0537486EA}"/>
              </a:ext>
            </a:extLst>
          </p:cNvPr>
          <p:cNvSpPr/>
          <p:nvPr/>
        </p:nvSpPr>
        <p:spPr>
          <a:xfrm>
            <a:off x="1400403" y="3227237"/>
            <a:ext cx="6087076"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368D5BEB-0398-B46A-D3AE-F169957014D4}"/>
              </a:ext>
            </a:extLst>
          </p:cNvPr>
          <p:cNvGrpSpPr/>
          <p:nvPr/>
        </p:nvGrpSpPr>
        <p:grpSpPr>
          <a:xfrm>
            <a:off x="1502759" y="2770890"/>
            <a:ext cx="4725048" cy="346250"/>
            <a:chOff x="1591171" y="3274552"/>
            <a:chExt cx="6300064" cy="461666"/>
          </a:xfrm>
        </p:grpSpPr>
        <p:sp>
          <p:nvSpPr>
            <p:cNvPr id="22" name="Hình chữ nhật: Góc Tròn 30">
              <a:extLst>
                <a:ext uri="{FF2B5EF4-FFF2-40B4-BE49-F238E27FC236}">
                  <a16:creationId xmlns:a16="http://schemas.microsoft.com/office/drawing/2014/main" id="{57E7704F-5C5B-171F-B48C-4526C0A055A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05DF69C-63E7-1F5D-4926-C7E22F12A6AC}"/>
                </a:ext>
              </a:extLst>
            </p:cNvPr>
            <p:cNvSpPr/>
            <p:nvPr/>
          </p:nvSpPr>
          <p:spPr>
            <a:xfrm>
              <a:off x="2160178" y="3274553"/>
              <a:ext cx="573105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lên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trên</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5E099A2B-7D46-29C0-7966-E32CD276C923}"/>
              </a:ext>
            </a:extLst>
          </p:cNvPr>
          <p:cNvGrpSpPr/>
          <p:nvPr/>
        </p:nvGrpSpPr>
        <p:grpSpPr>
          <a:xfrm>
            <a:off x="1502759" y="3319596"/>
            <a:ext cx="5748276" cy="346250"/>
            <a:chOff x="1591171" y="3274552"/>
            <a:chExt cx="7664368" cy="461666"/>
          </a:xfrm>
        </p:grpSpPr>
        <p:sp>
          <p:nvSpPr>
            <p:cNvPr id="25" name="Hình chữ nhật: Góc Tròn 33">
              <a:extLst>
                <a:ext uri="{FF2B5EF4-FFF2-40B4-BE49-F238E27FC236}">
                  <a16:creationId xmlns:a16="http://schemas.microsoft.com/office/drawing/2014/main" id="{AF8ED594-4822-D144-076C-8B30CC88923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793F5CDB-3806-C336-A4B8-27111336C315}"/>
                </a:ext>
              </a:extLst>
            </p:cNvPr>
            <p:cNvSpPr/>
            <p:nvPr/>
          </p:nvSpPr>
          <p:spPr>
            <a:xfrm>
              <a:off x="2160178" y="3274553"/>
              <a:ext cx="709536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theo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phương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ngang</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1BE90BAB-14DF-6797-3E99-87C99C9B33BB}"/>
              </a:ext>
            </a:extLst>
          </p:cNvPr>
          <p:cNvGrpSpPr/>
          <p:nvPr/>
        </p:nvGrpSpPr>
        <p:grpSpPr>
          <a:xfrm>
            <a:off x="1502760" y="3864986"/>
            <a:ext cx="4554423" cy="346250"/>
            <a:chOff x="1591171" y="3274552"/>
            <a:chExt cx="6072565" cy="461666"/>
          </a:xfrm>
        </p:grpSpPr>
        <p:sp>
          <p:nvSpPr>
            <p:cNvPr id="28" name="Hình chữ nhật: Góc Tròn 36">
              <a:extLst>
                <a:ext uri="{FF2B5EF4-FFF2-40B4-BE49-F238E27FC236}">
                  <a16:creationId xmlns:a16="http://schemas.microsoft.com/office/drawing/2014/main" id="{F225F6AB-1FFD-F4DF-1480-DBD16C55593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1F0982D-C0F3-B7AE-7708-EDA93410300E}"/>
                </a:ext>
              </a:extLst>
            </p:cNvPr>
            <p:cNvSpPr/>
            <p:nvPr/>
          </p:nvSpPr>
          <p:spPr>
            <a:xfrm>
              <a:off x="2160178" y="3274553"/>
              <a:ext cx="5503558"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Cả</a:t>
              </a:r>
              <a:r>
                <a:rPr lang="en-US" sz="1650" kern="1200" dirty="0">
                  <a:solidFill>
                    <a:prstClr val="black"/>
                  </a:solidFill>
                  <a:latin typeface="Calibri" panose="020F0502020204030204" pitchFamily="34" charset="0"/>
                  <a:ea typeface="+mn-ea"/>
                  <a:cs typeface="+mn-cs"/>
                </a:rPr>
                <a:t> 3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hợp</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kim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ampe</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kế</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đều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bị</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lệch</a:t>
              </a:r>
              <a:endParaRPr lang="en-US" sz="1650" kern="1200" dirty="0">
                <a:solidFill>
                  <a:prstClr val="black"/>
                </a:solidFill>
                <a:latin typeface="Calibri" panose="020F0502020204030204" pitchFamily="34" charset="0"/>
                <a:ea typeface="+mn-ea"/>
                <a:cs typeface="+mn-cs"/>
              </a:endParaRPr>
            </a:p>
          </p:txBody>
        </p:sp>
      </p:grpSp>
      <p:pic>
        <p:nvPicPr>
          <p:cNvPr id="30" name="Picture 124" descr="Vật Lí lớp 9 | Tổng hợp Lý thuyết - Bài tập Vật Lý 9 có đáp án">
            <a:extLst>
              <a:ext uri="{FF2B5EF4-FFF2-40B4-BE49-F238E27FC236}">
                <a16:creationId xmlns:a16="http://schemas.microsoft.com/office/drawing/2014/main" id="{AAA9A90A-5344-BF39-20C3-25DFB1BB004C}"/>
              </a:ext>
            </a:extLst>
          </p:cNvPr>
          <p:cNvPicPr/>
          <p:nvPr/>
        </p:nvPicPr>
        <p:blipFill rotWithShape="1">
          <a:blip r:embed="rId3"/>
          <a:srcRect l="3566" r="3197"/>
          <a:stretch/>
        </p:blipFill>
        <p:spPr bwMode="auto">
          <a:xfrm>
            <a:off x="5932101" y="670968"/>
            <a:ext cx="2490787" cy="1617486"/>
          </a:xfrm>
          <a:prstGeom prst="rect">
            <a:avLst/>
          </a:prstGeom>
          <a:noFill/>
          <a:ln w="9525">
            <a:noFill/>
            <a:miter lim="800000"/>
            <a:headEnd/>
            <a:tailEnd/>
          </a:ln>
        </p:spPr>
      </p:pic>
    </p:spTree>
    <p:extLst>
      <p:ext uri="{BB962C8B-B14F-4D97-AF65-F5344CB8AC3E}">
        <p14:creationId xmlns:p14="http://schemas.microsoft.com/office/powerpoint/2010/main" val="4241926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10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750" fill="hold"/>
                                        <p:tgtEl>
                                          <p:spTgt spid="21"/>
                                        </p:tgtEl>
                                        <p:attrNameLst>
                                          <p:attrName>ppt_w</p:attrName>
                                        </p:attrNameLst>
                                      </p:cBhvr>
                                      <p:tavLst>
                                        <p:tav tm="0">
                                          <p:val>
                                            <p:fltVal val="0"/>
                                          </p:val>
                                        </p:tav>
                                        <p:tav tm="100000">
                                          <p:val>
                                            <p:strVal val="#ppt_w"/>
                                          </p:val>
                                        </p:tav>
                                      </p:tavLst>
                                    </p:anim>
                                    <p:anim calcmode="lin" valueType="num">
                                      <p:cBhvr>
                                        <p:cTn id="25" dur="750" fill="hold"/>
                                        <p:tgtEl>
                                          <p:spTgt spid="21"/>
                                        </p:tgtEl>
                                        <p:attrNameLst>
                                          <p:attrName>ppt_h</p:attrName>
                                        </p:attrNameLst>
                                      </p:cBhvr>
                                      <p:tavLst>
                                        <p:tav tm="0">
                                          <p:val>
                                            <p:fltVal val="0"/>
                                          </p:val>
                                        </p:tav>
                                        <p:tav tm="100000">
                                          <p:val>
                                            <p:strVal val="#ppt_h"/>
                                          </p:val>
                                        </p:tav>
                                      </p:tavLst>
                                    </p:anim>
                                    <p:animEffect transition="in" filter="fade">
                                      <p:cBhvr>
                                        <p:cTn id="26" dur="75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750" fill="hold"/>
                                        <p:tgtEl>
                                          <p:spTgt spid="24"/>
                                        </p:tgtEl>
                                        <p:attrNameLst>
                                          <p:attrName>ppt_w</p:attrName>
                                        </p:attrNameLst>
                                      </p:cBhvr>
                                      <p:tavLst>
                                        <p:tav tm="0">
                                          <p:val>
                                            <p:fltVal val="0"/>
                                          </p:val>
                                        </p:tav>
                                        <p:tav tm="100000">
                                          <p:val>
                                            <p:strVal val="#ppt_w"/>
                                          </p:val>
                                        </p:tav>
                                      </p:tavLst>
                                    </p:anim>
                                    <p:anim calcmode="lin" valueType="num">
                                      <p:cBhvr>
                                        <p:cTn id="30" dur="750" fill="hold"/>
                                        <p:tgtEl>
                                          <p:spTgt spid="24"/>
                                        </p:tgtEl>
                                        <p:attrNameLst>
                                          <p:attrName>ppt_h</p:attrName>
                                        </p:attrNameLst>
                                      </p:cBhvr>
                                      <p:tavLst>
                                        <p:tav tm="0">
                                          <p:val>
                                            <p:fltVal val="0"/>
                                          </p:val>
                                        </p:tav>
                                        <p:tav tm="100000">
                                          <p:val>
                                            <p:strVal val="#ppt_h"/>
                                          </p:val>
                                        </p:tav>
                                      </p:tavLst>
                                    </p:anim>
                                    <p:animEffect transition="in" filter="fade">
                                      <p:cBhvr>
                                        <p:cTn id="31" dur="750"/>
                                        <p:tgtEl>
                                          <p:spTgt spid="24"/>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750" fill="hold"/>
                                        <p:tgtEl>
                                          <p:spTgt spid="27"/>
                                        </p:tgtEl>
                                        <p:attrNameLst>
                                          <p:attrName>ppt_w</p:attrName>
                                        </p:attrNameLst>
                                      </p:cBhvr>
                                      <p:tavLst>
                                        <p:tav tm="0">
                                          <p:val>
                                            <p:fltVal val="0"/>
                                          </p:val>
                                        </p:tav>
                                        <p:tav tm="100000">
                                          <p:val>
                                            <p:strVal val="#ppt_w"/>
                                          </p:val>
                                        </p:tav>
                                      </p:tavLst>
                                    </p:anim>
                                    <p:anim calcmode="lin" valueType="num">
                                      <p:cBhvr>
                                        <p:cTn id="35" dur="750" fill="hold"/>
                                        <p:tgtEl>
                                          <p:spTgt spid="27"/>
                                        </p:tgtEl>
                                        <p:attrNameLst>
                                          <p:attrName>ppt_h</p:attrName>
                                        </p:attrNameLst>
                                      </p:cBhvr>
                                      <p:tavLst>
                                        <p:tav tm="0">
                                          <p:val>
                                            <p:fltVal val="0"/>
                                          </p:val>
                                        </p:tav>
                                        <p:tav tm="100000">
                                          <p:val>
                                            <p:strVal val="#ppt_h"/>
                                          </p:val>
                                        </p:tav>
                                      </p:tavLst>
                                    </p:anim>
                                    <p:animEffect transition="in" filter="fade">
                                      <p:cBhvr>
                                        <p:cTn id="36" dur="75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05.</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4459902"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không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D20D99DA-B895-F8E4-4A32-E216EFECD558}"/>
              </a:ext>
            </a:extLst>
          </p:cNvPr>
          <p:cNvGrpSpPr/>
          <p:nvPr/>
        </p:nvGrpSpPr>
        <p:grpSpPr>
          <a:xfrm>
            <a:off x="1664789" y="2123600"/>
            <a:ext cx="4721713" cy="346250"/>
            <a:chOff x="1591171" y="3274552"/>
            <a:chExt cx="6295617" cy="461666"/>
          </a:xfrm>
        </p:grpSpPr>
        <p:sp>
          <p:nvSpPr>
            <p:cNvPr id="3" name="Hình chữ nhật: Góc Tròn 18">
              <a:extLst>
                <a:ext uri="{FF2B5EF4-FFF2-40B4-BE49-F238E27FC236}">
                  <a16:creationId xmlns:a16="http://schemas.microsoft.com/office/drawing/2014/main" id="{2BFDC5EC-9134-2831-CFC2-DFC3A2F2250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029213E0-E8B0-AD37-C588-6DD6BA29C773}"/>
                </a:ext>
              </a:extLst>
            </p:cNvPr>
            <p:cNvSpPr/>
            <p:nvPr/>
          </p:nvSpPr>
          <p:spPr>
            <a:xfrm>
              <a:off x="2160178" y="3274553"/>
              <a:ext cx="5726610"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trước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1D692B50-E7D0-A56D-2245-B5AE4CDC30B7}"/>
              </a:ext>
            </a:extLst>
          </p:cNvPr>
          <p:cNvSpPr/>
          <p:nvPr/>
        </p:nvSpPr>
        <p:spPr>
          <a:xfrm>
            <a:off x="1443162" y="2579902"/>
            <a:ext cx="5014625"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27033E04-85ED-5C1C-8799-ECAA4F6D2050}"/>
              </a:ext>
            </a:extLst>
          </p:cNvPr>
          <p:cNvGrpSpPr/>
          <p:nvPr/>
        </p:nvGrpSpPr>
        <p:grpSpPr>
          <a:xfrm>
            <a:off x="1664789" y="2668990"/>
            <a:ext cx="4576161" cy="346250"/>
            <a:chOff x="1591171" y="3274552"/>
            <a:chExt cx="6101548" cy="461666"/>
          </a:xfrm>
        </p:grpSpPr>
        <p:sp>
          <p:nvSpPr>
            <p:cNvPr id="22" name="Hình chữ nhật: Góc Tròn 30">
              <a:extLst>
                <a:ext uri="{FF2B5EF4-FFF2-40B4-BE49-F238E27FC236}">
                  <a16:creationId xmlns:a16="http://schemas.microsoft.com/office/drawing/2014/main" id="{54D5F426-C357-4AF5-2C25-A49407706AAC}"/>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F25C75AF-C8F0-0E78-E81D-4AD2A8F11B9B}"/>
                </a:ext>
              </a:extLst>
            </p:cNvPr>
            <p:cNvSpPr/>
            <p:nvPr/>
          </p:nvSpPr>
          <p:spPr>
            <a:xfrm>
              <a:off x="2160178" y="3274553"/>
              <a:ext cx="553254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trước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2D59D910-6173-81EA-ED9C-805E980A80E9}"/>
              </a:ext>
            </a:extLst>
          </p:cNvPr>
          <p:cNvGrpSpPr/>
          <p:nvPr/>
        </p:nvGrpSpPr>
        <p:grpSpPr>
          <a:xfrm>
            <a:off x="1664789" y="3217697"/>
            <a:ext cx="6548303" cy="346250"/>
            <a:chOff x="1591171" y="3274552"/>
            <a:chExt cx="8731071" cy="461666"/>
          </a:xfrm>
        </p:grpSpPr>
        <p:sp>
          <p:nvSpPr>
            <p:cNvPr id="25" name="Hình chữ nhật: Góc Tròn 33">
              <a:extLst>
                <a:ext uri="{FF2B5EF4-FFF2-40B4-BE49-F238E27FC236}">
                  <a16:creationId xmlns:a16="http://schemas.microsoft.com/office/drawing/2014/main" id="{92DB72E0-A922-1AAF-F086-34EE86F6BBDF}"/>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5C59B590-5F79-62E5-3F61-02AF3179B805}"/>
                </a:ext>
              </a:extLst>
            </p:cNvPr>
            <p:cNvSpPr/>
            <p:nvPr/>
          </p:nvSpPr>
          <p:spPr>
            <a:xfrm>
              <a:off x="2160178" y="3274553"/>
              <a:ext cx="8162064"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D372793A-C5EB-60E1-47FB-870CC3F00DBA}"/>
              </a:ext>
            </a:extLst>
          </p:cNvPr>
          <p:cNvGrpSpPr/>
          <p:nvPr/>
        </p:nvGrpSpPr>
        <p:grpSpPr>
          <a:xfrm>
            <a:off x="1664789" y="3763086"/>
            <a:ext cx="3922327" cy="346250"/>
            <a:chOff x="1591171" y="3274552"/>
            <a:chExt cx="5229770" cy="461666"/>
          </a:xfrm>
        </p:grpSpPr>
        <p:sp>
          <p:nvSpPr>
            <p:cNvPr id="28" name="Hình chữ nhật: Góc Tròn 36">
              <a:extLst>
                <a:ext uri="{FF2B5EF4-FFF2-40B4-BE49-F238E27FC236}">
                  <a16:creationId xmlns:a16="http://schemas.microsoft.com/office/drawing/2014/main" id="{772AA504-30FA-E9E6-F4BE-9A9787AF475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E87ECC4-BEEF-43A0-B159-1FD3EA0207E7}"/>
                </a:ext>
              </a:extLst>
            </p:cNvPr>
            <p:cNvSpPr/>
            <p:nvPr/>
          </p:nvSpPr>
          <p:spPr>
            <a:xfrm>
              <a:off x="2160178" y="3274553"/>
              <a:ext cx="4660763"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Rút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ra</a:t>
              </a:r>
              <a:r>
                <a:rPr lang="en-US" sz="1650" kern="1200" dirty="0">
                  <a:solidFill>
                    <a:prstClr val="black"/>
                  </a:solidFill>
                  <a:latin typeface="Calibri" panose="020F0502020204030204" pitchFamily="34" charset="0"/>
                  <a:ea typeface="+mn-ea"/>
                  <a:cs typeface="+mn-cs"/>
                </a:rPr>
                <a:t> xa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4096791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06.</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4459902"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làm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5487BA44-2B45-4D77-F90C-F3A62AF46E4C}"/>
              </a:ext>
            </a:extLst>
          </p:cNvPr>
          <p:cNvGrpSpPr/>
          <p:nvPr/>
        </p:nvGrpSpPr>
        <p:grpSpPr>
          <a:xfrm>
            <a:off x="1319170" y="2098081"/>
            <a:ext cx="4470875" cy="346250"/>
            <a:chOff x="1591171" y="3274552"/>
            <a:chExt cx="5961167" cy="461666"/>
          </a:xfrm>
        </p:grpSpPr>
        <p:sp>
          <p:nvSpPr>
            <p:cNvPr id="9" name="Hình chữ nhật: Góc Tròn 18">
              <a:extLst>
                <a:ext uri="{FF2B5EF4-FFF2-40B4-BE49-F238E27FC236}">
                  <a16:creationId xmlns:a16="http://schemas.microsoft.com/office/drawing/2014/main" id="{498717C7-B022-2B5B-0E09-FA531FFE810A}"/>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26DCDB4A-796D-1312-F4E4-C8A500396847}"/>
                </a:ext>
              </a:extLst>
            </p:cNvPr>
            <p:cNvSpPr/>
            <p:nvPr/>
          </p:nvSpPr>
          <p:spPr>
            <a:xfrm>
              <a:off x="2160178" y="3274553"/>
              <a:ext cx="539216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pin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sp>
        <p:nvSpPr>
          <p:cNvPr id="11" name="Hình chữ nhật 28">
            <a:extLst>
              <a:ext uri="{FF2B5EF4-FFF2-40B4-BE49-F238E27FC236}">
                <a16:creationId xmlns:a16="http://schemas.microsoft.com/office/drawing/2014/main" id="{395DB818-B3F4-58A9-4F68-89AF05598F63}"/>
              </a:ext>
            </a:extLst>
          </p:cNvPr>
          <p:cNvSpPr/>
          <p:nvPr/>
        </p:nvSpPr>
        <p:spPr>
          <a:xfrm>
            <a:off x="1130081" y="3641372"/>
            <a:ext cx="6934338"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12" name="Nhóm 29">
            <a:extLst>
              <a:ext uri="{FF2B5EF4-FFF2-40B4-BE49-F238E27FC236}">
                <a16:creationId xmlns:a16="http://schemas.microsoft.com/office/drawing/2014/main" id="{79E5B42C-AE90-9C8A-54FB-D79A8739F6A6}"/>
              </a:ext>
            </a:extLst>
          </p:cNvPr>
          <p:cNvGrpSpPr/>
          <p:nvPr/>
        </p:nvGrpSpPr>
        <p:grpSpPr>
          <a:xfrm>
            <a:off x="1319170" y="2643471"/>
            <a:ext cx="5057062" cy="346250"/>
            <a:chOff x="1591171" y="3274552"/>
            <a:chExt cx="6742749" cy="461666"/>
          </a:xfrm>
        </p:grpSpPr>
        <p:sp>
          <p:nvSpPr>
            <p:cNvPr id="13" name="Hình chữ nhật: Góc Tròn 30">
              <a:extLst>
                <a:ext uri="{FF2B5EF4-FFF2-40B4-BE49-F238E27FC236}">
                  <a16:creationId xmlns:a16="http://schemas.microsoft.com/office/drawing/2014/main" id="{9EA66966-A6D2-AF3E-813E-19443E23464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14" name="Hình chữ nhật 31">
              <a:extLst>
                <a:ext uri="{FF2B5EF4-FFF2-40B4-BE49-F238E27FC236}">
                  <a16:creationId xmlns:a16="http://schemas.microsoft.com/office/drawing/2014/main" id="{D650CD64-AEAC-572F-358D-36627B0E0A86}"/>
                </a:ext>
              </a:extLst>
            </p:cNvPr>
            <p:cNvSpPr/>
            <p:nvPr/>
          </p:nvSpPr>
          <p:spPr>
            <a:xfrm>
              <a:off x="2160178" y="3274553"/>
              <a:ext cx="617374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với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grpSp>
        <p:nvGrpSpPr>
          <p:cNvPr id="15" name="Nhóm 32">
            <a:extLst>
              <a:ext uri="{FF2B5EF4-FFF2-40B4-BE49-F238E27FC236}">
                <a16:creationId xmlns:a16="http://schemas.microsoft.com/office/drawing/2014/main" id="{B9088E2A-CDAD-4C13-BFB7-7662A31F3F52}"/>
              </a:ext>
            </a:extLst>
          </p:cNvPr>
          <p:cNvGrpSpPr/>
          <p:nvPr/>
        </p:nvGrpSpPr>
        <p:grpSpPr>
          <a:xfrm>
            <a:off x="1319170" y="3192178"/>
            <a:ext cx="6158773" cy="346250"/>
            <a:chOff x="1591171" y="3274552"/>
            <a:chExt cx="8211697" cy="461666"/>
          </a:xfrm>
        </p:grpSpPr>
        <p:sp>
          <p:nvSpPr>
            <p:cNvPr id="16" name="Hình chữ nhật: Góc Tròn 33">
              <a:extLst>
                <a:ext uri="{FF2B5EF4-FFF2-40B4-BE49-F238E27FC236}">
                  <a16:creationId xmlns:a16="http://schemas.microsoft.com/office/drawing/2014/main" id="{A4A2EF92-8D9E-353A-C8D6-DB5DA825C7F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17" name="Hình chữ nhật 34">
              <a:extLst>
                <a:ext uri="{FF2B5EF4-FFF2-40B4-BE49-F238E27FC236}">
                  <a16:creationId xmlns:a16="http://schemas.microsoft.com/office/drawing/2014/main" id="{BB0B960F-B605-D2A0-D12E-5AD8896477FE}"/>
                </a:ext>
              </a:extLst>
            </p:cNvPr>
            <p:cNvSpPr/>
            <p:nvPr/>
          </p:nvSpPr>
          <p:spPr>
            <a:xfrm>
              <a:off x="2160178" y="3274553"/>
              <a:ext cx="764269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18" name="Nhóm 35">
            <a:extLst>
              <a:ext uri="{FF2B5EF4-FFF2-40B4-BE49-F238E27FC236}">
                <a16:creationId xmlns:a16="http://schemas.microsoft.com/office/drawing/2014/main" id="{E250B68F-0C8D-F800-9B55-4DD395D12526}"/>
              </a:ext>
            </a:extLst>
          </p:cNvPr>
          <p:cNvGrpSpPr/>
          <p:nvPr/>
        </p:nvGrpSpPr>
        <p:grpSpPr>
          <a:xfrm>
            <a:off x="1319170" y="3737567"/>
            <a:ext cx="6548303" cy="346250"/>
            <a:chOff x="1591171" y="3274552"/>
            <a:chExt cx="8731071" cy="461666"/>
          </a:xfrm>
        </p:grpSpPr>
        <p:sp>
          <p:nvSpPr>
            <p:cNvPr id="19" name="Hình chữ nhật: Góc Tròn 36">
              <a:extLst>
                <a:ext uri="{FF2B5EF4-FFF2-40B4-BE49-F238E27FC236}">
                  <a16:creationId xmlns:a16="http://schemas.microsoft.com/office/drawing/2014/main" id="{4E44472A-263A-F4B4-08CF-CFE3AAF359F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0" name="Hình chữ nhật 37">
              <a:extLst>
                <a:ext uri="{FF2B5EF4-FFF2-40B4-BE49-F238E27FC236}">
                  <a16:creationId xmlns:a16="http://schemas.microsoft.com/office/drawing/2014/main" id="{BC6B1653-6785-06FB-74C8-96EF7A9771C2}"/>
                </a:ext>
              </a:extLst>
            </p:cNvPr>
            <p:cNvSpPr/>
            <p:nvPr/>
          </p:nvSpPr>
          <p:spPr>
            <a:xfrm>
              <a:off x="2160178" y="3274553"/>
              <a:ext cx="8162064"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300547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750" fill="hold"/>
                                        <p:tgtEl>
                                          <p:spTgt spid="18"/>
                                        </p:tgtEl>
                                        <p:attrNameLst>
                                          <p:attrName>ppt_w</p:attrName>
                                        </p:attrNameLst>
                                      </p:cBhvr>
                                      <p:tavLst>
                                        <p:tav tm="0">
                                          <p:val>
                                            <p:fltVal val="0"/>
                                          </p:val>
                                        </p:tav>
                                        <p:tav tm="100000">
                                          <p:val>
                                            <p:strVal val="#ppt_w"/>
                                          </p:val>
                                        </p:tav>
                                      </p:tavLst>
                                    </p:anim>
                                    <p:anim calcmode="lin" valueType="num">
                                      <p:cBhvr>
                                        <p:cTn id="32" dur="750" fill="hold"/>
                                        <p:tgtEl>
                                          <p:spTgt spid="18"/>
                                        </p:tgtEl>
                                        <p:attrNameLst>
                                          <p:attrName>ppt_h</p:attrName>
                                        </p:attrNameLst>
                                      </p:cBhvr>
                                      <p:tavLst>
                                        <p:tav tm="0">
                                          <p:val>
                                            <p:fltVal val="0"/>
                                          </p:val>
                                        </p:tav>
                                        <p:tav tm="100000">
                                          <p:val>
                                            <p:strVal val="#ppt_h"/>
                                          </p:val>
                                        </p:tav>
                                      </p:tavLst>
                                    </p:anim>
                                    <p:animEffect transition="in" filter="fade">
                                      <p:cBhvr>
                                        <p:cTn id="33" dur="7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07.</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5396604"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sau</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không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liên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quan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đến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từ</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F877849D-D519-9AFA-7384-120001452B40}"/>
              </a:ext>
            </a:extLst>
          </p:cNvPr>
          <p:cNvGrpSpPr/>
          <p:nvPr/>
        </p:nvGrpSpPr>
        <p:grpSpPr>
          <a:xfrm>
            <a:off x="1388189" y="2016144"/>
            <a:ext cx="6789374" cy="600164"/>
            <a:chOff x="1591171" y="3128525"/>
            <a:chExt cx="9052498" cy="800219"/>
          </a:xfrm>
        </p:grpSpPr>
        <p:sp>
          <p:nvSpPr>
            <p:cNvPr id="3" name="Hình chữ nhật: Góc Tròn 18">
              <a:extLst>
                <a:ext uri="{FF2B5EF4-FFF2-40B4-BE49-F238E27FC236}">
                  <a16:creationId xmlns:a16="http://schemas.microsoft.com/office/drawing/2014/main" id="{CB273D12-77FD-C3A3-71A2-447314573101}"/>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95B5478-B161-CD9F-1891-395CC302E431}"/>
                </a:ext>
              </a:extLst>
            </p:cNvPr>
            <p:cNvSpPr/>
            <p:nvPr/>
          </p:nvSpPr>
          <p:spPr>
            <a:xfrm>
              <a:off x="2101170" y="3128525"/>
              <a:ext cx="8542499"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động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7F49DC72-07C7-FE6C-BA75-337F1FF6D509}"/>
              </a:ext>
            </a:extLst>
          </p:cNvPr>
          <p:cNvSpPr/>
          <p:nvPr/>
        </p:nvSpPr>
        <p:spPr>
          <a:xfrm>
            <a:off x="1244948" y="3733150"/>
            <a:ext cx="70589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A5DEF427-E585-F6EA-0BA9-1DC67131DB91}"/>
              </a:ext>
            </a:extLst>
          </p:cNvPr>
          <p:cNvGrpSpPr/>
          <p:nvPr/>
        </p:nvGrpSpPr>
        <p:grpSpPr>
          <a:xfrm>
            <a:off x="1388189" y="2571750"/>
            <a:ext cx="6596084" cy="600164"/>
            <a:chOff x="1591171" y="3142150"/>
            <a:chExt cx="8794778" cy="800218"/>
          </a:xfrm>
        </p:grpSpPr>
        <p:sp>
          <p:nvSpPr>
            <p:cNvPr id="22" name="Hình chữ nhật: Góc Tròn 30">
              <a:extLst>
                <a:ext uri="{FF2B5EF4-FFF2-40B4-BE49-F238E27FC236}">
                  <a16:creationId xmlns:a16="http://schemas.microsoft.com/office/drawing/2014/main" id="{7D739C01-6530-8E73-A1D1-B62E5B177917}"/>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0AB95F0C-B9F9-A395-BBC3-D00CE5780C1B}"/>
                </a:ext>
              </a:extLst>
            </p:cNvPr>
            <p:cNvSpPr/>
            <p:nvPr/>
          </p:nvSpPr>
          <p:spPr>
            <a:xfrm>
              <a:off x="2160178" y="3142150"/>
              <a:ext cx="8225771" cy="800218"/>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với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đinamô</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xe</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đạp</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đang</a:t>
              </a:r>
              <a:r>
                <a:rPr lang="en-US" sz="1650" kern="1200" dirty="0">
                  <a:solidFill>
                    <a:prstClr val="black"/>
                  </a:solidFill>
                  <a:latin typeface="Calibri" panose="020F0502020204030204" pitchFamily="34" charset="0"/>
                  <a:ea typeface="+mn-ea"/>
                  <a:cs typeface="+mn-cs"/>
                </a:rPr>
                <a:t> quay</a:t>
              </a:r>
            </a:p>
          </p:txBody>
        </p:sp>
      </p:grpSp>
      <p:grpSp>
        <p:nvGrpSpPr>
          <p:cNvPr id="24" name="Nhóm 32">
            <a:extLst>
              <a:ext uri="{FF2B5EF4-FFF2-40B4-BE49-F238E27FC236}">
                <a16:creationId xmlns:a16="http://schemas.microsoft.com/office/drawing/2014/main" id="{D85C3EC1-906F-DB17-44C5-0573F12DCCF4}"/>
              </a:ext>
            </a:extLst>
          </p:cNvPr>
          <p:cNvGrpSpPr/>
          <p:nvPr/>
        </p:nvGrpSpPr>
        <p:grpSpPr>
          <a:xfrm>
            <a:off x="1388189" y="3129690"/>
            <a:ext cx="6596084" cy="600164"/>
            <a:chOff x="1591171" y="3154460"/>
            <a:chExt cx="8794778" cy="800219"/>
          </a:xfrm>
        </p:grpSpPr>
        <p:sp>
          <p:nvSpPr>
            <p:cNvPr id="25" name="Hình chữ nhật: Góc Tròn 33">
              <a:extLst>
                <a:ext uri="{FF2B5EF4-FFF2-40B4-BE49-F238E27FC236}">
                  <a16:creationId xmlns:a16="http://schemas.microsoft.com/office/drawing/2014/main" id="{22D3F519-9972-D49A-9921-F69EA47D68E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AADC5AF9-533D-778E-53B0-12EAE3D0BDA6}"/>
                </a:ext>
              </a:extLst>
            </p:cNvPr>
            <p:cNvSpPr/>
            <p:nvPr/>
          </p:nvSpPr>
          <p:spPr>
            <a:xfrm>
              <a:off x="2160178" y="3154460"/>
              <a:ext cx="8225771"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bên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cạnh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khác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đang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thay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đổi</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B210AD28-4EEB-DDA3-2E6B-3485CCAA97FF}"/>
              </a:ext>
            </a:extLst>
          </p:cNvPr>
          <p:cNvGrpSpPr/>
          <p:nvPr/>
        </p:nvGrpSpPr>
        <p:grpSpPr>
          <a:xfrm>
            <a:off x="1388189" y="3711676"/>
            <a:ext cx="6833630" cy="600164"/>
            <a:chOff x="1591171" y="3203256"/>
            <a:chExt cx="9111507" cy="800219"/>
          </a:xfrm>
        </p:grpSpPr>
        <p:sp>
          <p:nvSpPr>
            <p:cNvPr id="28" name="Hình chữ nhật: Góc Tròn 36">
              <a:extLst>
                <a:ext uri="{FF2B5EF4-FFF2-40B4-BE49-F238E27FC236}">
                  <a16:creationId xmlns:a16="http://schemas.microsoft.com/office/drawing/2014/main" id="{967E7D48-7E0F-E21C-7150-E705A5E1E1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8152F6D4-AC41-250E-AA57-B08E10B569C7}"/>
                </a:ext>
              </a:extLst>
            </p:cNvPr>
            <p:cNvSpPr/>
            <p:nvPr/>
          </p:nvSpPr>
          <p:spPr>
            <a:xfrm>
              <a:off x="2160178" y="3203256"/>
              <a:ext cx="8542500"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bình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271881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08.</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5396604" cy="830997"/>
          </a:xfrm>
          <a:prstGeom prst="rect">
            <a:avLst/>
          </a:prstGeom>
        </p:spPr>
        <p:txBody>
          <a:bodyPr wrap="square">
            <a:spAutoFit/>
          </a:bodyPr>
          <a:lstStyle/>
          <a:p>
            <a:pPr defTabSz="342900">
              <a:buClrTx/>
            </a:pP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Khi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đưa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một</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cực</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của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nam</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châm</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lại</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gần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hay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xa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đầu</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cuộn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dây</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thì</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endParaRPr lang="zh-CN" alt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sym typeface="+mn-lt"/>
            </a:endParaRPr>
          </a:p>
        </p:txBody>
      </p:sp>
      <p:grpSp>
        <p:nvGrpSpPr>
          <p:cNvPr id="2" name="Nhóm 3">
            <a:extLst>
              <a:ext uri="{FF2B5EF4-FFF2-40B4-BE49-F238E27FC236}">
                <a16:creationId xmlns:a16="http://schemas.microsoft.com/office/drawing/2014/main" id="{F877849D-D519-9AFA-7384-120001452B40}"/>
              </a:ext>
            </a:extLst>
          </p:cNvPr>
          <p:cNvGrpSpPr/>
          <p:nvPr/>
        </p:nvGrpSpPr>
        <p:grpSpPr>
          <a:xfrm>
            <a:off x="1388189" y="2098895"/>
            <a:ext cx="6789372" cy="402546"/>
            <a:chOff x="1591171" y="3238858"/>
            <a:chExt cx="9052496" cy="536728"/>
          </a:xfrm>
        </p:grpSpPr>
        <p:sp>
          <p:nvSpPr>
            <p:cNvPr id="3" name="Hình chữ nhật: Góc Tròn 18">
              <a:extLst>
                <a:ext uri="{FF2B5EF4-FFF2-40B4-BE49-F238E27FC236}">
                  <a16:creationId xmlns:a16="http://schemas.microsoft.com/office/drawing/2014/main" id="{CB273D12-77FD-C3A3-71A2-447314573101}"/>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95B5478-B161-CD9F-1891-395CC302E431}"/>
                </a:ext>
              </a:extLst>
            </p:cNvPr>
            <p:cNvSpPr/>
            <p:nvPr/>
          </p:nvSpPr>
          <p:spPr>
            <a:xfrm>
              <a:off x="2101168" y="3238858"/>
              <a:ext cx="8542499" cy="536728"/>
            </a:xfrm>
            <a:prstGeom prst="rect">
              <a:avLst/>
            </a:prstGeom>
          </p:spPr>
          <p:txBody>
            <a:bodyPr wrap="square">
              <a:spAutoFit/>
            </a:bodyPr>
            <a:lstStyle/>
            <a:p>
              <a:pPr>
                <a:lnSpc>
                  <a:spcPct val="120000"/>
                </a:lnSpc>
              </a:pPr>
              <a:r>
                <a:rPr lang="en-US" sz="1800" kern="1200" dirty="0" err="1">
                  <a:solidFill>
                    <a:prstClr val="black"/>
                  </a:solidFill>
                  <a:latin typeface="Calibri" panose="020F0502020204030204" pitchFamily="34" charset="0"/>
                  <a:ea typeface="+mn-ea"/>
                  <a:cs typeface="+mn-cs"/>
                </a:rPr>
                <a:t>Số</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đường</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sức</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từ</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xuyên</a:t>
              </a:r>
              <a:r>
                <a:rPr lang="en-US" sz="1800" kern="1200" dirty="0">
                  <a:solidFill>
                    <a:prstClr val="black"/>
                  </a:solidFill>
                  <a:latin typeface="Calibri" panose="020F0502020204030204" pitchFamily="34" charset="0"/>
                  <a:ea typeface="+mn-ea"/>
                  <a:cs typeface="+mn-cs"/>
                </a:rPr>
                <a:t> qua </a:t>
              </a:r>
              <a:r>
                <a:rPr lang="en-US" sz="1800" kern="1200" dirty="0" err="1">
                  <a:solidFill>
                    <a:prstClr val="black"/>
                  </a:solidFill>
                  <a:latin typeface="Calibri" panose="020F0502020204030204" pitchFamily="34" charset="0"/>
                  <a:ea typeface="+mn-ea"/>
                  <a:cs typeface="+mn-cs"/>
                </a:rPr>
                <a:t>tiết</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diện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của</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cuộn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dây</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dẫn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không</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đổi</a:t>
              </a:r>
              <a:r>
                <a:rPr lang="en-US" sz="1800" kern="1200" dirty="0">
                  <a:solidFill>
                    <a:prstClr val="black"/>
                  </a:solidFill>
                  <a:latin typeface="Calibri" panose="020F0502020204030204" pitchFamily="34" charset="0"/>
                  <a:ea typeface="+mn-ea"/>
                  <a:cs typeface="+mn-cs"/>
                </a:rPr>
                <a:t>.</a:t>
              </a:r>
            </a:p>
          </p:txBody>
        </p:sp>
      </p:grpSp>
      <p:sp>
        <p:nvSpPr>
          <p:cNvPr id="5" name="Hình chữ nhật 28">
            <a:extLst>
              <a:ext uri="{FF2B5EF4-FFF2-40B4-BE49-F238E27FC236}">
                <a16:creationId xmlns:a16="http://schemas.microsoft.com/office/drawing/2014/main" id="{7F49DC72-07C7-FE6C-BA75-337F1FF6D509}"/>
              </a:ext>
            </a:extLst>
          </p:cNvPr>
          <p:cNvSpPr/>
          <p:nvPr/>
        </p:nvSpPr>
        <p:spPr>
          <a:xfrm>
            <a:off x="1244948" y="3733150"/>
            <a:ext cx="70589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A5DEF427-E585-F6EA-0BA9-1DC67131DB91}"/>
              </a:ext>
            </a:extLst>
          </p:cNvPr>
          <p:cNvGrpSpPr/>
          <p:nvPr/>
        </p:nvGrpSpPr>
        <p:grpSpPr>
          <a:xfrm>
            <a:off x="1388189" y="2660203"/>
            <a:ext cx="6915752" cy="369332"/>
            <a:chOff x="1591171" y="3260085"/>
            <a:chExt cx="9221002" cy="492442"/>
          </a:xfrm>
        </p:grpSpPr>
        <p:sp>
          <p:nvSpPr>
            <p:cNvPr id="22" name="Hình chữ nhật: Góc Tròn 30">
              <a:extLst>
                <a:ext uri="{FF2B5EF4-FFF2-40B4-BE49-F238E27FC236}">
                  <a16:creationId xmlns:a16="http://schemas.microsoft.com/office/drawing/2014/main" id="{7D739C01-6530-8E73-A1D1-B62E5B177917}"/>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0AB95F0C-B9F9-A395-BBC3-D00CE5780C1B}"/>
                </a:ext>
              </a:extLst>
            </p:cNvPr>
            <p:cNvSpPr/>
            <p:nvPr/>
          </p:nvSpPr>
          <p:spPr>
            <a:xfrm>
              <a:off x="2080879" y="3260085"/>
              <a:ext cx="8731294" cy="492442"/>
            </a:xfrm>
            <a:prstGeom prst="rect">
              <a:avLst/>
            </a:prstGeom>
          </p:spPr>
          <p:txBody>
            <a:bodyPr wrap="square">
              <a:spAutoFit/>
            </a:bodyPr>
            <a:lstStyle/>
            <a:p>
              <a:pPr defTabSz="342900">
                <a:buClrTx/>
                <a:defRPr/>
              </a:pPr>
              <a:r>
                <a:rPr lang="vi-VN" sz="1800" kern="1200" dirty="0">
                  <a:solidFill>
                    <a:prstClr val="black"/>
                  </a:solidFill>
                  <a:latin typeface="Calibri" panose="020F0502020204030204" pitchFamily="34" charset="0"/>
                  <a:ea typeface="+mn-ea"/>
                  <a:cs typeface="+mn-cs"/>
                </a:rPr>
                <a:t>Số đường sức từ xuyên qua tiết diện của cuộn dây dẫn luôn tăng.</a:t>
              </a:r>
              <a:endParaRPr lang="en-US" sz="180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D85C3EC1-906F-DB17-44C5-0573F12DCCF4}"/>
              </a:ext>
            </a:extLst>
          </p:cNvPr>
          <p:cNvGrpSpPr/>
          <p:nvPr/>
        </p:nvGrpSpPr>
        <p:grpSpPr>
          <a:xfrm>
            <a:off x="1388189" y="3060773"/>
            <a:ext cx="6536610" cy="646331"/>
            <a:chOff x="1591171" y="3062571"/>
            <a:chExt cx="8715479" cy="861775"/>
          </a:xfrm>
        </p:grpSpPr>
        <p:sp>
          <p:nvSpPr>
            <p:cNvPr id="25" name="Hình chữ nhật: Góc Tròn 33">
              <a:extLst>
                <a:ext uri="{FF2B5EF4-FFF2-40B4-BE49-F238E27FC236}">
                  <a16:creationId xmlns:a16="http://schemas.microsoft.com/office/drawing/2014/main" id="{22D3F519-9972-D49A-9921-F69EA47D68E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AADC5AF9-533D-778E-53B0-12EAE3D0BDA6}"/>
                </a:ext>
              </a:extLst>
            </p:cNvPr>
            <p:cNvSpPr/>
            <p:nvPr/>
          </p:nvSpPr>
          <p:spPr>
            <a:xfrm>
              <a:off x="2080879" y="3062571"/>
              <a:ext cx="8225771" cy="861775"/>
            </a:xfrm>
            <a:prstGeom prst="rect">
              <a:avLst/>
            </a:prstGeom>
          </p:spPr>
          <p:txBody>
            <a:bodyPr wrap="square">
              <a:spAutoFit/>
            </a:bodyPr>
            <a:lstStyle/>
            <a:p>
              <a:pPr defTabSz="342900">
                <a:buClrTx/>
                <a:defRPr/>
              </a:pPr>
              <a:r>
                <a:rPr lang="vi-VN" sz="1800" kern="1200" dirty="0">
                  <a:solidFill>
                    <a:prstClr val="black"/>
                  </a:solidFill>
                  <a:latin typeface="Calibri" panose="020F0502020204030204" pitchFamily="34" charset="0"/>
                  <a:ea typeface="+mn-ea"/>
                  <a:cs typeface="+mn-cs"/>
                </a:rPr>
                <a:t>Số đường sức từ xuyên qua tiết diện của cuộn dây dẫn tăng hoặc giảm (biến thiến).</a:t>
              </a:r>
              <a:endParaRPr lang="en-US" sz="180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B210AD28-4EEB-DDA3-2E6B-3485CCAA97FF}"/>
              </a:ext>
            </a:extLst>
          </p:cNvPr>
          <p:cNvGrpSpPr/>
          <p:nvPr/>
        </p:nvGrpSpPr>
        <p:grpSpPr>
          <a:xfrm>
            <a:off x="1388189" y="3711676"/>
            <a:ext cx="6833630" cy="600164"/>
            <a:chOff x="1591171" y="3203256"/>
            <a:chExt cx="9111507" cy="800219"/>
          </a:xfrm>
        </p:grpSpPr>
        <p:sp>
          <p:nvSpPr>
            <p:cNvPr id="28" name="Hình chữ nhật: Góc Tròn 36">
              <a:extLst>
                <a:ext uri="{FF2B5EF4-FFF2-40B4-BE49-F238E27FC236}">
                  <a16:creationId xmlns:a16="http://schemas.microsoft.com/office/drawing/2014/main" id="{967E7D48-7E0F-E21C-7150-E705A5E1E1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8152F6D4-AC41-250E-AA57-B08E10B569C7}"/>
                </a:ext>
              </a:extLst>
            </p:cNvPr>
            <p:cNvSpPr/>
            <p:nvPr/>
          </p:nvSpPr>
          <p:spPr>
            <a:xfrm>
              <a:off x="2160178" y="3203256"/>
              <a:ext cx="8542500"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bình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3038365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pic>
        <p:nvPicPr>
          <p:cNvPr id="9" name="Picture 8">
            <a:extLst>
              <a:ext uri="{FF2B5EF4-FFF2-40B4-BE49-F238E27FC236}">
                <a16:creationId xmlns:a16="http://schemas.microsoft.com/office/drawing/2014/main" id="{774CF8B5-EF21-0FAD-F43A-64534B0E3F3F}"/>
              </a:ext>
            </a:extLst>
          </p:cNvPr>
          <p:cNvPicPr>
            <a:picLocks noChangeAspect="1"/>
          </p:cNvPicPr>
          <p:nvPr/>
        </p:nvPicPr>
        <p:blipFill>
          <a:blip r:embed="rId3"/>
          <a:stretch>
            <a:fillRect/>
          </a:stretch>
        </p:blipFill>
        <p:spPr>
          <a:xfrm>
            <a:off x="0" y="0"/>
            <a:ext cx="9144000" cy="5143500"/>
          </a:xfrm>
          <a:prstGeom prst="rect">
            <a:avLst/>
          </a:prstGeom>
        </p:spPr>
      </p:pic>
      <p:sp>
        <p:nvSpPr>
          <p:cNvPr id="6" name="Hình chữ nhật: Góc Tròn 17">
            <a:extLst>
              <a:ext uri="{FF2B5EF4-FFF2-40B4-BE49-F238E27FC236}">
                <a16:creationId xmlns:a16="http://schemas.microsoft.com/office/drawing/2014/main" id="{C0252F16-1565-6C1D-9FE8-9ACB93EA3C48}"/>
              </a:ext>
            </a:extLst>
          </p:cNvPr>
          <p:cNvSpPr/>
          <p:nvPr/>
        </p:nvSpPr>
        <p:spPr>
          <a:xfrm>
            <a:off x="855505" y="299811"/>
            <a:ext cx="7487688" cy="704621"/>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4800" b="1" kern="1200" dirty="0">
                <a:solidFill>
                  <a:srgbClr val="9BBB59">
                    <a:lumMod val="50000"/>
                  </a:srgbClr>
                </a:solidFill>
                <a:latin typeface="Calibri" panose="020F0502020204030204" pitchFamily="34" charset="0"/>
                <a:ea typeface="inpin heiti" charset="-122"/>
              </a:rPr>
              <a:t>09.</a:t>
            </a:r>
          </a:p>
        </p:txBody>
      </p:sp>
      <p:sp>
        <p:nvSpPr>
          <p:cNvPr id="7" name="Hình chữ nhật 1">
            <a:extLst>
              <a:ext uri="{FF2B5EF4-FFF2-40B4-BE49-F238E27FC236}">
                <a16:creationId xmlns:a16="http://schemas.microsoft.com/office/drawing/2014/main" id="{C039B56E-62C6-3729-8CF4-1A5B12313925}"/>
              </a:ext>
            </a:extLst>
          </p:cNvPr>
          <p:cNvSpPr/>
          <p:nvPr/>
        </p:nvSpPr>
        <p:spPr>
          <a:xfrm>
            <a:off x="1929514" y="296546"/>
            <a:ext cx="6110826" cy="707886"/>
          </a:xfrm>
          <a:prstGeom prst="rect">
            <a:avLst/>
          </a:prstGeom>
        </p:spPr>
        <p:txBody>
          <a:bodyPr wrap="square">
            <a:spAutoFit/>
          </a:bodyPr>
          <a:lstStyle/>
          <a:p>
            <a:pPr defTabSz="342900">
              <a:buClrTx/>
              <a:defRPr/>
            </a:pPr>
            <a:r>
              <a:rPr lang="vi-VN" sz="20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Theo hình, thanh N.C chuyển động như thế nào thì không tạo ra dòng điện cảm ứng trong cuộn dây?</a:t>
            </a:r>
            <a:endParaRPr lang="en-US" sz="20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2" name="Nhóm 3">
            <a:extLst>
              <a:ext uri="{FF2B5EF4-FFF2-40B4-BE49-F238E27FC236}">
                <a16:creationId xmlns:a16="http://schemas.microsoft.com/office/drawing/2014/main" id="{6B5787D1-8EE0-2966-2452-DF215C7D0EA1}"/>
              </a:ext>
            </a:extLst>
          </p:cNvPr>
          <p:cNvGrpSpPr/>
          <p:nvPr/>
        </p:nvGrpSpPr>
        <p:grpSpPr>
          <a:xfrm>
            <a:off x="1086447" y="2693851"/>
            <a:ext cx="4094748" cy="346250"/>
            <a:chOff x="1591171" y="3274552"/>
            <a:chExt cx="5459654" cy="461666"/>
          </a:xfrm>
        </p:grpSpPr>
        <p:sp>
          <p:nvSpPr>
            <p:cNvPr id="3" name="Hình chữ nhật: Góc Tròn 18">
              <a:extLst>
                <a:ext uri="{FF2B5EF4-FFF2-40B4-BE49-F238E27FC236}">
                  <a16:creationId xmlns:a16="http://schemas.microsoft.com/office/drawing/2014/main" id="{8A874E59-B64A-EFF5-F5C9-8884E696FE76}"/>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739B166-5E1E-AD9B-FACA-FBE3DF69CB66}"/>
                </a:ext>
              </a:extLst>
            </p:cNvPr>
            <p:cNvSpPr/>
            <p:nvPr/>
          </p:nvSpPr>
          <p:spPr>
            <a:xfrm>
              <a:off x="2160178" y="3274553"/>
              <a:ext cx="489064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động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E0B0813D-C2D3-8827-F7EA-ADF0537486EA}"/>
              </a:ext>
            </a:extLst>
          </p:cNvPr>
          <p:cNvSpPr/>
          <p:nvPr/>
        </p:nvSpPr>
        <p:spPr>
          <a:xfrm>
            <a:off x="984091" y="3695588"/>
            <a:ext cx="6087076"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368D5BEB-0398-B46A-D3AE-F169957014D4}"/>
              </a:ext>
            </a:extLst>
          </p:cNvPr>
          <p:cNvGrpSpPr/>
          <p:nvPr/>
        </p:nvGrpSpPr>
        <p:grpSpPr>
          <a:xfrm>
            <a:off x="1086446" y="3239241"/>
            <a:ext cx="2327532" cy="346250"/>
            <a:chOff x="1591171" y="3274552"/>
            <a:chExt cx="3103378" cy="461666"/>
          </a:xfrm>
        </p:grpSpPr>
        <p:sp>
          <p:nvSpPr>
            <p:cNvPr id="22" name="Hình chữ nhật: Góc Tròn 30">
              <a:extLst>
                <a:ext uri="{FF2B5EF4-FFF2-40B4-BE49-F238E27FC236}">
                  <a16:creationId xmlns:a16="http://schemas.microsoft.com/office/drawing/2014/main" id="{57E7704F-5C5B-171F-B48C-4526C0A055A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05DF69C-63E7-1F5D-4926-C7E22F12A6AC}"/>
                </a:ext>
              </a:extLst>
            </p:cNvPr>
            <p:cNvSpPr/>
            <p:nvPr/>
          </p:nvSpPr>
          <p:spPr>
            <a:xfrm>
              <a:off x="2160178" y="3274553"/>
              <a:ext cx="2534371"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AB</a:t>
              </a:r>
            </a:p>
          </p:txBody>
        </p:sp>
      </p:grpSp>
      <p:grpSp>
        <p:nvGrpSpPr>
          <p:cNvPr id="24" name="Nhóm 32">
            <a:extLst>
              <a:ext uri="{FF2B5EF4-FFF2-40B4-BE49-F238E27FC236}">
                <a16:creationId xmlns:a16="http://schemas.microsoft.com/office/drawing/2014/main" id="{5E099A2B-7D46-29C0-7966-E32CD276C923}"/>
              </a:ext>
            </a:extLst>
          </p:cNvPr>
          <p:cNvGrpSpPr/>
          <p:nvPr/>
        </p:nvGrpSpPr>
        <p:grpSpPr>
          <a:xfrm>
            <a:off x="1086446" y="3787947"/>
            <a:ext cx="2332341" cy="346250"/>
            <a:chOff x="1591171" y="3274552"/>
            <a:chExt cx="3109790" cy="461666"/>
          </a:xfrm>
        </p:grpSpPr>
        <p:sp>
          <p:nvSpPr>
            <p:cNvPr id="25" name="Hình chữ nhật: Góc Tròn 33">
              <a:extLst>
                <a:ext uri="{FF2B5EF4-FFF2-40B4-BE49-F238E27FC236}">
                  <a16:creationId xmlns:a16="http://schemas.microsoft.com/office/drawing/2014/main" id="{AF8ED594-4822-D144-076C-8B30CC88923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793F5CDB-3806-C336-A4B8-27111336C315}"/>
                </a:ext>
              </a:extLst>
            </p:cNvPr>
            <p:cNvSpPr/>
            <p:nvPr/>
          </p:nvSpPr>
          <p:spPr>
            <a:xfrm>
              <a:off x="2160178" y="3274553"/>
              <a:ext cx="2540783"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CD</a:t>
              </a:r>
            </a:p>
          </p:txBody>
        </p:sp>
      </p:grpSp>
      <p:grpSp>
        <p:nvGrpSpPr>
          <p:cNvPr id="27" name="Nhóm 35">
            <a:extLst>
              <a:ext uri="{FF2B5EF4-FFF2-40B4-BE49-F238E27FC236}">
                <a16:creationId xmlns:a16="http://schemas.microsoft.com/office/drawing/2014/main" id="{1BE90BAB-14DF-6797-3E99-87C99C9B33BB}"/>
              </a:ext>
            </a:extLst>
          </p:cNvPr>
          <p:cNvGrpSpPr/>
          <p:nvPr/>
        </p:nvGrpSpPr>
        <p:grpSpPr>
          <a:xfrm>
            <a:off x="1086447" y="4333337"/>
            <a:ext cx="2341959" cy="346250"/>
            <a:chOff x="1591171" y="3274552"/>
            <a:chExt cx="3122614" cy="461666"/>
          </a:xfrm>
        </p:grpSpPr>
        <p:sp>
          <p:nvSpPr>
            <p:cNvPr id="28" name="Hình chữ nhật: Góc Tròn 36">
              <a:extLst>
                <a:ext uri="{FF2B5EF4-FFF2-40B4-BE49-F238E27FC236}">
                  <a16:creationId xmlns:a16="http://schemas.microsoft.com/office/drawing/2014/main" id="{F225F6AB-1FFD-F4DF-1480-DBD16C55593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1F0982D-C0F3-B7AE-7708-EDA93410300E}"/>
                </a:ext>
              </a:extLst>
            </p:cNvPr>
            <p:cNvSpPr/>
            <p:nvPr/>
          </p:nvSpPr>
          <p:spPr>
            <a:xfrm>
              <a:off x="2160178" y="3274553"/>
              <a:ext cx="2553607"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PQ</a:t>
              </a:r>
            </a:p>
          </p:txBody>
        </p:sp>
      </p:grpSp>
      <p:pic>
        <p:nvPicPr>
          <p:cNvPr id="8" name="Picture 132" descr="Vật Lí lớp 9 | Tổng hợp Lý thuyết - Bài tập Vật Lý 9 có đáp án">
            <a:extLst>
              <a:ext uri="{FF2B5EF4-FFF2-40B4-BE49-F238E27FC236}">
                <a16:creationId xmlns:a16="http://schemas.microsoft.com/office/drawing/2014/main" id="{869DA412-1A47-DA2B-1A99-746160722FAF}"/>
              </a:ext>
            </a:extLst>
          </p:cNvPr>
          <p:cNvPicPr/>
          <p:nvPr/>
        </p:nvPicPr>
        <p:blipFill rotWithShape="1">
          <a:blip r:embed="rId4"/>
          <a:srcRect t="11680" b="6060"/>
          <a:stretch/>
        </p:blipFill>
        <p:spPr bwMode="auto">
          <a:xfrm>
            <a:off x="2472000" y="1146845"/>
            <a:ext cx="4199999" cy="1541296"/>
          </a:xfrm>
          <a:prstGeom prst="rect">
            <a:avLst/>
          </a:prstGeom>
          <a:noFill/>
          <a:ln w="9525">
            <a:noFill/>
            <a:miter lim="800000"/>
            <a:headEnd/>
            <a:tailEnd/>
          </a:ln>
        </p:spPr>
      </p:pic>
    </p:spTree>
    <p:extLst>
      <p:ext uri="{BB962C8B-B14F-4D97-AF65-F5344CB8AC3E}">
        <p14:creationId xmlns:p14="http://schemas.microsoft.com/office/powerpoint/2010/main" val="3356375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750" fill="hold"/>
                                        <p:tgtEl>
                                          <p:spTgt spid="21"/>
                                        </p:tgtEl>
                                        <p:attrNameLst>
                                          <p:attrName>ppt_w</p:attrName>
                                        </p:attrNameLst>
                                      </p:cBhvr>
                                      <p:tavLst>
                                        <p:tav tm="0">
                                          <p:val>
                                            <p:fltVal val="0"/>
                                          </p:val>
                                        </p:tav>
                                        <p:tav tm="100000">
                                          <p:val>
                                            <p:strVal val="#ppt_w"/>
                                          </p:val>
                                        </p:tav>
                                      </p:tavLst>
                                    </p:anim>
                                    <p:anim calcmode="lin" valueType="num">
                                      <p:cBhvr>
                                        <p:cTn id="25" dur="750" fill="hold"/>
                                        <p:tgtEl>
                                          <p:spTgt spid="21"/>
                                        </p:tgtEl>
                                        <p:attrNameLst>
                                          <p:attrName>ppt_h</p:attrName>
                                        </p:attrNameLst>
                                      </p:cBhvr>
                                      <p:tavLst>
                                        <p:tav tm="0">
                                          <p:val>
                                            <p:fltVal val="0"/>
                                          </p:val>
                                        </p:tav>
                                        <p:tav tm="100000">
                                          <p:val>
                                            <p:strVal val="#ppt_h"/>
                                          </p:val>
                                        </p:tav>
                                      </p:tavLst>
                                    </p:anim>
                                    <p:animEffect transition="in" filter="fade">
                                      <p:cBhvr>
                                        <p:cTn id="26" dur="75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750" fill="hold"/>
                                        <p:tgtEl>
                                          <p:spTgt spid="24"/>
                                        </p:tgtEl>
                                        <p:attrNameLst>
                                          <p:attrName>ppt_w</p:attrName>
                                        </p:attrNameLst>
                                      </p:cBhvr>
                                      <p:tavLst>
                                        <p:tav tm="0">
                                          <p:val>
                                            <p:fltVal val="0"/>
                                          </p:val>
                                        </p:tav>
                                        <p:tav tm="100000">
                                          <p:val>
                                            <p:strVal val="#ppt_w"/>
                                          </p:val>
                                        </p:tav>
                                      </p:tavLst>
                                    </p:anim>
                                    <p:anim calcmode="lin" valueType="num">
                                      <p:cBhvr>
                                        <p:cTn id="30" dur="750" fill="hold"/>
                                        <p:tgtEl>
                                          <p:spTgt spid="24"/>
                                        </p:tgtEl>
                                        <p:attrNameLst>
                                          <p:attrName>ppt_h</p:attrName>
                                        </p:attrNameLst>
                                      </p:cBhvr>
                                      <p:tavLst>
                                        <p:tav tm="0">
                                          <p:val>
                                            <p:fltVal val="0"/>
                                          </p:val>
                                        </p:tav>
                                        <p:tav tm="100000">
                                          <p:val>
                                            <p:strVal val="#ppt_h"/>
                                          </p:val>
                                        </p:tav>
                                      </p:tavLst>
                                    </p:anim>
                                    <p:animEffect transition="in" filter="fade">
                                      <p:cBhvr>
                                        <p:cTn id="31" dur="750"/>
                                        <p:tgtEl>
                                          <p:spTgt spid="24"/>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750" fill="hold"/>
                                        <p:tgtEl>
                                          <p:spTgt spid="27"/>
                                        </p:tgtEl>
                                        <p:attrNameLst>
                                          <p:attrName>ppt_w</p:attrName>
                                        </p:attrNameLst>
                                      </p:cBhvr>
                                      <p:tavLst>
                                        <p:tav tm="0">
                                          <p:val>
                                            <p:fltVal val="0"/>
                                          </p:val>
                                        </p:tav>
                                        <p:tav tm="100000">
                                          <p:val>
                                            <p:strVal val="#ppt_w"/>
                                          </p:val>
                                        </p:tav>
                                      </p:tavLst>
                                    </p:anim>
                                    <p:anim calcmode="lin" valueType="num">
                                      <p:cBhvr>
                                        <p:cTn id="35" dur="750" fill="hold"/>
                                        <p:tgtEl>
                                          <p:spTgt spid="27"/>
                                        </p:tgtEl>
                                        <p:attrNameLst>
                                          <p:attrName>ppt_h</p:attrName>
                                        </p:attrNameLst>
                                      </p:cBhvr>
                                      <p:tavLst>
                                        <p:tav tm="0">
                                          <p:val>
                                            <p:fltVal val="0"/>
                                          </p:val>
                                        </p:tav>
                                        <p:tav tm="100000">
                                          <p:val>
                                            <p:strVal val="#ppt_h"/>
                                          </p:val>
                                        </p:tav>
                                      </p:tavLst>
                                    </p:anim>
                                    <p:animEffect transition="in" filter="fade">
                                      <p:cBhvr>
                                        <p:cTn id="36" dur="75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79"/>
            <a:ext cx="6745249" cy="3300679"/>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10.</a:t>
            </a:r>
          </a:p>
        </p:txBody>
      </p:sp>
      <p:sp>
        <p:nvSpPr>
          <p:cNvPr id="7" name="Hình chữ nhật 1">
            <a:extLst>
              <a:ext uri="{FF2B5EF4-FFF2-40B4-BE49-F238E27FC236}">
                <a16:creationId xmlns:a16="http://schemas.microsoft.com/office/drawing/2014/main" id="{C039B56E-62C6-3729-8CF4-1A5B12313925}"/>
              </a:ext>
            </a:extLst>
          </p:cNvPr>
          <p:cNvSpPr/>
          <p:nvPr/>
        </p:nvSpPr>
        <p:spPr>
          <a:xfrm>
            <a:off x="2667815" y="1757688"/>
            <a:ext cx="4907580" cy="1569660"/>
          </a:xfrm>
          <a:prstGeom prst="rect">
            <a:avLst/>
          </a:prstGeom>
        </p:spPr>
        <p:txBody>
          <a:bodyPr wrap="square">
            <a:spAutoFit/>
          </a:bodyPr>
          <a:lstStyle/>
          <a:p>
            <a:pPr defTabSz="342900">
              <a:buClrTx/>
            </a:pPr>
            <a:r>
              <a:rPr lang="vi-VN"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Nêu tên một số dụng cụ, thiết bị mà hoạt động của chúng dựa vào hiện tượng cảm ứng điện từ</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Gỉai</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thích</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sự</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thành</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ở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các</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ví</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dụ</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đó</a:t>
            </a:r>
            <a:endParaRPr lang="zh-CN" alt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sym typeface="+mn-lt"/>
            </a:endParaRPr>
          </a:p>
        </p:txBody>
      </p:sp>
    </p:spTree>
    <p:extLst>
      <p:ext uri="{BB962C8B-B14F-4D97-AF65-F5344CB8AC3E}">
        <p14:creationId xmlns:p14="http://schemas.microsoft.com/office/powerpoint/2010/main" val="1636010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59"/>
        <p:cNvGrpSpPr/>
        <p:nvPr/>
      </p:nvGrpSpPr>
      <p:grpSpPr>
        <a:xfrm>
          <a:off x="0" y="0"/>
          <a:ext cx="0" cy="0"/>
          <a:chOff x="0" y="0"/>
          <a:chExt cx="0" cy="0"/>
        </a:xfrm>
      </p:grpSpPr>
      <p:pic>
        <p:nvPicPr>
          <p:cNvPr id="8" name="Picture 7">
            <a:extLst>
              <a:ext uri="{FF2B5EF4-FFF2-40B4-BE49-F238E27FC236}">
                <a16:creationId xmlns:a16="http://schemas.microsoft.com/office/drawing/2014/main" id="{6640ECC2-B40C-FBD6-5EA1-AC04CCB6667D}"/>
              </a:ext>
            </a:extLst>
          </p:cNvPr>
          <p:cNvPicPr>
            <a:picLocks noChangeAspect="1"/>
          </p:cNvPicPr>
          <p:nvPr/>
        </p:nvPicPr>
        <p:blipFill>
          <a:blip r:embed="rId3"/>
          <a:stretch>
            <a:fillRect/>
          </a:stretch>
        </p:blipFill>
        <p:spPr>
          <a:xfrm>
            <a:off x="0" y="0"/>
            <a:ext cx="9144000" cy="5143500"/>
          </a:xfrm>
          <a:prstGeom prst="rect">
            <a:avLst/>
          </a:prstGeom>
        </p:spPr>
      </p:pic>
      <p:pic>
        <p:nvPicPr>
          <p:cNvPr id="11" name="Picture 121" descr="Vật Lí lớp 9 | Tổng hợp Lý thuyết - Bài tập Vật Lý 9 có đáp án">
            <a:extLst>
              <a:ext uri="{FF2B5EF4-FFF2-40B4-BE49-F238E27FC236}">
                <a16:creationId xmlns:a16="http://schemas.microsoft.com/office/drawing/2014/main" id="{4CD635B4-3D0C-CF79-4410-CA53A610B234}"/>
              </a:ext>
            </a:extLst>
          </p:cNvPr>
          <p:cNvPicPr/>
          <p:nvPr/>
        </p:nvPicPr>
        <p:blipFill>
          <a:blip r:embed="rId4"/>
          <a:srcRect/>
          <a:stretch>
            <a:fillRect/>
          </a:stretch>
        </p:blipFill>
        <p:spPr bwMode="auto">
          <a:xfrm>
            <a:off x="381848" y="1900432"/>
            <a:ext cx="8234191" cy="2668740"/>
          </a:xfrm>
          <a:prstGeom prst="rect">
            <a:avLst/>
          </a:prstGeom>
          <a:noFill/>
          <a:ln w="9525">
            <a:noFill/>
            <a:miter lim="800000"/>
            <a:headEnd/>
            <a:tailEnd/>
          </a:ln>
        </p:spPr>
      </p:pic>
      <p:sp>
        <p:nvSpPr>
          <p:cNvPr id="12" name="任意多边形 7">
            <a:extLst>
              <a:ext uri="{FF2B5EF4-FFF2-40B4-BE49-F238E27FC236}">
                <a16:creationId xmlns:a16="http://schemas.microsoft.com/office/drawing/2014/main" id="{555162DE-7ED3-46D9-BF68-895BFD4ED826}"/>
              </a:ext>
            </a:extLst>
          </p:cNvPr>
          <p:cNvSpPr/>
          <p:nvPr/>
        </p:nvSpPr>
        <p:spPr>
          <a:xfrm>
            <a:off x="468489" y="356931"/>
            <a:ext cx="8147550" cy="1395654"/>
          </a:xfrm>
          <a:prstGeom prst="snip2DiagRect">
            <a:avLst/>
          </a:prstGeom>
          <a:solidFill>
            <a:srgbClr val="FFC984">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err="1">
                <a:solidFill>
                  <a:prstClr val="black"/>
                </a:solidFill>
                <a:latin typeface="Calibri" panose="020F0502020204030204" pitchFamily="34" charset="0"/>
                <a:cs typeface="Calibri" panose="020F0502020204030204" pitchFamily="34" charset="0"/>
              </a:rPr>
              <a:t>Bộ</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phận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chính</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của</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đinamô</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là</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một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nam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châm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và</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cuộn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dây</a:t>
            </a:r>
            <a:endParaRPr lang="en-US" sz="2100" kern="1200" dirty="0">
              <a:solidFill>
                <a:prstClr val="black"/>
              </a:solidFill>
              <a:latin typeface="Calibri" panose="020F0502020204030204" pitchFamily="34" charset="0"/>
              <a:cs typeface="Calibri" panose="020F0502020204030204" pitchFamily="34" charset="0"/>
            </a:endParaRPr>
          </a:p>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Khi quay </a:t>
            </a:r>
            <a:r>
              <a:rPr lang="en-US" sz="2100" kern="1200" dirty="0" err="1">
                <a:solidFill>
                  <a:prstClr val="black"/>
                </a:solidFill>
                <a:latin typeface="Calibri" panose="020F0502020204030204" pitchFamily="34" charset="0"/>
                <a:cs typeface="Calibri" panose="020F0502020204030204" pitchFamily="34" charset="0"/>
              </a:rPr>
              <a:t>núm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của</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đinamô</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thì</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nam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châm</a:t>
            </a:r>
            <a:r>
              <a:rPr lang="en-US" sz="2100" kern="1200" dirty="0">
                <a:solidFill>
                  <a:prstClr val="black"/>
                </a:solidFill>
                <a:latin typeface="Calibri" panose="020F0502020204030204" pitchFamily="34" charset="0"/>
                <a:cs typeface="Calibri" panose="020F0502020204030204" pitchFamily="34" charset="0"/>
              </a:rPr>
              <a:t> quay </a:t>
            </a:r>
            <a:r>
              <a:rPr lang="en-US" sz="2100" kern="1200" dirty="0" err="1">
                <a:solidFill>
                  <a:prstClr val="black"/>
                </a:solidFill>
                <a:latin typeface="Calibri" panose="020F0502020204030204" pitchFamily="34" charset="0"/>
                <a:cs typeface="Calibri" panose="020F0502020204030204" pitchFamily="34" charset="0"/>
              </a:rPr>
              <a:t>theo</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a:solidFill>
                  <a:prstClr val="black"/>
                </a:solidFill>
                <a:latin typeface="#9Slide03 Arima Madurai Black" panose="00000A00000000000000" pitchFamily="2" charset="-93"/>
                <a:cs typeface="#9Slide03 Arima Madurai Black" panose="00000A00000000000000" pitchFamily="2" charset="-93"/>
              </a:rPr>
              <a: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số</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đường</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sức</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từ</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xuyên</a:t>
            </a:r>
            <a:r>
              <a:rPr lang="en-US" sz="2100" kern="1200" dirty="0">
                <a:solidFill>
                  <a:prstClr val="black"/>
                </a:solidFill>
                <a:latin typeface="Calibri" panose="020F0502020204030204" pitchFamily="34" charset="0"/>
                <a:cs typeface="Calibri" panose="020F0502020204030204" pitchFamily="34" charset="0"/>
              </a:rPr>
              <a:t> qua </a:t>
            </a:r>
            <a:r>
              <a:rPr lang="en-US" sz="2100" kern="1200" dirty="0" err="1">
                <a:solidFill>
                  <a:prstClr val="black"/>
                </a:solidFill>
                <a:latin typeface="Calibri" panose="020F0502020204030204" pitchFamily="34" charset="0"/>
                <a:cs typeface="Calibri" panose="020F0502020204030204" pitchFamily="34" charset="0"/>
              </a:rPr>
              <a:t>cuộn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dây</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biến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thiên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a:solidFill>
                  <a:prstClr val="black"/>
                </a:solidFill>
                <a:latin typeface="#9Slide03 Arima Madurai Black" panose="00000A00000000000000" pitchFamily="2" charset="-93"/>
                <a:cs typeface="#9Slide03 Arima Madurai Black" panose="00000A00000000000000" pitchFamily="2" charset="-93"/>
              </a:rPr>
              <a: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đèn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sáng</a:t>
            </a:r>
            <a:endParaRPr lang="zh-CN" altLang="en-US" sz="4500" kern="1200" dirty="0">
              <a:solidFill>
                <a:prstClr val="black"/>
              </a:solidFill>
              <a:latin typeface="Calibri" panose="020F0502020204030204" pitchFamily="34" charset="0"/>
              <a:ea typeface="inpin heiti" charset="-122"/>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2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59"/>
        <p:cNvGrpSpPr/>
        <p:nvPr/>
      </p:nvGrpSpPr>
      <p:grpSpPr>
        <a:xfrm>
          <a:off x="0" y="0"/>
          <a:ext cx="0" cy="0"/>
          <a:chOff x="0" y="0"/>
          <a:chExt cx="0" cy="0"/>
        </a:xfrm>
      </p:grpSpPr>
      <p:pic>
        <p:nvPicPr>
          <p:cNvPr id="8" name="Picture 7">
            <a:extLst>
              <a:ext uri="{FF2B5EF4-FFF2-40B4-BE49-F238E27FC236}">
                <a16:creationId xmlns:a16="http://schemas.microsoft.com/office/drawing/2014/main" id="{6640ECC2-B40C-FBD6-5EA1-AC04CCB6667D}"/>
              </a:ext>
            </a:extLst>
          </p:cNvPr>
          <p:cNvPicPr>
            <a:picLocks noChangeAspect="1"/>
          </p:cNvPicPr>
          <p:nvPr/>
        </p:nvPicPr>
        <p:blipFill>
          <a:blip r:embed="rId3"/>
          <a:stretch>
            <a:fillRect/>
          </a:stretch>
        </p:blipFill>
        <p:spPr>
          <a:xfrm>
            <a:off x="0" y="0"/>
            <a:ext cx="9144000" cy="5143500"/>
          </a:xfrm>
          <a:prstGeom prst="rect">
            <a:avLst/>
          </a:prstGeom>
        </p:spPr>
      </p:pic>
      <p:pic>
        <p:nvPicPr>
          <p:cNvPr id="1026" name="Picture 2" descr="Máy phát điện: Rất nguy hiểm nếu vận hành không đúng">
            <a:extLst>
              <a:ext uri="{FF2B5EF4-FFF2-40B4-BE49-F238E27FC236}">
                <a16:creationId xmlns:a16="http://schemas.microsoft.com/office/drawing/2014/main" id="{77A9A207-48A7-9578-183B-27423E798C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24" r="6636"/>
          <a:stretch/>
        </p:blipFill>
        <p:spPr bwMode="auto">
          <a:xfrm>
            <a:off x="4259765" y="743507"/>
            <a:ext cx="4296938" cy="3947440"/>
          </a:xfrm>
          <a:prstGeom prst="rect">
            <a:avLst/>
          </a:prstGeom>
          <a:noFill/>
          <a:extLst>
            <a:ext uri="{909E8E84-426E-40DD-AFC4-6F175D3DCCD1}">
              <a14:hiddenFill xmlns:a14="http://schemas.microsoft.com/office/drawing/2010/main">
                <a:solidFill>
                  <a:srgbClr val="FFFFFF"/>
                </a:solidFill>
              </a14:hiddenFill>
            </a:ext>
          </a:extLst>
        </p:spPr>
      </p:pic>
      <p:sp>
        <p:nvSpPr>
          <p:cNvPr id="12" name="任意多边形 7">
            <a:extLst>
              <a:ext uri="{FF2B5EF4-FFF2-40B4-BE49-F238E27FC236}">
                <a16:creationId xmlns:a16="http://schemas.microsoft.com/office/drawing/2014/main" id="{555162DE-7ED3-46D9-BF68-895BFD4ED826}"/>
              </a:ext>
            </a:extLst>
          </p:cNvPr>
          <p:cNvSpPr/>
          <p:nvPr/>
        </p:nvSpPr>
        <p:spPr>
          <a:xfrm>
            <a:off x="468489" y="356931"/>
            <a:ext cx="3716935" cy="4334016"/>
          </a:xfrm>
          <a:prstGeom prst="snip2DiagRect">
            <a:avLst/>
          </a:prstGeom>
          <a:solidFill>
            <a:srgbClr val="FFC984">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Máy</a:t>
            </a:r>
            <a:r>
              <a:rPr lang="en-US" sz="2100" b="1"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phát</a:t>
            </a:r>
            <a:r>
              <a:rPr lang="en-US" sz="2100" b="1"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điện</a:t>
            </a:r>
            <a:endParaRPr lang="en-US" sz="2100" b="1" kern="1200" dirty="0">
              <a:solidFill>
                <a:prstClr val="black"/>
              </a:solidFill>
              <a:latin typeface="Calibri" panose="020F0502020204030204" pitchFamily="34" charset="0"/>
              <a:cs typeface="Calibri" panose="020F0502020204030204" pitchFamily="34" charset="0"/>
            </a:endParaRPr>
          </a:p>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 </a:t>
            </a:r>
            <a:r>
              <a:rPr lang="vi-VN" sz="2100" kern="1200" dirty="0">
                <a:solidFill>
                  <a:prstClr val="black"/>
                </a:solidFill>
                <a:latin typeface="Calibri" panose="020F0502020204030204" pitchFamily="34" charset="0"/>
                <a:cs typeface="Calibri" panose="020F0502020204030204" pitchFamily="34" charset="0"/>
              </a:rPr>
              <a:t>đặt cuộc dây vào giữa hai cực của nam châm, hai đầu cuộn dây nối với pin để lưu trữ điện hoặc đèn LED nhỏ, cố định nam châm, quay cuộn dây quanh trục, dòng điện cảm ứng sinh ra trong cuộn dây</a:t>
            </a:r>
            <a:endParaRPr lang="zh-CN" altLang="en-US" sz="4500" kern="1200" dirty="0">
              <a:solidFill>
                <a:prstClr val="black"/>
              </a:solidFill>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3925884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10568FE4-C9FE-180A-5F8D-B7FB4B8FA6E0}"/>
              </a:ext>
            </a:extLst>
          </p:cNvPr>
          <p:cNvPicPr>
            <a:picLocks noChangeAspect="1"/>
          </p:cNvPicPr>
          <p:nvPr/>
        </p:nvPicPr>
        <p:blipFill>
          <a:blip r:embed="rId4"/>
          <a:stretch>
            <a:fillRect/>
          </a:stretch>
        </p:blipFill>
        <p:spPr>
          <a:xfrm>
            <a:off x="2195362" y="646879"/>
            <a:ext cx="4187967" cy="2453808"/>
          </a:xfrm>
          <a:prstGeom prst="rect">
            <a:avLst/>
          </a:prstGeom>
        </p:spPr>
      </p:pic>
      <p:sp>
        <p:nvSpPr>
          <p:cNvPr id="9863" name="Google Shape;9863;p33"/>
          <p:cNvSpPr/>
          <p:nvPr/>
        </p:nvSpPr>
        <p:spPr>
          <a:xfrm>
            <a:off x="8412669" y="300898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889982" y="328372"/>
            <a:ext cx="5195777"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1: </a:t>
            </a:r>
            <a:r>
              <a:rPr lang="en-US" sz="1800" b="1" dirty="0" err="1">
                <a:solidFill>
                  <a:schemeClr val="tx1"/>
                </a:solidFill>
                <a:latin typeface="Calibri" panose="020F0502020204030204" pitchFamily="34" charset="0"/>
                <a:cs typeface="Calibri" panose="020F0502020204030204" pitchFamily="34" charset="0"/>
              </a:rPr>
              <a:t>Dùng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tạo</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ra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endParaRPr lang="en-US" sz="1800" b="1" dirty="0">
              <a:solidFill>
                <a:schemeClr val="tx1"/>
              </a:solidFill>
              <a:latin typeface="Calibri" panose="020F0502020204030204" pitchFamily="34" charset="0"/>
              <a:cs typeface="Calibri" panose="020F0502020204030204" pitchFamily="34" charset="0"/>
            </a:endParaRP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790381" y="3064032"/>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Nối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dây</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dẫn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với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790380" y="3492504"/>
            <a:ext cx="580889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Đặt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lên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giá</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4" name="Google Shape;9834;p32">
            <a:extLst>
              <a:ext uri="{FF2B5EF4-FFF2-40B4-BE49-F238E27FC236}">
                <a16:creationId xmlns:a16="http://schemas.microsoft.com/office/drawing/2014/main" id="{3850EE30-2F03-1FAB-FE3D-1BD9448196EA}"/>
              </a:ext>
            </a:extLst>
          </p:cNvPr>
          <p:cNvSpPr txBox="1">
            <a:spLocks/>
          </p:cNvSpPr>
          <p:nvPr/>
        </p:nvSpPr>
        <p:spPr>
          <a:xfrm>
            <a:off x="790379" y="3920976"/>
            <a:ext cx="78645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a:solidFill>
                  <a:schemeClr val="tx1"/>
                </a:solidFill>
                <a:latin typeface="Calibri" panose="020F0502020204030204" pitchFamily="34" charset="0"/>
                <a:cs typeface="Calibri" panose="020F0502020204030204" pitchFamily="34" charset="0"/>
              </a:rPr>
              <a:t>Di </a:t>
            </a:r>
            <a:r>
              <a:rPr lang="en-US" sz="2000" b="1" dirty="0" err="1">
                <a:solidFill>
                  <a:schemeClr val="tx1"/>
                </a:solidFill>
                <a:latin typeface="Calibri" panose="020F0502020204030204" pitchFamily="34" charset="0"/>
                <a:cs typeface="Calibri" panose="020F0502020204030204" pitchFamily="34" charset="0"/>
              </a:rPr>
              <a:t>chuyển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lại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gần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rồi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ra</a:t>
            </a:r>
            <a:r>
              <a:rPr lang="en-US" sz="2000" b="1" dirty="0">
                <a:solidFill>
                  <a:schemeClr val="tx1"/>
                </a:solidFill>
                <a:latin typeface="Calibri" panose="020F0502020204030204" pitchFamily="34" charset="0"/>
                <a:cs typeface="Calibri" panose="020F0502020204030204" pitchFamily="34" charset="0"/>
              </a:rPr>
              <a:t> xa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7" name="Google Shape;9834;p32">
            <a:extLst>
              <a:ext uri="{FF2B5EF4-FFF2-40B4-BE49-F238E27FC236}">
                <a16:creationId xmlns:a16="http://schemas.microsoft.com/office/drawing/2014/main" id="{87772B77-2313-8ADD-B52C-8D47FAE15E47}"/>
              </a:ext>
            </a:extLst>
          </p:cNvPr>
          <p:cNvSpPr txBox="1">
            <a:spLocks/>
          </p:cNvSpPr>
          <p:nvPr/>
        </p:nvSpPr>
        <p:spPr>
          <a:xfrm>
            <a:off x="790378" y="4347750"/>
            <a:ext cx="786452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a:solidFill>
                  <a:schemeClr val="tx1"/>
                </a:solidFill>
                <a:latin typeface="Calibri" panose="020F0502020204030204" pitchFamily="34" charset="0"/>
                <a:cs typeface="Calibri" panose="020F0502020204030204" pitchFamily="34" charset="0"/>
              </a:rPr>
              <a:t>Quay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trước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Tree>
    <p:extLst>
      <p:ext uri="{BB962C8B-B14F-4D97-AF65-F5344CB8AC3E}">
        <p14:creationId xmlns:p14="http://schemas.microsoft.com/office/powerpoint/2010/main" val="349195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79"/>
        <p:cNvGrpSpPr/>
        <p:nvPr/>
      </p:nvGrpSpPr>
      <p:grpSpPr>
        <a:xfrm>
          <a:off x="0" y="0"/>
          <a:ext cx="0" cy="0"/>
          <a:chOff x="0" y="0"/>
          <a:chExt cx="0" cy="0"/>
        </a:xfrm>
      </p:grpSpPr>
      <p:sp>
        <p:nvSpPr>
          <p:cNvPr id="10080" name="Google Shape;10080;p48"/>
          <p:cNvSpPr txBox="1">
            <a:spLocks noGrp="1"/>
          </p:cNvSpPr>
          <p:nvPr>
            <p:ph type="ctrTitle"/>
          </p:nvPr>
        </p:nvSpPr>
        <p:spPr>
          <a:xfrm>
            <a:off x="2783688" y="1809149"/>
            <a:ext cx="3684300" cy="94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7200" dirty="0"/>
              <a:t>THANKS!</a:t>
            </a:r>
            <a:endParaRPr sz="7200" dirty="0"/>
          </a:p>
        </p:txBody>
      </p:sp>
      <p:grpSp>
        <p:nvGrpSpPr>
          <p:cNvPr id="10103" name="Google Shape;10103;p48"/>
          <p:cNvGrpSpPr/>
          <p:nvPr/>
        </p:nvGrpSpPr>
        <p:grpSpPr>
          <a:xfrm rot="-8100000">
            <a:off x="6160889" y="979832"/>
            <a:ext cx="2270043" cy="183536"/>
            <a:chOff x="5419725" y="2413000"/>
            <a:chExt cx="2169725" cy="175425"/>
          </a:xfrm>
        </p:grpSpPr>
        <p:sp>
          <p:nvSpPr>
            <p:cNvPr id="10104" name="Google Shape;10104;p4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4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4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7" name="Google Shape;10107;p48"/>
          <p:cNvSpPr/>
          <p:nvPr/>
        </p:nvSpPr>
        <p:spPr>
          <a:xfrm>
            <a:off x="2378250" y="37913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48"/>
          <p:cNvSpPr/>
          <p:nvPr/>
        </p:nvSpPr>
        <p:spPr>
          <a:xfrm>
            <a:off x="6956213" y="35550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48"/>
          <p:cNvSpPr/>
          <p:nvPr/>
        </p:nvSpPr>
        <p:spPr>
          <a:xfrm>
            <a:off x="2463325" y="8312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EEC01696-5553-1E41-8536-97ED706AEBF5}"/>
              </a:ext>
            </a:extLst>
          </p:cNvPr>
          <p:cNvSpPr>
            <a:spLocks noGrp="1"/>
          </p:cNvSpPr>
          <p:nvPr>
            <p:ph type="subTitle" idx="1"/>
          </p:nvPr>
        </p:nvSpPr>
        <p:spPr>
          <a:xfrm>
            <a:off x="2788950" y="2859451"/>
            <a:ext cx="3684300" cy="1297800"/>
          </a:xfrm>
          <a:solidFill>
            <a:schemeClr val="accent2"/>
          </a:solidFill>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18"/>
        <p:cNvGrpSpPr/>
        <p:nvPr/>
      </p:nvGrpSpPr>
      <p:grpSpPr>
        <a:xfrm>
          <a:off x="0" y="0"/>
          <a:ext cx="0" cy="0"/>
          <a:chOff x="0" y="0"/>
          <a:chExt cx="0" cy="0"/>
        </a:xfrm>
      </p:grpSpPr>
      <p:sp>
        <p:nvSpPr>
          <p:cNvPr id="10019" name="Google Shape;10019;p44"/>
          <p:cNvSpPr txBox="1">
            <a:spLocks noGrp="1"/>
          </p:cNvSpPr>
          <p:nvPr>
            <p:ph type="title"/>
          </p:nvPr>
        </p:nvSpPr>
        <p:spPr>
          <a:xfrm>
            <a:off x="1140900" y="946300"/>
            <a:ext cx="3124141" cy="411925"/>
          </a:xfrm>
          <a:prstGeom prst="rect">
            <a:avLst/>
          </a:prstGeom>
        </p:spPr>
        <p:txBody>
          <a:bodyPr spcFirstLastPara="1" wrap="square" lIns="91425" tIns="91425" rIns="91425" bIns="91425" anchor="t" anchorCtr="0">
            <a:noAutofit/>
          </a:bodyPr>
          <a:lstStyle/>
          <a:p>
            <a:pPr lvl="0"/>
            <a:r>
              <a:rPr lang="es" sz="2400" dirty="0">
                <a:solidFill>
                  <a:srgbClr val="C7404E"/>
                </a:solidFill>
              </a:rPr>
              <a:t>KẾT QUẢ THÍ NGHIỆM 1</a:t>
            </a:r>
            <a:endParaRPr sz="2400" dirty="0">
              <a:solidFill>
                <a:srgbClr val="C7404E"/>
              </a:solidFill>
            </a:endParaRPr>
          </a:p>
        </p:txBody>
      </p:sp>
      <p:sp>
        <p:nvSpPr>
          <p:cNvPr id="10022" name="Google Shape;10022;p44"/>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44"/>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44"/>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44"/>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44"/>
          <p:cNvSpPr/>
          <p:nvPr/>
        </p:nvSpPr>
        <p:spPr>
          <a:xfrm>
            <a:off x="6666975" y="822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44"/>
          <p:cNvSpPr/>
          <p:nvPr/>
        </p:nvSpPr>
        <p:spPr>
          <a:xfrm>
            <a:off x="7827075" y="127570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 name="Table 5">
            <a:extLst>
              <a:ext uri="{FF2B5EF4-FFF2-40B4-BE49-F238E27FC236}">
                <a16:creationId xmlns:a16="http://schemas.microsoft.com/office/drawing/2014/main" id="{8643B9C0-5646-4F54-01E7-A9FD1699D5F6}"/>
              </a:ext>
            </a:extLst>
          </p:cNvPr>
          <p:cNvGraphicFramePr>
            <a:graphicFrameLocks noGrp="1"/>
          </p:cNvGraphicFramePr>
          <p:nvPr>
            <p:extLst>
              <p:ext uri="{D42A27DB-BD31-4B8C-83A1-F6EECF244321}">
                <p14:modId xmlns:p14="http://schemas.microsoft.com/office/powerpoint/2010/main" val="1480238168"/>
              </p:ext>
            </p:extLst>
          </p:nvPr>
        </p:nvGraphicFramePr>
        <p:xfrm>
          <a:off x="1178973" y="1560109"/>
          <a:ext cx="7057715" cy="2484448"/>
        </p:xfrm>
        <a:graphic>
          <a:graphicData uri="http://schemas.openxmlformats.org/drawingml/2006/table">
            <a:tbl>
              <a:tblPr firstRow="1" bandRow="1">
                <a:tableStyleId>{C30B13B9-E317-4E27-B57D-53C8D6556C9A}</a:tableStyleId>
              </a:tblPr>
              <a:tblGrid>
                <a:gridCol w="3527705">
                  <a:extLst>
                    <a:ext uri="{9D8B030D-6E8A-4147-A177-3AD203B41FA5}">
                      <a16:colId xmlns:a16="http://schemas.microsoft.com/office/drawing/2014/main" val="882189767"/>
                    </a:ext>
                  </a:extLst>
                </a:gridCol>
                <a:gridCol w="1715386">
                  <a:extLst>
                    <a:ext uri="{9D8B030D-6E8A-4147-A177-3AD203B41FA5}">
                      <a16:colId xmlns:a16="http://schemas.microsoft.com/office/drawing/2014/main" val="1818040774"/>
                    </a:ext>
                  </a:extLst>
                </a:gridCol>
                <a:gridCol w="1814624">
                  <a:extLst>
                    <a:ext uri="{9D8B030D-6E8A-4147-A177-3AD203B41FA5}">
                      <a16:colId xmlns:a16="http://schemas.microsoft.com/office/drawing/2014/main" val="2276897657"/>
                    </a:ext>
                  </a:extLst>
                </a:gridCol>
              </a:tblGrid>
              <a:tr h="602144">
                <a:tc>
                  <a:txBody>
                    <a:bodyPr/>
                    <a:lstStyle/>
                    <a:p>
                      <a:pPr algn="ctr"/>
                      <a:r>
                        <a:rPr lang="en-US" sz="1800" b="1" dirty="0" err="1">
                          <a:solidFill>
                            <a:schemeClr val="accent5"/>
                          </a:solidFill>
                          <a:latin typeface="Calibri" panose="020F0502020204030204" pitchFamily="34" charset="0"/>
                          <a:cs typeface="Calibri" panose="020F0502020204030204" pitchFamily="34" charset="0"/>
                        </a:rPr>
                        <a:t>Trường</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hợp</a:t>
                      </a:r>
                      <a:endParaRPr lang="en-US" sz="1800" b="1" dirty="0">
                        <a:solidFill>
                          <a:schemeClr val="accent5"/>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tc>
                  <a:txBody>
                    <a:bodyPr/>
                    <a:lstStyle/>
                    <a:p>
                      <a:pPr algn="ctr"/>
                      <a:r>
                        <a:rPr lang="en-US" sz="1800" b="1" dirty="0">
                          <a:solidFill>
                            <a:schemeClr val="accent5"/>
                          </a:solidFill>
                          <a:latin typeface="Calibri" panose="020F0502020204030204" pitchFamily="34" charset="0"/>
                          <a:cs typeface="Calibri" panose="020F0502020204030204" pitchFamily="34" charset="0"/>
                        </a:rPr>
                        <a:t>Kim </a:t>
                      </a:r>
                      <a:r>
                        <a:rPr lang="en-US" sz="1800" b="1" dirty="0" err="1">
                          <a:solidFill>
                            <a:schemeClr val="accent5"/>
                          </a:solidFill>
                          <a:latin typeface="Calibri" panose="020F0502020204030204" pitchFamily="34" charset="0"/>
                          <a:cs typeface="Calibri" panose="020F0502020204030204" pitchFamily="34" charset="0"/>
                        </a:rPr>
                        <a:t>điện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kế</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có</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lệch</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không</a:t>
                      </a:r>
                      <a:r>
                        <a:rPr lang="en-US" sz="1800" b="1" dirty="0">
                          <a:solidFill>
                            <a:schemeClr val="accent5"/>
                          </a:solidFill>
                          <a:latin typeface="Calibri" panose="020F0502020204030204" pitchFamily="34" charset="0"/>
                          <a:cs typeface="Calibri" panose="020F0502020204030204" pitchFamily="34" charset="0"/>
                        </a:rPr>
                        <a:t>?</a:t>
                      </a: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tc>
                  <a:txBody>
                    <a:bodyPr/>
                    <a:lstStyle/>
                    <a:p>
                      <a:pPr algn="ctr"/>
                      <a:r>
                        <a:rPr lang="en-US" sz="1800" b="1" dirty="0" err="1">
                          <a:solidFill>
                            <a:schemeClr val="accent5"/>
                          </a:solidFill>
                          <a:latin typeface="Calibri" panose="020F0502020204030204" pitchFamily="34" charset="0"/>
                          <a:cs typeface="Calibri" panose="020F0502020204030204" pitchFamily="34" charset="0"/>
                        </a:rPr>
                        <a:t>Có</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dòng</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điện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xuất</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hiện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không</a:t>
                      </a:r>
                      <a:r>
                        <a:rPr lang="en-US" sz="1800" b="1" dirty="0">
                          <a:solidFill>
                            <a:schemeClr val="accent5"/>
                          </a:solidFill>
                          <a:latin typeface="Calibri" panose="020F0502020204030204" pitchFamily="34" charset="0"/>
                          <a:cs typeface="Calibri" panose="020F0502020204030204" pitchFamily="34" charset="0"/>
                        </a:rPr>
                        <a:t>?</a:t>
                      </a: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extLst>
                  <a:ext uri="{0D108BD9-81ED-4DB2-BD59-A6C34878D82A}">
                    <a16:rowId xmlns:a16="http://schemas.microsoft.com/office/drawing/2014/main" val="4087242793"/>
                  </a:ext>
                </a:extLst>
              </a:tr>
              <a:tr h="602144">
                <a:tc>
                  <a:txBody>
                    <a:bodyPr/>
                    <a:lstStyle/>
                    <a:p>
                      <a:pPr algn="ctr"/>
                      <a:r>
                        <a:rPr lang="en-US" sz="1800" dirty="0" err="1">
                          <a:solidFill>
                            <a:schemeClr val="tx1"/>
                          </a:solidFill>
                          <a:latin typeface="Calibri" panose="020F0502020204030204" pitchFamily="34" charset="0"/>
                          <a:cs typeface="Calibri" panose="020F0502020204030204" pitchFamily="34" charset="0"/>
                        </a:rPr>
                        <a:t>Giữ</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yên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trước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2462417656"/>
                  </a:ext>
                </a:extLst>
              </a:tr>
              <a:tr h="602144">
                <a:tc>
                  <a:txBody>
                    <a:bodyPr/>
                    <a:lstStyle/>
                    <a:p>
                      <a:pPr algn="ctr"/>
                      <a:r>
                        <a:rPr lang="en-US" sz="1800" dirty="0">
                          <a:solidFill>
                            <a:schemeClr val="tx1"/>
                          </a:solidFill>
                          <a:latin typeface="Calibri" panose="020F0502020204030204" pitchFamily="34" charset="0"/>
                          <a:cs typeface="Calibri" panose="020F0502020204030204" pitchFamily="34" charset="0"/>
                        </a:rPr>
                        <a:t>Di </a:t>
                      </a:r>
                      <a:r>
                        <a:rPr lang="en-US" sz="1800" dirty="0" err="1">
                          <a:solidFill>
                            <a:schemeClr val="tx1"/>
                          </a:solidFill>
                          <a:latin typeface="Calibri" panose="020F0502020204030204" pitchFamily="34" charset="0"/>
                          <a:cs typeface="Calibri" panose="020F0502020204030204" pitchFamily="34" charset="0"/>
                        </a:rPr>
                        <a:t>chuyển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đến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gần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hoặc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ra</a:t>
                      </a:r>
                      <a:r>
                        <a:rPr lang="en-US" sz="1800" dirty="0">
                          <a:solidFill>
                            <a:schemeClr val="tx1"/>
                          </a:solidFill>
                          <a:latin typeface="Calibri" panose="020F0502020204030204" pitchFamily="34" charset="0"/>
                          <a:cs typeface="Calibri" panose="020F0502020204030204" pitchFamily="34" charset="0"/>
                        </a:rPr>
                        <a:t> xa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dẫn</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2116225278"/>
                  </a:ext>
                </a:extLst>
              </a:tr>
              <a:tr h="602144">
                <a:tc>
                  <a:txBody>
                    <a:bodyPr/>
                    <a:lstStyle/>
                    <a:p>
                      <a:pPr algn="ctr"/>
                      <a:r>
                        <a:rPr lang="en-US" sz="1800" dirty="0">
                          <a:solidFill>
                            <a:schemeClr val="tx1"/>
                          </a:solidFill>
                          <a:latin typeface="Calibri" panose="020F0502020204030204" pitchFamily="34" charset="0"/>
                          <a:cs typeface="Calibri" panose="020F0502020204030204" pitchFamily="34" charset="0"/>
                        </a:rPr>
                        <a:t>Quay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trước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188818195"/>
                  </a:ext>
                </a:extLst>
              </a:tr>
            </a:tbl>
          </a:graphicData>
        </a:graphic>
      </p:graphicFrame>
      <p:sp>
        <p:nvSpPr>
          <p:cNvPr id="7" name="TextBox 6">
            <a:extLst>
              <a:ext uri="{FF2B5EF4-FFF2-40B4-BE49-F238E27FC236}">
                <a16:creationId xmlns:a16="http://schemas.microsoft.com/office/drawing/2014/main" id="{A7049CE1-5751-4228-F2B2-3FEC060CAB44}"/>
              </a:ext>
            </a:extLst>
          </p:cNvPr>
          <p:cNvSpPr txBox="1"/>
          <p:nvPr/>
        </p:nvSpPr>
        <p:spPr>
          <a:xfrm>
            <a:off x="4997301" y="2299719"/>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Không</a:t>
            </a:r>
            <a:endParaRPr lang="en-US" sz="2000" b="1"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D6219F-F895-90CC-9E6C-85B268A3EDFD}"/>
              </a:ext>
            </a:extLst>
          </p:cNvPr>
          <p:cNvSpPr txBox="1"/>
          <p:nvPr/>
        </p:nvSpPr>
        <p:spPr>
          <a:xfrm>
            <a:off x="6725737" y="2299719"/>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Không</a:t>
            </a:r>
            <a:endParaRPr lang="en-US" sz="2000" b="1"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C24319C-1B20-36AC-1C93-A07E0099F303}"/>
              </a:ext>
            </a:extLst>
          </p:cNvPr>
          <p:cNvSpPr txBox="1"/>
          <p:nvPr/>
        </p:nvSpPr>
        <p:spPr>
          <a:xfrm>
            <a:off x="4997301" y="292715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13C8E5B-AD18-2869-E0F3-B9E8DCCDEC03}"/>
              </a:ext>
            </a:extLst>
          </p:cNvPr>
          <p:cNvSpPr txBox="1"/>
          <p:nvPr/>
        </p:nvSpPr>
        <p:spPr>
          <a:xfrm>
            <a:off x="6725737" y="292715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601F9C-E016-E515-F064-BEF6BDA841A2}"/>
              </a:ext>
            </a:extLst>
          </p:cNvPr>
          <p:cNvSpPr txBox="1"/>
          <p:nvPr/>
        </p:nvSpPr>
        <p:spPr>
          <a:xfrm>
            <a:off x="4997301" y="357056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EBC19AE-1945-D417-0C53-B4E4E904AE3E}"/>
              </a:ext>
            </a:extLst>
          </p:cNvPr>
          <p:cNvSpPr txBox="1"/>
          <p:nvPr/>
        </p:nvSpPr>
        <p:spPr>
          <a:xfrm>
            <a:off x="6725737" y="357056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019"/>
                                        </p:tgtEl>
                                        <p:attrNameLst>
                                          <p:attrName>style.visibility</p:attrName>
                                        </p:attrNameLst>
                                      </p:cBhvr>
                                      <p:to>
                                        <p:strVal val="visible"/>
                                      </p:to>
                                    </p:set>
                                    <p:animEffect transition="in" filter="fade">
                                      <p:cBhvr>
                                        <p:cTn id="7" dur="500"/>
                                        <p:tgtEl>
                                          <p:spTgt spid="10019"/>
                                        </p:tgtEl>
                                      </p:cBhvr>
                                    </p:animEffect>
                                    <p:anim calcmode="lin" valueType="num">
                                      <p:cBhvr>
                                        <p:cTn id="8" dur="500" fill="hold"/>
                                        <p:tgtEl>
                                          <p:spTgt spid="10019"/>
                                        </p:tgtEl>
                                        <p:attrNameLst>
                                          <p:attrName>ppt_x</p:attrName>
                                        </p:attrNameLst>
                                      </p:cBhvr>
                                      <p:tavLst>
                                        <p:tav tm="0">
                                          <p:val>
                                            <p:strVal val="#ppt_x"/>
                                          </p:val>
                                        </p:tav>
                                        <p:tav tm="100000">
                                          <p:val>
                                            <p:strVal val="#ppt_x"/>
                                          </p:val>
                                        </p:tav>
                                      </p:tavLst>
                                    </p:anim>
                                    <p:anim calcmode="lin" valueType="num">
                                      <p:cBhvr>
                                        <p:cTn id="9" dur="500" fill="hold"/>
                                        <p:tgtEl>
                                          <p:spTgt spid="100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9"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pic>
        <p:nvPicPr>
          <p:cNvPr id="2" name="Picture 1">
            <a:extLst>
              <a:ext uri="{FF2B5EF4-FFF2-40B4-BE49-F238E27FC236}">
                <a16:creationId xmlns:a16="http://schemas.microsoft.com/office/drawing/2014/main" id="{63B56D34-6B5F-8F2A-52D5-739ABC7F41D5}"/>
              </a:ext>
            </a:extLst>
          </p:cNvPr>
          <p:cNvPicPr>
            <a:picLocks noChangeAspect="1"/>
          </p:cNvPicPr>
          <p:nvPr/>
        </p:nvPicPr>
        <p:blipFill>
          <a:blip r:embed="rId3"/>
          <a:stretch>
            <a:fillRect/>
          </a:stretch>
        </p:blipFill>
        <p:spPr>
          <a:xfrm>
            <a:off x="0" y="0"/>
            <a:ext cx="9144000" cy="5143500"/>
          </a:xfrm>
          <a:prstGeom prst="rect">
            <a:avLst/>
          </a:prstGeom>
        </p:spPr>
      </p:pic>
      <p:sp>
        <p:nvSpPr>
          <p:cNvPr id="9872" name="Google Shape;9872;p34"/>
          <p:cNvSpPr txBox="1">
            <a:spLocks noGrp="1"/>
          </p:cNvSpPr>
          <p:nvPr>
            <p:ph type="title"/>
          </p:nvPr>
        </p:nvSpPr>
        <p:spPr>
          <a:xfrm>
            <a:off x="898062" y="1669950"/>
            <a:ext cx="4493262" cy="21092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t>Từ thí nghiệm 1 </a:t>
            </a:r>
            <a:r>
              <a:rPr lang="vi-VN" dirty="0"/>
              <a:t>cho biết </a:t>
            </a:r>
            <a:r>
              <a:rPr lang="en-US" dirty="0" err="1"/>
              <a:t>sự</a:t>
            </a:r>
            <a:r>
              <a:rPr lang="en-US" dirty="0"/>
              <a:t> </a:t>
            </a:r>
            <a:r>
              <a:rPr lang="en-US" dirty="0" err="1"/>
              <a:t>thay</a:t>
            </a:r>
            <a:r>
              <a:rPr lang="en-US" dirty="0"/>
              <a:t> </a:t>
            </a:r>
            <a:r>
              <a:rPr lang="en-US" dirty="0" err="1"/>
              <a:t>đổi</a:t>
            </a:r>
            <a:r>
              <a:rPr lang="en-US" dirty="0"/>
              <a:t> </a:t>
            </a:r>
            <a:r>
              <a:rPr lang="en-US" dirty="0" err="1"/>
              <a:t>của</a:t>
            </a:r>
            <a:r>
              <a:rPr lang="en-US" dirty="0"/>
              <a:t> </a:t>
            </a:r>
            <a:r>
              <a:rPr lang="en-US" dirty="0" err="1"/>
              <a:t>kim</a:t>
            </a:r>
            <a:r>
              <a:rPr lang="en-US" dirty="0"/>
              <a:t> </a:t>
            </a:r>
            <a:r>
              <a:rPr lang="en-US" dirty="0" err="1"/>
              <a:t>kế</a:t>
            </a:r>
            <a:r>
              <a:rPr lang="en-US" dirty="0"/>
              <a:t> </a:t>
            </a:r>
            <a:r>
              <a:rPr lang="en-US" dirty="0" err="1"/>
              <a:t>chứng</a:t>
            </a:r>
            <a:r>
              <a:rPr lang="en-US" dirty="0"/>
              <a:t> </a:t>
            </a:r>
            <a:r>
              <a:rPr lang="en-US" dirty="0" err="1"/>
              <a:t>tỏ</a:t>
            </a:r>
            <a:r>
              <a:rPr lang="en-US" dirty="0"/>
              <a:t> </a:t>
            </a:r>
            <a:r>
              <a:rPr lang="en-US" dirty="0" err="1"/>
              <a:t>điều</a:t>
            </a:r>
            <a:r>
              <a:rPr lang="en-US" dirty="0"/>
              <a:t> </a:t>
            </a:r>
            <a:r>
              <a:rPr lang="en-US" dirty="0" err="1"/>
              <a:t>gì</a:t>
            </a:r>
            <a:r>
              <a:rPr lang="en-US" dirty="0"/>
              <a:t> ?</a:t>
            </a:r>
            <a:endParaRPr dirty="0"/>
          </a:p>
        </p:txBody>
      </p:sp>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4"/>
          <p:cNvSpPr/>
          <p:nvPr/>
        </p:nvSpPr>
        <p:spPr>
          <a:xfrm>
            <a:off x="6972450" y="158742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0116;p49">
            <a:extLst>
              <a:ext uri="{FF2B5EF4-FFF2-40B4-BE49-F238E27FC236}">
                <a16:creationId xmlns:a16="http://schemas.microsoft.com/office/drawing/2014/main" id="{545A4C84-A60A-3FDF-C023-74CFA8DF463B}"/>
              </a:ext>
            </a:extLst>
          </p:cNvPr>
          <p:cNvGrpSpPr/>
          <p:nvPr/>
        </p:nvGrpSpPr>
        <p:grpSpPr>
          <a:xfrm>
            <a:off x="809099" y="113401"/>
            <a:ext cx="1222050" cy="1357244"/>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95" name="Picture 9894">
            <a:extLst>
              <a:ext uri="{FF2B5EF4-FFF2-40B4-BE49-F238E27FC236}">
                <a16:creationId xmlns:a16="http://schemas.microsoft.com/office/drawing/2014/main" id="{02F6B6A0-82F0-09A9-7EFE-3DEA767147E4}"/>
              </a:ext>
            </a:extLst>
          </p:cNvPr>
          <p:cNvPicPr>
            <a:picLocks noChangeAspect="1"/>
          </p:cNvPicPr>
          <p:nvPr/>
        </p:nvPicPr>
        <p:blipFill>
          <a:blip r:embed="rId4"/>
          <a:stretch>
            <a:fillRect/>
          </a:stretch>
        </p:blipFill>
        <p:spPr>
          <a:xfrm>
            <a:off x="5245479" y="1470645"/>
            <a:ext cx="3453942" cy="34539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679331" y="67487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4"/>
          <p:cNvSpPr/>
          <p:nvPr/>
        </p:nvSpPr>
        <p:spPr>
          <a:xfrm>
            <a:off x="5690408" y="65093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4"/>
          <p:cNvSpPr/>
          <p:nvPr/>
        </p:nvSpPr>
        <p:spPr>
          <a:xfrm>
            <a:off x="6803594" y="70598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714397" y="3182638"/>
            <a:ext cx="1695678" cy="1695680"/>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1266027" y="616675"/>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2" name="Google Shape;9872;p34"/>
          <p:cNvSpPr txBox="1">
            <a:spLocks noGrp="1"/>
          </p:cNvSpPr>
          <p:nvPr>
            <p:ph type="title"/>
          </p:nvPr>
        </p:nvSpPr>
        <p:spPr>
          <a:xfrm>
            <a:off x="1615452" y="1349796"/>
            <a:ext cx="6472751" cy="1538701"/>
          </a:xfrm>
          <a:prstGeom prst="rect">
            <a:avLst/>
          </a:prstGeom>
        </p:spPr>
        <p:txBody>
          <a:bodyPr spcFirstLastPara="1" wrap="square" lIns="91425" tIns="91425" rIns="91425" bIns="91425" anchor="ctr" anchorCtr="0">
            <a:noAutofit/>
          </a:bodyPr>
          <a:lstStyle/>
          <a:p>
            <a:pPr indent="457200"/>
            <a:r>
              <a:rPr lang="vi-VN"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Trong quá trình dịch chuyển thanh nam châm vĩnh cửu lại gẩn hoặc ra xa cuộn dây dẫn thì kim điện kế bị lệch sang phải hoặc sang trái, chứng tỏ có dòng điện chạy trong cuộn dây dẫn.</a:t>
            </a:r>
            <a:endParaRPr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Google Shape;9834;p32">
            <a:extLst>
              <a:ext uri="{FF2B5EF4-FFF2-40B4-BE49-F238E27FC236}">
                <a16:creationId xmlns:a16="http://schemas.microsoft.com/office/drawing/2014/main" id="{6739EA80-898A-418C-88CE-2A9A64748BAB}"/>
              </a:ext>
            </a:extLst>
          </p:cNvPr>
          <p:cNvSpPr txBox="1">
            <a:spLocks/>
          </p:cNvSpPr>
          <p:nvPr/>
        </p:nvSpPr>
        <p:spPr>
          <a:xfrm>
            <a:off x="1989139" y="1005666"/>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Kết</a:t>
            </a:r>
            <a:r>
              <a:rPr lang="en-US" sz="2000" dirty="0">
                <a:solidFill>
                  <a:srgbClr val="002060"/>
                </a:solidFill>
              </a:rPr>
              <a:t> </a:t>
            </a:r>
            <a:r>
              <a:rPr lang="en-US" sz="2000" dirty="0" err="1">
                <a:solidFill>
                  <a:srgbClr val="002060"/>
                </a:solidFill>
              </a:rPr>
              <a:t>luận</a:t>
            </a:r>
            <a:r>
              <a:rPr lang="en-US" sz="2000" dirty="0">
                <a:solidFill>
                  <a:srgbClr val="002060"/>
                </a:solidFill>
              </a:rPr>
              <a:t>:</a:t>
            </a:r>
          </a:p>
        </p:txBody>
      </p:sp>
      <p:sp>
        <p:nvSpPr>
          <p:cNvPr id="61" name="Google Shape;9872;p34">
            <a:extLst>
              <a:ext uri="{FF2B5EF4-FFF2-40B4-BE49-F238E27FC236}">
                <a16:creationId xmlns:a16="http://schemas.microsoft.com/office/drawing/2014/main" id="{5A56343F-2A38-4353-9D5B-476764543A13}"/>
              </a:ext>
            </a:extLst>
          </p:cNvPr>
          <p:cNvSpPr txBox="1">
            <a:spLocks/>
          </p:cNvSpPr>
          <p:nvPr/>
        </p:nvSpPr>
        <p:spPr>
          <a:xfrm>
            <a:off x="1558183" y="2727397"/>
            <a:ext cx="6252960" cy="10552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indent="457200"/>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điện xuất hiện trong cuộn dây dẫn khi đó gọi là dòng điện cảm ứng.</a:t>
            </a:r>
            <a:endParaRPr lang="vi-VN"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423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72"/>
                                        </p:tgtEl>
                                        <p:attrNameLst>
                                          <p:attrName>style.visibility</p:attrName>
                                        </p:attrNameLst>
                                      </p:cBhvr>
                                      <p:to>
                                        <p:strVal val="visible"/>
                                      </p:to>
                                    </p:set>
                                    <p:animEffect transition="in" filter="barn(inVertical)">
                                      <p:cBhvr>
                                        <p:cTn id="7" dur="500"/>
                                        <p:tgtEl>
                                          <p:spTgt spid="98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2" grpId="0"/>
      <p:bldP spid="61" grpId="0"/>
    </p:bldLst>
  </p:timing>
</p:sld>
</file>

<file path=ppt/theme/theme1.xml><?xml version="1.0" encoding="utf-8"?>
<a:theme xmlns:a="http://schemas.openxmlformats.org/drawingml/2006/main" name="Pasos para estudiar un texto by Slidesgo">
  <a:themeElements>
    <a:clrScheme name="Simple Light">
      <a:dk1>
        <a:srgbClr val="222828"/>
      </a:dk1>
      <a:lt1>
        <a:srgbClr val="71C9B9"/>
      </a:lt1>
      <a:dk2>
        <a:srgbClr val="68B3A5"/>
      </a:dk2>
      <a:lt2>
        <a:srgbClr val="005051"/>
      </a:lt2>
      <a:accent1>
        <a:srgbClr val="FCC94C"/>
      </a:accent1>
      <a:accent2>
        <a:srgbClr val="FBFEE9"/>
      </a:accent2>
      <a:accent3>
        <a:srgbClr val="F1E4D1"/>
      </a:accent3>
      <a:accent4>
        <a:srgbClr val="E4DEC8"/>
      </a:accent4>
      <a:accent5>
        <a:srgbClr val="FFFFFF"/>
      </a:accent5>
      <a:accent6>
        <a:srgbClr val="C7404E"/>
      </a:accent6>
      <a:hlink>
        <a:srgbClr val="22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2005</TotalTime>
  <Words>3011</Words>
  <Application>Microsoft Office PowerPoint</Application>
  <PresentationFormat>On-screen Show (16:9)</PresentationFormat>
  <Paragraphs>257</Paragraphs>
  <Slides>60</Slides>
  <Notes>59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Arial</vt:lpstr>
      <vt:lpstr>宋体</vt:lpstr>
      <vt:lpstr>Wingdings</vt:lpstr>
      <vt:lpstr>inpin heiti</vt:lpstr>
      <vt:lpstr>Calibri</vt:lpstr>
      <vt:lpstr>Times New Roman</vt:lpstr>
      <vt:lpstr>Gantari ExtraBold</vt:lpstr>
      <vt:lpstr>#9Slide03 Arima Madurai Black</vt:lpstr>
      <vt:lpstr>Fira Sans Condensed Black</vt:lpstr>
      <vt:lpstr>#9Slide03 Comfortaa Bold</vt:lpstr>
      <vt:lpstr>Gantari</vt:lpstr>
      <vt:lpstr>Pasos para estudiar un texto by Slidesgo</vt:lpstr>
      <vt:lpstr>Cần nạp điện</vt:lpstr>
      <vt:lpstr>BÀI 11</vt:lpstr>
      <vt:lpstr>NỘI DUNG BÀI HỌC</vt:lpstr>
      <vt:lpstr>Dùng nam châm tạo ra dòng điện </vt:lpstr>
      <vt:lpstr>PowerPoint Presentation</vt:lpstr>
      <vt:lpstr>PowerPoint Presentation</vt:lpstr>
      <vt:lpstr>KẾT QUẢ THÍ NGHIỆM 1</vt:lpstr>
      <vt:lpstr>Từ thí nghiệm 1 cho biết sự thay đổi của kim kế chứng tỏ điều gì ?</vt:lpstr>
      <vt:lpstr>Trong quá trình dịch chuyển thanh nam châm vĩnh cửu lại gẩn hoặc ra xa cuộn dây dẫn thì kim điện kế bị lệch sang phải hoặc sang trái, chứng tỏ có dòng điện chạy trong cuộn dây dẫn.</vt:lpstr>
      <vt:lpstr>PowerPoint Presentation</vt:lpstr>
      <vt:lpstr>PowerPoint Presentation</vt:lpstr>
      <vt:lpstr>PowerPoint Presentation</vt:lpstr>
      <vt:lpstr>PowerPoint Presentation</vt:lpstr>
      <vt:lpstr>PowerPoint Presentation</vt:lpstr>
      <vt:lpstr>PowerPoint Presentation</vt:lpstr>
      <vt:lpstr>1. Khi đóng hoặc mở cồng tắc thì số đường sức từ xuyên qua tiết diện cuộn dây dẫn biến thiên như thế nào?</vt:lpstr>
      <vt:lpstr>1. Khi đóng hoặc mở công tắc thì số đường sức tử xuyên qua tiết diện cuộn dây dẫn tăng.</vt:lpstr>
      <vt:lpstr>2. Từ hai thí nghiệm dùng thanh nam châm vĩnh cửu dịch chuyển và nam châm điện ở trên, hãy nêu giả thuyết về nguyên nhân xuất hiện dòng điện cảm ứng trong cuộn dây.</vt:lpstr>
      <vt:lpstr>2. Từ hai thí nghiệm dùng thanh năm châm vĩnh cửu dịch chuyển và nam châm điện ở trên, nguyên nhân xuất hiện dòng điện cảm ứng trong cuộn dây là do sự thay đổi số đường sức từ đi qua cuộn dây. </vt:lpstr>
      <vt:lpstr>II. Điều kiện xuất hiện dòng điện cảm ứng</vt:lpstr>
      <vt:lpstr>1. Đề xuất một số cách làm biến thiên số đường sức từ xuyên qua tiết diện cuộn dây dẫn.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NGUYÊN TẮC TẠO RA DÒNG ĐIỆN XOAY CHIỀU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Cần nạp điện</dc:title>
  <cp:lastModifiedBy>Admin</cp:lastModifiedBy>
  <cp:revision>35</cp:revision>
  <dcterms:modified xsi:type="dcterms:W3CDTF">2025-11-24T02:55:57Z</dcterms:modified>
</cp:coreProperties>
</file>