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33" r:id="rId2"/>
    <p:sldId id="335" r:id="rId3"/>
    <p:sldId id="357" r:id="rId4"/>
    <p:sldId id="334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71" r:id="rId17"/>
    <p:sldId id="372" r:id="rId18"/>
    <p:sldId id="369" r:id="rId19"/>
    <p:sldId id="370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389" r:id="rId37"/>
    <p:sldId id="39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FFFF"/>
    <a:srgbClr val="FF6600"/>
    <a:srgbClr val="FF0000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8" autoAdjust="0"/>
    <p:restoredTop sz="98566" autoAdjust="0"/>
  </p:normalViewPr>
  <p:slideViewPr>
    <p:cSldViewPr snapToGrid="0">
      <p:cViewPr>
        <p:scale>
          <a:sx n="78" d="100"/>
          <a:sy n="78" d="100"/>
        </p:scale>
        <p:origin x="-24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JAOn5b4I6k?si=a6peYO1nnBAOxNc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2800096" y="1799711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8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100"/>
            <a:ext cx="12158647" cy="19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0" y="2064327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Potassium chloride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687781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ZnSO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Zinc sulfate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435924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MgCO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Magnesium carbonate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142508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Calsium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phosphate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807528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Cu(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Copper (II) nitrate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514105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sulfate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90057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H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ammonium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7734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25300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731788"/>
            <a:ext cx="12192000" cy="596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muối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=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ion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kim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loại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sz="28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kèm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hoá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trị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/ ion ammonium (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</a:t>
            </a:r>
            <a:r>
              <a:rPr lang="en-US" altLang="zh-CN" sz="2800" b="1" kern="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kern="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) +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gốc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acid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3338945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Potassium chloride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865414"/>
            <a:ext cx="6844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sulfate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4558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9045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40327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PbCl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95745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AgCl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9431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2363" y="4527840"/>
            <a:ext cx="2161308" cy="233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8672944" y="4754533"/>
            <a:ext cx="346363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 muối tan trong nước là: K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AgNO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KCl, CaCl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MgSO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8121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263206"/>
            <a:ext cx="12192000" cy="596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muối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=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ion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kim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loại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sz="28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kèm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hoá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trị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/ ion ammonium (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</a:t>
            </a:r>
            <a:r>
              <a:rPr lang="en-US" altLang="zh-CN" sz="2800" b="1" kern="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kern="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) +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gốc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acid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1870363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Potassium chloride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396832"/>
            <a:ext cx="6844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sulfate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98729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43592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9346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PbCl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48887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AgCl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9823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4395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8520545" y="0"/>
            <a:ext cx="367145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Hiện tượng: Mẩu dây đồng tan dần, có lớp kim loại trắng bạc bám ngoài dây đồng, dung dịch sau phản ứng có màu xanh.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859036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554182" y="5638800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395855" y="986217"/>
            <a:ext cx="37961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Bề mặt sợi dây đồng có lớp kim loại trắng bạc, dung dịch trong ống nghiệm đậm màu dần. Do dung dịch AgNO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đã phản ứng với kim loại Cu theo phương trình hoá học sau:</a:t>
            </a:r>
          </a:p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2AgNO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Cu → Cu(NO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+ 2Ag↓.</a:t>
            </a:r>
          </a:p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Dung dịch Cu(NO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có màu xanh</a:t>
            </a:r>
            <a:r>
              <a:rPr lang="vi-VN" dirty="0" smtClean="0"/>
              <a:t>.</a:t>
            </a:r>
            <a:endParaRPr lang="vi-VN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68037" y="6151418"/>
            <a:ext cx="7439890" cy="27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1891" y="6553200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3" grpId="0"/>
      <p:bldP spid="31763" grpId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8121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24161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5769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2AgNO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Cu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Cu(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2Ag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6572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0867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10341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411480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11237" y="3840184"/>
            <a:ext cx="88807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Fe + CuSO</a:t>
            </a:r>
            <a:r>
              <a:rPr lang="it-IT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FeSO</a:t>
            </a:r>
            <a:r>
              <a:rPr lang="it-IT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Cu.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08218" cy="685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3380509" y="1859069"/>
            <a:ext cx="8811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Phương trình hoá học xảy ra: Zn + CuSO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ZnSO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Cu.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80509" y="2787323"/>
            <a:ext cx="8811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Dự đoán sự thay đổi màu của dung dịch: Dung dịch nhạt màu dần đến mất màu.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11236" y="4394365"/>
            <a:ext cx="88807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Zn + 2AgNO</a:t>
            </a:r>
            <a:r>
              <a:rPr lang="it-IT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Zn(NO</a:t>
            </a:r>
            <a:r>
              <a:rPr lang="it-IT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+ 2Ag.</a:t>
            </a:r>
            <a:endParaRPr lang="it-IT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/>
      <p:bldP spid="19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8121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24161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5769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2AgNO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Cu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Cu(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2Ag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6572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0867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10341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411480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60827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457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61123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Hiện tượng: Xuất hiện kết tủa trắng.</a:t>
            </a:r>
            <a:endParaRPr lang="vi-VN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09600" y="4294910"/>
            <a:ext cx="448887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0" y="5045564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Giải thích: Dung dịch BaCl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phản ứng với dung dịch 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tạo thành kết tủa trắng là BaSO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Phương trình hoá học:</a:t>
            </a:r>
          </a:p>
          <a:p>
            <a:pPr algn="ctr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BaSO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+ 2HCl.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34384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2AgNO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Cu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Cu(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2Ag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241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8536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87032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88171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33751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393710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 trình hoá học: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→ BaSO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+ 2HCl.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36414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53478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acid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7928" y="1595747"/>
            <a:ext cx="7994072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 tượng: có khí thoát ra.</a:t>
            </a: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Giải thích: 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loãng tác dụng với 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sinh ra khí 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theo phương trình hoá học: 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↑ + 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21703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4197928" y="3410692"/>
            <a:ext cx="7994072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 tượng: xuất hiện kết tủa trắng.</a:t>
            </a: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Giải thích: HCl tác dụng với AgNO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sinh ra kết tủa trắng là AgCl theo phương trình hoá học: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HCl + AgNO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AgCl↓ + HNO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34384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2AgNO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Cu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Cu(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2Ag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241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8536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87032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88171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33751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393710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 trình hoá học: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→ BaSO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+ 2HCl.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36414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53478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acid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85514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8219381" cy="484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94375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Hiện tượng: Xuất hiện kết tủa xanh, dung dịch nhạt màu dần.</a:t>
            </a:r>
            <a:endParaRPr lang="vi-VN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98760" y="4641285"/>
            <a:ext cx="448887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0" y="5544344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Giải thích: CuSO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tác dụng với NaOH sinh ra kết tủa Cu(OH)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có màu xanh. Phương trình hoá học: CuSO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+ 2NaOH → Cu(OH)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241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8536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31614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7957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221669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acid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65474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310583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 trình hoá học: CuSO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+ 2NaOH → Cu(OH)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Na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57443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55811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base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87637" y="2440875"/>
            <a:ext cx="720436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3NaOH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→ Fe(OH)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3NaCl</a:t>
            </a:r>
            <a:endParaRPr lang="en-US" sz="32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0689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5209310" y="3424547"/>
            <a:ext cx="698269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2KOH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→ Cu(OH)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2KCl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89018" y="4408221"/>
            <a:ext cx="720436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MgSO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32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417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2202873" y="5074201"/>
            <a:ext cx="720436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2KOH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Cu(OH)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2KCl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241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8536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31614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7957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221669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acid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65474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310583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 trình hoá học: CuSO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+ 2NaOH → Cu(OH)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Na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57443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55811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base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0792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130647" cy="480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81905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Hiện tượng: Xuất hiện kết tủa trắng.</a:t>
            </a:r>
            <a:endParaRPr lang="vi-VN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93950" y="4613575"/>
            <a:ext cx="448887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0" y="5322664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Giải thích: Dung dịch 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tác dụng với dung dịch CaCl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sinh ra kết tủa trắng là CaCO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theo phương trình hoá học:</a:t>
            </a:r>
          </a:p>
          <a:p>
            <a:pPr algn="ctr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CaCl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CaCO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+ 2NaCl.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241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8536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31614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7957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221669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acid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65474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406179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 trình hoá học: Na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CaCl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→ CaCO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+ 2NaCl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55810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308952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base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56914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09843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68889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ACID, BASE, OXIDE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25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4103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ACID, BASE, OXIDE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60793" y="1066793"/>
            <a:ext cx="20643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Oxide acid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29" y="969805"/>
            <a:ext cx="20643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Oxide base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29" y="4710539"/>
            <a:ext cx="20643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49957" y="4696685"/>
            <a:ext cx="20643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38284" y="2826321"/>
            <a:ext cx="174567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>
            <a:stCxn id="36" idx="3"/>
            <a:endCxn id="40" idx="0"/>
          </p:cNvCxnSpPr>
          <p:nvPr/>
        </p:nvCxnSpPr>
        <p:spPr>
          <a:xfrm>
            <a:off x="3325121" y="1359181"/>
            <a:ext cx="2285999" cy="146714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1"/>
            <a:endCxn id="40" idx="0"/>
          </p:cNvCxnSpPr>
          <p:nvPr/>
        </p:nvCxnSpPr>
        <p:spPr>
          <a:xfrm rot="10800000" flipV="1">
            <a:off x="5611121" y="1262193"/>
            <a:ext cx="2008909" cy="156412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9" idx="3"/>
          </p:cNvCxnSpPr>
          <p:nvPr/>
        </p:nvCxnSpPr>
        <p:spPr>
          <a:xfrm rot="10800000" flipV="1">
            <a:off x="3214285" y="3409653"/>
            <a:ext cx="2424546" cy="157941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0"/>
            <a:endCxn id="40" idx="1"/>
          </p:cNvCxnSpPr>
          <p:nvPr/>
        </p:nvCxnSpPr>
        <p:spPr>
          <a:xfrm rot="5400000" flipH="1" flipV="1">
            <a:off x="2671214" y="2629616"/>
            <a:ext cx="1577976" cy="255616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38" idx="1"/>
          </p:cNvCxnSpPr>
          <p:nvPr/>
        </p:nvCxnSpPr>
        <p:spPr>
          <a:xfrm>
            <a:off x="5624975" y="3409654"/>
            <a:ext cx="1995054" cy="159327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8" idx="0"/>
            <a:endCxn id="40" idx="3"/>
          </p:cNvCxnSpPr>
          <p:nvPr/>
        </p:nvCxnSpPr>
        <p:spPr>
          <a:xfrm rot="16200000" flipV="1">
            <a:off x="6772160" y="2830505"/>
            <a:ext cx="1591830" cy="216823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045538" y="1510146"/>
            <a:ext cx="126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Base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80381" y="1482439"/>
            <a:ext cx="139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Acid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98623" y="2909452"/>
            <a:ext cx="185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73376" y="3297379"/>
            <a:ext cx="21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Oxide base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25799" y="3685306"/>
            <a:ext cx="126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Base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19198" y="4128656"/>
            <a:ext cx="126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53360" y="4045525"/>
            <a:ext cx="139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Acid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32781" y="4239497"/>
            <a:ext cx="126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Base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61036" y="2951021"/>
            <a:ext cx="139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Acid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301340" y="3477488"/>
            <a:ext cx="21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Oxide acid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132616" y="4003965"/>
            <a:ext cx="126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53" grpId="0"/>
      <p:bldP spid="54" grpId="0"/>
      <p:bldP spid="57" grpId="0"/>
      <p:bldP spid="61" grpId="0"/>
      <p:bldP spid="62" grpId="0"/>
      <p:bldP spid="63" grpId="0"/>
      <p:bldP spid="64" grpId="0"/>
      <p:bldP spid="68" grpId="0"/>
      <p:bldP spid="69" grpId="0"/>
      <p:bldP spid="70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80"/>
            <a:ext cx="12192000" cy="648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20145" y="1263240"/>
            <a:ext cx="687185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AgCl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99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5320145" y="2662549"/>
            <a:ext cx="687185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2NaCl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20145" y="4144985"/>
            <a:ext cx="687185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Ca(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2KNO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3563" y="2052948"/>
            <a:ext cx="687185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12192001" cy="21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817414" y="2690253"/>
            <a:ext cx="687185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17421" y="3258291"/>
            <a:ext cx="687185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2NaOH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→ Cu(OH)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2NaCl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241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9143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+ base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4078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+ 2NaOH → Na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en-US" sz="28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184262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+ Oxide base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234994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2HCl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279858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acid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332750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→ BaSO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+ 2HCl.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376840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+ Oxide acid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425576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475207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2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529485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Na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CaCl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→ CaCO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+ 2NaCl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0591" y="3810000"/>
            <a:ext cx="536141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ctangle 43"/>
          <p:cNvSpPr/>
          <p:nvPr/>
        </p:nvSpPr>
        <p:spPr>
          <a:xfrm>
            <a:off x="7190509" y="1678817"/>
            <a:ext cx="5001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12.2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20982" y="2510137"/>
            <a:ext cx="8866909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</a:p>
          <a:p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(1) 2NaOH + SO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Na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O.</a:t>
            </a:r>
          </a:p>
          <a:p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(2) 2NaOH + H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Na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+ 2H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O.</a:t>
            </a:r>
          </a:p>
          <a:p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(3) 2NaOH + CuSO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Na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Cu(OH)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1"/>
            <a:ext cx="12192001" cy="261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1634835" y="4574453"/>
            <a:ext cx="89084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11.</a:t>
            </a:r>
          </a:p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2HCl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(2) Cu(OH)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2HCl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BaSO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↓.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82291" y="1387938"/>
            <a:ext cx="84097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 51 kg = 51 000 gam.</a:t>
            </a: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Al2O3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102=500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(mol)</a:t>
            </a:r>
            <a:endParaRPr lang="en-US" sz="32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 trình hoá học:</a:t>
            </a: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+ 3H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Al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+ 3H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Theo phương trình hoá học có:</a:t>
            </a: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Al2(SO4)3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=n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Al2O3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=500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(mol)</a:t>
            </a: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 lượng Al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tạo thành là:</a:t>
            </a: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 = 500 × 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342 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 171 000 gam = 171 kg.</a:t>
            </a:r>
            <a:endParaRPr lang="vi-VN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6576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20" y="1317499"/>
            <a:ext cx="12058903" cy="358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12192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1: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điền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?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hoá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a) CO</a:t>
            </a:r>
            <a:r>
              <a:rPr kumimoji="0" lang="en-US" sz="32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? ⇢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CO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Na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CO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? ⇢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BaCO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NaCl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c) Cu + ? ⇢ Cu(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NO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sz="32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Ag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KOH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 ? ⇢ Mg(OH)</a:t>
            </a:r>
            <a:r>
              <a:rPr kumimoji="0" lang="en-US" sz="32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SO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3200" b="0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Hoàn thành các phương trình hoá học theo sơ đồ chuyển hoá sau:</a:t>
            </a:r>
          </a:p>
          <a:p>
            <a:pPr algn="just"/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NaOH → Na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→ Na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→ NaCl</a:t>
            </a:r>
          </a:p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Cho các chất sau: Mg, MgCl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MgO, Mg(OH)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MgSO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Lập sơ đồ chuyển hoá giữa các chất trên.</a:t>
            </a:r>
          </a:p>
          <a:p>
            <a:pPr algn="just"/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Hoàn thành các phương trình hoá học theo sơ đồ chuyển hoá đã lập được.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1219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4: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một chiếc đinh sắt vào 20 ml dung dịch CuSO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0,1 M. Sau khi phản ứng kết thúc, thấy có kim loại màu đỏ được tạo thành.</a:t>
            </a:r>
          </a:p>
          <a:p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Viết phương trình hoá học của phản ứng xảy ra.</a:t>
            </a:r>
          </a:p>
          <a:p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Giả sử CuSO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trong dung dịch phản ứng hết, tính khối lượng kim loại màu đỏ được tạo ra.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2535381"/>
            <a:ext cx="12192000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5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Cho 50 ml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Na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CO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0,1 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vừa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đủ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0,1 M,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NaCl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CO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thoát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CO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(ở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đkc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coi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hiệu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suất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100%).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Uống nước cam thời điểm nào tốt nhất cho sức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46364" y="0"/>
          <a:ext cx="1153019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8780"/>
                <a:gridCol w="2639759"/>
                <a:gridCol w="34116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Acid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Kim </a:t>
                      </a:r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acid 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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Muối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 + hydrogen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Zn + </a:t>
                      </a:r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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ZnCl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2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 + </a:t>
                      </a:r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H</a:t>
                      </a:r>
                      <a:r>
                        <a:rPr lang="en-US" sz="2800" baseline="-250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2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ZnCl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2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Acid + Base 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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Muối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 +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Nước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800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2NaOH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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Na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2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SO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4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 +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H</a:t>
                      </a:r>
                      <a:r>
                        <a:rPr lang="en-US" sz="2800" baseline="-250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2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O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800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Na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2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SO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4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Acid + Oxide base 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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Muối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 +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Nước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CuO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 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CuCl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aseline="-250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CuCl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34636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979507"/>
            <a:ext cx="4862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ion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  <a:endParaRPr lang="en-US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109" y="5846645"/>
            <a:ext cx="9642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464416"/>
            <a:ext cx="151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780" y="4893907"/>
            <a:ext cx="676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Acid: ion hydrogen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endParaRPr lang="en-US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780" y="5364962"/>
            <a:ext cx="676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ion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endParaRPr lang="en-US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90057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H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ammonium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7734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4582" y="0"/>
            <a:ext cx="413181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29490" y="4387733"/>
          <a:ext cx="11416147" cy="1724894"/>
        </p:xfrm>
        <a:graphic>
          <a:graphicData uri="http://schemas.openxmlformats.org/drawingml/2006/table">
            <a:tbl>
              <a:tblPr/>
              <a:tblGrid>
                <a:gridCol w="3249475"/>
                <a:gridCol w="1633335"/>
                <a:gridCol w="1616141"/>
                <a:gridCol w="1633335"/>
                <a:gridCol w="1616141"/>
                <a:gridCol w="1667720"/>
              </a:tblGrid>
              <a:tr h="75230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en-US" sz="3600" baseline="-250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36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r>
                        <a:rPr lang="en-US" sz="3600" baseline="-250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MgCl</a:t>
                      </a:r>
                      <a:r>
                        <a:rPr lang="en-US" sz="3600" baseline="-250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CaCO</a:t>
                      </a:r>
                      <a:r>
                        <a:rPr lang="en-US" sz="3600" baseline="-250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CuSO</a:t>
                      </a:r>
                      <a:r>
                        <a:rPr lang="en-US" sz="3600" baseline="-250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KNO</a:t>
                      </a:r>
                      <a:r>
                        <a:rPr lang="en-US" sz="3600" baseline="-250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591"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Acid tương ứng</a:t>
                      </a:r>
                      <a:endParaRPr lang="vi-VN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713018" y="5306291"/>
            <a:ext cx="15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0145" y="5292437"/>
            <a:ext cx="15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endParaRPr lang="en-US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54981" y="5278582"/>
            <a:ext cx="15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89818" y="5278582"/>
            <a:ext cx="15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10800" y="5306292"/>
            <a:ext cx="15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90057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H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ammonium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7734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25300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3970"/>
            <a:ext cx="122227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0" y="556952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 Link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https://youtu.be/zJAOn5b4I6k?si=a6peYO1nnBAOxNcm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2861</TotalTime>
  <Words>1731</Words>
  <Application>Microsoft Office PowerPoint</Application>
  <PresentationFormat>Custom</PresentationFormat>
  <Paragraphs>281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admin</cp:lastModifiedBy>
  <cp:revision>676</cp:revision>
  <dcterms:created xsi:type="dcterms:W3CDTF">2022-07-11T10:05:56Z</dcterms:created>
  <dcterms:modified xsi:type="dcterms:W3CDTF">2025-11-11T23:33:19Z</dcterms:modified>
</cp:coreProperties>
</file>