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8" r:id="rId2"/>
    <p:sldId id="257" r:id="rId3"/>
    <p:sldId id="312" r:id="rId4"/>
    <p:sldId id="256" r:id="rId5"/>
    <p:sldId id="271" r:id="rId6"/>
    <p:sldId id="259" r:id="rId7"/>
    <p:sldId id="267" r:id="rId8"/>
    <p:sldId id="313" r:id="rId9"/>
    <p:sldId id="314" r:id="rId10"/>
    <p:sldId id="302" r:id="rId11"/>
    <p:sldId id="315" r:id="rId12"/>
    <p:sldId id="316" r:id="rId13"/>
    <p:sldId id="317" r:id="rId14"/>
    <p:sldId id="318" r:id="rId15"/>
    <p:sldId id="273" r:id="rId16"/>
    <p:sldId id="319" r:id="rId17"/>
    <p:sldId id="320" r:id="rId18"/>
    <p:sldId id="321" r:id="rId19"/>
    <p:sldId id="304" r:id="rId20"/>
    <p:sldId id="322" r:id="rId21"/>
    <p:sldId id="323" r:id="rId22"/>
    <p:sldId id="324" r:id="rId23"/>
    <p:sldId id="303" r:id="rId24"/>
    <p:sldId id="278" r:id="rId25"/>
    <p:sldId id="325" r:id="rId26"/>
    <p:sldId id="327" r:id="rId27"/>
    <p:sldId id="326" r:id="rId28"/>
    <p:sldId id="328" r:id="rId29"/>
    <p:sldId id="266" r:id="rId30"/>
    <p:sldId id="329" r:id="rId31"/>
    <p:sldId id="330" r:id="rId32"/>
    <p:sldId id="293" r:id="rId33"/>
    <p:sldId id="294" r:id="rId34"/>
    <p:sldId id="295" r:id="rId35"/>
    <p:sldId id="296" r:id="rId36"/>
    <p:sldId id="297" r:id="rId37"/>
    <p:sldId id="298" r:id="rId38"/>
    <p:sldId id="299" r:id="rId39"/>
    <p:sldId id="265" r:id="rId40"/>
    <p:sldId id="300" r:id="rId41"/>
    <p:sldId id="310" r:id="rId42"/>
    <p:sldId id="331" r:id="rId43"/>
    <p:sldId id="301" r:id="rId44"/>
    <p:sldId id="262" r:id="rId45"/>
    <p:sldId id="264" r:id="rId46"/>
  </p:sldIdLst>
  <p:sldSz cx="18288000" cy="10287000"/>
  <p:notesSz cx="6858000" cy="9144000"/>
  <p:embeddedFontLst>
    <p:embeddedFont>
      <p:font typeface="Hobo"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9B8"/>
    <a:srgbClr val="EE4823"/>
    <a:srgbClr val="E4462A"/>
    <a:srgbClr val="F1EAD1"/>
    <a:srgbClr val="076D42"/>
    <a:srgbClr val="EFEB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4015A-50B6-440D-BB31-1702DEECEC73}"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24DD4-C787-4673-B4A9-CF96E7B135E3}" type="slidenum">
              <a:rPr lang="en-US" smtClean="0"/>
              <a:t>‹#›</a:t>
            </a:fld>
            <a:endParaRPr lang="en-US"/>
          </a:p>
        </p:txBody>
      </p:sp>
    </p:spTree>
    <p:extLst>
      <p:ext uri="{BB962C8B-B14F-4D97-AF65-F5344CB8AC3E}">
        <p14:creationId xmlns:p14="http://schemas.microsoft.com/office/powerpoint/2010/main" val="4021792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25</a:t>
            </a:fld>
            <a:endParaRPr lang="en-US"/>
          </a:p>
        </p:txBody>
      </p:sp>
    </p:spTree>
    <p:extLst>
      <p:ext uri="{BB962C8B-B14F-4D97-AF65-F5344CB8AC3E}">
        <p14:creationId xmlns:p14="http://schemas.microsoft.com/office/powerpoint/2010/main" val="304246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38</a:t>
            </a:fld>
            <a:endParaRPr lang="en-US"/>
          </a:p>
        </p:txBody>
      </p:sp>
    </p:spTree>
    <p:extLst>
      <p:ext uri="{BB962C8B-B14F-4D97-AF65-F5344CB8AC3E}">
        <p14:creationId xmlns:p14="http://schemas.microsoft.com/office/powerpoint/2010/main" val="405665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26</a:t>
            </a:fld>
            <a:endParaRPr lang="en-US"/>
          </a:p>
        </p:txBody>
      </p:sp>
    </p:spTree>
    <p:extLst>
      <p:ext uri="{BB962C8B-B14F-4D97-AF65-F5344CB8AC3E}">
        <p14:creationId xmlns:p14="http://schemas.microsoft.com/office/powerpoint/2010/main" val="200389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29</a:t>
            </a:fld>
            <a:endParaRPr lang="en-US"/>
          </a:p>
        </p:txBody>
      </p:sp>
    </p:spTree>
    <p:extLst>
      <p:ext uri="{BB962C8B-B14F-4D97-AF65-F5344CB8AC3E}">
        <p14:creationId xmlns:p14="http://schemas.microsoft.com/office/powerpoint/2010/main" val="258893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32</a:t>
            </a:fld>
            <a:endParaRPr lang="en-US"/>
          </a:p>
        </p:txBody>
      </p:sp>
    </p:spTree>
    <p:extLst>
      <p:ext uri="{BB962C8B-B14F-4D97-AF65-F5344CB8AC3E}">
        <p14:creationId xmlns:p14="http://schemas.microsoft.com/office/powerpoint/2010/main" val="82660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33</a:t>
            </a:fld>
            <a:endParaRPr lang="en-US"/>
          </a:p>
        </p:txBody>
      </p:sp>
    </p:spTree>
    <p:extLst>
      <p:ext uri="{BB962C8B-B14F-4D97-AF65-F5344CB8AC3E}">
        <p14:creationId xmlns:p14="http://schemas.microsoft.com/office/powerpoint/2010/main" val="349870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34</a:t>
            </a:fld>
            <a:endParaRPr lang="en-US"/>
          </a:p>
        </p:txBody>
      </p:sp>
    </p:spTree>
    <p:extLst>
      <p:ext uri="{BB962C8B-B14F-4D97-AF65-F5344CB8AC3E}">
        <p14:creationId xmlns:p14="http://schemas.microsoft.com/office/powerpoint/2010/main" val="1306328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35</a:t>
            </a:fld>
            <a:endParaRPr lang="en-US"/>
          </a:p>
        </p:txBody>
      </p:sp>
    </p:spTree>
    <p:extLst>
      <p:ext uri="{BB962C8B-B14F-4D97-AF65-F5344CB8AC3E}">
        <p14:creationId xmlns:p14="http://schemas.microsoft.com/office/powerpoint/2010/main" val="251245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36</a:t>
            </a:fld>
            <a:endParaRPr lang="en-US"/>
          </a:p>
        </p:txBody>
      </p:sp>
    </p:spTree>
    <p:extLst>
      <p:ext uri="{BB962C8B-B14F-4D97-AF65-F5344CB8AC3E}">
        <p14:creationId xmlns:p14="http://schemas.microsoft.com/office/powerpoint/2010/main" val="232214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a:t>
            </a:r>
            <a:endParaRPr lang="en-US" dirty="0"/>
          </a:p>
        </p:txBody>
      </p:sp>
      <p:sp>
        <p:nvSpPr>
          <p:cNvPr id="4" name="Slide Number Placeholder 3"/>
          <p:cNvSpPr>
            <a:spLocks noGrp="1"/>
          </p:cNvSpPr>
          <p:nvPr>
            <p:ph type="sldNum" sz="quarter" idx="10"/>
          </p:nvPr>
        </p:nvSpPr>
        <p:spPr/>
        <p:txBody>
          <a:bodyPr/>
          <a:lstStyle/>
          <a:p>
            <a:fld id="{19324DD4-C787-4673-B4A9-CF96E7B135E3}" type="slidenum">
              <a:rPr lang="en-US" smtClean="0"/>
              <a:t>37</a:t>
            </a:fld>
            <a:endParaRPr lang="en-US"/>
          </a:p>
        </p:txBody>
      </p:sp>
    </p:spTree>
    <p:extLst>
      <p:ext uri="{BB962C8B-B14F-4D97-AF65-F5344CB8AC3E}">
        <p14:creationId xmlns:p14="http://schemas.microsoft.com/office/powerpoint/2010/main" val="68026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slide" Target="slide3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7.png"/><Relationship Id="rId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51.sv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slide" Target="slide37.xml"/><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6.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sv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1"/>
          <p:cNvGrpSpPr/>
          <p:nvPr/>
        </p:nvGrpSpPr>
        <p:grpSpPr>
          <a:xfrm>
            <a:off x="630431" y="2473611"/>
            <a:ext cx="25424522" cy="5667978"/>
            <a:chOff x="630431" y="2473611"/>
            <a:chExt cx="25424522" cy="5667978"/>
          </a:xfrm>
        </p:grpSpPr>
        <p:sp>
          <p:nvSpPr>
            <p:cNvPr id="30" name="Rectangle 29"/>
            <p:cNvSpPr/>
            <p:nvPr/>
          </p:nvSpPr>
          <p:spPr>
            <a:xfrm>
              <a:off x="630432" y="2502789"/>
              <a:ext cx="16982652" cy="56388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Freeform 3"/>
            <p:cNvSpPr/>
            <p:nvPr/>
          </p:nvSpPr>
          <p:spPr>
            <a:xfrm rot="16200000">
              <a:off x="6646064" y="-3542021"/>
              <a:ext cx="764888" cy="12796153"/>
            </a:xfrm>
            <a:custGeom>
              <a:avLst/>
              <a:gdLst/>
              <a:ahLst/>
              <a:cxnLst/>
              <a:rect l="l" t="t" r="r" b="b"/>
              <a:pathLst>
                <a:path w="764888" h="9159789">
                  <a:moveTo>
                    <a:pt x="0" y="0"/>
                  </a:moveTo>
                  <a:lnTo>
                    <a:pt x="764888" y="0"/>
                  </a:lnTo>
                  <a:lnTo>
                    <a:pt x="764888" y="9159788"/>
                  </a:lnTo>
                  <a:lnTo>
                    <a:pt x="0" y="9159788"/>
                  </a:lnTo>
                  <a:lnTo>
                    <a:pt x="0" y="0"/>
                  </a:lnTo>
                  <a:close/>
                </a:path>
              </a:pathLst>
            </a:custGeom>
            <a:blipFill>
              <a:blip r:embed="rId2">
                <a:extLst>
                  <a:ext uri="{96DAC541-7B7A-43D3-8B79-37D633B846F1}">
                    <asvg:svgBlip xmlns:asvg="http://schemas.microsoft.com/office/drawing/2016/SVG/main" r:embed="rId3"/>
                  </a:ext>
                </a:extLst>
              </a:blip>
              <a:stretch>
                <a:fillRect l="-304456" t="-6938"/>
              </a:stretch>
            </a:blipFill>
          </p:spPr>
        </p:sp>
        <p:sp>
          <p:nvSpPr>
            <p:cNvPr id="12" name="Freeform 3"/>
            <p:cNvSpPr/>
            <p:nvPr/>
          </p:nvSpPr>
          <p:spPr>
            <a:xfrm rot="16200000">
              <a:off x="19274433" y="-3542022"/>
              <a:ext cx="764888" cy="12796153"/>
            </a:xfrm>
            <a:custGeom>
              <a:avLst/>
              <a:gdLst/>
              <a:ahLst/>
              <a:cxnLst/>
              <a:rect l="l" t="t" r="r" b="b"/>
              <a:pathLst>
                <a:path w="764888" h="9159789">
                  <a:moveTo>
                    <a:pt x="0" y="0"/>
                  </a:moveTo>
                  <a:lnTo>
                    <a:pt x="764888" y="0"/>
                  </a:lnTo>
                  <a:lnTo>
                    <a:pt x="764888" y="9159788"/>
                  </a:lnTo>
                  <a:lnTo>
                    <a:pt x="0" y="9159788"/>
                  </a:lnTo>
                  <a:lnTo>
                    <a:pt x="0" y="0"/>
                  </a:lnTo>
                  <a:close/>
                </a:path>
              </a:pathLst>
            </a:custGeom>
            <a:blipFill>
              <a:blip r:embed="rId2">
                <a:extLst>
                  <a:ext uri="{96DAC541-7B7A-43D3-8B79-37D633B846F1}">
                    <asvg:svgBlip xmlns:asvg="http://schemas.microsoft.com/office/drawing/2016/SVG/main" r:embed="rId3"/>
                  </a:ext>
                </a:extLst>
              </a:blip>
              <a:stretch>
                <a:fillRect l="-304456" t="-6938"/>
              </a:stretch>
            </a:blipFill>
          </p:spPr>
        </p:sp>
      </p:grpSp>
      <p:sp>
        <p:nvSpPr>
          <p:cNvPr id="18" name="Freeform 18"/>
          <p:cNvSpPr/>
          <p:nvPr/>
        </p:nvSpPr>
        <p:spPr>
          <a:xfrm>
            <a:off x="1047750" y="4962450"/>
            <a:ext cx="785500" cy="785500"/>
          </a:xfrm>
          <a:custGeom>
            <a:avLst/>
            <a:gdLst/>
            <a:ahLst/>
            <a:cxnLst/>
            <a:rect l="l" t="t" r="r" b="b"/>
            <a:pathLst>
              <a:path w="785500" h="785500">
                <a:moveTo>
                  <a:pt x="0" y="0"/>
                </a:moveTo>
                <a:lnTo>
                  <a:pt x="785500" y="0"/>
                </a:lnTo>
                <a:lnTo>
                  <a:pt x="785500" y="785500"/>
                </a:lnTo>
                <a:lnTo>
                  <a:pt x="0" y="785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16473800" y="4971975"/>
            <a:ext cx="785500" cy="785500"/>
          </a:xfrm>
          <a:custGeom>
            <a:avLst/>
            <a:gdLst/>
            <a:ahLst/>
            <a:cxnLst/>
            <a:rect l="l" t="t" r="r" b="b"/>
            <a:pathLst>
              <a:path w="785500" h="785500">
                <a:moveTo>
                  <a:pt x="0" y="0"/>
                </a:moveTo>
                <a:lnTo>
                  <a:pt x="785500" y="0"/>
                </a:lnTo>
                <a:lnTo>
                  <a:pt x="785500" y="785500"/>
                </a:lnTo>
                <a:lnTo>
                  <a:pt x="0" y="785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2919508" y="7581900"/>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8"/>
          <p:cNvSpPr txBox="1"/>
          <p:nvPr/>
        </p:nvSpPr>
        <p:spPr>
          <a:xfrm>
            <a:off x="1704458" y="3696594"/>
            <a:ext cx="15162092" cy="3693319"/>
          </a:xfrm>
          <a:prstGeom prst="rect">
            <a:avLst/>
          </a:prstGeom>
        </p:spPr>
        <p:txBody>
          <a:bodyPr wrap="square" lIns="0" tIns="0" rIns="0" bIns="0" rtlCol="0" anchor="t">
            <a:spAutoFit/>
          </a:bodyPr>
          <a:lstStyle/>
          <a:p>
            <a:pPr algn="ctr">
              <a:lnSpc>
                <a:spcPct val="150000"/>
              </a:lnSpc>
            </a:pPr>
            <a:r>
              <a:rPr lang="vi-VN" sz="8000" b="1" dirty="0">
                <a:solidFill>
                  <a:srgbClr val="FF0000"/>
                </a:solidFill>
                <a:latin typeface="Arial" panose="020B0604020202020204" pitchFamily="34" charset="0"/>
                <a:cs typeface="Arial" panose="020B0604020202020204" pitchFamily="34" charset="0"/>
              </a:rPr>
              <a:t>NHIỆT LIỆT CHÀO MỪNG CÁC EM ĐẾN VỚI BÀI HỌC MỚI!</a:t>
            </a:r>
            <a:endParaRPr lang="en-US" sz="8000" b="1" dirty="0">
              <a:solidFill>
                <a:srgbClr val="FF0000"/>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11692">
            <a:off x="15801158" y="417406"/>
            <a:ext cx="2952997" cy="137448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24949">
            <a:off x="15475350" y="8247558"/>
            <a:ext cx="2042620" cy="2112097"/>
          </a:xfrm>
          <a:prstGeom prst="rect">
            <a:avLst/>
          </a:prstGeom>
        </p:spPr>
      </p:pic>
      <p:sp>
        <p:nvSpPr>
          <p:cNvPr id="17" name="Freeform 17"/>
          <p:cNvSpPr/>
          <p:nvPr/>
        </p:nvSpPr>
        <p:spPr>
          <a:xfrm>
            <a:off x="15127884" y="1921974"/>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5" name="TextBox 4"/>
          <p:cNvSpPr txBox="1"/>
          <p:nvPr/>
        </p:nvSpPr>
        <p:spPr>
          <a:xfrm>
            <a:off x="990600" y="876300"/>
            <a:ext cx="5795176" cy="707886"/>
          </a:xfrm>
          <a:prstGeom prst="rect">
            <a:avLst/>
          </a:prstGeom>
          <a:noFill/>
        </p:spPr>
        <p:txBody>
          <a:bodyPr wrap="none" rtlCol="0">
            <a:spAutoFit/>
          </a:bodyPr>
          <a:lstStyle/>
          <a:p>
            <a:r>
              <a:rPr lang="vi-VN" sz="4000" b="1" dirty="0">
                <a:solidFill>
                  <a:srgbClr val="E4462A"/>
                </a:solidFill>
                <a:latin typeface="Arial" panose="020B0604020202020204" pitchFamily="34" charset="0"/>
                <a:cs typeface="Arial" panose="020B0604020202020204" pitchFamily="34" charset="0"/>
              </a:rPr>
              <a:t>THỰC HIỆN NHÓM ĐÔI</a:t>
            </a:r>
            <a:endParaRPr lang="en-US" sz="4000" b="1" dirty="0">
              <a:solidFill>
                <a:srgbClr val="E4462A"/>
              </a:solidFill>
              <a:latin typeface="Arial" panose="020B0604020202020204" pitchFamily="34" charset="0"/>
              <a:cs typeface="Arial" panose="020B0604020202020204" pitchFamily="34" charset="0"/>
            </a:endParaRPr>
          </a:p>
        </p:txBody>
      </p:sp>
      <p:sp>
        <p:nvSpPr>
          <p:cNvPr id="6" name="Rectangle 5"/>
          <p:cNvSpPr/>
          <p:nvPr/>
        </p:nvSpPr>
        <p:spPr>
          <a:xfrm>
            <a:off x="2654368" y="1728847"/>
            <a:ext cx="16306800" cy="2041585"/>
          </a:xfrm>
          <a:prstGeom prst="rect">
            <a:avLst/>
          </a:prstGeom>
        </p:spPr>
        <p:txBody>
          <a:bodyPr wrap="square">
            <a:spAutoFit/>
          </a:bodyPr>
          <a:lstStyle/>
          <a:p>
            <a:pPr algn="just">
              <a:lnSpc>
                <a:spcPct val="150000"/>
              </a:lnSpc>
              <a:spcAft>
                <a:spcPts val="800"/>
              </a:spcAft>
            </a:pP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(SGK – tr28)</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đời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Freeform 8"/>
          <p:cNvSpPr/>
          <p:nvPr/>
        </p:nvSpPr>
        <p:spPr>
          <a:xfrm>
            <a:off x="990600" y="1770800"/>
            <a:ext cx="1295400" cy="2064983"/>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2"/>
            <a:stretch>
              <a:fillRect/>
            </a:stretch>
          </a:blipFill>
        </p:spPr>
        <p:txBody>
          <a:bodyPr/>
          <a:lstStyle/>
          <a:p>
            <a:endParaRPr lang="en-US"/>
          </a:p>
        </p:txBody>
      </p:sp>
      <p:sp>
        <p:nvSpPr>
          <p:cNvPr id="16" name="Rounded Rectangle 15"/>
          <p:cNvSpPr/>
          <p:nvPr/>
        </p:nvSpPr>
        <p:spPr>
          <a:xfrm>
            <a:off x="990600" y="4416173"/>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pic>
        <p:nvPicPr>
          <p:cNvPr id="2050" name="Picture 2" descr="Kính lúp loại tốt, kích cỡ 75mm (7.5cm) khung bằng kim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168" y="5187742"/>
            <a:ext cx="4191000" cy="4191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ọng Kính Cận Nam Nữ 9314– Mắt Kính H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852" y="4891438"/>
            <a:ext cx="4737032" cy="47370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17693" y="8670857"/>
            <a:ext cx="1981633" cy="707886"/>
          </a:xfrm>
          <a:prstGeom prst="rect">
            <a:avLst/>
          </a:prstGeom>
        </p:spPr>
        <p:txBody>
          <a:bodyPr wrap="none">
            <a:spAutoFit/>
          </a:bodyPr>
          <a:lstStyle/>
          <a:p>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lúp</a:t>
            </a:r>
            <a:endParaRPr lang="en-US" dirty="0"/>
          </a:p>
        </p:txBody>
      </p:sp>
      <p:sp>
        <p:nvSpPr>
          <p:cNvPr id="11" name="Rectangle 10"/>
          <p:cNvSpPr/>
          <p:nvPr/>
        </p:nvSpPr>
        <p:spPr>
          <a:xfrm>
            <a:off x="11458694" y="8670857"/>
            <a:ext cx="2124299" cy="707886"/>
          </a:xfrm>
          <a:prstGeom prst="rect">
            <a:avLst/>
          </a:prstGeom>
        </p:spPr>
        <p:txBody>
          <a:bodyPr wrap="none">
            <a:spAutoFit/>
          </a:bodyPr>
          <a:lstStyle/>
          <a:p>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cận</a:t>
            </a:r>
            <a:endParaRPr lang="en-US" dirty="0"/>
          </a:p>
        </p:txBody>
      </p:sp>
    </p:spTree>
    <p:extLst>
      <p:ext uri="{BB962C8B-B14F-4D97-AF65-F5344CB8AC3E}">
        <p14:creationId xmlns:p14="http://schemas.microsoft.com/office/powerpoint/2010/main" val="21922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2"/>
            </p:par>
          </p:childTnLst>
        </p:cTn>
      </p:par>
    </p:tnLst>
    <p:bldLst>
      <p:bldP spid="6" grpId="0"/>
      <p:bldP spid="12" grpId="0" animBg="1"/>
      <p:bldP spid="16"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2089" t="76194" r="21647" b="2650"/>
          <a:stretch/>
        </p:blipFill>
        <p:spPr>
          <a:xfrm>
            <a:off x="1165203" y="3695700"/>
            <a:ext cx="15957594" cy="5645204"/>
          </a:xfrm>
          <a:prstGeom prst="rect">
            <a:avLst/>
          </a:prstGeom>
        </p:spPr>
      </p:pic>
      <p:sp>
        <p:nvSpPr>
          <p:cNvPr id="7" name="Rectangle 6"/>
          <p:cNvSpPr/>
          <p:nvPr/>
        </p:nvSpPr>
        <p:spPr>
          <a:xfrm>
            <a:off x="1879030" y="1675689"/>
            <a:ext cx="14529940" cy="1015663"/>
          </a:xfrm>
          <a:prstGeom prst="rect">
            <a:avLst/>
          </a:prstGeom>
        </p:spPr>
        <p:txBody>
          <a:bodyPr wrap="none">
            <a:spAutoFit/>
          </a:bodyPr>
          <a:lstStyle/>
          <a:p>
            <a:pPr>
              <a:lnSpc>
                <a:spcPct val="150000"/>
              </a:lnSpc>
            </a:pPr>
            <a:r>
              <a:rPr lang="vi-VN"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dùng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khảo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1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8" name="Freeform 6"/>
          <p:cNvSpPr/>
          <p:nvPr/>
        </p:nvSpPr>
        <p:spPr>
          <a:xfrm>
            <a:off x="1393808" y="1143000"/>
            <a:ext cx="1219200" cy="1966573"/>
          </a:xfrm>
          <a:custGeom>
            <a:avLst/>
            <a:gdLst/>
            <a:ahLst/>
            <a:cxnLst/>
            <a:rect l="l" t="t" r="r" b="b"/>
            <a:pathLst>
              <a:path w="1736283" h="2800629">
                <a:moveTo>
                  <a:pt x="0" y="0"/>
                </a:moveTo>
                <a:lnTo>
                  <a:pt x="1736283" y="0"/>
                </a:lnTo>
                <a:lnTo>
                  <a:pt x="1736283" y="2800629"/>
                </a:lnTo>
                <a:lnTo>
                  <a:pt x="0" y="2800629"/>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167088" y="1170581"/>
            <a:ext cx="13944600" cy="1824923"/>
          </a:xfrm>
          <a:prstGeom prst="rect">
            <a:avLst/>
          </a:prstGeom>
          <a:noFill/>
        </p:spPr>
        <p:txBody>
          <a:bodyPr wrap="square" rtlCol="0">
            <a:spAutoFit/>
          </a:bodyPr>
          <a:lstStyle/>
          <a:p>
            <a:pPr>
              <a:lnSpc>
                <a:spcPct val="150000"/>
              </a:lnSpc>
            </a:pP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Thí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chùm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kính.</a:t>
            </a:r>
            <a:endParaRPr lang="en-US" sz="4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693" t="48000" r="18923" b="12749"/>
          <a:stretch/>
        </p:blipFill>
        <p:spPr>
          <a:xfrm>
            <a:off x="3298583" y="5121110"/>
            <a:ext cx="11704327" cy="3794037"/>
          </a:xfrm>
          <a:prstGeom prst="rect">
            <a:avLst/>
          </a:prstGeom>
        </p:spPr>
      </p:pic>
      <p:sp>
        <p:nvSpPr>
          <p:cNvPr id="11" name="TextBox 10"/>
          <p:cNvSpPr txBox="1"/>
          <p:nvPr/>
        </p:nvSpPr>
        <p:spPr>
          <a:xfrm>
            <a:off x="914400" y="3452692"/>
            <a:ext cx="2547492"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Chuẩn bị:</a:t>
            </a:r>
            <a:endParaRPr lang="en-US" sz="4000" b="1" dirty="0">
              <a:solidFill>
                <a:srgbClr val="076D42"/>
              </a:solidFill>
              <a:latin typeface="Arial" panose="020B0604020202020204" pitchFamily="34" charset="0"/>
              <a:cs typeface="Arial" panose="020B0604020202020204" pitchFamily="34" charset="0"/>
            </a:endParaRPr>
          </a:p>
        </p:txBody>
      </p:sp>
      <p:sp>
        <p:nvSpPr>
          <p:cNvPr id="10" name="TextBox 9"/>
          <p:cNvSpPr txBox="1"/>
          <p:nvPr/>
        </p:nvSpPr>
        <p:spPr>
          <a:xfrm>
            <a:off x="2489832" y="4194991"/>
            <a:ext cx="2380780" cy="707886"/>
          </a:xfrm>
          <a:prstGeom prst="rect">
            <a:avLst/>
          </a:prstGeom>
          <a:noFill/>
        </p:spPr>
        <p:txBody>
          <a:bodyPr wrap="none" rtlCol="0">
            <a:spAutoFit/>
          </a:bodyPr>
          <a:lstStyle/>
          <a:p>
            <a:r>
              <a:rPr lang="vi-VN" sz="4000" dirty="0">
                <a:latin typeface="Arial" panose="020B0604020202020204" pitchFamily="34" charset="0"/>
                <a:cs typeface="Arial" panose="020B0604020202020204" pitchFamily="34" charset="0"/>
              </a:rPr>
              <a:t>Đèn laser</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6960742" y="8561204"/>
            <a:ext cx="2523448" cy="707886"/>
          </a:xfrm>
          <a:prstGeom prst="rect">
            <a:avLst/>
          </a:prstGeom>
          <a:noFill/>
        </p:spPr>
        <p:txBody>
          <a:bodyPr wrap="none" rtlCol="0">
            <a:spAutoFit/>
          </a:bodyPr>
          <a:lstStyle/>
          <a:p>
            <a:r>
              <a:rPr lang="vi-VN" sz="4000" dirty="0">
                <a:latin typeface="Arial" panose="020B0604020202020204" pitchFamily="34" charset="0"/>
                <a:cs typeface="Arial" panose="020B0604020202020204" pitchFamily="34" charset="0"/>
              </a:rPr>
              <a:t>Bảng thép</a:t>
            </a:r>
            <a:endParaRPr lang="en-US" sz="4000" dirty="0">
              <a:latin typeface="Arial" panose="020B0604020202020204" pitchFamily="34" charset="0"/>
              <a:cs typeface="Arial" panose="020B0604020202020204" pitchFamily="34" charset="0"/>
            </a:endParaRPr>
          </a:p>
        </p:txBody>
      </p:sp>
      <p:sp>
        <p:nvSpPr>
          <p:cNvPr id="12" name="Rectangle 11"/>
          <p:cNvSpPr/>
          <p:nvPr/>
        </p:nvSpPr>
        <p:spPr>
          <a:xfrm>
            <a:off x="5877390" y="4445440"/>
            <a:ext cx="4876800" cy="734367"/>
          </a:xfrm>
          <a:prstGeom prst="rect">
            <a:avLst/>
          </a:prstGeom>
        </p:spPr>
        <p:txBody>
          <a:bodyPr wrap="square">
            <a:spAutoFit/>
          </a:bodyPr>
          <a:lstStyle/>
          <a:p>
            <a:r>
              <a:rPr lang="vi-VN" sz="4000" dirty="0">
                <a:solidFill>
                  <a:srgbClr val="202124"/>
                </a:solidFill>
                <a:latin typeface="Arial" panose="020B0604020202020204" pitchFamily="34" charset="0"/>
                <a:cs typeface="Arial" panose="020B0604020202020204" pitchFamily="34" charset="0"/>
              </a:rPr>
              <a:t>thấu kính rìa</a:t>
            </a:r>
            <a:r>
              <a:rPr lang="vi-VN" sz="4000" dirty="0">
                <a:latin typeface="Arial" panose="020B0604020202020204" pitchFamily="34" charset="0"/>
                <a:cs typeface="Arial" panose="020B0604020202020204" pitchFamily="34" charset="0"/>
              </a:rPr>
              <a:t> </a:t>
            </a:r>
            <a:r>
              <a:rPr lang="vi-VN" sz="4000" dirty="0">
                <a:solidFill>
                  <a:srgbClr val="202124"/>
                </a:solidFill>
                <a:latin typeface="Arial" panose="020B0604020202020204" pitchFamily="34" charset="0"/>
                <a:cs typeface="Arial" panose="020B0604020202020204" pitchFamily="34" charset="0"/>
              </a:rPr>
              <a:t>mỏng</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11217948" y="4503697"/>
            <a:ext cx="4876800" cy="734367"/>
          </a:xfrm>
          <a:prstGeom prst="rect">
            <a:avLst/>
          </a:prstGeom>
        </p:spPr>
        <p:txBody>
          <a:bodyPr wrap="square">
            <a:spAutoFit/>
          </a:bodyPr>
          <a:lstStyle/>
          <a:p>
            <a:r>
              <a:rPr lang="vi-VN" sz="4000" dirty="0">
                <a:solidFill>
                  <a:srgbClr val="202124"/>
                </a:solidFill>
                <a:latin typeface="Arial" panose="020B0604020202020204" pitchFamily="34" charset="0"/>
                <a:cs typeface="Arial" panose="020B0604020202020204" pitchFamily="34" charset="0"/>
              </a:rPr>
              <a:t>thấu kính rìa</a:t>
            </a:r>
            <a:r>
              <a:rPr lang="vi-VN" sz="4000" dirty="0">
                <a:latin typeface="Arial" panose="020B0604020202020204" pitchFamily="34" charset="0"/>
                <a:cs typeface="Arial" panose="020B0604020202020204" pitchFamily="34" charset="0"/>
              </a:rPr>
              <a:t> dày</a:t>
            </a:r>
            <a:endParaRPr lang="en-US" sz="4000" dirty="0">
              <a:latin typeface="Arial" panose="020B0604020202020204" pitchFamily="34" charset="0"/>
              <a:cs typeface="Arial" panose="020B0604020202020204" pitchFamily="34" charset="0"/>
            </a:endParaRPr>
          </a:p>
        </p:txBody>
      </p:sp>
      <p:cxnSp>
        <p:nvCxnSpPr>
          <p:cNvPr id="17" name="Straight Arrow Connector 16"/>
          <p:cNvCxnSpPr/>
          <p:nvPr/>
        </p:nvCxnSpPr>
        <p:spPr>
          <a:xfrm>
            <a:off x="4230309" y="4956967"/>
            <a:ext cx="685800" cy="16474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574570" y="4956967"/>
            <a:ext cx="463758" cy="1266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354677" y="7734301"/>
            <a:ext cx="1417723" cy="8269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2612121" y="5029454"/>
            <a:ext cx="264288" cy="1021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3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47"/>
            </p:par>
          </p:childTnLst>
        </p:cTn>
      </p:par>
    </p:tnLst>
    <p:bldLst>
      <p:bldP spid="8" grpId="0" animBg="1"/>
      <p:bldP spid="5" grpId="0"/>
      <p:bldP spid="11" grpId="0"/>
      <p:bldP spid="10" grpId="0"/>
      <p:bldP spid="14"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6" name="Rectangle 5"/>
          <p:cNvSpPr/>
          <p:nvPr/>
        </p:nvSpPr>
        <p:spPr>
          <a:xfrm>
            <a:off x="914400" y="1406628"/>
            <a:ext cx="10668000" cy="5632311"/>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a:solidFill>
                  <a:srgbClr val="202124"/>
                </a:solidFill>
                <a:latin typeface="Arial" panose="020B0604020202020204" pitchFamily="34" charset="0"/>
                <a:cs typeface="Arial" panose="020B0604020202020204" pitchFamily="34" charset="0"/>
              </a:rPr>
              <a:t>Dùng đèn chiếu chùm tia sáng song song tới thấu kính rìa mỏng.</a:t>
            </a:r>
            <a:endParaRPr lang="vi-VN" sz="40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000" dirty="0">
                <a:solidFill>
                  <a:srgbClr val="202124"/>
                </a:solidFill>
                <a:latin typeface="Arial" panose="020B0604020202020204" pitchFamily="34" charset="0"/>
                <a:cs typeface="Arial" panose="020B0604020202020204" pitchFamily="34" charset="0"/>
              </a:rPr>
              <a:t>Sau đó, dịch chuyển đèn tới các vị trí khác nhau, quan sát chùm</a:t>
            </a:r>
            <a:r>
              <a:rPr lang="vi-VN" sz="4000" dirty="0">
                <a:latin typeface="Arial" panose="020B0604020202020204" pitchFamily="34" charset="0"/>
                <a:cs typeface="Arial" panose="020B0604020202020204" pitchFamily="34" charset="0"/>
              </a:rPr>
              <a:t> </a:t>
            </a:r>
            <a:r>
              <a:rPr lang="vi-VN" sz="4000" dirty="0">
                <a:solidFill>
                  <a:srgbClr val="202124"/>
                </a:solidFill>
                <a:latin typeface="Arial" panose="020B0604020202020204" pitchFamily="34" charset="0"/>
                <a:cs typeface="Arial" panose="020B0604020202020204" pitchFamily="34" charset="0"/>
              </a:rPr>
              <a:t>tia ló ra từ thấu kính.</a:t>
            </a:r>
            <a:endParaRPr lang="vi-VN" sz="4000" dirty="0">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000" dirty="0">
                <a:solidFill>
                  <a:srgbClr val="202124"/>
                </a:solidFill>
                <a:latin typeface="Arial" panose="020B0604020202020204" pitchFamily="34" charset="0"/>
                <a:cs typeface="Arial" panose="020B0604020202020204" pitchFamily="34" charset="0"/>
              </a:rPr>
              <a:t>Thay thấu kính rìa mỏng bằng thấu kính rìa dày và lặp lại các</a:t>
            </a:r>
            <a:r>
              <a:rPr lang="vi-VN" sz="4000" dirty="0">
                <a:latin typeface="Arial" panose="020B0604020202020204" pitchFamily="34" charset="0"/>
                <a:cs typeface="Arial" panose="020B0604020202020204" pitchFamily="34" charset="0"/>
              </a:rPr>
              <a:t> </a:t>
            </a:r>
            <a:r>
              <a:rPr lang="vi-VN" sz="4000" dirty="0">
                <a:solidFill>
                  <a:srgbClr val="202124"/>
                </a:solidFill>
                <a:latin typeface="Arial" panose="020B0604020202020204" pitchFamily="34" charset="0"/>
                <a:cs typeface="Arial" panose="020B0604020202020204" pitchFamily="34" charset="0"/>
              </a:rPr>
              <a:t>bước thí nghiệm trên.</a:t>
            </a:r>
            <a:endParaRPr lang="en-US" sz="4000" dirty="0">
              <a:latin typeface="Arial" panose="020B0604020202020204" pitchFamily="34" charset="0"/>
              <a:cs typeface="Arial" panose="020B0604020202020204" pitchFamily="34" charset="0"/>
            </a:endParaRPr>
          </a:p>
        </p:txBody>
      </p:sp>
      <p:sp>
        <p:nvSpPr>
          <p:cNvPr id="11" name="TextBox 10"/>
          <p:cNvSpPr txBox="1"/>
          <p:nvPr/>
        </p:nvSpPr>
        <p:spPr>
          <a:xfrm>
            <a:off x="914400" y="800100"/>
            <a:ext cx="2765822"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Tiến hành:</a:t>
            </a:r>
            <a:endParaRPr lang="en-US" sz="4000" b="1" dirty="0">
              <a:solidFill>
                <a:srgbClr val="076D42"/>
              </a:solidFill>
              <a:latin typeface="Arial" panose="020B0604020202020204" pitchFamily="34" charset="0"/>
              <a:cs typeface="Arial" panose="020B0604020202020204" pitchFamily="34" charset="0"/>
            </a:endParaRPr>
          </a:p>
        </p:txBody>
      </p:sp>
      <p:sp>
        <p:nvSpPr>
          <p:cNvPr id="19" name="TextBox 18"/>
          <p:cNvSpPr txBox="1"/>
          <p:nvPr/>
        </p:nvSpPr>
        <p:spPr>
          <a:xfrm>
            <a:off x="914400" y="6896100"/>
            <a:ext cx="2321469"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Yêu cầu:</a:t>
            </a:r>
            <a:endParaRPr lang="en-US" sz="4000" b="1" dirty="0">
              <a:solidFill>
                <a:srgbClr val="076D42"/>
              </a:solidFill>
              <a:latin typeface="Arial" panose="020B0604020202020204" pitchFamily="34" charset="0"/>
              <a:cs typeface="Arial" panose="020B0604020202020204" pitchFamily="34" charset="0"/>
            </a:endParaRPr>
          </a:p>
        </p:txBody>
      </p:sp>
      <p:sp>
        <p:nvSpPr>
          <p:cNvPr id="7" name="Rectangle 6"/>
          <p:cNvSpPr/>
          <p:nvPr/>
        </p:nvSpPr>
        <p:spPr>
          <a:xfrm>
            <a:off x="914400" y="7603986"/>
            <a:ext cx="13257155" cy="1824923"/>
          </a:xfrm>
          <a:prstGeom prst="rect">
            <a:avLst/>
          </a:prstGeom>
        </p:spPr>
        <p:txBody>
          <a:bodyPr wrap="none">
            <a:spAutoFit/>
          </a:bodyPr>
          <a:lstStyle/>
          <a:p>
            <a:pPr marL="57150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vở</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Rút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433" t="48000" r="55611" b="12749"/>
          <a:stretch/>
        </p:blipFill>
        <p:spPr>
          <a:xfrm>
            <a:off x="11841230" y="814387"/>
            <a:ext cx="5105400" cy="3794037"/>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1756" t="48170" r="19288" b="12579"/>
          <a:stretch/>
        </p:blipFill>
        <p:spPr>
          <a:xfrm>
            <a:off x="11944843" y="4999081"/>
            <a:ext cx="5105400" cy="3794037"/>
          </a:xfrm>
          <a:prstGeom prst="rect">
            <a:avLst/>
          </a:prstGeom>
        </p:spPr>
      </p:pic>
    </p:spTree>
    <p:extLst>
      <p:ext uri="{BB962C8B-B14F-4D97-AF65-F5344CB8AC3E}">
        <p14:creationId xmlns:p14="http://schemas.microsoft.com/office/powerpoint/2010/main" val="19337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5"/>
            </p:par>
          </p:childTnLst>
        </p:cTn>
      </p:par>
    </p:tnLst>
    <p:bldLst>
      <p:bldP spid="6" grpId="0"/>
      <p:bldP spid="11" grpId="0"/>
      <p:bldP spid="19"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463516" y="382563"/>
            <a:ext cx="17360968" cy="9552770"/>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433" t="48000" r="55611" b="12749"/>
          <a:stretch/>
        </p:blipFill>
        <p:spPr>
          <a:xfrm>
            <a:off x="2057400" y="3506390"/>
            <a:ext cx="5105400" cy="3794037"/>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1756" t="48170" r="19288" b="12579"/>
          <a:stretch/>
        </p:blipFill>
        <p:spPr>
          <a:xfrm>
            <a:off x="10877500" y="3506389"/>
            <a:ext cx="5105400" cy="3794037"/>
          </a:xfrm>
          <a:prstGeom prst="rect">
            <a:avLst/>
          </a:prstGeom>
        </p:spPr>
      </p:pic>
      <p:sp>
        <p:nvSpPr>
          <p:cNvPr id="5" name="Rectangle 4"/>
          <p:cNvSpPr/>
          <p:nvPr/>
        </p:nvSpPr>
        <p:spPr>
          <a:xfrm>
            <a:off x="990600" y="1237268"/>
            <a:ext cx="15773400" cy="1938992"/>
          </a:xfrm>
          <a:prstGeom prst="rect">
            <a:avLst/>
          </a:prstGeom>
        </p:spPr>
        <p:txBody>
          <a:bodyPr wrap="square">
            <a:spAutoFit/>
          </a:bodyPr>
          <a:lstStyle/>
          <a:p>
            <a:pPr algn="just">
              <a:lnSpc>
                <a:spcPct val="150000"/>
              </a:lnSpc>
              <a:spcAft>
                <a:spcPts val="8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chùm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song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3" name="TextBox 12"/>
          <p:cNvSpPr txBox="1"/>
          <p:nvPr/>
        </p:nvSpPr>
        <p:spPr>
          <a:xfrm>
            <a:off x="990600" y="728923"/>
            <a:ext cx="2521844"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Nhận xét:</a:t>
            </a:r>
            <a:endParaRPr lang="en-US" sz="4000" b="1" dirty="0">
              <a:solidFill>
                <a:srgbClr val="076D42"/>
              </a:solidFill>
              <a:latin typeface="Arial" panose="020B0604020202020204" pitchFamily="34" charset="0"/>
              <a:cs typeface="Arial" panose="020B0604020202020204" pitchFamily="34" charset="0"/>
            </a:endParaRPr>
          </a:p>
        </p:txBody>
      </p:sp>
      <p:sp>
        <p:nvSpPr>
          <p:cNvPr id="15" name="Rectangle 14"/>
          <p:cNvSpPr/>
          <p:nvPr/>
        </p:nvSpPr>
        <p:spPr>
          <a:xfrm>
            <a:off x="660232" y="6529727"/>
            <a:ext cx="7924800" cy="3074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lnSpc>
                <a:spcPct val="150000"/>
              </a:lnSpc>
              <a:spcAft>
                <a:spcPts val="800"/>
              </a:spcAft>
            </a:pP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mỏng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ló</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vi-VN" sz="3600" dirty="0">
                <a:solidFill>
                  <a:prstClr val="black"/>
                </a:solidFill>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9373301" y="6529727"/>
            <a:ext cx="7924800" cy="30749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nSpc>
                <a:spcPct val="150000"/>
              </a:lnSpc>
            </a:pP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ló</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prstClr val="black"/>
              </a:solidFill>
              <a:latin typeface="Arial" panose="020B0604020202020204" pitchFamily="34" charset="0"/>
              <a:cs typeface="Arial" panose="020B0604020202020204" pitchFamily="34" charset="0"/>
            </a:endParaRPr>
          </a:p>
        </p:txBody>
      </p:sp>
      <p:sp>
        <p:nvSpPr>
          <p:cNvPr id="18" name="Freeform 21"/>
          <p:cNvSpPr/>
          <p:nvPr/>
        </p:nvSpPr>
        <p:spPr>
          <a:xfrm>
            <a:off x="16456466" y="0"/>
            <a:ext cx="1918914" cy="2094052"/>
          </a:xfrm>
          <a:custGeom>
            <a:avLst/>
            <a:gdLst/>
            <a:ahLst/>
            <a:cxnLst/>
            <a:rect l="l" t="t" r="r" b="b"/>
            <a:pathLst>
              <a:path w="1174566" h="1281768">
                <a:moveTo>
                  <a:pt x="0" y="0"/>
                </a:moveTo>
                <a:lnTo>
                  <a:pt x="1174566" y="0"/>
                </a:lnTo>
                <a:lnTo>
                  <a:pt x="1174566" y="1281768"/>
                </a:lnTo>
                <a:lnTo>
                  <a:pt x="0" y="1281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6770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4"/>
            </p:par>
          </p:childTnLst>
        </p:cTn>
      </p:par>
    </p:tnLst>
    <p:bldLst>
      <p:bldP spid="13" grpId="0"/>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514600" y="495300"/>
            <a:ext cx="14249400" cy="3888244"/>
          </a:xfrm>
          <a:prstGeom prst="rect">
            <a:avLst/>
          </a:prstGeom>
        </p:spPr>
        <p:txBody>
          <a:bodyPr wrap="square">
            <a:spAutoFit/>
          </a:bodyPr>
          <a:lstStyle/>
          <a:p>
            <a:pPr algn="just">
              <a:lnSpc>
                <a:spcPct val="150000"/>
              </a:lnSpc>
              <a:spcAft>
                <a:spcPts val="800"/>
              </a:spcAft>
            </a:pP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 (SGK – tr29)</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Ngoài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mỏng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dựa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Freeform 8"/>
          <p:cNvSpPr/>
          <p:nvPr/>
        </p:nvSpPr>
        <p:spPr>
          <a:xfrm>
            <a:off x="533400" y="657069"/>
            <a:ext cx="1752600" cy="2793801"/>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2"/>
            <a:stretch>
              <a:fillRect/>
            </a:stretch>
          </a:blipFill>
        </p:spPr>
        <p:txBody>
          <a:bodyPr/>
          <a:lstStyle/>
          <a:p>
            <a:endParaRPr lang="en-US"/>
          </a:p>
        </p:txBody>
      </p:sp>
      <p:sp>
        <p:nvSpPr>
          <p:cNvPr id="14" name="Rectangle 13"/>
          <p:cNvSpPr/>
          <p:nvPr/>
        </p:nvSpPr>
        <p:spPr>
          <a:xfrm>
            <a:off x="1143000" y="6134100"/>
            <a:ext cx="9982200" cy="2862322"/>
          </a:xfrm>
          <a:prstGeom prst="rect">
            <a:avLst/>
          </a:prstGeom>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theo</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tác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dụng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của</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thấu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kính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với</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chùm</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sáng</a:t>
            </a:r>
            <a:r>
              <a:rPr lang="en-US" sz="4000" dirty="0">
                <a:solidFill>
                  <a:srgbClr val="FF0000"/>
                </a:solidFill>
                <a:latin typeface="Arial" panose="020B0604020202020204" pitchFamily="34" charset="0"/>
                <a:cs typeface="Arial" panose="020B0604020202020204" pitchFamily="34" charset="0"/>
              </a:rPr>
              <a:t> song </a:t>
            </a:r>
            <a:r>
              <a:rPr lang="en-US" sz="4000" dirty="0" err="1">
                <a:solidFill>
                  <a:srgbClr val="FF0000"/>
                </a:solidFill>
                <a:latin typeface="Arial" panose="020B0604020202020204" pitchFamily="34" charset="0"/>
                <a:cs typeface="Arial" panose="020B0604020202020204" pitchFamily="34" charset="0"/>
              </a:rPr>
              <a:t>song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kì</a:t>
            </a:r>
            <a:r>
              <a:rPr lang="en-US" sz="4000" dirty="0">
                <a:latin typeface="Arial" panose="020B0604020202020204" pitchFamily="34" charset="0"/>
                <a:cs typeface="Arial" panose="020B0604020202020204" pitchFamily="34" charset="0"/>
              </a:rPr>
              <a:t>.</a:t>
            </a:r>
          </a:p>
        </p:txBody>
      </p:sp>
      <p:sp>
        <p:nvSpPr>
          <p:cNvPr id="16" name="Rounded Rectangle 15"/>
          <p:cNvSpPr/>
          <p:nvPr/>
        </p:nvSpPr>
        <p:spPr>
          <a:xfrm>
            <a:off x="533400" y="4599407"/>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pic>
        <p:nvPicPr>
          <p:cNvPr id="1026" name="Picture 2" descr="Củng cố kiến thức"/>
          <p:cNvPicPr>
            <a:picLocks noChangeAspect="1" noChangeArrowheads="1"/>
          </p:cNvPicPr>
          <p:nvPr/>
        </p:nvPicPr>
        <p:blipFill rotWithShape="1">
          <a:blip r:embed="rId3">
            <a:extLst>
              <a:ext uri="{28A0092B-C50C-407E-A947-70E740481C1C}">
                <a14:useLocalDpi xmlns:a14="http://schemas.microsoft.com/office/drawing/2010/main" val="0"/>
              </a:ext>
            </a:extLst>
          </a:blip>
          <a:srcRect r="50275"/>
          <a:stretch/>
        </p:blipFill>
        <p:spPr bwMode="auto">
          <a:xfrm>
            <a:off x="11811000" y="3819374"/>
            <a:ext cx="60198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ủng cố kiến thức"/>
          <p:cNvPicPr>
            <a:picLocks noChangeAspect="1" noChangeArrowheads="1"/>
          </p:cNvPicPr>
          <p:nvPr/>
        </p:nvPicPr>
        <p:blipFill rotWithShape="1">
          <a:blip r:embed="rId3">
            <a:extLst>
              <a:ext uri="{28A0092B-C50C-407E-A947-70E740481C1C}">
                <a14:useLocalDpi xmlns:a14="http://schemas.microsoft.com/office/drawing/2010/main" val="0"/>
              </a:ext>
            </a:extLst>
          </a:blip>
          <a:srcRect l="49410" t="510" r="865" b="-510"/>
          <a:stretch/>
        </p:blipFill>
        <p:spPr bwMode="auto">
          <a:xfrm>
            <a:off x="12020550" y="6972300"/>
            <a:ext cx="60198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7"/>
            </p:par>
          </p:childTnLst>
        </p:cTn>
      </p:par>
    </p:tnLst>
    <p:bldLst>
      <p:bldP spid="9" grpId="0"/>
      <p:bldP spid="13" grpId="0" animBg="1"/>
      <p:bldP spid="14"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463516" y="382563"/>
            <a:ext cx="17360968" cy="9552770"/>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65790" t="251" r="7894" b="-251"/>
          <a:stretch/>
        </p:blipFill>
        <p:spPr>
          <a:xfrm>
            <a:off x="10591800" y="2781300"/>
            <a:ext cx="6672712" cy="6639359"/>
          </a:xfrm>
          <a:prstGeom prst="rect">
            <a:avLst/>
          </a:prstGeom>
        </p:spPr>
      </p:pic>
      <p:sp>
        <p:nvSpPr>
          <p:cNvPr id="7" name="Rectangle 6"/>
          <p:cNvSpPr/>
          <p:nvPr/>
        </p:nvSpPr>
        <p:spPr>
          <a:xfrm>
            <a:off x="3249597" y="2599683"/>
            <a:ext cx="11788805" cy="707886"/>
          </a:xfrm>
          <a:prstGeom prst="rect">
            <a:avLst/>
          </a:prstGeom>
        </p:spPr>
        <p:txBody>
          <a:bodyPr wrap="none">
            <a:spAutoFit/>
          </a:bodyPr>
          <a:lstStyle/>
          <a:p>
            <a:pPr algn="just"/>
            <a:r>
              <a:rPr lang="en-US" sz="4000" dirty="0">
                <a:latin typeface="Arial" panose="020B0604020202020204" pitchFamily="34" charset="0"/>
                <a:cs typeface="Arial" panose="020B0604020202020204" pitchFamily="34" charset="0"/>
              </a:rPr>
              <a:t>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lúp</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14" name="Rounded Rectangle 13"/>
          <p:cNvSpPr/>
          <p:nvPr/>
        </p:nvSpPr>
        <p:spPr>
          <a:xfrm>
            <a:off x="501616" y="1032271"/>
            <a:ext cx="68580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Luyện tập 1(SGK – tr29)</a:t>
            </a:r>
            <a:endParaRPr lang="en-US" sz="4000" b="1" dirty="0">
              <a:latin typeface="Arial" panose="020B0604020202020204" pitchFamily="34" charset="0"/>
              <a:cs typeface="Arial" panose="020B0604020202020204" pitchFamily="34" charset="0"/>
            </a:endParaRPr>
          </a:p>
        </p:txBody>
      </p:sp>
      <p:cxnSp>
        <p:nvCxnSpPr>
          <p:cNvPr id="11" name="Straight Arrow Connector 10"/>
          <p:cNvCxnSpPr/>
          <p:nvPr/>
        </p:nvCxnSpPr>
        <p:spPr>
          <a:xfrm>
            <a:off x="7923961" y="5524500"/>
            <a:ext cx="3201239" cy="1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45839" y="5045074"/>
            <a:ext cx="4378122" cy="707886"/>
          </a:xfrm>
          <a:prstGeom prst="rect">
            <a:avLst/>
          </a:prstGeom>
        </p:spPr>
        <p:txBody>
          <a:bodyPr wrap="none">
            <a:spAutoFit/>
          </a:bodyPr>
          <a:lstStyle/>
          <a:p>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tụ</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0" name="Freeform 11"/>
          <p:cNvSpPr/>
          <p:nvPr/>
        </p:nvSpPr>
        <p:spPr>
          <a:xfrm flipH="1">
            <a:off x="-494040" y="3764756"/>
            <a:ext cx="4424656" cy="6522244"/>
          </a:xfrm>
          <a:custGeom>
            <a:avLst/>
            <a:gdLst/>
            <a:ahLst/>
            <a:cxnLst/>
            <a:rect l="l" t="t" r="r" b="b"/>
            <a:pathLst>
              <a:path w="2448512" h="3855925">
                <a:moveTo>
                  <a:pt x="0" y="0"/>
                </a:moveTo>
                <a:lnTo>
                  <a:pt x="2448512" y="0"/>
                </a:lnTo>
                <a:lnTo>
                  <a:pt x="2448512" y="3855925"/>
                </a:lnTo>
                <a:lnTo>
                  <a:pt x="0" y="385592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661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6" name="Rounded Rectangle 5"/>
          <p:cNvSpPr/>
          <p:nvPr/>
        </p:nvSpPr>
        <p:spPr>
          <a:xfrm>
            <a:off x="2247900" y="257343"/>
            <a:ext cx="13792200" cy="1143000"/>
          </a:xfrm>
          <a:prstGeom prst="roundRect">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2. Nguyên lí hoạt động của thấu kính</a:t>
            </a:r>
            <a:endParaRPr lang="en-US" sz="4000" dirty="0">
              <a:solidFill>
                <a:schemeClr val="tx1"/>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900" y="6861999"/>
            <a:ext cx="1759060" cy="175906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6544" b="1"/>
          <a:stretch/>
        </p:blipFill>
        <p:spPr>
          <a:xfrm>
            <a:off x="1700066" y="1790700"/>
            <a:ext cx="14887867" cy="4038600"/>
          </a:xfrm>
          <a:prstGeom prst="rect">
            <a:avLst/>
          </a:prstGeom>
        </p:spPr>
      </p:pic>
      <p:sp>
        <p:nvSpPr>
          <p:cNvPr id="10" name="Rectangle 9"/>
          <p:cNvSpPr/>
          <p:nvPr/>
        </p:nvSpPr>
        <p:spPr>
          <a:xfrm>
            <a:off x="4381623" y="7322944"/>
            <a:ext cx="13500032" cy="901593"/>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lăng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9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6544" b="1"/>
          <a:stretch/>
        </p:blipFill>
        <p:spPr>
          <a:xfrm>
            <a:off x="1700066" y="990263"/>
            <a:ext cx="14887867" cy="4038600"/>
          </a:xfrm>
          <a:prstGeom prst="rect">
            <a:avLst/>
          </a:prstGeom>
        </p:spPr>
      </p:pic>
      <p:sp>
        <p:nvSpPr>
          <p:cNvPr id="5" name="Rectangle 4"/>
          <p:cNvSpPr/>
          <p:nvPr/>
        </p:nvSpPr>
        <p:spPr>
          <a:xfrm>
            <a:off x="1700066" y="4838700"/>
            <a:ext cx="14706600" cy="2862322"/>
          </a:xfrm>
          <a:prstGeom prst="rect">
            <a:avLst/>
          </a:prstGeom>
        </p:spPr>
        <p:txBody>
          <a:bodyPr wrap="square">
            <a:spAutoFit/>
          </a:bodyPr>
          <a:lstStyle/>
          <a:p>
            <a:pPr algn="just">
              <a:lnSpc>
                <a:spcPct val="150000"/>
              </a:lnSpc>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lăng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lăng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luôn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lệch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phía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đáy.</a:t>
            </a:r>
            <a:endParaRPr lang="en-US" sz="4000" dirty="0">
              <a:latin typeface="Arial" panose="020B0604020202020204" pitchFamily="34" charset="0"/>
              <a:cs typeface="Arial" panose="020B0604020202020204" pitchFamily="34" charset="0"/>
            </a:endParaRPr>
          </a:p>
        </p:txBody>
      </p:sp>
      <p:sp>
        <p:nvSpPr>
          <p:cNvPr id="11" name="Rounded Rectangle 10"/>
          <p:cNvSpPr/>
          <p:nvPr/>
        </p:nvSpPr>
        <p:spPr>
          <a:xfrm>
            <a:off x="914400" y="952163"/>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12" name="Right Arrow 11"/>
          <p:cNvSpPr/>
          <p:nvPr/>
        </p:nvSpPr>
        <p:spPr>
          <a:xfrm>
            <a:off x="1700066" y="8267700"/>
            <a:ext cx="157653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95650" y="7641104"/>
            <a:ext cx="13411200" cy="1824923"/>
          </a:xfrm>
          <a:prstGeom prst="rect">
            <a:avLst/>
          </a:prstGeom>
        </p:spPr>
        <p:txBody>
          <a:bodyPr wrap="square">
            <a:spAutoFit/>
          </a:bodyPr>
          <a:lstStyle/>
          <a:p>
            <a:pPr lvl="0" algn="just">
              <a:lnSpc>
                <a:spcPct val="150000"/>
              </a:lnSpc>
            </a:pP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giải</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thích</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truyền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chùm</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sáng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song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song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12" name="Rounded Rectangle 11"/>
          <p:cNvSpPr/>
          <p:nvPr/>
        </p:nvSpPr>
        <p:spPr>
          <a:xfrm>
            <a:off x="1295400" y="2947087"/>
            <a:ext cx="12877800" cy="5417344"/>
          </a:xfrm>
          <a:prstGeom prst="roundRect">
            <a:avLst>
              <a:gd name="adj" fmla="val 112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dirty="0">
                <a:solidFill>
                  <a:srgbClr val="FF0000"/>
                </a:solidFill>
                <a:latin typeface="Arial" panose="020B0604020202020204" pitchFamily="34" charset="0"/>
                <a:cs typeface="Arial" panose="020B0604020202020204" pitchFamily="34" charset="0"/>
              </a:rPr>
              <a:t>Với thấu kính rìa mỏng</a:t>
            </a:r>
            <a:r>
              <a:rPr lang="vi-VN" sz="4000" dirty="0">
                <a:solidFill>
                  <a:schemeClr val="tx1"/>
                </a:solidFill>
                <a:latin typeface="Arial" panose="020B0604020202020204" pitchFamily="34" charset="0"/>
                <a:cs typeface="Arial" panose="020B0604020202020204" pitchFamily="34" charset="0"/>
              </a:rPr>
              <a:t>, các lăng kính có đáy hướng về phía trục đối xứng nên </a:t>
            </a:r>
            <a:r>
              <a:rPr lang="vi-VN" sz="4000" dirty="0">
                <a:solidFill>
                  <a:srgbClr val="FF0000"/>
                </a:solidFill>
                <a:latin typeface="Arial" panose="020B0604020202020204" pitchFamily="34" charset="0"/>
                <a:cs typeface="Arial" panose="020B0604020202020204" pitchFamily="34" charset="0"/>
              </a:rPr>
              <a:t>chùm tia ló hội tụ. </a:t>
            </a:r>
          </a:p>
          <a:p>
            <a:pPr marL="571500" indent="-571500" algn="just">
              <a:lnSpc>
                <a:spcPct val="150000"/>
              </a:lnSpc>
              <a:buFont typeface="Arial" panose="020B0604020202020204" pitchFamily="34" charset="0"/>
              <a:buChar char="•"/>
            </a:pPr>
            <a:r>
              <a:rPr lang="vi-VN" sz="4000" dirty="0">
                <a:solidFill>
                  <a:srgbClr val="FF0000"/>
                </a:solidFill>
                <a:latin typeface="Arial" panose="020B0604020202020204" pitchFamily="34" charset="0"/>
                <a:cs typeface="Arial" panose="020B0604020202020204" pitchFamily="34" charset="0"/>
              </a:rPr>
              <a:t>Với thấu kính rìa dày</a:t>
            </a:r>
            <a:r>
              <a:rPr lang="vi-VN" sz="4000" dirty="0">
                <a:solidFill>
                  <a:schemeClr val="tx1"/>
                </a:solidFill>
                <a:latin typeface="Arial" panose="020B0604020202020204" pitchFamily="34" charset="0"/>
                <a:cs typeface="Arial" panose="020B0604020202020204" pitchFamily="34" charset="0"/>
              </a:rPr>
              <a:t>, các lăng kính có đáy hướng ra xa trục đối xứng nên </a:t>
            </a:r>
            <a:r>
              <a:rPr lang="vi-VN" sz="4000" dirty="0">
                <a:solidFill>
                  <a:srgbClr val="FF0000"/>
                </a:solidFill>
                <a:latin typeface="Arial" panose="020B0604020202020204" pitchFamily="34" charset="0"/>
                <a:cs typeface="Arial" panose="020B0604020202020204" pitchFamily="34" charset="0"/>
              </a:rPr>
              <a:t>chùm tia ló phân kì.</a:t>
            </a:r>
            <a:endParaRPr lang="en-US" sz="4000" b="1" dirty="0">
              <a:solidFill>
                <a:srgbClr val="FF0000"/>
              </a:solidFill>
              <a:latin typeface="Arial" panose="020B0604020202020204" pitchFamily="34" charset="0"/>
              <a:cs typeface="Arial" panose="020B0604020202020204" pitchFamily="34" charset="0"/>
            </a:endParaRPr>
          </a:p>
        </p:txBody>
      </p:sp>
      <p:sp>
        <p:nvSpPr>
          <p:cNvPr id="17" name="Freeform 16"/>
          <p:cNvSpPr/>
          <p:nvPr/>
        </p:nvSpPr>
        <p:spPr>
          <a:xfrm>
            <a:off x="838200" y="799380"/>
            <a:ext cx="3732438" cy="2147707"/>
          </a:xfrm>
          <a:custGeom>
            <a:avLst/>
            <a:gdLst/>
            <a:ahLst/>
            <a:cxnLst/>
            <a:rect l="l" t="t" r="r" b="b"/>
            <a:pathLst>
              <a:path w="3732438" h="2147707">
                <a:moveTo>
                  <a:pt x="0" y="0"/>
                </a:moveTo>
                <a:lnTo>
                  <a:pt x="3732438" y="0"/>
                </a:lnTo>
                <a:lnTo>
                  <a:pt x="3732438" y="2147707"/>
                </a:lnTo>
                <a:lnTo>
                  <a:pt x="0" y="2147707"/>
                </a:lnTo>
                <a:lnTo>
                  <a:pt x="0" y="0"/>
                </a:lnTo>
                <a:close/>
              </a:path>
            </a:pathLst>
          </a:custGeom>
          <a:blipFill>
            <a:blip r:embed="rId2"/>
            <a:stretch>
              <a:fillRect/>
            </a:stretch>
          </a:blipFill>
        </p:spPr>
        <p:txBody>
          <a:bodyPr/>
          <a:lstStyle/>
          <a:p>
            <a:endParaRPr lang="en-US"/>
          </a:p>
        </p:txBody>
      </p:sp>
      <p:sp>
        <p:nvSpPr>
          <p:cNvPr id="18" name="Freeform 11"/>
          <p:cNvSpPr/>
          <p:nvPr/>
        </p:nvSpPr>
        <p:spPr>
          <a:xfrm>
            <a:off x="13893191" y="3764756"/>
            <a:ext cx="4424656" cy="6522244"/>
          </a:xfrm>
          <a:custGeom>
            <a:avLst/>
            <a:gdLst/>
            <a:ahLst/>
            <a:cxnLst/>
            <a:rect l="l" t="t" r="r" b="b"/>
            <a:pathLst>
              <a:path w="2448512" h="3855925">
                <a:moveTo>
                  <a:pt x="0" y="0"/>
                </a:moveTo>
                <a:lnTo>
                  <a:pt x="2448512" y="0"/>
                </a:lnTo>
                <a:lnTo>
                  <a:pt x="2448512" y="3855925"/>
                </a:lnTo>
                <a:lnTo>
                  <a:pt x="0" y="3855925"/>
                </a:lnTo>
                <a:lnTo>
                  <a:pt x="0" y="0"/>
                </a:lnTo>
                <a:close/>
              </a:path>
            </a:pathLst>
          </a:custGeom>
          <a:blipFill>
            <a:blip r:embed="rId3"/>
            <a:stretch>
              <a:fillRect/>
            </a:stretch>
          </a:blipFill>
        </p:spPr>
        <p:txBody>
          <a:bodyPr/>
          <a:lstStyle/>
          <a:p>
            <a:endParaRPr lang="en-US"/>
          </a:p>
        </p:txBody>
      </p:sp>
      <p:pic>
        <p:nvPicPr>
          <p:cNvPr id="8" name="Google Shape;240;p4"/>
          <p:cNvPicPr preferRelativeResize="0"/>
          <p:nvPr/>
        </p:nvPicPr>
        <p:blipFill rotWithShape="1">
          <a:blip r:embed="rId4">
            <a:alphaModFix/>
          </a:blip>
          <a:srcRect/>
          <a:stretch/>
        </p:blipFill>
        <p:spPr>
          <a:xfrm>
            <a:off x="13923038" y="0"/>
            <a:ext cx="4364962" cy="818430"/>
          </a:xfrm>
          <a:prstGeom prst="rect">
            <a:avLst/>
          </a:prstGeom>
          <a:noFill/>
          <a:ln>
            <a:noFill/>
          </a:ln>
        </p:spPr>
      </p:pic>
    </p:spTree>
    <p:extLst>
      <p:ext uri="{BB962C8B-B14F-4D97-AF65-F5344CB8AC3E}">
        <p14:creationId xmlns:p14="http://schemas.microsoft.com/office/powerpoint/2010/main" val="23559983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rot="-5400000" flipH="1">
            <a:off x="13084860" y="5350560"/>
            <a:ext cx="763310" cy="9795370"/>
          </a:xfrm>
          <a:custGeom>
            <a:avLst/>
            <a:gdLst/>
            <a:ahLst/>
            <a:cxnLst/>
            <a:rect l="l" t="t" r="r" b="b"/>
            <a:pathLst>
              <a:path w="763310" h="9795370">
                <a:moveTo>
                  <a:pt x="763310" y="0"/>
                </a:moveTo>
                <a:lnTo>
                  <a:pt x="0" y="0"/>
                </a:lnTo>
                <a:lnTo>
                  <a:pt x="0" y="9795370"/>
                </a:lnTo>
                <a:lnTo>
                  <a:pt x="763310" y="9795370"/>
                </a:lnTo>
                <a:lnTo>
                  <a:pt x="763310" y="0"/>
                </a:lnTo>
                <a:close/>
              </a:path>
            </a:pathLst>
          </a:custGeom>
          <a:blipFill>
            <a:blip r:embed="rId5">
              <a:extLst>
                <a:ext uri="{96DAC541-7B7A-43D3-8B79-37D633B846F1}">
                  <asvg:svgBlip xmlns:asvg="http://schemas.microsoft.com/office/drawing/2016/SVG/main" r:embed="rId6"/>
                </a:ext>
              </a:extLst>
            </a:blip>
            <a:stretch>
              <a:fillRect l="-305292"/>
            </a:stretch>
          </a:blipFill>
        </p:spPr>
      </p:sp>
      <p:sp>
        <p:nvSpPr>
          <p:cNvPr id="3" name="Freeform 3"/>
          <p:cNvSpPr/>
          <p:nvPr/>
        </p:nvSpPr>
        <p:spPr>
          <a:xfrm rot="-5400000">
            <a:off x="4011600" y="5670450"/>
            <a:ext cx="764888" cy="9159789"/>
          </a:xfrm>
          <a:custGeom>
            <a:avLst/>
            <a:gdLst/>
            <a:ahLst/>
            <a:cxnLst/>
            <a:rect l="l" t="t" r="r" b="b"/>
            <a:pathLst>
              <a:path w="764888" h="9159789">
                <a:moveTo>
                  <a:pt x="0" y="0"/>
                </a:moveTo>
                <a:lnTo>
                  <a:pt x="764888" y="0"/>
                </a:lnTo>
                <a:lnTo>
                  <a:pt x="764888" y="9159788"/>
                </a:lnTo>
                <a:lnTo>
                  <a:pt x="0" y="9159788"/>
                </a:lnTo>
                <a:lnTo>
                  <a:pt x="0" y="0"/>
                </a:lnTo>
                <a:close/>
              </a:path>
            </a:pathLst>
          </a:custGeom>
          <a:blipFill>
            <a:blip r:embed="rId5">
              <a:extLst>
                <a:ext uri="{96DAC541-7B7A-43D3-8B79-37D633B846F1}">
                  <asvg:svgBlip xmlns:asvg="http://schemas.microsoft.com/office/drawing/2016/SVG/main" r:embed="rId6"/>
                </a:ext>
              </a:extLst>
            </a:blip>
            <a:stretch>
              <a:fillRect l="-304456" t="-6938"/>
            </a:stretch>
          </a:blipFill>
        </p:spPr>
      </p:sp>
      <p:sp>
        <p:nvSpPr>
          <p:cNvPr id="12" name="Freeform 12"/>
          <p:cNvSpPr/>
          <p:nvPr/>
        </p:nvSpPr>
        <p:spPr>
          <a:xfrm>
            <a:off x="16604968" y="231051"/>
            <a:ext cx="1232464" cy="1207814"/>
          </a:xfrm>
          <a:custGeom>
            <a:avLst/>
            <a:gdLst/>
            <a:ahLst/>
            <a:cxnLst/>
            <a:rect l="l" t="t" r="r" b="b"/>
            <a:pathLst>
              <a:path w="1232464" h="1207814">
                <a:moveTo>
                  <a:pt x="0" y="0"/>
                </a:moveTo>
                <a:lnTo>
                  <a:pt x="1232464" y="0"/>
                </a:lnTo>
                <a:lnTo>
                  <a:pt x="1232464" y="1207814"/>
                </a:lnTo>
                <a:lnTo>
                  <a:pt x="0" y="12078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Rectangle 17"/>
          <p:cNvSpPr/>
          <p:nvPr/>
        </p:nvSpPr>
        <p:spPr>
          <a:xfrm>
            <a:off x="7086600" y="835104"/>
            <a:ext cx="5137946" cy="1107996"/>
          </a:xfrm>
          <a:prstGeom prst="rect">
            <a:avLst/>
          </a:prstGeom>
        </p:spPr>
        <p:txBody>
          <a:bodyPr wrap="none">
            <a:spAutoFit/>
          </a:bodyPr>
          <a:lstStyle/>
          <a:p>
            <a:pPr algn="ctr"/>
            <a:r>
              <a:rPr lang="vi-VN" sz="6600" b="1" dirty="0">
                <a:solidFill>
                  <a:srgbClr val="EE4823"/>
                </a:solidFill>
                <a:latin typeface="Arial" panose="020B0604020202020204" pitchFamily="34" charset="0"/>
                <a:cs typeface="Arial" panose="020B0604020202020204" pitchFamily="34" charset="0"/>
              </a:rPr>
              <a:t>KHỞI ĐỘNG</a:t>
            </a:r>
            <a:endParaRPr lang="en-US" sz="6600" b="1" dirty="0">
              <a:solidFill>
                <a:srgbClr val="EE4823"/>
              </a:solidFill>
              <a:latin typeface="Arial" panose="020B0604020202020204" pitchFamily="34" charset="0"/>
              <a:cs typeface="Arial" panose="020B0604020202020204" pitchFamily="34" charset="0"/>
            </a:endParaRPr>
          </a:p>
        </p:txBody>
      </p:sp>
      <p:pic>
        <p:nvPicPr>
          <p:cNvPr id="4" name="y2mate.com - Dùng kính hội tụ đốt cháy giấy_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54189" y="2552700"/>
            <a:ext cx="11239500" cy="6322220"/>
          </a:xfrm>
          <a:prstGeom prst="rect">
            <a:avLst/>
          </a:prstGeom>
        </p:spPr>
      </p:pic>
      <p:sp>
        <p:nvSpPr>
          <p:cNvPr id="6" name="Oval Callout 5"/>
          <p:cNvSpPr/>
          <p:nvPr/>
        </p:nvSpPr>
        <p:spPr>
          <a:xfrm>
            <a:off x="914400" y="979739"/>
            <a:ext cx="5745665" cy="2536323"/>
          </a:xfrm>
          <a:prstGeom prst="wedgeEllipseCallout">
            <a:avLst>
              <a:gd name="adj1" fmla="val 46310"/>
              <a:gd name="adj2" fmla="val 64435"/>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3600" b="1" dirty="0">
                <a:solidFill>
                  <a:schemeClr val="bg1"/>
                </a:solidFill>
                <a:latin typeface="Arial" panose="020B0604020202020204" pitchFamily="34" charset="0"/>
                <a:cs typeface="Arial" panose="020B0604020202020204" pitchFamily="34" charset="0"/>
              </a:rPr>
              <a:t>Quan sát video</a:t>
            </a:r>
            <a:endParaRPr 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4"/>
                </p:tgtEl>
              </p:cMediaNode>
            </p:vide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6" name="Rounded Rectangle 5"/>
          <p:cNvSpPr/>
          <p:nvPr/>
        </p:nvSpPr>
        <p:spPr>
          <a:xfrm>
            <a:off x="2247900" y="257343"/>
            <a:ext cx="13792200" cy="1143000"/>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3. Trục chính và quang tâm của thấu kính</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3505200" y="1943100"/>
            <a:ext cx="14782800" cy="901593"/>
          </a:xfrm>
          <a:prstGeom prst="rect">
            <a:avLst/>
          </a:prstGeom>
        </p:spPr>
        <p:txBody>
          <a:bodyPr wrap="square">
            <a:spAutoFit/>
          </a:bodyPr>
          <a:lstStyle/>
          <a:p>
            <a:pPr algn="just">
              <a:lnSpc>
                <a:spcPct val="150000"/>
              </a:lnSpc>
              <a:spcAft>
                <a:spcPts val="800"/>
              </a:spcAft>
            </a:pPr>
            <a:r>
              <a:rPr lang="vi-VN"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ghiên</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SGK</a:t>
            </a:r>
            <a:r>
              <a:rPr lang="vi-VN"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trang 30 mục 3</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i="1" dirty="0">
              <a:latin typeface="Arial" panose="020B0604020202020204" pitchFamily="34" charset="0"/>
              <a:ea typeface="Calibri" panose="020F0502020204030204" pitchFamily="34" charset="0"/>
              <a:cs typeface="Arial" panose="020B0604020202020204" pitchFamily="34" charset="0"/>
            </a:endParaRPr>
          </a:p>
        </p:txBody>
      </p:sp>
      <p:sp>
        <p:nvSpPr>
          <p:cNvPr id="11" name="Freeform 4"/>
          <p:cNvSpPr/>
          <p:nvPr/>
        </p:nvSpPr>
        <p:spPr>
          <a:xfrm>
            <a:off x="379904" y="1019512"/>
            <a:ext cx="3139024" cy="2970302"/>
          </a:xfrm>
          <a:custGeom>
            <a:avLst/>
            <a:gdLst/>
            <a:ahLst/>
            <a:cxnLst/>
            <a:rect l="l" t="t" r="r" b="b"/>
            <a:pathLst>
              <a:path w="3139024" h="2970302">
                <a:moveTo>
                  <a:pt x="0" y="0"/>
                </a:moveTo>
                <a:lnTo>
                  <a:pt x="3139025" y="0"/>
                </a:lnTo>
                <a:lnTo>
                  <a:pt x="3139025" y="2970302"/>
                </a:lnTo>
                <a:lnTo>
                  <a:pt x="0" y="2970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6973" t="39233" r="24781"/>
          <a:stretch/>
        </p:blipFill>
        <p:spPr>
          <a:xfrm>
            <a:off x="9423536" y="3824677"/>
            <a:ext cx="7620000" cy="4887198"/>
          </a:xfrm>
          <a:prstGeom prst="rect">
            <a:avLst/>
          </a:prstGeom>
        </p:spPr>
      </p:pic>
      <p:sp>
        <p:nvSpPr>
          <p:cNvPr id="9" name="Rectangle 8"/>
          <p:cNvSpPr/>
          <p:nvPr/>
        </p:nvSpPr>
        <p:spPr>
          <a:xfrm>
            <a:off x="1295400" y="4337313"/>
            <a:ext cx="8128136" cy="2041585"/>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Aft>
                <a:spcPts val="8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93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8" name="Rectangle 7"/>
          <p:cNvSpPr/>
          <p:nvPr/>
        </p:nvSpPr>
        <p:spPr>
          <a:xfrm>
            <a:off x="1111216" y="1990738"/>
            <a:ext cx="9448800" cy="1938992"/>
          </a:xfrm>
          <a:prstGeom prst="rect">
            <a:avLst/>
          </a:prstGeom>
        </p:spPr>
        <p:txBody>
          <a:bodyPr wrap="square">
            <a:spAutoFit/>
          </a:bodyPr>
          <a:lstStyle/>
          <a:p>
            <a:pPr algn="just">
              <a:lnSpc>
                <a:spcPct val="150000"/>
              </a:lnSpc>
              <a:spcAft>
                <a:spcPts val="800"/>
              </a:spcAft>
            </a:pPr>
            <a:r>
              <a:rPr lang="vi-VN"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uang</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tâm</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1035016" y="6305669"/>
            <a:ext cx="9785384" cy="1938992"/>
          </a:xfrm>
          <a:prstGeom prst="rect">
            <a:avLst/>
          </a:prstGeom>
        </p:spPr>
        <p:txBody>
          <a:bodyPr wrap="square">
            <a:spAutoFit/>
          </a:bodyPr>
          <a:lstStyle/>
          <a:p>
            <a:pPr lvl="0">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vuông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trục</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chính</a:t>
            </a:r>
            <a:r>
              <a:rPr lang="en-US" sz="4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pic>
        <p:nvPicPr>
          <p:cNvPr id="2050" name="Picture 2" descr="Thấu kính mỏng"/>
          <p:cNvPicPr>
            <a:picLocks noChangeAspect="1" noChangeArrowheads="1"/>
          </p:cNvPicPr>
          <p:nvPr/>
        </p:nvPicPr>
        <p:blipFill rotWithShape="1">
          <a:blip r:embed="rId2">
            <a:extLst>
              <a:ext uri="{28A0092B-C50C-407E-A947-70E740481C1C}">
                <a14:useLocalDpi xmlns:a14="http://schemas.microsoft.com/office/drawing/2010/main" val="0"/>
              </a:ext>
            </a:extLst>
          </a:blip>
          <a:srcRect r="50707"/>
          <a:stretch/>
        </p:blipFill>
        <p:spPr bwMode="auto">
          <a:xfrm>
            <a:off x="10801350" y="1219200"/>
            <a:ext cx="6477000" cy="34820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ấu kính mỏng"/>
          <p:cNvPicPr>
            <a:picLocks noChangeAspect="1" noChangeArrowheads="1"/>
          </p:cNvPicPr>
          <p:nvPr/>
        </p:nvPicPr>
        <p:blipFill rotWithShape="1">
          <a:blip r:embed="rId2">
            <a:extLst>
              <a:ext uri="{28A0092B-C50C-407E-A947-70E740481C1C}">
                <a14:useLocalDpi xmlns:a14="http://schemas.microsoft.com/office/drawing/2010/main" val="0"/>
              </a:ext>
            </a:extLst>
          </a:blip>
          <a:srcRect l="50650" t="-572" r="57" b="572"/>
          <a:stretch/>
        </p:blipFill>
        <p:spPr bwMode="auto">
          <a:xfrm>
            <a:off x="11049000" y="5600700"/>
            <a:ext cx="6229350" cy="334893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4039850" y="2324100"/>
            <a:ext cx="666750" cy="767175"/>
          </a:xfrm>
          <a:prstGeom prst="ellipse">
            <a:avLst/>
          </a:prstGeom>
          <a:noFill/>
          <a:ln w="57150">
            <a:solidFill>
              <a:srgbClr val="E44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001750" y="6799101"/>
            <a:ext cx="666750" cy="767175"/>
          </a:xfrm>
          <a:prstGeom prst="ellipse">
            <a:avLst/>
          </a:prstGeom>
          <a:noFill/>
          <a:ln w="57150">
            <a:solidFill>
              <a:srgbClr val="E446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4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5" name="Rectangle 4"/>
          <p:cNvSpPr/>
          <p:nvPr/>
        </p:nvSpPr>
        <p:spPr>
          <a:xfrm>
            <a:off x="1187518" y="941620"/>
            <a:ext cx="16459200" cy="2041585"/>
          </a:xfrm>
          <a:prstGeom prst="rect">
            <a:avLst/>
          </a:prstGeom>
        </p:spPr>
        <p:txBody>
          <a:bodyPr wrap="square">
            <a:spAutoFit/>
          </a:bodyPr>
          <a:lstStyle/>
          <a:p>
            <a:pPr algn="just">
              <a:lnSpc>
                <a:spcPct val="150000"/>
              </a:lnSpc>
              <a:spcAft>
                <a:spcPts val="800"/>
              </a:spcAft>
            </a:pP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 (SGK – tr30)</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524000" y="4858435"/>
            <a:ext cx="9296400" cy="4708981"/>
          </a:xfrm>
          <a:prstGeom prst="rect">
            <a:avLst/>
          </a:prstGeom>
        </p:spPr>
        <p:txBody>
          <a:bodyPr wrap="square">
            <a:spAutoFit/>
          </a:bodyPr>
          <a:lstStyle/>
          <a:p>
            <a:pPr marL="57150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000" dirty="0" err="1">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quang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tâm</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nằm</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chính</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giữa</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kính</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ựng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trục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chính</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đi</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qua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quang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tâm</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vuông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góc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FF0000"/>
              </a:solidFill>
              <a:latin typeface="Arial" panose="020B0604020202020204" pitchFamily="34" charset="0"/>
              <a:cs typeface="Arial" panose="020B0604020202020204" pitchFamily="34" charset="0"/>
            </a:endParaRPr>
          </a:p>
        </p:txBody>
      </p:sp>
      <p:sp>
        <p:nvSpPr>
          <p:cNvPr id="14" name="Rounded Rectangle 13"/>
          <p:cNvSpPr/>
          <p:nvPr/>
        </p:nvSpPr>
        <p:spPr>
          <a:xfrm>
            <a:off x="1206568" y="3533545"/>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pic>
        <p:nvPicPr>
          <p:cNvPr id="16" name="Picture 2" descr="Thấu kính mỏng"/>
          <p:cNvPicPr>
            <a:picLocks noChangeAspect="1" noChangeArrowheads="1"/>
          </p:cNvPicPr>
          <p:nvPr/>
        </p:nvPicPr>
        <p:blipFill rotWithShape="1">
          <a:blip r:embed="rId2">
            <a:extLst>
              <a:ext uri="{28A0092B-C50C-407E-A947-70E740481C1C}">
                <a14:useLocalDpi xmlns:a14="http://schemas.microsoft.com/office/drawing/2010/main" val="0"/>
              </a:ext>
            </a:extLst>
          </a:blip>
          <a:srcRect r="50707"/>
          <a:stretch/>
        </p:blipFill>
        <p:spPr bwMode="auto">
          <a:xfrm>
            <a:off x="12061859" y="3685797"/>
            <a:ext cx="4362450" cy="23452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hấu kính mỏng"/>
          <p:cNvPicPr>
            <a:picLocks noChangeAspect="1" noChangeArrowheads="1"/>
          </p:cNvPicPr>
          <p:nvPr/>
        </p:nvPicPr>
        <p:blipFill rotWithShape="1">
          <a:blip r:embed="rId2">
            <a:extLst>
              <a:ext uri="{28A0092B-C50C-407E-A947-70E740481C1C}">
                <a14:useLocalDpi xmlns:a14="http://schemas.microsoft.com/office/drawing/2010/main" val="0"/>
              </a:ext>
            </a:extLst>
          </a:blip>
          <a:srcRect l="50650" t="-572" r="57" b="572"/>
          <a:stretch/>
        </p:blipFill>
        <p:spPr bwMode="auto">
          <a:xfrm>
            <a:off x="12228659" y="6733664"/>
            <a:ext cx="4195650" cy="225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11" name="TextBox 10"/>
          <p:cNvSpPr txBox="1"/>
          <p:nvPr/>
        </p:nvSpPr>
        <p:spPr>
          <a:xfrm>
            <a:off x="7301188" y="923244"/>
            <a:ext cx="3685624" cy="923330"/>
          </a:xfrm>
          <a:prstGeom prst="rect">
            <a:avLst/>
          </a:prstGeom>
          <a:noFill/>
        </p:spPr>
        <p:txBody>
          <a:bodyPr wrap="none" rtlCol="0">
            <a:spAutoFit/>
          </a:bodyPr>
          <a:lstStyle/>
          <a:p>
            <a:r>
              <a:rPr lang="vi-VN" sz="5400" b="1" dirty="0">
                <a:solidFill>
                  <a:srgbClr val="076D42"/>
                </a:solidFill>
                <a:latin typeface="Arial" panose="020B0604020202020204" pitchFamily="34" charset="0"/>
                <a:cs typeface="Arial" panose="020B0604020202020204" pitchFamily="34" charset="0"/>
              </a:rPr>
              <a:t>KẾT LUẬN</a:t>
            </a:r>
            <a:endParaRPr lang="en-US" sz="5400" b="1" dirty="0">
              <a:solidFill>
                <a:srgbClr val="076D42"/>
              </a:solidFill>
              <a:latin typeface="Arial" panose="020B0604020202020204" pitchFamily="34" charset="0"/>
              <a:cs typeface="Arial" panose="020B0604020202020204" pitchFamily="34" charset="0"/>
            </a:endParaRPr>
          </a:p>
        </p:txBody>
      </p:sp>
      <p:sp>
        <p:nvSpPr>
          <p:cNvPr id="10" name="Freeform 12"/>
          <p:cNvSpPr/>
          <p:nvPr/>
        </p:nvSpPr>
        <p:spPr>
          <a:xfrm>
            <a:off x="13974234" y="4579527"/>
            <a:ext cx="4095112" cy="5707473"/>
          </a:xfrm>
          <a:custGeom>
            <a:avLst/>
            <a:gdLst/>
            <a:ahLst/>
            <a:cxnLst/>
            <a:rect l="l" t="t" r="r" b="b"/>
            <a:pathLst>
              <a:path w="2328133" h="3244785">
                <a:moveTo>
                  <a:pt x="0" y="0"/>
                </a:moveTo>
                <a:lnTo>
                  <a:pt x="2328133" y="0"/>
                </a:lnTo>
                <a:lnTo>
                  <a:pt x="2328133" y="3244785"/>
                </a:lnTo>
                <a:lnTo>
                  <a:pt x="0" y="3244785"/>
                </a:lnTo>
                <a:lnTo>
                  <a:pt x="0" y="0"/>
                </a:lnTo>
                <a:close/>
              </a:path>
            </a:pathLst>
          </a:custGeom>
          <a:blipFill>
            <a:blip r:embed="rId2"/>
            <a:stretch>
              <a:fillRect/>
            </a:stretch>
          </a:blipFill>
        </p:spPr>
        <p:txBody>
          <a:bodyPr/>
          <a:lstStyle/>
          <a:p>
            <a:endParaRPr lang="en-US"/>
          </a:p>
        </p:txBody>
      </p:sp>
      <p:sp>
        <p:nvSpPr>
          <p:cNvPr id="5" name="Rectangle 4"/>
          <p:cNvSpPr/>
          <p:nvPr/>
        </p:nvSpPr>
        <p:spPr>
          <a:xfrm>
            <a:off x="2819400" y="2276048"/>
            <a:ext cx="11582400" cy="573490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vuông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1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8"/>
            </p:par>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1" name="Rounded Rectangle 40"/>
          <p:cNvSpPr/>
          <p:nvPr/>
        </p:nvSpPr>
        <p:spPr>
          <a:xfrm>
            <a:off x="2895600" y="3830372"/>
            <a:ext cx="13487400" cy="3398849"/>
          </a:xfrm>
          <a:prstGeom prst="roundRect">
            <a:avLst>
              <a:gd name="adj" fmla="val 50000"/>
            </a:avLst>
          </a:prstGeom>
          <a:solidFill>
            <a:srgbClr val="076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508188" y="2181657"/>
            <a:ext cx="4227842" cy="1783683"/>
            <a:chOff x="11217565" y="1936145"/>
            <a:chExt cx="4227842" cy="1783683"/>
          </a:xfrm>
        </p:grpSpPr>
        <p:grpSp>
          <p:nvGrpSpPr>
            <p:cNvPr id="32" name="Group 31"/>
            <p:cNvGrpSpPr/>
            <p:nvPr/>
          </p:nvGrpSpPr>
          <p:grpSpPr>
            <a:xfrm rot="169393">
              <a:off x="11217565" y="2745707"/>
              <a:ext cx="3603011" cy="974121"/>
              <a:chOff x="9998413" y="2272868"/>
              <a:chExt cx="3603011" cy="974121"/>
            </a:xfrm>
          </p:grpSpPr>
          <p:grpSp>
            <p:nvGrpSpPr>
              <p:cNvPr id="6" name="Group 6"/>
              <p:cNvGrpSpPr/>
              <p:nvPr/>
            </p:nvGrpSpPr>
            <p:grpSpPr>
              <a:xfrm rot="-167199">
                <a:off x="9998413" y="2272868"/>
                <a:ext cx="3603011" cy="974121"/>
                <a:chOff x="0" y="0"/>
                <a:chExt cx="1838245" cy="496994"/>
              </a:xfrm>
            </p:grpSpPr>
            <p:sp>
              <p:nvSpPr>
                <p:cNvPr id="7" name="Freeform 7"/>
                <p:cNvSpPr/>
                <p:nvPr/>
              </p:nvSpPr>
              <p:spPr>
                <a:xfrm>
                  <a:off x="0" y="0"/>
                  <a:ext cx="1838245" cy="496994"/>
                </a:xfrm>
                <a:custGeom>
                  <a:avLst/>
                  <a:gdLst/>
                  <a:ahLst/>
                  <a:cxnLst/>
                  <a:rect l="l" t="t" r="r" b="b"/>
                  <a:pathLst>
                    <a:path w="1838245" h="496994">
                      <a:moveTo>
                        <a:pt x="1635045" y="0"/>
                      </a:moveTo>
                      <a:cubicBezTo>
                        <a:pt x="1747270" y="0"/>
                        <a:pt x="1838245" y="111256"/>
                        <a:pt x="1838245" y="248497"/>
                      </a:cubicBezTo>
                      <a:cubicBezTo>
                        <a:pt x="1838245" y="385738"/>
                        <a:pt x="1747270" y="496994"/>
                        <a:pt x="1635045" y="496994"/>
                      </a:cubicBezTo>
                      <a:lnTo>
                        <a:pt x="203200" y="496994"/>
                      </a:lnTo>
                      <a:cubicBezTo>
                        <a:pt x="90976" y="496994"/>
                        <a:pt x="0" y="385738"/>
                        <a:pt x="0" y="248497"/>
                      </a:cubicBezTo>
                      <a:cubicBezTo>
                        <a:pt x="0" y="111256"/>
                        <a:pt x="90976" y="0"/>
                        <a:pt x="203200" y="0"/>
                      </a:cubicBezTo>
                      <a:close/>
                    </a:path>
                  </a:pathLst>
                </a:custGeom>
                <a:solidFill>
                  <a:srgbClr val="E4462A"/>
                </a:solidFill>
              </p:spPr>
            </p:sp>
            <p:sp>
              <p:nvSpPr>
                <p:cNvPr id="8" name="TextBox 8"/>
                <p:cNvSpPr txBox="1"/>
                <p:nvPr/>
              </p:nvSpPr>
              <p:spPr>
                <a:xfrm>
                  <a:off x="0" y="-38100"/>
                  <a:ext cx="1838245" cy="535094"/>
                </a:xfrm>
                <a:prstGeom prst="rect">
                  <a:avLst/>
                </a:prstGeom>
              </p:spPr>
              <p:txBody>
                <a:bodyPr lIns="50800" tIns="50800" rIns="50800" bIns="50800" rtlCol="0" anchor="ctr"/>
                <a:lstStyle/>
                <a:p>
                  <a:pPr algn="l">
                    <a:lnSpc>
                      <a:spcPts val="2659"/>
                    </a:lnSpc>
                  </a:pPr>
                  <a:endParaRPr/>
                </a:p>
              </p:txBody>
            </p:sp>
          </p:grpSp>
          <p:sp>
            <p:nvSpPr>
              <p:cNvPr id="9" name="TextBox 9"/>
              <p:cNvSpPr txBox="1"/>
              <p:nvPr/>
            </p:nvSpPr>
            <p:spPr>
              <a:xfrm rot="-193866">
                <a:off x="10081038" y="2414781"/>
                <a:ext cx="3442028" cy="756617"/>
              </a:xfrm>
              <a:prstGeom prst="rect">
                <a:avLst/>
              </a:prstGeom>
            </p:spPr>
            <p:txBody>
              <a:bodyPr lIns="0" tIns="0" rIns="0" bIns="0" rtlCol="0" anchor="t">
                <a:spAutoFit/>
              </a:bodyPr>
              <a:lstStyle/>
              <a:p>
                <a:pPr algn="ctr">
                  <a:lnSpc>
                    <a:spcPts val="5913"/>
                  </a:lnSpc>
                </a:pPr>
                <a:r>
                  <a:rPr lang="vi-VN" sz="5913" spc="248" dirty="0">
                    <a:solidFill>
                      <a:srgbClr val="F1EAD1"/>
                    </a:solidFill>
                    <a:latin typeface="Hobo"/>
                    <a:ea typeface="Hobo"/>
                    <a:cs typeface="Hobo"/>
                    <a:sym typeface="Hobo"/>
                  </a:rPr>
                  <a:t>II</a:t>
                </a:r>
                <a:endParaRPr lang="en-US" sz="5913" spc="248" dirty="0">
                  <a:solidFill>
                    <a:srgbClr val="F1EAD1"/>
                  </a:solidFill>
                  <a:latin typeface="Hobo"/>
                  <a:ea typeface="Hobo"/>
                  <a:cs typeface="Hobo"/>
                  <a:sym typeface="Hobo"/>
                </a:endParaRPr>
              </a:p>
            </p:txBody>
          </p:sp>
        </p:grpSp>
        <p:sp>
          <p:nvSpPr>
            <p:cNvPr id="10" name="Freeform 10"/>
            <p:cNvSpPr/>
            <p:nvPr/>
          </p:nvSpPr>
          <p:spPr>
            <a:xfrm>
              <a:off x="14274023" y="1936145"/>
              <a:ext cx="1171384" cy="1147957"/>
            </a:xfrm>
            <a:custGeom>
              <a:avLst/>
              <a:gdLst/>
              <a:ahLst/>
              <a:cxnLst/>
              <a:rect l="l" t="t" r="r" b="b"/>
              <a:pathLst>
                <a:path w="1171384" h="1147957">
                  <a:moveTo>
                    <a:pt x="0" y="0"/>
                  </a:moveTo>
                  <a:lnTo>
                    <a:pt x="1171384" y="0"/>
                  </a:lnTo>
                  <a:lnTo>
                    <a:pt x="1171384" y="1147956"/>
                  </a:lnTo>
                  <a:lnTo>
                    <a:pt x="0" y="1147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31" name="Rectangle 30"/>
          <p:cNvSpPr/>
          <p:nvPr/>
        </p:nvSpPr>
        <p:spPr>
          <a:xfrm>
            <a:off x="3124200" y="4005952"/>
            <a:ext cx="12774714" cy="3139321"/>
          </a:xfrm>
          <a:prstGeom prst="rect">
            <a:avLst/>
          </a:prstGeom>
        </p:spPr>
        <p:txBody>
          <a:bodyPr wrap="square">
            <a:spAutoFit/>
          </a:bodyPr>
          <a:lstStyle/>
          <a:p>
            <a:pPr algn="ctr">
              <a:lnSpc>
                <a:spcPct val="150000"/>
              </a:lnSpc>
            </a:pPr>
            <a:r>
              <a:rPr lang="en-US" sz="6600" b="1" dirty="0">
                <a:solidFill>
                  <a:srgbClr val="F1EAD1"/>
                </a:solidFill>
                <a:latin typeface="Arial" panose="020B0604020202020204" pitchFamily="34" charset="0"/>
                <a:cs typeface="Arial" panose="020B0604020202020204" pitchFamily="34" charset="0"/>
              </a:rPr>
              <a:t>SỰ KHÚC XẠ CỦA MỘT SỐ TIA SÁNG QUA THẤU KÍNH</a:t>
            </a:r>
            <a:endParaRPr lang="en-US" sz="6600" dirty="0">
              <a:solidFill>
                <a:srgbClr val="F1EAD1"/>
              </a:solidFill>
              <a:latin typeface="Arial" panose="020B0604020202020204" pitchFamily="34" charset="0"/>
              <a:cs typeface="Arial" panose="020B0604020202020204" pitchFamily="34" charset="0"/>
            </a:endParaRPr>
          </a:p>
        </p:txBody>
      </p:sp>
      <p:sp>
        <p:nvSpPr>
          <p:cNvPr id="36" name="Freeform 19"/>
          <p:cNvSpPr/>
          <p:nvPr/>
        </p:nvSpPr>
        <p:spPr>
          <a:xfrm rot="-5400000" flipH="1" flipV="1">
            <a:off x="2189128" y="-4197450"/>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4">
              <a:extLst>
                <a:ext uri="{96DAC541-7B7A-43D3-8B79-37D633B846F1}">
                  <asvg:svgBlip xmlns:asvg="http://schemas.microsoft.com/office/drawing/2016/SVG/main" r:embed="rId5"/>
                </a:ext>
              </a:extLst>
            </a:blip>
            <a:stretch>
              <a:fillRect l="-304456" t="-6938"/>
            </a:stretch>
          </a:blipFill>
        </p:spPr>
      </p:sp>
      <p:sp>
        <p:nvSpPr>
          <p:cNvPr id="37" name="Freeform 19"/>
          <p:cNvSpPr/>
          <p:nvPr/>
        </p:nvSpPr>
        <p:spPr>
          <a:xfrm rot="-5400000" flipH="1" flipV="1">
            <a:off x="17456251" y="5324661"/>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4">
              <a:extLst>
                <a:ext uri="{96DAC541-7B7A-43D3-8B79-37D633B846F1}">
                  <asvg:svgBlip xmlns:asvg="http://schemas.microsoft.com/office/drawing/2016/SVG/main" r:embed="rId5"/>
                </a:ext>
              </a:extLst>
            </a:blip>
            <a:stretch>
              <a:fillRect l="-304456" t="-6938"/>
            </a:stretch>
          </a:blipFill>
        </p:spPr>
      </p:sp>
      <p:sp>
        <p:nvSpPr>
          <p:cNvPr id="38" name="Freeform 6"/>
          <p:cNvSpPr/>
          <p:nvPr/>
        </p:nvSpPr>
        <p:spPr>
          <a:xfrm>
            <a:off x="-227498" y="3530555"/>
            <a:ext cx="4927866" cy="7684782"/>
          </a:xfrm>
          <a:custGeom>
            <a:avLst/>
            <a:gdLst/>
            <a:ahLst/>
            <a:cxnLst/>
            <a:rect l="l" t="t" r="r" b="b"/>
            <a:pathLst>
              <a:path w="2153395" h="3358121">
                <a:moveTo>
                  <a:pt x="0" y="0"/>
                </a:moveTo>
                <a:lnTo>
                  <a:pt x="2153395" y="0"/>
                </a:lnTo>
                <a:lnTo>
                  <a:pt x="2153395" y="3358121"/>
                </a:lnTo>
                <a:lnTo>
                  <a:pt x="0" y="335812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976743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8" name="AutoShape 4" descr="Bỏ vài đồng xu vào chai nước rồi đặt trên cửa sổ, điều kỳ diệu sẽ xảy ra -  BepX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2746460" y="876300"/>
            <a:ext cx="14611248" cy="2862322"/>
          </a:xfrm>
          <a:prstGeom prst="rect">
            <a:avLst/>
          </a:prstGeom>
        </p:spPr>
        <p:txBody>
          <a:bodyPr wrap="square">
            <a:spAutoFit/>
          </a:bodyPr>
          <a:lstStyle/>
          <a:p>
            <a:pPr algn="just">
              <a:lnSpc>
                <a:spcPct val="150000"/>
              </a:lnSpc>
            </a:pPr>
            <a:r>
              <a:rPr lang="vi-VN"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hí</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HS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nghiệm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đường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song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sp>
        <p:nvSpPr>
          <p:cNvPr id="26" name="Freeform 6"/>
          <p:cNvSpPr/>
          <p:nvPr/>
        </p:nvSpPr>
        <p:spPr>
          <a:xfrm>
            <a:off x="1219200" y="876300"/>
            <a:ext cx="1219200" cy="1966573"/>
          </a:xfrm>
          <a:custGeom>
            <a:avLst/>
            <a:gdLst/>
            <a:ahLst/>
            <a:cxnLst/>
            <a:rect l="l" t="t" r="r" b="b"/>
            <a:pathLst>
              <a:path w="1736283" h="2800629">
                <a:moveTo>
                  <a:pt x="0" y="0"/>
                </a:moveTo>
                <a:lnTo>
                  <a:pt x="1736283" y="0"/>
                </a:lnTo>
                <a:lnTo>
                  <a:pt x="1736283" y="2800629"/>
                </a:lnTo>
                <a:lnTo>
                  <a:pt x="0" y="2800629"/>
                </a:lnTo>
                <a:lnTo>
                  <a:pt x="0" y="0"/>
                </a:lnTo>
                <a:close/>
              </a:path>
            </a:pathLst>
          </a:custGeom>
          <a:blipFill>
            <a:blip r:embed="rId3"/>
            <a:stretch>
              <a:fillRect/>
            </a:stretch>
          </a:blipFill>
        </p:spPr>
        <p:txBody>
          <a:bodyPr/>
          <a:lstStyle/>
          <a:p>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7807" t="20276" r="10526" b="50000"/>
          <a:stretch/>
        </p:blipFill>
        <p:spPr>
          <a:xfrm>
            <a:off x="3674148" y="5199964"/>
            <a:ext cx="8077200" cy="4038601"/>
          </a:xfrm>
          <a:prstGeom prst="rect">
            <a:avLst/>
          </a:prstGeom>
        </p:spPr>
      </p:pic>
      <p:sp>
        <p:nvSpPr>
          <p:cNvPr id="28" name="TextBox 27"/>
          <p:cNvSpPr txBox="1"/>
          <p:nvPr/>
        </p:nvSpPr>
        <p:spPr>
          <a:xfrm>
            <a:off x="1219200" y="3883283"/>
            <a:ext cx="2547492"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Chuẩn bị:</a:t>
            </a:r>
            <a:endParaRPr lang="en-US" sz="4000" b="1" dirty="0">
              <a:solidFill>
                <a:srgbClr val="076D42"/>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57209" t="76194" r="28014" b="8334"/>
          <a:stretch/>
        </p:blipFill>
        <p:spPr>
          <a:xfrm>
            <a:off x="11903748" y="5238064"/>
            <a:ext cx="4191000" cy="4128591"/>
          </a:xfrm>
          <a:prstGeom prst="rect">
            <a:avLst/>
          </a:prstGeom>
        </p:spPr>
      </p:pic>
      <p:sp>
        <p:nvSpPr>
          <p:cNvPr id="31" name="TextBox 30"/>
          <p:cNvSpPr txBox="1"/>
          <p:nvPr/>
        </p:nvSpPr>
        <p:spPr>
          <a:xfrm>
            <a:off x="743420" y="6136786"/>
            <a:ext cx="2380780" cy="707886"/>
          </a:xfrm>
          <a:prstGeom prst="rect">
            <a:avLst/>
          </a:prstGeom>
          <a:noFill/>
        </p:spPr>
        <p:txBody>
          <a:bodyPr wrap="none" rtlCol="0">
            <a:spAutoFit/>
          </a:bodyPr>
          <a:lstStyle/>
          <a:p>
            <a:r>
              <a:rPr lang="vi-VN" sz="4000" dirty="0">
                <a:latin typeface="Arial" panose="020B0604020202020204" pitchFamily="34" charset="0"/>
                <a:cs typeface="Arial" panose="020B0604020202020204" pitchFamily="34" charset="0"/>
              </a:rPr>
              <a:t>Đèn laser</a:t>
            </a:r>
            <a:endParaRPr lang="en-US" sz="4000" dirty="0">
              <a:latin typeface="Arial" panose="020B0604020202020204" pitchFamily="34" charset="0"/>
              <a:cs typeface="Arial" panose="020B0604020202020204" pitchFamily="34" charset="0"/>
            </a:endParaRPr>
          </a:p>
        </p:txBody>
      </p:sp>
      <p:sp>
        <p:nvSpPr>
          <p:cNvPr id="32" name="TextBox 31"/>
          <p:cNvSpPr txBox="1"/>
          <p:nvPr/>
        </p:nvSpPr>
        <p:spPr>
          <a:xfrm>
            <a:off x="1465490" y="8884622"/>
            <a:ext cx="2523448" cy="707886"/>
          </a:xfrm>
          <a:prstGeom prst="rect">
            <a:avLst/>
          </a:prstGeom>
          <a:noFill/>
        </p:spPr>
        <p:txBody>
          <a:bodyPr wrap="none" rtlCol="0">
            <a:spAutoFit/>
          </a:bodyPr>
          <a:lstStyle/>
          <a:p>
            <a:r>
              <a:rPr lang="vi-VN" sz="4000" dirty="0">
                <a:latin typeface="Arial" panose="020B0604020202020204" pitchFamily="34" charset="0"/>
                <a:cs typeface="Arial" panose="020B0604020202020204" pitchFamily="34" charset="0"/>
              </a:rPr>
              <a:t>Bảng thép</a:t>
            </a:r>
            <a:endParaRPr lang="en-US" sz="4000" dirty="0">
              <a:latin typeface="Arial" panose="020B0604020202020204" pitchFamily="34" charset="0"/>
              <a:cs typeface="Arial" panose="020B0604020202020204" pitchFamily="34" charset="0"/>
            </a:endParaRPr>
          </a:p>
        </p:txBody>
      </p:sp>
      <p:sp>
        <p:nvSpPr>
          <p:cNvPr id="33" name="Rectangle 32"/>
          <p:cNvSpPr/>
          <p:nvPr/>
        </p:nvSpPr>
        <p:spPr>
          <a:xfrm>
            <a:off x="6874548" y="5047852"/>
            <a:ext cx="4876800" cy="734367"/>
          </a:xfrm>
          <a:prstGeom prst="rect">
            <a:avLst/>
          </a:prstGeom>
        </p:spPr>
        <p:txBody>
          <a:bodyPr wrap="square">
            <a:spAutoFit/>
          </a:bodyPr>
          <a:lstStyle/>
          <a:p>
            <a:r>
              <a:rPr lang="vi-VN" sz="4000" dirty="0">
                <a:solidFill>
                  <a:srgbClr val="202124"/>
                </a:solidFill>
                <a:latin typeface="Arial" panose="020B0604020202020204" pitchFamily="34" charset="0"/>
                <a:cs typeface="Arial" panose="020B0604020202020204" pitchFamily="34" charset="0"/>
              </a:rPr>
              <a:t>thấu kính rìa</a:t>
            </a:r>
            <a:r>
              <a:rPr lang="vi-VN" sz="4000" dirty="0">
                <a:latin typeface="Arial" panose="020B0604020202020204" pitchFamily="34" charset="0"/>
                <a:cs typeface="Arial" panose="020B0604020202020204" pitchFamily="34" charset="0"/>
              </a:rPr>
              <a:t> </a:t>
            </a:r>
            <a:r>
              <a:rPr lang="vi-VN" sz="4000" dirty="0">
                <a:solidFill>
                  <a:srgbClr val="202124"/>
                </a:solidFill>
                <a:latin typeface="Arial" panose="020B0604020202020204" pitchFamily="34" charset="0"/>
                <a:cs typeface="Arial" panose="020B0604020202020204" pitchFamily="34" charset="0"/>
              </a:rPr>
              <a:t>mỏng</a:t>
            </a:r>
            <a:endParaRPr lang="en-US" sz="4000" dirty="0">
              <a:latin typeface="Arial" panose="020B0604020202020204" pitchFamily="34" charset="0"/>
              <a:cs typeface="Arial" panose="020B0604020202020204" pitchFamily="34" charset="0"/>
            </a:endParaRPr>
          </a:p>
        </p:txBody>
      </p:sp>
      <p:sp>
        <p:nvSpPr>
          <p:cNvPr id="34" name="Rectangle 33"/>
          <p:cNvSpPr/>
          <p:nvPr/>
        </p:nvSpPr>
        <p:spPr>
          <a:xfrm>
            <a:off x="12232058" y="8752911"/>
            <a:ext cx="4876800" cy="734367"/>
          </a:xfrm>
          <a:prstGeom prst="rect">
            <a:avLst/>
          </a:prstGeom>
        </p:spPr>
        <p:txBody>
          <a:bodyPr wrap="square">
            <a:spAutoFit/>
          </a:bodyPr>
          <a:lstStyle/>
          <a:p>
            <a:r>
              <a:rPr lang="vi-VN" sz="4000" dirty="0">
                <a:solidFill>
                  <a:srgbClr val="202124"/>
                </a:solidFill>
                <a:latin typeface="Arial" panose="020B0604020202020204" pitchFamily="34" charset="0"/>
                <a:cs typeface="Arial" panose="020B0604020202020204" pitchFamily="34" charset="0"/>
              </a:rPr>
              <a:t>thấu kính rìa</a:t>
            </a:r>
            <a:r>
              <a:rPr lang="vi-VN" sz="4000" dirty="0">
                <a:latin typeface="Arial" panose="020B0604020202020204" pitchFamily="34" charset="0"/>
                <a:cs typeface="Arial" panose="020B0604020202020204" pitchFamily="34" charset="0"/>
              </a:rPr>
              <a:t> dày</a:t>
            </a:r>
            <a:endParaRPr lang="en-US" sz="4000" dirty="0">
              <a:latin typeface="Arial" panose="020B0604020202020204" pitchFamily="34" charset="0"/>
              <a:cs typeface="Arial" panose="020B0604020202020204" pitchFamily="34" charset="0"/>
            </a:endParaRPr>
          </a:p>
        </p:txBody>
      </p:sp>
      <p:cxnSp>
        <p:nvCxnSpPr>
          <p:cNvPr id="35" name="Straight Arrow Connector 34"/>
          <p:cNvCxnSpPr/>
          <p:nvPr/>
        </p:nvCxnSpPr>
        <p:spPr>
          <a:xfrm flipV="1">
            <a:off x="3124200" y="6640530"/>
            <a:ext cx="1338900" cy="254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9387819" y="5612378"/>
            <a:ext cx="518181" cy="1601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3521748" y="7901197"/>
            <a:ext cx="944478" cy="9407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Google Shape;240;p4"/>
          <p:cNvPicPr preferRelativeResize="0"/>
          <p:nvPr/>
        </p:nvPicPr>
        <p:blipFill rotWithShape="1">
          <a:blip r:embed="rId6">
            <a:alphaModFix/>
          </a:blip>
          <a:srcRect/>
          <a:stretch/>
        </p:blipFill>
        <p:spPr>
          <a:xfrm>
            <a:off x="13923038" y="0"/>
            <a:ext cx="4364962" cy="818430"/>
          </a:xfrm>
          <a:prstGeom prst="rect">
            <a:avLst/>
          </a:prstGeom>
          <a:noFill/>
          <a:ln>
            <a:noFill/>
          </a:ln>
        </p:spPr>
      </p:pic>
    </p:spTree>
    <p:extLst>
      <p:ext uri="{BB962C8B-B14F-4D97-AF65-F5344CB8AC3E}">
        <p14:creationId xmlns:p14="http://schemas.microsoft.com/office/powerpoint/2010/main" val="354492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par>
                                <p:cTn id="41" presetID="16" presetClass="entr" presetSubtype="21"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P spid="28" grpId="0"/>
      <p:bldP spid="31" grpId="0"/>
      <p:bldP spid="32" grpId="0"/>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11" name="TextBox 10"/>
          <p:cNvSpPr txBox="1"/>
          <p:nvPr/>
        </p:nvSpPr>
        <p:spPr>
          <a:xfrm>
            <a:off x="914400" y="800100"/>
            <a:ext cx="2765822"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Tiến hành:</a:t>
            </a:r>
            <a:endParaRPr lang="en-US" sz="4000" b="1" dirty="0">
              <a:solidFill>
                <a:srgbClr val="076D42"/>
              </a:solidFill>
              <a:latin typeface="Arial" panose="020B0604020202020204" pitchFamily="34" charset="0"/>
              <a:cs typeface="Arial" panose="020B0604020202020204" pitchFamily="34" charset="0"/>
            </a:endParaRPr>
          </a:p>
        </p:txBody>
      </p:sp>
      <p:sp>
        <p:nvSpPr>
          <p:cNvPr id="5" name="Rectangle 4"/>
          <p:cNvSpPr/>
          <p:nvPr/>
        </p:nvSpPr>
        <p:spPr>
          <a:xfrm>
            <a:off x="914400" y="4589413"/>
            <a:ext cx="16306800" cy="50783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202124"/>
                </a:solidFill>
                <a:latin typeface="Arial" panose="020B0604020202020204" pitchFamily="34" charset="0"/>
                <a:cs typeface="Arial" panose="020B0604020202020204" pitchFamily="34" charset="0"/>
              </a:rPr>
              <a:t>Vẽ một đường thẳng nằm ngang lên bảng,</a:t>
            </a:r>
            <a:r>
              <a:rPr lang="vi-VN" sz="3600" dirty="0">
                <a:latin typeface="Arial" panose="020B0604020202020204" pitchFamily="34" charset="0"/>
                <a:cs typeface="Arial" panose="020B0604020202020204" pitchFamily="34" charset="0"/>
              </a:rPr>
              <a:t> </a:t>
            </a:r>
            <a:r>
              <a:rPr lang="vi-VN" sz="3600" dirty="0">
                <a:solidFill>
                  <a:srgbClr val="202124"/>
                </a:solidFill>
                <a:latin typeface="Arial" panose="020B0604020202020204" pitchFamily="34" charset="0"/>
                <a:cs typeface="Arial" panose="020B0604020202020204" pitchFamily="34" charset="0"/>
              </a:rPr>
              <a:t>đặt thấu kính sao cho trục chính của</a:t>
            </a:r>
            <a:r>
              <a:rPr lang="vi-VN" sz="3600" dirty="0">
                <a:latin typeface="Arial" panose="020B0604020202020204" pitchFamily="34" charset="0"/>
                <a:cs typeface="Arial" panose="020B0604020202020204" pitchFamily="34" charset="0"/>
              </a:rPr>
              <a:t> </a:t>
            </a:r>
            <a:r>
              <a:rPr lang="vi-VN" sz="3600" dirty="0">
                <a:solidFill>
                  <a:srgbClr val="202124"/>
                </a:solidFill>
                <a:latin typeface="Arial" panose="020B0604020202020204" pitchFamily="34" charset="0"/>
                <a:cs typeface="Arial" panose="020B0604020202020204" pitchFamily="34" charset="0"/>
              </a:rPr>
              <a:t>thấu kính trùng với đường thẳng đó.</a:t>
            </a:r>
            <a:endParaRPr lang="vi-VN"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202124"/>
                </a:solidFill>
                <a:latin typeface="Arial" panose="020B0604020202020204" pitchFamily="34" charset="0"/>
                <a:cs typeface="Arial" panose="020B0604020202020204" pitchFamily="34" charset="0"/>
              </a:rPr>
              <a:t>Bật đèn, lần lượt chiếu tia tới theo các</a:t>
            </a:r>
            <a:r>
              <a:rPr lang="vi-VN" sz="3600" dirty="0">
                <a:latin typeface="Arial" panose="020B0604020202020204" pitchFamily="34" charset="0"/>
                <a:cs typeface="Arial" panose="020B0604020202020204" pitchFamily="34" charset="0"/>
              </a:rPr>
              <a:t> </a:t>
            </a:r>
            <a:r>
              <a:rPr lang="vi-VN" sz="3600" dirty="0">
                <a:solidFill>
                  <a:srgbClr val="202124"/>
                </a:solidFill>
                <a:latin typeface="Arial" panose="020B0604020202020204" pitchFamily="34" charset="0"/>
                <a:cs typeface="Arial" panose="020B0604020202020204" pitchFamily="34" charset="0"/>
              </a:rPr>
              <a:t>phương khác nhau đi qua quang tâm O</a:t>
            </a:r>
            <a:r>
              <a:rPr lang="vi-VN" sz="3600" dirty="0">
                <a:latin typeface="Arial" panose="020B0604020202020204" pitchFamily="34" charset="0"/>
                <a:cs typeface="Arial" panose="020B0604020202020204" pitchFamily="34" charset="0"/>
              </a:rPr>
              <a:t> </a:t>
            </a:r>
            <a:r>
              <a:rPr lang="vi-VN" sz="3600" dirty="0">
                <a:solidFill>
                  <a:srgbClr val="202124"/>
                </a:solidFill>
                <a:latin typeface="Arial" panose="020B0604020202020204" pitchFamily="34" charset="0"/>
                <a:cs typeface="Arial" panose="020B0604020202020204" pitchFamily="34" charset="0"/>
              </a:rPr>
              <a:t>của thấu kính (hình 5.8), quan sát tia ló.</a:t>
            </a:r>
          </a:p>
          <a:p>
            <a:pPr marL="571500" indent="-571500" algn="just">
              <a:lnSpc>
                <a:spcPct val="150000"/>
              </a:lnSpc>
              <a:buFont typeface="Arial" panose="020B0604020202020204" pitchFamily="34" charset="0"/>
              <a:buChar char="•"/>
            </a:pPr>
            <a:r>
              <a:rPr lang="vi-VN" sz="3600" dirty="0">
                <a:cs typeface="Arial" panose="020B0604020202020204" pitchFamily="34" charset="0"/>
              </a:rPr>
              <a:t>Dịch chuyển đèn để chiếu tia tới song song với trục chính của thấu kính, dùng bút đánh dấu vị trí cắt nhau của tia ló và trục chính trên bảng thép.</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7807" t="22288" r="10526" b="50000"/>
          <a:stretch/>
        </p:blipFill>
        <p:spPr>
          <a:xfrm>
            <a:off x="5029200" y="800100"/>
            <a:ext cx="8077200" cy="3765181"/>
          </a:xfrm>
          <a:prstGeom prst="rect">
            <a:avLst/>
          </a:prstGeom>
        </p:spPr>
      </p:pic>
    </p:spTree>
    <p:extLst>
      <p:ext uri="{BB962C8B-B14F-4D97-AF65-F5344CB8AC3E}">
        <p14:creationId xmlns:p14="http://schemas.microsoft.com/office/powerpoint/2010/main" val="10258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childTnLst>
        </p:cTn>
      </p:par>
    </p:tnLst>
    <p:bldLst>
      <p:bldP spid="11"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11" name="TextBox 10"/>
          <p:cNvSpPr txBox="1"/>
          <p:nvPr/>
        </p:nvSpPr>
        <p:spPr>
          <a:xfrm>
            <a:off x="914400" y="800100"/>
            <a:ext cx="2765822"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Tiến hành:</a:t>
            </a:r>
            <a:endParaRPr lang="en-US" sz="4000" b="1" dirty="0">
              <a:solidFill>
                <a:srgbClr val="076D42"/>
              </a:solidFill>
              <a:latin typeface="Arial" panose="020B0604020202020204" pitchFamily="34" charset="0"/>
              <a:cs typeface="Arial" panose="020B0604020202020204" pitchFamily="34" charset="0"/>
            </a:endParaRPr>
          </a:p>
        </p:txBody>
      </p:sp>
      <p:sp>
        <p:nvSpPr>
          <p:cNvPr id="5" name="Rectangle 4"/>
          <p:cNvSpPr/>
          <p:nvPr/>
        </p:nvSpPr>
        <p:spPr>
          <a:xfrm>
            <a:off x="889000" y="1484233"/>
            <a:ext cx="7931252" cy="3416320"/>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Dịch chuyển đèn lên hoặc xuống một chút sao cho tia tới vẫn song song với trục chính của thấu kính, quan sát tia ló.</a:t>
            </a:r>
          </a:p>
        </p:txBody>
      </p:sp>
      <p:sp>
        <p:nvSpPr>
          <p:cNvPr id="8" name="Rectangle 7"/>
          <p:cNvSpPr/>
          <p:nvPr/>
        </p:nvSpPr>
        <p:spPr>
          <a:xfrm>
            <a:off x="889000" y="4757050"/>
            <a:ext cx="16418010" cy="507831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Thay thấu kính hội tụ bằng thấu kính phân kì và lặp lại các bước thí nghiệm trên. Dùng bút đánh dấu vị trí cắt nhau giữa đường kéo dài của tia ló với trục chính.</a:t>
            </a:r>
          </a:p>
          <a:p>
            <a:pPr marL="571500" lvl="0" indent="-571500" algn="just">
              <a:lnSpc>
                <a:spcPct val="150000"/>
              </a:lnSpc>
              <a:buFont typeface="Arial" panose="020B0604020202020204" pitchFamily="34" charset="0"/>
              <a:buChar char="•"/>
            </a:pPr>
            <a:r>
              <a:rPr lang="vi-VN" sz="3600" dirty="0">
                <a:solidFill>
                  <a:prstClr val="black"/>
                </a:solidFill>
                <a:latin typeface="Arial" panose="020B0604020202020204" pitchFamily="34" charset="0"/>
                <a:cs typeface="Arial" panose="020B0604020202020204" pitchFamily="34" charset="0"/>
              </a:rPr>
              <a:t>Dùng hình vẽ mô tả hiện tượng xảy ra và rút ra nhận xét về đường truyền của tia tới đi qua quang tâm thấu kính và tia tới song song với trục chính của thấu kính.</a:t>
            </a:r>
            <a:endParaRPr lang="en-US" sz="3600"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47807" t="22288" r="10526" b="50000"/>
          <a:stretch/>
        </p:blipFill>
        <p:spPr>
          <a:xfrm>
            <a:off x="9204410" y="991869"/>
            <a:ext cx="8077200" cy="3765181"/>
          </a:xfrm>
          <a:prstGeom prst="rect">
            <a:avLst/>
          </a:prstGeom>
        </p:spPr>
      </p:pic>
    </p:spTree>
    <p:extLst>
      <p:ext uri="{BB962C8B-B14F-4D97-AF65-F5344CB8AC3E}">
        <p14:creationId xmlns:p14="http://schemas.microsoft.com/office/powerpoint/2010/main" val="30762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11" grpId="0"/>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19" name="TextBox 18"/>
          <p:cNvSpPr txBox="1"/>
          <p:nvPr/>
        </p:nvSpPr>
        <p:spPr>
          <a:xfrm>
            <a:off x="1066800" y="1082814"/>
            <a:ext cx="2321469" cy="707886"/>
          </a:xfrm>
          <a:prstGeom prst="rect">
            <a:avLst/>
          </a:prstGeom>
          <a:noFill/>
        </p:spPr>
        <p:txBody>
          <a:bodyPr wrap="none" rtlCol="0">
            <a:spAutoFit/>
          </a:bodyPr>
          <a:lstStyle/>
          <a:p>
            <a:r>
              <a:rPr lang="vi-VN" sz="4000" b="1" dirty="0">
                <a:solidFill>
                  <a:srgbClr val="076D42"/>
                </a:solidFill>
                <a:latin typeface="Arial" panose="020B0604020202020204" pitchFamily="34" charset="0"/>
                <a:cs typeface="Arial" panose="020B0604020202020204" pitchFamily="34" charset="0"/>
              </a:rPr>
              <a:t>Yêu cầu:</a:t>
            </a:r>
            <a:endParaRPr lang="en-US" sz="4000" b="1" dirty="0">
              <a:solidFill>
                <a:srgbClr val="076D42"/>
              </a:solidFill>
              <a:latin typeface="Arial" panose="020B0604020202020204" pitchFamily="34" charset="0"/>
              <a:cs typeface="Arial" panose="020B0604020202020204" pitchFamily="34" charset="0"/>
            </a:endParaRPr>
          </a:p>
        </p:txBody>
      </p:sp>
      <p:sp>
        <p:nvSpPr>
          <p:cNvPr id="7" name="Rectangle 6"/>
          <p:cNvSpPr/>
          <p:nvPr/>
        </p:nvSpPr>
        <p:spPr>
          <a:xfrm>
            <a:off x="1066800" y="1790700"/>
            <a:ext cx="15849599"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út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nhận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song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hội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tụ</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kì</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4100" name="Picture 4" descr="Củng cố kiến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381500"/>
            <a:ext cx="11397573" cy="493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1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childTnLst>
        </p:cTn>
      </p:par>
    </p:tnLst>
    <p:bldLst>
      <p:bldP spid="19"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8" name="AutoShape 4" descr="Bỏ vài đồng xu vào chai nước rồi đặt trên cửa sổ, điều kỳ diệu sẽ xảy ra -  BepX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25"/>
          <p:cNvSpPr/>
          <p:nvPr/>
        </p:nvSpPr>
        <p:spPr>
          <a:xfrm>
            <a:off x="844854" y="1904704"/>
            <a:ext cx="9721648" cy="424725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tới</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quang</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tâm</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O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đều</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thẳng</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tới</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song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song</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trục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ló</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cắt</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trục</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đường</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kéo</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dài</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cắt</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trục</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chính</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tại</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600" dirty="0">
                <a:solidFill>
                  <a:srgbClr val="FF0000"/>
                </a:solidFill>
                <a:latin typeface="Arial" panose="020B0604020202020204" pitchFamily="34" charset="0"/>
                <a:ea typeface="Times New Roman" panose="02020603050405020304" pitchFamily="18" charset="0"/>
                <a:cs typeface="Arial" panose="020B0604020202020204" pitchFamily="34" charset="0"/>
              </a:rPr>
              <a:t> F</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0395" t="40947" r="29982" b="9499"/>
          <a:stretch/>
        </p:blipFill>
        <p:spPr>
          <a:xfrm>
            <a:off x="10553904" y="1049893"/>
            <a:ext cx="7048500" cy="5115406"/>
          </a:xfrm>
          <a:prstGeom prst="rect">
            <a:avLst/>
          </a:prstGeom>
        </p:spPr>
      </p:pic>
      <p:sp>
        <p:nvSpPr>
          <p:cNvPr id="5" name="Rounded Rectangle 4"/>
          <p:cNvSpPr/>
          <p:nvPr/>
        </p:nvSpPr>
        <p:spPr>
          <a:xfrm>
            <a:off x="6705600" y="770971"/>
            <a:ext cx="43434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Nhận xét</a:t>
            </a:r>
            <a:endParaRPr lang="en-US" sz="4000" b="1" dirty="0">
              <a:latin typeface="Arial" panose="020B0604020202020204" pitchFamily="34" charset="0"/>
              <a:cs typeface="Arial" panose="020B0604020202020204" pitchFamily="34" charset="0"/>
            </a:endParaRPr>
          </a:p>
        </p:txBody>
      </p:sp>
      <p:sp>
        <p:nvSpPr>
          <p:cNvPr id="23" name="Rectangle 22"/>
          <p:cNvSpPr/>
          <p:nvPr/>
        </p:nvSpPr>
        <p:spPr>
          <a:xfrm>
            <a:off x="6934200" y="-2153578"/>
            <a:ext cx="17297400" cy="1938992"/>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F</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OF = f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0" name="Rounded Rectangle 29"/>
          <p:cNvSpPr/>
          <p:nvPr/>
        </p:nvSpPr>
        <p:spPr>
          <a:xfrm>
            <a:off x="1600200" y="6357978"/>
            <a:ext cx="15621000" cy="29562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vi-VN" sz="4000" dirty="0">
                <a:solidFill>
                  <a:srgbClr val="000000"/>
                </a:solidFill>
                <a:ea typeface="Times New Roman" panose="02020603050405020304" pitchFamily="18" charset="0"/>
                <a:cs typeface="Arial" panose="020B0604020202020204" pitchFamily="34" charset="0"/>
              </a:rPr>
              <a:t> F</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nSpc>
                <a:spcPct val="150000"/>
              </a:lnSpc>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tâm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OF = f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tiêu</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cự</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rot="-5400000" flipH="1">
            <a:off x="13084860" y="5350560"/>
            <a:ext cx="763310" cy="9795370"/>
          </a:xfrm>
          <a:custGeom>
            <a:avLst/>
            <a:gdLst/>
            <a:ahLst/>
            <a:cxnLst/>
            <a:rect l="l" t="t" r="r" b="b"/>
            <a:pathLst>
              <a:path w="763310" h="9795370">
                <a:moveTo>
                  <a:pt x="763310" y="0"/>
                </a:moveTo>
                <a:lnTo>
                  <a:pt x="0" y="0"/>
                </a:lnTo>
                <a:lnTo>
                  <a:pt x="0" y="9795370"/>
                </a:lnTo>
                <a:lnTo>
                  <a:pt x="763310" y="9795370"/>
                </a:lnTo>
                <a:lnTo>
                  <a:pt x="763310" y="0"/>
                </a:lnTo>
                <a:close/>
              </a:path>
            </a:pathLst>
          </a:custGeom>
          <a:blipFill>
            <a:blip r:embed="rId3">
              <a:extLst>
                <a:ext uri="{96DAC541-7B7A-43D3-8B79-37D633B846F1}">
                  <asvg:svgBlip xmlns:asvg="http://schemas.microsoft.com/office/drawing/2016/SVG/main" r:embed="rId4"/>
                </a:ext>
              </a:extLst>
            </a:blip>
            <a:stretch>
              <a:fillRect l="-305292"/>
            </a:stretch>
          </a:blipFill>
        </p:spPr>
      </p:sp>
      <p:sp>
        <p:nvSpPr>
          <p:cNvPr id="3" name="Freeform 3"/>
          <p:cNvSpPr/>
          <p:nvPr/>
        </p:nvSpPr>
        <p:spPr>
          <a:xfrm rot="-5400000">
            <a:off x="4011600" y="5670450"/>
            <a:ext cx="764888" cy="9159789"/>
          </a:xfrm>
          <a:custGeom>
            <a:avLst/>
            <a:gdLst/>
            <a:ahLst/>
            <a:cxnLst/>
            <a:rect l="l" t="t" r="r" b="b"/>
            <a:pathLst>
              <a:path w="764888" h="9159789">
                <a:moveTo>
                  <a:pt x="0" y="0"/>
                </a:moveTo>
                <a:lnTo>
                  <a:pt x="764888" y="0"/>
                </a:lnTo>
                <a:lnTo>
                  <a:pt x="764888" y="9159788"/>
                </a:lnTo>
                <a:lnTo>
                  <a:pt x="0" y="9159788"/>
                </a:lnTo>
                <a:lnTo>
                  <a:pt x="0"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12" name="Freeform 12"/>
          <p:cNvSpPr/>
          <p:nvPr/>
        </p:nvSpPr>
        <p:spPr>
          <a:xfrm>
            <a:off x="16604968" y="231051"/>
            <a:ext cx="1232464" cy="1207814"/>
          </a:xfrm>
          <a:custGeom>
            <a:avLst/>
            <a:gdLst/>
            <a:ahLst/>
            <a:cxnLst/>
            <a:rect l="l" t="t" r="r" b="b"/>
            <a:pathLst>
              <a:path w="1232464" h="1207814">
                <a:moveTo>
                  <a:pt x="0" y="0"/>
                </a:moveTo>
                <a:lnTo>
                  <a:pt x="1232464" y="0"/>
                </a:lnTo>
                <a:lnTo>
                  <a:pt x="1232464" y="1207814"/>
                </a:lnTo>
                <a:lnTo>
                  <a:pt x="0" y="12078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Rectangle 17"/>
          <p:cNvSpPr/>
          <p:nvPr/>
        </p:nvSpPr>
        <p:spPr>
          <a:xfrm>
            <a:off x="7086600" y="835104"/>
            <a:ext cx="5137946" cy="1107996"/>
          </a:xfrm>
          <a:prstGeom prst="rect">
            <a:avLst/>
          </a:prstGeom>
        </p:spPr>
        <p:txBody>
          <a:bodyPr wrap="none">
            <a:spAutoFit/>
          </a:bodyPr>
          <a:lstStyle/>
          <a:p>
            <a:pPr algn="ctr"/>
            <a:r>
              <a:rPr lang="vi-VN" sz="6600" b="1" dirty="0">
                <a:solidFill>
                  <a:srgbClr val="EE4823"/>
                </a:solidFill>
                <a:latin typeface="Arial" panose="020B0604020202020204" pitchFamily="34" charset="0"/>
                <a:cs typeface="Arial" panose="020B0604020202020204" pitchFamily="34" charset="0"/>
              </a:rPr>
              <a:t>KHỞI ĐỘNG</a:t>
            </a:r>
            <a:endParaRPr lang="en-US" sz="6600" b="1" dirty="0">
              <a:solidFill>
                <a:srgbClr val="EE4823"/>
              </a:solidFill>
              <a:latin typeface="Arial" panose="020B0604020202020204" pitchFamily="34" charset="0"/>
              <a:cs typeface="Arial" panose="020B0604020202020204" pitchFamily="34" charset="0"/>
            </a:endParaRPr>
          </a:p>
        </p:txBody>
      </p:sp>
      <p:pic>
        <p:nvPicPr>
          <p:cNvPr id="19"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4894" y="1389102"/>
            <a:ext cx="1791764" cy="1791764"/>
          </a:xfrm>
          <a:prstGeom prst="rect">
            <a:avLst/>
          </a:prstGeom>
        </p:spPr>
      </p:pic>
      <p:sp>
        <p:nvSpPr>
          <p:cNvPr id="5" name="Rectangle 4"/>
          <p:cNvSpPr/>
          <p:nvPr/>
        </p:nvSpPr>
        <p:spPr>
          <a:xfrm>
            <a:off x="1143000" y="3180866"/>
            <a:ext cx="9372600" cy="5632311"/>
          </a:xfrm>
          <a:prstGeom prst="rect">
            <a:avLst/>
          </a:prstGeom>
        </p:spPr>
        <p:txBody>
          <a:bodyPr wrap="square">
            <a:spAutoFit/>
          </a:bodyPr>
          <a:lstStyle/>
          <a:p>
            <a:pPr algn="just">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mặt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chiếu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Trái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năng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nếu</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dùng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lúp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trung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tại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điểm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thì</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cháy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trường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hợp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ánh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truyền</a:t>
            </a:r>
            <a:r>
              <a:rPr lang="en-US" sz="4000" dirty="0">
                <a:latin typeface="Arial" panose="020B0604020202020204" pitchFamily="34" charset="0"/>
                <a:ea typeface="Times New Roman" panose="02020603050405020304" pitchFamily="18" charset="0"/>
                <a:cs typeface="Arial" panose="020B0604020202020204" pitchFamily="34" charset="0"/>
              </a:rPr>
              <a:t> qua </a:t>
            </a:r>
            <a:r>
              <a:rPr lang="en-US" sz="4000" dirty="0" err="1">
                <a:latin typeface="Arial" panose="020B0604020202020204" pitchFamily="34" charset="0"/>
                <a:ea typeface="Times New Roman" panose="02020603050405020304" pitchFamily="18" charset="0"/>
                <a:cs typeface="Arial" panose="020B0604020202020204" pitchFamily="34" charset="0"/>
              </a:rPr>
              <a:t>kính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lúp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65790" t="251" r="7894" b="-251"/>
          <a:stretch/>
        </p:blipFill>
        <p:spPr>
          <a:xfrm>
            <a:off x="11125200" y="2628900"/>
            <a:ext cx="5986912" cy="5956987"/>
          </a:xfrm>
          <a:prstGeom prst="rect">
            <a:avLst/>
          </a:prstGeom>
        </p:spPr>
      </p:pic>
    </p:spTree>
    <p:extLst>
      <p:ext uri="{BB962C8B-B14F-4D97-AF65-F5344CB8AC3E}">
        <p14:creationId xmlns:p14="http://schemas.microsoft.com/office/powerpoint/2010/main" val="33462071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463516" y="382563"/>
            <a:ext cx="17360968" cy="9552770"/>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7" name="Rectangle 6"/>
          <p:cNvSpPr/>
          <p:nvPr/>
        </p:nvSpPr>
        <p:spPr>
          <a:xfrm>
            <a:off x="908084" y="1966274"/>
            <a:ext cx="16916400" cy="101566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Vẽ vào vở hai tia tới thấu kính hội tụ tương ứng với hai tia ló ở hình 5.10.</a:t>
            </a:r>
            <a:endParaRPr lang="en-US" sz="4000" dirty="0">
              <a:latin typeface="Arial" panose="020B0604020202020204" pitchFamily="34" charset="0"/>
              <a:cs typeface="Arial" panose="020B0604020202020204" pitchFamily="34" charset="0"/>
            </a:endParaRPr>
          </a:p>
        </p:txBody>
      </p:sp>
      <p:sp>
        <p:nvSpPr>
          <p:cNvPr id="14" name="Rounded Rectangle 13"/>
          <p:cNvSpPr/>
          <p:nvPr/>
        </p:nvSpPr>
        <p:spPr>
          <a:xfrm>
            <a:off x="762000" y="779299"/>
            <a:ext cx="68580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Luyện tập 2(SGK – tr31)</a:t>
            </a:r>
            <a:endParaRPr lang="en-US" sz="40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65" t="51623" r="35498" b="19993"/>
          <a:stretch/>
        </p:blipFill>
        <p:spPr>
          <a:xfrm>
            <a:off x="4648200" y="3771900"/>
            <a:ext cx="9737471" cy="4937309"/>
          </a:xfrm>
          <a:prstGeom prst="rect">
            <a:avLst/>
          </a:prstGeom>
        </p:spPr>
      </p:pic>
      <p:grpSp>
        <p:nvGrpSpPr>
          <p:cNvPr id="30" name="Group 29"/>
          <p:cNvGrpSpPr/>
          <p:nvPr/>
        </p:nvGrpSpPr>
        <p:grpSpPr>
          <a:xfrm>
            <a:off x="5562598" y="3690112"/>
            <a:ext cx="4038603" cy="2702356"/>
            <a:chOff x="5562598" y="3690112"/>
            <a:chExt cx="4038603" cy="2702356"/>
          </a:xfrm>
        </p:grpSpPr>
        <p:cxnSp>
          <p:nvCxnSpPr>
            <p:cNvPr id="15" name="Straight Connector 14"/>
            <p:cNvCxnSpPr/>
            <p:nvPr/>
          </p:nvCxnSpPr>
          <p:spPr>
            <a:xfrm flipH="1" flipV="1">
              <a:off x="5562599" y="3695700"/>
              <a:ext cx="4038602" cy="2696768"/>
            </a:xfrm>
            <a:prstGeom prst="line">
              <a:avLst/>
            </a:prstGeom>
            <a:ln w="76200">
              <a:solidFill>
                <a:srgbClr val="E4462A"/>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62598" y="3690112"/>
              <a:ext cx="1600202" cy="1072388"/>
            </a:xfrm>
            <a:prstGeom prst="straightConnector1">
              <a:avLst/>
            </a:prstGeom>
            <a:ln w="76200">
              <a:solidFill>
                <a:srgbClr val="EE48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352800" y="4914900"/>
            <a:ext cx="5791200" cy="16329"/>
            <a:chOff x="3352800" y="4914900"/>
            <a:chExt cx="5791200" cy="16329"/>
          </a:xfrm>
        </p:grpSpPr>
        <p:cxnSp>
          <p:nvCxnSpPr>
            <p:cNvPr id="8" name="Straight Connector 7"/>
            <p:cNvCxnSpPr/>
            <p:nvPr/>
          </p:nvCxnSpPr>
          <p:spPr>
            <a:xfrm flipH="1">
              <a:off x="3352800" y="4914900"/>
              <a:ext cx="5791200" cy="0"/>
            </a:xfrm>
            <a:prstGeom prst="line">
              <a:avLst/>
            </a:prstGeom>
            <a:ln w="76200">
              <a:solidFill>
                <a:srgbClr val="E4462A"/>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14798" y="4931229"/>
              <a:ext cx="2895600" cy="0"/>
            </a:xfrm>
            <a:prstGeom prst="straightConnector1">
              <a:avLst/>
            </a:prstGeom>
            <a:ln w="76200">
              <a:solidFill>
                <a:srgbClr val="EE48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90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9"/>
            </p:par>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grpSp>
        <p:nvGrpSpPr>
          <p:cNvPr id="2" name="Group 2"/>
          <p:cNvGrpSpPr/>
          <p:nvPr/>
        </p:nvGrpSpPr>
        <p:grpSpPr>
          <a:xfrm>
            <a:off x="463516" y="382563"/>
            <a:ext cx="17360968" cy="9552770"/>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sz="4000">
                <a:latin typeface="Arial" panose="020B0604020202020204" pitchFamily="34" charset="0"/>
                <a:cs typeface="Arial" panose="020B0604020202020204" pitchFamily="34" charset="0"/>
              </a:endParaRPr>
            </a:p>
          </p:txBody>
        </p:sp>
      </p:grpSp>
      <p:sp>
        <p:nvSpPr>
          <p:cNvPr id="7" name="Rectangle 6"/>
          <p:cNvSpPr/>
          <p:nvPr/>
        </p:nvSpPr>
        <p:spPr>
          <a:xfrm>
            <a:off x="1676400" y="2220669"/>
            <a:ext cx="15398716"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Hình 5.11 biểu diễn tia tới một thấu kính được đặt trong hộp kín và tia ló tương ứng. Xác định loại thấu kính ở trong hộp kín và tiêu điểm của thấu kính đó.</a:t>
            </a:r>
            <a:endParaRPr lang="en-US" sz="4000" dirty="0">
              <a:latin typeface="Arial" panose="020B0604020202020204" pitchFamily="34" charset="0"/>
              <a:cs typeface="Arial" panose="020B0604020202020204" pitchFamily="34" charset="0"/>
            </a:endParaRPr>
          </a:p>
        </p:txBody>
      </p:sp>
      <p:sp>
        <p:nvSpPr>
          <p:cNvPr id="14" name="Rounded Rectangle 13"/>
          <p:cNvSpPr/>
          <p:nvPr/>
        </p:nvSpPr>
        <p:spPr>
          <a:xfrm>
            <a:off x="762000" y="779299"/>
            <a:ext cx="68580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Luyện tập 3(SGK – tr33)</a:t>
            </a:r>
            <a:endParaRPr lang="en-US" sz="4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5278" t="26629" r="12668" b="34211"/>
          <a:stretch/>
        </p:blipFill>
        <p:spPr>
          <a:xfrm>
            <a:off x="8382000" y="5372100"/>
            <a:ext cx="7772401" cy="3886201"/>
          </a:xfrm>
          <a:prstGeom prst="rect">
            <a:avLst/>
          </a:prstGeom>
        </p:spPr>
      </p:pic>
      <p:sp>
        <p:nvSpPr>
          <p:cNvPr id="9" name="Right Arrow 8"/>
          <p:cNvSpPr/>
          <p:nvPr/>
        </p:nvSpPr>
        <p:spPr>
          <a:xfrm>
            <a:off x="876300" y="68961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81201" y="6117104"/>
            <a:ext cx="6400800" cy="2862322"/>
          </a:xfrm>
          <a:prstGeom prst="rect">
            <a:avLst/>
          </a:prstGeom>
        </p:spPr>
        <p:txBody>
          <a:bodyPr wrap="square">
            <a:spAutoFit/>
          </a:bodyPr>
          <a:lstStyle/>
          <a:p>
            <a:pPr>
              <a:lnSpc>
                <a:spcPct val="150000"/>
              </a:lnSpc>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lệch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trục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cxnSp>
        <p:nvCxnSpPr>
          <p:cNvPr id="12" name="Straight Connector 11"/>
          <p:cNvCxnSpPr/>
          <p:nvPr/>
        </p:nvCxnSpPr>
        <p:spPr>
          <a:xfrm flipH="1">
            <a:off x="8839200" y="6515100"/>
            <a:ext cx="3581400" cy="2209800"/>
          </a:xfrm>
          <a:prstGeom prst="line">
            <a:avLst/>
          </a:prstGeom>
          <a:ln w="5715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0629900" y="747206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629900" y="7620000"/>
            <a:ext cx="325730" cy="369332"/>
          </a:xfrm>
          <a:prstGeom prst="rect">
            <a:avLst/>
          </a:prstGeom>
          <a:noFill/>
        </p:spPr>
        <p:txBody>
          <a:bodyPr wrap="none" rtlCol="0">
            <a:spAutoFit/>
          </a:bodyPr>
          <a:lstStyle/>
          <a:p>
            <a:r>
              <a:rPr lang="vi-VN" b="1" dirty="0"/>
              <a:t>F</a:t>
            </a:r>
            <a:endParaRPr lang="en-US" b="1" dirty="0"/>
          </a:p>
        </p:txBody>
      </p:sp>
      <p:pic>
        <p:nvPicPr>
          <p:cNvPr id="22" name="Google Shape;240;p4"/>
          <p:cNvPicPr preferRelativeResize="0"/>
          <p:nvPr/>
        </p:nvPicPr>
        <p:blipFill rotWithShape="1">
          <a:blip r:embed="rId3">
            <a:alphaModFix/>
          </a:blip>
          <a:srcRect/>
          <a:stretch/>
        </p:blipFill>
        <p:spPr>
          <a:xfrm>
            <a:off x="13923038" y="0"/>
            <a:ext cx="4364962" cy="818430"/>
          </a:xfrm>
          <a:prstGeom prst="rect">
            <a:avLst/>
          </a:prstGeom>
          <a:noFill/>
          <a:ln>
            <a:noFill/>
          </a:ln>
        </p:spPr>
      </p:pic>
    </p:spTree>
    <p:extLst>
      <p:ext uri="{BB962C8B-B14F-4D97-AF65-F5344CB8AC3E}">
        <p14:creationId xmlns:p14="http://schemas.microsoft.com/office/powerpoint/2010/main" val="39019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0"/>
            </p:par>
          </p:childTnLst>
        </p:cTn>
      </p:par>
    </p:tnLst>
    <p:bldLst>
      <p:bldP spid="7" grpId="0"/>
      <p:bldP spid="9" grpId="0" animBg="1"/>
      <p:bldP spid="10" grpId="0"/>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3924300"/>
            <a:ext cx="8199120" cy="2605859"/>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A. Là một khối chất trong suốt, giới hạn bởi hai mặt cong.</a:t>
            </a: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3924300"/>
            <a:ext cx="8199120" cy="2605859"/>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B. Là một khối trong suốt, giới hạn bởi hai mặt cong hoặc một mặt phẳng và một </a:t>
            </a:r>
          </a:p>
          <a:p>
            <a:pPr algn="ctr">
              <a:lnSpc>
                <a:spcPct val="150000"/>
              </a:lnSpc>
            </a:pPr>
            <a:r>
              <a:rPr lang="vi-VN" sz="3200" dirty="0">
                <a:solidFill>
                  <a:schemeClr val="tx1"/>
                </a:solidFill>
                <a:latin typeface="Arial" panose="020B0604020202020204" pitchFamily="34" charset="0"/>
                <a:cs typeface="Arial" panose="020B0604020202020204" pitchFamily="34" charset="0"/>
              </a:rPr>
              <a:t>mặt cong.</a:t>
            </a: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089414"/>
            <a:ext cx="8199120" cy="2605859"/>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C. Là một khối chất trong suốt, được giới hạn bởi một mặt phẳng và một mặt cong, có phần rìa dày hơn phần giữa.</a:t>
            </a: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089414"/>
            <a:ext cx="8167163" cy="2605859"/>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D. Là một khối chất trong suốt, được giới hạn bởi một mặt phẳng và một mặt cong, có phần rìa mỏng hơn phần giữa.</a:t>
            </a: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9469447" y="3924299"/>
            <a:ext cx="8199120" cy="2605859"/>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latin typeface="Arial" panose="020B0604020202020204" pitchFamily="34" charset="0"/>
                <a:cs typeface="Arial" panose="020B0604020202020204" pitchFamily="34" charset="0"/>
              </a:rPr>
              <a:t>B. Là một khối trong suốt, giới hạn bởi hai mặt cong hoặc một mặt phẳng và một </a:t>
            </a:r>
          </a:p>
          <a:p>
            <a:pPr algn="ctr">
              <a:lnSpc>
                <a:spcPct val="150000"/>
              </a:lnSpc>
            </a:pPr>
            <a:r>
              <a:rPr lang="vi-VN" sz="3200" dirty="0">
                <a:solidFill>
                  <a:schemeClr val="tx1"/>
                </a:solidFill>
                <a:latin typeface="Arial" panose="020B0604020202020204" pitchFamily="34" charset="0"/>
                <a:cs typeface="Arial" panose="020B0604020202020204" pitchFamily="34" charset="0"/>
              </a:rPr>
              <a:t>mặt cong.</a:t>
            </a:r>
          </a:p>
        </p:txBody>
      </p:sp>
      <p:sp>
        <p:nvSpPr>
          <p:cNvPr id="4" name="Rectangle 3"/>
          <p:cNvSpPr/>
          <p:nvPr/>
        </p:nvSpPr>
        <p:spPr>
          <a:xfrm>
            <a:off x="6400800" y="454104"/>
            <a:ext cx="4980852" cy="1107996"/>
          </a:xfrm>
          <a:prstGeom prst="rect">
            <a:avLst/>
          </a:prstGeom>
        </p:spPr>
        <p:txBody>
          <a:bodyPr wrap="none">
            <a:spAutoFit/>
          </a:bodyPr>
          <a:lstStyle/>
          <a:p>
            <a:pPr algn="ctr"/>
            <a:r>
              <a:rPr lang="en-US" sz="6600" b="1" dirty="0">
                <a:solidFill>
                  <a:srgbClr val="E4462A"/>
                </a:solidFill>
                <a:latin typeface="Arial" panose="020B0604020202020204" pitchFamily="34" charset="0"/>
                <a:cs typeface="Arial" panose="020B0604020202020204" pitchFamily="34" charset="0"/>
              </a:rPr>
              <a:t>LUYỆN </a:t>
            </a:r>
            <a:r>
              <a:rPr lang="vi-VN" sz="6600" b="1" dirty="0">
                <a:solidFill>
                  <a:srgbClr val="E4462A"/>
                </a:solidFill>
                <a:cs typeface="Arial" panose="020B0604020202020204" pitchFamily="34" charset="0"/>
              </a:rPr>
              <a:t>TẬ</a:t>
            </a:r>
            <a:r>
              <a:rPr lang="en-US" sz="6600" b="1" dirty="0">
                <a:solidFill>
                  <a:srgbClr val="E4462A"/>
                </a:solidFill>
                <a:latin typeface="Arial" panose="020B0604020202020204" pitchFamily="34" charset="0"/>
                <a:cs typeface="Arial" panose="020B0604020202020204" pitchFamily="34" charset="0"/>
              </a:rPr>
              <a:t>P</a:t>
            </a: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Rectangle: Rounded Corners 2">
            <a:extLst>
              <a:ext uri="{FF2B5EF4-FFF2-40B4-BE49-F238E27FC236}">
                <a16:creationId xmlns:a16="http://schemas.microsoft.com/office/drawing/2014/main" id="{8C0BA72B-15C9-7057-2D4D-EAFF4FDCFE42}"/>
              </a:ext>
            </a:extLst>
          </p:cNvPr>
          <p:cNvSpPr/>
          <p:nvPr/>
        </p:nvSpPr>
        <p:spPr>
          <a:xfrm>
            <a:off x="538315" y="1562099"/>
            <a:ext cx="17211367" cy="1676401"/>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1: </a:t>
            </a:r>
            <a:r>
              <a:rPr lang="vi-VN" sz="4000" dirty="0">
                <a:solidFill>
                  <a:schemeClr val="tx1"/>
                </a:solidFill>
                <a:cs typeface="Arial" panose="020B0604020202020204" pitchFamily="34" charset="0"/>
              </a:rPr>
              <a:t>Thấu kính là gì?</a:t>
            </a:r>
            <a:endParaRPr lang="vi-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0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B9B8"/>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 Hình 1.</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 Hình 2.</a:t>
            </a: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805303"/>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Hình 3.</a:t>
            </a: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805303"/>
            <a:ext cx="8167163"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 Hình 4.</a:t>
            </a: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9469447" y="7799401"/>
            <a:ext cx="8199120" cy="1889970"/>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 Hình 4.</a:t>
            </a:r>
            <a:endParaRPr lang="en-US" sz="4000" dirty="0">
              <a:solidFill>
                <a:schemeClr val="tx1"/>
              </a:solidFill>
              <a:latin typeface="Arial" panose="020B0604020202020204" pitchFamily="34" charset="0"/>
              <a:cs typeface="Arial" panose="020B0604020202020204" pitchFamily="34" charset="0"/>
            </a:endParaRPr>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640080" y="1044996"/>
            <a:ext cx="17211367" cy="3332573"/>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 </a:t>
            </a:r>
            <a:r>
              <a:rPr lang="en-US" sz="4000" dirty="0" err="1">
                <a:solidFill>
                  <a:schemeClr val="tx1"/>
                </a:solidFill>
                <a:latin typeface="Arial" panose="020B0604020202020204" pitchFamily="34" charset="0"/>
                <a:cs typeface="Arial" panose="020B0604020202020204" pitchFamily="34" charset="0"/>
              </a:rPr>
              <a:t>Thấu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hội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tụ</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lớn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nhất</a:t>
            </a:r>
            <a:r>
              <a:rPr lang="en-US" sz="4000" dirty="0">
                <a:solidFill>
                  <a:schemeClr val="tx1"/>
                </a:solidFill>
                <a:latin typeface="Arial" panose="020B0604020202020204" pitchFamily="34" charset="0"/>
                <a:cs typeface="Arial" panose="020B0604020202020204" pitchFamily="34" charset="0"/>
              </a:rPr>
              <a:t>?</a:t>
            </a: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p:cNvPicPr/>
          <p:nvPr/>
        </p:nvPicPr>
        <p:blipFill>
          <a:blip r:embed="rId8"/>
          <a:stretch>
            <a:fillRect/>
          </a:stretch>
        </p:blipFill>
        <p:spPr>
          <a:xfrm>
            <a:off x="3125451" y="2014086"/>
            <a:ext cx="12240623" cy="2120900"/>
          </a:xfrm>
          <a:prstGeom prst="rect">
            <a:avLst/>
          </a:prstGeom>
        </p:spPr>
      </p:pic>
    </p:spTree>
    <p:extLst>
      <p:ext uri="{BB962C8B-B14F-4D97-AF65-F5344CB8AC3E}">
        <p14:creationId xmlns:p14="http://schemas.microsoft.com/office/powerpoint/2010/main" val="8049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A. 15 cm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20 cm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805303"/>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30 cm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805303"/>
            <a:ext cx="8167163"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50 cm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663186" y="7805303"/>
            <a:ext cx="8199120" cy="1889970"/>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30 cm</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1052871" y="1358575"/>
            <a:ext cx="16479520" cy="3172188"/>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3: </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tiêu</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cự</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15 cm.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dài</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FF’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giữa</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tiêu</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điểm</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bao</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nhiêu</a:t>
            </a: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t>
            </a: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83448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A. Hình 1.</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Hình 2.</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805303"/>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dirty="0">
                <a:solidFill>
                  <a:schemeClr val="tx1"/>
                </a:solidFill>
                <a:latin typeface="Arial" panose="020B0604020202020204" pitchFamily="34" charset="0"/>
                <a:cs typeface="Arial" panose="020B0604020202020204" pitchFamily="34" charset="0"/>
              </a:rPr>
              <a:t>C. Hình 3.</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805303"/>
            <a:ext cx="8167163"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Hình 4.</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9476004" y="5167584"/>
            <a:ext cx="8192563" cy="1865885"/>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Hình 2.</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533400" y="1044996"/>
            <a:ext cx="17211367" cy="3350755"/>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tụ</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endParaRPr lang="en-US" sz="3200" dirty="0">
              <a:latin typeface="Arial" panose="020B0604020202020204" pitchFamily="34" charset="0"/>
              <a:ea typeface="Calibri" panose="020F0502020204030204" pitchFamily="34" charset="0"/>
              <a:cs typeface="Arial" panose="020B0604020202020204" pitchFamily="34" charset="0"/>
            </a:endParaRP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p:cNvPicPr/>
          <p:nvPr/>
        </p:nvPicPr>
        <p:blipFill>
          <a:blip r:embed="rId8"/>
          <a:stretch>
            <a:fillRect/>
          </a:stretch>
        </p:blipFill>
        <p:spPr>
          <a:xfrm>
            <a:off x="12397910" y="1126171"/>
            <a:ext cx="3601716" cy="3188404"/>
          </a:xfrm>
          <a:prstGeom prst="rect">
            <a:avLst/>
          </a:prstGeom>
        </p:spPr>
      </p:pic>
    </p:spTree>
    <p:extLst>
      <p:ext uri="{BB962C8B-B14F-4D97-AF65-F5344CB8AC3E}">
        <p14:creationId xmlns:p14="http://schemas.microsoft.com/office/powerpoint/2010/main" val="21875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533400" y="1044997"/>
            <a:ext cx="17211367" cy="2345904"/>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5</a:t>
            </a:r>
            <a:r>
              <a:rPr lang="en-US" sz="40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a typeface="Calibri" panose="020F0502020204030204" pitchFamily="34" charset="0"/>
                <a:cs typeface="Arial" panose="020B0604020202020204" pitchFamily="34" charset="0"/>
              </a:rPr>
              <a:t>Thấu kính nào sau đây không phải thấu kính hội tụ?</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3"/>
          <p:cNvGrpSpPr/>
          <p:nvPr/>
        </p:nvGrpSpPr>
        <p:grpSpPr>
          <a:xfrm>
            <a:off x="637786" y="4082484"/>
            <a:ext cx="8199120" cy="2499570"/>
            <a:chOff x="637786" y="4082484"/>
            <a:chExt cx="8199120" cy="2499570"/>
          </a:xfrm>
        </p:grpSpPr>
        <p:sp>
          <p:nvSpPr>
            <p:cNvPr id="3" name="Rectangle: Rounded Corners 19">
              <a:hlinkClick r:id="rId7" action="ppaction://hlinksldjump"/>
              <a:extLst>
                <a:ext uri="{FF2B5EF4-FFF2-40B4-BE49-F238E27FC236}">
                  <a16:creationId xmlns:a16="http://schemas.microsoft.com/office/drawing/2014/main" id="{438949DE-A82E-BBE5-4DF5-5EB73F46D691}"/>
                </a:ext>
              </a:extLst>
            </p:cNvPr>
            <p:cNvSpPr/>
            <p:nvPr/>
          </p:nvSpPr>
          <p:spPr>
            <a:xfrm>
              <a:off x="637786" y="4082484"/>
              <a:ext cx="8199120" cy="24995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A. </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p:nvPr/>
          </p:nvPicPr>
          <p:blipFill>
            <a:blip r:embed="rId8"/>
            <a:stretch>
              <a:fillRect/>
            </a:stretch>
          </p:blipFill>
          <p:spPr>
            <a:xfrm>
              <a:off x="5152802" y="4147187"/>
              <a:ext cx="1222597" cy="2292230"/>
            </a:xfrm>
            <a:prstGeom prst="rect">
              <a:avLst/>
            </a:prstGeom>
          </p:spPr>
        </p:pic>
      </p:grpSp>
      <p:grpSp>
        <p:nvGrpSpPr>
          <p:cNvPr id="9" name="Group 8"/>
          <p:cNvGrpSpPr/>
          <p:nvPr/>
        </p:nvGrpSpPr>
        <p:grpSpPr>
          <a:xfrm>
            <a:off x="9467154" y="4082484"/>
            <a:ext cx="8199120" cy="2499570"/>
            <a:chOff x="9467154" y="4082484"/>
            <a:chExt cx="8199120" cy="2499570"/>
          </a:xfrm>
        </p:grpSpPr>
        <p:sp>
          <p:nvSpPr>
            <p:cNvPr id="5" name="Rectangle: Rounded Corners 19">
              <a:hlinkClick r:id="rId7" action="ppaction://hlinksldjump"/>
              <a:extLst>
                <a:ext uri="{FF2B5EF4-FFF2-40B4-BE49-F238E27FC236}">
                  <a16:creationId xmlns:a16="http://schemas.microsoft.com/office/drawing/2014/main" id="{4B1ACCD9-EDCC-CB5D-4FBF-FA927B45CD37}"/>
                </a:ext>
              </a:extLst>
            </p:cNvPr>
            <p:cNvSpPr/>
            <p:nvPr/>
          </p:nvSpPr>
          <p:spPr>
            <a:xfrm>
              <a:off x="9467154" y="4082484"/>
              <a:ext cx="8199120" cy="24995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a:t>
              </a:r>
              <a:endParaRPr lang="en-US" sz="3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a:blip r:embed="rId9"/>
            <a:stretch>
              <a:fillRect/>
            </a:stretch>
          </p:blipFill>
          <p:spPr>
            <a:xfrm>
              <a:off x="13944600" y="4153997"/>
              <a:ext cx="1066800" cy="2304009"/>
            </a:xfrm>
            <a:prstGeom prst="rect">
              <a:avLst/>
            </a:prstGeom>
          </p:spPr>
        </p:pic>
      </p:grpSp>
      <p:grpSp>
        <p:nvGrpSpPr>
          <p:cNvPr id="18" name="Group 17"/>
          <p:cNvGrpSpPr/>
          <p:nvPr/>
        </p:nvGrpSpPr>
        <p:grpSpPr>
          <a:xfrm>
            <a:off x="663186" y="7195703"/>
            <a:ext cx="8199120" cy="2499570"/>
            <a:chOff x="663186" y="7195703"/>
            <a:chExt cx="8199120" cy="2499570"/>
          </a:xfrm>
        </p:grpSpPr>
        <p:sp>
          <p:nvSpPr>
            <p:cNvPr id="7" name="Rectangle: Rounded Corners 19">
              <a:hlinkClick r:id="rId7" action="ppaction://hlinksldjump"/>
              <a:extLst>
                <a:ext uri="{FF2B5EF4-FFF2-40B4-BE49-F238E27FC236}">
                  <a16:creationId xmlns:a16="http://schemas.microsoft.com/office/drawing/2014/main" id="{CA1FDCC2-CCB3-824F-590C-B8E7538A0646}"/>
                </a:ext>
              </a:extLst>
            </p:cNvPr>
            <p:cNvSpPr/>
            <p:nvPr/>
          </p:nvSpPr>
          <p:spPr>
            <a:xfrm>
              <a:off x="663186" y="7195703"/>
              <a:ext cx="8199120" cy="24995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a:t>
              </a:r>
              <a:endParaRPr lang="en-US" sz="4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p:nvPr/>
          </p:nvPicPr>
          <p:blipFill>
            <a:blip r:embed="rId10"/>
            <a:stretch>
              <a:fillRect/>
            </a:stretch>
          </p:blipFill>
          <p:spPr>
            <a:xfrm>
              <a:off x="5152802" y="7260937"/>
              <a:ext cx="1257300" cy="2230211"/>
            </a:xfrm>
            <a:prstGeom prst="rect">
              <a:avLst/>
            </a:prstGeom>
          </p:spPr>
        </p:pic>
      </p:grpSp>
      <p:grpSp>
        <p:nvGrpSpPr>
          <p:cNvPr id="10" name="Group 9"/>
          <p:cNvGrpSpPr/>
          <p:nvPr/>
        </p:nvGrpSpPr>
        <p:grpSpPr>
          <a:xfrm>
            <a:off x="9501404" y="7195703"/>
            <a:ext cx="8167163" cy="2499570"/>
            <a:chOff x="9501404" y="7195703"/>
            <a:chExt cx="8167163" cy="2499570"/>
          </a:xfrm>
        </p:grpSpPr>
        <p:sp>
          <p:nvSpPr>
            <p:cNvPr id="8" name="Rectangle: Rounded Corners 19">
              <a:hlinkClick r:id="rId7" action="ppaction://hlinksldjump"/>
              <a:extLst>
                <a:ext uri="{FF2B5EF4-FFF2-40B4-BE49-F238E27FC236}">
                  <a16:creationId xmlns:a16="http://schemas.microsoft.com/office/drawing/2014/main" id="{926A47AE-6353-52F1-E172-EEB3195C7CA1}"/>
                </a:ext>
              </a:extLst>
            </p:cNvPr>
            <p:cNvSpPr/>
            <p:nvPr/>
          </p:nvSpPr>
          <p:spPr>
            <a:xfrm>
              <a:off x="9501404" y="7195703"/>
              <a:ext cx="8167163" cy="24995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p:nvPr/>
          </p:nvPicPr>
          <p:blipFill>
            <a:blip r:embed="rId11"/>
            <a:stretch>
              <a:fillRect/>
            </a:stretch>
          </p:blipFill>
          <p:spPr>
            <a:xfrm>
              <a:off x="13944600" y="7326179"/>
              <a:ext cx="1256030" cy="2238618"/>
            </a:xfrm>
            <a:prstGeom prst="rect">
              <a:avLst/>
            </a:prstGeom>
          </p:spPr>
        </p:pic>
      </p:grpSp>
      <p:grpSp>
        <p:nvGrpSpPr>
          <p:cNvPr id="19" name="Group 18"/>
          <p:cNvGrpSpPr/>
          <p:nvPr/>
        </p:nvGrpSpPr>
        <p:grpSpPr>
          <a:xfrm>
            <a:off x="9501404" y="7195703"/>
            <a:ext cx="8167163" cy="2499570"/>
            <a:chOff x="9501404" y="7195703"/>
            <a:chExt cx="8167163" cy="2499570"/>
          </a:xfrm>
        </p:grpSpPr>
        <p:sp>
          <p:nvSpPr>
            <p:cNvPr id="20" name="Rectangle: Rounded Corners 19">
              <a:hlinkClick r:id="rId7" action="ppaction://hlinksldjump"/>
              <a:extLst>
                <a:ext uri="{FF2B5EF4-FFF2-40B4-BE49-F238E27FC236}">
                  <a16:creationId xmlns:a16="http://schemas.microsoft.com/office/drawing/2014/main" id="{926A47AE-6353-52F1-E172-EEB3195C7CA1}"/>
                </a:ext>
              </a:extLst>
            </p:cNvPr>
            <p:cNvSpPr/>
            <p:nvPr/>
          </p:nvSpPr>
          <p:spPr>
            <a:xfrm>
              <a:off x="9501404" y="7195703"/>
              <a:ext cx="8167163" cy="2499570"/>
            </a:xfrm>
            <a:prstGeom prst="roundRect">
              <a:avLst>
                <a:gd name="adj" fmla="val 10513"/>
              </a:avLst>
            </a:prstGeom>
            <a:solidFill>
              <a:srgbClr val="E6B9B8"/>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1" name="Picture 20"/>
            <p:cNvPicPr/>
            <p:nvPr/>
          </p:nvPicPr>
          <p:blipFill>
            <a:blip r:embed="rId11"/>
            <a:stretch>
              <a:fillRect/>
            </a:stretch>
          </p:blipFill>
          <p:spPr>
            <a:xfrm>
              <a:off x="13944600" y="7326179"/>
              <a:ext cx="1256030" cy="2238618"/>
            </a:xfrm>
            <a:prstGeom prst="rect">
              <a:avLst/>
            </a:prstGeom>
          </p:spPr>
        </p:pic>
      </p:grpSp>
    </p:spTree>
    <p:extLst>
      <p:ext uri="{BB962C8B-B14F-4D97-AF65-F5344CB8AC3E}">
        <p14:creationId xmlns:p14="http://schemas.microsoft.com/office/powerpoint/2010/main" val="21190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4000">
              <a:latin typeface="Arial" panose="020B0604020202020204" pitchFamily="34" charset="0"/>
              <a:cs typeface="Arial" panose="020B0604020202020204" pitchFamily="34" charset="0"/>
            </a:endParaRPr>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thể</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tạo</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ra</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chùm</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sáng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song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song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từ</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chùm</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sáng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hội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tụ</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alt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514350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Không thể tạo ra chùm sáng hội tụ từ chùm sáng phân kì.</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805303"/>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Có thể tạo ra chùm sáng hội tụ từ chùm sáng song song.</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805303"/>
            <a:ext cx="8167163"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Không thể tạo ra chùm sáng song song từ chùm sáng phân kì.</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640080" y="5143500"/>
            <a:ext cx="8199120" cy="1889970"/>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thể</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tạo</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ra</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chùm</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sáng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song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song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từ</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chùm</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sáng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hội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tụ</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altLang="en-US" sz="4000" dirty="0">
              <a:solidFill>
                <a:schemeClr val="tx1"/>
              </a:solidFill>
              <a:latin typeface="Arial" panose="020B0604020202020204" pitchFamily="34" charset="0"/>
              <a:cs typeface="Arial" panose="020B0604020202020204" pitchFamily="34" charset="0"/>
            </a:endParaRPr>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533400" y="1044996"/>
            <a:ext cx="17211367" cy="3350755"/>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altLang="en-US" sz="4000" b="1" dirty="0">
                <a:solidFill>
                  <a:schemeClr val="tx1"/>
                </a:solidFill>
                <a:latin typeface="Arial" panose="020B0604020202020204" pitchFamily="34" charset="0"/>
                <a:ea typeface="Calibri" panose="020F0502020204030204" pitchFamily="34" charset="0"/>
                <a:cs typeface="Arial" panose="020B0604020202020204" pitchFamily="34" charset="0"/>
              </a:rPr>
              <a:t>Câu 6: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Khi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nói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về</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chùm</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sáng</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đi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qua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thấu</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kính</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phân</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kì</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phát</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biểu</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nào</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sau</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đây</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altLang="en-US" sz="4000" dirty="0" err="1">
                <a:solidFill>
                  <a:schemeClr val="tx1"/>
                </a:solidFill>
                <a:latin typeface="Arial" panose="020B0604020202020204" pitchFamily="34" charset="0"/>
                <a:ea typeface="Calibri" panose="020F0502020204030204" pitchFamily="34" charset="0"/>
                <a:cs typeface="Arial" panose="020B0604020202020204" pitchFamily="34" charset="0"/>
              </a:rPr>
              <a:t>sai</a:t>
            </a:r>
            <a:r>
              <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altLang="en-US" sz="4000" dirty="0">
              <a:solidFill>
                <a:schemeClr val="tx1"/>
              </a:solidFill>
              <a:latin typeface="Arial" panose="020B0604020202020204" pitchFamily="34" charset="0"/>
              <a:cs typeface="Arial" panose="020B0604020202020204" pitchFamily="34" charset="0"/>
            </a:endParaRP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34873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15" name="Freeform 28"/>
          <p:cNvSpPr/>
          <p:nvPr/>
        </p:nvSpPr>
        <p:spPr>
          <a:xfrm rot="-5400000" flipH="1">
            <a:off x="1438460" y="-421650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3">
              <a:extLst>
                <a:ext uri="{96DAC541-7B7A-43D3-8B79-37D633B846F1}">
                  <asvg:svgBlip xmlns:asvg="http://schemas.microsoft.com/office/drawing/2016/SVG/main" r:embed="rId4"/>
                </a:ext>
              </a:extLst>
            </a:blip>
            <a:stretch>
              <a:fillRect l="-304456" t="-6938"/>
            </a:stretch>
          </a:blipFill>
        </p:spPr>
      </p:sp>
      <p:sp>
        <p:nvSpPr>
          <p:cNvPr id="6" name="Rectangle 5"/>
          <p:cNvSpPr/>
          <p:nvPr/>
        </p:nvSpPr>
        <p:spPr>
          <a:xfrm>
            <a:off x="380999" y="372988"/>
            <a:ext cx="17526001" cy="9571112"/>
          </a:xfrm>
          <a:prstGeom prst="rect">
            <a:avLst/>
          </a:prstGeom>
          <a:solidFill>
            <a:srgbClr val="F1EAD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 name="Rectangle: Rounded Corners 19">
            <a:hlinkClick r:id="rId5" action="ppaction://hlinksldjump"/>
            <a:extLst>
              <a:ext uri="{FF2B5EF4-FFF2-40B4-BE49-F238E27FC236}">
                <a16:creationId xmlns:a16="http://schemas.microsoft.com/office/drawing/2014/main" id="{438949DE-A82E-BBE5-4DF5-5EB73F46D691}"/>
              </a:ext>
            </a:extLst>
          </p:cNvPr>
          <p:cNvSpPr/>
          <p:nvPr/>
        </p:nvSpPr>
        <p:spPr>
          <a:xfrm>
            <a:off x="640080" y="4477927"/>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lnSpc>
                <a:spcPct val="150000"/>
              </a:lnSpc>
              <a:buAutoNum type="alphaUcPeriod"/>
            </a:pPr>
            <a:r>
              <a:rPr lang="vi-VN" sz="4000" dirty="0">
                <a:solidFill>
                  <a:schemeClr val="tx1"/>
                </a:solidFill>
                <a:latin typeface="Arial" panose="020B0604020202020204" pitchFamily="34" charset="0"/>
                <a:cs typeface="Arial" panose="020B0604020202020204" pitchFamily="34" charset="0"/>
              </a:rPr>
              <a:t>đi qua tiêu điểm chính của </a:t>
            </a:r>
          </a:p>
          <a:p>
            <a:pPr lvl="0" algn="ctr">
              <a:lnSpc>
                <a:spcPct val="150000"/>
              </a:lnSpc>
            </a:pPr>
            <a:r>
              <a:rPr lang="vi-VN" sz="4000" dirty="0">
                <a:solidFill>
                  <a:schemeClr val="tx1"/>
                </a:solidFill>
                <a:latin typeface="Arial" panose="020B0604020202020204" pitchFamily="34" charset="0"/>
                <a:cs typeface="Arial" panose="020B0604020202020204" pitchFamily="34" charset="0"/>
              </a:rPr>
              <a:t>thấu kính.</a:t>
            </a:r>
            <a:endPar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19">
            <a:hlinkClick r:id="rId5" action="ppaction://hlinksldjump"/>
            <a:extLst>
              <a:ext uri="{FF2B5EF4-FFF2-40B4-BE49-F238E27FC236}">
                <a16:creationId xmlns:a16="http://schemas.microsoft.com/office/drawing/2014/main" id="{4B1ACCD9-EDCC-CB5D-4FBF-FA927B45CD37}"/>
              </a:ext>
            </a:extLst>
          </p:cNvPr>
          <p:cNvSpPr/>
          <p:nvPr/>
        </p:nvSpPr>
        <p:spPr>
          <a:xfrm>
            <a:off x="9469448" y="4477927"/>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truyền thẳng.</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19">
            <a:hlinkClick r:id="rId5" action="ppaction://hlinksldjump"/>
            <a:extLst>
              <a:ext uri="{FF2B5EF4-FFF2-40B4-BE49-F238E27FC236}">
                <a16:creationId xmlns:a16="http://schemas.microsoft.com/office/drawing/2014/main" id="{CA1FDCC2-CCB3-824F-590C-B8E7538A0646}"/>
              </a:ext>
            </a:extLst>
          </p:cNvPr>
          <p:cNvSpPr/>
          <p:nvPr/>
        </p:nvSpPr>
        <p:spPr>
          <a:xfrm>
            <a:off x="663186" y="7139730"/>
            <a:ext cx="8199120"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đi qua quang tâm của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thấu kính.</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26A47AE-6353-52F1-E172-EEB3195C7CA1}"/>
              </a:ext>
            </a:extLst>
          </p:cNvPr>
          <p:cNvSpPr/>
          <p:nvPr/>
        </p:nvSpPr>
        <p:spPr>
          <a:xfrm>
            <a:off x="9501404" y="7139730"/>
            <a:ext cx="8167163" cy="1889970"/>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song song với trục chính.</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9">
            <a:hlinkClick r:id="rId5" action="ppaction://hlinksldjump"/>
            <a:extLst>
              <a:ext uri="{FF2B5EF4-FFF2-40B4-BE49-F238E27FC236}">
                <a16:creationId xmlns:a16="http://schemas.microsoft.com/office/drawing/2014/main" id="{A460C9E9-206B-6816-476E-992F17BB95EF}"/>
              </a:ext>
            </a:extLst>
          </p:cNvPr>
          <p:cNvSpPr/>
          <p:nvPr/>
        </p:nvSpPr>
        <p:spPr>
          <a:xfrm>
            <a:off x="640080" y="4495799"/>
            <a:ext cx="8199120" cy="1872097"/>
          </a:xfrm>
          <a:prstGeom prst="roundRect">
            <a:avLst>
              <a:gd name="adj" fmla="val 10513"/>
            </a:avLst>
          </a:prstGeom>
          <a:solidFill>
            <a:schemeClr val="accent2">
              <a:lumMod val="40000"/>
              <a:lumOff val="6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lnSpc>
                <a:spcPct val="150000"/>
              </a:lnSpc>
              <a:buAutoNum type="alphaUcPeriod"/>
            </a:pPr>
            <a:r>
              <a:rPr lang="vi-VN" sz="4000" dirty="0">
                <a:solidFill>
                  <a:schemeClr val="tx1"/>
                </a:solidFill>
                <a:latin typeface="Arial" panose="020B0604020202020204" pitchFamily="34" charset="0"/>
                <a:cs typeface="Arial" panose="020B0604020202020204" pitchFamily="34" charset="0"/>
              </a:rPr>
              <a:t>đi qua tiêu điểm chính của </a:t>
            </a:r>
          </a:p>
          <a:p>
            <a:pPr lvl="0" algn="ctr">
              <a:lnSpc>
                <a:spcPct val="150000"/>
              </a:lnSpc>
            </a:pPr>
            <a:r>
              <a:rPr lang="vi-VN" sz="4000" dirty="0">
                <a:solidFill>
                  <a:schemeClr val="tx1"/>
                </a:solidFill>
                <a:latin typeface="Arial" panose="020B0604020202020204" pitchFamily="34" charset="0"/>
                <a:cs typeface="Arial" panose="020B0604020202020204" pitchFamily="34" charset="0"/>
              </a:rPr>
              <a:t>thấu kính.</a:t>
            </a:r>
            <a:endParaRPr lang="en-US" alt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2">
            <a:extLst>
              <a:ext uri="{FF2B5EF4-FFF2-40B4-BE49-F238E27FC236}">
                <a16:creationId xmlns:a16="http://schemas.microsoft.com/office/drawing/2014/main" id="{8C0BA72B-15C9-7057-2D4D-EAFF4FDCFE42}"/>
              </a:ext>
            </a:extLst>
          </p:cNvPr>
          <p:cNvSpPr/>
          <p:nvPr/>
        </p:nvSpPr>
        <p:spPr>
          <a:xfrm>
            <a:off x="538315" y="862533"/>
            <a:ext cx="17211367" cy="2452167"/>
          </a:xfrm>
          <a:prstGeom prst="roundRect">
            <a:avLst>
              <a:gd name="adj" fmla="val 10513"/>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7:</a:t>
            </a:r>
            <a:r>
              <a:rPr lang="vi-VN"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Tia </a:t>
            </a:r>
            <a:r>
              <a:rPr lang="en-US" sz="4000" dirty="0" err="1">
                <a:solidFill>
                  <a:schemeClr val="tx1"/>
                </a:solidFill>
                <a:latin typeface="Arial" panose="020B0604020202020204" pitchFamily="34" charset="0"/>
                <a:cs typeface="Arial" panose="020B0604020202020204" pitchFamily="34" charset="0"/>
              </a:rPr>
              <a:t>tới</a:t>
            </a:r>
            <a:r>
              <a:rPr lang="en-US" sz="4000" dirty="0">
                <a:solidFill>
                  <a:schemeClr val="tx1"/>
                </a:solidFill>
                <a:latin typeface="Arial" panose="020B0604020202020204" pitchFamily="34" charset="0"/>
                <a:cs typeface="Arial" panose="020B0604020202020204" pitchFamily="34" charset="0"/>
              </a:rPr>
              <a:t> song </a:t>
            </a:r>
            <a:r>
              <a:rPr lang="en-US" sz="4000" dirty="0" err="1">
                <a:solidFill>
                  <a:schemeClr val="tx1"/>
                </a:solidFill>
                <a:latin typeface="Arial" panose="020B0604020202020204" pitchFamily="34" charset="0"/>
                <a:cs typeface="Arial" panose="020B0604020202020204" pitchFamily="34" charset="0"/>
              </a:rPr>
              <a:t>song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tia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ló</a:t>
            </a:r>
            <a:endParaRPr lang="en-US" sz="4000" dirty="0">
              <a:solidFill>
                <a:schemeClr val="tx1"/>
              </a:solidFill>
              <a:latin typeface="Arial" panose="020B0604020202020204" pitchFamily="34" charset="0"/>
              <a:cs typeface="Arial" panose="020B0604020202020204" pitchFamily="34" charset="0"/>
            </a:endParaRPr>
          </a:p>
        </p:txBody>
      </p:sp>
      <p:sp>
        <p:nvSpPr>
          <p:cNvPr id="16" name="Freeform 30"/>
          <p:cNvSpPr/>
          <p:nvPr/>
        </p:nvSpPr>
        <p:spPr>
          <a:xfrm>
            <a:off x="16837829" y="73831"/>
            <a:ext cx="1439924" cy="1344015"/>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51292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18"/>
          <p:cNvSpPr/>
          <p:nvPr/>
        </p:nvSpPr>
        <p:spPr>
          <a:xfrm>
            <a:off x="12010828" y="710995"/>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Rectangle 3"/>
          <p:cNvSpPr>
            <a:spLocks noChangeArrowheads="1"/>
          </p:cNvSpPr>
          <p:nvPr/>
        </p:nvSpPr>
        <p:spPr bwMode="auto">
          <a:xfrm>
            <a:off x="1219200" y="74295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p:cNvSpPr txBox="1"/>
          <p:nvPr/>
        </p:nvSpPr>
        <p:spPr>
          <a:xfrm>
            <a:off x="7313708" y="770726"/>
            <a:ext cx="4697120" cy="1107996"/>
          </a:xfrm>
          <a:prstGeom prst="rect">
            <a:avLst/>
          </a:prstGeom>
          <a:noFill/>
        </p:spPr>
        <p:txBody>
          <a:bodyPr wrap="none" rtlCol="0">
            <a:spAutoFit/>
          </a:bodyPr>
          <a:lstStyle/>
          <a:p>
            <a:r>
              <a:rPr lang="vi-VN" sz="6600" b="1" dirty="0">
                <a:solidFill>
                  <a:srgbClr val="076D42"/>
                </a:solidFill>
                <a:latin typeface="Arial" panose="020B0604020202020204" pitchFamily="34" charset="0"/>
                <a:cs typeface="Arial" panose="020B0604020202020204" pitchFamily="34" charset="0"/>
              </a:rPr>
              <a:t>VẬN DỤNG</a:t>
            </a:r>
            <a:endParaRPr lang="en-US" sz="6600" b="1" dirty="0">
              <a:solidFill>
                <a:srgbClr val="076D42"/>
              </a:solidFill>
              <a:latin typeface="Arial" panose="020B0604020202020204" pitchFamily="34" charset="0"/>
              <a:cs typeface="Arial" panose="020B0604020202020204" pitchFamily="34" charset="0"/>
            </a:endParaRPr>
          </a:p>
        </p:txBody>
      </p:sp>
      <p:sp>
        <p:nvSpPr>
          <p:cNvPr id="19" name="Rectangle 2"/>
          <p:cNvSpPr>
            <a:spLocks noChangeArrowheads="1"/>
          </p:cNvSpPr>
          <p:nvPr/>
        </p:nvSpPr>
        <p:spPr bwMode="auto">
          <a:xfrm>
            <a:off x="685800" y="2101090"/>
            <a:ext cx="743265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vi-VN" altLang="en-US"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alt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Tìm hiểu tiêu cự của thấu kính có phụ thuộc vào màu sắc ánh sáng không. Vì sao?</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9" name="Google Shape;240;p4"/>
          <p:cNvPicPr preferRelativeResize="0"/>
          <p:nvPr/>
        </p:nvPicPr>
        <p:blipFill rotWithShape="1">
          <a:blip r:embed="rId4">
            <a:alphaModFix/>
          </a:blip>
          <a:srcRect/>
          <a:stretch/>
        </p:blipFill>
        <p:spPr>
          <a:xfrm>
            <a:off x="13923038" y="0"/>
            <a:ext cx="4364962" cy="818430"/>
          </a:xfrm>
          <a:prstGeom prst="rect">
            <a:avLst/>
          </a:prstGeom>
          <a:noFill/>
          <a:ln>
            <a:noFill/>
          </a:ln>
        </p:spPr>
      </p:pic>
      <p:sp>
        <p:nvSpPr>
          <p:cNvPr id="2" name="Rectangle 1"/>
          <p:cNvSpPr/>
          <p:nvPr/>
        </p:nvSpPr>
        <p:spPr>
          <a:xfrm>
            <a:off x="685800" y="6964032"/>
            <a:ext cx="15798800" cy="1015663"/>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chiết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suất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sắc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148" name="Picture 4" descr="Củng cố kiến thứ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512" y="2210498"/>
            <a:ext cx="9677400" cy="4187582"/>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57200" y="5772240"/>
            <a:ext cx="2584484" cy="975930"/>
          </a:xfrm>
          <a:prstGeom prst="roundRect">
            <a:avLst>
              <a:gd name="adj" fmla="val 50000"/>
            </a:avLst>
          </a:prstGeom>
          <a:solidFill>
            <a:srgbClr val="F1EAD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solidFill>
                  <a:srgbClr val="076D42"/>
                </a:solidFill>
                <a:latin typeface="Arial" panose="020B0604020202020204" pitchFamily="34" charset="0"/>
                <a:cs typeface="Arial" panose="020B0604020202020204" pitchFamily="34" charset="0"/>
              </a:rPr>
              <a:t>Trả lời:</a:t>
            </a:r>
            <a:endParaRPr lang="en-US" sz="4000" b="1" dirty="0">
              <a:solidFill>
                <a:srgbClr val="076D42"/>
              </a:solidFill>
              <a:latin typeface="Arial" panose="020B0604020202020204" pitchFamily="34" charset="0"/>
              <a:cs typeface="Arial" panose="020B0604020202020204" pitchFamily="34" charset="0"/>
            </a:endParaRPr>
          </a:p>
        </p:txBody>
      </p:sp>
      <p:sp>
        <p:nvSpPr>
          <p:cNvPr id="14" name="Freeform 13"/>
          <p:cNvSpPr/>
          <p:nvPr/>
        </p:nvSpPr>
        <p:spPr>
          <a:xfrm rot="1386459">
            <a:off x="16534046" y="8068273"/>
            <a:ext cx="2038049" cy="2600439"/>
          </a:xfrm>
          <a:custGeom>
            <a:avLst/>
            <a:gdLst/>
            <a:ahLst/>
            <a:cxnLst/>
            <a:rect l="l" t="t" r="r" b="b"/>
            <a:pathLst>
              <a:path w="2503872" h="2845309">
                <a:moveTo>
                  <a:pt x="0" y="0"/>
                </a:moveTo>
                <a:lnTo>
                  <a:pt x="2503871" y="0"/>
                </a:lnTo>
                <a:lnTo>
                  <a:pt x="2503871" y="2845309"/>
                </a:lnTo>
                <a:lnTo>
                  <a:pt x="0" y="28453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Right Arrow 2"/>
          <p:cNvSpPr/>
          <p:nvPr/>
        </p:nvSpPr>
        <p:spPr>
          <a:xfrm>
            <a:off x="711200" y="8279003"/>
            <a:ext cx="1063642"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06600" y="8105298"/>
            <a:ext cx="13868400" cy="1938992"/>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cự</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f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phụ</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thuộc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màu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sắc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ánh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sáng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chiếu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tới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arn(inVertical)">
                                      <p:cBhvr>
                                        <p:cTn id="10" dur="500"/>
                                        <p:tgtEl>
                                          <p:spTgt spid="614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13" grpId="0" animBg="1"/>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407783" y="429269"/>
            <a:ext cx="17472435" cy="9428463"/>
            <a:chOff x="0" y="0"/>
            <a:chExt cx="4601793" cy="2483216"/>
          </a:xfrm>
        </p:grpSpPr>
        <p:sp>
          <p:nvSpPr>
            <p:cNvPr id="3" name="Freeform 3"/>
            <p:cNvSpPr/>
            <p:nvPr/>
          </p:nvSpPr>
          <p:spPr>
            <a:xfrm>
              <a:off x="0" y="0"/>
              <a:ext cx="4601794" cy="2483216"/>
            </a:xfrm>
            <a:custGeom>
              <a:avLst/>
              <a:gdLst/>
              <a:ahLst/>
              <a:cxnLst/>
              <a:rect l="l" t="t" r="r" b="b"/>
              <a:pathLst>
                <a:path w="4601794" h="2483216">
                  <a:moveTo>
                    <a:pt x="22598" y="0"/>
                  </a:moveTo>
                  <a:lnTo>
                    <a:pt x="4579196" y="0"/>
                  </a:lnTo>
                  <a:cubicBezTo>
                    <a:pt x="4585189" y="0"/>
                    <a:pt x="4590937" y="2381"/>
                    <a:pt x="4595175" y="6619"/>
                  </a:cubicBezTo>
                  <a:cubicBezTo>
                    <a:pt x="4599413" y="10857"/>
                    <a:pt x="4601794" y="16604"/>
                    <a:pt x="4601794" y="22598"/>
                  </a:cubicBezTo>
                  <a:lnTo>
                    <a:pt x="4601794" y="2460619"/>
                  </a:lnTo>
                  <a:cubicBezTo>
                    <a:pt x="4601794" y="2473099"/>
                    <a:pt x="4591676" y="2483216"/>
                    <a:pt x="4579196" y="2483216"/>
                  </a:cubicBezTo>
                  <a:lnTo>
                    <a:pt x="22598" y="2483216"/>
                  </a:lnTo>
                  <a:cubicBezTo>
                    <a:pt x="16604" y="2483216"/>
                    <a:pt x="10857" y="2480836"/>
                    <a:pt x="6619" y="2476598"/>
                  </a:cubicBezTo>
                  <a:cubicBezTo>
                    <a:pt x="2381" y="2472360"/>
                    <a:pt x="0" y="2466612"/>
                    <a:pt x="0" y="2460619"/>
                  </a:cubicBezTo>
                  <a:lnTo>
                    <a:pt x="0" y="22598"/>
                  </a:lnTo>
                  <a:cubicBezTo>
                    <a:pt x="0" y="16604"/>
                    <a:pt x="2381" y="10857"/>
                    <a:pt x="6619" y="6619"/>
                  </a:cubicBezTo>
                  <a:cubicBezTo>
                    <a:pt x="10857" y="2381"/>
                    <a:pt x="16604" y="0"/>
                    <a:pt x="22598" y="0"/>
                  </a:cubicBezTo>
                  <a:close/>
                </a:path>
              </a:pathLst>
            </a:custGeom>
            <a:solidFill>
              <a:srgbClr val="F1EAD1"/>
            </a:solidFill>
          </p:spPr>
        </p:sp>
        <p:sp>
          <p:nvSpPr>
            <p:cNvPr id="4" name="TextBox 4"/>
            <p:cNvSpPr txBox="1"/>
            <p:nvPr/>
          </p:nvSpPr>
          <p:spPr>
            <a:xfrm>
              <a:off x="0" y="-38100"/>
              <a:ext cx="4601793" cy="2521316"/>
            </a:xfrm>
            <a:prstGeom prst="rect">
              <a:avLst/>
            </a:prstGeom>
          </p:spPr>
          <p:txBody>
            <a:bodyPr lIns="50800" tIns="50800" rIns="50800" bIns="50800" rtlCol="0" anchor="ctr"/>
            <a:lstStyle/>
            <a:p>
              <a:pPr algn="ctr">
                <a:lnSpc>
                  <a:spcPts val="2659"/>
                </a:lnSpc>
              </a:pPr>
              <a:endParaRPr/>
            </a:p>
          </p:txBody>
        </p:sp>
      </p:grpSp>
      <p:grpSp>
        <p:nvGrpSpPr>
          <p:cNvPr id="21" name="Group 20"/>
          <p:cNvGrpSpPr/>
          <p:nvPr/>
        </p:nvGrpSpPr>
        <p:grpSpPr>
          <a:xfrm>
            <a:off x="1066801" y="4351191"/>
            <a:ext cx="15773400" cy="2295913"/>
            <a:chOff x="1066801" y="4351191"/>
            <a:chExt cx="15773400" cy="2295913"/>
          </a:xfrm>
        </p:grpSpPr>
        <p:grpSp>
          <p:nvGrpSpPr>
            <p:cNvPr id="7" name="Group 7"/>
            <p:cNvGrpSpPr/>
            <p:nvPr/>
          </p:nvGrpSpPr>
          <p:grpSpPr>
            <a:xfrm>
              <a:off x="1066801" y="4351191"/>
              <a:ext cx="15773400" cy="2295913"/>
              <a:chOff x="0" y="0"/>
              <a:chExt cx="2798973" cy="496994"/>
            </a:xfrm>
          </p:grpSpPr>
          <p:sp>
            <p:nvSpPr>
              <p:cNvPr id="8" name="Freeform 8"/>
              <p:cNvSpPr/>
              <p:nvPr/>
            </p:nvSpPr>
            <p:spPr>
              <a:xfrm>
                <a:off x="0" y="0"/>
                <a:ext cx="2798974" cy="496994"/>
              </a:xfrm>
              <a:custGeom>
                <a:avLst/>
                <a:gdLst/>
                <a:ahLst/>
                <a:cxnLst/>
                <a:rect l="l" t="t" r="r" b="b"/>
                <a:pathLst>
                  <a:path w="2798974" h="496994">
                    <a:moveTo>
                      <a:pt x="2595774" y="0"/>
                    </a:moveTo>
                    <a:cubicBezTo>
                      <a:pt x="2707998" y="0"/>
                      <a:pt x="2798974" y="111256"/>
                      <a:pt x="2798974" y="248497"/>
                    </a:cubicBezTo>
                    <a:cubicBezTo>
                      <a:pt x="2798974" y="385738"/>
                      <a:pt x="2707998" y="496994"/>
                      <a:pt x="2595774" y="496994"/>
                    </a:cubicBezTo>
                    <a:lnTo>
                      <a:pt x="203200" y="496994"/>
                    </a:lnTo>
                    <a:cubicBezTo>
                      <a:pt x="90976" y="496994"/>
                      <a:pt x="0" y="385738"/>
                      <a:pt x="0" y="248497"/>
                    </a:cubicBezTo>
                    <a:cubicBezTo>
                      <a:pt x="0" y="111256"/>
                      <a:pt x="90976" y="0"/>
                      <a:pt x="203200" y="0"/>
                    </a:cubicBezTo>
                    <a:close/>
                  </a:path>
                </a:pathLst>
              </a:custGeom>
              <a:solidFill>
                <a:srgbClr val="E4462A"/>
              </a:solidFill>
            </p:spPr>
          </p:sp>
          <p:sp>
            <p:nvSpPr>
              <p:cNvPr id="9" name="TextBox 9"/>
              <p:cNvSpPr txBox="1"/>
              <p:nvPr/>
            </p:nvSpPr>
            <p:spPr>
              <a:xfrm>
                <a:off x="0" y="-38100"/>
                <a:ext cx="2798973" cy="535094"/>
              </a:xfrm>
              <a:prstGeom prst="rect">
                <a:avLst/>
              </a:prstGeom>
            </p:spPr>
            <p:txBody>
              <a:bodyPr lIns="50800" tIns="50800" rIns="50800" bIns="50800" rtlCol="0" anchor="ctr"/>
              <a:lstStyle/>
              <a:p>
                <a:pPr algn="ctr">
                  <a:lnSpc>
                    <a:spcPts val="2659"/>
                  </a:lnSpc>
                </a:pPr>
                <a:endParaRPr/>
              </a:p>
            </p:txBody>
          </p:sp>
        </p:grpSp>
        <p:sp>
          <p:nvSpPr>
            <p:cNvPr id="19" name="TextBox 18"/>
            <p:cNvSpPr txBox="1"/>
            <p:nvPr/>
          </p:nvSpPr>
          <p:spPr>
            <a:xfrm>
              <a:off x="1685868" y="4776995"/>
              <a:ext cx="14916263" cy="1446550"/>
            </a:xfrm>
            <a:prstGeom prst="rect">
              <a:avLst/>
            </a:prstGeom>
            <a:noFill/>
          </p:spPr>
          <p:txBody>
            <a:bodyPr wrap="none" rtlCol="0">
              <a:spAutoFit/>
            </a:bodyPr>
            <a:lstStyle/>
            <a:p>
              <a:r>
                <a:rPr lang="vi-VN" sz="8800" b="1" dirty="0">
                  <a:solidFill>
                    <a:srgbClr val="F1EAD1"/>
                  </a:solidFill>
                  <a:latin typeface="Arial" panose="020B0604020202020204" pitchFamily="34" charset="0"/>
                  <a:cs typeface="Arial" panose="020B0604020202020204" pitchFamily="34" charset="0"/>
                </a:rPr>
                <a:t>BÀI 5:KHÚC XẠ ÁNH SÁNG</a:t>
              </a:r>
              <a:endParaRPr lang="en-US" sz="8800" b="1" dirty="0">
                <a:solidFill>
                  <a:srgbClr val="F1EAD1"/>
                </a:solidFill>
                <a:latin typeface="Arial" panose="020B0604020202020204" pitchFamily="34" charset="0"/>
                <a:cs typeface="Arial" panose="020B0604020202020204" pitchFamily="34" charset="0"/>
              </a:endParaRPr>
            </a:p>
          </p:txBody>
        </p:sp>
      </p:grpSp>
      <p:sp>
        <p:nvSpPr>
          <p:cNvPr id="5" name="Freeform 5"/>
          <p:cNvSpPr/>
          <p:nvPr/>
        </p:nvSpPr>
        <p:spPr>
          <a:xfrm rot="-5400000">
            <a:off x="12705652" y="3978960"/>
            <a:ext cx="763310" cy="9795370"/>
          </a:xfrm>
          <a:custGeom>
            <a:avLst/>
            <a:gdLst/>
            <a:ahLst/>
            <a:cxnLst/>
            <a:rect l="l" t="t" r="r" b="b"/>
            <a:pathLst>
              <a:path w="763310" h="9795370">
                <a:moveTo>
                  <a:pt x="0" y="0"/>
                </a:moveTo>
                <a:lnTo>
                  <a:pt x="763310" y="0"/>
                </a:lnTo>
                <a:lnTo>
                  <a:pt x="763310" y="9795370"/>
                </a:lnTo>
                <a:lnTo>
                  <a:pt x="0" y="9795370"/>
                </a:lnTo>
                <a:lnTo>
                  <a:pt x="0" y="0"/>
                </a:lnTo>
                <a:close/>
              </a:path>
            </a:pathLst>
          </a:custGeom>
          <a:blipFill>
            <a:blip r:embed="rId2">
              <a:extLst>
                <a:ext uri="{96DAC541-7B7A-43D3-8B79-37D633B846F1}">
                  <asvg:svgBlip xmlns:asvg="http://schemas.microsoft.com/office/drawing/2016/SVG/main" r:embed="rId3"/>
                </a:ext>
              </a:extLst>
            </a:blip>
            <a:stretch>
              <a:fillRect l="-305292"/>
            </a:stretch>
          </a:blipFill>
        </p:spPr>
      </p:sp>
      <p:sp>
        <p:nvSpPr>
          <p:cNvPr id="6" name="Freeform 6"/>
          <p:cNvSpPr/>
          <p:nvPr/>
        </p:nvSpPr>
        <p:spPr>
          <a:xfrm rot="-5400000">
            <a:off x="3679681" y="4702938"/>
            <a:ext cx="717889" cy="8301994"/>
          </a:xfrm>
          <a:custGeom>
            <a:avLst/>
            <a:gdLst/>
            <a:ahLst/>
            <a:cxnLst/>
            <a:rect l="l" t="t" r="r" b="b"/>
            <a:pathLst>
              <a:path w="717889" h="8301994">
                <a:moveTo>
                  <a:pt x="0" y="0"/>
                </a:moveTo>
                <a:lnTo>
                  <a:pt x="717889" y="0"/>
                </a:lnTo>
                <a:lnTo>
                  <a:pt x="717889" y="8301994"/>
                </a:lnTo>
                <a:lnTo>
                  <a:pt x="0" y="8301994"/>
                </a:lnTo>
                <a:lnTo>
                  <a:pt x="0" y="0"/>
                </a:lnTo>
                <a:close/>
              </a:path>
            </a:pathLst>
          </a:custGeom>
          <a:blipFill>
            <a:blip r:embed="rId2">
              <a:extLst>
                <a:ext uri="{96DAC541-7B7A-43D3-8B79-37D633B846F1}">
                  <asvg:svgBlip xmlns:asvg="http://schemas.microsoft.com/office/drawing/2016/SVG/main" r:embed="rId3"/>
                </a:ext>
              </a:extLst>
            </a:blip>
            <a:stretch>
              <a:fillRect l="-330935" t="-17988"/>
            </a:stretch>
          </a:blipFill>
        </p:spPr>
      </p:sp>
      <p:grpSp>
        <p:nvGrpSpPr>
          <p:cNvPr id="10" name="Group 10"/>
          <p:cNvGrpSpPr/>
          <p:nvPr/>
        </p:nvGrpSpPr>
        <p:grpSpPr>
          <a:xfrm rot="-78978">
            <a:off x="3952001" y="2325307"/>
            <a:ext cx="10437217" cy="2161908"/>
            <a:chOff x="0" y="0"/>
            <a:chExt cx="2259333" cy="467986"/>
          </a:xfrm>
        </p:grpSpPr>
        <p:sp>
          <p:nvSpPr>
            <p:cNvPr id="11" name="Freeform 11"/>
            <p:cNvSpPr/>
            <p:nvPr/>
          </p:nvSpPr>
          <p:spPr>
            <a:xfrm>
              <a:off x="0" y="0"/>
              <a:ext cx="2259333" cy="467986"/>
            </a:xfrm>
            <a:custGeom>
              <a:avLst/>
              <a:gdLst/>
              <a:ahLst/>
              <a:cxnLst/>
              <a:rect l="l" t="t" r="r" b="b"/>
              <a:pathLst>
                <a:path w="2259333" h="467986">
                  <a:moveTo>
                    <a:pt x="2056133" y="0"/>
                  </a:moveTo>
                  <a:cubicBezTo>
                    <a:pt x="2168357" y="0"/>
                    <a:pt x="2259333" y="104762"/>
                    <a:pt x="2259333" y="233993"/>
                  </a:cubicBezTo>
                  <a:cubicBezTo>
                    <a:pt x="2259333" y="363224"/>
                    <a:pt x="2168357" y="467986"/>
                    <a:pt x="2056133" y="467986"/>
                  </a:cubicBezTo>
                  <a:lnTo>
                    <a:pt x="203200" y="467986"/>
                  </a:lnTo>
                  <a:cubicBezTo>
                    <a:pt x="90976" y="467986"/>
                    <a:pt x="0" y="363224"/>
                    <a:pt x="0" y="233993"/>
                  </a:cubicBezTo>
                  <a:cubicBezTo>
                    <a:pt x="0" y="104762"/>
                    <a:pt x="90976" y="0"/>
                    <a:pt x="203200" y="0"/>
                  </a:cubicBezTo>
                  <a:close/>
                </a:path>
              </a:pathLst>
            </a:custGeom>
            <a:solidFill>
              <a:srgbClr val="076D42"/>
            </a:solidFill>
          </p:spPr>
        </p:sp>
        <p:sp>
          <p:nvSpPr>
            <p:cNvPr id="12" name="TextBox 12"/>
            <p:cNvSpPr txBox="1"/>
            <p:nvPr/>
          </p:nvSpPr>
          <p:spPr>
            <a:xfrm>
              <a:off x="0" y="-38100"/>
              <a:ext cx="2259333" cy="506086"/>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652320" y="3022783"/>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4464296" y="3013258"/>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19"/>
          <p:cNvSpPr txBox="1"/>
          <p:nvPr/>
        </p:nvSpPr>
        <p:spPr>
          <a:xfrm>
            <a:off x="4273657" y="2852263"/>
            <a:ext cx="9789859" cy="1107996"/>
          </a:xfrm>
          <a:prstGeom prst="rect">
            <a:avLst/>
          </a:prstGeom>
          <a:noFill/>
        </p:spPr>
        <p:txBody>
          <a:bodyPr wrap="none" rtlCol="0">
            <a:spAutoFit/>
          </a:bodyPr>
          <a:lstStyle/>
          <a:p>
            <a:r>
              <a:rPr lang="vi-VN" sz="6600" b="1" dirty="0">
                <a:solidFill>
                  <a:srgbClr val="F1EAD1"/>
                </a:solidFill>
                <a:latin typeface="Arial" panose="020B0604020202020204" pitchFamily="34" charset="0"/>
                <a:cs typeface="Arial" panose="020B0604020202020204" pitchFamily="34" charset="0"/>
              </a:rPr>
              <a:t>CHƯƠNG 2. ÁNH SÁNG</a:t>
            </a:r>
            <a:endParaRPr lang="en-US" sz="6600" b="1" dirty="0">
              <a:solidFill>
                <a:srgbClr val="F1EAD1"/>
              </a:solidFill>
              <a:latin typeface="Arial" panose="020B0604020202020204" pitchFamily="34" charset="0"/>
              <a:cs typeface="Arial" panose="020B0604020202020204" pitchFamily="34" charset="0"/>
            </a:endParaRPr>
          </a:p>
        </p:txBody>
      </p:sp>
      <p:grpSp>
        <p:nvGrpSpPr>
          <p:cNvPr id="18" name="Group 10"/>
          <p:cNvGrpSpPr/>
          <p:nvPr/>
        </p:nvGrpSpPr>
        <p:grpSpPr>
          <a:xfrm rot="-78978">
            <a:off x="4062080" y="6382663"/>
            <a:ext cx="10437217" cy="2161908"/>
            <a:chOff x="0" y="0"/>
            <a:chExt cx="2259333" cy="467986"/>
          </a:xfrm>
        </p:grpSpPr>
        <p:sp>
          <p:nvSpPr>
            <p:cNvPr id="22" name="Freeform 11"/>
            <p:cNvSpPr/>
            <p:nvPr/>
          </p:nvSpPr>
          <p:spPr>
            <a:xfrm>
              <a:off x="0" y="0"/>
              <a:ext cx="2259333" cy="467986"/>
            </a:xfrm>
            <a:custGeom>
              <a:avLst/>
              <a:gdLst/>
              <a:ahLst/>
              <a:cxnLst/>
              <a:rect l="l" t="t" r="r" b="b"/>
              <a:pathLst>
                <a:path w="2259333" h="467986">
                  <a:moveTo>
                    <a:pt x="2056133" y="0"/>
                  </a:moveTo>
                  <a:cubicBezTo>
                    <a:pt x="2168357" y="0"/>
                    <a:pt x="2259333" y="104762"/>
                    <a:pt x="2259333" y="233993"/>
                  </a:cubicBezTo>
                  <a:cubicBezTo>
                    <a:pt x="2259333" y="363224"/>
                    <a:pt x="2168357" y="467986"/>
                    <a:pt x="2056133" y="467986"/>
                  </a:cubicBezTo>
                  <a:lnTo>
                    <a:pt x="203200" y="467986"/>
                  </a:lnTo>
                  <a:cubicBezTo>
                    <a:pt x="90976" y="467986"/>
                    <a:pt x="0" y="363224"/>
                    <a:pt x="0" y="233993"/>
                  </a:cubicBezTo>
                  <a:cubicBezTo>
                    <a:pt x="0" y="104762"/>
                    <a:pt x="90976" y="0"/>
                    <a:pt x="203200" y="0"/>
                  </a:cubicBezTo>
                  <a:close/>
                </a:path>
              </a:pathLst>
            </a:custGeom>
            <a:solidFill>
              <a:srgbClr val="076D42"/>
            </a:solidFill>
          </p:spPr>
        </p:sp>
        <p:sp>
          <p:nvSpPr>
            <p:cNvPr id="23" name="TextBox 12"/>
            <p:cNvSpPr txBox="1"/>
            <p:nvPr/>
          </p:nvSpPr>
          <p:spPr>
            <a:xfrm>
              <a:off x="0" y="-38100"/>
              <a:ext cx="2259333" cy="506086"/>
            </a:xfrm>
            <a:prstGeom prst="rect">
              <a:avLst/>
            </a:prstGeom>
          </p:spPr>
          <p:txBody>
            <a:bodyPr lIns="50800" tIns="50800" rIns="50800" bIns="50800" rtlCol="0" anchor="ctr"/>
            <a:lstStyle/>
            <a:p>
              <a:pPr algn="ctr">
                <a:lnSpc>
                  <a:spcPts val="2659"/>
                </a:lnSpc>
              </a:pPr>
              <a:endParaRPr/>
            </a:p>
          </p:txBody>
        </p:sp>
      </p:grpSp>
      <p:sp>
        <p:nvSpPr>
          <p:cNvPr id="25" name="TextBox 24"/>
          <p:cNvSpPr txBox="1"/>
          <p:nvPr/>
        </p:nvSpPr>
        <p:spPr>
          <a:xfrm>
            <a:off x="4682784" y="6738553"/>
            <a:ext cx="9481891" cy="1446550"/>
          </a:xfrm>
          <a:prstGeom prst="rect">
            <a:avLst/>
          </a:prstGeom>
          <a:noFill/>
        </p:spPr>
        <p:txBody>
          <a:bodyPr wrap="none" rtlCol="0">
            <a:spAutoFit/>
          </a:bodyPr>
          <a:lstStyle/>
          <a:p>
            <a:r>
              <a:rPr lang="en-US" sz="8800" b="1" dirty="0">
                <a:solidFill>
                  <a:srgbClr val="F1EAD1"/>
                </a:solidFill>
                <a:latin typeface="Arial" panose="020B0604020202020204" pitchFamily="34" charset="0"/>
                <a:cs typeface="Arial" panose="020B0604020202020204" pitchFamily="34" charset="0"/>
              </a:rPr>
              <a:t>QUA </a:t>
            </a:r>
            <a:r>
              <a:rPr lang="vi-VN" sz="8800" b="1" dirty="0">
                <a:solidFill>
                  <a:srgbClr val="F1EAD1"/>
                </a:solidFill>
                <a:latin typeface="Arial" panose="020B0604020202020204" pitchFamily="34" charset="0"/>
                <a:cs typeface="Arial" panose="020B0604020202020204" pitchFamily="34" charset="0"/>
              </a:rPr>
              <a:t>THẤU KÍNH </a:t>
            </a:r>
            <a:endParaRPr lang="en-US" sz="8800" b="1" dirty="0">
              <a:solidFill>
                <a:srgbClr val="F1EAD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09600" y="571500"/>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18" name="Freeform 13"/>
          <p:cNvSpPr/>
          <p:nvPr/>
        </p:nvSpPr>
        <p:spPr>
          <a:xfrm>
            <a:off x="-324343" y="8245563"/>
            <a:ext cx="2503872" cy="2845309"/>
          </a:xfrm>
          <a:custGeom>
            <a:avLst/>
            <a:gdLst/>
            <a:ahLst/>
            <a:cxnLst/>
            <a:rect l="l" t="t" r="r" b="b"/>
            <a:pathLst>
              <a:path w="2503872" h="2845309">
                <a:moveTo>
                  <a:pt x="0" y="0"/>
                </a:moveTo>
                <a:lnTo>
                  <a:pt x="2503871" y="0"/>
                </a:lnTo>
                <a:lnTo>
                  <a:pt x="2503871" y="2845309"/>
                </a:lnTo>
                <a:lnTo>
                  <a:pt x="0" y="28453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Rectangle 8"/>
          <p:cNvSpPr/>
          <p:nvPr/>
        </p:nvSpPr>
        <p:spPr>
          <a:xfrm>
            <a:off x="1296386" y="1028700"/>
            <a:ext cx="9981214" cy="7478970"/>
          </a:xfrm>
          <a:prstGeom prst="rect">
            <a:avLst/>
          </a:prstGeom>
        </p:spPr>
        <p:txBody>
          <a:bodyPr wrap="square">
            <a:spAutoFit/>
          </a:bodyPr>
          <a:lstStyle/>
          <a:p>
            <a:pPr algn="just">
              <a:lnSpc>
                <a:spcPct val="150000"/>
              </a:lnSpc>
            </a:pPr>
            <a:r>
              <a:rPr lang="vi-VN" sz="3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chùm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phạm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vi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rộng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cường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ổn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bộ</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bề</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rộng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chùm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đã</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Fresnel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5.12).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ưu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bề</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rộng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mỏng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nhỏ</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giảm</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hấp</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thụ</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chế</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suốt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5.13a.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cùng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tiêu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cự</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5.13b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mỏng</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rất</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p:cNvPicPr/>
          <p:nvPr/>
        </p:nvPicPr>
        <p:blipFill rotWithShape="1">
          <a:blip r:embed="rId4"/>
          <a:srcRect t="26346" r="49323"/>
          <a:stretch/>
        </p:blipFill>
        <p:spPr>
          <a:xfrm>
            <a:off x="11645968" y="646196"/>
            <a:ext cx="5638800" cy="4473663"/>
          </a:xfrm>
          <a:prstGeom prst="rect">
            <a:avLst/>
          </a:prstGeom>
        </p:spPr>
      </p:pic>
      <p:pic>
        <p:nvPicPr>
          <p:cNvPr id="22" name="Picture 21"/>
          <p:cNvPicPr/>
          <p:nvPr/>
        </p:nvPicPr>
        <p:blipFill rotWithShape="1">
          <a:blip r:embed="rId4"/>
          <a:srcRect l="49879" t="1348" r="-556" b="5909"/>
          <a:stretch/>
        </p:blipFill>
        <p:spPr>
          <a:xfrm>
            <a:off x="11964386" y="4780885"/>
            <a:ext cx="4584632" cy="4580010"/>
          </a:xfrm>
          <a:prstGeom prst="rect">
            <a:avLst/>
          </a:prstGeom>
        </p:spPr>
      </p:pic>
    </p:spTree>
    <p:extLst>
      <p:ext uri="{BB962C8B-B14F-4D97-AF65-F5344CB8AC3E}">
        <p14:creationId xmlns:p14="http://schemas.microsoft.com/office/powerpoint/2010/main" val="95597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4"/>
            </p:par>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09600" y="571500"/>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21" name="Picture 20"/>
          <p:cNvPicPr>
            <a:picLocks noChangeAspect="1"/>
          </p:cNvPicPr>
          <p:nvPr/>
        </p:nvPicPr>
        <p:blipFill>
          <a:blip r:embed="rId2"/>
          <a:stretch>
            <a:fillRect/>
          </a:stretch>
        </p:blipFill>
        <p:spPr>
          <a:xfrm>
            <a:off x="17012372" y="181318"/>
            <a:ext cx="1212264" cy="1346587"/>
          </a:xfrm>
          <a:prstGeom prst="rect">
            <a:avLst/>
          </a:prstGeom>
        </p:spPr>
      </p:pic>
      <p:sp>
        <p:nvSpPr>
          <p:cNvPr id="5" name="Rectangle 4"/>
          <p:cNvSpPr/>
          <p:nvPr/>
        </p:nvSpPr>
        <p:spPr>
          <a:xfrm>
            <a:off x="3035422" y="819638"/>
            <a:ext cx="13212423" cy="1651671"/>
          </a:xfrm>
          <a:prstGeom prst="rect">
            <a:avLst/>
          </a:prstGeom>
        </p:spPr>
        <p:txBody>
          <a:bodyPr wrap="square">
            <a:spAutoFit/>
          </a:bodyPr>
          <a:lstStyle/>
          <a:p>
            <a:pPr algn="just">
              <a:lnSpc>
                <a:spcPct val="150000"/>
              </a:lnSpc>
            </a:pP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khúc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xạ</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tia</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qua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2"/>
          <p:cNvSpPr/>
          <p:nvPr/>
        </p:nvSpPr>
        <p:spPr>
          <a:xfrm>
            <a:off x="1035111" y="527370"/>
            <a:ext cx="1600200" cy="1714500"/>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Rectangle 8"/>
          <p:cNvSpPr/>
          <p:nvPr/>
        </p:nvSpPr>
        <p:spPr>
          <a:xfrm>
            <a:off x="698432" y="3479491"/>
            <a:ext cx="11722168"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ánh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chạm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phẳng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sẽ</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khúc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thay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hướng</a:t>
            </a:r>
            <a:r>
              <a:rPr lang="en-US" sz="3600" dirty="0">
                <a:latin typeface="Arial" panose="020B0604020202020204" pitchFamily="34" charset="0"/>
                <a:ea typeface="Calibri" panose="020F0502020204030204" pitchFamily="34" charset="0"/>
                <a:cs typeface="Arial" panose="020B0604020202020204" pitchFamily="34" charset="0"/>
              </a:rPr>
              <a:t> di </a:t>
            </a:r>
            <a:r>
              <a:rPr lang="en-US" sz="3600" dirty="0" err="1">
                <a:latin typeface="Arial" panose="020B0604020202020204" pitchFamily="34" charset="0"/>
                <a:ea typeface="Calibri" panose="020F0502020204030204" pitchFamily="34" charset="0"/>
                <a:cs typeface="Arial" panose="020B0604020202020204" pitchFamily="34" charset="0"/>
              </a:rPr>
              <a:t>chuyển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hợp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Fresnel, </a:t>
            </a:r>
            <a:r>
              <a:rPr lang="en-US" sz="3600" dirty="0" err="1">
                <a:latin typeface="Arial" panose="020B0604020202020204" pitchFamily="34" charset="0"/>
                <a:ea typeface="Calibri" panose="020F0502020204030204" pitchFamily="34" charset="0"/>
                <a:cs typeface="Arial" panose="020B0604020202020204" pitchFamily="34" charset="0"/>
              </a:rPr>
              <a:t>bề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chia </a:t>
            </a:r>
            <a:r>
              <a:rPr lang="en-US" sz="3600" dirty="0" err="1">
                <a:latin typeface="Arial" panose="020B0604020202020204" pitchFamily="34" charset="0"/>
                <a:ea typeface="Calibri" panose="020F0502020204030204" pitchFamily="34" charset="0"/>
                <a:cs typeface="Arial" panose="020B0604020202020204" pitchFamily="34" charset="0"/>
              </a:rPr>
              <a:t>thành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răng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cưa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Mỗi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gây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khúc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tổng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hợp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chúng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tạo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ảnh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truyền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thống</a:t>
            </a:r>
            <a:r>
              <a:rPr lang="en-US" sz="3600" dirty="0">
                <a:latin typeface="Arial" panose="020B0604020202020204" pitchFamily="34" charset="0"/>
                <a:ea typeface="Calibri" panose="020F0502020204030204" pitchFamily="34" charset="0"/>
                <a:cs typeface="Arial" panose="020B0604020202020204" pitchFamily="34" charset="0"/>
              </a:rPr>
              <a:t>.</a:t>
            </a:r>
            <a:endParaRPr lang="vi-VN" sz="3600" dirty="0">
              <a:latin typeface="Arial" panose="020B0604020202020204" pitchFamily="34" charset="0"/>
              <a:ea typeface="Calibri" panose="020F0502020204030204" pitchFamily="34" charset="0"/>
              <a:cs typeface="Arial" panose="020B0604020202020204" pitchFamily="34" charset="0"/>
            </a:endParaRPr>
          </a:p>
        </p:txBody>
      </p:sp>
      <p:sp>
        <p:nvSpPr>
          <p:cNvPr id="13" name="Rounded Rectangle 12"/>
          <p:cNvSpPr/>
          <p:nvPr/>
        </p:nvSpPr>
        <p:spPr>
          <a:xfrm>
            <a:off x="939800" y="2447790"/>
            <a:ext cx="2584484" cy="975930"/>
          </a:xfrm>
          <a:prstGeom prst="roundRect">
            <a:avLst>
              <a:gd name="adj" fmla="val 50000"/>
            </a:avLst>
          </a:prstGeom>
          <a:solidFill>
            <a:srgbClr val="F1EAD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solidFill>
                  <a:srgbClr val="076D42"/>
                </a:solidFill>
                <a:latin typeface="Arial" panose="020B0604020202020204" pitchFamily="34" charset="0"/>
                <a:cs typeface="Arial" panose="020B0604020202020204" pitchFamily="34" charset="0"/>
              </a:rPr>
              <a:t>Trả lời:</a:t>
            </a:r>
            <a:endParaRPr lang="en-US" sz="4000" b="1" dirty="0">
              <a:solidFill>
                <a:srgbClr val="076D42"/>
              </a:solidFill>
              <a:latin typeface="Arial" panose="020B0604020202020204" pitchFamily="34" charset="0"/>
              <a:cs typeface="Arial" panose="020B0604020202020204" pitchFamily="34" charset="0"/>
            </a:endParaRPr>
          </a:p>
        </p:txBody>
      </p:sp>
      <p:pic>
        <p:nvPicPr>
          <p:cNvPr id="14" name="Picture 13"/>
          <p:cNvPicPr/>
          <p:nvPr/>
        </p:nvPicPr>
        <p:blipFill rotWithShape="1">
          <a:blip r:embed="rId5"/>
          <a:srcRect t="26346" r="49323"/>
          <a:stretch/>
        </p:blipFill>
        <p:spPr>
          <a:xfrm>
            <a:off x="12875156" y="4359498"/>
            <a:ext cx="4343400" cy="3445930"/>
          </a:xfrm>
          <a:prstGeom prst="rect">
            <a:avLst/>
          </a:prstGeom>
        </p:spPr>
      </p:pic>
    </p:spTree>
    <p:extLst>
      <p:ext uri="{BB962C8B-B14F-4D97-AF65-F5344CB8AC3E}">
        <p14:creationId xmlns:p14="http://schemas.microsoft.com/office/powerpoint/2010/main" val="3939739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6"/>
            </p:par>
          </p:childTnLst>
        </p:cTn>
      </p:par>
    </p:tnLst>
    <p:bldLst>
      <p:bldP spid="9"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09600" y="571500"/>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21" name="Picture 20"/>
          <p:cNvPicPr>
            <a:picLocks noChangeAspect="1"/>
          </p:cNvPicPr>
          <p:nvPr/>
        </p:nvPicPr>
        <p:blipFill>
          <a:blip r:embed="rId2"/>
          <a:stretch>
            <a:fillRect/>
          </a:stretch>
        </p:blipFill>
        <p:spPr>
          <a:xfrm>
            <a:off x="17012372" y="181318"/>
            <a:ext cx="1212264" cy="1346587"/>
          </a:xfrm>
          <a:prstGeom prst="rect">
            <a:avLst/>
          </a:prstGeom>
        </p:spPr>
      </p:pic>
      <p:sp>
        <p:nvSpPr>
          <p:cNvPr id="22" name="Freeform 2"/>
          <p:cNvSpPr/>
          <p:nvPr/>
        </p:nvSpPr>
        <p:spPr>
          <a:xfrm>
            <a:off x="-5978988" y="6886918"/>
            <a:ext cx="4114800" cy="2781300"/>
          </a:xfrm>
          <a:custGeom>
            <a:avLst/>
            <a:gdLst/>
            <a:ahLst/>
            <a:cxnLst/>
            <a:rect l="l" t="t" r="r" b="b"/>
            <a:pathLst>
              <a:path w="4439818" h="3109722">
                <a:moveTo>
                  <a:pt x="0" y="0"/>
                </a:moveTo>
                <a:lnTo>
                  <a:pt x="4439818" y="0"/>
                </a:lnTo>
                <a:lnTo>
                  <a:pt x="4439818" y="3109723"/>
                </a:lnTo>
                <a:lnTo>
                  <a:pt x="0" y="3109723"/>
                </a:lnTo>
                <a:lnTo>
                  <a:pt x="0" y="0"/>
                </a:lnTo>
                <a:close/>
              </a:path>
            </a:pathLst>
          </a:custGeom>
          <a:blipFill>
            <a:blip r:embed="rId3"/>
            <a:stretch>
              <a:fillRect/>
            </a:stretch>
          </a:blipFill>
        </p:spPr>
      </p:sp>
      <p:sp>
        <p:nvSpPr>
          <p:cNvPr id="9" name="Rectangle 8"/>
          <p:cNvSpPr/>
          <p:nvPr/>
        </p:nvSpPr>
        <p:spPr>
          <a:xfrm>
            <a:off x="908939" y="2580702"/>
            <a:ext cx="9753600" cy="50783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Fresnel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bớt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vẫn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giữ</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khúc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Bằng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Fresnel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tập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trung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ánh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giống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nặng</a:t>
            </a:r>
            <a:r>
              <a:rPr lang="en-US" sz="3600" dirty="0">
                <a:latin typeface="Arial" panose="020B0604020202020204" pitchFamily="34" charset="0"/>
                <a:ea typeface="Calibri" panose="020F0502020204030204" pitchFamily="34" charset="0"/>
                <a:cs typeface="Arial" panose="020B0604020202020204" pitchFamily="34" charset="0"/>
              </a:rPr>
              <a:t>.</a:t>
            </a:r>
          </a:p>
        </p:txBody>
      </p:sp>
      <p:pic>
        <p:nvPicPr>
          <p:cNvPr id="12" name="Picture 11"/>
          <p:cNvPicPr/>
          <p:nvPr/>
        </p:nvPicPr>
        <p:blipFill rotWithShape="1">
          <a:blip r:embed="rId4"/>
          <a:srcRect l="49879" t="1348" r="-556" b="5909"/>
          <a:stretch/>
        </p:blipFill>
        <p:spPr>
          <a:xfrm>
            <a:off x="11078909" y="2125919"/>
            <a:ext cx="6157857" cy="6151649"/>
          </a:xfrm>
          <a:prstGeom prst="rect">
            <a:avLst/>
          </a:prstGeom>
        </p:spPr>
      </p:pic>
    </p:spTree>
    <p:extLst>
      <p:ext uri="{BB962C8B-B14F-4D97-AF65-F5344CB8AC3E}">
        <p14:creationId xmlns:p14="http://schemas.microsoft.com/office/powerpoint/2010/main" val="265736856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1"/>
            </p:par>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09600" y="571500"/>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21" name="Picture 20"/>
          <p:cNvPicPr>
            <a:picLocks noChangeAspect="1"/>
          </p:cNvPicPr>
          <p:nvPr/>
        </p:nvPicPr>
        <p:blipFill>
          <a:blip r:embed="rId2"/>
          <a:stretch>
            <a:fillRect/>
          </a:stretch>
        </p:blipFill>
        <p:spPr>
          <a:xfrm>
            <a:off x="17012372" y="181318"/>
            <a:ext cx="1212264" cy="134658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568" y="2136943"/>
            <a:ext cx="15087600" cy="5717406"/>
          </a:xfrm>
          <a:prstGeom prst="rect">
            <a:avLst/>
          </a:prstGeom>
        </p:spPr>
      </p:pic>
      <p:sp>
        <p:nvSpPr>
          <p:cNvPr id="22" name="Freeform 2"/>
          <p:cNvSpPr/>
          <p:nvPr/>
        </p:nvSpPr>
        <p:spPr>
          <a:xfrm>
            <a:off x="0" y="7505700"/>
            <a:ext cx="4114800" cy="2781300"/>
          </a:xfrm>
          <a:custGeom>
            <a:avLst/>
            <a:gdLst/>
            <a:ahLst/>
            <a:cxnLst/>
            <a:rect l="l" t="t" r="r" b="b"/>
            <a:pathLst>
              <a:path w="4439818" h="3109722">
                <a:moveTo>
                  <a:pt x="0" y="0"/>
                </a:moveTo>
                <a:lnTo>
                  <a:pt x="4439818" y="0"/>
                </a:lnTo>
                <a:lnTo>
                  <a:pt x="4439818" y="3109723"/>
                </a:lnTo>
                <a:lnTo>
                  <a:pt x="0" y="3109723"/>
                </a:lnTo>
                <a:lnTo>
                  <a:pt x="0" y="0"/>
                </a:lnTo>
                <a:close/>
              </a:path>
            </a:pathLst>
          </a:custGeom>
          <a:blipFill>
            <a:blip r:embed="rId4"/>
            <a:stretch>
              <a:fillRect/>
            </a:stretch>
          </a:blipFill>
        </p:spPr>
      </p:sp>
      <p:sp>
        <p:nvSpPr>
          <p:cNvPr id="12" name="TextBox 11"/>
          <p:cNvSpPr txBox="1"/>
          <p:nvPr/>
        </p:nvSpPr>
        <p:spPr>
          <a:xfrm>
            <a:off x="6851737" y="1257300"/>
            <a:ext cx="4559261" cy="1107996"/>
          </a:xfrm>
          <a:prstGeom prst="rect">
            <a:avLst/>
          </a:prstGeom>
          <a:noFill/>
        </p:spPr>
        <p:txBody>
          <a:bodyPr wrap="none" rtlCol="0">
            <a:spAutoFit/>
          </a:bodyPr>
          <a:lstStyle/>
          <a:p>
            <a:r>
              <a:rPr lang="vi-VN" sz="6600" b="1" dirty="0">
                <a:solidFill>
                  <a:srgbClr val="076D42"/>
                </a:solidFill>
                <a:latin typeface="Arial" panose="020B0604020202020204" pitchFamily="34" charset="0"/>
                <a:cs typeface="Arial" panose="020B0604020202020204" pitchFamily="34" charset="0"/>
              </a:rPr>
              <a:t>TỔNG KẾT</a:t>
            </a:r>
            <a:endParaRPr lang="en-US" sz="6600" b="1" dirty="0">
              <a:solidFill>
                <a:srgbClr val="076D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77982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4"/>
            </p:par>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35" name="TextBox 19"/>
          <p:cNvSpPr txBox="1"/>
          <p:nvPr/>
        </p:nvSpPr>
        <p:spPr>
          <a:xfrm>
            <a:off x="4869024" y="1228469"/>
            <a:ext cx="8775409" cy="1335237"/>
          </a:xfrm>
          <a:prstGeom prst="rect">
            <a:avLst/>
          </a:prstGeom>
        </p:spPr>
        <p:txBody>
          <a:bodyPr wrap="square" lIns="0" tIns="0" rIns="0" bIns="0" rtlCol="0" anchor="t">
            <a:spAutoFit/>
          </a:bodyPr>
          <a:lstStyle/>
          <a:p>
            <a:pPr algn="ctr">
              <a:lnSpc>
                <a:spcPct val="150000"/>
              </a:lnSpc>
            </a:pPr>
            <a:r>
              <a:rPr lang="vi-VN" sz="6600" b="1" dirty="0">
                <a:solidFill>
                  <a:srgbClr val="F1EAD1"/>
                </a:solidFill>
                <a:latin typeface="Arial" panose="020B0604020202020204" pitchFamily="34" charset="0"/>
                <a:cs typeface="Arial" panose="020B0604020202020204" pitchFamily="34" charset="0"/>
              </a:rPr>
              <a:t>HƯỚNG DẪN VỀ NHÀ</a:t>
            </a:r>
            <a:endParaRPr lang="en-US" sz="6600" b="1" dirty="0">
              <a:solidFill>
                <a:srgbClr val="F1EAD1"/>
              </a:solidFill>
              <a:latin typeface="Arial" panose="020B0604020202020204" pitchFamily="34" charset="0"/>
              <a:cs typeface="Arial" panose="020B0604020202020204" pitchFamily="34" charset="0"/>
            </a:endParaRPr>
          </a:p>
        </p:txBody>
      </p:sp>
      <p:grpSp>
        <p:nvGrpSpPr>
          <p:cNvPr id="43" name="Group 42"/>
          <p:cNvGrpSpPr/>
          <p:nvPr/>
        </p:nvGrpSpPr>
        <p:grpSpPr>
          <a:xfrm>
            <a:off x="304800" y="3654535"/>
            <a:ext cx="5982636" cy="4738648"/>
            <a:chOff x="1113953" y="4519652"/>
            <a:chExt cx="5982636" cy="4738648"/>
          </a:xfrm>
        </p:grpSpPr>
        <p:grpSp>
          <p:nvGrpSpPr>
            <p:cNvPr id="42" name="Group 41"/>
            <p:cNvGrpSpPr/>
            <p:nvPr/>
          </p:nvGrpSpPr>
          <p:grpSpPr>
            <a:xfrm>
              <a:off x="1113953" y="4953148"/>
              <a:ext cx="5982636" cy="4305152"/>
              <a:chOff x="1113953" y="4953148"/>
              <a:chExt cx="5982636" cy="4305152"/>
            </a:xfrm>
          </p:grpSpPr>
          <p:grpSp>
            <p:nvGrpSpPr>
              <p:cNvPr id="27" name="Group 27"/>
              <p:cNvGrpSpPr/>
              <p:nvPr/>
            </p:nvGrpSpPr>
            <p:grpSpPr>
              <a:xfrm>
                <a:off x="1457250" y="4953148"/>
                <a:ext cx="5007849" cy="4305152"/>
                <a:chOff x="0" y="0"/>
                <a:chExt cx="1318940" cy="1133867"/>
              </a:xfrm>
            </p:grpSpPr>
            <p:sp>
              <p:nvSpPr>
                <p:cNvPr id="28" name="Freeform 28"/>
                <p:cNvSpPr/>
                <p:nvPr/>
              </p:nvSpPr>
              <p:spPr>
                <a:xfrm>
                  <a:off x="0" y="0"/>
                  <a:ext cx="1318940" cy="1133867"/>
                </a:xfrm>
                <a:custGeom>
                  <a:avLst/>
                  <a:gdLst/>
                  <a:ahLst/>
                  <a:cxnLst/>
                  <a:rect l="l" t="t" r="r" b="b"/>
                  <a:pathLst>
                    <a:path w="1318940" h="1133867">
                      <a:moveTo>
                        <a:pt x="78844" y="0"/>
                      </a:moveTo>
                      <a:lnTo>
                        <a:pt x="1240096" y="0"/>
                      </a:lnTo>
                      <a:cubicBezTo>
                        <a:pt x="1261007" y="0"/>
                        <a:pt x="1281061" y="8307"/>
                        <a:pt x="1295847" y="23093"/>
                      </a:cubicBezTo>
                      <a:cubicBezTo>
                        <a:pt x="1310633" y="37879"/>
                        <a:pt x="1318940" y="57933"/>
                        <a:pt x="1318940" y="78844"/>
                      </a:cubicBezTo>
                      <a:lnTo>
                        <a:pt x="1318940" y="1055023"/>
                      </a:lnTo>
                      <a:cubicBezTo>
                        <a:pt x="1318940" y="1075934"/>
                        <a:pt x="1310633" y="1095988"/>
                        <a:pt x="1295847" y="1110774"/>
                      </a:cubicBezTo>
                      <a:cubicBezTo>
                        <a:pt x="1281061" y="1125560"/>
                        <a:pt x="1261007" y="1133867"/>
                        <a:pt x="1240096" y="1133867"/>
                      </a:cubicBezTo>
                      <a:lnTo>
                        <a:pt x="78844" y="1133867"/>
                      </a:lnTo>
                      <a:cubicBezTo>
                        <a:pt x="57933" y="1133867"/>
                        <a:pt x="37879" y="1125560"/>
                        <a:pt x="23093" y="1110774"/>
                      </a:cubicBezTo>
                      <a:cubicBezTo>
                        <a:pt x="8307" y="1095988"/>
                        <a:pt x="0" y="1075934"/>
                        <a:pt x="0" y="1055023"/>
                      </a:cubicBezTo>
                      <a:lnTo>
                        <a:pt x="0" y="78844"/>
                      </a:lnTo>
                      <a:cubicBezTo>
                        <a:pt x="0" y="57933"/>
                        <a:pt x="8307" y="37879"/>
                        <a:pt x="23093" y="23093"/>
                      </a:cubicBezTo>
                      <a:cubicBezTo>
                        <a:pt x="37879" y="8307"/>
                        <a:pt x="57933" y="0"/>
                        <a:pt x="78844" y="0"/>
                      </a:cubicBezTo>
                      <a:close/>
                    </a:path>
                  </a:pathLst>
                </a:custGeom>
                <a:solidFill>
                  <a:schemeClr val="bg1"/>
                </a:solidFill>
                <a:ln w="123825" cap="rnd">
                  <a:solidFill>
                    <a:srgbClr val="E4462A"/>
                  </a:solidFill>
                  <a:prstDash val="solid"/>
                  <a:round/>
                </a:ln>
              </p:spPr>
            </p:sp>
            <p:sp>
              <p:nvSpPr>
                <p:cNvPr id="29" name="TextBox 29"/>
                <p:cNvSpPr txBox="1"/>
                <p:nvPr/>
              </p:nvSpPr>
              <p:spPr>
                <a:xfrm>
                  <a:off x="0" y="-38100"/>
                  <a:ext cx="1318940" cy="1171967"/>
                </a:xfrm>
                <a:prstGeom prst="rect">
                  <a:avLst/>
                </a:prstGeom>
              </p:spPr>
              <p:txBody>
                <a:bodyPr lIns="50800" tIns="50800" rIns="50800" bIns="50800" rtlCol="0" anchor="ctr"/>
                <a:lstStyle/>
                <a:p>
                  <a:pPr algn="ctr">
                    <a:lnSpc>
                      <a:spcPts val="2659"/>
                    </a:lnSpc>
                  </a:pPr>
                  <a:endParaRPr/>
                </a:p>
              </p:txBody>
            </p:sp>
          </p:grpSp>
          <p:sp>
            <p:nvSpPr>
              <p:cNvPr id="37" name="TextBox 36"/>
              <p:cNvSpPr txBox="1"/>
              <p:nvPr/>
            </p:nvSpPr>
            <p:spPr>
              <a:xfrm>
                <a:off x="1113953" y="6033737"/>
                <a:ext cx="5982636" cy="1824923"/>
              </a:xfrm>
              <a:prstGeom prst="rect">
                <a:avLst/>
              </a:prstGeom>
              <a:noFill/>
            </p:spPr>
            <p:txBody>
              <a:bodyPr wrap="square" rtlCol="0">
                <a:spAutoFit/>
              </a:bodyPr>
              <a:lstStyle/>
              <a:p>
                <a:pPr algn="ctr">
                  <a:lnSpc>
                    <a:spcPct val="150000"/>
                  </a:lnSpc>
                </a:pPr>
                <a:r>
                  <a:rPr lang="vi-VN" sz="4000" dirty="0">
                    <a:solidFill>
                      <a:srgbClr val="076D42"/>
                    </a:solidFill>
                    <a:latin typeface="Arial" panose="020B0604020202020204" pitchFamily="34" charset="0"/>
                    <a:cs typeface="Arial" panose="020B0604020202020204" pitchFamily="34" charset="0"/>
                  </a:rPr>
                  <a:t>Ôn tập </a:t>
                </a:r>
              </a:p>
              <a:p>
                <a:pPr algn="ctr">
                  <a:lnSpc>
                    <a:spcPct val="150000"/>
                  </a:lnSpc>
                </a:pPr>
                <a:r>
                  <a:rPr lang="vi-VN" sz="4000" dirty="0">
                    <a:solidFill>
                      <a:srgbClr val="076D42"/>
                    </a:solidFill>
                    <a:latin typeface="Arial" panose="020B0604020202020204" pitchFamily="34" charset="0"/>
                    <a:cs typeface="Arial" panose="020B0604020202020204" pitchFamily="34" charset="0"/>
                  </a:rPr>
                  <a:t>kiến thức đã học.</a:t>
                </a:r>
                <a:endParaRPr lang="en-US" sz="4000" dirty="0">
                  <a:solidFill>
                    <a:srgbClr val="076D42"/>
                  </a:solidFill>
                  <a:latin typeface="Arial" panose="020B0604020202020204" pitchFamily="34" charset="0"/>
                  <a:cs typeface="Arial" panose="020B0604020202020204" pitchFamily="34" charset="0"/>
                </a:endParaRPr>
              </a:p>
            </p:txBody>
          </p:sp>
        </p:grpSp>
        <p:grpSp>
          <p:nvGrpSpPr>
            <p:cNvPr id="41" name="Group 40"/>
            <p:cNvGrpSpPr/>
            <p:nvPr/>
          </p:nvGrpSpPr>
          <p:grpSpPr>
            <a:xfrm>
              <a:off x="2158922" y="4519652"/>
              <a:ext cx="3604504" cy="905093"/>
              <a:chOff x="2158922" y="4519652"/>
              <a:chExt cx="3604504" cy="905093"/>
            </a:xfrm>
          </p:grpSpPr>
          <p:grpSp>
            <p:nvGrpSpPr>
              <p:cNvPr id="30" name="Group 30"/>
              <p:cNvGrpSpPr/>
              <p:nvPr/>
            </p:nvGrpSpPr>
            <p:grpSpPr>
              <a:xfrm>
                <a:off x="2158922" y="4519652"/>
                <a:ext cx="3604504" cy="905093"/>
                <a:chOff x="0" y="0"/>
                <a:chExt cx="1618474" cy="406400"/>
              </a:xfrm>
            </p:grpSpPr>
            <p:sp>
              <p:nvSpPr>
                <p:cNvPr id="31" name="Freeform 31"/>
                <p:cNvSpPr/>
                <p:nvPr/>
              </p:nvSpPr>
              <p:spPr>
                <a:xfrm>
                  <a:off x="0" y="0"/>
                  <a:ext cx="1618474" cy="406400"/>
                </a:xfrm>
                <a:custGeom>
                  <a:avLst/>
                  <a:gdLst/>
                  <a:ahLst/>
                  <a:cxnLst/>
                  <a:rect l="l" t="t" r="r" b="b"/>
                  <a:pathLst>
                    <a:path w="1618474" h="406400">
                      <a:moveTo>
                        <a:pt x="1415274" y="0"/>
                      </a:moveTo>
                      <a:cubicBezTo>
                        <a:pt x="1527498" y="0"/>
                        <a:pt x="1618474" y="90976"/>
                        <a:pt x="1618474" y="203200"/>
                      </a:cubicBezTo>
                      <a:cubicBezTo>
                        <a:pt x="1618474" y="315424"/>
                        <a:pt x="1527498" y="406400"/>
                        <a:pt x="1415274" y="406400"/>
                      </a:cubicBezTo>
                      <a:lnTo>
                        <a:pt x="203200" y="406400"/>
                      </a:lnTo>
                      <a:cubicBezTo>
                        <a:pt x="90976" y="406400"/>
                        <a:pt x="0" y="315424"/>
                        <a:pt x="0" y="203200"/>
                      </a:cubicBezTo>
                      <a:cubicBezTo>
                        <a:pt x="0" y="90976"/>
                        <a:pt x="90976" y="0"/>
                        <a:pt x="203200" y="0"/>
                      </a:cubicBezTo>
                      <a:close/>
                    </a:path>
                  </a:pathLst>
                </a:custGeom>
                <a:solidFill>
                  <a:srgbClr val="E4462A"/>
                </a:solidFill>
              </p:spPr>
            </p:sp>
            <p:sp>
              <p:nvSpPr>
                <p:cNvPr id="32" name="TextBox 32"/>
                <p:cNvSpPr txBox="1"/>
                <p:nvPr/>
              </p:nvSpPr>
              <p:spPr>
                <a:xfrm>
                  <a:off x="0" y="-38100"/>
                  <a:ext cx="1618474" cy="444500"/>
                </a:xfrm>
                <a:prstGeom prst="rect">
                  <a:avLst/>
                </a:prstGeom>
              </p:spPr>
              <p:txBody>
                <a:bodyPr lIns="50800" tIns="50800" rIns="50800" bIns="50800" rtlCol="0" anchor="ctr"/>
                <a:lstStyle/>
                <a:p>
                  <a:pPr algn="ctr">
                    <a:lnSpc>
                      <a:spcPts val="2659"/>
                    </a:lnSpc>
                  </a:pPr>
                  <a:endParaRPr/>
                </a:p>
              </p:txBody>
            </p:sp>
          </p:grpSp>
          <p:sp>
            <p:nvSpPr>
              <p:cNvPr id="36" name="TextBox 35"/>
              <p:cNvSpPr txBox="1"/>
              <p:nvPr/>
            </p:nvSpPr>
            <p:spPr>
              <a:xfrm>
                <a:off x="3726174" y="4594117"/>
                <a:ext cx="470000" cy="707886"/>
              </a:xfrm>
              <a:prstGeom prst="rect">
                <a:avLst/>
              </a:prstGeom>
              <a:noFill/>
            </p:spPr>
            <p:txBody>
              <a:bodyPr wrap="none" rtlCol="0">
                <a:spAutoFit/>
              </a:bodyPr>
              <a:lstStyle/>
              <a:p>
                <a:r>
                  <a:rPr lang="vi-VN" sz="4000" b="1" dirty="0">
                    <a:solidFill>
                      <a:srgbClr val="F1EAD1"/>
                    </a:solidFill>
                    <a:latin typeface="Arial" panose="020B0604020202020204" pitchFamily="34" charset="0"/>
                    <a:cs typeface="Arial" panose="020B0604020202020204" pitchFamily="34" charset="0"/>
                  </a:rPr>
                  <a:t>1</a:t>
                </a:r>
                <a:endParaRPr lang="en-US" sz="4000" b="1" dirty="0">
                  <a:solidFill>
                    <a:srgbClr val="F1EAD1"/>
                  </a:solidFill>
                  <a:latin typeface="Arial" panose="020B0604020202020204" pitchFamily="34" charset="0"/>
                  <a:cs typeface="Arial" panose="020B0604020202020204" pitchFamily="34" charset="0"/>
                </a:endParaRPr>
              </a:p>
            </p:txBody>
          </p:sp>
        </p:grpSp>
      </p:grpSp>
      <p:sp>
        <p:nvSpPr>
          <p:cNvPr id="38" name="Freeform 28"/>
          <p:cNvSpPr/>
          <p:nvPr/>
        </p:nvSpPr>
        <p:spPr>
          <a:xfrm rot="-5400000" flipH="1">
            <a:off x="1055636" y="-419745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2">
              <a:extLst>
                <a:ext uri="{96DAC541-7B7A-43D3-8B79-37D633B846F1}">
                  <asvg:svgBlip xmlns:asvg="http://schemas.microsoft.com/office/drawing/2016/SVG/main" r:embed="rId3"/>
                </a:ext>
              </a:extLst>
            </a:blip>
            <a:stretch>
              <a:fillRect l="-304456" t="-6938"/>
            </a:stretch>
          </a:blipFill>
        </p:spPr>
      </p:sp>
      <p:sp>
        <p:nvSpPr>
          <p:cNvPr id="39" name="Freeform 27"/>
          <p:cNvSpPr/>
          <p:nvPr/>
        </p:nvSpPr>
        <p:spPr>
          <a:xfrm rot="-5400000" flipH="1" flipV="1">
            <a:off x="16114631" y="5324662"/>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2">
              <a:extLst>
                <a:ext uri="{96DAC541-7B7A-43D3-8B79-37D633B846F1}">
                  <asvg:svgBlip xmlns:asvg="http://schemas.microsoft.com/office/drawing/2016/SVG/main" r:embed="rId3"/>
                </a:ext>
              </a:extLst>
            </a:blip>
            <a:stretch>
              <a:fillRect l="-304456" t="-6938"/>
            </a:stretch>
          </a:blipFill>
        </p:spPr>
      </p:sp>
      <p:sp>
        <p:nvSpPr>
          <p:cNvPr id="40" name="Freeform 30"/>
          <p:cNvSpPr/>
          <p:nvPr/>
        </p:nvSpPr>
        <p:spPr>
          <a:xfrm>
            <a:off x="15936338" y="249053"/>
            <a:ext cx="2239744" cy="2194949"/>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4" name="Group 43"/>
          <p:cNvGrpSpPr/>
          <p:nvPr/>
        </p:nvGrpSpPr>
        <p:grpSpPr>
          <a:xfrm>
            <a:off x="6108583" y="3711757"/>
            <a:ext cx="5982636" cy="4738648"/>
            <a:chOff x="969856" y="4519652"/>
            <a:chExt cx="5982636" cy="4738648"/>
          </a:xfrm>
        </p:grpSpPr>
        <p:grpSp>
          <p:nvGrpSpPr>
            <p:cNvPr id="45" name="Group 44"/>
            <p:cNvGrpSpPr/>
            <p:nvPr/>
          </p:nvGrpSpPr>
          <p:grpSpPr>
            <a:xfrm>
              <a:off x="969856" y="4953148"/>
              <a:ext cx="5982636" cy="4305152"/>
              <a:chOff x="969856" y="4953148"/>
              <a:chExt cx="5982636" cy="4305152"/>
            </a:xfrm>
          </p:grpSpPr>
          <p:grpSp>
            <p:nvGrpSpPr>
              <p:cNvPr id="51" name="Group 27"/>
              <p:cNvGrpSpPr/>
              <p:nvPr/>
            </p:nvGrpSpPr>
            <p:grpSpPr>
              <a:xfrm>
                <a:off x="1457250" y="4953148"/>
                <a:ext cx="5007849" cy="4305152"/>
                <a:chOff x="0" y="0"/>
                <a:chExt cx="1318940" cy="1133867"/>
              </a:xfrm>
            </p:grpSpPr>
            <p:sp>
              <p:nvSpPr>
                <p:cNvPr id="53" name="Freeform 28"/>
                <p:cNvSpPr/>
                <p:nvPr/>
              </p:nvSpPr>
              <p:spPr>
                <a:xfrm>
                  <a:off x="0" y="0"/>
                  <a:ext cx="1318940" cy="1133867"/>
                </a:xfrm>
                <a:custGeom>
                  <a:avLst/>
                  <a:gdLst/>
                  <a:ahLst/>
                  <a:cxnLst/>
                  <a:rect l="l" t="t" r="r" b="b"/>
                  <a:pathLst>
                    <a:path w="1318940" h="1133867">
                      <a:moveTo>
                        <a:pt x="78844" y="0"/>
                      </a:moveTo>
                      <a:lnTo>
                        <a:pt x="1240096" y="0"/>
                      </a:lnTo>
                      <a:cubicBezTo>
                        <a:pt x="1261007" y="0"/>
                        <a:pt x="1281061" y="8307"/>
                        <a:pt x="1295847" y="23093"/>
                      </a:cubicBezTo>
                      <a:cubicBezTo>
                        <a:pt x="1310633" y="37879"/>
                        <a:pt x="1318940" y="57933"/>
                        <a:pt x="1318940" y="78844"/>
                      </a:cubicBezTo>
                      <a:lnTo>
                        <a:pt x="1318940" y="1055023"/>
                      </a:lnTo>
                      <a:cubicBezTo>
                        <a:pt x="1318940" y="1075934"/>
                        <a:pt x="1310633" y="1095988"/>
                        <a:pt x="1295847" y="1110774"/>
                      </a:cubicBezTo>
                      <a:cubicBezTo>
                        <a:pt x="1281061" y="1125560"/>
                        <a:pt x="1261007" y="1133867"/>
                        <a:pt x="1240096" y="1133867"/>
                      </a:cubicBezTo>
                      <a:lnTo>
                        <a:pt x="78844" y="1133867"/>
                      </a:lnTo>
                      <a:cubicBezTo>
                        <a:pt x="57933" y="1133867"/>
                        <a:pt x="37879" y="1125560"/>
                        <a:pt x="23093" y="1110774"/>
                      </a:cubicBezTo>
                      <a:cubicBezTo>
                        <a:pt x="8307" y="1095988"/>
                        <a:pt x="0" y="1075934"/>
                        <a:pt x="0" y="1055023"/>
                      </a:cubicBezTo>
                      <a:lnTo>
                        <a:pt x="0" y="78844"/>
                      </a:lnTo>
                      <a:cubicBezTo>
                        <a:pt x="0" y="57933"/>
                        <a:pt x="8307" y="37879"/>
                        <a:pt x="23093" y="23093"/>
                      </a:cubicBezTo>
                      <a:cubicBezTo>
                        <a:pt x="37879" y="8307"/>
                        <a:pt x="57933" y="0"/>
                        <a:pt x="78844" y="0"/>
                      </a:cubicBezTo>
                      <a:close/>
                    </a:path>
                  </a:pathLst>
                </a:custGeom>
                <a:solidFill>
                  <a:schemeClr val="bg1"/>
                </a:solidFill>
                <a:ln w="123825" cap="rnd">
                  <a:solidFill>
                    <a:srgbClr val="E4462A"/>
                  </a:solidFill>
                  <a:prstDash val="solid"/>
                  <a:round/>
                </a:ln>
              </p:spPr>
            </p:sp>
            <p:sp>
              <p:nvSpPr>
                <p:cNvPr id="54" name="TextBox 29"/>
                <p:cNvSpPr txBox="1"/>
                <p:nvPr/>
              </p:nvSpPr>
              <p:spPr>
                <a:xfrm>
                  <a:off x="0" y="-38100"/>
                  <a:ext cx="1318940" cy="1171967"/>
                </a:xfrm>
                <a:prstGeom prst="rect">
                  <a:avLst/>
                </a:prstGeom>
              </p:spPr>
              <p:txBody>
                <a:bodyPr lIns="50800" tIns="50800" rIns="50800" bIns="50800" rtlCol="0" anchor="ctr"/>
                <a:lstStyle/>
                <a:p>
                  <a:pPr algn="ctr">
                    <a:lnSpc>
                      <a:spcPts val="2659"/>
                    </a:lnSpc>
                  </a:pPr>
                  <a:endParaRPr/>
                </a:p>
              </p:txBody>
            </p:sp>
          </p:grpSp>
          <p:sp>
            <p:nvSpPr>
              <p:cNvPr id="52" name="TextBox 51"/>
              <p:cNvSpPr txBox="1"/>
              <p:nvPr/>
            </p:nvSpPr>
            <p:spPr>
              <a:xfrm>
                <a:off x="969856" y="6188814"/>
                <a:ext cx="5982636" cy="1824923"/>
              </a:xfrm>
              <a:prstGeom prst="rect">
                <a:avLst/>
              </a:prstGeom>
              <a:noFill/>
            </p:spPr>
            <p:txBody>
              <a:bodyPr wrap="square" rtlCol="0">
                <a:spAutoFit/>
              </a:bodyPr>
              <a:lstStyle/>
              <a:p>
                <a:pPr algn="ctr">
                  <a:lnSpc>
                    <a:spcPct val="150000"/>
                  </a:lnSpc>
                </a:pPr>
                <a:r>
                  <a:rPr lang="vi-VN" sz="4000" dirty="0">
                    <a:solidFill>
                      <a:srgbClr val="076D42"/>
                    </a:solidFill>
                    <a:latin typeface="Arial" panose="020B0604020202020204" pitchFamily="34" charset="0"/>
                    <a:cs typeface="Arial" panose="020B0604020202020204" pitchFamily="34" charset="0"/>
                  </a:rPr>
                  <a:t>Hoàn thành bài tập </a:t>
                </a:r>
              </a:p>
              <a:p>
                <a:pPr algn="ctr">
                  <a:lnSpc>
                    <a:spcPct val="150000"/>
                  </a:lnSpc>
                </a:pPr>
                <a:r>
                  <a:rPr lang="vi-VN" sz="4000" dirty="0">
                    <a:solidFill>
                      <a:srgbClr val="076D42"/>
                    </a:solidFill>
                    <a:latin typeface="Arial" panose="020B0604020202020204" pitchFamily="34" charset="0"/>
                    <a:cs typeface="Arial" panose="020B0604020202020204" pitchFamily="34" charset="0"/>
                  </a:rPr>
                  <a:t>trong SBT.</a:t>
                </a:r>
              </a:p>
            </p:txBody>
          </p:sp>
        </p:grpSp>
        <p:grpSp>
          <p:nvGrpSpPr>
            <p:cNvPr id="46" name="Group 45"/>
            <p:cNvGrpSpPr/>
            <p:nvPr/>
          </p:nvGrpSpPr>
          <p:grpSpPr>
            <a:xfrm>
              <a:off x="2158922" y="4519652"/>
              <a:ext cx="3604504" cy="905093"/>
              <a:chOff x="2158922" y="4519652"/>
              <a:chExt cx="3604504" cy="905093"/>
            </a:xfrm>
          </p:grpSpPr>
          <p:grpSp>
            <p:nvGrpSpPr>
              <p:cNvPr id="47" name="Group 30"/>
              <p:cNvGrpSpPr/>
              <p:nvPr/>
            </p:nvGrpSpPr>
            <p:grpSpPr>
              <a:xfrm>
                <a:off x="2158922" y="4519652"/>
                <a:ext cx="3604504" cy="905093"/>
                <a:chOff x="0" y="0"/>
                <a:chExt cx="1618474" cy="406400"/>
              </a:xfrm>
            </p:grpSpPr>
            <p:sp>
              <p:nvSpPr>
                <p:cNvPr id="49" name="Freeform 31"/>
                <p:cNvSpPr/>
                <p:nvPr/>
              </p:nvSpPr>
              <p:spPr>
                <a:xfrm>
                  <a:off x="0" y="0"/>
                  <a:ext cx="1618474" cy="406400"/>
                </a:xfrm>
                <a:custGeom>
                  <a:avLst/>
                  <a:gdLst/>
                  <a:ahLst/>
                  <a:cxnLst/>
                  <a:rect l="l" t="t" r="r" b="b"/>
                  <a:pathLst>
                    <a:path w="1618474" h="406400">
                      <a:moveTo>
                        <a:pt x="1415274" y="0"/>
                      </a:moveTo>
                      <a:cubicBezTo>
                        <a:pt x="1527498" y="0"/>
                        <a:pt x="1618474" y="90976"/>
                        <a:pt x="1618474" y="203200"/>
                      </a:cubicBezTo>
                      <a:cubicBezTo>
                        <a:pt x="1618474" y="315424"/>
                        <a:pt x="1527498" y="406400"/>
                        <a:pt x="1415274" y="406400"/>
                      </a:cubicBezTo>
                      <a:lnTo>
                        <a:pt x="203200" y="406400"/>
                      </a:lnTo>
                      <a:cubicBezTo>
                        <a:pt x="90976" y="406400"/>
                        <a:pt x="0" y="315424"/>
                        <a:pt x="0" y="203200"/>
                      </a:cubicBezTo>
                      <a:cubicBezTo>
                        <a:pt x="0" y="90976"/>
                        <a:pt x="90976" y="0"/>
                        <a:pt x="203200" y="0"/>
                      </a:cubicBezTo>
                      <a:close/>
                    </a:path>
                  </a:pathLst>
                </a:custGeom>
                <a:solidFill>
                  <a:srgbClr val="E4462A"/>
                </a:solidFill>
              </p:spPr>
            </p:sp>
            <p:sp>
              <p:nvSpPr>
                <p:cNvPr id="50" name="TextBox 32"/>
                <p:cNvSpPr txBox="1"/>
                <p:nvPr/>
              </p:nvSpPr>
              <p:spPr>
                <a:xfrm>
                  <a:off x="0" y="-38100"/>
                  <a:ext cx="1618474" cy="444500"/>
                </a:xfrm>
                <a:prstGeom prst="rect">
                  <a:avLst/>
                </a:prstGeom>
              </p:spPr>
              <p:txBody>
                <a:bodyPr lIns="50800" tIns="50800" rIns="50800" bIns="50800" rtlCol="0" anchor="ctr"/>
                <a:lstStyle/>
                <a:p>
                  <a:pPr algn="ctr">
                    <a:lnSpc>
                      <a:spcPts val="2659"/>
                    </a:lnSpc>
                  </a:pPr>
                  <a:endParaRPr/>
                </a:p>
              </p:txBody>
            </p:sp>
          </p:grpSp>
          <p:sp>
            <p:nvSpPr>
              <p:cNvPr id="48" name="TextBox 47"/>
              <p:cNvSpPr txBox="1"/>
              <p:nvPr/>
            </p:nvSpPr>
            <p:spPr>
              <a:xfrm>
                <a:off x="3726174" y="4594117"/>
                <a:ext cx="470000" cy="707886"/>
              </a:xfrm>
              <a:prstGeom prst="rect">
                <a:avLst/>
              </a:prstGeom>
              <a:noFill/>
            </p:spPr>
            <p:txBody>
              <a:bodyPr wrap="none" rtlCol="0">
                <a:spAutoFit/>
              </a:bodyPr>
              <a:lstStyle/>
              <a:p>
                <a:r>
                  <a:rPr lang="vi-VN" sz="4000" b="1" dirty="0">
                    <a:solidFill>
                      <a:srgbClr val="F1EAD1"/>
                    </a:solidFill>
                    <a:latin typeface="Arial" panose="020B0604020202020204" pitchFamily="34" charset="0"/>
                    <a:cs typeface="Arial" panose="020B0604020202020204" pitchFamily="34" charset="0"/>
                  </a:rPr>
                  <a:t>2</a:t>
                </a:r>
                <a:endParaRPr lang="en-US" sz="4000" b="1" dirty="0">
                  <a:solidFill>
                    <a:srgbClr val="F1EAD1"/>
                  </a:solidFill>
                  <a:latin typeface="Arial" panose="020B0604020202020204" pitchFamily="34" charset="0"/>
                  <a:cs typeface="Arial" panose="020B0604020202020204" pitchFamily="34" charset="0"/>
                </a:endParaRPr>
              </a:p>
            </p:txBody>
          </p:sp>
        </p:grpSp>
      </p:grpSp>
      <p:grpSp>
        <p:nvGrpSpPr>
          <p:cNvPr id="55" name="Group 54"/>
          <p:cNvGrpSpPr/>
          <p:nvPr/>
        </p:nvGrpSpPr>
        <p:grpSpPr>
          <a:xfrm>
            <a:off x="12115800" y="3606014"/>
            <a:ext cx="5982636" cy="4738648"/>
            <a:chOff x="969856" y="4519652"/>
            <a:chExt cx="5982636" cy="4738648"/>
          </a:xfrm>
        </p:grpSpPr>
        <p:grpSp>
          <p:nvGrpSpPr>
            <p:cNvPr id="56" name="Group 55"/>
            <p:cNvGrpSpPr/>
            <p:nvPr/>
          </p:nvGrpSpPr>
          <p:grpSpPr>
            <a:xfrm>
              <a:off x="969856" y="4953148"/>
              <a:ext cx="5982636" cy="4305152"/>
              <a:chOff x="969856" y="4953148"/>
              <a:chExt cx="5982636" cy="4305152"/>
            </a:xfrm>
          </p:grpSpPr>
          <p:grpSp>
            <p:nvGrpSpPr>
              <p:cNvPr id="62" name="Group 27"/>
              <p:cNvGrpSpPr/>
              <p:nvPr/>
            </p:nvGrpSpPr>
            <p:grpSpPr>
              <a:xfrm>
                <a:off x="1457250" y="4953148"/>
                <a:ext cx="5007849" cy="4305152"/>
                <a:chOff x="0" y="0"/>
                <a:chExt cx="1318940" cy="1133867"/>
              </a:xfrm>
            </p:grpSpPr>
            <p:sp>
              <p:nvSpPr>
                <p:cNvPr id="64" name="Freeform 28"/>
                <p:cNvSpPr/>
                <p:nvPr/>
              </p:nvSpPr>
              <p:spPr>
                <a:xfrm>
                  <a:off x="0" y="0"/>
                  <a:ext cx="1318940" cy="1133867"/>
                </a:xfrm>
                <a:custGeom>
                  <a:avLst/>
                  <a:gdLst/>
                  <a:ahLst/>
                  <a:cxnLst/>
                  <a:rect l="l" t="t" r="r" b="b"/>
                  <a:pathLst>
                    <a:path w="1318940" h="1133867">
                      <a:moveTo>
                        <a:pt x="78844" y="0"/>
                      </a:moveTo>
                      <a:lnTo>
                        <a:pt x="1240096" y="0"/>
                      </a:lnTo>
                      <a:cubicBezTo>
                        <a:pt x="1261007" y="0"/>
                        <a:pt x="1281061" y="8307"/>
                        <a:pt x="1295847" y="23093"/>
                      </a:cubicBezTo>
                      <a:cubicBezTo>
                        <a:pt x="1310633" y="37879"/>
                        <a:pt x="1318940" y="57933"/>
                        <a:pt x="1318940" y="78844"/>
                      </a:cubicBezTo>
                      <a:lnTo>
                        <a:pt x="1318940" y="1055023"/>
                      </a:lnTo>
                      <a:cubicBezTo>
                        <a:pt x="1318940" y="1075934"/>
                        <a:pt x="1310633" y="1095988"/>
                        <a:pt x="1295847" y="1110774"/>
                      </a:cubicBezTo>
                      <a:cubicBezTo>
                        <a:pt x="1281061" y="1125560"/>
                        <a:pt x="1261007" y="1133867"/>
                        <a:pt x="1240096" y="1133867"/>
                      </a:cubicBezTo>
                      <a:lnTo>
                        <a:pt x="78844" y="1133867"/>
                      </a:lnTo>
                      <a:cubicBezTo>
                        <a:pt x="57933" y="1133867"/>
                        <a:pt x="37879" y="1125560"/>
                        <a:pt x="23093" y="1110774"/>
                      </a:cubicBezTo>
                      <a:cubicBezTo>
                        <a:pt x="8307" y="1095988"/>
                        <a:pt x="0" y="1075934"/>
                        <a:pt x="0" y="1055023"/>
                      </a:cubicBezTo>
                      <a:lnTo>
                        <a:pt x="0" y="78844"/>
                      </a:lnTo>
                      <a:cubicBezTo>
                        <a:pt x="0" y="57933"/>
                        <a:pt x="8307" y="37879"/>
                        <a:pt x="23093" y="23093"/>
                      </a:cubicBezTo>
                      <a:cubicBezTo>
                        <a:pt x="37879" y="8307"/>
                        <a:pt x="57933" y="0"/>
                        <a:pt x="78844" y="0"/>
                      </a:cubicBezTo>
                      <a:close/>
                    </a:path>
                  </a:pathLst>
                </a:custGeom>
                <a:solidFill>
                  <a:schemeClr val="bg1"/>
                </a:solidFill>
                <a:ln w="123825" cap="rnd">
                  <a:solidFill>
                    <a:srgbClr val="E4462A"/>
                  </a:solidFill>
                  <a:prstDash val="solid"/>
                  <a:round/>
                </a:ln>
              </p:spPr>
            </p:sp>
            <p:sp>
              <p:nvSpPr>
                <p:cNvPr id="65" name="TextBox 29"/>
                <p:cNvSpPr txBox="1"/>
                <p:nvPr/>
              </p:nvSpPr>
              <p:spPr>
                <a:xfrm>
                  <a:off x="0" y="-38100"/>
                  <a:ext cx="1318940" cy="1171967"/>
                </a:xfrm>
                <a:prstGeom prst="rect">
                  <a:avLst/>
                </a:prstGeom>
              </p:spPr>
              <p:txBody>
                <a:bodyPr lIns="50800" tIns="50800" rIns="50800" bIns="50800" rtlCol="0" anchor="ctr"/>
                <a:lstStyle/>
                <a:p>
                  <a:pPr algn="ctr">
                    <a:lnSpc>
                      <a:spcPts val="2659"/>
                    </a:lnSpc>
                  </a:pPr>
                  <a:endParaRPr/>
                </a:p>
              </p:txBody>
            </p:sp>
          </p:grpSp>
          <p:sp>
            <p:nvSpPr>
              <p:cNvPr id="63" name="TextBox 62"/>
              <p:cNvSpPr txBox="1"/>
              <p:nvPr/>
            </p:nvSpPr>
            <p:spPr>
              <a:xfrm>
                <a:off x="969856" y="6188814"/>
                <a:ext cx="5982636" cy="2862322"/>
              </a:xfrm>
              <a:prstGeom prst="rect">
                <a:avLst/>
              </a:prstGeom>
              <a:noFill/>
            </p:spPr>
            <p:txBody>
              <a:bodyPr wrap="square" rtlCol="0">
                <a:spAutoFit/>
              </a:bodyPr>
              <a:lstStyle/>
              <a:p>
                <a:pPr algn="ctr">
                  <a:lnSpc>
                    <a:spcPct val="150000"/>
                  </a:lnSpc>
                </a:pPr>
                <a:r>
                  <a:rPr lang="vi-VN" sz="4000" dirty="0">
                    <a:solidFill>
                      <a:srgbClr val="076D42"/>
                    </a:solidFill>
                    <a:latin typeface="Arial" panose="020B0604020202020204" pitchFamily="34" charset="0"/>
                    <a:cs typeface="Arial" panose="020B0604020202020204" pitchFamily="34" charset="0"/>
                  </a:rPr>
                  <a:t>Chuẩn bị </a:t>
                </a:r>
                <a:r>
                  <a:rPr lang="vi-VN" sz="4000" b="1" dirty="0">
                    <a:solidFill>
                      <a:srgbClr val="076D42"/>
                    </a:solidFill>
                    <a:latin typeface="Arial" panose="020B0604020202020204" pitchFamily="34" charset="0"/>
                    <a:cs typeface="Arial" panose="020B0604020202020204" pitchFamily="34" charset="0"/>
                  </a:rPr>
                  <a:t>Bài 6: </a:t>
                </a:r>
              </a:p>
              <a:p>
                <a:pPr algn="ctr">
                  <a:lnSpc>
                    <a:spcPct val="150000"/>
                  </a:lnSpc>
                </a:pPr>
                <a:r>
                  <a:rPr lang="vi-VN" sz="4000" b="1" dirty="0">
                    <a:solidFill>
                      <a:srgbClr val="076D42"/>
                    </a:solidFill>
                    <a:cs typeface="Arial" panose="020B0604020202020204" pitchFamily="34" charset="0"/>
                  </a:rPr>
                  <a:t>Sự tạo ảnh qua </a:t>
                </a:r>
              </a:p>
              <a:p>
                <a:pPr algn="ctr">
                  <a:lnSpc>
                    <a:spcPct val="150000"/>
                  </a:lnSpc>
                </a:pPr>
                <a:r>
                  <a:rPr lang="vi-VN" sz="4000" b="1" dirty="0">
                    <a:solidFill>
                      <a:srgbClr val="076D42"/>
                    </a:solidFill>
                    <a:cs typeface="Arial" panose="020B0604020202020204" pitchFamily="34" charset="0"/>
                  </a:rPr>
                  <a:t>thấu kính. Kính lúp.</a:t>
                </a:r>
                <a:endParaRPr lang="vi-VN" sz="4000" b="1" dirty="0">
                  <a:solidFill>
                    <a:srgbClr val="076D42"/>
                  </a:solidFill>
                  <a:latin typeface="Arial" panose="020B0604020202020204" pitchFamily="34" charset="0"/>
                  <a:cs typeface="Arial" panose="020B0604020202020204" pitchFamily="34" charset="0"/>
                </a:endParaRPr>
              </a:p>
            </p:txBody>
          </p:sp>
        </p:grpSp>
        <p:grpSp>
          <p:nvGrpSpPr>
            <p:cNvPr id="57" name="Group 56"/>
            <p:cNvGrpSpPr/>
            <p:nvPr/>
          </p:nvGrpSpPr>
          <p:grpSpPr>
            <a:xfrm>
              <a:off x="2158922" y="4519652"/>
              <a:ext cx="3604504" cy="905093"/>
              <a:chOff x="2158922" y="4519652"/>
              <a:chExt cx="3604504" cy="905093"/>
            </a:xfrm>
          </p:grpSpPr>
          <p:grpSp>
            <p:nvGrpSpPr>
              <p:cNvPr id="58" name="Group 30"/>
              <p:cNvGrpSpPr/>
              <p:nvPr/>
            </p:nvGrpSpPr>
            <p:grpSpPr>
              <a:xfrm>
                <a:off x="2158922" y="4519652"/>
                <a:ext cx="3604504" cy="905093"/>
                <a:chOff x="0" y="0"/>
                <a:chExt cx="1618474" cy="406400"/>
              </a:xfrm>
            </p:grpSpPr>
            <p:sp>
              <p:nvSpPr>
                <p:cNvPr id="60" name="Freeform 31"/>
                <p:cNvSpPr/>
                <p:nvPr/>
              </p:nvSpPr>
              <p:spPr>
                <a:xfrm>
                  <a:off x="0" y="0"/>
                  <a:ext cx="1618474" cy="406400"/>
                </a:xfrm>
                <a:custGeom>
                  <a:avLst/>
                  <a:gdLst/>
                  <a:ahLst/>
                  <a:cxnLst/>
                  <a:rect l="l" t="t" r="r" b="b"/>
                  <a:pathLst>
                    <a:path w="1618474" h="406400">
                      <a:moveTo>
                        <a:pt x="1415274" y="0"/>
                      </a:moveTo>
                      <a:cubicBezTo>
                        <a:pt x="1527498" y="0"/>
                        <a:pt x="1618474" y="90976"/>
                        <a:pt x="1618474" y="203200"/>
                      </a:cubicBezTo>
                      <a:cubicBezTo>
                        <a:pt x="1618474" y="315424"/>
                        <a:pt x="1527498" y="406400"/>
                        <a:pt x="1415274" y="406400"/>
                      </a:cubicBezTo>
                      <a:lnTo>
                        <a:pt x="203200" y="406400"/>
                      </a:lnTo>
                      <a:cubicBezTo>
                        <a:pt x="90976" y="406400"/>
                        <a:pt x="0" y="315424"/>
                        <a:pt x="0" y="203200"/>
                      </a:cubicBezTo>
                      <a:cubicBezTo>
                        <a:pt x="0" y="90976"/>
                        <a:pt x="90976" y="0"/>
                        <a:pt x="203200" y="0"/>
                      </a:cubicBezTo>
                      <a:close/>
                    </a:path>
                  </a:pathLst>
                </a:custGeom>
                <a:solidFill>
                  <a:srgbClr val="E4462A"/>
                </a:solidFill>
              </p:spPr>
            </p:sp>
            <p:sp>
              <p:nvSpPr>
                <p:cNvPr id="61" name="TextBox 32"/>
                <p:cNvSpPr txBox="1"/>
                <p:nvPr/>
              </p:nvSpPr>
              <p:spPr>
                <a:xfrm>
                  <a:off x="0" y="-38100"/>
                  <a:ext cx="1618474" cy="444500"/>
                </a:xfrm>
                <a:prstGeom prst="rect">
                  <a:avLst/>
                </a:prstGeom>
              </p:spPr>
              <p:txBody>
                <a:bodyPr lIns="50800" tIns="50800" rIns="50800" bIns="50800" rtlCol="0" anchor="ctr"/>
                <a:lstStyle/>
                <a:p>
                  <a:pPr algn="ctr">
                    <a:lnSpc>
                      <a:spcPts val="2659"/>
                    </a:lnSpc>
                  </a:pPr>
                  <a:endParaRPr/>
                </a:p>
              </p:txBody>
            </p:sp>
          </p:grpSp>
          <p:sp>
            <p:nvSpPr>
              <p:cNvPr id="59" name="TextBox 58"/>
              <p:cNvSpPr txBox="1"/>
              <p:nvPr/>
            </p:nvSpPr>
            <p:spPr>
              <a:xfrm>
                <a:off x="3726174" y="4594117"/>
                <a:ext cx="470000" cy="707886"/>
              </a:xfrm>
              <a:prstGeom prst="rect">
                <a:avLst/>
              </a:prstGeom>
              <a:noFill/>
            </p:spPr>
            <p:txBody>
              <a:bodyPr wrap="none" rtlCol="0">
                <a:spAutoFit/>
              </a:bodyPr>
              <a:lstStyle/>
              <a:p>
                <a:r>
                  <a:rPr lang="vi-VN" sz="4000" b="1" dirty="0">
                    <a:solidFill>
                      <a:srgbClr val="F1EAD1"/>
                    </a:solidFill>
                    <a:latin typeface="Arial" panose="020B0604020202020204" pitchFamily="34" charset="0"/>
                    <a:cs typeface="Arial" panose="020B0604020202020204" pitchFamily="34" charset="0"/>
                  </a:rPr>
                  <a:t>3</a:t>
                </a:r>
                <a:endParaRPr lang="en-US" sz="4000" b="1" dirty="0">
                  <a:solidFill>
                    <a:srgbClr val="F1EAD1"/>
                  </a:solidFill>
                  <a:latin typeface="Arial" panose="020B0604020202020204" pitchFamily="34" charset="0"/>
                  <a:cs typeface="Arial" panose="020B0604020202020204" pitchFamily="34" charset="0"/>
                </a:endParaRPr>
              </a:p>
            </p:txBody>
          </p:sp>
        </p:grpSp>
      </p:grpSp>
      <p:sp>
        <p:nvSpPr>
          <p:cNvPr id="67" name="Freeform 15"/>
          <p:cNvSpPr/>
          <p:nvPr/>
        </p:nvSpPr>
        <p:spPr>
          <a:xfrm>
            <a:off x="160704" y="7498542"/>
            <a:ext cx="1695450" cy="2236205"/>
          </a:xfrm>
          <a:custGeom>
            <a:avLst/>
            <a:gdLst/>
            <a:ahLst/>
            <a:cxnLst/>
            <a:rect l="l" t="t" r="r" b="b"/>
            <a:pathLst>
              <a:path w="3525973" h="4650564">
                <a:moveTo>
                  <a:pt x="0" y="0"/>
                </a:moveTo>
                <a:lnTo>
                  <a:pt x="3525973" y="0"/>
                </a:lnTo>
                <a:lnTo>
                  <a:pt x="3525973" y="4650564"/>
                </a:lnTo>
                <a:lnTo>
                  <a:pt x="0" y="4650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50"/>
                                        <p:tgtEl>
                                          <p:spTgt spid="44"/>
                                        </p:tgtEl>
                                      </p:cBhvr>
                                    </p:animEffect>
                                    <p:anim calcmode="lin" valueType="num">
                                      <p:cBhvr>
                                        <p:cTn id="18" dur="750" fill="hold"/>
                                        <p:tgtEl>
                                          <p:spTgt spid="44"/>
                                        </p:tgtEl>
                                        <p:attrNameLst>
                                          <p:attrName>ppt_x</p:attrName>
                                        </p:attrNameLst>
                                      </p:cBhvr>
                                      <p:tavLst>
                                        <p:tav tm="0">
                                          <p:val>
                                            <p:strVal val="#ppt_x"/>
                                          </p:val>
                                        </p:tav>
                                        <p:tav tm="100000">
                                          <p:val>
                                            <p:strVal val="#ppt_x"/>
                                          </p:val>
                                        </p:tav>
                                      </p:tavLst>
                                    </p:anim>
                                    <p:anim calcmode="lin" valueType="num">
                                      <p:cBhvr>
                                        <p:cTn id="19"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sp>
        <p:nvSpPr>
          <p:cNvPr id="27" name="Freeform 27"/>
          <p:cNvSpPr/>
          <p:nvPr/>
        </p:nvSpPr>
        <p:spPr>
          <a:xfrm rot="-5400000" flipH="1" flipV="1">
            <a:off x="16114631" y="5324662"/>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2">
              <a:extLst>
                <a:ext uri="{96DAC541-7B7A-43D3-8B79-37D633B846F1}">
                  <asvg:svgBlip xmlns:asvg="http://schemas.microsoft.com/office/drawing/2016/SVG/main" r:embed="rId3"/>
                </a:ext>
              </a:extLst>
            </a:blip>
            <a:stretch>
              <a:fillRect l="-304456" t="-6938"/>
            </a:stretch>
          </a:blipFill>
        </p:spPr>
      </p:sp>
      <p:sp>
        <p:nvSpPr>
          <p:cNvPr id="28" name="Freeform 28"/>
          <p:cNvSpPr/>
          <p:nvPr/>
        </p:nvSpPr>
        <p:spPr>
          <a:xfrm rot="-5400000" flipH="1">
            <a:off x="1055636" y="-4197450"/>
            <a:ext cx="764888" cy="9159789"/>
          </a:xfrm>
          <a:custGeom>
            <a:avLst/>
            <a:gdLst/>
            <a:ahLst/>
            <a:cxnLst/>
            <a:rect l="l" t="t" r="r" b="b"/>
            <a:pathLst>
              <a:path w="764888" h="9159789">
                <a:moveTo>
                  <a:pt x="764888" y="0"/>
                </a:moveTo>
                <a:lnTo>
                  <a:pt x="0" y="0"/>
                </a:lnTo>
                <a:lnTo>
                  <a:pt x="0" y="9159788"/>
                </a:lnTo>
                <a:lnTo>
                  <a:pt x="764888" y="9159788"/>
                </a:lnTo>
                <a:lnTo>
                  <a:pt x="764888" y="0"/>
                </a:lnTo>
                <a:close/>
              </a:path>
            </a:pathLst>
          </a:custGeom>
          <a:blipFill>
            <a:blip r:embed="rId2">
              <a:extLst>
                <a:ext uri="{96DAC541-7B7A-43D3-8B79-37D633B846F1}">
                  <asvg:svgBlip xmlns:asvg="http://schemas.microsoft.com/office/drawing/2016/SVG/main" r:embed="rId3"/>
                </a:ext>
              </a:extLst>
            </a:blip>
            <a:stretch>
              <a:fillRect l="-304456" t="-6938"/>
            </a:stretch>
          </a:blipFill>
        </p:spPr>
      </p:sp>
      <p:grpSp>
        <p:nvGrpSpPr>
          <p:cNvPr id="36" name="Group 35"/>
          <p:cNvGrpSpPr/>
          <p:nvPr/>
        </p:nvGrpSpPr>
        <p:grpSpPr>
          <a:xfrm>
            <a:off x="1133280" y="2074952"/>
            <a:ext cx="16316520" cy="6591866"/>
            <a:chOff x="1199760" y="2720548"/>
            <a:chExt cx="16316520" cy="6591866"/>
          </a:xfrm>
        </p:grpSpPr>
        <p:sp>
          <p:nvSpPr>
            <p:cNvPr id="35" name="Rounded Rectangle 34"/>
            <p:cNvSpPr/>
            <p:nvPr/>
          </p:nvSpPr>
          <p:spPr>
            <a:xfrm>
              <a:off x="1438080" y="2952602"/>
              <a:ext cx="16078200" cy="6359812"/>
            </a:xfrm>
            <a:prstGeom prst="roundRect">
              <a:avLst>
                <a:gd name="adj" fmla="val 7082"/>
              </a:avLst>
            </a:prstGeom>
            <a:solidFill>
              <a:srgbClr val="F1EA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199760" y="2720548"/>
              <a:ext cx="16078200" cy="6359812"/>
              <a:chOff x="1524000" y="3162300"/>
              <a:chExt cx="16078200" cy="6359812"/>
            </a:xfrm>
          </p:grpSpPr>
          <p:sp>
            <p:nvSpPr>
              <p:cNvPr id="33" name="Rounded Rectangle 32"/>
              <p:cNvSpPr/>
              <p:nvPr/>
            </p:nvSpPr>
            <p:spPr>
              <a:xfrm>
                <a:off x="1524000" y="3162300"/>
                <a:ext cx="16078200" cy="6359812"/>
              </a:xfrm>
              <a:prstGeom prst="roundRect">
                <a:avLst>
                  <a:gd name="adj" fmla="val 7082"/>
                </a:avLst>
              </a:prstGeom>
              <a:solidFill>
                <a:srgbClr val="E446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8"/>
              <p:cNvSpPr txBox="1"/>
              <p:nvPr/>
            </p:nvSpPr>
            <p:spPr>
              <a:xfrm>
                <a:off x="2023540" y="4364578"/>
                <a:ext cx="15079119" cy="3693319"/>
              </a:xfrm>
              <a:prstGeom prst="rect">
                <a:avLst/>
              </a:prstGeom>
            </p:spPr>
            <p:txBody>
              <a:bodyPr wrap="square" lIns="0" tIns="0" rIns="0" bIns="0" rtlCol="0" anchor="t">
                <a:spAutoFit/>
              </a:bodyPr>
              <a:lstStyle/>
              <a:p>
                <a:pPr algn="ctr">
                  <a:lnSpc>
                    <a:spcPct val="150000"/>
                  </a:lnSpc>
                </a:pPr>
                <a:r>
                  <a:rPr lang="vi-VN" sz="8000" b="1" dirty="0">
                    <a:solidFill>
                      <a:srgbClr val="F1EAD1"/>
                    </a:solidFill>
                    <a:latin typeface="Arial" panose="020B0604020202020204" pitchFamily="34" charset="0"/>
                    <a:cs typeface="Arial" panose="020B0604020202020204" pitchFamily="34" charset="0"/>
                  </a:rPr>
                  <a:t>HẸN GẶP LẠI CÁC EM </a:t>
                </a:r>
              </a:p>
              <a:p>
                <a:pPr algn="ctr">
                  <a:lnSpc>
                    <a:spcPct val="150000"/>
                  </a:lnSpc>
                </a:pPr>
                <a:r>
                  <a:rPr lang="vi-VN" sz="8000" b="1" dirty="0">
                    <a:solidFill>
                      <a:srgbClr val="F1EAD1"/>
                    </a:solidFill>
                    <a:latin typeface="Arial" panose="020B0604020202020204" pitchFamily="34" charset="0"/>
                    <a:cs typeface="Arial" panose="020B0604020202020204" pitchFamily="34" charset="0"/>
                  </a:rPr>
                  <a:t>TRONG TIẾT HỌC TIẾP THEO!</a:t>
                </a:r>
                <a:endParaRPr lang="en-US" sz="8000" b="1" dirty="0">
                  <a:solidFill>
                    <a:srgbClr val="F1EAD1"/>
                  </a:solidFill>
                  <a:latin typeface="Arial" panose="020B0604020202020204" pitchFamily="34" charset="0"/>
                  <a:cs typeface="Arial" panose="020B0604020202020204" pitchFamily="34" charset="0"/>
                </a:endParaRPr>
              </a:p>
            </p:txBody>
          </p:sp>
        </p:grpSp>
      </p:grpSp>
      <p:sp>
        <p:nvSpPr>
          <p:cNvPr id="31" name="Freeform 31"/>
          <p:cNvSpPr/>
          <p:nvPr/>
        </p:nvSpPr>
        <p:spPr>
          <a:xfrm>
            <a:off x="894960" y="7505330"/>
            <a:ext cx="1695450" cy="1661541"/>
          </a:xfrm>
          <a:custGeom>
            <a:avLst/>
            <a:gdLst/>
            <a:ahLst/>
            <a:cxnLst/>
            <a:rect l="l" t="t" r="r" b="b"/>
            <a:pathLst>
              <a:path w="976405" h="956877">
                <a:moveTo>
                  <a:pt x="0" y="0"/>
                </a:moveTo>
                <a:lnTo>
                  <a:pt x="976404" y="0"/>
                </a:lnTo>
                <a:lnTo>
                  <a:pt x="976404" y="956876"/>
                </a:lnTo>
                <a:lnTo>
                  <a:pt x="0" y="956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2"/>
          <p:cNvSpPr/>
          <p:nvPr/>
        </p:nvSpPr>
        <p:spPr>
          <a:xfrm>
            <a:off x="13106400" y="0"/>
            <a:ext cx="5162550" cy="3489501"/>
          </a:xfrm>
          <a:custGeom>
            <a:avLst/>
            <a:gdLst/>
            <a:ahLst/>
            <a:cxnLst/>
            <a:rect l="l" t="t" r="r" b="b"/>
            <a:pathLst>
              <a:path w="4439818" h="3109722">
                <a:moveTo>
                  <a:pt x="0" y="0"/>
                </a:moveTo>
                <a:lnTo>
                  <a:pt x="4439818" y="0"/>
                </a:lnTo>
                <a:lnTo>
                  <a:pt x="4439818" y="3109723"/>
                </a:lnTo>
                <a:lnTo>
                  <a:pt x="0" y="3109723"/>
                </a:lnTo>
                <a:lnTo>
                  <a:pt x="0" y="0"/>
                </a:lnTo>
                <a:close/>
              </a:path>
            </a:pathLst>
          </a:custGeom>
          <a:blipFill>
            <a:blip r:embed="rId6"/>
            <a:stretch>
              <a:fillRect/>
            </a:stretch>
          </a:blipFill>
        </p:spPr>
        <p:txBody>
          <a:bodyPr/>
          <a:lstStyle/>
          <a:p>
            <a:r>
              <a:rPr lang="vi-VN" dirty="0"/>
              <a:t>                       </a:t>
            </a:r>
            <a:endParaRPr lang="en-US" dirty="0"/>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16"/>
          <p:cNvSpPr/>
          <p:nvPr/>
        </p:nvSpPr>
        <p:spPr>
          <a:xfrm>
            <a:off x="3933316" y="1553561"/>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13792200" y="1573100"/>
            <a:ext cx="1171384" cy="1147957"/>
          </a:xfrm>
          <a:custGeom>
            <a:avLst/>
            <a:gdLst/>
            <a:ahLst/>
            <a:cxnLst/>
            <a:rect l="l" t="t" r="r" b="b"/>
            <a:pathLst>
              <a:path w="1171384" h="1147957">
                <a:moveTo>
                  <a:pt x="0" y="0"/>
                </a:moveTo>
                <a:lnTo>
                  <a:pt x="1171384" y="0"/>
                </a:lnTo>
                <a:lnTo>
                  <a:pt x="1171384" y="1147957"/>
                </a:lnTo>
                <a:lnTo>
                  <a:pt x="0" y="1147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4" name="Group 33"/>
          <p:cNvGrpSpPr/>
          <p:nvPr/>
        </p:nvGrpSpPr>
        <p:grpSpPr>
          <a:xfrm>
            <a:off x="2590800" y="3848100"/>
            <a:ext cx="1734916" cy="785500"/>
            <a:chOff x="2590800" y="3848100"/>
            <a:chExt cx="1734916" cy="785500"/>
          </a:xfrm>
        </p:grpSpPr>
        <p:sp>
          <p:nvSpPr>
            <p:cNvPr id="4" name="AutoShape 4"/>
            <p:cNvSpPr/>
            <p:nvPr/>
          </p:nvSpPr>
          <p:spPr>
            <a:xfrm>
              <a:off x="3259231" y="4240850"/>
              <a:ext cx="1066485" cy="0"/>
            </a:xfrm>
            <a:prstGeom prst="line">
              <a:avLst/>
            </a:prstGeom>
            <a:ln w="19050" cap="flat">
              <a:solidFill>
                <a:srgbClr val="F1EAD1"/>
              </a:solidFill>
              <a:prstDash val="solid"/>
              <a:headEnd type="none" w="sm" len="sm"/>
              <a:tailEnd type="none" w="sm" len="sm"/>
            </a:ln>
          </p:spPr>
        </p:sp>
        <p:sp>
          <p:nvSpPr>
            <p:cNvPr id="18" name="Freeform 18"/>
            <p:cNvSpPr/>
            <p:nvPr/>
          </p:nvSpPr>
          <p:spPr>
            <a:xfrm>
              <a:off x="2590800" y="3848100"/>
              <a:ext cx="785500" cy="785500"/>
            </a:xfrm>
            <a:custGeom>
              <a:avLst/>
              <a:gdLst/>
              <a:ahLst/>
              <a:cxnLst/>
              <a:rect l="l" t="t" r="r" b="b"/>
              <a:pathLst>
                <a:path w="785500" h="785500">
                  <a:moveTo>
                    <a:pt x="0" y="0"/>
                  </a:moveTo>
                  <a:lnTo>
                    <a:pt x="785500" y="0"/>
                  </a:lnTo>
                  <a:lnTo>
                    <a:pt x="785500" y="785500"/>
                  </a:lnTo>
                  <a:lnTo>
                    <a:pt x="0" y="785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3" name="Group 32"/>
          <p:cNvGrpSpPr/>
          <p:nvPr/>
        </p:nvGrpSpPr>
        <p:grpSpPr>
          <a:xfrm>
            <a:off x="14741188" y="3848100"/>
            <a:ext cx="1715867" cy="785500"/>
            <a:chOff x="14741188" y="3848100"/>
            <a:chExt cx="1715867" cy="785500"/>
          </a:xfrm>
        </p:grpSpPr>
        <p:sp>
          <p:nvSpPr>
            <p:cNvPr id="12" name="AutoShape 12"/>
            <p:cNvSpPr/>
            <p:nvPr/>
          </p:nvSpPr>
          <p:spPr>
            <a:xfrm>
              <a:off x="14741188" y="4240850"/>
              <a:ext cx="1066485" cy="0"/>
            </a:xfrm>
            <a:prstGeom prst="line">
              <a:avLst/>
            </a:prstGeom>
            <a:ln w="19050" cap="flat">
              <a:solidFill>
                <a:srgbClr val="F1EAD1"/>
              </a:solidFill>
              <a:prstDash val="solid"/>
              <a:headEnd type="none" w="sm" len="sm"/>
              <a:tailEnd type="none" w="sm" len="sm"/>
            </a:ln>
          </p:spPr>
        </p:sp>
        <p:sp>
          <p:nvSpPr>
            <p:cNvPr id="27" name="Freeform 27"/>
            <p:cNvSpPr/>
            <p:nvPr/>
          </p:nvSpPr>
          <p:spPr>
            <a:xfrm>
              <a:off x="15671555" y="3848100"/>
              <a:ext cx="785500" cy="785500"/>
            </a:xfrm>
            <a:custGeom>
              <a:avLst/>
              <a:gdLst/>
              <a:ahLst/>
              <a:cxnLst/>
              <a:rect l="l" t="t" r="r" b="b"/>
              <a:pathLst>
                <a:path w="785500" h="785500">
                  <a:moveTo>
                    <a:pt x="0" y="0"/>
                  </a:moveTo>
                  <a:lnTo>
                    <a:pt x="785500" y="0"/>
                  </a:lnTo>
                  <a:lnTo>
                    <a:pt x="785500" y="785500"/>
                  </a:lnTo>
                  <a:lnTo>
                    <a:pt x="0" y="785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30" name="TextBox 29"/>
          <p:cNvSpPr txBox="1"/>
          <p:nvPr/>
        </p:nvSpPr>
        <p:spPr>
          <a:xfrm>
            <a:off x="4957412" y="1550081"/>
            <a:ext cx="8915400" cy="1107996"/>
          </a:xfrm>
          <a:prstGeom prst="rect">
            <a:avLst/>
          </a:prstGeom>
          <a:noFill/>
        </p:spPr>
        <p:txBody>
          <a:bodyPr wrap="square" rtlCol="0">
            <a:spAutoFit/>
          </a:bodyPr>
          <a:lstStyle/>
          <a:p>
            <a:pPr algn="ctr"/>
            <a:r>
              <a:rPr lang="vi-VN" sz="6600" b="1" dirty="0">
                <a:solidFill>
                  <a:srgbClr val="076D42"/>
                </a:solidFill>
                <a:latin typeface="Arial" panose="020B0604020202020204" pitchFamily="34" charset="0"/>
                <a:cs typeface="Arial" panose="020B0604020202020204" pitchFamily="34" charset="0"/>
              </a:rPr>
              <a:t>NỘI DUNG BÀI HỌC</a:t>
            </a:r>
            <a:endParaRPr lang="en-US" sz="6600" b="1" dirty="0">
              <a:solidFill>
                <a:srgbClr val="076D42"/>
              </a:solidFill>
              <a:latin typeface="Arial" panose="020B0604020202020204" pitchFamily="34" charset="0"/>
              <a:cs typeface="Arial" panose="020B0604020202020204" pitchFamily="34" charset="0"/>
            </a:endParaRPr>
          </a:p>
        </p:txBody>
      </p:sp>
      <p:sp>
        <p:nvSpPr>
          <p:cNvPr id="32" name="Rounded Rectangle 31"/>
          <p:cNvSpPr/>
          <p:nvPr/>
        </p:nvSpPr>
        <p:spPr>
          <a:xfrm>
            <a:off x="2324533" y="4107304"/>
            <a:ext cx="13513620" cy="1447800"/>
          </a:xfrm>
          <a:prstGeom prst="roundRect">
            <a:avLst/>
          </a:prstGeom>
          <a:solidFill>
            <a:srgbClr val="EE4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I. </a:t>
            </a:r>
            <a:r>
              <a:rPr lang="vi-VN" sz="4400" dirty="0">
                <a:latin typeface="Arial" panose="020B0604020202020204" pitchFamily="34" charset="0"/>
                <a:cs typeface="Arial" panose="020B0604020202020204" pitchFamily="34" charset="0"/>
              </a:rPr>
              <a:t>Thấu kính</a:t>
            </a:r>
            <a:endParaRPr lang="en-US" dirty="0"/>
          </a:p>
        </p:txBody>
      </p:sp>
      <p:sp>
        <p:nvSpPr>
          <p:cNvPr id="35" name="Rounded Rectangle 34"/>
          <p:cNvSpPr/>
          <p:nvPr/>
        </p:nvSpPr>
        <p:spPr>
          <a:xfrm>
            <a:off x="2264153" y="6499737"/>
            <a:ext cx="13430262" cy="1447800"/>
          </a:xfrm>
          <a:prstGeom prst="roundRect">
            <a:avLst/>
          </a:prstGeom>
          <a:solidFill>
            <a:srgbClr val="EE4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latin typeface="Arial" panose="020B0604020202020204" pitchFamily="34" charset="0"/>
                <a:cs typeface="Arial" panose="020B0604020202020204" pitchFamily="34" charset="0"/>
              </a:rPr>
              <a:t>II. </a:t>
            </a:r>
            <a:r>
              <a:rPr lang="vi-VN" sz="4400" dirty="0">
                <a:latin typeface="Arial" panose="020B0604020202020204" pitchFamily="34" charset="0"/>
                <a:cs typeface="Arial" panose="020B0604020202020204" pitchFamily="34" charset="0"/>
              </a:rPr>
              <a:t>Sự khúc xạ của một số tia sáng qua thấu kính</a:t>
            </a:r>
            <a:endParaRPr lang="en-US" dirty="0"/>
          </a:p>
        </p:txBody>
      </p:sp>
      <p:pic>
        <p:nvPicPr>
          <p:cNvPr id="3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64924" flipH="1" flipV="1">
            <a:off x="-888461" y="529228"/>
            <a:ext cx="4253061" cy="1391911"/>
          </a:xfrm>
          <a:prstGeom prst="rect">
            <a:avLst/>
          </a:prstGeom>
        </p:spPr>
      </p:pic>
      <p:pic>
        <p:nvPicPr>
          <p:cNvPr id="3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7135" flipH="1">
            <a:off x="13541708" y="7254104"/>
            <a:ext cx="6337719" cy="4736004"/>
          </a:xfrm>
          <a:prstGeom prst="rect">
            <a:avLst/>
          </a:prstGeom>
        </p:spPr>
      </p:pic>
      <p:pic>
        <p:nvPicPr>
          <p:cNvPr id="39"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4961" t="23607"/>
          <a:stretch>
            <a:fillRect/>
          </a:stretch>
        </p:blipFill>
        <p:spPr>
          <a:xfrm rot="-8100000" flipH="1" flipV="1">
            <a:off x="10398748" y="8599697"/>
            <a:ext cx="2092263" cy="2044818"/>
          </a:xfrm>
          <a:prstGeom prst="rect">
            <a:avLst/>
          </a:prstGeom>
        </p:spPr>
      </p:pic>
      <p:pic>
        <p:nvPicPr>
          <p:cNvPr id="19" name="Google Shape;240;p4"/>
          <p:cNvPicPr preferRelativeResize="0"/>
          <p:nvPr/>
        </p:nvPicPr>
        <p:blipFill rotWithShape="1">
          <a:blip r:embed="rId12">
            <a:alphaModFix/>
          </a:blip>
          <a:srcRect/>
          <a:stretch/>
        </p:blipFill>
        <p:spPr>
          <a:xfrm>
            <a:off x="13923038" y="0"/>
            <a:ext cx="4364962" cy="818430"/>
          </a:xfrm>
          <a:prstGeom prst="rect">
            <a:avLst/>
          </a:prstGeom>
          <a:noFill/>
          <a:ln>
            <a:noFill/>
          </a:ln>
        </p:spPr>
      </p:pic>
    </p:spTree>
    <p:extLst>
      <p:ext uri="{BB962C8B-B14F-4D97-AF65-F5344CB8AC3E}">
        <p14:creationId xmlns:p14="http://schemas.microsoft.com/office/powerpoint/2010/main" val="278839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AD1"/>
        </a:solidFill>
        <a:effectLst/>
      </p:bgPr>
    </p:bg>
    <p:spTree>
      <p:nvGrpSpPr>
        <p:cNvPr id="1" name=""/>
        <p:cNvGrpSpPr/>
        <p:nvPr/>
      </p:nvGrpSpPr>
      <p:grpSpPr>
        <a:xfrm>
          <a:off x="0" y="0"/>
          <a:ext cx="0" cy="0"/>
          <a:chOff x="0" y="0"/>
          <a:chExt cx="0" cy="0"/>
        </a:xfrm>
      </p:grpSpPr>
      <p:sp>
        <p:nvSpPr>
          <p:cNvPr id="41" name="Rounded Rectangle 40"/>
          <p:cNvSpPr/>
          <p:nvPr/>
        </p:nvSpPr>
        <p:spPr>
          <a:xfrm>
            <a:off x="4038600" y="3771900"/>
            <a:ext cx="10567210" cy="2031919"/>
          </a:xfrm>
          <a:prstGeom prst="roundRect">
            <a:avLst>
              <a:gd name="adj" fmla="val 50000"/>
            </a:avLst>
          </a:prstGeom>
          <a:solidFill>
            <a:srgbClr val="076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508188" y="2181657"/>
            <a:ext cx="4227842" cy="1783683"/>
            <a:chOff x="11217565" y="1936145"/>
            <a:chExt cx="4227842" cy="1783683"/>
          </a:xfrm>
        </p:grpSpPr>
        <p:grpSp>
          <p:nvGrpSpPr>
            <p:cNvPr id="32" name="Group 31"/>
            <p:cNvGrpSpPr/>
            <p:nvPr/>
          </p:nvGrpSpPr>
          <p:grpSpPr>
            <a:xfrm rot="169393">
              <a:off x="11217565" y="2745707"/>
              <a:ext cx="3603011" cy="974121"/>
              <a:chOff x="9998413" y="2272868"/>
              <a:chExt cx="3603011" cy="974121"/>
            </a:xfrm>
          </p:grpSpPr>
          <p:grpSp>
            <p:nvGrpSpPr>
              <p:cNvPr id="6" name="Group 6"/>
              <p:cNvGrpSpPr/>
              <p:nvPr/>
            </p:nvGrpSpPr>
            <p:grpSpPr>
              <a:xfrm rot="-167199">
                <a:off x="9998413" y="2272868"/>
                <a:ext cx="3603011" cy="974121"/>
                <a:chOff x="0" y="0"/>
                <a:chExt cx="1838245" cy="496994"/>
              </a:xfrm>
            </p:grpSpPr>
            <p:sp>
              <p:nvSpPr>
                <p:cNvPr id="7" name="Freeform 7"/>
                <p:cNvSpPr/>
                <p:nvPr/>
              </p:nvSpPr>
              <p:spPr>
                <a:xfrm>
                  <a:off x="0" y="0"/>
                  <a:ext cx="1838245" cy="496994"/>
                </a:xfrm>
                <a:custGeom>
                  <a:avLst/>
                  <a:gdLst/>
                  <a:ahLst/>
                  <a:cxnLst/>
                  <a:rect l="l" t="t" r="r" b="b"/>
                  <a:pathLst>
                    <a:path w="1838245" h="496994">
                      <a:moveTo>
                        <a:pt x="1635045" y="0"/>
                      </a:moveTo>
                      <a:cubicBezTo>
                        <a:pt x="1747270" y="0"/>
                        <a:pt x="1838245" y="111256"/>
                        <a:pt x="1838245" y="248497"/>
                      </a:cubicBezTo>
                      <a:cubicBezTo>
                        <a:pt x="1838245" y="385738"/>
                        <a:pt x="1747270" y="496994"/>
                        <a:pt x="1635045" y="496994"/>
                      </a:cubicBezTo>
                      <a:lnTo>
                        <a:pt x="203200" y="496994"/>
                      </a:lnTo>
                      <a:cubicBezTo>
                        <a:pt x="90976" y="496994"/>
                        <a:pt x="0" y="385738"/>
                        <a:pt x="0" y="248497"/>
                      </a:cubicBezTo>
                      <a:cubicBezTo>
                        <a:pt x="0" y="111256"/>
                        <a:pt x="90976" y="0"/>
                        <a:pt x="203200" y="0"/>
                      </a:cubicBezTo>
                      <a:close/>
                    </a:path>
                  </a:pathLst>
                </a:custGeom>
                <a:solidFill>
                  <a:srgbClr val="E4462A"/>
                </a:solidFill>
              </p:spPr>
            </p:sp>
            <p:sp>
              <p:nvSpPr>
                <p:cNvPr id="8" name="TextBox 8"/>
                <p:cNvSpPr txBox="1"/>
                <p:nvPr/>
              </p:nvSpPr>
              <p:spPr>
                <a:xfrm>
                  <a:off x="0" y="-38100"/>
                  <a:ext cx="1838245" cy="535094"/>
                </a:xfrm>
                <a:prstGeom prst="rect">
                  <a:avLst/>
                </a:prstGeom>
              </p:spPr>
              <p:txBody>
                <a:bodyPr lIns="50800" tIns="50800" rIns="50800" bIns="50800" rtlCol="0" anchor="ctr"/>
                <a:lstStyle/>
                <a:p>
                  <a:pPr algn="l">
                    <a:lnSpc>
                      <a:spcPts val="2659"/>
                    </a:lnSpc>
                  </a:pPr>
                  <a:endParaRPr/>
                </a:p>
              </p:txBody>
            </p:sp>
          </p:grpSp>
          <p:sp>
            <p:nvSpPr>
              <p:cNvPr id="9" name="TextBox 9"/>
              <p:cNvSpPr txBox="1"/>
              <p:nvPr/>
            </p:nvSpPr>
            <p:spPr>
              <a:xfrm rot="-193866">
                <a:off x="10081038" y="2414781"/>
                <a:ext cx="3442028" cy="756617"/>
              </a:xfrm>
              <a:prstGeom prst="rect">
                <a:avLst/>
              </a:prstGeom>
            </p:spPr>
            <p:txBody>
              <a:bodyPr lIns="0" tIns="0" rIns="0" bIns="0" rtlCol="0" anchor="t">
                <a:spAutoFit/>
              </a:bodyPr>
              <a:lstStyle/>
              <a:p>
                <a:pPr algn="ctr">
                  <a:lnSpc>
                    <a:spcPts val="5913"/>
                  </a:lnSpc>
                </a:pPr>
                <a:r>
                  <a:rPr lang="vi-VN" sz="5913" spc="248" dirty="0">
                    <a:solidFill>
                      <a:srgbClr val="F1EAD1"/>
                    </a:solidFill>
                    <a:latin typeface="Hobo"/>
                    <a:ea typeface="Hobo"/>
                    <a:cs typeface="Hobo"/>
                    <a:sym typeface="Hobo"/>
                  </a:rPr>
                  <a:t>I</a:t>
                </a:r>
                <a:endParaRPr lang="en-US" sz="5913" spc="248" dirty="0">
                  <a:solidFill>
                    <a:srgbClr val="F1EAD1"/>
                  </a:solidFill>
                  <a:latin typeface="Hobo"/>
                  <a:ea typeface="Hobo"/>
                  <a:cs typeface="Hobo"/>
                  <a:sym typeface="Hobo"/>
                </a:endParaRPr>
              </a:p>
            </p:txBody>
          </p:sp>
        </p:grpSp>
        <p:sp>
          <p:nvSpPr>
            <p:cNvPr id="10" name="Freeform 10"/>
            <p:cNvSpPr/>
            <p:nvPr/>
          </p:nvSpPr>
          <p:spPr>
            <a:xfrm>
              <a:off x="14274023" y="1936145"/>
              <a:ext cx="1171384" cy="1147957"/>
            </a:xfrm>
            <a:custGeom>
              <a:avLst/>
              <a:gdLst/>
              <a:ahLst/>
              <a:cxnLst/>
              <a:rect l="l" t="t" r="r" b="b"/>
              <a:pathLst>
                <a:path w="1171384" h="1147957">
                  <a:moveTo>
                    <a:pt x="0" y="0"/>
                  </a:moveTo>
                  <a:lnTo>
                    <a:pt x="1171384" y="0"/>
                  </a:lnTo>
                  <a:lnTo>
                    <a:pt x="1171384" y="1147956"/>
                  </a:lnTo>
                  <a:lnTo>
                    <a:pt x="0" y="1147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31" name="Rectangle 30"/>
          <p:cNvSpPr/>
          <p:nvPr/>
        </p:nvSpPr>
        <p:spPr>
          <a:xfrm>
            <a:off x="4827486" y="3986440"/>
            <a:ext cx="8964413" cy="1427570"/>
          </a:xfrm>
          <a:prstGeom prst="rect">
            <a:avLst/>
          </a:prstGeom>
        </p:spPr>
        <p:txBody>
          <a:bodyPr wrap="square">
            <a:spAutoFit/>
          </a:bodyPr>
          <a:lstStyle/>
          <a:p>
            <a:pPr algn="ctr">
              <a:lnSpc>
                <a:spcPct val="150000"/>
              </a:lnSpc>
            </a:pPr>
            <a:r>
              <a:rPr lang="vi-VN" sz="6600" b="1" dirty="0">
                <a:solidFill>
                  <a:srgbClr val="F1EAD1"/>
                </a:solidFill>
                <a:latin typeface="Arial" panose="020B0604020202020204" pitchFamily="34" charset="0"/>
                <a:cs typeface="Arial" panose="020B0604020202020204" pitchFamily="34" charset="0"/>
              </a:rPr>
              <a:t>THẤU KÍNH</a:t>
            </a:r>
            <a:endParaRPr lang="en-US" sz="6600" dirty="0">
              <a:solidFill>
                <a:srgbClr val="F1EAD1"/>
              </a:solidFill>
              <a:latin typeface="Arial" panose="020B0604020202020204" pitchFamily="34" charset="0"/>
              <a:cs typeface="Arial" panose="020B0604020202020204" pitchFamily="34" charset="0"/>
            </a:endParaRPr>
          </a:p>
        </p:txBody>
      </p:sp>
      <p:sp>
        <p:nvSpPr>
          <p:cNvPr id="36" name="Freeform 19"/>
          <p:cNvSpPr/>
          <p:nvPr/>
        </p:nvSpPr>
        <p:spPr>
          <a:xfrm rot="-5400000" flipH="1" flipV="1">
            <a:off x="2189128" y="-4197450"/>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4">
              <a:extLst>
                <a:ext uri="{96DAC541-7B7A-43D3-8B79-37D633B846F1}">
                  <asvg:svgBlip xmlns:asvg="http://schemas.microsoft.com/office/drawing/2016/SVG/main" r:embed="rId5"/>
                </a:ext>
              </a:extLst>
            </a:blip>
            <a:stretch>
              <a:fillRect l="-304456" t="-6938"/>
            </a:stretch>
          </a:blipFill>
        </p:spPr>
      </p:sp>
      <p:sp>
        <p:nvSpPr>
          <p:cNvPr id="37" name="Freeform 19"/>
          <p:cNvSpPr/>
          <p:nvPr/>
        </p:nvSpPr>
        <p:spPr>
          <a:xfrm rot="-5400000" flipH="1" flipV="1">
            <a:off x="17456251" y="5324661"/>
            <a:ext cx="764888" cy="9159789"/>
          </a:xfrm>
          <a:custGeom>
            <a:avLst/>
            <a:gdLst/>
            <a:ahLst/>
            <a:cxnLst/>
            <a:rect l="l" t="t" r="r" b="b"/>
            <a:pathLst>
              <a:path w="764888" h="9159789">
                <a:moveTo>
                  <a:pt x="764888" y="9159788"/>
                </a:moveTo>
                <a:lnTo>
                  <a:pt x="0" y="9159788"/>
                </a:lnTo>
                <a:lnTo>
                  <a:pt x="0" y="0"/>
                </a:lnTo>
                <a:lnTo>
                  <a:pt x="764888" y="0"/>
                </a:lnTo>
                <a:lnTo>
                  <a:pt x="764888" y="9159788"/>
                </a:lnTo>
                <a:close/>
              </a:path>
            </a:pathLst>
          </a:custGeom>
          <a:blipFill>
            <a:blip r:embed="rId4">
              <a:extLst>
                <a:ext uri="{96DAC541-7B7A-43D3-8B79-37D633B846F1}">
                  <asvg:svgBlip xmlns:asvg="http://schemas.microsoft.com/office/drawing/2016/SVG/main" r:embed="rId5"/>
                </a:ext>
              </a:extLst>
            </a:blip>
            <a:stretch>
              <a:fillRect l="-304456" t="-6938"/>
            </a:stretch>
          </a:blipFill>
        </p:spPr>
      </p:sp>
      <p:sp>
        <p:nvSpPr>
          <p:cNvPr id="38" name="Freeform 6"/>
          <p:cNvSpPr/>
          <p:nvPr/>
        </p:nvSpPr>
        <p:spPr>
          <a:xfrm>
            <a:off x="-255076" y="2602218"/>
            <a:ext cx="4927866" cy="7684782"/>
          </a:xfrm>
          <a:custGeom>
            <a:avLst/>
            <a:gdLst/>
            <a:ahLst/>
            <a:cxnLst/>
            <a:rect l="l" t="t" r="r" b="b"/>
            <a:pathLst>
              <a:path w="2153395" h="3358121">
                <a:moveTo>
                  <a:pt x="0" y="0"/>
                </a:moveTo>
                <a:lnTo>
                  <a:pt x="2153395" y="0"/>
                </a:lnTo>
                <a:lnTo>
                  <a:pt x="2153395" y="3358121"/>
                </a:lnTo>
                <a:lnTo>
                  <a:pt x="0" y="335812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6" name="Rounded Rectangle 5"/>
          <p:cNvSpPr/>
          <p:nvPr/>
        </p:nvSpPr>
        <p:spPr>
          <a:xfrm>
            <a:off x="2247900" y="257343"/>
            <a:ext cx="13792200" cy="1143000"/>
          </a:xfrm>
          <a:prstGeom prst="roundRect">
            <a:avLst>
              <a:gd name="adj" fmla="val 50000"/>
            </a:avLst>
          </a:prstGeom>
          <a:solidFill>
            <a:srgbClr val="F1E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1. Các loại thấu kính</a:t>
            </a:r>
            <a:endParaRPr lang="en-US" sz="40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4722" t="14652" r="7843" b="63464"/>
          <a:stretch/>
        </p:blipFill>
        <p:spPr>
          <a:xfrm>
            <a:off x="1981200" y="4373973"/>
            <a:ext cx="6259471" cy="4697355"/>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35101" t="35913" r="35446" b="30527"/>
          <a:stretch/>
        </p:blipFill>
        <p:spPr>
          <a:xfrm>
            <a:off x="10674163" y="3695700"/>
            <a:ext cx="5384987" cy="5772758"/>
          </a:xfrm>
          <a:prstGeom prst="rect">
            <a:avLst/>
          </a:prstGeom>
        </p:spPr>
      </p:pic>
      <p:sp>
        <p:nvSpPr>
          <p:cNvPr id="12" name="Rectangle 11"/>
          <p:cNvSpPr/>
          <p:nvPr/>
        </p:nvSpPr>
        <p:spPr>
          <a:xfrm>
            <a:off x="2784104" y="1917662"/>
            <a:ext cx="14056096" cy="1938992"/>
          </a:xfrm>
          <a:prstGeom prst="rect">
            <a:avLst/>
          </a:prstGeom>
        </p:spPr>
        <p:txBody>
          <a:bodyPr wrap="square">
            <a:spAutoFit/>
          </a:bodyPr>
          <a:lstStyle/>
          <a:p>
            <a:pPr algn="just">
              <a:lnSpc>
                <a:spcPct val="150000"/>
              </a:lnSpc>
              <a:spcAft>
                <a:spcPts val="8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dạng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5.2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5.3.</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080" y="2094929"/>
            <a:ext cx="1155920" cy="1155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5101" t="35913" r="35446" b="48952"/>
          <a:stretch/>
        </p:blipFill>
        <p:spPr>
          <a:xfrm>
            <a:off x="895315" y="4727059"/>
            <a:ext cx="6604187" cy="3192951"/>
          </a:xfrm>
          <a:prstGeom prst="rect">
            <a:avLst/>
          </a:prstGeom>
        </p:spPr>
      </p:pic>
      <p:sp>
        <p:nvSpPr>
          <p:cNvPr id="7" name="Rectangle 6"/>
          <p:cNvSpPr/>
          <p:nvPr/>
        </p:nvSpPr>
        <p:spPr>
          <a:xfrm>
            <a:off x="800032" y="1362362"/>
            <a:ext cx="11620568" cy="1938992"/>
          </a:xfrm>
          <a:prstGeom prst="rect">
            <a:avLst/>
          </a:prstGeom>
        </p:spPr>
        <p:txBody>
          <a:bodyPr wrap="square">
            <a:spAutoFit/>
          </a:bodyPr>
          <a:lstStyle/>
          <a:p>
            <a:pPr algn="just">
              <a:lnSpc>
                <a:spcPct val="150000"/>
              </a:lnSpc>
              <a:spcAft>
                <a:spcPts val="800"/>
              </a:spcAft>
            </a:pPr>
            <a:r>
              <a:rPr lang="en-US" sz="4000" b="1" dirty="0" err="1">
                <a:solidFill>
                  <a:srgbClr val="E4462A"/>
                </a:solidFill>
                <a:latin typeface="Arial" panose="020B0604020202020204" pitchFamily="34" charset="0"/>
                <a:ea typeface="Times New Roman" panose="02020603050405020304" pitchFamily="18" charset="0"/>
                <a:cs typeface="Arial" panose="020B0604020202020204" pitchFamily="34" charset="0"/>
              </a:rPr>
              <a:t>Thấu</a:t>
            </a:r>
            <a:r>
              <a:rPr lang="en-US" sz="4000" b="1" dirty="0">
                <a:solidFill>
                  <a:srgbClr val="E4462A"/>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E4462A"/>
                </a:solidFill>
                <a:latin typeface="Arial" panose="020B0604020202020204" pitchFamily="34" charset="0"/>
                <a:ea typeface="Times New Roman" panose="02020603050405020304" pitchFamily="18" charset="0"/>
                <a:cs typeface="Arial" panose="020B0604020202020204" pitchFamily="34" charset="0"/>
              </a:rPr>
              <a:t>kính</a:t>
            </a:r>
            <a:r>
              <a:rPr lang="en-US" sz="4000" b="1" dirty="0">
                <a:solidFill>
                  <a:srgbClr val="E4462A"/>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suốt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giới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bởi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cong.</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p:cNvSpPr/>
          <p:nvPr/>
        </p:nvSpPr>
        <p:spPr>
          <a:xfrm>
            <a:off x="517406" y="325757"/>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8" name="Rectangle 7"/>
          <p:cNvSpPr/>
          <p:nvPr/>
        </p:nvSpPr>
        <p:spPr>
          <a:xfrm>
            <a:off x="825432" y="3437131"/>
            <a:ext cx="15925800" cy="901593"/>
          </a:xfrm>
          <a:prstGeom prst="rect">
            <a:avLst/>
          </a:prstGeom>
        </p:spPr>
        <p:txBody>
          <a:bodyPr wrap="square">
            <a:spAutoFit/>
          </a:bodyPr>
          <a:lstStyle/>
          <a:p>
            <a:pPr lvl="0" algn="just">
              <a:lnSpc>
                <a:spcPct val="150000"/>
              </a:lnSpc>
              <a:spcAft>
                <a:spcPts val="800"/>
              </a:spcAft>
            </a:pPr>
            <a:r>
              <a:rPr lang="vi-VN" sz="4000" b="1" dirty="0">
                <a:solidFill>
                  <a:srgbClr val="E4462A"/>
                </a:solidFill>
                <a:latin typeface="Arial" panose="020B0604020202020204" pitchFamily="34" charset="0"/>
                <a:ea typeface="Times New Roman" panose="02020603050405020304" pitchFamily="18" charset="0"/>
                <a:cs typeface="Arial" panose="020B0604020202020204" pitchFamily="34" charset="0"/>
              </a:rPr>
              <a:t>Hai loại </a:t>
            </a:r>
            <a:r>
              <a:rPr lang="en-US" sz="4000" b="1" dirty="0" err="1">
                <a:solidFill>
                  <a:srgbClr val="E4462A"/>
                </a:solidFill>
                <a:latin typeface="Arial" panose="020B0604020202020204" pitchFamily="34" charset="0"/>
                <a:ea typeface="Times New Roman" panose="02020603050405020304" pitchFamily="18" charset="0"/>
                <a:cs typeface="Arial" panose="020B0604020202020204" pitchFamily="34" charset="0"/>
              </a:rPr>
              <a:t>thấu</a:t>
            </a:r>
            <a:r>
              <a:rPr lang="en-US" sz="4000" b="1" dirty="0">
                <a:solidFill>
                  <a:srgbClr val="E4462A"/>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E4462A"/>
                </a:solidFill>
                <a:latin typeface="Arial" panose="020B0604020202020204" pitchFamily="34" charset="0"/>
                <a:ea typeface="Times New Roman" panose="02020603050405020304" pitchFamily="18" charset="0"/>
                <a:cs typeface="Arial" panose="020B0604020202020204" pitchFamily="34" charset="0"/>
              </a:rPr>
              <a:t>kính</a:t>
            </a:r>
            <a:r>
              <a:rPr lang="en-US" sz="4000" b="1" dirty="0">
                <a:solidFill>
                  <a:srgbClr val="E4462A"/>
                </a:solidFill>
                <a:latin typeface="Arial" panose="020B0604020202020204" pitchFamily="34" charset="0"/>
                <a:ea typeface="Times New Roman" panose="02020603050405020304" pitchFamily="18" charset="0"/>
                <a:cs typeface="Arial" panose="020B0604020202020204" pitchFamily="34" charset="0"/>
              </a:rPr>
              <a:t>: </a:t>
            </a:r>
            <a:endParaRPr lang="en-US" sz="4000" b="1" dirty="0">
              <a:solidFill>
                <a:srgbClr val="E4462A"/>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0001470" y="7703742"/>
            <a:ext cx="6096000" cy="1938992"/>
          </a:xfrm>
          <a:prstGeom prst="rect">
            <a:avLst/>
          </a:prstGeom>
        </p:spPr>
        <p:txBody>
          <a:bodyPr wrap="square">
            <a:spAutoFit/>
          </a:bodyPr>
          <a:lstStyle/>
          <a:p>
            <a:pPr lvl="0" algn="just">
              <a:lnSpc>
                <a:spcPct val="150000"/>
              </a:lnSpc>
              <a:spcAft>
                <a:spcPts val="8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dày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895315" y="7669296"/>
            <a:ext cx="6870819" cy="1938992"/>
          </a:xfrm>
          <a:prstGeom prst="rect">
            <a:avLst/>
          </a:prstGeom>
        </p:spPr>
        <p:txBody>
          <a:bodyPr wrap="square">
            <a:spAutoFit/>
          </a:bodyPr>
          <a:lstStyle/>
          <a:p>
            <a:pPr lvl="0" algn="just">
              <a:lnSpc>
                <a:spcPct val="150000"/>
              </a:lnSpc>
              <a:spcAft>
                <a:spcPts val="8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rìa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mỏng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5045" t="50229" r="35502" b="34636"/>
          <a:stretch/>
        </p:blipFill>
        <p:spPr>
          <a:xfrm>
            <a:off x="9413857" y="4510791"/>
            <a:ext cx="6604187" cy="3192951"/>
          </a:xfrm>
          <a:prstGeom prst="rect">
            <a:avLst/>
          </a:prstGeom>
        </p:spPr>
      </p:pic>
      <p:pic>
        <p:nvPicPr>
          <p:cNvPr id="1026" name="Picture 2" descr="Cặp Thấu kính - Vật kí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0" y="914676"/>
            <a:ext cx="36322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6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6D42"/>
        </a:solidFill>
        <a:effectLst/>
      </p:bgPr>
    </p:bg>
    <p:spTree>
      <p:nvGrpSpPr>
        <p:cNvPr id="1" name=""/>
        <p:cNvGrpSpPr/>
        <p:nvPr/>
      </p:nvGrpSpPr>
      <p:grpSpPr>
        <a:xfrm>
          <a:off x="0" y="0"/>
          <a:ext cx="0" cy="0"/>
          <a:chOff x="0" y="0"/>
          <a:chExt cx="0" cy="0"/>
        </a:xfrm>
      </p:grpSpPr>
      <p:grpSp>
        <p:nvGrpSpPr>
          <p:cNvPr id="2" name="Group 2"/>
          <p:cNvGrpSpPr/>
          <p:nvPr/>
        </p:nvGrpSpPr>
        <p:grpSpPr>
          <a:xfrm>
            <a:off x="622232" y="595141"/>
            <a:ext cx="17043536" cy="9096718"/>
            <a:chOff x="0" y="0"/>
            <a:chExt cx="4488833" cy="2395843"/>
          </a:xfrm>
        </p:grpSpPr>
        <p:sp>
          <p:nvSpPr>
            <p:cNvPr id="3" name="Freeform 3"/>
            <p:cNvSpPr/>
            <p:nvPr/>
          </p:nvSpPr>
          <p:spPr>
            <a:xfrm>
              <a:off x="0" y="0"/>
              <a:ext cx="4488833" cy="2395843"/>
            </a:xfrm>
            <a:custGeom>
              <a:avLst/>
              <a:gdLst/>
              <a:ahLst/>
              <a:cxnLst/>
              <a:rect l="l" t="t" r="r" b="b"/>
              <a:pathLst>
                <a:path w="4488833" h="2395843">
                  <a:moveTo>
                    <a:pt x="23166" y="0"/>
                  </a:moveTo>
                  <a:lnTo>
                    <a:pt x="4465666" y="0"/>
                  </a:lnTo>
                  <a:cubicBezTo>
                    <a:pt x="4471810" y="0"/>
                    <a:pt x="4477703" y="2441"/>
                    <a:pt x="4482047" y="6785"/>
                  </a:cubicBezTo>
                  <a:cubicBezTo>
                    <a:pt x="4486392" y="11130"/>
                    <a:pt x="4488833" y="17022"/>
                    <a:pt x="4488833" y="23166"/>
                  </a:cubicBezTo>
                  <a:lnTo>
                    <a:pt x="4488833" y="2372677"/>
                  </a:lnTo>
                  <a:cubicBezTo>
                    <a:pt x="4488833" y="2385471"/>
                    <a:pt x="4478461" y="2395843"/>
                    <a:pt x="4465666" y="2395843"/>
                  </a:cubicBezTo>
                  <a:lnTo>
                    <a:pt x="23166" y="2395843"/>
                  </a:lnTo>
                  <a:cubicBezTo>
                    <a:pt x="10372" y="2395843"/>
                    <a:pt x="0" y="2385471"/>
                    <a:pt x="0" y="2372677"/>
                  </a:cubicBezTo>
                  <a:lnTo>
                    <a:pt x="0" y="23166"/>
                  </a:lnTo>
                  <a:cubicBezTo>
                    <a:pt x="0" y="10372"/>
                    <a:pt x="10372" y="0"/>
                    <a:pt x="23166" y="0"/>
                  </a:cubicBezTo>
                  <a:close/>
                </a:path>
              </a:pathLst>
            </a:custGeom>
            <a:solidFill>
              <a:srgbClr val="FFFFFF"/>
            </a:solidFill>
            <a:ln w="123825" cap="rnd">
              <a:solidFill>
                <a:srgbClr val="E4462A"/>
              </a:solidFill>
              <a:prstDash val="solid"/>
              <a:round/>
            </a:ln>
          </p:spPr>
        </p:sp>
        <p:sp>
          <p:nvSpPr>
            <p:cNvPr id="4" name="TextBox 4"/>
            <p:cNvSpPr txBox="1"/>
            <p:nvPr/>
          </p:nvSpPr>
          <p:spPr>
            <a:xfrm>
              <a:off x="0" y="-38100"/>
              <a:ext cx="4488833" cy="2433943"/>
            </a:xfrm>
            <a:prstGeom prst="rect">
              <a:avLst/>
            </a:prstGeom>
          </p:spPr>
          <p:txBody>
            <a:bodyPr lIns="50800" tIns="50800" rIns="50800" bIns="50800" rtlCol="0" anchor="ctr"/>
            <a:lstStyle/>
            <a:p>
              <a:pPr algn="ctr">
                <a:lnSpc>
                  <a:spcPts val="2659"/>
                </a:lnSpc>
              </a:pPr>
              <a:endParaRPr/>
            </a:p>
          </p:txBody>
        </p:sp>
      </p:grpSp>
      <p:sp>
        <p:nvSpPr>
          <p:cNvPr id="9" name="Rectangle 8"/>
          <p:cNvSpPr/>
          <p:nvPr/>
        </p:nvSpPr>
        <p:spPr>
          <a:xfrm>
            <a:off x="2451317" y="969546"/>
            <a:ext cx="14859000" cy="2041585"/>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vở</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giống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giữa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lăng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46" y="989035"/>
            <a:ext cx="1676971" cy="1676971"/>
          </a:xfrm>
          <a:prstGeom prst="rect">
            <a:avLst/>
          </a:prstGeom>
        </p:spPr>
      </p:pic>
      <p:sp>
        <p:nvSpPr>
          <p:cNvPr id="11" name="Rectangle 10"/>
          <p:cNvSpPr/>
          <p:nvPr/>
        </p:nvSpPr>
        <p:spPr>
          <a:xfrm>
            <a:off x="812663" y="4171969"/>
            <a:ext cx="14020800" cy="2041585"/>
          </a:xfrm>
          <a:prstGeom prst="rect">
            <a:avLst/>
          </a:prstGeom>
        </p:spPr>
        <p:txBody>
          <a:bodyPr wrap="square">
            <a:spAutoFit/>
          </a:bodyPr>
          <a:lstStyle/>
          <a:p>
            <a:pPr algn="just">
              <a:lnSpc>
                <a:spcPct val="150000"/>
              </a:lnSpc>
              <a:spcAft>
                <a:spcPts val="800"/>
              </a:spcAft>
            </a:pPr>
            <a:r>
              <a:rPr lang="en-US" sz="4000" b="1" dirty="0" err="1">
                <a:solidFill>
                  <a:srgbClr val="E4462A"/>
                </a:solidFill>
                <a:latin typeface="Arial" panose="020B0604020202020204" pitchFamily="34" charset="0"/>
                <a:ea typeface="Calibri" panose="020F0502020204030204" pitchFamily="34" charset="0"/>
                <a:cs typeface="Arial" panose="020B0604020202020204" pitchFamily="34" charset="0"/>
              </a:rPr>
              <a:t>Giống</a:t>
            </a:r>
            <a:r>
              <a:rPr lang="en-US" sz="4000" b="1"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E4462A"/>
                </a:solidFill>
                <a:latin typeface="Arial" panose="020B0604020202020204" pitchFamily="34" charset="0"/>
                <a:ea typeface="Calibri" panose="020F0502020204030204" pitchFamily="34" charset="0"/>
                <a:cs typeface="Arial" panose="020B0604020202020204" pitchFamily="34" charset="0"/>
              </a:rPr>
              <a:t>nhau</a:t>
            </a:r>
            <a:r>
              <a:rPr lang="en-US" sz="4000" b="1"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suốt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b="1" dirty="0" err="1">
                <a:solidFill>
                  <a:srgbClr val="E4462A"/>
                </a:solidFill>
                <a:latin typeface="Arial" panose="020B0604020202020204" pitchFamily="34" charset="0"/>
                <a:ea typeface="Calibri" panose="020F0502020204030204" pitchFamily="34" charset="0"/>
                <a:cs typeface="Arial" panose="020B0604020202020204" pitchFamily="34" charset="0"/>
              </a:rPr>
              <a:t>Khác</a:t>
            </a:r>
            <a:r>
              <a:rPr lang="en-US" sz="4000" b="1"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E4462A"/>
                </a:solidFill>
                <a:latin typeface="Arial" panose="020B0604020202020204" pitchFamily="34" charset="0"/>
                <a:ea typeface="Calibri" panose="020F0502020204030204" pitchFamily="34" charset="0"/>
                <a:cs typeface="Arial" panose="020B0604020202020204" pitchFamily="34" charset="0"/>
              </a:rPr>
              <a:t>nhau</a:t>
            </a:r>
            <a:r>
              <a:rPr lang="en-US" sz="4000" b="1" dirty="0">
                <a:solidFill>
                  <a:srgbClr val="E4462A"/>
                </a:solidFill>
                <a:latin typeface="Arial" panose="020B0604020202020204" pitchFamily="34" charset="0"/>
                <a:ea typeface="Calibri" panose="020F0502020204030204" pitchFamily="34" charset="0"/>
                <a:cs typeface="Arial" panose="020B0604020202020204" pitchFamily="34" charset="0"/>
              </a:rPr>
              <a:t> : </a:t>
            </a:r>
          </a:p>
        </p:txBody>
      </p:sp>
      <p:sp>
        <p:nvSpPr>
          <p:cNvPr id="20" name="Rectangle 19"/>
          <p:cNvSpPr/>
          <p:nvPr/>
        </p:nvSpPr>
        <p:spPr>
          <a:xfrm>
            <a:off x="685800" y="6349694"/>
            <a:ext cx="8446275" cy="327660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spcAft>
                <a:spcPts val="800"/>
              </a:spcAft>
            </a:pPr>
            <a:r>
              <a:rPr lang="en-US" sz="4000" dirty="0" err="1">
                <a:solidFill>
                  <a:srgbClr val="E4462A"/>
                </a:solidFill>
                <a:latin typeface="Arial" panose="020B0604020202020204" pitchFamily="34" charset="0"/>
                <a:ea typeface="Calibri" panose="020F0502020204030204" pitchFamily="34" charset="0"/>
                <a:cs typeface="Arial" panose="020B0604020202020204" pitchFamily="34" charset="0"/>
              </a:rPr>
              <a:t>Lăng</a:t>
            </a:r>
            <a:r>
              <a:rPr lang="en-US" sz="4000"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E4462A"/>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bởi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lăng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trụ</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đứng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diện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tam </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1" name="Rectangle 20"/>
          <p:cNvSpPr/>
          <p:nvPr/>
        </p:nvSpPr>
        <p:spPr>
          <a:xfrm>
            <a:off x="9220200" y="6349694"/>
            <a:ext cx="8382000" cy="3276600"/>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spcAft>
                <a:spcPts val="800"/>
              </a:spcAft>
            </a:pPr>
            <a:r>
              <a:rPr lang="en-US" sz="4000" dirty="0" err="1">
                <a:solidFill>
                  <a:srgbClr val="E4462A"/>
                </a:solidFill>
                <a:latin typeface="Arial" panose="020B0604020202020204" pitchFamily="34" charset="0"/>
                <a:ea typeface="Calibri" panose="020F0502020204030204" pitchFamily="34" charset="0"/>
                <a:cs typeface="Arial" panose="020B0604020202020204" pitchFamily="34" charset="0"/>
              </a:rPr>
              <a:t>Thấu</a:t>
            </a:r>
            <a:r>
              <a:rPr lang="en-US" sz="4000" dirty="0">
                <a:solidFill>
                  <a:srgbClr val="E4462A"/>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E4462A"/>
                </a:solidFill>
                <a:latin typeface="Arial" panose="020B0604020202020204" pitchFamily="34" charset="0"/>
                <a:ea typeface="Calibri" panose="020F0502020204030204" pitchFamily="34" charset="0"/>
                <a:cs typeface="Arial" panose="020B0604020202020204" pitchFamily="34" charset="0"/>
              </a:rPr>
              <a:t>kính</a:t>
            </a:r>
            <a:r>
              <a:rPr lang="en-US" sz="4000" dirty="0">
                <a:solidFill>
                  <a:srgbClr val="E4462A"/>
                </a:solidFill>
                <a:latin typeface="Arial" panose="020B0604020202020204" pitchFamily="34" charset="0"/>
                <a:ea typeface="Calibri" panose="020F0502020204030204" pitchFamily="34" charset="0"/>
                <a:cs typeface="Arial" panose="020B0604020202020204" pitchFamily="34" charset="0"/>
              </a:rPr>
              <a:t> :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hạn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bởi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phẳng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cong.</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6" name="Rounded Rectangle 15"/>
          <p:cNvSpPr/>
          <p:nvPr/>
        </p:nvSpPr>
        <p:spPr>
          <a:xfrm>
            <a:off x="812663" y="3059900"/>
            <a:ext cx="2362200" cy="975930"/>
          </a:xfrm>
          <a:prstGeom prst="roundRect">
            <a:avLst>
              <a:gd name="adj" fmla="val 50000"/>
            </a:avLst>
          </a:prstGeom>
          <a:solidFill>
            <a:srgbClr val="E446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000" b="1" dirty="0">
                <a:latin typeface="Arial" panose="020B0604020202020204" pitchFamily="34" charset="0"/>
                <a:cs typeface="Arial" panose="020B0604020202020204" pitchFamily="34" charset="0"/>
              </a:rPr>
              <a:t>Trả lời:</a:t>
            </a:r>
            <a:endParaRPr lang="en-US" sz="4000" b="1" dirty="0">
              <a:latin typeface="Arial" panose="020B0604020202020204" pitchFamily="34" charset="0"/>
              <a:cs typeface="Arial" panose="020B0604020202020204" pitchFamily="34" charset="0"/>
            </a:endParaRPr>
          </a:p>
        </p:txBody>
      </p:sp>
      <p:sp>
        <p:nvSpPr>
          <p:cNvPr id="23" name="Freeform 3"/>
          <p:cNvSpPr/>
          <p:nvPr/>
        </p:nvSpPr>
        <p:spPr>
          <a:xfrm>
            <a:off x="16331422" y="102466"/>
            <a:ext cx="2135876" cy="1986365"/>
          </a:xfrm>
          <a:custGeom>
            <a:avLst/>
            <a:gdLst/>
            <a:ahLst/>
            <a:cxnLst/>
            <a:rect l="l" t="t" r="r" b="b"/>
            <a:pathLst>
              <a:path w="4143848" h="3853779">
                <a:moveTo>
                  <a:pt x="0" y="0"/>
                </a:moveTo>
                <a:lnTo>
                  <a:pt x="4143848" y="0"/>
                </a:lnTo>
                <a:lnTo>
                  <a:pt x="4143848" y="3853780"/>
                </a:lnTo>
                <a:lnTo>
                  <a:pt x="0" y="3853780"/>
                </a:lnTo>
                <a:lnTo>
                  <a:pt x="0" y="0"/>
                </a:lnTo>
                <a:close/>
              </a:path>
            </a:pathLst>
          </a:custGeom>
          <a:blipFill>
            <a:blip r:embed="rId3"/>
            <a:stretch>
              <a:fillRect/>
            </a:stretch>
          </a:blipFill>
        </p:spPr>
      </p:sp>
    </p:spTree>
    <p:extLst>
      <p:ext uri="{BB962C8B-B14F-4D97-AF65-F5344CB8AC3E}">
        <p14:creationId xmlns:p14="http://schemas.microsoft.com/office/powerpoint/2010/main" val="23146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8"/>
            </p:par>
          </p:childTnLst>
        </p:cTn>
      </p:par>
    </p:tnLst>
    <p:bldLst>
      <p:bldP spid="11" grpId="0"/>
      <p:bldP spid="20" grpId="0" animBg="1"/>
      <p:bldP spid="21"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TotalTime>
  <Words>2297</Words>
  <Application>Microsoft Office PowerPoint</Application>
  <PresentationFormat>Custom</PresentationFormat>
  <Paragraphs>200</Paragraphs>
  <Slides>45</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Times New Roman</vt:lpstr>
      <vt:lpstr>Arial</vt:lpstr>
      <vt:lpstr>Hobo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trungduchy1980</cp:lastModifiedBy>
  <cp:revision>1</cp:revision>
  <dcterms:created xsi:type="dcterms:W3CDTF">2006-08-16T00:00:00Z</dcterms:created>
  <dcterms:modified xsi:type="dcterms:W3CDTF">2024-10-04T03:43:47Z</dcterms:modified>
  <dc:identifier>DAGMwkuFPZs</dc:identifier>
</cp:coreProperties>
</file>