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Lst>
  <p:notesMasterIdLst>
    <p:notesMasterId r:id="rId15"/>
  </p:notesMasterIdLst>
  <p:sldIdLst>
    <p:sldId id="257" r:id="rId3"/>
    <p:sldId id="271" r:id="rId4"/>
    <p:sldId id="304" r:id="rId5"/>
    <p:sldId id="334" r:id="rId6"/>
    <p:sldId id="291" r:id="rId7"/>
    <p:sldId id="294" r:id="rId8"/>
    <p:sldId id="296" r:id="rId9"/>
    <p:sldId id="336" r:id="rId10"/>
    <p:sldId id="335" r:id="rId11"/>
    <p:sldId id="337" r:id="rId12"/>
    <p:sldId id="338" r:id="rId13"/>
    <p:sldId id="30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00FF"/>
    <a:srgbClr val="0000CC"/>
    <a:srgbClr val="30943A"/>
    <a:srgbClr val="2F9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90"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9BD59-BA59-45C5-ABC9-CF06E420C3FF}" type="datetimeFigureOut">
              <a:rPr lang="en-US" smtClean="0"/>
              <a:t>23/10/2025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2F3A7-67ED-4764-9EAF-DBF236D0B202}" type="slidenum">
              <a:rPr lang="en-US" smtClean="0"/>
              <a:t>‹#›</a:t>
            </a:fld>
            <a:endParaRPr lang="en-US"/>
          </a:p>
        </p:txBody>
      </p:sp>
    </p:spTree>
    <p:extLst>
      <p:ext uri="{BB962C8B-B14F-4D97-AF65-F5344CB8AC3E}">
        <p14:creationId xmlns:p14="http://schemas.microsoft.com/office/powerpoint/2010/main" val="1977016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3</a:t>
            </a:fld>
            <a:endParaRPr lang="zh-CN" altLang="en-US"/>
          </a:p>
        </p:txBody>
      </p:sp>
    </p:spTree>
    <p:extLst>
      <p:ext uri="{BB962C8B-B14F-4D97-AF65-F5344CB8AC3E}">
        <p14:creationId xmlns:p14="http://schemas.microsoft.com/office/powerpoint/2010/main" val="345401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125362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3152442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2932502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315244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Calibri"/>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293250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D68BAA-3567-4978-AE67-0DB8DC72FF72}" type="datetimeFigureOut">
              <a:rPr lang="en-US" smtClean="0"/>
              <a:t>23/10/2025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a:fillRect/>
          </a:stretch>
        </p:blipFill>
        <p:spPr>
          <a:xfrm>
            <a:off x="109209" y="2082441"/>
            <a:ext cx="11973582" cy="467526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AD68BAA-3567-4978-AE67-0DB8DC72FF72}" type="datetimeFigureOut">
              <a:rPr lang="en-US" smtClean="0"/>
              <a:t>23/10/2025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583F668E-46D2-4DA9-9633-D3895B2DF2F7}" type="slidenum">
              <a:rPr lang="en-US" smtClean="0"/>
              <a:t>‹#›</a:t>
            </a:fld>
            <a:endParaRPr lang="en-US"/>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AD68BAA-3567-4978-AE67-0DB8DC72FF72}" type="datetimeFigureOut">
              <a:rPr lang="en-US" smtClean="0"/>
              <a:t>23/10/2025</a:t>
            </a:fld>
            <a:endParaRPr lang="en-US"/>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a:t>Click to edit Master title style</a:t>
            </a:r>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D68BAA-3567-4978-AE67-0DB8DC72FF72}" type="datetimeFigureOut">
              <a:rPr lang="en-US" smtClean="0"/>
              <a:t>23/10/2025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D68BAA-3567-4978-AE67-0DB8DC72FF72}" type="datetimeFigureOut">
              <a:rPr lang="en-US" smtClean="0"/>
              <a:t>23/10/2025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D68BAA-3567-4978-AE67-0DB8DC72FF72}" type="datetimeFigureOut">
              <a:rPr lang="en-US" smtClean="0"/>
              <a:t>23/10/2025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AD68BAA-3567-4978-AE67-0DB8DC72FF72}" type="datetimeFigureOut">
              <a:rPr lang="en-US" smtClean="0"/>
              <a:t>23/10/2025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D68BAA-3567-4978-AE67-0DB8DC72FF72}" type="datetimeFigureOut">
              <a:rPr lang="en-US" smtClean="0"/>
              <a:t>23/10/2025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EAD68BAA-3567-4978-AE67-0DB8DC72FF72}" type="datetimeFigureOut">
              <a:rPr lang="en-US" smtClean="0"/>
              <a:t>23/10/2025</a:t>
            </a:fld>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98103" y="395428"/>
            <a:ext cx="1980708"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D68BAA-3567-4978-AE67-0DB8DC72FF72}" type="datetimeFigureOut">
              <a:rPr lang="en-US" smtClean="0"/>
              <a:t>23/10/2025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D68BAA-3567-4978-AE67-0DB8DC72FF72}" type="datetimeFigureOut">
              <a:rPr lang="en-US" smtClean="0"/>
              <a:t>23/10/2025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D68BAA-3567-4978-AE67-0DB8DC72FF72}" type="datetimeFigureOut">
              <a:rPr lang="en-US" smtClean="0"/>
              <a:t>23/10/2025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D68BAA-3567-4978-AE67-0DB8DC72FF72}" type="datetimeFigureOut">
              <a:rPr lang="en-US" smtClean="0"/>
              <a:t>23/10/2025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D68BAA-3567-4978-AE67-0DB8DC72FF72}" type="datetimeFigureOut">
              <a:rPr lang="en-US" smtClean="0"/>
              <a:t>23/10/2025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68BAA-3567-4978-AE67-0DB8DC72FF72}" type="datetimeFigureOut">
              <a:rPr lang="en-US" smtClean="0"/>
              <a:t>23/10/2025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23/10/2025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23/10/2025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8BAA-3567-4978-AE67-0DB8DC72FF72}" type="datetimeFigureOut">
              <a:rPr lang="en-US" smtClean="0"/>
              <a:t>23/10/2025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668E-46D2-4DA9-9633-D3895B2DF2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EAD68BAA-3567-4978-AE67-0DB8DC72FF72}" type="datetimeFigureOut">
              <a:rPr lang="en-US" smtClean="0"/>
              <a:t>23/10/2025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583F668E-46D2-4DA9-9633-D3895B2DF2F7}" type="slidenum">
              <a:rPr lang="en-US" smtClean="0"/>
              <a:t>‹#›</a:t>
            </a:fld>
            <a:endParaRPr lang="en-US"/>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4157914" y="2128484"/>
            <a:ext cx="790072" cy="732603"/>
          </a:xfrm>
          <a:prstGeom prst="rect">
            <a:avLst/>
          </a:prstGeom>
        </p:spPr>
      </p:pic>
      <p:pic>
        <p:nvPicPr>
          <p:cNvPr id="19" name="图片 18"/>
          <p:cNvPicPr>
            <a:picLocks noChangeAspect="1"/>
          </p:cNvPicPr>
          <p:nvPr/>
        </p:nvPicPr>
        <p:blipFill rotWithShape="1">
          <a:blip r:embed="rId3">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9829415" y="5042197"/>
            <a:ext cx="877117" cy="813316"/>
          </a:xfrm>
          <a:prstGeom prst="rect">
            <a:avLst/>
          </a:prstGeom>
        </p:spPr>
      </p:pic>
      <p:sp>
        <p:nvSpPr>
          <p:cNvPr id="3" name="TextBox 2"/>
          <p:cNvSpPr txBox="1"/>
          <p:nvPr/>
        </p:nvSpPr>
        <p:spPr>
          <a:xfrm>
            <a:off x="3178615" y="273340"/>
            <a:ext cx="4029738"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AI NHANH HƠN???</a:t>
            </a:r>
          </a:p>
        </p:txBody>
      </p:sp>
      <p:sp>
        <p:nvSpPr>
          <p:cNvPr id="4" name="TextBox 3"/>
          <p:cNvSpPr txBox="1"/>
          <p:nvPr/>
        </p:nvSpPr>
        <p:spPr>
          <a:xfrm>
            <a:off x="421105" y="996700"/>
            <a:ext cx="11245379" cy="5693866"/>
          </a:xfrm>
          <a:prstGeom prst="rect">
            <a:avLst/>
          </a:prstGeom>
          <a:noFill/>
        </p:spPr>
        <p:txBody>
          <a:bodyPr wrap="square" rtlCol="0">
            <a:spAutoFit/>
          </a:bodyPr>
          <a:lstStyle/>
          <a:p>
            <a:pPr algn="just"/>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đoạn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văn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sau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người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viết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đã</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dùng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những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viết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tắt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tổ</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chức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quốc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tế</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viết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tắt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ý </a:t>
            </a:r>
            <a:r>
              <a:rPr lang="en-US" sz="2800" dirty="0" err="1">
                <a:solidFill>
                  <a:srgbClr val="0000CC"/>
                </a:solidFill>
                <a:latin typeface="Times New Roman" panose="02020603050405020304" pitchFamily="18" charset="0"/>
                <a:cs typeface="Times New Roman" panose="02020603050405020304" pitchFamily="18" charset="0"/>
              </a:rPr>
              <a:t>nghĩa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gì</a:t>
            </a:r>
            <a:r>
              <a:rPr lang="en-US" sz="2800" dirty="0">
                <a:solidFill>
                  <a:srgbClr val="0000CC"/>
                </a:solidFill>
                <a:latin typeface="Times New Roman" panose="02020603050405020304" pitchFamily="18" charset="0"/>
                <a:cs typeface="Times New Roman" panose="02020603050405020304" pitchFamily="18" charset="0"/>
              </a:rPr>
              <a:t>?</a:t>
            </a:r>
            <a:endParaRPr lang="vi-VN" sz="2800" dirty="0">
              <a:solidFill>
                <a:srgbClr val="0000CC"/>
              </a:solidFill>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Thuyết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trình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trị</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ngoại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trị</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toàn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cầu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vịnh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Hạ</a:t>
            </a:r>
            <a:r>
              <a:rPr lang="en-US" sz="2800" b="1" i="1" dirty="0">
                <a:latin typeface="Times New Roman" panose="02020603050405020304" pitchFamily="18" charset="0"/>
                <a:cs typeface="Times New Roman" panose="02020603050405020304" pitchFamily="18" charset="0"/>
              </a:rPr>
              <a:t> Long </a:t>
            </a:r>
            <a:r>
              <a:rPr lang="en-US" sz="2800" b="1" i="1" dirty="0" err="1">
                <a:latin typeface="Times New Roman" panose="02020603050405020304" pitchFamily="18" charset="0"/>
                <a:cs typeface="Times New Roman" panose="02020603050405020304" pitchFamily="18" charset="0"/>
              </a:rPr>
              <a:t>tại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Hội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đồng</a:t>
            </a:r>
            <a:r>
              <a:rPr lang="en-US" sz="2800" b="1" i="1" dirty="0">
                <a:latin typeface="Times New Roman" panose="02020603050405020304" pitchFamily="18" charset="0"/>
                <a:cs typeface="Times New Roman" panose="02020603050405020304" pitchFamily="18" charset="0"/>
              </a:rPr>
              <a:t> Di </a:t>
            </a:r>
            <a:r>
              <a:rPr lang="en-US" sz="2800" b="1" i="1" dirty="0" err="1">
                <a:latin typeface="Times New Roman" panose="02020603050405020304" pitchFamily="18" charset="0"/>
                <a:cs typeface="Times New Roman" panose="02020603050405020304" pitchFamily="18" charset="0"/>
              </a:rPr>
              <a:t>sản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trước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biểu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quyết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Giêm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Tho-sen</a:t>
            </a:r>
            <a:r>
              <a:rPr lang="en-US" sz="2800" b="1" i="1" dirty="0">
                <a:latin typeface="Times New Roman" panose="02020603050405020304" pitchFamily="18" charset="0"/>
                <a:cs typeface="Times New Roman" panose="02020603050405020304" pitchFamily="18" charset="0"/>
              </a:rPr>
              <a:t> (James </a:t>
            </a:r>
            <a:r>
              <a:rPr lang="en-US" sz="2800" b="1" i="1" dirty="0" err="1">
                <a:latin typeface="Times New Roman" panose="02020603050405020304" pitchFamily="18" charset="0"/>
                <a:cs typeface="Times New Roman" panose="02020603050405020304" pitchFamily="18" charset="0"/>
              </a:rPr>
              <a:t>Thorsell</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đốc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Bảo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tồn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Quốc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tế</a:t>
            </a:r>
            <a:r>
              <a:rPr lang="en-US" sz="2800" b="1" i="1" dirty="0">
                <a:latin typeface="Times New Roman" panose="02020603050405020304" pitchFamily="18" charset="0"/>
                <a:cs typeface="Times New Roman" panose="02020603050405020304" pitchFamily="18" charset="0"/>
              </a:rPr>
              <a:t> (IUCN)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dục</a:t>
            </a:r>
            <a:r>
              <a:rPr lang="en-US" sz="2800" b="1" i="1" dirty="0">
                <a:latin typeface="Times New Roman" panose="02020603050405020304" pitchFamily="18" charset="0"/>
                <a:cs typeface="Times New Roman" panose="02020603050405020304" pitchFamily="18" charset="0"/>
              </a:rPr>
              <a:t>, Khoa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Văn </a:t>
            </a:r>
            <a:r>
              <a:rPr lang="en-US" sz="2800" b="1" i="1" dirty="0" err="1">
                <a:latin typeface="Times New Roman" panose="02020603050405020304" pitchFamily="18" charset="0"/>
                <a:cs typeface="Times New Roman" panose="02020603050405020304" pitchFamily="18" charset="0"/>
              </a:rPr>
              <a:t>hóa</a:t>
            </a:r>
            <a:r>
              <a:rPr lang="en-US" sz="2800" b="1" i="1" dirty="0">
                <a:latin typeface="Times New Roman" panose="02020603050405020304" pitchFamily="18" charset="0"/>
                <a:cs typeface="Times New Roman" panose="02020603050405020304" pitchFamily="18" charset="0"/>
              </a:rPr>
              <a:t> Liên </a:t>
            </a:r>
            <a:r>
              <a:rPr lang="en-US" sz="2800" b="1" i="1" dirty="0" err="1">
                <a:latin typeface="Times New Roman" panose="02020603050405020304" pitchFamily="18" charset="0"/>
                <a:cs typeface="Times New Roman" panose="02020603050405020304" pitchFamily="18" charset="0"/>
              </a:rPr>
              <a:t>hợp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quốc</a:t>
            </a:r>
            <a:r>
              <a:rPr lang="en-US" sz="2800" b="1" i="1" dirty="0">
                <a:latin typeface="Times New Roman" panose="02020603050405020304" pitchFamily="18" charset="0"/>
                <a:cs typeface="Times New Roman" panose="02020603050405020304" pitchFamily="18" charset="0"/>
              </a:rPr>
              <a:t> (UNESCO), </a:t>
            </a:r>
            <a:r>
              <a:rPr lang="en-US" sz="2800" b="1" i="1" dirty="0" err="1">
                <a:latin typeface="Times New Roman" panose="02020603050405020304" pitchFamily="18" charset="0"/>
                <a:cs typeface="Times New Roman" panose="02020603050405020304" pitchFamily="18" charset="0"/>
              </a:rPr>
              <a:t>đã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vẻ</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đẹp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Hạ</a:t>
            </a:r>
            <a:r>
              <a:rPr lang="en-US" sz="2800" b="1" i="1" dirty="0">
                <a:latin typeface="Times New Roman" panose="02020603050405020304" pitchFamily="18" charset="0"/>
                <a:cs typeface="Times New Roman" panose="02020603050405020304" pitchFamily="18" charset="0"/>
              </a:rPr>
              <a:t> Long </a:t>
            </a:r>
            <a:r>
              <a:rPr lang="en-US" sz="2800" b="1" i="1" dirty="0" err="1">
                <a:latin typeface="Times New Roman" panose="02020603050405020304" pitchFamily="18" charset="0"/>
                <a:cs typeface="Times New Roman" panose="02020603050405020304" pitchFamily="18" charset="0"/>
              </a:rPr>
              <a:t>như</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sau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ngọn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núi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nhô</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mặt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nước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Hạ</a:t>
            </a:r>
            <a:r>
              <a:rPr lang="en-US" sz="2800" b="1" i="1" dirty="0">
                <a:latin typeface="Times New Roman" panose="02020603050405020304" pitchFamily="18" charset="0"/>
                <a:cs typeface="Times New Roman" panose="02020603050405020304" pitchFamily="18" charset="0"/>
              </a:rPr>
              <a:t> Long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một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cảnh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đáo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một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tuyệt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mĩ</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ưu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đặc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biệt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di </a:t>
            </a:r>
            <a:r>
              <a:rPr lang="en-US" sz="2800" b="1" i="1" dirty="0" err="1">
                <a:latin typeface="Times New Roman" panose="02020603050405020304" pitchFamily="18" charset="0"/>
                <a:cs typeface="Times New Roman" panose="02020603050405020304" pitchFamily="18" charset="0"/>
              </a:rPr>
              <a:t>sản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khảo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xứng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bảo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danh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mục</a:t>
            </a:r>
            <a:r>
              <a:rPr lang="en-US" sz="2800" b="1" i="1" dirty="0">
                <a:latin typeface="Times New Roman" panose="02020603050405020304" pitchFamily="18" charset="0"/>
                <a:cs typeface="Times New Roman" panose="02020603050405020304" pitchFamily="18" charset="0"/>
              </a:rPr>
              <a:t> Di </a:t>
            </a:r>
            <a:r>
              <a:rPr lang="en-US" sz="2800" b="1" i="1" dirty="0" err="1">
                <a:latin typeface="Times New Roman" panose="02020603050405020304" pitchFamily="18" charset="0"/>
                <a:cs typeface="Times New Roman" panose="02020603050405020304" pitchFamily="18" charset="0"/>
              </a:rPr>
              <a:t>sản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theo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theo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tiêu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chuẩn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một</a:t>
            </a:r>
            <a:r>
              <a:rPr lang="en-US" sz="2800" b="1" i="1" dirty="0">
                <a:latin typeface="Times New Roman" panose="02020603050405020304" pitchFamily="18" charset="0"/>
                <a:cs typeface="Times New Roman" panose="02020603050405020304" pitchFamily="18" charset="0"/>
              </a:rPr>
              <a:t> Di </a:t>
            </a:r>
            <a:r>
              <a:rPr lang="en-US" sz="2800" b="1" i="1" dirty="0" err="1">
                <a:latin typeface="Times New Roman" panose="02020603050405020304" pitchFamily="18" charset="0"/>
                <a:cs typeface="Times New Roman" panose="02020603050405020304" pitchFamily="18" charset="0"/>
              </a:rPr>
              <a:t>sản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nhiên</a:t>
            </a:r>
            <a:r>
              <a:rPr lang="en-US" sz="2800" b="1" i="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a:p>
            <a:pPr algn="ctr"/>
            <a:r>
              <a:rPr lang="en-US" sz="2800" i="1"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Hạ</a:t>
            </a:r>
            <a:r>
              <a:rPr lang="en-US" sz="2800" i="1" dirty="0">
                <a:latin typeface="Times New Roman" panose="02020603050405020304" pitchFamily="18" charset="0"/>
                <a:cs typeface="Times New Roman" panose="02020603050405020304" pitchFamily="18" charset="0"/>
              </a:rPr>
              <a:t> Long: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tuyệt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mĩ</a:t>
            </a:r>
            <a:r>
              <a:rPr lang="en-US" sz="2800" i="1"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SGK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9,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1, tr56</a:t>
            </a:r>
            <a:r>
              <a:rPr lang="en-US" sz="2800" i="1"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 calcmode="lin" valueType="num">
                                      <p:cBhvr>
                                        <p:cTn id="9" dur="1250" fill="hold"/>
                                        <p:tgtEl>
                                          <p:spTgt spid="4"/>
                                        </p:tgtEl>
                                        <p:attrNameLst>
                                          <p:attrName>style.rotation</p:attrName>
                                        </p:attrNameLst>
                                      </p:cBhvr>
                                      <p:tavLst>
                                        <p:tav tm="0">
                                          <p:val>
                                            <p:fltVal val="90"/>
                                          </p:val>
                                        </p:tav>
                                        <p:tav tm="100000">
                                          <p:val>
                                            <p:fltVal val="0"/>
                                          </p:val>
                                        </p:tav>
                                      </p:tavLst>
                                    </p:anim>
                                    <p:animEffect transition="in" filter="fade">
                                      <p:cBhvr>
                                        <p:cTn id="10"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5D873C7-FCCA-19A9-808F-EF1094C0FF41}"/>
              </a:ext>
            </a:extLst>
          </p:cNvPr>
          <p:cNvGraphicFramePr>
            <a:graphicFrameLocks noGrp="1"/>
          </p:cNvGraphicFramePr>
          <p:nvPr>
            <p:extLst>
              <p:ext uri="{D42A27DB-BD31-4B8C-83A1-F6EECF244321}">
                <p14:modId xmlns:p14="http://schemas.microsoft.com/office/powerpoint/2010/main" val="1652906156"/>
              </p:ext>
            </p:extLst>
          </p:nvPr>
        </p:nvGraphicFramePr>
        <p:xfrm>
          <a:off x="204536" y="102357"/>
          <a:ext cx="11987464" cy="6820312"/>
        </p:xfrm>
        <a:graphic>
          <a:graphicData uri="http://schemas.openxmlformats.org/drawingml/2006/table">
            <a:tbl>
              <a:tblPr firstRow="1" bandRow="1">
                <a:tableStyleId>{5C22544A-7EE6-4342-B048-85BDC9FD1C3A}</a:tableStyleId>
              </a:tblPr>
              <a:tblGrid>
                <a:gridCol w="2069432">
                  <a:extLst>
                    <a:ext uri="{9D8B030D-6E8A-4147-A177-3AD203B41FA5}">
                      <a16:colId xmlns:a16="http://schemas.microsoft.com/office/drawing/2014/main" val="3919694408"/>
                    </a:ext>
                  </a:extLst>
                </a:gridCol>
                <a:gridCol w="4138863">
                  <a:extLst>
                    <a:ext uri="{9D8B030D-6E8A-4147-A177-3AD203B41FA5}">
                      <a16:colId xmlns:a16="http://schemas.microsoft.com/office/drawing/2014/main" val="81328027"/>
                    </a:ext>
                  </a:extLst>
                </a:gridCol>
                <a:gridCol w="5779169">
                  <a:extLst>
                    <a:ext uri="{9D8B030D-6E8A-4147-A177-3AD203B41FA5}">
                      <a16:colId xmlns:a16="http://schemas.microsoft.com/office/drawing/2014/main" val="4191876780"/>
                    </a:ext>
                  </a:extLst>
                </a:gridCol>
              </a:tblGrid>
              <a:tr h="412218">
                <a:tc>
                  <a:txBody>
                    <a:bodyPr/>
                    <a:lstStyle/>
                    <a:p>
                      <a:pPr algn="ct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Tên</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viết</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tắt</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quốc</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tế</a:t>
                      </a:r>
                      <a:endParaRPr lang="en-US" sz="2500" dirty="0">
                        <a:latin typeface="Times New Roman" panose="02020603050405020304" pitchFamily="18" charset="0"/>
                        <a:cs typeface="Times New Roman" panose="02020603050405020304" pitchFamily="18" charset="0"/>
                      </a:endParaRPr>
                    </a:p>
                  </a:txBody>
                  <a:tcPr/>
                </a:tc>
                <a:tc>
                  <a:txBody>
                    <a:bodyPr/>
                    <a:lstStyle/>
                    <a:p>
                      <a:pPr algn="ct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Tên</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đầy</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đủ</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tiếng</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Anh</a:t>
                      </a:r>
                      <a:endParaRPr lang="en-US" sz="2500" dirty="0">
                        <a:latin typeface="Times New Roman" panose="02020603050405020304" pitchFamily="18" charset="0"/>
                        <a:cs typeface="Times New Roman" panose="02020603050405020304" pitchFamily="18" charset="0"/>
                      </a:endParaRPr>
                    </a:p>
                  </a:txBody>
                  <a:tcPr anchor="ctr"/>
                </a:tc>
                <a:tc>
                  <a:txBody>
                    <a:bodyPr/>
                    <a:lstStyle/>
                    <a:p>
                      <a:pPr algn="ct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Tên</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đầy</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đủ</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tiếng</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Việt</a:t>
                      </a:r>
                      <a:endParaRPr lang="en-US" sz="25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66359041"/>
                  </a:ext>
                </a:extLst>
              </a:tr>
              <a:tr h="412218">
                <a:tc>
                  <a:txBody>
                    <a:bodyPr/>
                    <a:lstStyle/>
                    <a:p>
                      <a:pPr algn="l" fontAlgn="ctr"/>
                      <a:r>
                        <a:rPr lang="en-US" sz="2500" b="1" dirty="0">
                          <a:solidFill>
                            <a:srgbClr val="FF0000"/>
                          </a:solidFill>
                          <a:effectLst/>
                          <a:latin typeface="Times New Roman" panose="02020603050405020304" pitchFamily="18" charset="0"/>
                          <a:cs typeface="Times New Roman" panose="02020603050405020304" pitchFamily="18" charset="0"/>
                        </a:rPr>
                        <a:t>AFC</a:t>
                      </a:r>
                    </a:p>
                  </a:txBody>
                  <a:tcPr marL="31750" marR="31750" marT="12700" marB="12700" anchor="ctr"/>
                </a:tc>
                <a:tc>
                  <a:txBody>
                    <a:bodyPr/>
                    <a:lstStyle/>
                    <a:p>
                      <a:pPr algn="l" fontAlgn="ctr"/>
                      <a:r>
                        <a:rPr lang="en-US" sz="2500" dirty="0">
                          <a:solidFill>
                            <a:srgbClr val="FF0000"/>
                          </a:solidFill>
                          <a:effectLst/>
                          <a:latin typeface="Times New Roman" panose="02020603050405020304" pitchFamily="18" charset="0"/>
                          <a:cs typeface="Times New Roman" panose="02020603050405020304" pitchFamily="18" charset="0"/>
                        </a:rPr>
                        <a:t>Asian Football Confederation</a:t>
                      </a:r>
                    </a:p>
                  </a:txBody>
                  <a:tcPr marL="31750" marR="31750" marT="12700" marB="12700" anchor="ctr"/>
                </a:tc>
                <a:tc>
                  <a:txBody>
                    <a:bodyPr/>
                    <a:lstStyle/>
                    <a:p>
                      <a:pPr algn="l" fontAlgn="ctr"/>
                      <a:r>
                        <a:rPr lang="en-US" sz="2500" dirty="0">
                          <a:solidFill>
                            <a:srgbClr val="FF0000"/>
                          </a:solidFill>
                          <a:effectLst/>
                          <a:latin typeface="Times New Roman" panose="02020603050405020304" pitchFamily="18" charset="0"/>
                          <a:cs typeface="Times New Roman" panose="02020603050405020304" pitchFamily="18" charset="0"/>
                        </a:rPr>
                        <a:t>Liên </a:t>
                      </a:r>
                      <a:r>
                        <a:rPr lang="en-US" sz="2500" dirty="0" err="1">
                          <a:solidFill>
                            <a:srgbClr val="FF0000"/>
                          </a:solidFill>
                          <a:effectLst/>
                          <a:latin typeface="Times New Roman" panose="02020603050405020304" pitchFamily="18" charset="0"/>
                          <a:cs typeface="Times New Roman" panose="02020603050405020304" pitchFamily="18" charset="0"/>
                        </a:rPr>
                        <a:t>đoàn</a:t>
                      </a:r>
                      <a:r>
                        <a:rPr lang="en-US" sz="2500" dirty="0">
                          <a:solidFill>
                            <a:srgbClr val="FF0000"/>
                          </a:solidFill>
                          <a:effectLst/>
                          <a:latin typeface="Times New Roman" panose="02020603050405020304" pitchFamily="18" charset="0"/>
                          <a:cs typeface="Times New Roman" panose="02020603050405020304" pitchFamily="18" charset="0"/>
                        </a:rPr>
                        <a:t> </a:t>
                      </a:r>
                      <a:r>
                        <a:rPr lang="en-US" sz="2500" dirty="0" err="1">
                          <a:solidFill>
                            <a:srgbClr val="FF0000"/>
                          </a:solidFill>
                          <a:effectLst/>
                          <a:latin typeface="Times New Roman" panose="02020603050405020304" pitchFamily="18" charset="0"/>
                          <a:cs typeface="Times New Roman" panose="02020603050405020304" pitchFamily="18" charset="0"/>
                        </a:rPr>
                        <a:t>bóng</a:t>
                      </a:r>
                      <a:r>
                        <a:rPr lang="en-US" sz="2500" dirty="0">
                          <a:solidFill>
                            <a:srgbClr val="FF0000"/>
                          </a:solidFill>
                          <a:effectLst/>
                          <a:latin typeface="Times New Roman" panose="02020603050405020304" pitchFamily="18" charset="0"/>
                          <a:cs typeface="Times New Roman" panose="02020603050405020304" pitchFamily="18" charset="0"/>
                        </a:rPr>
                        <a:t> </a:t>
                      </a:r>
                      <a:r>
                        <a:rPr lang="en-US" sz="2500" dirty="0" err="1">
                          <a:solidFill>
                            <a:srgbClr val="FF0000"/>
                          </a:solidFill>
                          <a:effectLst/>
                          <a:latin typeface="Times New Roman" panose="02020603050405020304" pitchFamily="18" charset="0"/>
                          <a:cs typeface="Times New Roman" panose="02020603050405020304" pitchFamily="18" charset="0"/>
                        </a:rPr>
                        <a:t>đá</a:t>
                      </a:r>
                      <a:r>
                        <a:rPr lang="en-US" sz="2500" dirty="0">
                          <a:solidFill>
                            <a:srgbClr val="FF0000"/>
                          </a:solidFill>
                          <a:effectLst/>
                          <a:latin typeface="Times New Roman" panose="02020603050405020304" pitchFamily="18" charset="0"/>
                          <a:cs typeface="Times New Roman" panose="02020603050405020304" pitchFamily="18" charset="0"/>
                        </a:rPr>
                        <a:t> </a:t>
                      </a:r>
                      <a:r>
                        <a:rPr lang="en-US" sz="2500" dirty="0" err="1">
                          <a:solidFill>
                            <a:srgbClr val="FF0000"/>
                          </a:solidFill>
                          <a:effectLst/>
                          <a:latin typeface="Times New Roman" panose="02020603050405020304" pitchFamily="18" charset="0"/>
                          <a:cs typeface="Times New Roman" panose="02020603050405020304" pitchFamily="18" charset="0"/>
                        </a:rPr>
                        <a:t>châu</a:t>
                      </a:r>
                      <a:r>
                        <a:rPr lang="en-US" sz="2500" dirty="0">
                          <a:solidFill>
                            <a:srgbClr val="FF0000"/>
                          </a:solidFill>
                          <a:effectLst/>
                          <a:latin typeface="Times New Roman" panose="02020603050405020304" pitchFamily="18" charset="0"/>
                          <a:cs typeface="Times New Roman" panose="02020603050405020304" pitchFamily="18" charset="0"/>
                        </a:rPr>
                        <a:t> Á</a:t>
                      </a:r>
                    </a:p>
                  </a:txBody>
                  <a:tcPr marL="31750" marR="31750" marT="12700" marB="12700" anchor="ctr"/>
                </a:tc>
                <a:extLst>
                  <a:ext uri="{0D108BD9-81ED-4DB2-BD59-A6C34878D82A}">
                    <a16:rowId xmlns:a16="http://schemas.microsoft.com/office/drawing/2014/main" val="1793320076"/>
                  </a:ext>
                </a:extLst>
              </a:tr>
              <a:tr h="638090">
                <a:tc>
                  <a:txBody>
                    <a:bodyPr/>
                    <a:lstStyle/>
                    <a:p>
                      <a:pPr algn="l" fontAlgn="ctr"/>
                      <a:r>
                        <a:rPr lang="en-US" sz="2500" b="1" dirty="0">
                          <a:solidFill>
                            <a:srgbClr val="0000FF"/>
                          </a:solidFill>
                          <a:effectLst/>
                          <a:latin typeface="Times New Roman" panose="02020603050405020304" pitchFamily="18" charset="0"/>
                          <a:cs typeface="Times New Roman" panose="02020603050405020304" pitchFamily="18" charset="0"/>
                        </a:rPr>
                        <a:t>APEC</a:t>
                      </a:r>
                    </a:p>
                  </a:txBody>
                  <a:tcPr marL="31750" marR="31750" marT="12700" marB="12700" anchor="ctr"/>
                </a:tc>
                <a:tc>
                  <a:txBody>
                    <a:bodyPr/>
                    <a:lstStyle/>
                    <a:p>
                      <a:pPr algn="l" fontAlgn="ctr"/>
                      <a:r>
                        <a:rPr lang="en-US" sz="2500" dirty="0">
                          <a:solidFill>
                            <a:srgbClr val="0000FF"/>
                          </a:solidFill>
                          <a:effectLst/>
                          <a:latin typeface="Times New Roman" panose="02020603050405020304" pitchFamily="18" charset="0"/>
                          <a:cs typeface="Times New Roman" panose="02020603050405020304" pitchFamily="18" charset="0"/>
                        </a:rPr>
                        <a:t>Asia - Pacific Economic Cooperation</a:t>
                      </a:r>
                    </a:p>
                  </a:txBody>
                  <a:tcPr marL="31750" marR="31750" marT="12700" marB="12700" anchor="ctr"/>
                </a:tc>
                <a:tc>
                  <a:txBody>
                    <a:bodyPr/>
                    <a:lstStyle/>
                    <a:p>
                      <a:pPr algn="l" fontAlgn="ctr"/>
                      <a:r>
                        <a:rPr lang="vi-VN" sz="2500" dirty="0">
                          <a:solidFill>
                            <a:srgbClr val="0000FF"/>
                          </a:solidFill>
                          <a:effectLst/>
                          <a:latin typeface="Times New Roman" panose="02020603050405020304" pitchFamily="18" charset="0"/>
                          <a:cs typeface="Times New Roman" panose="02020603050405020304" pitchFamily="18" charset="0"/>
                        </a:rPr>
                        <a:t>Diễn đàn hợp tác kinh tế châu Á - Thái Bình Dương</a:t>
                      </a:r>
                    </a:p>
                  </a:txBody>
                  <a:tcPr marL="31750" marR="31750" marT="12700" marB="12700" anchor="ctr"/>
                </a:tc>
                <a:extLst>
                  <a:ext uri="{0D108BD9-81ED-4DB2-BD59-A6C34878D82A}">
                    <a16:rowId xmlns:a16="http://schemas.microsoft.com/office/drawing/2014/main" val="4071923158"/>
                  </a:ext>
                </a:extLst>
              </a:tr>
              <a:tr h="412218">
                <a:tc>
                  <a:txBody>
                    <a:bodyPr/>
                    <a:lstStyle/>
                    <a:p>
                      <a:pPr algn="l" fontAlgn="ctr"/>
                      <a:r>
                        <a:rPr lang="en-US" sz="2500" b="1" dirty="0">
                          <a:solidFill>
                            <a:srgbClr val="7030A0"/>
                          </a:solidFill>
                          <a:effectLst/>
                          <a:latin typeface="Times New Roman" panose="02020603050405020304" pitchFamily="18" charset="0"/>
                          <a:cs typeface="Times New Roman" panose="02020603050405020304" pitchFamily="18" charset="0"/>
                        </a:rPr>
                        <a:t>ASEAN</a:t>
                      </a:r>
                    </a:p>
                  </a:txBody>
                  <a:tcPr marL="31750" marR="31750" marT="12700" marB="12700" anchor="ctr"/>
                </a:tc>
                <a:tc>
                  <a:txBody>
                    <a:bodyPr/>
                    <a:lstStyle/>
                    <a:p>
                      <a:pPr algn="l" fontAlgn="ctr"/>
                      <a:r>
                        <a:rPr lang="en-US" sz="2500" dirty="0">
                          <a:solidFill>
                            <a:srgbClr val="7030A0"/>
                          </a:solidFill>
                          <a:effectLst/>
                          <a:latin typeface="Times New Roman" panose="02020603050405020304" pitchFamily="18" charset="0"/>
                          <a:cs typeface="Times New Roman" panose="02020603050405020304" pitchFamily="18" charset="0"/>
                        </a:rPr>
                        <a:t>Association of Southeast Asian Nations</a:t>
                      </a:r>
                    </a:p>
                  </a:txBody>
                  <a:tcPr marL="31750" marR="31750" marT="12700" marB="12700" anchor="ctr"/>
                </a:tc>
                <a:tc>
                  <a:txBody>
                    <a:bodyPr/>
                    <a:lstStyle/>
                    <a:p>
                      <a:pPr algn="l" fontAlgn="ctr"/>
                      <a:r>
                        <a:rPr lang="en-US" sz="2500" dirty="0" err="1">
                          <a:solidFill>
                            <a:srgbClr val="7030A0"/>
                          </a:solidFill>
                          <a:effectLst/>
                          <a:latin typeface="Times New Roman" panose="02020603050405020304" pitchFamily="18" charset="0"/>
                          <a:cs typeface="Times New Roman" panose="02020603050405020304" pitchFamily="18" charset="0"/>
                        </a:rPr>
                        <a:t>Hiệp</a:t>
                      </a:r>
                      <a:r>
                        <a:rPr lang="en-US" sz="2500" dirty="0">
                          <a:solidFill>
                            <a:srgbClr val="7030A0"/>
                          </a:solidFill>
                          <a:effectLst/>
                          <a:latin typeface="Times New Roman" panose="02020603050405020304" pitchFamily="18" charset="0"/>
                          <a:cs typeface="Times New Roman" panose="02020603050405020304" pitchFamily="18" charset="0"/>
                        </a:rPr>
                        <a:t> </a:t>
                      </a:r>
                      <a:r>
                        <a:rPr lang="en-US" sz="2500" dirty="0" err="1">
                          <a:solidFill>
                            <a:srgbClr val="7030A0"/>
                          </a:solidFill>
                          <a:effectLst/>
                          <a:latin typeface="Times New Roman" panose="02020603050405020304" pitchFamily="18" charset="0"/>
                          <a:cs typeface="Times New Roman" panose="02020603050405020304" pitchFamily="18" charset="0"/>
                        </a:rPr>
                        <a:t>hội</a:t>
                      </a:r>
                      <a:r>
                        <a:rPr lang="en-US" sz="2500" dirty="0">
                          <a:solidFill>
                            <a:srgbClr val="7030A0"/>
                          </a:solidFill>
                          <a:effectLst/>
                          <a:latin typeface="Times New Roman" panose="02020603050405020304" pitchFamily="18" charset="0"/>
                          <a:cs typeface="Times New Roman" panose="02020603050405020304" pitchFamily="18" charset="0"/>
                        </a:rPr>
                        <a:t> </a:t>
                      </a:r>
                      <a:r>
                        <a:rPr lang="en-US" sz="2500" dirty="0" err="1">
                          <a:solidFill>
                            <a:srgbClr val="7030A0"/>
                          </a:solidFill>
                          <a:effectLst/>
                          <a:latin typeface="Times New Roman" panose="02020603050405020304" pitchFamily="18" charset="0"/>
                          <a:cs typeface="Times New Roman" panose="02020603050405020304" pitchFamily="18" charset="0"/>
                        </a:rPr>
                        <a:t>các</a:t>
                      </a:r>
                      <a:r>
                        <a:rPr lang="en-US" sz="2500" dirty="0">
                          <a:solidFill>
                            <a:srgbClr val="7030A0"/>
                          </a:solidFill>
                          <a:effectLst/>
                          <a:latin typeface="Times New Roman" panose="02020603050405020304" pitchFamily="18" charset="0"/>
                          <a:cs typeface="Times New Roman" panose="02020603050405020304" pitchFamily="18" charset="0"/>
                        </a:rPr>
                        <a:t> </a:t>
                      </a:r>
                      <a:r>
                        <a:rPr lang="en-US" sz="2500" dirty="0" err="1">
                          <a:solidFill>
                            <a:srgbClr val="7030A0"/>
                          </a:solidFill>
                          <a:effectLst/>
                          <a:latin typeface="Times New Roman" panose="02020603050405020304" pitchFamily="18" charset="0"/>
                          <a:cs typeface="Times New Roman" panose="02020603050405020304" pitchFamily="18" charset="0"/>
                        </a:rPr>
                        <a:t>quốc</a:t>
                      </a:r>
                      <a:r>
                        <a:rPr lang="en-US" sz="2500" dirty="0">
                          <a:solidFill>
                            <a:srgbClr val="7030A0"/>
                          </a:solidFill>
                          <a:effectLst/>
                          <a:latin typeface="Times New Roman" panose="02020603050405020304" pitchFamily="18" charset="0"/>
                          <a:cs typeface="Times New Roman" panose="02020603050405020304" pitchFamily="18" charset="0"/>
                        </a:rPr>
                        <a:t> </a:t>
                      </a:r>
                      <a:r>
                        <a:rPr lang="en-US" sz="2500" dirty="0" err="1">
                          <a:solidFill>
                            <a:srgbClr val="7030A0"/>
                          </a:solidFill>
                          <a:effectLst/>
                          <a:latin typeface="Times New Roman" panose="02020603050405020304" pitchFamily="18" charset="0"/>
                          <a:cs typeface="Times New Roman" panose="02020603050405020304" pitchFamily="18" charset="0"/>
                        </a:rPr>
                        <a:t>gia</a:t>
                      </a:r>
                      <a:r>
                        <a:rPr lang="en-US" sz="2500" dirty="0">
                          <a:solidFill>
                            <a:srgbClr val="7030A0"/>
                          </a:solidFill>
                          <a:effectLst/>
                          <a:latin typeface="Times New Roman" panose="02020603050405020304" pitchFamily="18" charset="0"/>
                          <a:cs typeface="Times New Roman" panose="02020603050405020304" pitchFamily="18" charset="0"/>
                        </a:rPr>
                        <a:t> </a:t>
                      </a:r>
                      <a:r>
                        <a:rPr lang="en-US" sz="2500" dirty="0" err="1">
                          <a:solidFill>
                            <a:srgbClr val="7030A0"/>
                          </a:solidFill>
                          <a:effectLst/>
                          <a:latin typeface="Times New Roman" panose="02020603050405020304" pitchFamily="18" charset="0"/>
                          <a:cs typeface="Times New Roman" panose="02020603050405020304" pitchFamily="18" charset="0"/>
                        </a:rPr>
                        <a:t>Đông</a:t>
                      </a:r>
                      <a:r>
                        <a:rPr lang="en-US" sz="2500" dirty="0">
                          <a:solidFill>
                            <a:srgbClr val="7030A0"/>
                          </a:solidFill>
                          <a:effectLst/>
                          <a:latin typeface="Times New Roman" panose="02020603050405020304" pitchFamily="18" charset="0"/>
                          <a:cs typeface="Times New Roman" panose="02020603050405020304" pitchFamily="18" charset="0"/>
                        </a:rPr>
                        <a:t> Nam Á</a:t>
                      </a:r>
                    </a:p>
                  </a:txBody>
                  <a:tcPr marL="31750" marR="31750" marT="12700" marB="12700" anchor="ctr"/>
                </a:tc>
                <a:extLst>
                  <a:ext uri="{0D108BD9-81ED-4DB2-BD59-A6C34878D82A}">
                    <a16:rowId xmlns:a16="http://schemas.microsoft.com/office/drawing/2014/main" val="63347827"/>
                  </a:ext>
                </a:extLst>
              </a:tr>
              <a:tr h="412218">
                <a:tc>
                  <a:txBody>
                    <a:bodyPr/>
                    <a:lstStyle/>
                    <a:p>
                      <a:pPr algn="l" fontAlgn="ctr"/>
                      <a:r>
                        <a:rPr lang="en-US" sz="2500" b="1" dirty="0">
                          <a:solidFill>
                            <a:srgbClr val="FFC000"/>
                          </a:solidFill>
                          <a:effectLst/>
                          <a:latin typeface="Times New Roman" panose="02020603050405020304" pitchFamily="18" charset="0"/>
                          <a:cs typeface="Times New Roman" panose="02020603050405020304" pitchFamily="18" charset="0"/>
                        </a:rPr>
                        <a:t>CIA</a:t>
                      </a:r>
                    </a:p>
                  </a:txBody>
                  <a:tcPr marL="31750" marR="31750" marT="12700" marB="12700" anchor="ctr"/>
                </a:tc>
                <a:tc>
                  <a:txBody>
                    <a:bodyPr/>
                    <a:lstStyle/>
                    <a:p>
                      <a:pPr algn="l" fontAlgn="ctr"/>
                      <a:r>
                        <a:rPr lang="en-US" sz="2500" dirty="0">
                          <a:solidFill>
                            <a:srgbClr val="FFC000"/>
                          </a:solidFill>
                          <a:effectLst/>
                          <a:latin typeface="Times New Roman" panose="02020603050405020304" pitchFamily="18" charset="0"/>
                          <a:cs typeface="Times New Roman" panose="02020603050405020304" pitchFamily="18" charset="0"/>
                        </a:rPr>
                        <a:t>Central Intelligence Agency</a:t>
                      </a:r>
                    </a:p>
                  </a:txBody>
                  <a:tcPr marL="31750" marR="31750" marT="12700" marB="12700" anchor="ctr"/>
                </a:tc>
                <a:tc>
                  <a:txBody>
                    <a:bodyPr/>
                    <a:lstStyle/>
                    <a:p>
                      <a:pPr algn="l" fontAlgn="ctr"/>
                      <a:r>
                        <a:rPr lang="vi-VN" sz="2500" dirty="0">
                          <a:solidFill>
                            <a:srgbClr val="FFC000"/>
                          </a:solidFill>
                          <a:effectLst/>
                          <a:latin typeface="Times New Roman" panose="02020603050405020304" pitchFamily="18" charset="0"/>
                          <a:cs typeface="Times New Roman" panose="02020603050405020304" pitchFamily="18" charset="0"/>
                        </a:rPr>
                        <a:t>Cục Tình báo Trung ương Mỹ</a:t>
                      </a:r>
                    </a:p>
                  </a:txBody>
                  <a:tcPr marL="31750" marR="31750" marT="12700" marB="12700" anchor="ctr"/>
                </a:tc>
                <a:extLst>
                  <a:ext uri="{0D108BD9-81ED-4DB2-BD59-A6C34878D82A}">
                    <a16:rowId xmlns:a16="http://schemas.microsoft.com/office/drawing/2014/main" val="112977635"/>
                  </a:ext>
                </a:extLst>
              </a:tr>
              <a:tr h="638090">
                <a:tc>
                  <a:txBody>
                    <a:bodyPr/>
                    <a:lstStyle/>
                    <a:p>
                      <a:pPr algn="l" fontAlgn="ctr"/>
                      <a:r>
                        <a:rPr lang="en-US" sz="2500" b="1" dirty="0">
                          <a:solidFill>
                            <a:srgbClr val="6600CC"/>
                          </a:solidFill>
                          <a:effectLst/>
                          <a:latin typeface="Times New Roman" panose="02020603050405020304" pitchFamily="18" charset="0"/>
                          <a:cs typeface="Times New Roman" panose="02020603050405020304" pitchFamily="18" charset="0"/>
                        </a:rPr>
                        <a:t>FAO</a:t>
                      </a:r>
                    </a:p>
                  </a:txBody>
                  <a:tcPr marL="31750" marR="31750" marT="12700" marB="12700" anchor="ctr"/>
                </a:tc>
                <a:tc>
                  <a:txBody>
                    <a:bodyPr/>
                    <a:lstStyle/>
                    <a:p>
                      <a:pPr algn="l" fontAlgn="ctr"/>
                      <a:r>
                        <a:rPr lang="en-US" sz="2500" dirty="0">
                          <a:solidFill>
                            <a:srgbClr val="6600CC"/>
                          </a:solidFill>
                          <a:effectLst/>
                          <a:latin typeface="Times New Roman" panose="02020603050405020304" pitchFamily="18" charset="0"/>
                          <a:cs typeface="Times New Roman" panose="02020603050405020304" pitchFamily="18" charset="0"/>
                        </a:rPr>
                        <a:t>Food and Agriculture </a:t>
                      </a:r>
                      <a:r>
                        <a:rPr lang="en-US" sz="2500" dirty="0" err="1">
                          <a:solidFill>
                            <a:srgbClr val="6600CC"/>
                          </a:solidFill>
                          <a:effectLst/>
                          <a:latin typeface="Times New Roman" panose="02020603050405020304" pitchFamily="18" charset="0"/>
                          <a:cs typeface="Times New Roman" panose="02020603050405020304" pitchFamily="18" charset="0"/>
                        </a:rPr>
                        <a:t>Organisation</a:t>
                      </a:r>
                      <a:endParaRPr lang="en-US" sz="2500" dirty="0">
                        <a:solidFill>
                          <a:srgbClr val="6600CC"/>
                        </a:solidFill>
                        <a:effectLst/>
                        <a:latin typeface="Times New Roman" panose="02020603050405020304" pitchFamily="18" charset="0"/>
                        <a:cs typeface="Times New Roman" panose="02020603050405020304" pitchFamily="18" charset="0"/>
                      </a:endParaRPr>
                    </a:p>
                  </a:txBody>
                  <a:tcPr marL="31750" marR="31750" marT="12700" marB="12700" anchor="ctr"/>
                </a:tc>
                <a:tc>
                  <a:txBody>
                    <a:bodyPr/>
                    <a:lstStyle/>
                    <a:p>
                      <a:pPr algn="l" fontAlgn="ctr"/>
                      <a:r>
                        <a:rPr lang="vi-VN" sz="2500" dirty="0">
                          <a:solidFill>
                            <a:srgbClr val="6600CC"/>
                          </a:solidFill>
                          <a:effectLst/>
                          <a:latin typeface="Times New Roman" panose="02020603050405020304" pitchFamily="18" charset="0"/>
                          <a:cs typeface="Times New Roman" panose="02020603050405020304" pitchFamily="18" charset="0"/>
                        </a:rPr>
                        <a:t>Tổ chức Lương thực và Nông nghiệp Liên Hợp Quốc</a:t>
                      </a:r>
                    </a:p>
                  </a:txBody>
                  <a:tcPr marL="31750" marR="31750" marT="12700" marB="12700" anchor="ctr"/>
                </a:tc>
                <a:extLst>
                  <a:ext uri="{0D108BD9-81ED-4DB2-BD59-A6C34878D82A}">
                    <a16:rowId xmlns:a16="http://schemas.microsoft.com/office/drawing/2014/main" val="3069793526"/>
                  </a:ext>
                </a:extLst>
              </a:tr>
              <a:tr h="412218">
                <a:tc>
                  <a:txBody>
                    <a:bodyPr/>
                    <a:lstStyle/>
                    <a:p>
                      <a:pPr algn="l" fontAlgn="ctr"/>
                      <a:r>
                        <a:rPr lang="en-US" sz="2500" b="1" dirty="0">
                          <a:solidFill>
                            <a:srgbClr val="FF0000"/>
                          </a:solidFill>
                          <a:effectLst/>
                          <a:latin typeface="Times New Roman" panose="02020603050405020304" pitchFamily="18" charset="0"/>
                          <a:cs typeface="Times New Roman" panose="02020603050405020304" pitchFamily="18" charset="0"/>
                        </a:rPr>
                        <a:t>FBI</a:t>
                      </a:r>
                    </a:p>
                  </a:txBody>
                  <a:tcPr marL="31750" marR="31750" marT="12700" marB="12700" anchor="ctr"/>
                </a:tc>
                <a:tc>
                  <a:txBody>
                    <a:bodyPr/>
                    <a:lstStyle/>
                    <a:p>
                      <a:pPr algn="l" fontAlgn="ctr"/>
                      <a:r>
                        <a:rPr lang="en-US" sz="2500" dirty="0">
                          <a:solidFill>
                            <a:srgbClr val="FF0000"/>
                          </a:solidFill>
                          <a:effectLst/>
                          <a:latin typeface="Times New Roman" panose="02020603050405020304" pitchFamily="18" charset="0"/>
                          <a:cs typeface="Times New Roman" panose="02020603050405020304" pitchFamily="18" charset="0"/>
                        </a:rPr>
                        <a:t>Federal Bureau of Investigation</a:t>
                      </a:r>
                    </a:p>
                  </a:txBody>
                  <a:tcPr marL="31750" marR="31750" marT="12700" marB="12700" anchor="ctr"/>
                </a:tc>
                <a:tc>
                  <a:txBody>
                    <a:bodyPr/>
                    <a:lstStyle/>
                    <a:p>
                      <a:pPr algn="l" fontAlgn="ctr"/>
                      <a:r>
                        <a:rPr lang="en-US" sz="2500" dirty="0" err="1">
                          <a:solidFill>
                            <a:srgbClr val="FF0000"/>
                          </a:solidFill>
                          <a:effectLst/>
                          <a:latin typeface="Times New Roman" panose="02020603050405020304" pitchFamily="18" charset="0"/>
                          <a:cs typeface="Times New Roman" panose="02020603050405020304" pitchFamily="18" charset="0"/>
                        </a:rPr>
                        <a:t>Cục</a:t>
                      </a:r>
                      <a:r>
                        <a:rPr lang="en-US" sz="2500" dirty="0">
                          <a:solidFill>
                            <a:srgbClr val="FF0000"/>
                          </a:solidFill>
                          <a:effectLst/>
                          <a:latin typeface="Times New Roman" panose="02020603050405020304" pitchFamily="18" charset="0"/>
                          <a:cs typeface="Times New Roman" panose="02020603050405020304" pitchFamily="18" charset="0"/>
                        </a:rPr>
                        <a:t> </a:t>
                      </a:r>
                      <a:r>
                        <a:rPr lang="en-US" sz="2500" dirty="0" err="1">
                          <a:solidFill>
                            <a:srgbClr val="FF0000"/>
                          </a:solidFill>
                          <a:effectLst/>
                          <a:latin typeface="Times New Roman" panose="02020603050405020304" pitchFamily="18" charset="0"/>
                          <a:cs typeface="Times New Roman" panose="02020603050405020304" pitchFamily="18" charset="0"/>
                        </a:rPr>
                        <a:t>điều</a:t>
                      </a:r>
                      <a:r>
                        <a:rPr lang="en-US" sz="2500" dirty="0">
                          <a:solidFill>
                            <a:srgbClr val="FF0000"/>
                          </a:solidFill>
                          <a:effectLst/>
                          <a:latin typeface="Times New Roman" panose="02020603050405020304" pitchFamily="18" charset="0"/>
                          <a:cs typeface="Times New Roman" panose="02020603050405020304" pitchFamily="18" charset="0"/>
                        </a:rPr>
                        <a:t> </a:t>
                      </a:r>
                      <a:r>
                        <a:rPr lang="en-US" sz="2500" dirty="0" err="1">
                          <a:solidFill>
                            <a:srgbClr val="FF0000"/>
                          </a:solidFill>
                          <a:effectLst/>
                          <a:latin typeface="Times New Roman" panose="02020603050405020304" pitchFamily="18" charset="0"/>
                          <a:cs typeface="Times New Roman" panose="02020603050405020304" pitchFamily="18" charset="0"/>
                        </a:rPr>
                        <a:t>tra</a:t>
                      </a:r>
                      <a:r>
                        <a:rPr lang="en-US" sz="2500" dirty="0">
                          <a:solidFill>
                            <a:srgbClr val="FF0000"/>
                          </a:solidFill>
                          <a:effectLst/>
                          <a:latin typeface="Times New Roman" panose="02020603050405020304" pitchFamily="18" charset="0"/>
                          <a:cs typeface="Times New Roman" panose="02020603050405020304" pitchFamily="18" charset="0"/>
                        </a:rPr>
                        <a:t> Liên bang </a:t>
                      </a:r>
                      <a:r>
                        <a:rPr lang="en-US" sz="2500" dirty="0" err="1">
                          <a:solidFill>
                            <a:srgbClr val="FF0000"/>
                          </a:solidFill>
                          <a:effectLst/>
                          <a:latin typeface="Times New Roman" panose="02020603050405020304" pitchFamily="18" charset="0"/>
                          <a:cs typeface="Times New Roman" panose="02020603050405020304" pitchFamily="18" charset="0"/>
                        </a:rPr>
                        <a:t>Mỹ</a:t>
                      </a:r>
                      <a:endParaRPr lang="en-US" sz="2500" dirty="0">
                        <a:solidFill>
                          <a:srgbClr val="FF0000"/>
                        </a:solidFill>
                        <a:effectLst/>
                        <a:latin typeface="Times New Roman" panose="02020603050405020304" pitchFamily="18" charset="0"/>
                        <a:cs typeface="Times New Roman" panose="02020603050405020304" pitchFamily="18" charset="0"/>
                      </a:endParaRPr>
                    </a:p>
                  </a:txBody>
                  <a:tcPr marL="31750" marR="31750" marT="12700" marB="12700" anchor="ctr"/>
                </a:tc>
                <a:extLst>
                  <a:ext uri="{0D108BD9-81ED-4DB2-BD59-A6C34878D82A}">
                    <a16:rowId xmlns:a16="http://schemas.microsoft.com/office/drawing/2014/main" val="4231670721"/>
                  </a:ext>
                </a:extLst>
              </a:tr>
              <a:tr h="638090">
                <a:tc>
                  <a:txBody>
                    <a:bodyPr/>
                    <a:lstStyle/>
                    <a:p>
                      <a:pPr algn="l" fontAlgn="ctr"/>
                      <a:r>
                        <a:rPr lang="en-US" sz="2500" b="1" dirty="0" err="1">
                          <a:solidFill>
                            <a:srgbClr val="6600CC"/>
                          </a:solidFill>
                          <a:effectLst/>
                          <a:latin typeface="Times New Roman" panose="02020603050405020304" pitchFamily="18" charset="0"/>
                          <a:cs typeface="Times New Roman" panose="02020603050405020304" pitchFamily="18" charset="0"/>
                        </a:rPr>
                        <a:t>IAEA</a:t>
                      </a:r>
                      <a:endParaRPr lang="en-US" sz="2500" b="1" dirty="0">
                        <a:solidFill>
                          <a:srgbClr val="6600CC"/>
                        </a:solidFill>
                        <a:effectLst/>
                        <a:latin typeface="Times New Roman" panose="02020603050405020304" pitchFamily="18" charset="0"/>
                        <a:cs typeface="Times New Roman" panose="02020603050405020304" pitchFamily="18" charset="0"/>
                      </a:endParaRPr>
                    </a:p>
                  </a:txBody>
                  <a:tcPr marL="31750" marR="31750" marT="12700" marB="12700" anchor="ctr"/>
                </a:tc>
                <a:tc>
                  <a:txBody>
                    <a:bodyPr/>
                    <a:lstStyle/>
                    <a:p>
                      <a:pPr algn="l" fontAlgn="ctr"/>
                      <a:r>
                        <a:rPr lang="en-US" sz="2500" dirty="0">
                          <a:solidFill>
                            <a:srgbClr val="6600CC"/>
                          </a:solidFill>
                          <a:effectLst/>
                          <a:latin typeface="Times New Roman" panose="02020603050405020304" pitchFamily="18" charset="0"/>
                          <a:cs typeface="Times New Roman" panose="02020603050405020304" pitchFamily="18" charset="0"/>
                        </a:rPr>
                        <a:t>International Atomic Energy Agency</a:t>
                      </a:r>
                    </a:p>
                  </a:txBody>
                  <a:tcPr marL="31750" marR="31750" marT="12700" marB="12700" anchor="ctr"/>
                </a:tc>
                <a:tc>
                  <a:txBody>
                    <a:bodyPr/>
                    <a:lstStyle/>
                    <a:p>
                      <a:pPr algn="l" fontAlgn="ctr"/>
                      <a:r>
                        <a:rPr lang="vi-VN" sz="2500" dirty="0">
                          <a:solidFill>
                            <a:srgbClr val="6600CC"/>
                          </a:solidFill>
                          <a:effectLst/>
                          <a:latin typeface="Times New Roman" panose="02020603050405020304" pitchFamily="18" charset="0"/>
                          <a:cs typeface="Times New Roman" panose="02020603050405020304" pitchFamily="18" charset="0"/>
                        </a:rPr>
                        <a:t>Cơ quan Năng lượng Nguyên tử Quốc tế</a:t>
                      </a:r>
                    </a:p>
                  </a:txBody>
                  <a:tcPr marL="31750" marR="31750" marT="12700" marB="12700" anchor="ctr"/>
                </a:tc>
                <a:extLst>
                  <a:ext uri="{0D108BD9-81ED-4DB2-BD59-A6C34878D82A}">
                    <a16:rowId xmlns:a16="http://schemas.microsoft.com/office/drawing/2014/main" val="3711179361"/>
                  </a:ext>
                </a:extLst>
              </a:tr>
              <a:tr h="412218">
                <a:tc>
                  <a:txBody>
                    <a:bodyPr/>
                    <a:lstStyle/>
                    <a:p>
                      <a:pPr algn="l" fontAlgn="ctr"/>
                      <a:r>
                        <a:rPr lang="en-US" sz="2500" b="1" dirty="0">
                          <a:solidFill>
                            <a:srgbClr val="FF0000"/>
                          </a:solidFill>
                          <a:effectLst/>
                          <a:latin typeface="Times New Roman" panose="02020603050405020304" pitchFamily="18" charset="0"/>
                          <a:cs typeface="Times New Roman" panose="02020603050405020304" pitchFamily="18" charset="0"/>
                        </a:rPr>
                        <a:t>ICC</a:t>
                      </a:r>
                    </a:p>
                  </a:txBody>
                  <a:tcPr marL="31750" marR="31750" marT="12700" marB="12700" anchor="ctr"/>
                </a:tc>
                <a:tc>
                  <a:txBody>
                    <a:bodyPr/>
                    <a:lstStyle/>
                    <a:p>
                      <a:pPr algn="l" fontAlgn="ctr"/>
                      <a:r>
                        <a:rPr lang="en-US" sz="2500" dirty="0">
                          <a:solidFill>
                            <a:srgbClr val="FF0000"/>
                          </a:solidFill>
                          <a:effectLst/>
                          <a:latin typeface="Times New Roman" panose="02020603050405020304" pitchFamily="18" charset="0"/>
                          <a:cs typeface="Times New Roman" panose="02020603050405020304" pitchFamily="18" charset="0"/>
                        </a:rPr>
                        <a:t>International Chamber of Commerce</a:t>
                      </a:r>
                    </a:p>
                  </a:txBody>
                  <a:tcPr marL="31750" marR="31750" marT="12700" marB="12700" anchor="ctr"/>
                </a:tc>
                <a:tc>
                  <a:txBody>
                    <a:bodyPr/>
                    <a:lstStyle/>
                    <a:p>
                      <a:pPr algn="l" fontAlgn="ctr"/>
                      <a:r>
                        <a:rPr lang="vi-VN" sz="2500" dirty="0">
                          <a:solidFill>
                            <a:srgbClr val="FF0000"/>
                          </a:solidFill>
                          <a:effectLst/>
                          <a:latin typeface="Times New Roman" panose="02020603050405020304" pitchFamily="18" charset="0"/>
                          <a:cs typeface="Times New Roman" panose="02020603050405020304" pitchFamily="18" charset="0"/>
                        </a:rPr>
                        <a:t>Phòng Thương mại Quốc tế</a:t>
                      </a:r>
                    </a:p>
                  </a:txBody>
                  <a:tcPr marL="31750" marR="31750" marT="12700" marB="12700" anchor="ctr"/>
                </a:tc>
                <a:extLst>
                  <a:ext uri="{0D108BD9-81ED-4DB2-BD59-A6C34878D82A}">
                    <a16:rowId xmlns:a16="http://schemas.microsoft.com/office/drawing/2014/main" val="1046304810"/>
                  </a:ext>
                </a:extLst>
              </a:tr>
              <a:tr h="412218">
                <a:tc>
                  <a:txBody>
                    <a:bodyPr/>
                    <a:lstStyle/>
                    <a:p>
                      <a:pPr algn="l" fontAlgn="ctr"/>
                      <a:r>
                        <a:rPr lang="en-US" sz="2500" b="1" dirty="0">
                          <a:solidFill>
                            <a:srgbClr val="0000FF"/>
                          </a:solidFill>
                          <a:effectLst/>
                          <a:latin typeface="Times New Roman" panose="02020603050405020304" pitchFamily="18" charset="0"/>
                          <a:cs typeface="Times New Roman" panose="02020603050405020304" pitchFamily="18" charset="0"/>
                        </a:rPr>
                        <a:t>WHO</a:t>
                      </a:r>
                    </a:p>
                  </a:txBody>
                  <a:tcPr marL="31750" marR="31750" marT="12700" marB="12700" anchor="ctr"/>
                </a:tc>
                <a:tc>
                  <a:txBody>
                    <a:bodyPr/>
                    <a:lstStyle/>
                    <a:p>
                      <a:pPr algn="l" fontAlgn="ctr"/>
                      <a:r>
                        <a:rPr lang="en-US" sz="2500" dirty="0">
                          <a:solidFill>
                            <a:srgbClr val="0000FF"/>
                          </a:solidFill>
                          <a:effectLst/>
                          <a:latin typeface="Times New Roman" panose="02020603050405020304" pitchFamily="18" charset="0"/>
                          <a:cs typeface="Times New Roman" panose="02020603050405020304" pitchFamily="18" charset="0"/>
                        </a:rPr>
                        <a:t>World Health Organization</a:t>
                      </a:r>
                    </a:p>
                  </a:txBody>
                  <a:tcPr marL="31750" marR="31750" marT="12700" marB="12700" anchor="ctr"/>
                </a:tc>
                <a:tc>
                  <a:txBody>
                    <a:bodyPr/>
                    <a:lstStyle/>
                    <a:p>
                      <a:pPr algn="l" fontAlgn="ctr"/>
                      <a:r>
                        <a:rPr lang="en-US" sz="2500" dirty="0" err="1">
                          <a:solidFill>
                            <a:srgbClr val="0000FF"/>
                          </a:solidFill>
                          <a:effectLst/>
                          <a:latin typeface="Times New Roman" panose="02020603050405020304" pitchFamily="18" charset="0"/>
                          <a:cs typeface="Times New Roman" panose="02020603050405020304" pitchFamily="18" charset="0"/>
                        </a:rPr>
                        <a:t>Tổ</a:t>
                      </a:r>
                      <a:r>
                        <a:rPr lang="en-US" sz="2500" dirty="0">
                          <a:solidFill>
                            <a:srgbClr val="0000FF"/>
                          </a:solidFill>
                          <a:effectLst/>
                          <a:latin typeface="Times New Roman" panose="02020603050405020304" pitchFamily="18" charset="0"/>
                          <a:cs typeface="Times New Roman" panose="02020603050405020304" pitchFamily="18" charset="0"/>
                        </a:rPr>
                        <a:t> </a:t>
                      </a:r>
                      <a:r>
                        <a:rPr lang="en-US" sz="2500" dirty="0" err="1">
                          <a:solidFill>
                            <a:srgbClr val="0000FF"/>
                          </a:solidFill>
                          <a:effectLst/>
                          <a:latin typeface="Times New Roman" panose="02020603050405020304" pitchFamily="18" charset="0"/>
                          <a:cs typeface="Times New Roman" panose="02020603050405020304" pitchFamily="18" charset="0"/>
                        </a:rPr>
                        <a:t>chức</a:t>
                      </a:r>
                      <a:r>
                        <a:rPr lang="en-US" sz="2500" dirty="0">
                          <a:solidFill>
                            <a:srgbClr val="0000FF"/>
                          </a:solidFill>
                          <a:effectLst/>
                          <a:latin typeface="Times New Roman" panose="02020603050405020304" pitchFamily="18" charset="0"/>
                          <a:cs typeface="Times New Roman" panose="02020603050405020304" pitchFamily="18" charset="0"/>
                        </a:rPr>
                        <a:t> Y </a:t>
                      </a:r>
                      <a:r>
                        <a:rPr lang="en-US" sz="2500" dirty="0" err="1">
                          <a:solidFill>
                            <a:srgbClr val="0000FF"/>
                          </a:solidFill>
                          <a:effectLst/>
                          <a:latin typeface="Times New Roman" panose="02020603050405020304" pitchFamily="18" charset="0"/>
                          <a:cs typeface="Times New Roman" panose="02020603050405020304" pitchFamily="18" charset="0"/>
                        </a:rPr>
                        <a:t>tế</a:t>
                      </a:r>
                      <a:r>
                        <a:rPr lang="en-US" sz="2500" dirty="0">
                          <a:solidFill>
                            <a:srgbClr val="0000FF"/>
                          </a:solidFill>
                          <a:effectLst/>
                          <a:latin typeface="Times New Roman" panose="02020603050405020304" pitchFamily="18" charset="0"/>
                          <a:cs typeface="Times New Roman" panose="02020603050405020304" pitchFamily="18" charset="0"/>
                        </a:rPr>
                        <a:t> </a:t>
                      </a:r>
                      <a:r>
                        <a:rPr lang="en-US" sz="2500" dirty="0" err="1">
                          <a:solidFill>
                            <a:srgbClr val="0000FF"/>
                          </a:solidFill>
                          <a:effectLst/>
                          <a:latin typeface="Times New Roman" panose="02020603050405020304" pitchFamily="18" charset="0"/>
                          <a:cs typeface="Times New Roman" panose="02020603050405020304" pitchFamily="18" charset="0"/>
                        </a:rPr>
                        <a:t>Thế</a:t>
                      </a:r>
                      <a:r>
                        <a:rPr lang="en-US" sz="2500" dirty="0">
                          <a:solidFill>
                            <a:srgbClr val="0000FF"/>
                          </a:solidFill>
                          <a:effectLst/>
                          <a:latin typeface="Times New Roman" panose="02020603050405020304" pitchFamily="18" charset="0"/>
                          <a:cs typeface="Times New Roman" panose="02020603050405020304" pitchFamily="18" charset="0"/>
                        </a:rPr>
                        <a:t> </a:t>
                      </a:r>
                      <a:r>
                        <a:rPr lang="en-US" sz="2500" dirty="0" err="1">
                          <a:solidFill>
                            <a:srgbClr val="0000FF"/>
                          </a:solidFill>
                          <a:effectLst/>
                          <a:latin typeface="Times New Roman" panose="02020603050405020304" pitchFamily="18" charset="0"/>
                          <a:cs typeface="Times New Roman" panose="02020603050405020304" pitchFamily="18" charset="0"/>
                        </a:rPr>
                        <a:t>giới</a:t>
                      </a:r>
                      <a:endParaRPr lang="en-US" sz="2500" dirty="0">
                        <a:solidFill>
                          <a:srgbClr val="0000FF"/>
                        </a:solidFill>
                        <a:effectLst/>
                        <a:latin typeface="Times New Roman" panose="02020603050405020304" pitchFamily="18" charset="0"/>
                        <a:cs typeface="Times New Roman" panose="02020603050405020304" pitchFamily="18" charset="0"/>
                      </a:endParaRPr>
                    </a:p>
                  </a:txBody>
                  <a:tcPr marL="31750" marR="31750" marT="12700" marB="12700" anchor="ctr"/>
                </a:tc>
                <a:extLst>
                  <a:ext uri="{0D108BD9-81ED-4DB2-BD59-A6C34878D82A}">
                    <a16:rowId xmlns:a16="http://schemas.microsoft.com/office/drawing/2014/main" val="4291312724"/>
                  </a:ext>
                </a:extLst>
              </a:tr>
            </a:tbl>
          </a:graphicData>
        </a:graphic>
      </p:graphicFrame>
    </p:spTree>
    <p:extLst>
      <p:ext uri="{BB962C8B-B14F-4D97-AF65-F5344CB8AC3E}">
        <p14:creationId xmlns:p14="http://schemas.microsoft.com/office/powerpoint/2010/main" val="305711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5D873C7-FCCA-19A9-808F-EF1094C0FF41}"/>
              </a:ext>
            </a:extLst>
          </p:cNvPr>
          <p:cNvGraphicFramePr>
            <a:graphicFrameLocks noGrp="1"/>
          </p:cNvGraphicFramePr>
          <p:nvPr>
            <p:extLst>
              <p:ext uri="{D42A27DB-BD31-4B8C-83A1-F6EECF244321}">
                <p14:modId xmlns:p14="http://schemas.microsoft.com/office/powerpoint/2010/main" val="239735853"/>
              </p:ext>
            </p:extLst>
          </p:nvPr>
        </p:nvGraphicFramePr>
        <p:xfrm>
          <a:off x="24066" y="105497"/>
          <a:ext cx="12082473" cy="5816600"/>
        </p:xfrm>
        <a:graphic>
          <a:graphicData uri="http://schemas.openxmlformats.org/drawingml/2006/table">
            <a:tbl>
              <a:tblPr firstRow="1" bandRow="1">
                <a:tableStyleId>{5C22544A-7EE6-4342-B048-85BDC9FD1C3A}</a:tableStyleId>
              </a:tblPr>
              <a:tblGrid>
                <a:gridCol w="2719134">
                  <a:extLst>
                    <a:ext uri="{9D8B030D-6E8A-4147-A177-3AD203B41FA5}">
                      <a16:colId xmlns:a16="http://schemas.microsoft.com/office/drawing/2014/main" val="3919694408"/>
                    </a:ext>
                  </a:extLst>
                </a:gridCol>
                <a:gridCol w="4692316">
                  <a:extLst>
                    <a:ext uri="{9D8B030D-6E8A-4147-A177-3AD203B41FA5}">
                      <a16:colId xmlns:a16="http://schemas.microsoft.com/office/drawing/2014/main" val="81328027"/>
                    </a:ext>
                  </a:extLst>
                </a:gridCol>
                <a:gridCol w="4671023">
                  <a:extLst>
                    <a:ext uri="{9D8B030D-6E8A-4147-A177-3AD203B41FA5}">
                      <a16:colId xmlns:a16="http://schemas.microsoft.com/office/drawing/2014/main" val="4191876780"/>
                    </a:ext>
                  </a:extLst>
                </a:gridCol>
              </a:tblGrid>
              <a:tr h="370840">
                <a:tc>
                  <a:txBody>
                    <a:bodyPr/>
                    <a:lstStyle/>
                    <a:p>
                      <a:pPr algn="ct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Tên</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viết</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tắt</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quốc</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tế</a:t>
                      </a:r>
                      <a:endParaRPr lang="en-US" sz="2600" dirty="0">
                        <a:latin typeface="Times New Roman" panose="02020603050405020304" pitchFamily="18" charset="0"/>
                        <a:cs typeface="Times New Roman" panose="02020603050405020304" pitchFamily="18" charset="0"/>
                      </a:endParaRPr>
                    </a:p>
                  </a:txBody>
                  <a:tcPr/>
                </a:tc>
                <a:tc>
                  <a:txBody>
                    <a:bodyPr/>
                    <a:lstStyle/>
                    <a:p>
                      <a:pPr algn="ct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Tên</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đầy</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đủ</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tiếng</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Anh</a:t>
                      </a:r>
                      <a:endParaRPr lang="en-US" sz="2600" dirty="0">
                        <a:latin typeface="Times New Roman" panose="02020603050405020304" pitchFamily="18" charset="0"/>
                        <a:cs typeface="Times New Roman" panose="02020603050405020304" pitchFamily="18" charset="0"/>
                      </a:endParaRPr>
                    </a:p>
                  </a:txBody>
                  <a:tcPr anchor="ctr"/>
                </a:tc>
                <a:tc>
                  <a:txBody>
                    <a:bodyPr/>
                    <a:lstStyle/>
                    <a:p>
                      <a:pPr algn="ct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Tên</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đầy</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đủ</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tiếng</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Việt</a:t>
                      </a:r>
                      <a:endParaRPr lang="en-US" sz="2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66359041"/>
                  </a:ext>
                </a:extLst>
              </a:tr>
              <a:tr h="370840">
                <a:tc>
                  <a:txBody>
                    <a:bodyPr/>
                    <a:lstStyle/>
                    <a:p>
                      <a:pPr algn="l" fontAlgn="ctr"/>
                      <a:r>
                        <a:rPr lang="en-US" sz="2600" b="1" dirty="0">
                          <a:solidFill>
                            <a:srgbClr val="C00000"/>
                          </a:solidFill>
                          <a:effectLst/>
                          <a:latin typeface="Times New Roman" panose="02020603050405020304" pitchFamily="18" charset="0"/>
                          <a:cs typeface="Times New Roman" panose="02020603050405020304" pitchFamily="18" charset="0"/>
                        </a:rPr>
                        <a:t>OPEC</a:t>
                      </a:r>
                    </a:p>
                  </a:txBody>
                  <a:tcPr marL="31750" marR="31750" marT="12700" marB="12700" anchor="ctr"/>
                </a:tc>
                <a:tc>
                  <a:txBody>
                    <a:bodyPr/>
                    <a:lstStyle/>
                    <a:p>
                      <a:pPr algn="l" fontAlgn="ctr"/>
                      <a:r>
                        <a:rPr lang="en-US" sz="2600" dirty="0">
                          <a:solidFill>
                            <a:srgbClr val="C00000"/>
                          </a:solidFill>
                          <a:effectLst/>
                          <a:latin typeface="Times New Roman" panose="02020603050405020304" pitchFamily="18" charset="0"/>
                          <a:cs typeface="Times New Roman" panose="02020603050405020304" pitchFamily="18" charset="0"/>
                        </a:rPr>
                        <a:t>Organization of the Petroleum Exporting Countries</a:t>
                      </a:r>
                    </a:p>
                  </a:txBody>
                  <a:tcPr marL="31750" marR="31750" marT="12700" marB="12700" anchor="ctr"/>
                </a:tc>
                <a:tc>
                  <a:txBody>
                    <a:bodyPr/>
                    <a:lstStyle/>
                    <a:p>
                      <a:pPr algn="l" fontAlgn="ctr"/>
                      <a:r>
                        <a:rPr lang="vi-VN" sz="2600" dirty="0">
                          <a:solidFill>
                            <a:srgbClr val="C00000"/>
                          </a:solidFill>
                          <a:effectLst/>
                          <a:latin typeface="Times New Roman" panose="02020603050405020304" pitchFamily="18" charset="0"/>
                          <a:cs typeface="Times New Roman" panose="02020603050405020304" pitchFamily="18" charset="0"/>
                        </a:rPr>
                        <a:t>Tổ chức Các nước Xuất khẩu Dầu mỏ</a:t>
                      </a:r>
                    </a:p>
                  </a:txBody>
                  <a:tcPr marL="31750" marR="31750" marT="12700" marB="12700" anchor="ctr"/>
                </a:tc>
                <a:extLst>
                  <a:ext uri="{0D108BD9-81ED-4DB2-BD59-A6C34878D82A}">
                    <a16:rowId xmlns:a16="http://schemas.microsoft.com/office/drawing/2014/main" val="1539781274"/>
                  </a:ext>
                </a:extLst>
              </a:tr>
              <a:tr h="370840">
                <a:tc>
                  <a:txBody>
                    <a:bodyPr/>
                    <a:lstStyle/>
                    <a:p>
                      <a:pPr algn="l" fontAlgn="ctr"/>
                      <a:r>
                        <a:rPr lang="en-US" sz="2600" b="1" dirty="0">
                          <a:solidFill>
                            <a:srgbClr val="0000FF"/>
                          </a:solidFill>
                          <a:effectLst/>
                          <a:latin typeface="Times New Roman" panose="02020603050405020304" pitchFamily="18" charset="0"/>
                          <a:cs typeface="Times New Roman" panose="02020603050405020304" pitchFamily="18" charset="0"/>
                        </a:rPr>
                        <a:t>UEFA</a:t>
                      </a:r>
                    </a:p>
                  </a:txBody>
                  <a:tcPr marL="31750" marR="31750" marT="12700" marB="12700" anchor="ctr"/>
                </a:tc>
                <a:tc>
                  <a:txBody>
                    <a:bodyPr/>
                    <a:lstStyle/>
                    <a:p>
                      <a:pPr algn="l" fontAlgn="ctr"/>
                      <a:r>
                        <a:rPr lang="en-US" sz="2600" dirty="0">
                          <a:solidFill>
                            <a:srgbClr val="0000FF"/>
                          </a:solidFill>
                          <a:effectLst/>
                          <a:latin typeface="Times New Roman" panose="02020603050405020304" pitchFamily="18" charset="0"/>
                          <a:cs typeface="Times New Roman" panose="02020603050405020304" pitchFamily="18" charset="0"/>
                        </a:rPr>
                        <a:t>The Union of European Football Associations</a:t>
                      </a:r>
                    </a:p>
                  </a:txBody>
                  <a:tcPr marL="31750" marR="31750" marT="12700" marB="12700" anchor="ctr"/>
                </a:tc>
                <a:tc>
                  <a:txBody>
                    <a:bodyPr/>
                    <a:lstStyle/>
                    <a:p>
                      <a:pPr algn="l" fontAlgn="ctr"/>
                      <a:r>
                        <a:rPr lang="en-US" sz="2600" dirty="0">
                          <a:solidFill>
                            <a:srgbClr val="0000FF"/>
                          </a:solidFill>
                          <a:effectLst/>
                          <a:latin typeface="Times New Roman" panose="02020603050405020304" pitchFamily="18" charset="0"/>
                          <a:cs typeface="Times New Roman" panose="02020603050405020304" pitchFamily="18" charset="0"/>
                        </a:rPr>
                        <a:t>Liên </a:t>
                      </a:r>
                      <a:r>
                        <a:rPr lang="en-US" sz="2600" dirty="0" err="1">
                          <a:solidFill>
                            <a:srgbClr val="0000FF"/>
                          </a:solidFill>
                          <a:effectLst/>
                          <a:latin typeface="Times New Roman" panose="02020603050405020304" pitchFamily="18" charset="0"/>
                          <a:cs typeface="Times New Roman" panose="02020603050405020304" pitchFamily="18" charset="0"/>
                        </a:rPr>
                        <a:t>đoàn</a:t>
                      </a:r>
                      <a:r>
                        <a:rPr lang="en-US" sz="2600" dirty="0">
                          <a:solidFill>
                            <a:srgbClr val="0000FF"/>
                          </a:solidFill>
                          <a:effectLst/>
                          <a:latin typeface="Times New Roman" panose="02020603050405020304" pitchFamily="18" charset="0"/>
                          <a:cs typeface="Times New Roman" panose="02020603050405020304" pitchFamily="18" charset="0"/>
                        </a:rPr>
                        <a:t> </a:t>
                      </a:r>
                      <a:r>
                        <a:rPr lang="en-US" sz="2600" dirty="0" err="1">
                          <a:solidFill>
                            <a:srgbClr val="0000FF"/>
                          </a:solidFill>
                          <a:effectLst/>
                          <a:latin typeface="Times New Roman" panose="02020603050405020304" pitchFamily="18" charset="0"/>
                          <a:cs typeface="Times New Roman" panose="02020603050405020304" pitchFamily="18" charset="0"/>
                        </a:rPr>
                        <a:t>bóng</a:t>
                      </a:r>
                      <a:r>
                        <a:rPr lang="en-US" sz="2600" dirty="0">
                          <a:solidFill>
                            <a:srgbClr val="0000FF"/>
                          </a:solidFill>
                          <a:effectLst/>
                          <a:latin typeface="Times New Roman" panose="02020603050405020304" pitchFamily="18" charset="0"/>
                          <a:cs typeface="Times New Roman" panose="02020603050405020304" pitchFamily="18" charset="0"/>
                        </a:rPr>
                        <a:t> </a:t>
                      </a:r>
                      <a:r>
                        <a:rPr lang="en-US" sz="2600" dirty="0" err="1">
                          <a:solidFill>
                            <a:srgbClr val="0000FF"/>
                          </a:solidFill>
                          <a:effectLst/>
                          <a:latin typeface="Times New Roman" panose="02020603050405020304" pitchFamily="18" charset="0"/>
                          <a:cs typeface="Times New Roman" panose="02020603050405020304" pitchFamily="18" charset="0"/>
                        </a:rPr>
                        <a:t>đá</a:t>
                      </a:r>
                      <a:r>
                        <a:rPr lang="en-US" sz="2600" dirty="0">
                          <a:solidFill>
                            <a:srgbClr val="0000FF"/>
                          </a:solidFill>
                          <a:effectLst/>
                          <a:latin typeface="Times New Roman" panose="02020603050405020304" pitchFamily="18" charset="0"/>
                          <a:cs typeface="Times New Roman" panose="02020603050405020304" pitchFamily="18" charset="0"/>
                        </a:rPr>
                        <a:t> </a:t>
                      </a:r>
                      <a:r>
                        <a:rPr lang="en-US" sz="2600" dirty="0" err="1">
                          <a:solidFill>
                            <a:srgbClr val="0000FF"/>
                          </a:solidFill>
                          <a:effectLst/>
                          <a:latin typeface="Times New Roman" panose="02020603050405020304" pitchFamily="18" charset="0"/>
                          <a:cs typeface="Times New Roman" panose="02020603050405020304" pitchFamily="18" charset="0"/>
                        </a:rPr>
                        <a:t>châu</a:t>
                      </a:r>
                      <a:r>
                        <a:rPr lang="en-US" sz="2600" dirty="0">
                          <a:solidFill>
                            <a:srgbClr val="0000FF"/>
                          </a:solidFill>
                          <a:effectLst/>
                          <a:latin typeface="Times New Roman" panose="02020603050405020304" pitchFamily="18" charset="0"/>
                          <a:cs typeface="Times New Roman" panose="02020603050405020304" pitchFamily="18" charset="0"/>
                        </a:rPr>
                        <a:t> </a:t>
                      </a:r>
                      <a:r>
                        <a:rPr lang="en-US" sz="2600" dirty="0" err="1">
                          <a:solidFill>
                            <a:srgbClr val="0000FF"/>
                          </a:solidFill>
                          <a:effectLst/>
                          <a:latin typeface="Times New Roman" panose="02020603050405020304" pitchFamily="18" charset="0"/>
                          <a:cs typeface="Times New Roman" panose="02020603050405020304" pitchFamily="18" charset="0"/>
                        </a:rPr>
                        <a:t>Âu</a:t>
                      </a:r>
                      <a:endParaRPr lang="en-US" sz="2600" dirty="0">
                        <a:solidFill>
                          <a:srgbClr val="0000FF"/>
                        </a:solidFill>
                        <a:effectLst/>
                        <a:latin typeface="Times New Roman" panose="02020603050405020304" pitchFamily="18" charset="0"/>
                        <a:cs typeface="Times New Roman" panose="02020603050405020304" pitchFamily="18" charset="0"/>
                      </a:endParaRPr>
                    </a:p>
                  </a:txBody>
                  <a:tcPr marL="31750" marR="31750" marT="12700" marB="12700" anchor="ctr"/>
                </a:tc>
                <a:extLst>
                  <a:ext uri="{0D108BD9-81ED-4DB2-BD59-A6C34878D82A}">
                    <a16:rowId xmlns:a16="http://schemas.microsoft.com/office/drawing/2014/main" val="2642912481"/>
                  </a:ext>
                </a:extLst>
              </a:tr>
              <a:tr h="370840">
                <a:tc>
                  <a:txBody>
                    <a:bodyPr/>
                    <a:lstStyle/>
                    <a:p>
                      <a:pPr algn="l" fontAlgn="ctr"/>
                      <a:r>
                        <a:rPr lang="en-US" sz="2600" b="1" dirty="0">
                          <a:solidFill>
                            <a:srgbClr val="7030A0"/>
                          </a:solidFill>
                          <a:effectLst/>
                          <a:latin typeface="Times New Roman" panose="02020603050405020304" pitchFamily="18" charset="0"/>
                          <a:cs typeface="Times New Roman" panose="02020603050405020304" pitchFamily="18" charset="0"/>
                        </a:rPr>
                        <a:t>UN</a:t>
                      </a:r>
                    </a:p>
                  </a:txBody>
                  <a:tcPr marL="31750" marR="31750" marT="12700" marB="12700" anchor="ctr"/>
                </a:tc>
                <a:tc>
                  <a:txBody>
                    <a:bodyPr/>
                    <a:lstStyle/>
                    <a:p>
                      <a:pPr algn="l" fontAlgn="ctr"/>
                      <a:r>
                        <a:rPr lang="en-US" sz="2600" dirty="0">
                          <a:solidFill>
                            <a:srgbClr val="7030A0"/>
                          </a:solidFill>
                          <a:effectLst/>
                          <a:latin typeface="Times New Roman" panose="02020603050405020304" pitchFamily="18" charset="0"/>
                          <a:cs typeface="Times New Roman" panose="02020603050405020304" pitchFamily="18" charset="0"/>
                        </a:rPr>
                        <a:t>United Nations</a:t>
                      </a:r>
                    </a:p>
                  </a:txBody>
                  <a:tcPr marL="31750" marR="31750" marT="12700" marB="12700" anchor="ctr"/>
                </a:tc>
                <a:tc>
                  <a:txBody>
                    <a:bodyPr/>
                    <a:lstStyle/>
                    <a:p>
                      <a:pPr algn="l" fontAlgn="ctr"/>
                      <a:r>
                        <a:rPr lang="en-US" sz="2600" dirty="0" err="1">
                          <a:solidFill>
                            <a:srgbClr val="7030A0"/>
                          </a:solidFill>
                          <a:effectLst/>
                          <a:latin typeface="Times New Roman" panose="02020603050405020304" pitchFamily="18" charset="0"/>
                          <a:cs typeface="Times New Roman" panose="02020603050405020304" pitchFamily="18" charset="0"/>
                        </a:rPr>
                        <a:t>Liên</a:t>
                      </a:r>
                      <a:r>
                        <a:rPr lang="en-US" sz="2600" dirty="0">
                          <a:solidFill>
                            <a:srgbClr val="7030A0"/>
                          </a:solidFill>
                          <a:effectLst/>
                          <a:latin typeface="Times New Roman" panose="02020603050405020304" pitchFamily="18" charset="0"/>
                          <a:cs typeface="Times New Roman" panose="02020603050405020304" pitchFamily="18" charset="0"/>
                        </a:rPr>
                        <a:t> </a:t>
                      </a:r>
                      <a:r>
                        <a:rPr lang="en-US" sz="2600" dirty="0" err="1">
                          <a:solidFill>
                            <a:srgbClr val="7030A0"/>
                          </a:solidFill>
                          <a:effectLst/>
                          <a:latin typeface="Times New Roman" panose="02020603050405020304" pitchFamily="18" charset="0"/>
                          <a:cs typeface="Times New Roman" panose="02020603050405020304" pitchFamily="18" charset="0"/>
                        </a:rPr>
                        <a:t>Hợp</a:t>
                      </a:r>
                      <a:r>
                        <a:rPr lang="en-US" sz="2600" dirty="0">
                          <a:solidFill>
                            <a:srgbClr val="7030A0"/>
                          </a:solidFill>
                          <a:effectLst/>
                          <a:latin typeface="Times New Roman" panose="02020603050405020304" pitchFamily="18" charset="0"/>
                          <a:cs typeface="Times New Roman" panose="02020603050405020304" pitchFamily="18" charset="0"/>
                        </a:rPr>
                        <a:t> </a:t>
                      </a:r>
                      <a:r>
                        <a:rPr lang="en-US" sz="2600" dirty="0" err="1">
                          <a:solidFill>
                            <a:srgbClr val="7030A0"/>
                          </a:solidFill>
                          <a:effectLst/>
                          <a:latin typeface="Times New Roman" panose="02020603050405020304" pitchFamily="18" charset="0"/>
                          <a:cs typeface="Times New Roman" panose="02020603050405020304" pitchFamily="18" charset="0"/>
                        </a:rPr>
                        <a:t>Quốc</a:t>
                      </a:r>
                      <a:endParaRPr lang="en-US" sz="2600" dirty="0">
                        <a:solidFill>
                          <a:srgbClr val="7030A0"/>
                        </a:solidFill>
                        <a:effectLst/>
                        <a:latin typeface="Times New Roman" panose="02020603050405020304" pitchFamily="18" charset="0"/>
                        <a:cs typeface="Times New Roman" panose="02020603050405020304" pitchFamily="18" charset="0"/>
                      </a:endParaRPr>
                    </a:p>
                  </a:txBody>
                  <a:tcPr marL="31750" marR="31750" marT="12700" marB="12700" anchor="ctr"/>
                </a:tc>
                <a:extLst>
                  <a:ext uri="{0D108BD9-81ED-4DB2-BD59-A6C34878D82A}">
                    <a16:rowId xmlns:a16="http://schemas.microsoft.com/office/drawing/2014/main" val="3903328829"/>
                  </a:ext>
                </a:extLst>
              </a:tr>
              <a:tr h="370840">
                <a:tc>
                  <a:txBody>
                    <a:bodyPr/>
                    <a:lstStyle/>
                    <a:p>
                      <a:pPr algn="l" fontAlgn="ctr"/>
                      <a:r>
                        <a:rPr lang="en-US" sz="2600" b="1" dirty="0">
                          <a:solidFill>
                            <a:srgbClr val="6600CC"/>
                          </a:solidFill>
                          <a:effectLst/>
                          <a:latin typeface="Times New Roman" panose="02020603050405020304" pitchFamily="18" charset="0"/>
                          <a:cs typeface="Times New Roman" panose="02020603050405020304" pitchFamily="18" charset="0"/>
                        </a:rPr>
                        <a:t>UNESCO</a:t>
                      </a:r>
                    </a:p>
                  </a:txBody>
                  <a:tcPr marL="31750" marR="31750" marT="12700" marB="12700" anchor="ctr"/>
                </a:tc>
                <a:tc>
                  <a:txBody>
                    <a:bodyPr/>
                    <a:lstStyle/>
                    <a:p>
                      <a:pPr algn="l" fontAlgn="ctr"/>
                      <a:r>
                        <a:rPr lang="en-US" sz="2600" dirty="0">
                          <a:solidFill>
                            <a:srgbClr val="6600CC"/>
                          </a:solidFill>
                          <a:effectLst/>
                          <a:latin typeface="Times New Roman" panose="02020603050405020304" pitchFamily="18" charset="0"/>
                          <a:cs typeface="Times New Roman" panose="02020603050405020304" pitchFamily="18" charset="0"/>
                        </a:rPr>
                        <a:t>The United Nations Educational, Scientific and Cultural Organization</a:t>
                      </a:r>
                    </a:p>
                  </a:txBody>
                  <a:tcPr marL="31750" marR="31750" marT="12700" marB="12700" anchor="ctr"/>
                </a:tc>
                <a:tc>
                  <a:txBody>
                    <a:bodyPr/>
                    <a:lstStyle/>
                    <a:p>
                      <a:pPr algn="l" fontAlgn="ctr"/>
                      <a:r>
                        <a:rPr lang="en-US" sz="2600" dirty="0" err="1">
                          <a:solidFill>
                            <a:srgbClr val="6600CC"/>
                          </a:solidFill>
                          <a:effectLst/>
                          <a:latin typeface="Times New Roman" panose="02020603050405020304" pitchFamily="18" charset="0"/>
                          <a:cs typeface="Times New Roman" panose="02020603050405020304" pitchFamily="18" charset="0"/>
                        </a:rPr>
                        <a:t>Tổ</a:t>
                      </a:r>
                      <a:r>
                        <a:rPr lang="en-US" sz="2600" dirty="0">
                          <a:solidFill>
                            <a:srgbClr val="6600CC"/>
                          </a:solidFill>
                          <a:effectLst/>
                          <a:latin typeface="Times New Roman" panose="02020603050405020304" pitchFamily="18" charset="0"/>
                          <a:cs typeface="Times New Roman" panose="02020603050405020304" pitchFamily="18" charset="0"/>
                        </a:rPr>
                        <a:t> </a:t>
                      </a:r>
                      <a:r>
                        <a:rPr lang="en-US" sz="2600" dirty="0" err="1">
                          <a:solidFill>
                            <a:srgbClr val="6600CC"/>
                          </a:solidFill>
                          <a:effectLst/>
                          <a:latin typeface="Times New Roman" panose="02020603050405020304" pitchFamily="18" charset="0"/>
                          <a:cs typeface="Times New Roman" panose="02020603050405020304" pitchFamily="18" charset="0"/>
                        </a:rPr>
                        <a:t>chức</a:t>
                      </a:r>
                      <a:r>
                        <a:rPr lang="en-US" sz="2600" dirty="0">
                          <a:solidFill>
                            <a:srgbClr val="6600CC"/>
                          </a:solidFill>
                          <a:effectLst/>
                          <a:latin typeface="Times New Roman" panose="02020603050405020304" pitchFamily="18" charset="0"/>
                          <a:cs typeface="Times New Roman" panose="02020603050405020304" pitchFamily="18" charset="0"/>
                        </a:rPr>
                        <a:t> </a:t>
                      </a:r>
                      <a:r>
                        <a:rPr lang="en-US" sz="2600" dirty="0" err="1">
                          <a:solidFill>
                            <a:srgbClr val="6600CC"/>
                          </a:solidFill>
                          <a:effectLst/>
                          <a:latin typeface="Times New Roman" panose="02020603050405020304" pitchFamily="18" charset="0"/>
                          <a:cs typeface="Times New Roman" panose="02020603050405020304" pitchFamily="18" charset="0"/>
                        </a:rPr>
                        <a:t>Giáo</a:t>
                      </a:r>
                      <a:r>
                        <a:rPr lang="en-US" sz="2600" dirty="0">
                          <a:solidFill>
                            <a:srgbClr val="6600CC"/>
                          </a:solidFill>
                          <a:effectLst/>
                          <a:latin typeface="Times New Roman" panose="02020603050405020304" pitchFamily="18" charset="0"/>
                          <a:cs typeface="Times New Roman" panose="02020603050405020304" pitchFamily="18" charset="0"/>
                        </a:rPr>
                        <a:t> </a:t>
                      </a:r>
                      <a:r>
                        <a:rPr lang="en-US" sz="2600" dirty="0" err="1">
                          <a:solidFill>
                            <a:srgbClr val="6600CC"/>
                          </a:solidFill>
                          <a:effectLst/>
                          <a:latin typeface="Times New Roman" panose="02020603050405020304" pitchFamily="18" charset="0"/>
                          <a:cs typeface="Times New Roman" panose="02020603050405020304" pitchFamily="18" charset="0"/>
                        </a:rPr>
                        <a:t>dục</a:t>
                      </a:r>
                      <a:r>
                        <a:rPr lang="en-US" sz="2600" dirty="0">
                          <a:solidFill>
                            <a:srgbClr val="6600CC"/>
                          </a:solidFill>
                          <a:effectLst/>
                          <a:latin typeface="Times New Roman" panose="02020603050405020304" pitchFamily="18" charset="0"/>
                          <a:cs typeface="Times New Roman" panose="02020603050405020304" pitchFamily="18" charset="0"/>
                        </a:rPr>
                        <a:t>, Khoa </a:t>
                      </a:r>
                      <a:r>
                        <a:rPr lang="en-US" sz="2600" dirty="0" err="1">
                          <a:solidFill>
                            <a:srgbClr val="6600CC"/>
                          </a:solidFill>
                          <a:effectLst/>
                          <a:latin typeface="Times New Roman" panose="02020603050405020304" pitchFamily="18" charset="0"/>
                          <a:cs typeface="Times New Roman" panose="02020603050405020304" pitchFamily="18" charset="0"/>
                        </a:rPr>
                        <a:t>học</a:t>
                      </a:r>
                      <a:r>
                        <a:rPr lang="en-US" sz="2600" dirty="0">
                          <a:solidFill>
                            <a:srgbClr val="6600CC"/>
                          </a:solidFill>
                          <a:effectLst/>
                          <a:latin typeface="Times New Roman" panose="02020603050405020304" pitchFamily="18" charset="0"/>
                          <a:cs typeface="Times New Roman" panose="02020603050405020304" pitchFamily="18" charset="0"/>
                        </a:rPr>
                        <a:t> </a:t>
                      </a:r>
                      <a:r>
                        <a:rPr lang="en-US" sz="2600" dirty="0" err="1">
                          <a:solidFill>
                            <a:srgbClr val="6600CC"/>
                          </a:solidFill>
                          <a:effectLst/>
                          <a:latin typeface="Times New Roman" panose="02020603050405020304" pitchFamily="18" charset="0"/>
                          <a:cs typeface="Times New Roman" panose="02020603050405020304" pitchFamily="18" charset="0"/>
                        </a:rPr>
                        <a:t>và</a:t>
                      </a:r>
                      <a:r>
                        <a:rPr lang="en-US" sz="2600" dirty="0">
                          <a:solidFill>
                            <a:srgbClr val="6600CC"/>
                          </a:solidFill>
                          <a:effectLst/>
                          <a:latin typeface="Times New Roman" panose="02020603050405020304" pitchFamily="18" charset="0"/>
                          <a:cs typeface="Times New Roman" panose="02020603050405020304" pitchFamily="18" charset="0"/>
                        </a:rPr>
                        <a:t> Văn </a:t>
                      </a:r>
                      <a:r>
                        <a:rPr lang="en-US" sz="2600" dirty="0" err="1">
                          <a:solidFill>
                            <a:srgbClr val="6600CC"/>
                          </a:solidFill>
                          <a:effectLst/>
                          <a:latin typeface="Times New Roman" panose="02020603050405020304" pitchFamily="18" charset="0"/>
                          <a:cs typeface="Times New Roman" panose="02020603050405020304" pitchFamily="18" charset="0"/>
                        </a:rPr>
                        <a:t>hoá</a:t>
                      </a:r>
                      <a:r>
                        <a:rPr lang="en-US" sz="2600" dirty="0">
                          <a:solidFill>
                            <a:srgbClr val="6600CC"/>
                          </a:solidFill>
                          <a:effectLst/>
                          <a:latin typeface="Times New Roman" panose="02020603050405020304" pitchFamily="18" charset="0"/>
                          <a:cs typeface="Times New Roman" panose="02020603050405020304" pitchFamily="18" charset="0"/>
                        </a:rPr>
                        <a:t> </a:t>
                      </a:r>
                      <a:r>
                        <a:rPr lang="en-US" sz="2600" dirty="0" err="1">
                          <a:solidFill>
                            <a:srgbClr val="6600CC"/>
                          </a:solidFill>
                          <a:effectLst/>
                          <a:latin typeface="Times New Roman" panose="02020603050405020304" pitchFamily="18" charset="0"/>
                          <a:cs typeface="Times New Roman" panose="02020603050405020304" pitchFamily="18" charset="0"/>
                        </a:rPr>
                        <a:t>của</a:t>
                      </a:r>
                      <a:r>
                        <a:rPr lang="en-US" sz="2600" dirty="0">
                          <a:solidFill>
                            <a:srgbClr val="6600CC"/>
                          </a:solidFill>
                          <a:effectLst/>
                          <a:latin typeface="Times New Roman" panose="02020603050405020304" pitchFamily="18" charset="0"/>
                          <a:cs typeface="Times New Roman" panose="02020603050405020304" pitchFamily="18" charset="0"/>
                        </a:rPr>
                        <a:t> Liên </a:t>
                      </a:r>
                      <a:r>
                        <a:rPr lang="en-US" sz="2600" dirty="0" err="1">
                          <a:solidFill>
                            <a:srgbClr val="6600CC"/>
                          </a:solidFill>
                          <a:effectLst/>
                          <a:latin typeface="Times New Roman" panose="02020603050405020304" pitchFamily="18" charset="0"/>
                          <a:cs typeface="Times New Roman" panose="02020603050405020304" pitchFamily="18" charset="0"/>
                        </a:rPr>
                        <a:t>Hợp</a:t>
                      </a:r>
                      <a:r>
                        <a:rPr lang="en-US" sz="2600" dirty="0">
                          <a:solidFill>
                            <a:srgbClr val="6600CC"/>
                          </a:solidFill>
                          <a:effectLst/>
                          <a:latin typeface="Times New Roman" panose="02020603050405020304" pitchFamily="18" charset="0"/>
                          <a:cs typeface="Times New Roman" panose="02020603050405020304" pitchFamily="18" charset="0"/>
                        </a:rPr>
                        <a:t> </a:t>
                      </a:r>
                      <a:r>
                        <a:rPr lang="en-US" sz="2600" dirty="0" err="1">
                          <a:solidFill>
                            <a:srgbClr val="6600CC"/>
                          </a:solidFill>
                          <a:effectLst/>
                          <a:latin typeface="Times New Roman" panose="02020603050405020304" pitchFamily="18" charset="0"/>
                          <a:cs typeface="Times New Roman" panose="02020603050405020304" pitchFamily="18" charset="0"/>
                        </a:rPr>
                        <a:t>Quốc</a:t>
                      </a:r>
                      <a:endParaRPr lang="en-US" sz="2600" dirty="0">
                        <a:solidFill>
                          <a:srgbClr val="6600CC"/>
                        </a:solidFill>
                        <a:effectLst/>
                        <a:latin typeface="Times New Roman" panose="02020603050405020304" pitchFamily="18" charset="0"/>
                        <a:cs typeface="Times New Roman" panose="02020603050405020304" pitchFamily="18" charset="0"/>
                      </a:endParaRPr>
                    </a:p>
                  </a:txBody>
                  <a:tcPr marL="31750" marR="31750" marT="12700" marB="12700" anchor="ctr"/>
                </a:tc>
                <a:extLst>
                  <a:ext uri="{0D108BD9-81ED-4DB2-BD59-A6C34878D82A}">
                    <a16:rowId xmlns:a16="http://schemas.microsoft.com/office/drawing/2014/main" val="1762846513"/>
                  </a:ext>
                </a:extLst>
              </a:tr>
              <a:tr h="370840">
                <a:tc>
                  <a:txBody>
                    <a:bodyPr/>
                    <a:lstStyle/>
                    <a:p>
                      <a:pPr algn="l" fontAlgn="ctr"/>
                      <a:r>
                        <a:rPr lang="en-US" sz="2600" b="1" dirty="0">
                          <a:solidFill>
                            <a:schemeClr val="accent2"/>
                          </a:solidFill>
                          <a:effectLst/>
                          <a:latin typeface="Times New Roman" panose="02020603050405020304" pitchFamily="18" charset="0"/>
                          <a:cs typeface="Times New Roman" panose="02020603050405020304" pitchFamily="18" charset="0"/>
                        </a:rPr>
                        <a:t>UNICEF</a:t>
                      </a:r>
                    </a:p>
                  </a:txBody>
                  <a:tcPr marL="31750" marR="31750" marT="12700" marB="12700" anchor="ctr"/>
                </a:tc>
                <a:tc>
                  <a:txBody>
                    <a:bodyPr/>
                    <a:lstStyle/>
                    <a:p>
                      <a:pPr algn="l" fontAlgn="ctr"/>
                      <a:r>
                        <a:rPr lang="en-US" sz="2600" dirty="0">
                          <a:solidFill>
                            <a:schemeClr val="accent2"/>
                          </a:solidFill>
                          <a:effectLst/>
                          <a:latin typeface="Times New Roman" panose="02020603050405020304" pitchFamily="18" charset="0"/>
                          <a:cs typeface="Times New Roman" panose="02020603050405020304" pitchFamily="18" charset="0"/>
                        </a:rPr>
                        <a:t>The United Nations Children's Fund</a:t>
                      </a:r>
                    </a:p>
                  </a:txBody>
                  <a:tcPr marL="31750" marR="31750" marT="12700" marB="12700" anchor="ctr"/>
                </a:tc>
                <a:tc>
                  <a:txBody>
                    <a:bodyPr/>
                    <a:lstStyle/>
                    <a:p>
                      <a:pPr algn="l" fontAlgn="ctr"/>
                      <a:r>
                        <a:rPr lang="en-US" sz="2600" dirty="0" err="1">
                          <a:solidFill>
                            <a:schemeClr val="accent2"/>
                          </a:solidFill>
                          <a:effectLst/>
                          <a:latin typeface="Times New Roman" panose="02020603050405020304" pitchFamily="18" charset="0"/>
                          <a:cs typeface="Times New Roman" panose="02020603050405020304" pitchFamily="18" charset="0"/>
                        </a:rPr>
                        <a:t>Quỹ</a:t>
                      </a:r>
                      <a:r>
                        <a:rPr lang="en-US" sz="2600" dirty="0">
                          <a:solidFill>
                            <a:schemeClr val="accent2"/>
                          </a:solidFill>
                          <a:effectLst/>
                          <a:latin typeface="Times New Roman" panose="02020603050405020304" pitchFamily="18" charset="0"/>
                          <a:cs typeface="Times New Roman" panose="02020603050405020304" pitchFamily="18" charset="0"/>
                        </a:rPr>
                        <a:t> Nhi </a:t>
                      </a:r>
                      <a:r>
                        <a:rPr lang="en-US" sz="2600" dirty="0" err="1">
                          <a:solidFill>
                            <a:schemeClr val="accent2"/>
                          </a:solidFill>
                          <a:effectLst/>
                          <a:latin typeface="Times New Roman" panose="02020603050405020304" pitchFamily="18" charset="0"/>
                          <a:cs typeface="Times New Roman" panose="02020603050405020304" pitchFamily="18" charset="0"/>
                        </a:rPr>
                        <a:t>đồng</a:t>
                      </a:r>
                      <a:r>
                        <a:rPr lang="en-US" sz="2600" dirty="0">
                          <a:solidFill>
                            <a:schemeClr val="accent2"/>
                          </a:solidFill>
                          <a:effectLst/>
                          <a:latin typeface="Times New Roman" panose="02020603050405020304" pitchFamily="18" charset="0"/>
                          <a:cs typeface="Times New Roman" panose="02020603050405020304" pitchFamily="18" charset="0"/>
                        </a:rPr>
                        <a:t> Liên </a:t>
                      </a:r>
                      <a:r>
                        <a:rPr lang="en-US" sz="2600" dirty="0" err="1">
                          <a:solidFill>
                            <a:schemeClr val="accent2"/>
                          </a:solidFill>
                          <a:effectLst/>
                          <a:latin typeface="Times New Roman" panose="02020603050405020304" pitchFamily="18" charset="0"/>
                          <a:cs typeface="Times New Roman" panose="02020603050405020304" pitchFamily="18" charset="0"/>
                        </a:rPr>
                        <a:t>Hợp</a:t>
                      </a:r>
                      <a:r>
                        <a:rPr lang="en-US" sz="2600" dirty="0">
                          <a:solidFill>
                            <a:schemeClr val="accent2"/>
                          </a:solidFill>
                          <a:effectLst/>
                          <a:latin typeface="Times New Roman" panose="02020603050405020304" pitchFamily="18" charset="0"/>
                          <a:cs typeface="Times New Roman" panose="02020603050405020304" pitchFamily="18" charset="0"/>
                        </a:rPr>
                        <a:t> </a:t>
                      </a:r>
                      <a:r>
                        <a:rPr lang="en-US" sz="2600" dirty="0" err="1">
                          <a:solidFill>
                            <a:schemeClr val="accent2"/>
                          </a:solidFill>
                          <a:effectLst/>
                          <a:latin typeface="Times New Roman" panose="02020603050405020304" pitchFamily="18" charset="0"/>
                          <a:cs typeface="Times New Roman" panose="02020603050405020304" pitchFamily="18" charset="0"/>
                        </a:rPr>
                        <a:t>Quốc</a:t>
                      </a:r>
                      <a:endParaRPr lang="en-US" sz="2600" dirty="0">
                        <a:solidFill>
                          <a:schemeClr val="accent2"/>
                        </a:solidFill>
                        <a:effectLst/>
                        <a:latin typeface="Times New Roman" panose="02020603050405020304" pitchFamily="18" charset="0"/>
                        <a:cs typeface="Times New Roman" panose="02020603050405020304" pitchFamily="18" charset="0"/>
                      </a:endParaRPr>
                    </a:p>
                  </a:txBody>
                  <a:tcPr marL="31750" marR="31750" marT="12700" marB="12700" anchor="ctr"/>
                </a:tc>
                <a:extLst>
                  <a:ext uri="{0D108BD9-81ED-4DB2-BD59-A6C34878D82A}">
                    <a16:rowId xmlns:a16="http://schemas.microsoft.com/office/drawing/2014/main" val="573342563"/>
                  </a:ext>
                </a:extLst>
              </a:tr>
              <a:tr h="370840">
                <a:tc>
                  <a:txBody>
                    <a:bodyPr/>
                    <a:lstStyle/>
                    <a:p>
                      <a:pPr algn="l" fontAlgn="ctr"/>
                      <a:r>
                        <a:rPr lang="en-US" sz="2600" b="1" dirty="0">
                          <a:solidFill>
                            <a:srgbClr val="00B050"/>
                          </a:solidFill>
                          <a:effectLst/>
                          <a:latin typeface="Times New Roman" panose="02020603050405020304" pitchFamily="18" charset="0"/>
                          <a:cs typeface="Times New Roman" panose="02020603050405020304" pitchFamily="18" charset="0"/>
                        </a:rPr>
                        <a:t>WB</a:t>
                      </a:r>
                    </a:p>
                  </a:txBody>
                  <a:tcPr marL="31750" marR="31750" marT="12700" marB="12700" anchor="ctr"/>
                </a:tc>
                <a:tc>
                  <a:txBody>
                    <a:bodyPr/>
                    <a:lstStyle/>
                    <a:p>
                      <a:pPr algn="l" fontAlgn="ctr"/>
                      <a:r>
                        <a:rPr lang="en-US" sz="2600" dirty="0">
                          <a:solidFill>
                            <a:srgbClr val="00B050"/>
                          </a:solidFill>
                          <a:effectLst/>
                          <a:latin typeface="Times New Roman" panose="02020603050405020304" pitchFamily="18" charset="0"/>
                          <a:cs typeface="Times New Roman" panose="02020603050405020304" pitchFamily="18" charset="0"/>
                        </a:rPr>
                        <a:t>World Bank</a:t>
                      </a:r>
                    </a:p>
                  </a:txBody>
                  <a:tcPr marL="31750" marR="31750" marT="12700" marB="12700" anchor="ctr"/>
                </a:tc>
                <a:tc>
                  <a:txBody>
                    <a:bodyPr/>
                    <a:lstStyle/>
                    <a:p>
                      <a:pPr algn="l" fontAlgn="ctr"/>
                      <a:r>
                        <a:rPr lang="en-US" sz="2600" dirty="0" err="1">
                          <a:solidFill>
                            <a:srgbClr val="00B050"/>
                          </a:solidFill>
                          <a:effectLst/>
                          <a:latin typeface="Times New Roman" panose="02020603050405020304" pitchFamily="18" charset="0"/>
                          <a:cs typeface="Times New Roman" panose="02020603050405020304" pitchFamily="18" charset="0"/>
                        </a:rPr>
                        <a:t>Ngân</a:t>
                      </a:r>
                      <a:r>
                        <a:rPr lang="en-US" sz="2600" dirty="0">
                          <a:solidFill>
                            <a:srgbClr val="00B050"/>
                          </a:solidFill>
                          <a:effectLst/>
                          <a:latin typeface="Times New Roman" panose="02020603050405020304" pitchFamily="18" charset="0"/>
                          <a:cs typeface="Times New Roman" panose="02020603050405020304" pitchFamily="18" charset="0"/>
                        </a:rPr>
                        <a:t> </a:t>
                      </a:r>
                      <a:r>
                        <a:rPr lang="en-US" sz="2600" dirty="0" err="1">
                          <a:solidFill>
                            <a:srgbClr val="00B050"/>
                          </a:solidFill>
                          <a:effectLst/>
                          <a:latin typeface="Times New Roman" panose="02020603050405020304" pitchFamily="18" charset="0"/>
                          <a:cs typeface="Times New Roman" panose="02020603050405020304" pitchFamily="18" charset="0"/>
                        </a:rPr>
                        <a:t>hàng</a:t>
                      </a:r>
                      <a:r>
                        <a:rPr lang="en-US" sz="2600" dirty="0">
                          <a:solidFill>
                            <a:srgbClr val="00B050"/>
                          </a:solidFill>
                          <a:effectLst/>
                          <a:latin typeface="Times New Roman" panose="02020603050405020304" pitchFamily="18" charset="0"/>
                          <a:cs typeface="Times New Roman" panose="02020603050405020304" pitchFamily="18" charset="0"/>
                        </a:rPr>
                        <a:t> </a:t>
                      </a:r>
                      <a:r>
                        <a:rPr lang="en-US" sz="2600" dirty="0" err="1">
                          <a:solidFill>
                            <a:srgbClr val="00B050"/>
                          </a:solidFill>
                          <a:effectLst/>
                          <a:latin typeface="Times New Roman" panose="02020603050405020304" pitchFamily="18" charset="0"/>
                          <a:cs typeface="Times New Roman" panose="02020603050405020304" pitchFamily="18" charset="0"/>
                        </a:rPr>
                        <a:t>Thế</a:t>
                      </a:r>
                      <a:r>
                        <a:rPr lang="en-US" sz="2600" dirty="0">
                          <a:solidFill>
                            <a:srgbClr val="00B050"/>
                          </a:solidFill>
                          <a:effectLst/>
                          <a:latin typeface="Times New Roman" panose="02020603050405020304" pitchFamily="18" charset="0"/>
                          <a:cs typeface="Times New Roman" panose="02020603050405020304" pitchFamily="18" charset="0"/>
                        </a:rPr>
                        <a:t> </a:t>
                      </a:r>
                      <a:r>
                        <a:rPr lang="en-US" sz="2600" dirty="0" err="1">
                          <a:solidFill>
                            <a:srgbClr val="00B050"/>
                          </a:solidFill>
                          <a:effectLst/>
                          <a:latin typeface="Times New Roman" panose="02020603050405020304" pitchFamily="18" charset="0"/>
                          <a:cs typeface="Times New Roman" panose="02020603050405020304" pitchFamily="18" charset="0"/>
                        </a:rPr>
                        <a:t>giới</a:t>
                      </a:r>
                      <a:endParaRPr lang="en-US" sz="2600" dirty="0">
                        <a:solidFill>
                          <a:srgbClr val="00B050"/>
                        </a:solidFill>
                        <a:effectLst/>
                        <a:latin typeface="Times New Roman" panose="02020603050405020304" pitchFamily="18" charset="0"/>
                        <a:cs typeface="Times New Roman" panose="02020603050405020304" pitchFamily="18" charset="0"/>
                      </a:endParaRPr>
                    </a:p>
                  </a:txBody>
                  <a:tcPr marL="31750" marR="31750" marT="12700" marB="12700" anchor="ctr"/>
                </a:tc>
                <a:extLst>
                  <a:ext uri="{0D108BD9-81ED-4DB2-BD59-A6C34878D82A}">
                    <a16:rowId xmlns:a16="http://schemas.microsoft.com/office/drawing/2014/main" val="968528856"/>
                  </a:ext>
                </a:extLst>
              </a:tr>
              <a:tr h="370840">
                <a:tc>
                  <a:txBody>
                    <a:bodyPr/>
                    <a:lstStyle/>
                    <a:p>
                      <a:pPr algn="l" fontAlgn="ctr"/>
                      <a:r>
                        <a:rPr lang="en-US" sz="2600" b="1" dirty="0">
                          <a:solidFill>
                            <a:srgbClr val="FF0000"/>
                          </a:solidFill>
                          <a:effectLst/>
                          <a:latin typeface="Times New Roman" panose="02020603050405020304" pitchFamily="18" charset="0"/>
                          <a:cs typeface="Times New Roman" panose="02020603050405020304" pitchFamily="18" charset="0"/>
                        </a:rPr>
                        <a:t>WHO</a:t>
                      </a:r>
                    </a:p>
                  </a:txBody>
                  <a:tcPr marL="31750" marR="31750" marT="12700" marB="12700" anchor="ctr"/>
                </a:tc>
                <a:tc>
                  <a:txBody>
                    <a:bodyPr/>
                    <a:lstStyle/>
                    <a:p>
                      <a:pPr algn="l" fontAlgn="ctr"/>
                      <a:r>
                        <a:rPr lang="en-US" sz="2600" dirty="0">
                          <a:solidFill>
                            <a:srgbClr val="FF0000"/>
                          </a:solidFill>
                          <a:effectLst/>
                          <a:latin typeface="Times New Roman" panose="02020603050405020304" pitchFamily="18" charset="0"/>
                          <a:cs typeface="Times New Roman" panose="02020603050405020304" pitchFamily="18" charset="0"/>
                        </a:rPr>
                        <a:t>World Health Organization</a:t>
                      </a:r>
                    </a:p>
                  </a:txBody>
                  <a:tcPr marL="31750" marR="31750" marT="12700" marB="12700" anchor="ctr"/>
                </a:tc>
                <a:tc>
                  <a:txBody>
                    <a:bodyPr/>
                    <a:lstStyle/>
                    <a:p>
                      <a:pPr algn="l" fontAlgn="ctr"/>
                      <a:r>
                        <a:rPr lang="en-US" sz="2600" dirty="0" err="1">
                          <a:solidFill>
                            <a:srgbClr val="FF0000"/>
                          </a:solidFill>
                          <a:effectLst/>
                          <a:latin typeface="Times New Roman" panose="02020603050405020304" pitchFamily="18" charset="0"/>
                          <a:cs typeface="Times New Roman" panose="02020603050405020304" pitchFamily="18" charset="0"/>
                        </a:rPr>
                        <a:t>Tổ</a:t>
                      </a:r>
                      <a:r>
                        <a:rPr lang="en-US" sz="2600" dirty="0">
                          <a:solidFill>
                            <a:srgbClr val="FF0000"/>
                          </a:solidFill>
                          <a:effectLst/>
                          <a:latin typeface="Times New Roman" panose="02020603050405020304" pitchFamily="18" charset="0"/>
                          <a:cs typeface="Times New Roman" panose="02020603050405020304" pitchFamily="18" charset="0"/>
                        </a:rPr>
                        <a:t> </a:t>
                      </a:r>
                      <a:r>
                        <a:rPr lang="en-US" sz="2600" dirty="0" err="1">
                          <a:solidFill>
                            <a:srgbClr val="FF0000"/>
                          </a:solidFill>
                          <a:effectLst/>
                          <a:latin typeface="Times New Roman" panose="02020603050405020304" pitchFamily="18" charset="0"/>
                          <a:cs typeface="Times New Roman" panose="02020603050405020304" pitchFamily="18" charset="0"/>
                        </a:rPr>
                        <a:t>chức</a:t>
                      </a:r>
                      <a:r>
                        <a:rPr lang="en-US" sz="2600" dirty="0">
                          <a:solidFill>
                            <a:srgbClr val="FF0000"/>
                          </a:solidFill>
                          <a:effectLst/>
                          <a:latin typeface="Times New Roman" panose="02020603050405020304" pitchFamily="18" charset="0"/>
                          <a:cs typeface="Times New Roman" panose="02020603050405020304" pitchFamily="18" charset="0"/>
                        </a:rPr>
                        <a:t> Y </a:t>
                      </a:r>
                      <a:r>
                        <a:rPr lang="en-US" sz="2600" dirty="0" err="1">
                          <a:solidFill>
                            <a:srgbClr val="FF0000"/>
                          </a:solidFill>
                          <a:effectLst/>
                          <a:latin typeface="Times New Roman" panose="02020603050405020304" pitchFamily="18" charset="0"/>
                          <a:cs typeface="Times New Roman" panose="02020603050405020304" pitchFamily="18" charset="0"/>
                        </a:rPr>
                        <a:t>tế</a:t>
                      </a:r>
                      <a:r>
                        <a:rPr lang="en-US" sz="2600" dirty="0">
                          <a:solidFill>
                            <a:srgbClr val="FF0000"/>
                          </a:solidFill>
                          <a:effectLst/>
                          <a:latin typeface="Times New Roman" panose="02020603050405020304" pitchFamily="18" charset="0"/>
                          <a:cs typeface="Times New Roman" panose="02020603050405020304" pitchFamily="18" charset="0"/>
                        </a:rPr>
                        <a:t> </a:t>
                      </a:r>
                      <a:r>
                        <a:rPr lang="en-US" sz="2600" dirty="0" err="1">
                          <a:solidFill>
                            <a:srgbClr val="FF0000"/>
                          </a:solidFill>
                          <a:effectLst/>
                          <a:latin typeface="Times New Roman" panose="02020603050405020304" pitchFamily="18" charset="0"/>
                          <a:cs typeface="Times New Roman" panose="02020603050405020304" pitchFamily="18" charset="0"/>
                        </a:rPr>
                        <a:t>Thế</a:t>
                      </a:r>
                      <a:r>
                        <a:rPr lang="en-US" sz="2600" dirty="0">
                          <a:solidFill>
                            <a:srgbClr val="FF0000"/>
                          </a:solidFill>
                          <a:effectLst/>
                          <a:latin typeface="Times New Roman" panose="02020603050405020304" pitchFamily="18" charset="0"/>
                          <a:cs typeface="Times New Roman" panose="02020603050405020304" pitchFamily="18" charset="0"/>
                        </a:rPr>
                        <a:t> </a:t>
                      </a:r>
                      <a:r>
                        <a:rPr lang="en-US" sz="2600" dirty="0" err="1">
                          <a:solidFill>
                            <a:srgbClr val="FF0000"/>
                          </a:solidFill>
                          <a:effectLst/>
                          <a:latin typeface="Times New Roman" panose="02020603050405020304" pitchFamily="18" charset="0"/>
                          <a:cs typeface="Times New Roman" panose="02020603050405020304" pitchFamily="18" charset="0"/>
                        </a:rPr>
                        <a:t>giới</a:t>
                      </a:r>
                      <a:endParaRPr lang="en-US" sz="2600" dirty="0">
                        <a:solidFill>
                          <a:srgbClr val="FF0000"/>
                        </a:solidFill>
                        <a:effectLst/>
                        <a:latin typeface="Times New Roman" panose="02020603050405020304" pitchFamily="18" charset="0"/>
                        <a:cs typeface="Times New Roman" panose="02020603050405020304" pitchFamily="18" charset="0"/>
                      </a:endParaRPr>
                    </a:p>
                  </a:txBody>
                  <a:tcPr marL="31750" marR="31750" marT="12700" marB="12700" anchor="ctr"/>
                </a:tc>
                <a:extLst>
                  <a:ext uri="{0D108BD9-81ED-4DB2-BD59-A6C34878D82A}">
                    <a16:rowId xmlns:a16="http://schemas.microsoft.com/office/drawing/2014/main" val="4291312724"/>
                  </a:ext>
                </a:extLst>
              </a:tr>
            </a:tbl>
          </a:graphicData>
        </a:graphic>
      </p:graphicFrame>
    </p:spTree>
    <p:extLst>
      <p:ext uri="{BB962C8B-B14F-4D97-AF65-F5344CB8AC3E}">
        <p14:creationId xmlns:p14="http://schemas.microsoft.com/office/powerpoint/2010/main" val="1418261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6"/>
          <p:cNvSpPr/>
          <p:nvPr/>
        </p:nvSpPr>
        <p:spPr>
          <a:xfrm>
            <a:off x="1143000" y="1225550"/>
            <a:ext cx="6553200" cy="46564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662940" y="438150"/>
            <a:ext cx="11029950" cy="614553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1"/>
          <p:cNvSpPr txBox="1"/>
          <p:nvPr/>
        </p:nvSpPr>
        <p:spPr>
          <a:xfrm>
            <a:off x="1014879" y="452780"/>
            <a:ext cx="3519170" cy="548099"/>
          </a:xfrm>
          <a:prstGeom prst="rect">
            <a:avLst/>
          </a:prstGeom>
          <a:noFill/>
        </p:spPr>
        <p:txBody>
          <a:bodyPr wrap="square">
            <a:spAutoFit/>
          </a:bodyPr>
          <a:lstStyle/>
          <a:p>
            <a:pPr marR="0">
              <a:lnSpc>
                <a:spcPct val="115000"/>
              </a:lnSpc>
              <a:spcBef>
                <a:spcPts val="0"/>
              </a:spcBef>
              <a:spcAft>
                <a:spcPts val="0"/>
              </a:spcAft>
              <a:tabLst>
                <a:tab pos="57150" algn="l"/>
              </a:tabLst>
            </a:pPr>
            <a:r>
              <a:rPr lang="en-US" sz="2800" b="1" dirty="0" err="1">
                <a:latin typeface="Times New Roman" panose="02020603050405020304" pitchFamily="18" charset="0"/>
                <a:ea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tập</a:t>
            </a:r>
            <a:r>
              <a:rPr lang="en-US" sz="2800" b="1" dirty="0">
                <a:latin typeface="Times New Roman" panose="02020603050405020304" pitchFamily="18" charset="0"/>
                <a:ea typeface="Times New Roman" panose="02020603050405020304" pitchFamily="18" charset="0"/>
              </a:rPr>
              <a:t> 4/66</a:t>
            </a:r>
            <a:endParaRPr lang="en-US" sz="2800" b="1" dirty="0">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914400" y="948401"/>
            <a:ext cx="10527030" cy="1384995"/>
          </a:xfrm>
          <a:prstGeom prst="rect">
            <a:avLst/>
          </a:prstGeom>
          <a:blipFill>
            <a:blip r:embed="rId2"/>
            <a:tile tx="0" ty="0" sx="100000" sy="100000" flip="none" algn="tl"/>
          </a:blipFill>
        </p:spPr>
        <p:txBody>
          <a:bodyPr wrap="square">
            <a:spAutoFit/>
          </a:bodyPr>
          <a:lstStyle/>
          <a:p>
            <a:pPr indent="0" algn="just">
              <a:buNone/>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dirty="0" err="1">
                <a:solidFill>
                  <a:srgbClr val="FF0000"/>
                </a:solidFill>
                <a:effectLst/>
                <a:latin typeface="Times New Roman" panose="02020603050405020304" pitchFamily="18" charset="0"/>
                <a:ea typeface="SimSun" panose="02010600030101010101" pitchFamily="2" charset="-122"/>
              </a:rPr>
              <a:t>Viết</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một</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đoạn</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văn</a:t>
            </a:r>
            <a:r>
              <a:rPr lang="en-US" sz="2800" dirty="0">
                <a:solidFill>
                  <a:srgbClr val="FF0000"/>
                </a:solidFill>
                <a:effectLst/>
                <a:latin typeface="Times New Roman" panose="02020603050405020304" pitchFamily="18" charset="0"/>
                <a:ea typeface="SimSun" panose="02010600030101010101" pitchFamily="2" charset="-122"/>
              </a:rPr>
              <a:t> </a:t>
            </a:r>
            <a:r>
              <a:rPr lang="en-US" sz="2800" kern="0" dirty="0" err="1">
                <a:solidFill>
                  <a:srgbClr val="FF0000"/>
                </a:solidFill>
                <a:effectLst/>
                <a:latin typeface="Times New Roman" panose="02020603050405020304" pitchFamily="18" charset="0"/>
                <a:ea typeface="Times New Roman" panose="02020603050405020304" pitchFamily="18" charset="0"/>
              </a:rPr>
              <a:t>trình</a:t>
            </a:r>
            <a:r>
              <a:rPr lang="en-US" sz="2800" kern="0" dirty="0">
                <a:solidFill>
                  <a:srgbClr val="FF0000"/>
                </a:solidFill>
                <a:effectLst/>
                <a:latin typeface="Times New Roman" panose="02020603050405020304" pitchFamily="18" charset="0"/>
                <a:ea typeface="Times New Roman" panose="02020603050405020304" pitchFamily="18" charset="0"/>
              </a:rPr>
              <a:t> </a:t>
            </a:r>
            <a:r>
              <a:rPr lang="en-US" sz="2800" kern="0" dirty="0" err="1">
                <a:solidFill>
                  <a:srgbClr val="FF0000"/>
                </a:solidFill>
                <a:effectLst/>
                <a:latin typeface="Times New Roman" panose="02020603050405020304" pitchFamily="18" charset="0"/>
                <a:ea typeface="Times New Roman" panose="02020603050405020304" pitchFamily="18" charset="0"/>
              </a:rPr>
              <a:t>bày</a:t>
            </a:r>
            <a:r>
              <a:rPr lang="en-US" sz="2800" kern="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SimSun" panose="02010600030101010101" pitchFamily="2" charset="-122"/>
              </a:rPr>
              <a:t>hiểu</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biết</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của</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em</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về</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một</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tổ</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chức</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quốc</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tế</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mà</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Việt</a:t>
            </a:r>
            <a:r>
              <a:rPr lang="en-US" sz="2800" dirty="0">
                <a:solidFill>
                  <a:srgbClr val="FF0000"/>
                </a:solidFill>
                <a:effectLst/>
                <a:latin typeface="Times New Roman" panose="02020603050405020304" pitchFamily="18" charset="0"/>
                <a:ea typeface="SimSun" panose="02010600030101010101" pitchFamily="2" charset="-122"/>
              </a:rPr>
              <a:t> Nam </a:t>
            </a:r>
            <a:r>
              <a:rPr lang="en-US" sz="2800" dirty="0" err="1">
                <a:solidFill>
                  <a:srgbClr val="FF0000"/>
                </a:solidFill>
                <a:effectLst/>
                <a:latin typeface="Times New Roman" panose="02020603050405020304" pitchFamily="18" charset="0"/>
                <a:ea typeface="SimSun" panose="02010600030101010101" pitchFamily="2" charset="-122"/>
              </a:rPr>
              <a:t>tham</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gia</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trong</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đoạn</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văn</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có</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sử</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dụng</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tên</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viết</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tắt</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của</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tổ</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chức</a:t>
            </a:r>
            <a:r>
              <a:rPr lang="en-US" sz="2800" dirty="0">
                <a:solidFill>
                  <a:srgbClr val="FF0000"/>
                </a:solidFill>
                <a:effectLst/>
                <a:latin typeface="Times New Roman" panose="02020603050405020304" pitchFamily="18" charset="0"/>
                <a:ea typeface="SimSun" panose="02010600030101010101" pitchFamily="2" charset="-122"/>
              </a:rPr>
              <a:t> </a:t>
            </a:r>
            <a:r>
              <a:rPr lang="en-US" sz="2800" dirty="0" err="1">
                <a:solidFill>
                  <a:srgbClr val="FF0000"/>
                </a:solidFill>
                <a:effectLst/>
                <a:latin typeface="Times New Roman" panose="02020603050405020304" pitchFamily="18" charset="0"/>
                <a:ea typeface="SimSun" panose="02010600030101010101" pitchFamily="2" charset="-122"/>
              </a:rPr>
              <a:t>đó</a:t>
            </a:r>
            <a:r>
              <a:rPr lang="en-US" sz="2800" dirty="0">
                <a:solidFill>
                  <a:srgbClr val="FF0000"/>
                </a:solidFill>
                <a:effectLst/>
                <a:latin typeface="Times New Roman" panose="02020603050405020304" pitchFamily="18" charset="0"/>
                <a:ea typeface="SimSun" panose="02010600030101010101" pitchFamily="2" charset="-122"/>
              </a:rPr>
              <a:t>.</a:t>
            </a:r>
            <a:r>
              <a:rPr lang="en-US" sz="2800" i="1" dirty="0">
                <a:solidFill>
                  <a:srgbClr val="FF0000"/>
                </a:solidFill>
                <a:effectLst/>
                <a:latin typeface="Times New Roman" panose="02020603050405020304" pitchFamily="18" charset="0"/>
                <a:ea typeface="SimSun" panose="02010600030101010101" pitchFamily="2" charset="-122"/>
              </a:rPr>
              <a:t>.</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TextBox 11"/>
          <p:cNvSpPr txBox="1"/>
          <p:nvPr/>
        </p:nvSpPr>
        <p:spPr>
          <a:xfrm>
            <a:off x="962534" y="2355723"/>
            <a:ext cx="10478895" cy="3742563"/>
          </a:xfrm>
          <a:prstGeom prst="rect">
            <a:avLst/>
          </a:prstGeom>
          <a:blipFill>
            <a:blip r:embed="rId2"/>
            <a:tile tx="0" ty="0" sx="100000" sy="100000" flip="none" algn="tl"/>
          </a:blipFill>
        </p:spPr>
        <p:txBody>
          <a:bodyPr wrap="square">
            <a:spAutoFit/>
          </a:bodyPr>
          <a:lstStyle/>
          <a:p>
            <a:pPr indent="0" algn="l">
              <a:buNone/>
            </a:pPr>
            <a:r>
              <a:rPr lang="en-US" sz="2800" b="1" dirty="0" err="1">
                <a:latin typeface="Times New Roman" panose="02020603050405020304" pitchFamily="18" charset="0"/>
                <a:ea typeface="Times New Roman" panose="02020603050405020304" pitchFamily="18" charset="0"/>
                <a:cs typeface="Times New Roman" panose="02020603050405020304" pitchFamily="18" charset="0"/>
                <a:sym typeface="+mn-ea"/>
              </a:rPr>
              <a:t>Gợi</a:t>
            </a:r>
            <a:r>
              <a:rPr lang="en-US" sz="2800" b="1" dirty="0">
                <a:latin typeface="Times New Roman" panose="02020603050405020304" pitchFamily="18" charset="0"/>
                <a:ea typeface="Times New Roman" panose="02020603050405020304" pitchFamily="18" charset="0"/>
                <a:cs typeface="Times New Roman" panose="02020603050405020304" pitchFamily="18" charset="0"/>
                <a:sym typeface="+mn-ea"/>
              </a:rPr>
              <a:t> ý: </a:t>
            </a:r>
          </a:p>
          <a:p>
            <a:pPr indent="0" algn="l">
              <a:buNone/>
            </a:pPr>
            <a:r>
              <a:rPr lang="en-US" sz="2800" b="1" dirty="0">
                <a:latin typeface="Times New Roman" panose="02020603050405020304" pitchFamily="18" charset="0"/>
                <a:ea typeface="Times New Roman" panose="02020603050405020304" pitchFamily="18" charset="0"/>
                <a:cs typeface="Times New Roman" panose="02020603050405020304" pitchFamily="18" charset="0"/>
                <a:sym typeface="+mn-ea"/>
              </a:rPr>
              <a:t>Yêu cầu:</a:t>
            </a:r>
          </a:p>
          <a:p>
            <a:pPr algn="just">
              <a:lnSpc>
                <a:spcPct val="110000"/>
              </a:lnSpc>
              <a:spcBef>
                <a:spcPts val="600"/>
              </a:spcBef>
              <a:spcAft>
                <a:spcPts val="600"/>
              </a:spcAft>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Hình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thức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Viết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đoạn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văn</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vi-VN" sz="2800" b="1" dirty="0">
              <a:solidFill>
                <a:srgbClr val="000000"/>
              </a:solidFill>
              <a:effectLst/>
              <a:latin typeface="Times New Roman" panose="02020603050405020304" pitchFamily="18" charset="0"/>
              <a:ea typeface="Arial" panose="020B0604020202020204" pitchFamily="34" charset="0"/>
            </a:endParaRPr>
          </a:p>
          <a:p>
            <a:pPr algn="just">
              <a:lnSpc>
                <a:spcPct val="110000"/>
              </a:lnSpc>
              <a:spcBef>
                <a:spcPts val="600"/>
              </a:spcBef>
              <a:spcAft>
                <a:spcPts val="600"/>
              </a:spcAft>
            </a:pPr>
            <a:r>
              <a:rPr lang="en-US" sz="2800" b="1" dirty="0">
                <a:solidFill>
                  <a:srgbClr val="000000"/>
                </a:solidFill>
                <a:effectLst/>
                <a:latin typeface="Times New Roman" panose="02020603050405020304" pitchFamily="18" charset="0"/>
                <a:ea typeface="Times New Roman" panose="02020603050405020304" pitchFamily="18" charset="0"/>
              </a:rPr>
              <a:t>- Dung </a:t>
            </a:r>
            <a:r>
              <a:rPr lang="en-US" sz="2800" b="1" dirty="0" err="1">
                <a:solidFill>
                  <a:srgbClr val="000000"/>
                </a:solidFill>
                <a:effectLst/>
                <a:latin typeface="Times New Roman" panose="02020603050405020304" pitchFamily="18" charset="0"/>
                <a:ea typeface="Times New Roman" panose="02020603050405020304" pitchFamily="18" charset="0"/>
              </a:rPr>
              <a:t>lượng</a:t>
            </a:r>
            <a:r>
              <a:rPr lang="en-US" sz="2800" b="1" dirty="0">
                <a:solidFill>
                  <a:srgbClr val="000000"/>
                </a:solidFill>
                <a:effectLst/>
                <a:latin typeface="Times New Roman" panose="02020603050405020304" pitchFamily="18" charset="0"/>
                <a:ea typeface="Times New Roman" panose="02020603050405020304" pitchFamily="18" charset="0"/>
              </a:rPr>
              <a:t>: 5 - 7 </a:t>
            </a:r>
            <a:r>
              <a:rPr lang="en-US" sz="2800" b="1" dirty="0" err="1">
                <a:solidFill>
                  <a:srgbClr val="000000"/>
                </a:solidFill>
                <a:effectLst/>
                <a:latin typeface="Times New Roman" panose="02020603050405020304" pitchFamily="18" charset="0"/>
                <a:ea typeface="Times New Roman" panose="02020603050405020304" pitchFamily="18" charset="0"/>
              </a:rPr>
              <a:t>dòng</a:t>
            </a:r>
            <a:endParaRPr lang="vi-VN" sz="2800" b="1" dirty="0">
              <a:solidFill>
                <a:srgbClr val="000000"/>
              </a:solidFill>
              <a:effectLst/>
              <a:latin typeface="Times New Roman" panose="02020603050405020304" pitchFamily="18" charset="0"/>
              <a:ea typeface="Arial" panose="020B0604020202020204" pitchFamily="34" charset="0"/>
            </a:endParaRPr>
          </a:p>
          <a:p>
            <a:pPr algn="just">
              <a:lnSpc>
                <a:spcPct val="110000"/>
              </a:lnSpc>
              <a:spcBef>
                <a:spcPts val="600"/>
              </a:spcBef>
              <a:spcAft>
                <a:spcPts val="600"/>
              </a:spcAft>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Nội</a:t>
            </a:r>
            <a:r>
              <a:rPr lang="en-US" sz="2800" b="1" dirty="0">
                <a:solidFill>
                  <a:srgbClr val="000000"/>
                </a:solidFill>
                <a:effectLst/>
                <a:latin typeface="Times New Roman" panose="02020603050405020304" pitchFamily="18" charset="0"/>
                <a:ea typeface="Times New Roman" panose="02020603050405020304" pitchFamily="18" charset="0"/>
              </a:rPr>
              <a:t> dung: </a:t>
            </a:r>
            <a:r>
              <a:rPr lang="en-US" sz="2800" b="1" i="1" dirty="0" err="1">
                <a:solidFill>
                  <a:srgbClr val="000000"/>
                </a:solidFill>
                <a:effectLst/>
                <a:latin typeface="Times New Roman" panose="02020603050405020304" pitchFamily="18" charset="0"/>
                <a:ea typeface="Times New Roman" panose="02020603050405020304" pitchFamily="18" charset="0"/>
              </a:rPr>
              <a:t>trình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bày</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SimSun" panose="02010600030101010101" pitchFamily="2" charset="-122"/>
              </a:rPr>
              <a:t>hiểu</a:t>
            </a:r>
            <a:r>
              <a:rPr lang="en-US" sz="2800" b="1" i="1" dirty="0">
                <a:solidFill>
                  <a:srgbClr val="000000"/>
                </a:solidFill>
                <a:effectLst/>
                <a:latin typeface="Times New Roman" panose="02020603050405020304" pitchFamily="18" charset="0"/>
                <a:ea typeface="SimSun" panose="02010600030101010101" pitchFamily="2" charset="-122"/>
              </a:rPr>
              <a:t> </a:t>
            </a:r>
            <a:r>
              <a:rPr lang="en-US" sz="2800" b="1" i="1" dirty="0" err="1">
                <a:solidFill>
                  <a:srgbClr val="000000"/>
                </a:solidFill>
                <a:effectLst/>
                <a:latin typeface="Times New Roman" panose="02020603050405020304" pitchFamily="18" charset="0"/>
                <a:ea typeface="SimSun" panose="02010600030101010101" pitchFamily="2" charset="-122"/>
              </a:rPr>
              <a:t>biết</a:t>
            </a:r>
            <a:r>
              <a:rPr lang="en-US" sz="2800" b="1" i="1" dirty="0">
                <a:solidFill>
                  <a:srgbClr val="000000"/>
                </a:solidFill>
                <a:effectLst/>
                <a:latin typeface="Times New Roman" panose="02020603050405020304" pitchFamily="18" charset="0"/>
                <a:ea typeface="SimSun" panose="02010600030101010101" pitchFamily="2" charset="-122"/>
              </a:rPr>
              <a:t> </a:t>
            </a:r>
            <a:r>
              <a:rPr lang="en-US" sz="2800" b="1" i="1" dirty="0" err="1">
                <a:solidFill>
                  <a:srgbClr val="000000"/>
                </a:solidFill>
                <a:effectLst/>
                <a:latin typeface="Times New Roman" panose="02020603050405020304" pitchFamily="18" charset="0"/>
                <a:ea typeface="SimSun" panose="02010600030101010101" pitchFamily="2" charset="-122"/>
              </a:rPr>
              <a:t>của</a:t>
            </a:r>
            <a:r>
              <a:rPr lang="en-US" sz="2800" b="1" i="1" dirty="0">
                <a:solidFill>
                  <a:srgbClr val="000000"/>
                </a:solidFill>
                <a:effectLst/>
                <a:latin typeface="Times New Roman" panose="02020603050405020304" pitchFamily="18" charset="0"/>
                <a:ea typeface="SimSun" panose="02010600030101010101" pitchFamily="2" charset="-122"/>
              </a:rPr>
              <a:t> </a:t>
            </a:r>
            <a:r>
              <a:rPr lang="en-US" sz="2800" b="1" i="1" dirty="0" err="1">
                <a:solidFill>
                  <a:srgbClr val="000000"/>
                </a:solidFill>
                <a:effectLst/>
                <a:latin typeface="Times New Roman" panose="02020603050405020304" pitchFamily="18" charset="0"/>
                <a:ea typeface="SimSun" panose="02010600030101010101" pitchFamily="2" charset="-122"/>
              </a:rPr>
              <a:t>em</a:t>
            </a:r>
            <a:r>
              <a:rPr lang="en-US" sz="2800" b="1" i="1" dirty="0">
                <a:solidFill>
                  <a:srgbClr val="000000"/>
                </a:solidFill>
                <a:effectLst/>
                <a:latin typeface="Times New Roman" panose="02020603050405020304" pitchFamily="18" charset="0"/>
                <a:ea typeface="SimSun" panose="02010600030101010101" pitchFamily="2" charset="-122"/>
              </a:rPr>
              <a:t> </a:t>
            </a:r>
            <a:r>
              <a:rPr lang="en-US" sz="2800" b="1" i="1" dirty="0" err="1">
                <a:solidFill>
                  <a:srgbClr val="000000"/>
                </a:solidFill>
                <a:effectLst/>
                <a:latin typeface="Times New Roman" panose="02020603050405020304" pitchFamily="18" charset="0"/>
                <a:ea typeface="SimSun" panose="02010600030101010101" pitchFamily="2" charset="-122"/>
              </a:rPr>
              <a:t>về</a:t>
            </a:r>
            <a:r>
              <a:rPr lang="en-US" sz="2800" b="1" i="1" dirty="0">
                <a:solidFill>
                  <a:srgbClr val="000000"/>
                </a:solidFill>
                <a:effectLst/>
                <a:latin typeface="Times New Roman" panose="02020603050405020304" pitchFamily="18" charset="0"/>
                <a:ea typeface="SimSun" panose="02010600030101010101" pitchFamily="2" charset="-122"/>
              </a:rPr>
              <a:t> </a:t>
            </a:r>
            <a:r>
              <a:rPr lang="en-US" sz="2800" b="1" i="1" dirty="0" err="1">
                <a:solidFill>
                  <a:srgbClr val="000000"/>
                </a:solidFill>
                <a:effectLst/>
                <a:latin typeface="Times New Roman" panose="02020603050405020304" pitchFamily="18" charset="0"/>
                <a:ea typeface="SimSun" panose="02010600030101010101" pitchFamily="2" charset="-122"/>
              </a:rPr>
              <a:t>một</a:t>
            </a:r>
            <a:r>
              <a:rPr lang="en-US" sz="2800" b="1" i="1" dirty="0">
                <a:solidFill>
                  <a:srgbClr val="000000"/>
                </a:solidFill>
                <a:effectLst/>
                <a:latin typeface="Times New Roman" panose="02020603050405020304" pitchFamily="18" charset="0"/>
                <a:ea typeface="SimSun" panose="02010600030101010101" pitchFamily="2" charset="-122"/>
              </a:rPr>
              <a:t> </a:t>
            </a:r>
            <a:r>
              <a:rPr lang="en-US" sz="2800" b="1" i="1" dirty="0" err="1">
                <a:solidFill>
                  <a:srgbClr val="000000"/>
                </a:solidFill>
                <a:effectLst/>
                <a:latin typeface="Times New Roman" panose="02020603050405020304" pitchFamily="18" charset="0"/>
                <a:ea typeface="SimSun" panose="02010600030101010101" pitchFamily="2" charset="-122"/>
              </a:rPr>
              <a:t>tổ</a:t>
            </a:r>
            <a:r>
              <a:rPr lang="en-US" sz="2800" b="1" i="1" dirty="0">
                <a:solidFill>
                  <a:srgbClr val="000000"/>
                </a:solidFill>
                <a:effectLst/>
                <a:latin typeface="Times New Roman" panose="02020603050405020304" pitchFamily="18" charset="0"/>
                <a:ea typeface="SimSun" panose="02010600030101010101" pitchFamily="2" charset="-122"/>
              </a:rPr>
              <a:t> </a:t>
            </a:r>
            <a:r>
              <a:rPr lang="en-US" sz="2800" b="1" i="1" dirty="0" err="1">
                <a:solidFill>
                  <a:srgbClr val="000000"/>
                </a:solidFill>
                <a:effectLst/>
                <a:latin typeface="Times New Roman" panose="02020603050405020304" pitchFamily="18" charset="0"/>
                <a:ea typeface="SimSun" panose="02010600030101010101" pitchFamily="2" charset="-122"/>
              </a:rPr>
              <a:t>chức</a:t>
            </a:r>
            <a:r>
              <a:rPr lang="en-US" sz="2800" b="1" i="1" dirty="0">
                <a:solidFill>
                  <a:srgbClr val="000000"/>
                </a:solidFill>
                <a:effectLst/>
                <a:latin typeface="Times New Roman" panose="02020603050405020304" pitchFamily="18" charset="0"/>
                <a:ea typeface="SimSun" panose="02010600030101010101" pitchFamily="2" charset="-122"/>
              </a:rPr>
              <a:t> </a:t>
            </a:r>
            <a:r>
              <a:rPr lang="en-US" sz="2800" b="1" i="1" dirty="0" err="1">
                <a:solidFill>
                  <a:srgbClr val="000000"/>
                </a:solidFill>
                <a:effectLst/>
                <a:latin typeface="Times New Roman" panose="02020603050405020304" pitchFamily="18" charset="0"/>
                <a:ea typeface="SimSun" panose="02010600030101010101" pitchFamily="2" charset="-122"/>
              </a:rPr>
              <a:t>quốc</a:t>
            </a:r>
            <a:r>
              <a:rPr lang="en-US" sz="2800" b="1" i="1" dirty="0">
                <a:solidFill>
                  <a:srgbClr val="000000"/>
                </a:solidFill>
                <a:effectLst/>
                <a:latin typeface="Times New Roman" panose="02020603050405020304" pitchFamily="18" charset="0"/>
                <a:ea typeface="SimSun" panose="02010600030101010101" pitchFamily="2" charset="-122"/>
              </a:rPr>
              <a:t> </a:t>
            </a:r>
            <a:r>
              <a:rPr lang="en-US" sz="2800" b="1" i="1" dirty="0" err="1">
                <a:solidFill>
                  <a:srgbClr val="000000"/>
                </a:solidFill>
                <a:effectLst/>
                <a:latin typeface="Times New Roman" panose="02020603050405020304" pitchFamily="18" charset="0"/>
                <a:ea typeface="SimSun" panose="02010600030101010101" pitchFamily="2" charset="-122"/>
              </a:rPr>
              <a:t>tế</a:t>
            </a:r>
            <a:r>
              <a:rPr lang="en-US" sz="2800" b="1" i="1" dirty="0">
                <a:solidFill>
                  <a:srgbClr val="000000"/>
                </a:solidFill>
                <a:effectLst/>
                <a:latin typeface="Times New Roman" panose="02020603050405020304" pitchFamily="18" charset="0"/>
                <a:ea typeface="SimSun" panose="02010600030101010101" pitchFamily="2" charset="-122"/>
              </a:rPr>
              <a:t> </a:t>
            </a:r>
            <a:r>
              <a:rPr lang="en-US" sz="2800" b="1" i="1" dirty="0" err="1">
                <a:solidFill>
                  <a:srgbClr val="000000"/>
                </a:solidFill>
                <a:effectLst/>
                <a:latin typeface="Times New Roman" panose="02020603050405020304" pitchFamily="18" charset="0"/>
                <a:ea typeface="SimSun" panose="02010600030101010101" pitchFamily="2" charset="-122"/>
              </a:rPr>
              <a:t>mà</a:t>
            </a:r>
            <a:r>
              <a:rPr lang="en-US" sz="2800" b="1" i="1" dirty="0">
                <a:solidFill>
                  <a:srgbClr val="000000"/>
                </a:solidFill>
                <a:effectLst/>
                <a:latin typeface="Times New Roman" panose="02020603050405020304" pitchFamily="18" charset="0"/>
                <a:ea typeface="SimSun" panose="02010600030101010101" pitchFamily="2" charset="-122"/>
              </a:rPr>
              <a:t> </a:t>
            </a:r>
            <a:r>
              <a:rPr lang="en-US" sz="2800" b="1" i="1" dirty="0" err="1">
                <a:solidFill>
                  <a:srgbClr val="000000"/>
                </a:solidFill>
                <a:effectLst/>
                <a:latin typeface="Times New Roman" panose="02020603050405020304" pitchFamily="18" charset="0"/>
                <a:ea typeface="SimSun" panose="02010600030101010101" pitchFamily="2" charset="-122"/>
              </a:rPr>
              <a:t>Việt</a:t>
            </a:r>
            <a:r>
              <a:rPr lang="en-US" sz="2800" b="1" i="1" dirty="0">
                <a:solidFill>
                  <a:srgbClr val="000000"/>
                </a:solidFill>
                <a:effectLst/>
                <a:latin typeface="Times New Roman" panose="02020603050405020304" pitchFamily="18" charset="0"/>
                <a:ea typeface="SimSun" panose="02010600030101010101" pitchFamily="2" charset="-122"/>
              </a:rPr>
              <a:t> Nam </a:t>
            </a:r>
            <a:r>
              <a:rPr lang="en-US" sz="2800" b="1" i="1" dirty="0" err="1">
                <a:solidFill>
                  <a:srgbClr val="000000"/>
                </a:solidFill>
                <a:effectLst/>
                <a:latin typeface="Times New Roman" panose="02020603050405020304" pitchFamily="18" charset="0"/>
                <a:ea typeface="SimSun" panose="02010600030101010101" pitchFamily="2" charset="-122"/>
              </a:rPr>
              <a:t>tham</a:t>
            </a:r>
            <a:r>
              <a:rPr lang="en-US" sz="2800" b="1" i="1" dirty="0">
                <a:solidFill>
                  <a:srgbClr val="000000"/>
                </a:solidFill>
                <a:effectLst/>
                <a:latin typeface="Times New Roman" panose="02020603050405020304" pitchFamily="18" charset="0"/>
                <a:ea typeface="SimSun" panose="02010600030101010101" pitchFamily="2" charset="-122"/>
              </a:rPr>
              <a:t> </a:t>
            </a:r>
            <a:r>
              <a:rPr lang="en-US" sz="2800" b="1" i="1" dirty="0" err="1">
                <a:solidFill>
                  <a:srgbClr val="000000"/>
                </a:solidFill>
                <a:effectLst/>
                <a:latin typeface="Times New Roman" panose="02020603050405020304" pitchFamily="18" charset="0"/>
                <a:ea typeface="SimSun" panose="02010600030101010101" pitchFamily="2" charset="-122"/>
              </a:rPr>
              <a:t>gia</a:t>
            </a:r>
            <a:r>
              <a:rPr lang="en-US" sz="2800" b="1" i="1" dirty="0">
                <a:solidFill>
                  <a:srgbClr val="000000"/>
                </a:solidFill>
                <a:effectLst/>
                <a:latin typeface="Times New Roman" panose="02020603050405020304" pitchFamily="18" charset="0"/>
                <a:ea typeface="SimSun" panose="02010600030101010101" pitchFamily="2" charset="-122"/>
              </a:rPr>
              <a:t> .</a:t>
            </a:r>
            <a:endParaRPr lang="vi-VN" sz="2800" b="1" dirty="0">
              <a:solidFill>
                <a:srgbClr val="000000"/>
              </a:solidFill>
              <a:effectLst/>
              <a:latin typeface="Times New Roman" panose="02020603050405020304" pitchFamily="18" charset="0"/>
              <a:ea typeface="Arial" panose="020B0604020202020204" pitchFamily="34" charset="0"/>
            </a:endParaRPr>
          </a:p>
          <a:p>
            <a:r>
              <a:rPr lang="en-US" sz="2800" b="1" dirty="0">
                <a:solidFill>
                  <a:srgbClr val="000000"/>
                </a:solidFill>
                <a:effectLst/>
                <a:latin typeface="Times New Roman" panose="02020603050405020304" pitchFamily="18" charset="0"/>
                <a:ea typeface="SimSun" panose="02010600030101010101" pitchFamily="2" charset="-122"/>
              </a:rPr>
              <a:t>- Trong </a:t>
            </a:r>
            <a:r>
              <a:rPr lang="en-US" sz="2800" b="1" dirty="0" err="1">
                <a:solidFill>
                  <a:srgbClr val="000000"/>
                </a:solidFill>
                <a:effectLst/>
                <a:latin typeface="Times New Roman" panose="02020603050405020304" pitchFamily="18" charset="0"/>
                <a:ea typeface="SimSun" panose="02010600030101010101" pitchFamily="2" charset="-122"/>
              </a:rPr>
              <a:t>đoạn</a:t>
            </a:r>
            <a:r>
              <a:rPr lang="en-US" sz="2800" b="1" dirty="0">
                <a:solidFill>
                  <a:srgbClr val="000000"/>
                </a:solidFill>
                <a:effectLst/>
                <a:latin typeface="Times New Roman" panose="02020603050405020304" pitchFamily="18" charset="0"/>
                <a:ea typeface="SimSun" panose="02010600030101010101" pitchFamily="2" charset="-122"/>
              </a:rPr>
              <a:t> </a:t>
            </a:r>
            <a:r>
              <a:rPr lang="en-US" sz="2800" b="1" dirty="0" err="1">
                <a:solidFill>
                  <a:srgbClr val="000000"/>
                </a:solidFill>
                <a:effectLst/>
                <a:latin typeface="Times New Roman" panose="02020603050405020304" pitchFamily="18" charset="0"/>
                <a:ea typeface="SimSun" panose="02010600030101010101" pitchFamily="2" charset="-122"/>
              </a:rPr>
              <a:t>văn</a:t>
            </a:r>
            <a:r>
              <a:rPr lang="en-US" sz="2800" b="1" dirty="0">
                <a:solidFill>
                  <a:srgbClr val="000000"/>
                </a:solidFill>
                <a:effectLst/>
                <a:latin typeface="Times New Roman" panose="02020603050405020304" pitchFamily="18" charset="0"/>
                <a:ea typeface="SimSun" panose="02010600030101010101" pitchFamily="2" charset="-122"/>
              </a:rPr>
              <a:t> </a:t>
            </a:r>
            <a:r>
              <a:rPr lang="en-US" sz="2800" b="1" dirty="0" err="1">
                <a:solidFill>
                  <a:srgbClr val="000000"/>
                </a:solidFill>
                <a:effectLst/>
                <a:latin typeface="Times New Roman" panose="02020603050405020304" pitchFamily="18" charset="0"/>
                <a:ea typeface="SimSun" panose="02010600030101010101" pitchFamily="2" charset="-122"/>
              </a:rPr>
              <a:t>có</a:t>
            </a:r>
            <a:r>
              <a:rPr lang="en-US" sz="2800" b="1" dirty="0">
                <a:solidFill>
                  <a:srgbClr val="000000"/>
                </a:solidFill>
                <a:effectLst/>
                <a:latin typeface="Times New Roman" panose="02020603050405020304" pitchFamily="18" charset="0"/>
                <a:ea typeface="SimSun" panose="02010600030101010101" pitchFamily="2" charset="-122"/>
              </a:rPr>
              <a:t> </a:t>
            </a:r>
            <a:r>
              <a:rPr lang="en-US" sz="2800" b="1" dirty="0" err="1">
                <a:solidFill>
                  <a:srgbClr val="000000"/>
                </a:solidFill>
                <a:effectLst/>
                <a:latin typeface="Times New Roman" panose="02020603050405020304" pitchFamily="18" charset="0"/>
                <a:ea typeface="SimSun" panose="02010600030101010101" pitchFamily="2" charset="-122"/>
              </a:rPr>
              <a:t>sử</a:t>
            </a:r>
            <a:r>
              <a:rPr lang="en-US" sz="2800" b="1" dirty="0">
                <a:solidFill>
                  <a:srgbClr val="000000"/>
                </a:solidFill>
                <a:effectLst/>
                <a:latin typeface="Times New Roman" panose="02020603050405020304" pitchFamily="18" charset="0"/>
                <a:ea typeface="SimSun" panose="02010600030101010101" pitchFamily="2" charset="-122"/>
              </a:rPr>
              <a:t> </a:t>
            </a:r>
            <a:r>
              <a:rPr lang="en-US" sz="2800" b="1" dirty="0" err="1">
                <a:solidFill>
                  <a:srgbClr val="000000"/>
                </a:solidFill>
                <a:effectLst/>
                <a:latin typeface="Times New Roman" panose="02020603050405020304" pitchFamily="18" charset="0"/>
                <a:ea typeface="SimSun" panose="02010600030101010101" pitchFamily="2" charset="-122"/>
              </a:rPr>
              <a:t>dụng</a:t>
            </a:r>
            <a:r>
              <a:rPr lang="en-US" sz="2800" b="1" dirty="0">
                <a:solidFill>
                  <a:srgbClr val="000000"/>
                </a:solidFill>
                <a:effectLst/>
                <a:latin typeface="Times New Roman" panose="02020603050405020304" pitchFamily="18" charset="0"/>
                <a:ea typeface="SimSun" panose="02010600030101010101" pitchFamily="2" charset="-122"/>
              </a:rPr>
              <a:t> </a:t>
            </a:r>
            <a:r>
              <a:rPr lang="en-US" sz="2800" b="1" dirty="0" err="1">
                <a:solidFill>
                  <a:srgbClr val="000000"/>
                </a:solidFill>
                <a:effectLst/>
                <a:latin typeface="Times New Roman" panose="02020603050405020304" pitchFamily="18" charset="0"/>
                <a:ea typeface="SimSun" panose="02010600030101010101" pitchFamily="2" charset="-122"/>
              </a:rPr>
              <a:t>tên</a:t>
            </a:r>
            <a:r>
              <a:rPr lang="en-US" sz="2800" b="1" dirty="0">
                <a:solidFill>
                  <a:srgbClr val="000000"/>
                </a:solidFill>
                <a:effectLst/>
                <a:latin typeface="Times New Roman" panose="02020603050405020304" pitchFamily="18" charset="0"/>
                <a:ea typeface="SimSun" panose="02010600030101010101" pitchFamily="2" charset="-122"/>
              </a:rPr>
              <a:t> </a:t>
            </a:r>
            <a:r>
              <a:rPr lang="en-US" sz="2800" b="1" dirty="0" err="1">
                <a:solidFill>
                  <a:srgbClr val="000000"/>
                </a:solidFill>
                <a:effectLst/>
                <a:latin typeface="Times New Roman" panose="02020603050405020304" pitchFamily="18" charset="0"/>
                <a:ea typeface="SimSun" panose="02010600030101010101" pitchFamily="2" charset="-122"/>
              </a:rPr>
              <a:t>viết</a:t>
            </a:r>
            <a:r>
              <a:rPr lang="en-US" sz="2800" b="1" dirty="0">
                <a:solidFill>
                  <a:srgbClr val="000000"/>
                </a:solidFill>
                <a:effectLst/>
                <a:latin typeface="Times New Roman" panose="02020603050405020304" pitchFamily="18" charset="0"/>
                <a:ea typeface="SimSun" panose="02010600030101010101" pitchFamily="2" charset="-122"/>
              </a:rPr>
              <a:t> </a:t>
            </a:r>
            <a:r>
              <a:rPr lang="en-US" sz="2800" b="1" dirty="0" err="1">
                <a:solidFill>
                  <a:srgbClr val="000000"/>
                </a:solidFill>
                <a:effectLst/>
                <a:latin typeface="Times New Roman" panose="02020603050405020304" pitchFamily="18" charset="0"/>
                <a:ea typeface="SimSun" panose="02010600030101010101" pitchFamily="2" charset="-122"/>
              </a:rPr>
              <a:t>tắt</a:t>
            </a:r>
            <a:r>
              <a:rPr lang="en-US" sz="2800" b="1" dirty="0">
                <a:solidFill>
                  <a:srgbClr val="000000"/>
                </a:solidFill>
                <a:effectLst/>
                <a:latin typeface="Times New Roman" panose="02020603050405020304" pitchFamily="18" charset="0"/>
                <a:ea typeface="SimSun" panose="02010600030101010101" pitchFamily="2" charset="-122"/>
              </a:rPr>
              <a:t> </a:t>
            </a:r>
            <a:r>
              <a:rPr lang="en-US" sz="2800" b="1" dirty="0" err="1">
                <a:solidFill>
                  <a:srgbClr val="000000"/>
                </a:solidFill>
                <a:effectLst/>
                <a:latin typeface="Times New Roman" panose="02020603050405020304" pitchFamily="18" charset="0"/>
                <a:ea typeface="SimSun" panose="02010600030101010101" pitchFamily="2" charset="-122"/>
              </a:rPr>
              <a:t>của</a:t>
            </a:r>
            <a:r>
              <a:rPr lang="en-US" sz="2800" b="1" dirty="0">
                <a:solidFill>
                  <a:srgbClr val="000000"/>
                </a:solidFill>
                <a:effectLst/>
                <a:latin typeface="Times New Roman" panose="02020603050405020304" pitchFamily="18" charset="0"/>
                <a:ea typeface="SimSun" panose="02010600030101010101" pitchFamily="2" charset="-122"/>
              </a:rPr>
              <a:t> </a:t>
            </a:r>
            <a:r>
              <a:rPr lang="en-US" sz="2800" b="1" dirty="0" err="1">
                <a:solidFill>
                  <a:srgbClr val="000000"/>
                </a:solidFill>
                <a:effectLst/>
                <a:latin typeface="Times New Roman" panose="02020603050405020304" pitchFamily="18" charset="0"/>
                <a:ea typeface="SimSun" panose="02010600030101010101" pitchFamily="2" charset="-122"/>
              </a:rPr>
              <a:t>tổ</a:t>
            </a:r>
            <a:r>
              <a:rPr lang="en-US" sz="2800" b="1" dirty="0">
                <a:solidFill>
                  <a:srgbClr val="000000"/>
                </a:solidFill>
                <a:effectLst/>
                <a:latin typeface="Times New Roman" panose="02020603050405020304" pitchFamily="18" charset="0"/>
                <a:ea typeface="SimSun" panose="02010600030101010101" pitchFamily="2" charset="-122"/>
              </a:rPr>
              <a:t> </a:t>
            </a:r>
            <a:r>
              <a:rPr lang="en-US" sz="2800" b="1" dirty="0" err="1">
                <a:solidFill>
                  <a:srgbClr val="000000"/>
                </a:solidFill>
                <a:effectLst/>
                <a:latin typeface="Times New Roman" panose="02020603050405020304" pitchFamily="18" charset="0"/>
                <a:ea typeface="SimSun" panose="02010600030101010101" pitchFamily="2" charset="-122"/>
              </a:rPr>
              <a:t>chức</a:t>
            </a:r>
            <a:r>
              <a:rPr lang="en-US" sz="2800" b="1" dirty="0">
                <a:solidFill>
                  <a:srgbClr val="000000"/>
                </a:solidFill>
                <a:effectLst/>
                <a:latin typeface="Times New Roman" panose="02020603050405020304" pitchFamily="18" charset="0"/>
                <a:ea typeface="SimSun" panose="02010600030101010101" pitchFamily="2" charset="-122"/>
              </a:rPr>
              <a:t> </a:t>
            </a:r>
            <a:r>
              <a:rPr lang="en-US" sz="2800" b="1" dirty="0" err="1">
                <a:solidFill>
                  <a:srgbClr val="000000"/>
                </a:solidFill>
                <a:effectLst/>
                <a:latin typeface="Times New Roman" panose="02020603050405020304" pitchFamily="18" charset="0"/>
                <a:ea typeface="SimSun" panose="02010600030101010101" pitchFamily="2" charset="-122"/>
              </a:rPr>
              <a:t>đó</a:t>
            </a:r>
            <a:r>
              <a:rPr lang="en-US" sz="2800" b="1" dirty="0">
                <a:solidFill>
                  <a:srgbClr val="000000"/>
                </a:solidFill>
                <a:effectLst/>
                <a:latin typeface="Times New Roman" panose="02020603050405020304" pitchFamily="18" charset="0"/>
                <a:ea typeface="SimSun" panose="02010600030101010101" pitchFamily="2" charset="-122"/>
              </a:rPr>
              <a:t>.</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任意多边形: 形状 6"/>
          <p:cNvSpPr/>
          <p:nvPr/>
        </p:nvSpPr>
        <p:spPr>
          <a:xfrm rot="5400000">
            <a:off x="5621427" y="-4394385"/>
            <a:ext cx="1310458" cy="11830684"/>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de-DE" sz="2400" b="1" dirty="0">
              <a:solidFill>
                <a:srgbClr val="0000CC"/>
              </a:solidFill>
            </a:endParaRPr>
          </a:p>
          <a:p>
            <a:pPr algn="ctr"/>
            <a:r>
              <a:rPr lang="de-DE" sz="2400" b="1" dirty="0">
                <a:solidFill>
                  <a:srgbClr val="0000CC"/>
                </a:solidFill>
                <a:latin typeface="Times New Roman" panose="02020603050405020304" pitchFamily="18" charset="0"/>
                <a:cs typeface="Times New Roman" panose="02020603050405020304" pitchFamily="18" charset="0"/>
              </a:rPr>
              <a:t>PHIẾU HỌC TẬP SỐ </a:t>
            </a:r>
            <a:r>
              <a:rPr lang="en-US" sz="2400" b="1" dirty="0">
                <a:solidFill>
                  <a:srgbClr val="0000CC"/>
                </a:solidFill>
                <a:latin typeface="Times New Roman" panose="02020603050405020304" pitchFamily="18" charset="0"/>
                <a:cs typeface="Times New Roman" panose="02020603050405020304" pitchFamily="18" charset="0"/>
              </a:rPr>
              <a:t>1</a:t>
            </a:r>
            <a:endParaRPr lang="vi-VN" sz="2400" dirty="0">
              <a:solidFill>
                <a:srgbClr val="0000CC"/>
              </a:solidFill>
              <a:latin typeface="Times New Roman" panose="02020603050405020304" pitchFamily="18" charset="0"/>
              <a:cs typeface="Times New Roman" panose="02020603050405020304" pitchFamily="18" charset="0"/>
            </a:endParaRPr>
          </a:p>
          <a:p>
            <a:r>
              <a:rPr lang="en-GB" sz="2400" b="1" dirty="0" err="1">
                <a:solidFill>
                  <a:srgbClr val="0000CC"/>
                </a:solidFill>
                <a:latin typeface="Times New Roman" panose="02020603050405020304" pitchFamily="18" charset="0"/>
                <a:cs typeface="Times New Roman" panose="02020603050405020304" pitchFamily="18" charset="0"/>
              </a:rPr>
              <a:t>Dựa</a:t>
            </a:r>
            <a:r>
              <a:rPr lang="en-GB" sz="2400" b="1" dirty="0">
                <a:solidFill>
                  <a:srgbClr val="0000CC"/>
                </a:solidFill>
                <a:latin typeface="Times New Roman" panose="02020603050405020304" pitchFamily="18" charset="0"/>
                <a:cs typeface="Times New Roman" panose="02020603050405020304" pitchFamily="18" charset="0"/>
              </a:rPr>
              <a:t> </a:t>
            </a:r>
            <a:r>
              <a:rPr lang="en-GB" sz="2400" b="1" dirty="0" err="1">
                <a:solidFill>
                  <a:srgbClr val="0000CC"/>
                </a:solidFill>
                <a:latin typeface="Times New Roman" panose="02020603050405020304" pitchFamily="18" charset="0"/>
                <a:cs typeface="Times New Roman" panose="02020603050405020304" pitchFamily="18" charset="0"/>
              </a:rPr>
              <a:t>vào</a:t>
            </a:r>
            <a:r>
              <a:rPr lang="en-GB" sz="2400" b="1" dirty="0">
                <a:solidFill>
                  <a:srgbClr val="0000CC"/>
                </a:solidFill>
                <a:latin typeface="Times New Roman" panose="02020603050405020304" pitchFamily="18" charset="0"/>
                <a:cs typeface="Times New Roman" panose="02020603050405020304" pitchFamily="18" charset="0"/>
              </a:rPr>
              <a:t> </a:t>
            </a:r>
            <a:r>
              <a:rPr lang="en-GB" sz="2400" b="1" dirty="0" err="1">
                <a:solidFill>
                  <a:srgbClr val="0000CC"/>
                </a:solidFill>
                <a:latin typeface="Times New Roman" panose="02020603050405020304" pitchFamily="18" charset="0"/>
                <a:cs typeface="Times New Roman" panose="02020603050405020304" pitchFamily="18" charset="0"/>
              </a:rPr>
              <a:t>mục</a:t>
            </a:r>
            <a:r>
              <a:rPr lang="en-GB" sz="2400" b="1" dirty="0">
                <a:solidFill>
                  <a:srgbClr val="0000CC"/>
                </a:solidFill>
                <a:latin typeface="Times New Roman" panose="02020603050405020304" pitchFamily="18" charset="0"/>
                <a:cs typeface="Times New Roman" panose="02020603050405020304" pitchFamily="18" charset="0"/>
              </a:rPr>
              <a:t> 2 </a:t>
            </a:r>
            <a:r>
              <a:rPr lang="en-GB" sz="2400" b="1" dirty="0" err="1">
                <a:solidFill>
                  <a:srgbClr val="0000CC"/>
                </a:solidFill>
                <a:latin typeface="Times New Roman" panose="02020603050405020304" pitchFamily="18" charset="0"/>
                <a:cs typeface="Times New Roman" panose="02020603050405020304" pitchFamily="18" charset="0"/>
              </a:rPr>
              <a:t>phần</a:t>
            </a:r>
            <a:r>
              <a:rPr lang="en-GB" sz="2400" b="1" dirty="0">
                <a:solidFill>
                  <a:srgbClr val="0000CC"/>
                </a:solidFill>
                <a:latin typeface="Times New Roman" panose="02020603050405020304" pitchFamily="18" charset="0"/>
                <a:cs typeface="Times New Roman" panose="02020603050405020304" pitchFamily="18" charset="0"/>
              </a:rPr>
              <a:t> </a:t>
            </a:r>
            <a:r>
              <a:rPr lang="en-GB" sz="2400" b="1" dirty="0" err="1">
                <a:solidFill>
                  <a:srgbClr val="0000CC"/>
                </a:solidFill>
                <a:latin typeface="Times New Roman" panose="02020603050405020304" pitchFamily="18" charset="0"/>
                <a:cs typeface="Times New Roman" panose="02020603050405020304" pitchFamily="18" charset="0"/>
              </a:rPr>
              <a:t>Kiến</a:t>
            </a:r>
            <a:r>
              <a:rPr lang="en-GB" sz="2400" b="1" dirty="0">
                <a:solidFill>
                  <a:srgbClr val="0000CC"/>
                </a:solidFill>
                <a:latin typeface="Times New Roman" panose="02020603050405020304" pitchFamily="18" charset="0"/>
                <a:cs typeface="Times New Roman" panose="02020603050405020304" pitchFamily="18" charset="0"/>
              </a:rPr>
              <a:t> </a:t>
            </a:r>
            <a:r>
              <a:rPr lang="en-GB" sz="2400" b="1" dirty="0" err="1">
                <a:solidFill>
                  <a:srgbClr val="0000CC"/>
                </a:solidFill>
                <a:latin typeface="Times New Roman" panose="02020603050405020304" pitchFamily="18" charset="0"/>
                <a:cs typeface="Times New Roman" panose="02020603050405020304" pitchFamily="18" charset="0"/>
              </a:rPr>
              <a:t>thức</a:t>
            </a:r>
            <a:r>
              <a:rPr lang="en-GB" sz="2400" b="1" dirty="0">
                <a:solidFill>
                  <a:srgbClr val="0000CC"/>
                </a:solidFill>
                <a:latin typeface="Times New Roman" panose="02020603050405020304" pitchFamily="18" charset="0"/>
                <a:cs typeface="Times New Roman" panose="02020603050405020304" pitchFamily="18" charset="0"/>
              </a:rPr>
              <a:t> </a:t>
            </a:r>
            <a:r>
              <a:rPr lang="en-GB" sz="2400" b="1" dirty="0" err="1">
                <a:solidFill>
                  <a:srgbClr val="0000CC"/>
                </a:solidFill>
                <a:latin typeface="Times New Roman" panose="02020603050405020304" pitchFamily="18" charset="0"/>
                <a:cs typeface="Times New Roman" panose="02020603050405020304" pitchFamily="18" charset="0"/>
              </a:rPr>
              <a:t>Ngữ</a:t>
            </a:r>
            <a:r>
              <a:rPr lang="en-GB" sz="2400" b="1" dirty="0">
                <a:solidFill>
                  <a:srgbClr val="0000CC"/>
                </a:solidFill>
                <a:latin typeface="Times New Roman" panose="02020603050405020304" pitchFamily="18" charset="0"/>
                <a:cs typeface="Times New Roman" panose="02020603050405020304" pitchFamily="18" charset="0"/>
              </a:rPr>
              <a:t> </a:t>
            </a:r>
            <a:r>
              <a:rPr lang="en-GB" sz="2400" b="1" dirty="0" err="1">
                <a:solidFill>
                  <a:srgbClr val="0000CC"/>
                </a:solidFill>
                <a:latin typeface="Times New Roman" panose="02020603050405020304" pitchFamily="18" charset="0"/>
                <a:cs typeface="Times New Roman" panose="02020603050405020304" pitchFamily="18" charset="0"/>
              </a:rPr>
              <a:t>văn</a:t>
            </a:r>
            <a:r>
              <a:rPr lang="en-GB" sz="2400" b="1" dirty="0">
                <a:solidFill>
                  <a:srgbClr val="0000CC"/>
                </a:solidFill>
                <a:latin typeface="Times New Roman" panose="02020603050405020304" pitchFamily="18" charset="0"/>
                <a:cs typeface="Times New Roman" panose="02020603050405020304" pitchFamily="18" charset="0"/>
              </a:rPr>
              <a:t> SGK/55, </a:t>
            </a:r>
            <a:r>
              <a:rPr lang="en-GB" sz="2400" b="1" dirty="0" err="1">
                <a:solidFill>
                  <a:srgbClr val="0000CC"/>
                </a:solidFill>
                <a:latin typeface="Times New Roman" panose="02020603050405020304" pitchFamily="18" charset="0"/>
                <a:cs typeface="Times New Roman" panose="02020603050405020304" pitchFamily="18" charset="0"/>
              </a:rPr>
              <a:t>em</a:t>
            </a:r>
            <a:r>
              <a:rPr lang="en-GB" sz="2400" b="1" dirty="0">
                <a:solidFill>
                  <a:srgbClr val="0000CC"/>
                </a:solidFill>
                <a:latin typeface="Times New Roman" panose="02020603050405020304" pitchFamily="18" charset="0"/>
                <a:cs typeface="Times New Roman" panose="02020603050405020304" pitchFamily="18" charset="0"/>
              </a:rPr>
              <a:t> </a:t>
            </a:r>
            <a:r>
              <a:rPr lang="en-GB" sz="2400" b="1" dirty="0" err="1">
                <a:solidFill>
                  <a:srgbClr val="0000CC"/>
                </a:solidFill>
                <a:latin typeface="Times New Roman" panose="02020603050405020304" pitchFamily="18" charset="0"/>
                <a:cs typeface="Times New Roman" panose="02020603050405020304" pitchFamily="18" charset="0"/>
              </a:rPr>
              <a:t>hãy</a:t>
            </a:r>
            <a:r>
              <a:rPr lang="en-GB" sz="2400" b="1" dirty="0">
                <a:solidFill>
                  <a:srgbClr val="0000CC"/>
                </a:solidFill>
                <a:latin typeface="Times New Roman" panose="02020603050405020304" pitchFamily="18" charset="0"/>
                <a:cs typeface="Times New Roman" panose="02020603050405020304" pitchFamily="18" charset="0"/>
              </a:rPr>
              <a:t> </a:t>
            </a:r>
            <a:r>
              <a:rPr lang="en-GB" sz="2400" b="1" dirty="0" err="1">
                <a:solidFill>
                  <a:srgbClr val="0000CC"/>
                </a:solidFill>
                <a:latin typeface="Times New Roman" panose="02020603050405020304" pitchFamily="18" charset="0"/>
                <a:cs typeface="Times New Roman" panose="02020603050405020304" pitchFamily="18" charset="0"/>
              </a:rPr>
              <a:t>nối</a:t>
            </a:r>
            <a:r>
              <a:rPr lang="en-GB" sz="2400" b="1" dirty="0">
                <a:solidFill>
                  <a:srgbClr val="0000CC"/>
                </a:solidFill>
                <a:latin typeface="Times New Roman" panose="02020603050405020304" pitchFamily="18" charset="0"/>
                <a:cs typeface="Times New Roman" panose="02020603050405020304" pitchFamily="18" charset="0"/>
              </a:rPr>
              <a:t> </a:t>
            </a:r>
            <a:r>
              <a:rPr lang="en-GB" sz="2400" b="1" dirty="0" err="1">
                <a:solidFill>
                  <a:srgbClr val="0000CC"/>
                </a:solidFill>
                <a:latin typeface="Times New Roman" panose="02020603050405020304" pitchFamily="18" charset="0"/>
                <a:cs typeface="Times New Roman" panose="02020603050405020304" pitchFamily="18" charset="0"/>
              </a:rPr>
              <a:t>cột</a:t>
            </a:r>
            <a:r>
              <a:rPr lang="en-GB" sz="2400" b="1" dirty="0">
                <a:solidFill>
                  <a:srgbClr val="0000CC"/>
                </a:solidFill>
                <a:latin typeface="Times New Roman" panose="02020603050405020304" pitchFamily="18" charset="0"/>
                <a:cs typeface="Times New Roman" panose="02020603050405020304" pitchFamily="18" charset="0"/>
              </a:rPr>
              <a:t> A </a:t>
            </a:r>
            <a:r>
              <a:rPr lang="en-GB" sz="2400" b="1" dirty="0" err="1">
                <a:solidFill>
                  <a:srgbClr val="0000CC"/>
                </a:solidFill>
                <a:latin typeface="Times New Roman" panose="02020603050405020304" pitchFamily="18" charset="0"/>
                <a:cs typeface="Times New Roman" panose="02020603050405020304" pitchFamily="18" charset="0"/>
              </a:rPr>
              <a:t>với</a:t>
            </a:r>
            <a:r>
              <a:rPr lang="en-GB" sz="2400" b="1" dirty="0">
                <a:solidFill>
                  <a:srgbClr val="0000CC"/>
                </a:solidFill>
                <a:latin typeface="Times New Roman" panose="02020603050405020304" pitchFamily="18" charset="0"/>
                <a:cs typeface="Times New Roman" panose="02020603050405020304" pitchFamily="18" charset="0"/>
              </a:rPr>
              <a:t> </a:t>
            </a:r>
            <a:r>
              <a:rPr lang="en-GB" sz="2400" b="1" dirty="0" err="1">
                <a:solidFill>
                  <a:srgbClr val="0000CC"/>
                </a:solidFill>
                <a:latin typeface="Times New Roman" panose="02020603050405020304" pitchFamily="18" charset="0"/>
                <a:cs typeface="Times New Roman" panose="02020603050405020304" pitchFamily="18" charset="0"/>
              </a:rPr>
              <a:t>cột</a:t>
            </a:r>
            <a:r>
              <a:rPr lang="en-GB" sz="2400" b="1" dirty="0">
                <a:solidFill>
                  <a:srgbClr val="0000CC"/>
                </a:solidFill>
                <a:latin typeface="Times New Roman" panose="02020603050405020304" pitchFamily="18" charset="0"/>
                <a:cs typeface="Times New Roman" panose="02020603050405020304" pitchFamily="18" charset="0"/>
              </a:rPr>
              <a:t> B </a:t>
            </a:r>
            <a:r>
              <a:rPr lang="en-GB" sz="2400" b="1" dirty="0" err="1">
                <a:solidFill>
                  <a:srgbClr val="0000CC"/>
                </a:solidFill>
                <a:latin typeface="Times New Roman" panose="02020603050405020304" pitchFamily="18" charset="0"/>
                <a:cs typeface="Times New Roman" panose="02020603050405020304" pitchFamily="18" charset="0"/>
              </a:rPr>
              <a:t>cho</a:t>
            </a:r>
            <a:r>
              <a:rPr lang="en-GB" sz="2400" b="1" dirty="0">
                <a:solidFill>
                  <a:srgbClr val="0000CC"/>
                </a:solidFill>
                <a:latin typeface="Times New Roman" panose="02020603050405020304" pitchFamily="18" charset="0"/>
                <a:cs typeface="Times New Roman" panose="02020603050405020304" pitchFamily="18" charset="0"/>
              </a:rPr>
              <a:t> </a:t>
            </a:r>
            <a:r>
              <a:rPr lang="en-GB" sz="2400" b="1" dirty="0" err="1">
                <a:solidFill>
                  <a:srgbClr val="0000CC"/>
                </a:solidFill>
                <a:latin typeface="Times New Roman" panose="02020603050405020304" pitchFamily="18" charset="0"/>
                <a:cs typeface="Times New Roman" panose="02020603050405020304" pitchFamily="18" charset="0"/>
              </a:rPr>
              <a:t>phù</a:t>
            </a:r>
            <a:r>
              <a:rPr lang="en-GB" sz="2400" b="1" dirty="0">
                <a:solidFill>
                  <a:srgbClr val="0000CC"/>
                </a:solidFill>
                <a:latin typeface="Times New Roman" panose="02020603050405020304" pitchFamily="18" charset="0"/>
                <a:cs typeface="Times New Roman" panose="02020603050405020304" pitchFamily="18" charset="0"/>
              </a:rPr>
              <a:t> </a:t>
            </a:r>
            <a:r>
              <a:rPr lang="en-GB" sz="2400" b="1" dirty="0" err="1">
                <a:solidFill>
                  <a:srgbClr val="0000CC"/>
                </a:solidFill>
                <a:latin typeface="Times New Roman" panose="02020603050405020304" pitchFamily="18" charset="0"/>
                <a:cs typeface="Times New Roman" panose="02020603050405020304" pitchFamily="18" charset="0"/>
              </a:rPr>
              <a:t>hợp</a:t>
            </a:r>
            <a:r>
              <a:rPr lang="en-GB" sz="2400" b="1" dirty="0">
                <a:solidFill>
                  <a:srgbClr val="0000CC"/>
                </a:solidFill>
                <a:latin typeface="Times New Roman" panose="02020603050405020304" pitchFamily="18" charset="0"/>
                <a:cs typeface="Times New Roman" panose="02020603050405020304" pitchFamily="18" charset="0"/>
              </a:rPr>
              <a:t>:</a:t>
            </a:r>
            <a:endParaRPr lang="vi-VN" sz="2400" dirty="0">
              <a:solidFill>
                <a:srgbClr val="0000CC"/>
              </a:solidFill>
              <a:latin typeface="Times New Roman" panose="02020603050405020304" pitchFamily="18" charset="0"/>
              <a:cs typeface="Times New Roman" panose="02020603050405020304" pitchFamily="18" charset="0"/>
            </a:endParaRPr>
          </a:p>
          <a:p>
            <a:pPr algn="ctr"/>
            <a:r>
              <a:rPr lang="en-GB" sz="2400" b="1" dirty="0">
                <a:solidFill>
                  <a:srgbClr val="0000CC"/>
                </a:solidFill>
                <a:latin typeface="Times New Roman" panose="02020603050405020304" pitchFamily="18" charset="0"/>
                <a:cs typeface="Times New Roman" panose="02020603050405020304" pitchFamily="18" charset="0"/>
              </a:rPr>
              <a:t>NGHĨA VÀ CÁCH DÙNG TÊN VIẾT TẮT CỦA CÁC</a:t>
            </a:r>
            <a:r>
              <a:rPr lang="en-US" sz="2400" dirty="0">
                <a:solidFill>
                  <a:srgbClr val="0000CC"/>
                </a:solidFill>
                <a:latin typeface="Times New Roman" panose="02020603050405020304" pitchFamily="18" charset="0"/>
                <a:cs typeface="Times New Roman" panose="02020603050405020304" pitchFamily="18" charset="0"/>
              </a:rPr>
              <a:t> </a:t>
            </a:r>
            <a:r>
              <a:rPr lang="en-GB" sz="2400" b="1" dirty="0">
                <a:solidFill>
                  <a:srgbClr val="0000CC"/>
                </a:solidFill>
                <a:latin typeface="Times New Roman" panose="02020603050405020304" pitchFamily="18" charset="0"/>
                <a:cs typeface="Times New Roman" panose="02020603050405020304" pitchFamily="18" charset="0"/>
              </a:rPr>
              <a:t>TỔ CHỨC QUỐC TẾ</a:t>
            </a:r>
            <a:endParaRPr lang="vi-VN" sz="2400" dirty="0">
              <a:solidFill>
                <a:srgbClr val="0000CC"/>
              </a:solidFill>
              <a:latin typeface="Times New Roman" panose="02020603050405020304" pitchFamily="18" charset="0"/>
              <a:cs typeface="Times New Roman" panose="02020603050405020304" pitchFamily="18" charset="0"/>
            </a:endParaRPr>
          </a:p>
          <a:p>
            <a:pPr algn="ctr"/>
            <a:endParaRPr lang="zh-CN" altLang="en-US" sz="2400" b="1" dirty="0">
              <a:solidFill>
                <a:srgbClr val="0000CC"/>
              </a:solidFill>
            </a:endParaRPr>
          </a:p>
        </p:txBody>
      </p:sp>
      <p:pic>
        <p:nvPicPr>
          <p:cNvPr id="27" name="图片 26"/>
          <p:cNvPicPr>
            <a:picLocks noChangeAspect="1"/>
          </p:cNvPicPr>
          <p:nvPr/>
        </p:nvPicPr>
        <p:blipFill rotWithShape="1">
          <a:blip r:embed="rId3"/>
          <a:srcRect l="15234" t="14238" r="13827" b="10650"/>
          <a:stretch>
            <a:fillRect/>
          </a:stretch>
        </p:blipFill>
        <p:spPr>
          <a:xfrm>
            <a:off x="2981194" y="5682837"/>
            <a:ext cx="1446030" cy="110095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806979672"/>
              </p:ext>
            </p:extLst>
          </p:nvPr>
        </p:nvGraphicFramePr>
        <p:xfrm>
          <a:off x="361315" y="2060576"/>
          <a:ext cx="11586845" cy="4593753"/>
        </p:xfrm>
        <a:graphic>
          <a:graphicData uri="http://schemas.openxmlformats.org/drawingml/2006/table">
            <a:tbl>
              <a:tblPr firstRow="1" firstCol="1" bandRow="1">
                <a:tableStyleId>{5C22544A-7EE6-4342-B048-85BDC9FD1C3A}</a:tableStyleId>
              </a:tblPr>
              <a:tblGrid>
                <a:gridCol w="2788285">
                  <a:extLst>
                    <a:ext uri="{9D8B030D-6E8A-4147-A177-3AD203B41FA5}">
                      <a16:colId xmlns:a16="http://schemas.microsoft.com/office/drawing/2014/main" val="20000"/>
                    </a:ext>
                  </a:extLst>
                </a:gridCol>
                <a:gridCol w="1635760">
                  <a:extLst>
                    <a:ext uri="{9D8B030D-6E8A-4147-A177-3AD203B41FA5}">
                      <a16:colId xmlns:a16="http://schemas.microsoft.com/office/drawing/2014/main" val="20001"/>
                    </a:ext>
                  </a:extLst>
                </a:gridCol>
                <a:gridCol w="7162800">
                  <a:extLst>
                    <a:ext uri="{9D8B030D-6E8A-4147-A177-3AD203B41FA5}">
                      <a16:colId xmlns:a16="http://schemas.microsoft.com/office/drawing/2014/main" val="20002"/>
                    </a:ext>
                  </a:extLst>
                </a:gridCol>
              </a:tblGrid>
              <a:tr h="363792">
                <a:tc>
                  <a:txBody>
                    <a:bodyPr/>
                    <a:lstStyle/>
                    <a:p>
                      <a:pPr marL="0" marR="0" algn="ctr">
                        <a:lnSpc>
                          <a:spcPct val="100000"/>
                        </a:lnSpc>
                        <a:spcBef>
                          <a:spcPts val="0"/>
                        </a:spcBef>
                        <a:spcAft>
                          <a:spcPts val="0"/>
                        </a:spcAft>
                      </a:pPr>
                      <a:r>
                        <a:rPr lang="en-US" sz="2400" dirty="0" err="1">
                          <a:solidFill>
                            <a:srgbClr val="C00000"/>
                          </a:solidFill>
                          <a:effectLst/>
                          <a:latin typeface="Times New Roman" pitchFamily="18" charset="0"/>
                          <a:cs typeface="Times New Roman" pitchFamily="18" charset="0"/>
                        </a:rPr>
                        <a:t>A</a:t>
                      </a:r>
                      <a:endParaRPr lang="en-US" sz="2400" dirty="0" err="1">
                        <a:solidFill>
                          <a:srgbClr val="C00000"/>
                        </a:solidFill>
                        <a:effectLst/>
                        <a:latin typeface="Times New Roman" pitchFamily="18" charset="0"/>
                        <a:ea typeface="Times New Roman" panose="02020603050405020304" pitchFamily="18" charset="0"/>
                        <a:cs typeface="Times New Roman" pitchFamily="18"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algn="ctr">
                        <a:lnSpc>
                          <a:spcPct val="100000"/>
                        </a:lnSpc>
                        <a:spcBef>
                          <a:spcPts val="0"/>
                        </a:spcBef>
                        <a:spcAft>
                          <a:spcPts val="0"/>
                        </a:spcAft>
                      </a:pPr>
                      <a:r>
                        <a:rPr lang="en-US" sz="2400" dirty="0">
                          <a:solidFill>
                            <a:srgbClr val="C00000"/>
                          </a:solidFill>
                          <a:effectLst/>
                          <a:latin typeface="Times New Roman" panose="02020603050405020304" pitchFamily="18" charset="0"/>
                          <a:cs typeface="Times New Roman" panose="02020603050405020304" pitchFamily="18" charset="0"/>
                        </a:rPr>
                        <a:t> </a:t>
                      </a:r>
                    </a:p>
                    <a:p>
                      <a:pPr marL="0" marR="0" algn="just">
                        <a:lnSpc>
                          <a:spcPct val="10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 </a:t>
                      </a:r>
                    </a:p>
                    <a:p>
                      <a:pPr marL="0" marR="0" algn="just">
                        <a:lnSpc>
                          <a:spcPct val="10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 </a:t>
                      </a:r>
                    </a:p>
                    <a:p>
                      <a:pPr marL="0" marR="0" algn="just">
                        <a:lnSpc>
                          <a:spcPct val="10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 </a:t>
                      </a:r>
                    </a:p>
                    <a:p>
                      <a:pPr marL="0" marR="0" algn="just">
                        <a:lnSpc>
                          <a:spcPct val="10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 </a:t>
                      </a:r>
                    </a:p>
                    <a:p>
                      <a:pPr marL="0" marR="0" algn="just">
                        <a:lnSpc>
                          <a:spcPct val="10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 </a:t>
                      </a: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2400" dirty="0" err="1">
                          <a:solidFill>
                            <a:srgbClr val="C00000"/>
                          </a:solidFill>
                          <a:effectLst/>
                          <a:latin typeface="Times New Roman" pitchFamily="18" charset="0"/>
                          <a:cs typeface="Times New Roman" pitchFamily="18" charset="0"/>
                        </a:rPr>
                        <a:t>B</a:t>
                      </a:r>
                      <a:endParaRPr lang="en-US" sz="2400" dirty="0">
                        <a:solidFill>
                          <a:srgbClr val="C00000"/>
                        </a:solidFill>
                        <a:effectLst/>
                        <a:latin typeface="Times New Roman" pitchFamily="18" charset="0"/>
                        <a:ea typeface="Times New Roman" panose="02020603050405020304" pitchFamily="18" charset="0"/>
                        <a:cs typeface="Times New Roman" pitchFamily="18"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76477">
                <a:tc>
                  <a:txBody>
                    <a:bodyPr/>
                    <a:lstStyle/>
                    <a:p>
                      <a:pPr marL="0" marR="0" algn="just">
                        <a:lnSpc>
                          <a:spcPct val="10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 1. </a:t>
                      </a:r>
                      <a:r>
                        <a:rPr lang="en-US" sz="2400" b="1" kern="1200" dirty="0" err="1">
                          <a:solidFill>
                            <a:srgbClr val="0000CC"/>
                          </a:solidFill>
                          <a:effectLst/>
                          <a:latin typeface="Times New Roman" panose="02020603050405020304" pitchFamily="18" charset="0"/>
                          <a:ea typeface="+mn-ea"/>
                          <a:cs typeface="Times New Roman" panose="02020603050405020304" pitchFamily="18" charset="0"/>
                        </a:rPr>
                        <a:t>Mục</a:t>
                      </a:r>
                      <a:r>
                        <a:rPr lang="en-US" sz="2400" b="1" kern="1200" dirty="0">
                          <a:solidFill>
                            <a:srgbClr val="0000CC"/>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0000CC"/>
                          </a:solidFill>
                          <a:effectLst/>
                          <a:latin typeface="Times New Roman" panose="02020603050405020304" pitchFamily="18" charset="0"/>
                          <a:ea typeface="+mn-ea"/>
                          <a:cs typeface="Times New Roman" panose="02020603050405020304" pitchFamily="18" charset="0"/>
                        </a:rPr>
                        <a:t>đích</a:t>
                      </a:r>
                      <a:endParaRPr lang="en-US"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vi-VN"/>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GB" sz="2400" kern="1200" dirty="0">
                          <a:solidFill>
                            <a:schemeClr val="dk1"/>
                          </a:solidFill>
                          <a:effectLst/>
                          <a:latin typeface="Times New Roman" panose="02020603050405020304" pitchFamily="18" charset="0"/>
                          <a:ea typeface="+mn-ea"/>
                          <a:cs typeface="Times New Roman" panose="02020603050405020304" pitchFamily="18" charset="0"/>
                        </a:rPr>
                        <a:t>a</a:t>
                      </a:r>
                      <a:r>
                        <a:rPr lang="de-DE"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ra</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bằng</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ghép</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chữ</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cái</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đầu</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tên</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đầy</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đủ</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a:t>
                      </a:r>
                      <a:r>
                        <a:rPr lang="vi-VN" altLang="en-US" sz="2400" dirty="0">
                          <a:solidFill>
                            <a:srgbClr val="0000CC"/>
                          </a:solidFill>
                          <a:latin typeface="Times New Roman" panose="02020603050405020304" pitchFamily="18" charset="0"/>
                          <a:cs typeface="Times New Roman" panose="02020603050405020304" pitchFamily="18" charset="0"/>
                        </a:rPr>
                        <a:t> </a:t>
                      </a:r>
                      <a:endParaRPr lang="en-US" sz="2400" dirty="0">
                        <a:solidFill>
                          <a:srgbClr val="0000CC"/>
                        </a:solidFill>
                        <a:effectLst/>
                        <a:latin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76477">
                <a:tc>
                  <a:txBody>
                    <a:bodyPr/>
                    <a:lstStyle/>
                    <a:p>
                      <a:pPr marL="0" marR="0" algn="just">
                        <a:lnSpc>
                          <a:spcPct val="10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2. </a:t>
                      </a:r>
                      <a:r>
                        <a:rPr lang="en-GB" sz="2400" b="1" kern="1200" dirty="0" err="1">
                          <a:solidFill>
                            <a:srgbClr val="0000CC"/>
                          </a:solidFill>
                          <a:effectLst/>
                          <a:latin typeface="Times New Roman" panose="02020603050405020304" pitchFamily="18" charset="0"/>
                          <a:ea typeface="+mn-ea"/>
                          <a:cs typeface="Times New Roman" panose="02020603050405020304" pitchFamily="18" charset="0"/>
                        </a:rPr>
                        <a:t>Cách</a:t>
                      </a:r>
                      <a:r>
                        <a:rPr lang="en-GB" sz="2400" b="1" kern="1200" dirty="0">
                          <a:solidFill>
                            <a:srgbClr val="0000CC"/>
                          </a:solidFill>
                          <a:effectLst/>
                          <a:latin typeface="Times New Roman" panose="02020603050405020304" pitchFamily="18" charset="0"/>
                          <a:ea typeface="+mn-ea"/>
                          <a:cs typeface="Times New Roman" panose="02020603050405020304" pitchFamily="18" charset="0"/>
                        </a:rPr>
                        <a:t> </a:t>
                      </a:r>
                      <a:r>
                        <a:rPr lang="en-GB" sz="2400" b="1" kern="1200" dirty="0" err="1">
                          <a:solidFill>
                            <a:srgbClr val="0000CC"/>
                          </a:solidFill>
                          <a:effectLst/>
                          <a:latin typeface="Times New Roman" panose="02020603050405020304" pitchFamily="18" charset="0"/>
                          <a:ea typeface="+mn-ea"/>
                          <a:cs typeface="Times New Roman" panose="02020603050405020304" pitchFamily="18" charset="0"/>
                        </a:rPr>
                        <a:t>dùng</a:t>
                      </a:r>
                      <a:endParaRPr lang="en-US"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vi-VN"/>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GB" sz="2400" kern="1200" dirty="0">
                          <a:solidFill>
                            <a:schemeClr val="dk1"/>
                          </a:solidFill>
                          <a:effectLst/>
                          <a:latin typeface="Times New Roman" panose="02020603050405020304" pitchFamily="18" charset="0"/>
                          <a:ea typeface="+mn-ea"/>
                          <a:cs typeface="Times New Roman" panose="02020603050405020304" pitchFamily="18" charset="0"/>
                        </a:rPr>
                        <a:t>b</a:t>
                      </a:r>
                      <a:r>
                        <a:rPr lang="de-DE" sz="2400" kern="1200" dirty="0">
                          <a:solidFill>
                            <a:schemeClr val="dk1"/>
                          </a:solidFill>
                          <a:effectLst/>
                          <a:latin typeface="Times New Roman" panose="02020603050405020304" pitchFamily="18" charset="0"/>
                          <a:ea typeface="+mn-ea"/>
                          <a:cs typeface="Times New Roman" panose="02020603050405020304" pitchFamily="18" charset="0"/>
                        </a:rPr>
                        <a:t>. S</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ử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dụng</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tên</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viết</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tắt</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gắn</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tên</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đầy</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r>
                        <a:rPr lang="en-GB" sz="2400" kern="1200" dirty="0" err="1">
                          <a:solidFill>
                            <a:schemeClr val="dk1"/>
                          </a:solidFill>
                          <a:effectLst/>
                          <a:latin typeface="Times New Roman" panose="02020603050405020304" pitchFamily="18" charset="0"/>
                          <a:ea typeface="+mn-ea"/>
                          <a:cs typeface="Times New Roman" panose="02020603050405020304" pitchFamily="18" charset="0"/>
                        </a:rPr>
                        <a:t>đủ</a:t>
                      </a:r>
                      <a:r>
                        <a:rPr lang="en-GB" sz="2400"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2400" dirty="0">
                        <a:solidFill>
                          <a:srgbClr val="0000CC"/>
                        </a:solidFill>
                        <a:effectLst/>
                        <a:latin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76477">
                <a:tc>
                  <a:txBody>
                    <a:bodyPr/>
                    <a:lstStyle/>
                    <a:p>
                      <a:pPr marL="0" marR="0" algn="just">
                        <a:lnSpc>
                          <a:spcPct val="10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 3. </a:t>
                      </a:r>
                      <a:r>
                        <a:rPr lang="en-GB" sz="2400" b="1" kern="1200" dirty="0" err="1">
                          <a:solidFill>
                            <a:srgbClr val="0000CC"/>
                          </a:solidFill>
                          <a:effectLst/>
                          <a:latin typeface="Times New Roman" panose="02020603050405020304" pitchFamily="18" charset="0"/>
                          <a:ea typeface="+mn-ea"/>
                          <a:cs typeface="Times New Roman" panose="02020603050405020304" pitchFamily="18" charset="0"/>
                        </a:rPr>
                        <a:t>Cách</a:t>
                      </a:r>
                      <a:r>
                        <a:rPr lang="en-GB" sz="2400" b="1" kern="1200" dirty="0">
                          <a:solidFill>
                            <a:srgbClr val="0000CC"/>
                          </a:solidFill>
                          <a:effectLst/>
                          <a:latin typeface="Times New Roman" panose="02020603050405020304" pitchFamily="18" charset="0"/>
                          <a:ea typeface="+mn-ea"/>
                          <a:cs typeface="Times New Roman" panose="02020603050405020304" pitchFamily="18" charset="0"/>
                        </a:rPr>
                        <a:t> </a:t>
                      </a:r>
                      <a:r>
                        <a:rPr lang="en-GB" sz="2400" b="1" kern="1200" dirty="0" err="1">
                          <a:solidFill>
                            <a:srgbClr val="0000CC"/>
                          </a:solidFill>
                          <a:effectLst/>
                          <a:latin typeface="Times New Roman" panose="02020603050405020304" pitchFamily="18" charset="0"/>
                          <a:ea typeface="+mn-ea"/>
                          <a:cs typeface="Times New Roman" panose="02020603050405020304" pitchFamily="18" charset="0"/>
                        </a:rPr>
                        <a:t>viết</a:t>
                      </a:r>
                      <a:r>
                        <a:rPr lang="en-GB" sz="2400" b="1" kern="1200" dirty="0">
                          <a:solidFill>
                            <a:srgbClr val="0000CC"/>
                          </a:solidFill>
                          <a:effectLst/>
                          <a:latin typeface="Times New Roman" panose="02020603050405020304" pitchFamily="18" charset="0"/>
                          <a:ea typeface="+mn-ea"/>
                          <a:cs typeface="Times New Roman" panose="02020603050405020304" pitchFamily="18" charset="0"/>
                        </a:rPr>
                        <a:t> </a:t>
                      </a:r>
                      <a:r>
                        <a:rPr lang="en-GB" sz="2400" b="1" kern="1200" dirty="0" err="1">
                          <a:solidFill>
                            <a:srgbClr val="0000CC"/>
                          </a:solidFill>
                          <a:effectLst/>
                          <a:latin typeface="Times New Roman" panose="02020603050405020304" pitchFamily="18" charset="0"/>
                          <a:ea typeface="+mn-ea"/>
                          <a:cs typeface="Times New Roman" panose="02020603050405020304" pitchFamily="18" charset="0"/>
                        </a:rPr>
                        <a:t>lần</a:t>
                      </a:r>
                      <a:r>
                        <a:rPr lang="en-GB" sz="2400" b="1" kern="1200" dirty="0">
                          <a:solidFill>
                            <a:srgbClr val="0000CC"/>
                          </a:solidFill>
                          <a:effectLst/>
                          <a:latin typeface="Times New Roman" panose="02020603050405020304" pitchFamily="18" charset="0"/>
                          <a:ea typeface="+mn-ea"/>
                          <a:cs typeface="Times New Roman" panose="02020603050405020304" pitchFamily="18" charset="0"/>
                        </a:rPr>
                        <a:t> </a:t>
                      </a:r>
                      <a:r>
                        <a:rPr lang="en-GB" sz="2400" b="1" kern="1200" dirty="0" err="1">
                          <a:solidFill>
                            <a:srgbClr val="0000CC"/>
                          </a:solidFill>
                          <a:effectLst/>
                          <a:latin typeface="Times New Roman" panose="02020603050405020304" pitchFamily="18" charset="0"/>
                          <a:ea typeface="+mn-ea"/>
                          <a:cs typeface="Times New Roman" panose="02020603050405020304" pitchFamily="18" charset="0"/>
                        </a:rPr>
                        <a:t>đầu</a:t>
                      </a:r>
                      <a:endParaRPr lang="en-US"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vi-VN"/>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GB" sz="2400" kern="1200" dirty="0">
                          <a:solidFill>
                            <a:schemeClr val="dk1"/>
                          </a:solidFill>
                          <a:effectLst/>
                          <a:latin typeface="Times New Roman" panose="02020603050405020304" pitchFamily="18" charset="0"/>
                          <a:ea typeface="+mn-ea"/>
                          <a:cs typeface="Times New Roman" panose="02020603050405020304" pitchFamily="18" charset="0"/>
                        </a:rPr>
                        <a:t>c</a:t>
                      </a:r>
                      <a:r>
                        <a:rPr lang="de-DE" sz="2400" kern="1200" dirty="0">
                          <a:solidFill>
                            <a:schemeClr val="dk1"/>
                          </a:solidFill>
                          <a:effectLst/>
                          <a:latin typeface="Times New Roman" panose="02020603050405020304" pitchFamily="18" charset="0"/>
                          <a:ea typeface="+mn-ea"/>
                          <a:cs typeface="Times New Roman" panose="02020603050405020304" pitchFamily="18" charset="0"/>
                        </a:rPr>
                        <a:t>. Đọc theo tên chữ cái tiếng Việt.</a:t>
                      </a:r>
                      <a:endParaRPr lang="en-US" sz="2400" dirty="0">
                        <a:solidFill>
                          <a:srgbClr val="0000CC"/>
                        </a:solidFill>
                        <a:effectLst/>
                        <a:latin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298562">
                <a:tc>
                  <a:txBody>
                    <a:bodyPr/>
                    <a:lstStyle/>
                    <a:p>
                      <a:pPr marL="0" marR="0" algn="just">
                        <a:lnSpc>
                          <a:spcPct val="100000"/>
                        </a:lnSpc>
                        <a:spcBef>
                          <a:spcPts val="0"/>
                        </a:spcBef>
                        <a:spcAft>
                          <a:spcPts val="0"/>
                        </a:spcAft>
                      </a:pPr>
                      <a:r>
                        <a:rPr lang="en-US" sz="2400" dirty="0">
                          <a:solidFill>
                            <a:srgbClr val="0000CC"/>
                          </a:solidFill>
                          <a:effectLst/>
                          <a:latin typeface="Times New Roman" panose="02020603050405020304" pitchFamily="18" charset="0"/>
                          <a:cs typeface="Times New Roman" panose="02020603050405020304" pitchFamily="18" charset="0"/>
                        </a:rPr>
                        <a:t>4. </a:t>
                      </a:r>
                      <a:r>
                        <a:rPr lang="en-GB" sz="2400" b="1" kern="1200" dirty="0" err="1">
                          <a:solidFill>
                            <a:srgbClr val="0000CC"/>
                          </a:solidFill>
                          <a:effectLst/>
                          <a:latin typeface="Times New Roman" panose="02020603050405020304" pitchFamily="18" charset="0"/>
                          <a:ea typeface="+mn-ea"/>
                          <a:cs typeface="Times New Roman" panose="02020603050405020304" pitchFamily="18" charset="0"/>
                        </a:rPr>
                        <a:t>Cách</a:t>
                      </a:r>
                      <a:r>
                        <a:rPr lang="en-GB" sz="2400" b="1" kern="1200" dirty="0">
                          <a:solidFill>
                            <a:srgbClr val="0000CC"/>
                          </a:solidFill>
                          <a:effectLst/>
                          <a:latin typeface="Times New Roman" panose="02020603050405020304" pitchFamily="18" charset="0"/>
                          <a:ea typeface="+mn-ea"/>
                          <a:cs typeface="Times New Roman" panose="02020603050405020304" pitchFamily="18" charset="0"/>
                        </a:rPr>
                        <a:t> </a:t>
                      </a:r>
                      <a:r>
                        <a:rPr lang="en-GB" sz="2400" b="1" kern="1200" dirty="0" err="1">
                          <a:solidFill>
                            <a:srgbClr val="0000CC"/>
                          </a:solidFill>
                          <a:effectLst/>
                          <a:latin typeface="Times New Roman" panose="02020603050405020304" pitchFamily="18" charset="0"/>
                          <a:ea typeface="+mn-ea"/>
                          <a:cs typeface="Times New Roman" panose="02020603050405020304" pitchFamily="18" charset="0"/>
                        </a:rPr>
                        <a:t>đọc</a:t>
                      </a:r>
                      <a:r>
                        <a:rPr lang="en-GB" sz="2400" b="1" kern="1200" dirty="0">
                          <a:solidFill>
                            <a:srgbClr val="0000CC"/>
                          </a:solidFill>
                          <a:effectLst/>
                          <a:latin typeface="Times New Roman" panose="02020603050405020304" pitchFamily="18" charset="0"/>
                          <a:ea typeface="+mn-ea"/>
                          <a:cs typeface="Times New Roman" panose="02020603050405020304" pitchFamily="18" charset="0"/>
                        </a:rPr>
                        <a:t> </a:t>
                      </a:r>
                      <a:r>
                        <a:rPr lang="en-GB" sz="2400" b="1" kern="1200" dirty="0" err="1">
                          <a:solidFill>
                            <a:srgbClr val="0000CC"/>
                          </a:solidFill>
                          <a:effectLst/>
                          <a:latin typeface="Times New Roman" panose="02020603050405020304" pitchFamily="18" charset="0"/>
                          <a:ea typeface="+mn-ea"/>
                          <a:cs typeface="Times New Roman" panose="02020603050405020304" pitchFamily="18" charset="0"/>
                        </a:rPr>
                        <a:t>tiếng</a:t>
                      </a:r>
                      <a:r>
                        <a:rPr lang="en-GB" sz="2400" b="1" kern="1200" dirty="0">
                          <a:solidFill>
                            <a:srgbClr val="0000CC"/>
                          </a:solidFill>
                          <a:effectLst/>
                          <a:latin typeface="Times New Roman" panose="02020603050405020304" pitchFamily="18" charset="0"/>
                          <a:ea typeface="+mn-ea"/>
                          <a:cs typeface="Times New Roman" panose="02020603050405020304" pitchFamily="18" charset="0"/>
                        </a:rPr>
                        <a:t> </a:t>
                      </a:r>
                      <a:r>
                        <a:rPr lang="en-GB" sz="2400" b="1" kern="1200" dirty="0" err="1">
                          <a:solidFill>
                            <a:srgbClr val="0000CC"/>
                          </a:solidFill>
                          <a:effectLst/>
                          <a:latin typeface="Times New Roman" panose="02020603050405020304" pitchFamily="18" charset="0"/>
                          <a:ea typeface="+mn-ea"/>
                          <a:cs typeface="Times New Roman" panose="02020603050405020304" pitchFamily="18" charset="0"/>
                        </a:rPr>
                        <a:t>Việt</a:t>
                      </a:r>
                      <a:endParaRPr lang="en-US" sz="24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vi-VN"/>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0"/>
                        </a:spcBef>
                        <a:spcAft>
                          <a:spcPts val="0"/>
                        </a:spcAft>
                      </a:pPr>
                      <a:r>
                        <a:rPr lang="en-GB" sz="2400" kern="1200" dirty="0">
                          <a:solidFill>
                            <a:schemeClr val="dk1"/>
                          </a:solidFill>
                          <a:effectLst/>
                          <a:latin typeface="Times New Roman" panose="02020603050405020304" pitchFamily="18" charset="0"/>
                          <a:ea typeface="+mn-ea"/>
                          <a:cs typeface="Times New Roman" panose="02020603050405020304" pitchFamily="18" charset="0"/>
                        </a:rPr>
                        <a:t>d</a:t>
                      </a:r>
                      <a:r>
                        <a:rPr lang="de-DE" sz="2400" kern="1200" dirty="0">
                          <a:solidFill>
                            <a:schemeClr val="dk1"/>
                          </a:solidFill>
                          <a:effectLst/>
                          <a:latin typeface="Times New Roman" panose="02020603050405020304" pitchFamily="18" charset="0"/>
                          <a:ea typeface="+mn-ea"/>
                          <a:cs typeface="Times New Roman" panose="02020603050405020304" pitchFamily="18" charset="0"/>
                        </a:rPr>
                        <a:t>. </a:t>
                      </a:r>
                      <a:r>
                        <a:rPr lang="de-DE" sz="2400" b="0" kern="1200" dirty="0">
                          <a:solidFill>
                            <a:schemeClr val="dk1"/>
                          </a:solidFill>
                          <a:effectLst/>
                          <a:latin typeface="Times New Roman" panose="02020603050405020304" pitchFamily="18" charset="0"/>
                          <a:ea typeface="+mn-ea"/>
                          <a:cs typeface="Times New Roman" panose="02020603050405020304" pitchFamily="18" charset="0"/>
                        </a:rPr>
                        <a:t>Để tiết kiệm thời gian và kinh phí in ấn tài liệu.</a:t>
                      </a:r>
                      <a:endParaRPr lang="vi-VN" sz="2400" b="0" dirty="0">
                        <a:solidFill>
                          <a:srgbClr val="0000CC"/>
                        </a:solidFill>
                        <a:effectLst/>
                        <a:latin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cxnSp>
        <p:nvCxnSpPr>
          <p:cNvPr id="10" name="Straight Connector 9"/>
          <p:cNvCxnSpPr>
            <a:cxnSpLocks/>
          </p:cNvCxnSpPr>
          <p:nvPr/>
        </p:nvCxnSpPr>
        <p:spPr>
          <a:xfrm>
            <a:off x="3154045" y="2987675"/>
            <a:ext cx="1631315" cy="310832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4" name="Straight Connector 13"/>
          <p:cNvCxnSpPr>
            <a:cxnSpLocks/>
          </p:cNvCxnSpPr>
          <p:nvPr/>
        </p:nvCxnSpPr>
        <p:spPr>
          <a:xfrm flipV="1">
            <a:off x="3154045" y="2974976"/>
            <a:ext cx="1631315" cy="117809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Straight Connector 15"/>
          <p:cNvCxnSpPr>
            <a:cxnSpLocks/>
          </p:cNvCxnSpPr>
          <p:nvPr/>
        </p:nvCxnSpPr>
        <p:spPr>
          <a:xfrm flipV="1">
            <a:off x="3178175" y="4050165"/>
            <a:ext cx="1607185" cy="110095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Straight Connector 16"/>
          <p:cNvCxnSpPr>
            <a:cxnSpLocks/>
          </p:cNvCxnSpPr>
          <p:nvPr/>
        </p:nvCxnSpPr>
        <p:spPr>
          <a:xfrm flipV="1">
            <a:off x="3154045" y="4879975"/>
            <a:ext cx="1649730" cy="1643995"/>
          </a:xfrm>
          <a:prstGeom prst="line">
            <a:avLst/>
          </a:prstGeom>
          <a:ln w="28575"/>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500" fill="hold"/>
                                        <p:tgtEl>
                                          <p:spTgt spid="9"/>
                                        </p:tgtEl>
                                        <p:attrNameLst>
                                          <p:attrName>ppt_w</p:attrName>
                                        </p:attrNameLst>
                                      </p:cBhvr>
                                      <p:tavLst>
                                        <p:tav tm="0">
                                          <p:val>
                                            <p:fltVal val="0"/>
                                          </p:val>
                                        </p:tav>
                                        <p:tav tm="100000">
                                          <p:val>
                                            <p:strVal val="#ppt_w"/>
                                          </p:val>
                                        </p:tav>
                                      </p:tavLst>
                                    </p:anim>
                                    <p:anim calcmode="lin" valueType="num">
                                      <p:cBhvr>
                                        <p:cTn id="13" dur="1500" fill="hold"/>
                                        <p:tgtEl>
                                          <p:spTgt spid="9"/>
                                        </p:tgtEl>
                                        <p:attrNameLst>
                                          <p:attrName>ppt_h</p:attrName>
                                        </p:attrNameLst>
                                      </p:cBhvr>
                                      <p:tavLst>
                                        <p:tav tm="0">
                                          <p:val>
                                            <p:fltVal val="0"/>
                                          </p:val>
                                        </p:tav>
                                        <p:tav tm="100000">
                                          <p:val>
                                            <p:strVal val="#ppt_h"/>
                                          </p:val>
                                        </p:tav>
                                      </p:tavLst>
                                    </p:anim>
                                    <p:animEffect transition="in" filter="fade">
                                      <p:cBhvr>
                                        <p:cTn id="14" dur="1500"/>
                                        <p:tgtEl>
                                          <p:spTgt spid="9"/>
                                        </p:tgtEl>
                                      </p:cBhvr>
                                    </p:animEffect>
                                  </p:childTnLst>
                                </p:cTn>
                              </p:par>
                              <p:par>
                                <p:cTn id="15" presetID="10"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7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任意多边形: 形状 6"/>
          <p:cNvSpPr/>
          <p:nvPr/>
        </p:nvSpPr>
        <p:spPr>
          <a:xfrm rot="5400000">
            <a:off x="5781040" y="-4511040"/>
            <a:ext cx="445135" cy="12030710"/>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Box 2"/>
          <p:cNvSpPr txBox="1"/>
          <p:nvPr/>
        </p:nvSpPr>
        <p:spPr>
          <a:xfrm>
            <a:off x="206243" y="574232"/>
            <a:ext cx="5544851" cy="523220"/>
          </a:xfrm>
          <a:prstGeom prst="rect">
            <a:avLst/>
          </a:prstGeom>
          <a:noFill/>
        </p:spPr>
        <p:txBody>
          <a:bodyPr wrap="square" rtlCol="0">
            <a:spAutoFit/>
          </a:bodyPr>
          <a:lstStyle/>
          <a:p>
            <a:pPr algn="l"/>
            <a:r>
              <a:rPr lang="en-US" sz="2800" b="1" dirty="0">
                <a:solidFill>
                  <a:srgbClr val="0000CC"/>
                </a:solidFill>
                <a:effectLst/>
                <a:latin typeface="Times New Roman" panose="02020603050405020304" pitchFamily="18" charset="0"/>
                <a:cs typeface="Times New Roman" panose="02020603050405020304" pitchFamily="18" charset="0"/>
                <a:sym typeface="+mn-ea"/>
              </a:rPr>
              <a:t>I/ </a:t>
            </a:r>
            <a:r>
              <a:rPr lang="en-US" sz="2800" b="1" u="sng" dirty="0">
                <a:solidFill>
                  <a:srgbClr val="0000CC"/>
                </a:solidFill>
                <a:effectLst/>
                <a:latin typeface="Times New Roman" panose="02020603050405020304" pitchFamily="18" charset="0"/>
                <a:cs typeface="Times New Roman" panose="02020603050405020304" pitchFamily="18" charset="0"/>
                <a:sym typeface="+mn-ea"/>
              </a:rPr>
              <a:t>Kiến </a:t>
            </a:r>
            <a:r>
              <a:rPr lang="en-US" sz="2800" b="1" u="sng" dirty="0" err="1">
                <a:solidFill>
                  <a:srgbClr val="0000CC"/>
                </a:solidFill>
                <a:effectLst/>
                <a:latin typeface="Times New Roman" panose="02020603050405020304" pitchFamily="18" charset="0"/>
                <a:cs typeface="Times New Roman" panose="02020603050405020304" pitchFamily="18" charset="0"/>
                <a:sym typeface="+mn-ea"/>
              </a:rPr>
              <a:t>thức</a:t>
            </a:r>
            <a:r>
              <a:rPr lang="en-US" sz="2800" b="1" u="sng" dirty="0">
                <a:solidFill>
                  <a:srgbClr val="0000CC"/>
                </a:solidFill>
                <a:effectLst/>
                <a:latin typeface="Times New Roman" panose="02020603050405020304" pitchFamily="18" charset="0"/>
                <a:cs typeface="Times New Roman" panose="02020603050405020304" pitchFamily="18" charset="0"/>
                <a:sym typeface="+mn-ea"/>
              </a:rPr>
              <a:t> </a:t>
            </a:r>
            <a:r>
              <a:rPr lang="en-US" sz="2800" b="1" u="sng" dirty="0" err="1">
                <a:solidFill>
                  <a:srgbClr val="0000CC"/>
                </a:solidFill>
                <a:latin typeface="Times New Roman" panose="02020603050405020304" pitchFamily="18" charset="0"/>
                <a:cs typeface="Times New Roman" panose="02020603050405020304" pitchFamily="18" charset="0"/>
                <a:sym typeface="+mn-ea"/>
              </a:rPr>
              <a:t>Tiếng</a:t>
            </a:r>
            <a:r>
              <a:rPr lang="en-US" sz="2800" b="1" u="sng" dirty="0">
                <a:solidFill>
                  <a:srgbClr val="0000CC"/>
                </a:solidFill>
                <a:latin typeface="Times New Roman" panose="02020603050405020304" pitchFamily="18" charset="0"/>
                <a:cs typeface="Times New Roman" panose="02020603050405020304" pitchFamily="18" charset="0"/>
                <a:sym typeface="+mn-ea"/>
              </a:rPr>
              <a:t> </a:t>
            </a:r>
            <a:r>
              <a:rPr lang="en-US" sz="2800" b="1" u="sng" dirty="0" err="1">
                <a:solidFill>
                  <a:srgbClr val="0000CC"/>
                </a:solidFill>
                <a:latin typeface="Times New Roman" panose="02020603050405020304" pitchFamily="18" charset="0"/>
                <a:cs typeface="Times New Roman" panose="02020603050405020304" pitchFamily="18" charset="0"/>
                <a:sym typeface="+mn-ea"/>
              </a:rPr>
              <a:t>việt</a:t>
            </a:r>
            <a:r>
              <a:rPr lang="en-US" sz="2800" b="1" dirty="0">
                <a:solidFill>
                  <a:srgbClr val="0000CC"/>
                </a:solidFill>
                <a:latin typeface="Times New Roman" panose="02020603050405020304" pitchFamily="18" charset="0"/>
                <a:cs typeface="Times New Roman" panose="02020603050405020304" pitchFamily="18" charset="0"/>
                <a:sym typeface="+mn-ea"/>
              </a:rPr>
              <a:t>:</a:t>
            </a:r>
            <a:endParaRPr lang="en-US" sz="28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EAE767E-8F01-DDB9-8CF5-26E0435CD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8" y="1235664"/>
            <a:ext cx="12018963" cy="5416016"/>
          </a:xfrm>
          <a:prstGeom prst="rect">
            <a:avLst/>
          </a:prstGeom>
        </p:spPr>
      </p:pic>
    </p:spTree>
    <p:extLst>
      <p:ext uri="{BB962C8B-B14F-4D97-AF65-F5344CB8AC3E}">
        <p14:creationId xmlns:p14="http://schemas.microsoft.com/office/powerpoint/2010/main" val="2449193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6324AB-733D-5D27-9866-777131EFB484}"/>
              </a:ext>
            </a:extLst>
          </p:cNvPr>
          <p:cNvSpPr txBox="1"/>
          <p:nvPr/>
        </p:nvSpPr>
        <p:spPr>
          <a:xfrm>
            <a:off x="178730" y="310351"/>
            <a:ext cx="11868489" cy="6001643"/>
          </a:xfrm>
          <a:prstGeom prst="rect">
            <a:avLst/>
          </a:prstGeom>
          <a:noFill/>
        </p:spPr>
        <p:txBody>
          <a:bodyPr wrap="square">
            <a:spAutoFit/>
          </a:bodyPr>
          <a:lstStyle/>
          <a:p>
            <a:pPr algn="just"/>
            <a:r>
              <a:rPr lang="en-US" sz="3200" b="1" i="0" dirty="0">
                <a:solidFill>
                  <a:srgbClr val="000000"/>
                </a:solidFill>
                <a:effectLst/>
                <a:latin typeface="Times New Roman" panose="02020603050405020304" pitchFamily="18" charset="0"/>
                <a:cs typeface="Times New Roman" panose="02020603050405020304" pitchFamily="18" charset="0"/>
              </a:rPr>
              <a:t>* </a:t>
            </a:r>
            <a:r>
              <a:rPr lang="vi-VN" sz="3200" b="1" i="0" dirty="0">
                <a:solidFill>
                  <a:srgbClr val="000000"/>
                </a:solidFill>
                <a:effectLst/>
                <a:latin typeface="Times New Roman" panose="02020603050405020304" pitchFamily="18" charset="0"/>
                <a:cs typeface="Times New Roman" panose="02020603050405020304" pitchFamily="18" charset="0"/>
              </a:rPr>
              <a:t>Quy tắc sử dụng tên viết tắt:</a:t>
            </a:r>
            <a:endParaRPr lang="vi-VN" sz="3200" b="0" i="0" dirty="0">
              <a:solidFill>
                <a:srgbClr val="000000"/>
              </a:solidFill>
              <a:effectLst/>
              <a:latin typeface="Times New Roman" panose="02020603050405020304" pitchFamily="18" charset="0"/>
              <a:cs typeface="Times New Roman" panose="02020603050405020304" pitchFamily="18" charset="0"/>
            </a:endParaRPr>
          </a:p>
          <a:p>
            <a:pPr algn="just"/>
            <a:r>
              <a:rPr lang="vi-VN" sz="3200" b="0" i="0" dirty="0">
                <a:solidFill>
                  <a:srgbClr val="000000"/>
                </a:solidFill>
                <a:effectLst/>
                <a:latin typeface="Times New Roman" panose="02020603050405020304" pitchFamily="18" charset="0"/>
                <a:cs typeface="Times New Roman" panose="02020603050405020304" pitchFamily="18" charset="0"/>
              </a:rPr>
              <a:t>- Khi sử dụng tên viết tắt của một tổ chức quốc tế lần đầu tiên trong văn bản, chúng </a:t>
            </a:r>
            <a:r>
              <a:rPr lang="en-US" sz="3200" b="0" i="0" dirty="0">
                <a:solidFill>
                  <a:srgbClr val="000000"/>
                </a:solidFill>
                <a:effectLst/>
                <a:latin typeface="Times New Roman" panose="02020603050405020304" pitchFamily="18" charset="0"/>
                <a:cs typeface="Times New Roman" panose="02020603050405020304" pitchFamily="18" charset="0"/>
              </a:rPr>
              <a:t>ta </a:t>
            </a:r>
            <a:r>
              <a:rPr lang="vi-VN" sz="3200" b="0" i="0" dirty="0">
                <a:solidFill>
                  <a:srgbClr val="000000"/>
                </a:solidFill>
                <a:effectLst/>
                <a:latin typeface="Times New Roman" panose="02020603050405020304" pitchFamily="18" charset="0"/>
                <a:cs typeface="Times New Roman" panose="02020603050405020304" pitchFamily="18" charset="0"/>
              </a:rPr>
              <a:t>viết tên tổ chức đầy đủ và sau đó sử dụng tên viết tắt trong các lần tiếp theo.</a:t>
            </a:r>
          </a:p>
          <a:p>
            <a:pPr algn="just"/>
            <a:r>
              <a:rPr lang="vi-VN" sz="3200" b="0" i="0" dirty="0">
                <a:solidFill>
                  <a:srgbClr val="000000"/>
                </a:solidFill>
                <a:effectLst/>
                <a:latin typeface="Times New Roman" panose="02020603050405020304" pitchFamily="18" charset="0"/>
                <a:cs typeface="Times New Roman" panose="02020603050405020304" pitchFamily="18" charset="0"/>
              </a:rPr>
              <a:t>- Tên viết tắt của các tổ chức quốc tế thường được viết hoa toàn bộ hoặc viết hoa chữ cái đầu tiên của mỗi từ.</a:t>
            </a:r>
          </a:p>
          <a:p>
            <a:pPr algn="just"/>
            <a:r>
              <a:rPr lang="vi-VN" sz="3200" b="0" i="0" dirty="0">
                <a:solidFill>
                  <a:srgbClr val="000000"/>
                </a:solidFill>
                <a:effectLst/>
                <a:latin typeface="Times New Roman" panose="02020603050405020304" pitchFamily="18" charset="0"/>
                <a:cs typeface="Times New Roman" panose="02020603050405020304" pitchFamily="18" charset="0"/>
              </a:rPr>
              <a:t>- Khi sử dụng tên viết tắt, hãy đảm bảo rằng nó rõ ràng và dễ hiểu cho người đọc. Tránh sử dụng viết tắt mà không được công nhận hoặc gây hiểu nhầm.</a:t>
            </a:r>
          </a:p>
          <a:p>
            <a:pPr algn="just"/>
            <a:r>
              <a:rPr lang="vi-VN" sz="3200" b="0" i="0" dirty="0">
                <a:solidFill>
                  <a:srgbClr val="000000"/>
                </a:solidFill>
                <a:effectLst/>
                <a:latin typeface="Times New Roman" panose="02020603050405020304" pitchFamily="18" charset="0"/>
                <a:cs typeface="Times New Roman" panose="02020603050405020304" pitchFamily="18" charset="0"/>
              </a:rPr>
              <a:t>- Đối với các tổ chức quốc tế, hãy kiểm tra danh sách các tên viết tắt chính thức do tổ chức đó công bố. Các tổ chức thường có hướng dẫn về viết tắt và cách sử dụng tên chính xác</a:t>
            </a:r>
          </a:p>
        </p:txBody>
      </p:sp>
    </p:spTree>
    <p:extLst>
      <p:ext uri="{BB962C8B-B14F-4D97-AF65-F5344CB8AC3E}">
        <p14:creationId xmlns:p14="http://schemas.microsoft.com/office/powerpoint/2010/main" val="4258193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TextBox 11"/>
          <p:cNvSpPr txBox="1"/>
          <p:nvPr/>
        </p:nvSpPr>
        <p:spPr>
          <a:xfrm>
            <a:off x="264695" y="196768"/>
            <a:ext cx="5328385" cy="517065"/>
          </a:xfrm>
          <a:prstGeom prst="rect">
            <a:avLst/>
          </a:prstGeom>
          <a:noFill/>
        </p:spPr>
        <p:txBody>
          <a:bodyPr wrap="square">
            <a:spAutoFit/>
          </a:bodyPr>
          <a:lstStyle/>
          <a:p>
            <a:pPr marR="0">
              <a:lnSpc>
                <a:spcPct val="115000"/>
              </a:lnSpc>
              <a:spcBef>
                <a:spcPts val="0"/>
              </a:spcBef>
              <a:spcAft>
                <a:spcPts val="0"/>
              </a:spcAft>
              <a:tabLst>
                <a:tab pos="57150" algn="l"/>
              </a:tabLst>
            </a:pPr>
            <a:r>
              <a:rPr lang="en-US" sz="2400" b="1" dirty="0" err="1">
                <a:latin typeface="Times New Roman" panose="02020603050405020304" pitchFamily="18" charset="0"/>
                <a:ea typeface="Times New Roman" panose="02020603050405020304" pitchFamily="18" charset="0"/>
              </a:rPr>
              <a:t>Bài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tập</a:t>
            </a:r>
            <a:r>
              <a:rPr lang="en-US" sz="2400" b="1" dirty="0">
                <a:latin typeface="Times New Roman" panose="02020603050405020304" pitchFamily="18" charset="0"/>
                <a:ea typeface="Times New Roman" panose="02020603050405020304" pitchFamily="18" charset="0"/>
              </a:rPr>
              <a:t> 1/66</a:t>
            </a:r>
            <a:endParaRPr lang="en-US" sz="2800" dirty="0">
              <a:solidFill>
                <a:srgbClr val="C00000"/>
              </a:solidFill>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A6CA2007-BF47-52EC-4F50-A606B5962AB8}"/>
              </a:ext>
            </a:extLst>
          </p:cNvPr>
          <p:cNvGraphicFramePr>
            <a:graphicFrameLocks noGrp="1"/>
          </p:cNvGraphicFramePr>
          <p:nvPr>
            <p:extLst>
              <p:ext uri="{D42A27DB-BD31-4B8C-83A1-F6EECF244321}">
                <p14:modId xmlns:p14="http://schemas.microsoft.com/office/powerpoint/2010/main" val="1896367749"/>
              </p:ext>
            </p:extLst>
          </p:nvPr>
        </p:nvGraphicFramePr>
        <p:xfrm>
          <a:off x="192506" y="658199"/>
          <a:ext cx="11766883" cy="5344122"/>
        </p:xfrm>
        <a:graphic>
          <a:graphicData uri="http://schemas.openxmlformats.org/drawingml/2006/table">
            <a:tbl>
              <a:tblPr firstRow="1" firstCol="1" bandRow="1">
                <a:tableStyleId>{5C22544A-7EE6-4342-B048-85BDC9FD1C3A}</a:tableStyleId>
              </a:tblPr>
              <a:tblGrid>
                <a:gridCol w="3296652">
                  <a:extLst>
                    <a:ext uri="{9D8B030D-6E8A-4147-A177-3AD203B41FA5}">
                      <a16:colId xmlns:a16="http://schemas.microsoft.com/office/drawing/2014/main" val="55524524"/>
                    </a:ext>
                  </a:extLst>
                </a:gridCol>
                <a:gridCol w="162560">
                  <a:extLst>
                    <a:ext uri="{9D8B030D-6E8A-4147-A177-3AD203B41FA5}">
                      <a16:colId xmlns:a16="http://schemas.microsoft.com/office/drawing/2014/main" val="2294673329"/>
                    </a:ext>
                  </a:extLst>
                </a:gridCol>
                <a:gridCol w="8307671">
                  <a:extLst>
                    <a:ext uri="{9D8B030D-6E8A-4147-A177-3AD203B41FA5}">
                      <a16:colId xmlns:a16="http://schemas.microsoft.com/office/drawing/2014/main" val="359263391"/>
                    </a:ext>
                  </a:extLst>
                </a:gridCol>
              </a:tblGrid>
              <a:tr h="1255011">
                <a:tc gridSpan="3">
                  <a:txBody>
                    <a:bodyPr/>
                    <a:lstStyle/>
                    <a:p>
                      <a:pPr algn="ctr">
                        <a:lnSpc>
                          <a:spcPct val="100000"/>
                        </a:lnSpc>
                        <a:spcBef>
                          <a:spcPts val="600"/>
                        </a:spcBef>
                        <a:spcAft>
                          <a:spcPts val="600"/>
                        </a:spcAft>
                      </a:pPr>
                      <a:r>
                        <a:rPr lang="de-DE" sz="3200" kern="100" dirty="0">
                          <a:effectLst/>
                          <a:latin typeface="Times New Roman" panose="02020603050405020304" pitchFamily="18" charset="0"/>
                          <a:cs typeface="Times New Roman" panose="02020603050405020304" pitchFamily="18" charset="0"/>
                        </a:rPr>
                        <a:t>PHIẾU HỌC TẬP SỐ </a:t>
                      </a:r>
                      <a:r>
                        <a:rPr lang="en-GB" sz="3200" kern="100" dirty="0">
                          <a:effectLst/>
                          <a:latin typeface="Times New Roman" panose="02020603050405020304" pitchFamily="18" charset="0"/>
                          <a:cs typeface="Times New Roman" panose="02020603050405020304" pitchFamily="18" charset="0"/>
                        </a:rPr>
                        <a:t>2</a:t>
                      </a:r>
                      <a:r>
                        <a:rPr lang="en-US" sz="3200" kern="100" dirty="0">
                          <a:effectLst/>
                          <a:latin typeface="Times New Roman" panose="02020603050405020304" pitchFamily="18" charset="0"/>
                          <a:cs typeface="Times New Roman" panose="02020603050405020304" pitchFamily="18" charset="0"/>
                        </a:rPr>
                        <a:t> - </a:t>
                      </a:r>
                      <a:r>
                        <a:rPr lang="en-GB" sz="3200" kern="100" dirty="0" err="1">
                          <a:effectLst/>
                          <a:latin typeface="Times New Roman" panose="02020603050405020304" pitchFamily="18" charset="0"/>
                          <a:cs typeface="Times New Roman" panose="02020603050405020304" pitchFamily="18" charset="0"/>
                        </a:rPr>
                        <a:t>Bài</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tập</a:t>
                      </a:r>
                      <a:r>
                        <a:rPr lang="en-GB" sz="3200" kern="100" dirty="0">
                          <a:effectLst/>
                          <a:latin typeface="Times New Roman" panose="02020603050405020304" pitchFamily="18" charset="0"/>
                          <a:cs typeface="Times New Roman" panose="02020603050405020304" pitchFamily="18" charset="0"/>
                        </a:rPr>
                        <a:t> 1/SGK-66</a:t>
                      </a:r>
                      <a:endParaRPr lang="vi-VN" sz="3200" kern="100" dirty="0">
                        <a:effectLst/>
                        <a:latin typeface="Times New Roman" panose="02020603050405020304" pitchFamily="18" charset="0"/>
                        <a:cs typeface="Times New Roman" panose="02020603050405020304" pitchFamily="18" charset="0"/>
                      </a:endParaRPr>
                    </a:p>
                    <a:p>
                      <a:pPr algn="ctr">
                        <a:lnSpc>
                          <a:spcPct val="100000"/>
                        </a:lnSpc>
                        <a:spcBef>
                          <a:spcPts val="600"/>
                        </a:spcBef>
                        <a:spcAft>
                          <a:spcPts val="600"/>
                        </a:spcAft>
                      </a:pPr>
                      <a:r>
                        <a:rPr lang="en-GB" sz="3200" kern="100" dirty="0" err="1">
                          <a:effectLst/>
                          <a:latin typeface="Times New Roman" panose="02020603050405020304" pitchFamily="18" charset="0"/>
                          <a:cs typeface="Times New Roman" panose="02020603050405020304" pitchFamily="18" charset="0"/>
                        </a:rPr>
                        <a:t>Ghép</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các</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tên</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viết</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tắt</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của</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các</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tổ</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chức</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quốc</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tế</a:t>
                      </a:r>
                      <a:r>
                        <a:rPr lang="en-GB" sz="3200" kern="100" dirty="0">
                          <a:effectLst/>
                          <a:latin typeface="Times New Roman" panose="02020603050405020304" pitchFamily="18" charset="0"/>
                          <a:cs typeface="Times New Roman" panose="02020603050405020304" pitchFamily="18" charset="0"/>
                        </a:rPr>
                        <a:t> ở </a:t>
                      </a:r>
                      <a:r>
                        <a:rPr lang="en-GB" sz="3200" kern="100" dirty="0" err="1">
                          <a:effectLst/>
                          <a:latin typeface="Times New Roman" panose="02020603050405020304" pitchFamily="18" charset="0"/>
                          <a:cs typeface="Times New Roman" panose="02020603050405020304" pitchFamily="18" charset="0"/>
                        </a:rPr>
                        <a:t>cột</a:t>
                      </a:r>
                      <a:r>
                        <a:rPr lang="en-GB" sz="3200" kern="100" dirty="0">
                          <a:effectLst/>
                          <a:latin typeface="Times New Roman" panose="02020603050405020304" pitchFamily="18" charset="0"/>
                          <a:cs typeface="Times New Roman" panose="02020603050405020304" pitchFamily="18" charset="0"/>
                        </a:rPr>
                        <a:t> A </a:t>
                      </a:r>
                      <a:r>
                        <a:rPr lang="en-GB" sz="3200" kern="100" dirty="0" err="1">
                          <a:effectLst/>
                          <a:latin typeface="Times New Roman" panose="02020603050405020304" pitchFamily="18" charset="0"/>
                          <a:cs typeface="Times New Roman" panose="02020603050405020304" pitchFamily="18" charset="0"/>
                        </a:rPr>
                        <a:t>với</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tên</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tiếng</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Việt</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phù</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hợp</a:t>
                      </a:r>
                      <a:r>
                        <a:rPr lang="en-GB" sz="3200" kern="100" dirty="0">
                          <a:effectLst/>
                          <a:latin typeface="Times New Roman" panose="02020603050405020304" pitchFamily="18" charset="0"/>
                          <a:cs typeface="Times New Roman" panose="02020603050405020304" pitchFamily="18" charset="0"/>
                        </a:rPr>
                        <a:t> ở </a:t>
                      </a:r>
                      <a:r>
                        <a:rPr lang="en-GB" sz="3200" kern="100" dirty="0" err="1">
                          <a:effectLst/>
                          <a:latin typeface="Times New Roman" panose="02020603050405020304" pitchFamily="18" charset="0"/>
                          <a:cs typeface="Times New Roman" panose="02020603050405020304" pitchFamily="18" charset="0"/>
                        </a:rPr>
                        <a:t>cột</a:t>
                      </a:r>
                      <a:r>
                        <a:rPr lang="en-GB" sz="3200" kern="100" dirty="0">
                          <a:effectLst/>
                          <a:latin typeface="Times New Roman" panose="02020603050405020304" pitchFamily="18" charset="0"/>
                          <a:cs typeface="Times New Roman" panose="02020603050405020304" pitchFamily="18" charset="0"/>
                        </a:rPr>
                        <a:t> B</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hMerge="1">
                  <a:txBody>
                    <a:bodyPr/>
                    <a:lstStyle/>
                    <a:p>
                      <a:endParaRPr lang="vi-VN" sz="1800" dirty="0"/>
                    </a:p>
                  </a:txBody>
                  <a:tcPr/>
                </a:tc>
                <a:tc hMerge="1">
                  <a:txBody>
                    <a:bodyPr/>
                    <a:lstStyle/>
                    <a:p>
                      <a:endParaRPr lang="vi-VN" sz="1800" dirty="0"/>
                    </a:p>
                  </a:txBody>
                  <a:tcPr/>
                </a:tc>
                <a:extLst>
                  <a:ext uri="{0D108BD9-81ED-4DB2-BD59-A6C34878D82A}">
                    <a16:rowId xmlns:a16="http://schemas.microsoft.com/office/drawing/2014/main" val="531433398"/>
                  </a:ext>
                </a:extLst>
              </a:tr>
              <a:tr h="621749">
                <a:tc>
                  <a:txBody>
                    <a:bodyPr/>
                    <a:lstStyle/>
                    <a:p>
                      <a:pPr marL="342900" lvl="0" indent="-342900" algn="ctr">
                        <a:lnSpc>
                          <a:spcPct val="107000"/>
                        </a:lnSpc>
                        <a:spcBef>
                          <a:spcPts val="600"/>
                        </a:spcBef>
                        <a:spcAft>
                          <a:spcPts val="600"/>
                        </a:spcAft>
                        <a:buFont typeface="+mj-lt"/>
                        <a:buAutoNum type="alphaUcPeriod"/>
                      </a:pPr>
                      <a:r>
                        <a:rPr lang="en-US" sz="3200" kern="100" dirty="0">
                          <a:effectLst/>
                          <a:latin typeface="Times New Roman" panose="02020603050405020304" pitchFamily="18" charset="0"/>
                          <a:cs typeface="Times New Roman" panose="02020603050405020304" pitchFamily="18" charset="0"/>
                        </a:rPr>
                        <a:t> </a:t>
                      </a:r>
                      <a:r>
                        <a:rPr lang="en-US" sz="3200" kern="100" dirty="0" err="1">
                          <a:effectLst/>
                          <a:latin typeface="Times New Roman" panose="02020603050405020304" pitchFamily="18" charset="0"/>
                          <a:cs typeface="Times New Roman" panose="02020603050405020304" pitchFamily="18" charset="0"/>
                        </a:rPr>
                        <a:t>Tên</a:t>
                      </a:r>
                      <a:r>
                        <a:rPr lang="en-US" sz="3200" kern="100" dirty="0">
                          <a:effectLst/>
                          <a:latin typeface="Times New Roman" panose="02020603050405020304" pitchFamily="18" charset="0"/>
                          <a:cs typeface="Times New Roman" panose="02020603050405020304" pitchFamily="18" charset="0"/>
                        </a:rPr>
                        <a:t> </a:t>
                      </a:r>
                      <a:r>
                        <a:rPr lang="en-US" sz="3200" kern="100" dirty="0" err="1">
                          <a:effectLst/>
                          <a:latin typeface="Times New Roman" panose="02020603050405020304" pitchFamily="18" charset="0"/>
                          <a:cs typeface="Times New Roman" panose="02020603050405020304" pitchFamily="18" charset="0"/>
                        </a:rPr>
                        <a:t>viết</a:t>
                      </a:r>
                      <a:r>
                        <a:rPr lang="en-US" sz="3200" kern="100" dirty="0">
                          <a:effectLst/>
                          <a:latin typeface="Times New Roman" panose="02020603050405020304" pitchFamily="18" charset="0"/>
                          <a:cs typeface="Times New Roman" panose="02020603050405020304" pitchFamily="18" charset="0"/>
                        </a:rPr>
                        <a:t> </a:t>
                      </a:r>
                      <a:r>
                        <a:rPr lang="en-US" sz="3200" kern="100" dirty="0" err="1">
                          <a:effectLst/>
                          <a:latin typeface="Times New Roman" panose="02020603050405020304" pitchFamily="18" charset="0"/>
                          <a:cs typeface="Times New Roman" panose="02020603050405020304" pitchFamily="18" charset="0"/>
                        </a:rPr>
                        <a:t>tắt</a:t>
                      </a:r>
                      <a:r>
                        <a:rPr lang="en-GB" sz="3200" kern="100" dirty="0">
                          <a:effectLst/>
                          <a:latin typeface="Times New Roman" panose="02020603050405020304" pitchFamily="18" charset="0"/>
                          <a:cs typeface="Times New Roman" panose="02020603050405020304" pitchFamily="18" charset="0"/>
                        </a:rPr>
                        <a:t> </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de-DE" sz="2400" kern="100">
                          <a:effectLst/>
                          <a:latin typeface="Times New Roman" panose="02020603050405020304" pitchFamily="18" charset="0"/>
                          <a:cs typeface="Times New Roman" panose="02020603050405020304" pitchFamily="18" charset="0"/>
                        </a:rPr>
                        <a:t> </a:t>
                      </a:r>
                      <a:endParaRPr lang="vi-VN" sz="24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marL="0" lvl="0" indent="0" algn="ctr">
                        <a:lnSpc>
                          <a:spcPct val="107000"/>
                        </a:lnSpc>
                        <a:spcBef>
                          <a:spcPts val="600"/>
                        </a:spcBef>
                        <a:spcAft>
                          <a:spcPts val="600"/>
                        </a:spcAft>
                        <a:buFont typeface="+mj-lt"/>
                        <a:buNone/>
                      </a:pPr>
                      <a:r>
                        <a:rPr lang="en-US" sz="3200" kern="100" dirty="0">
                          <a:effectLst/>
                          <a:latin typeface="Times New Roman" panose="02020603050405020304" pitchFamily="18" charset="0"/>
                          <a:cs typeface="Times New Roman" panose="02020603050405020304" pitchFamily="18" charset="0"/>
                        </a:rPr>
                        <a:t>B. </a:t>
                      </a:r>
                      <a:r>
                        <a:rPr lang="en-US" sz="3200" kern="100" dirty="0" err="1">
                          <a:effectLst/>
                          <a:latin typeface="Times New Roman" panose="02020603050405020304" pitchFamily="18" charset="0"/>
                          <a:cs typeface="Times New Roman" panose="02020603050405020304" pitchFamily="18" charset="0"/>
                        </a:rPr>
                        <a:t>Tên</a:t>
                      </a:r>
                      <a:r>
                        <a:rPr lang="en-US" sz="3200" kern="100" dirty="0">
                          <a:effectLst/>
                          <a:latin typeface="Times New Roman" panose="02020603050405020304" pitchFamily="18" charset="0"/>
                          <a:cs typeface="Times New Roman" panose="02020603050405020304" pitchFamily="18" charset="0"/>
                        </a:rPr>
                        <a:t> </a:t>
                      </a:r>
                      <a:r>
                        <a:rPr lang="en-US" sz="3200" kern="100" dirty="0" err="1">
                          <a:effectLst/>
                          <a:latin typeface="Times New Roman" panose="02020603050405020304" pitchFamily="18" charset="0"/>
                          <a:cs typeface="Times New Roman" panose="02020603050405020304" pitchFamily="18" charset="0"/>
                        </a:rPr>
                        <a:t>tiếng</a:t>
                      </a:r>
                      <a:r>
                        <a:rPr lang="en-US" sz="3200" kern="100" dirty="0">
                          <a:effectLst/>
                          <a:latin typeface="Times New Roman" panose="02020603050405020304" pitchFamily="18" charset="0"/>
                          <a:cs typeface="Times New Roman" panose="02020603050405020304" pitchFamily="18" charset="0"/>
                        </a:rPr>
                        <a:t> </a:t>
                      </a:r>
                      <a:r>
                        <a:rPr lang="en-US" sz="3200" kern="100" dirty="0" err="1">
                          <a:effectLst/>
                          <a:latin typeface="Times New Roman" panose="02020603050405020304" pitchFamily="18" charset="0"/>
                          <a:cs typeface="Times New Roman" panose="02020603050405020304" pitchFamily="18" charset="0"/>
                        </a:rPr>
                        <a:t>Việt</a:t>
                      </a:r>
                      <a:endParaRPr lang="vi-VN" sz="3200" kern="100" dirty="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6133711"/>
                  </a:ext>
                </a:extLst>
              </a:tr>
              <a:tr h="741410">
                <a:tc>
                  <a:txBody>
                    <a:bodyPr/>
                    <a:lstStyle/>
                    <a:p>
                      <a:pPr algn="just">
                        <a:lnSpc>
                          <a:spcPct val="107000"/>
                        </a:lnSpc>
                        <a:spcBef>
                          <a:spcPts val="600"/>
                        </a:spcBef>
                        <a:spcAft>
                          <a:spcPts val="600"/>
                        </a:spcAft>
                      </a:pPr>
                      <a:r>
                        <a:rPr lang="en-US" sz="3200" kern="100" dirty="0">
                          <a:effectLst/>
                          <a:latin typeface="Times New Roman" panose="02020603050405020304" pitchFamily="18" charset="0"/>
                          <a:cs typeface="Times New Roman" panose="02020603050405020304" pitchFamily="18" charset="0"/>
                        </a:rPr>
                        <a:t>a/ EU</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de-DE" sz="2400" kern="100">
                          <a:effectLst/>
                          <a:latin typeface="Times New Roman" panose="02020603050405020304" pitchFamily="18" charset="0"/>
                          <a:cs typeface="Times New Roman" panose="02020603050405020304" pitchFamily="18" charset="0"/>
                        </a:rPr>
                        <a:t> </a:t>
                      </a:r>
                      <a:endParaRPr lang="vi-VN" sz="24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de-DE" sz="3200" kern="100" dirty="0">
                          <a:effectLst/>
                          <a:latin typeface="Times New Roman" panose="02020603050405020304" pitchFamily="18" charset="0"/>
                          <a:cs typeface="Times New Roman" panose="02020603050405020304" pitchFamily="18" charset="0"/>
                        </a:rPr>
                        <a:t>1. </a:t>
                      </a:r>
                      <a:r>
                        <a:rPr lang="en-US" sz="3200" kern="100" dirty="0" err="1">
                          <a:effectLst/>
                          <a:latin typeface="Times New Roman" panose="02020603050405020304" pitchFamily="18" charset="0"/>
                          <a:cs typeface="Times New Roman" panose="02020603050405020304" pitchFamily="18" charset="0"/>
                        </a:rPr>
                        <a:t>Tổ</a:t>
                      </a:r>
                      <a:r>
                        <a:rPr lang="en-US" sz="3200" kern="100" dirty="0">
                          <a:effectLst/>
                          <a:latin typeface="Times New Roman" panose="02020603050405020304" pitchFamily="18" charset="0"/>
                          <a:cs typeface="Times New Roman" panose="02020603050405020304" pitchFamily="18" charset="0"/>
                        </a:rPr>
                        <a:t> </a:t>
                      </a:r>
                      <a:r>
                        <a:rPr lang="en-US" sz="3200" kern="100" dirty="0" err="1">
                          <a:effectLst/>
                          <a:latin typeface="Times New Roman" panose="02020603050405020304" pitchFamily="18" charset="0"/>
                          <a:cs typeface="Times New Roman" panose="02020603050405020304" pitchFamily="18" charset="0"/>
                        </a:rPr>
                        <a:t>chức</a:t>
                      </a:r>
                      <a:r>
                        <a:rPr lang="en-US" sz="3200" kern="100" dirty="0">
                          <a:effectLst/>
                          <a:latin typeface="Times New Roman" panose="02020603050405020304" pitchFamily="18" charset="0"/>
                          <a:cs typeface="Times New Roman" panose="02020603050405020304" pitchFamily="18" charset="0"/>
                        </a:rPr>
                        <a:t> </a:t>
                      </a:r>
                      <a:r>
                        <a:rPr lang="en-US" sz="3200" kern="100" dirty="0" err="1">
                          <a:effectLst/>
                          <a:latin typeface="Times New Roman" panose="02020603050405020304" pitchFamily="18" charset="0"/>
                          <a:cs typeface="Times New Roman" panose="02020603050405020304" pitchFamily="18" charset="0"/>
                        </a:rPr>
                        <a:t>Giáo</a:t>
                      </a:r>
                      <a:r>
                        <a:rPr lang="en-US" sz="3200" kern="100" dirty="0">
                          <a:effectLst/>
                          <a:latin typeface="Times New Roman" panose="02020603050405020304" pitchFamily="18" charset="0"/>
                          <a:cs typeface="Times New Roman" panose="02020603050405020304" pitchFamily="18" charset="0"/>
                        </a:rPr>
                        <a:t> </a:t>
                      </a:r>
                      <a:r>
                        <a:rPr lang="en-US" sz="3200" kern="100" dirty="0" err="1">
                          <a:effectLst/>
                          <a:latin typeface="Times New Roman" panose="02020603050405020304" pitchFamily="18" charset="0"/>
                          <a:cs typeface="Times New Roman" panose="02020603050405020304" pitchFamily="18" charset="0"/>
                        </a:rPr>
                        <a:t>dục</a:t>
                      </a:r>
                      <a:r>
                        <a:rPr lang="en-US" sz="3200" kern="100" dirty="0">
                          <a:effectLst/>
                          <a:latin typeface="Times New Roman" panose="02020603050405020304" pitchFamily="18" charset="0"/>
                          <a:cs typeface="Times New Roman" panose="02020603050405020304" pitchFamily="18" charset="0"/>
                        </a:rPr>
                        <a:t>, Khoa </a:t>
                      </a:r>
                      <a:r>
                        <a:rPr lang="en-US" sz="3200" kern="100" dirty="0" err="1">
                          <a:effectLst/>
                          <a:latin typeface="Times New Roman" panose="02020603050405020304" pitchFamily="18" charset="0"/>
                          <a:cs typeface="Times New Roman" panose="02020603050405020304" pitchFamily="18" charset="0"/>
                        </a:rPr>
                        <a:t>học</a:t>
                      </a:r>
                      <a:r>
                        <a:rPr lang="en-US" sz="3200" kern="100" dirty="0">
                          <a:effectLst/>
                          <a:latin typeface="Times New Roman" panose="02020603050405020304" pitchFamily="18" charset="0"/>
                          <a:cs typeface="Times New Roman" panose="02020603050405020304" pitchFamily="18" charset="0"/>
                        </a:rPr>
                        <a:t> </a:t>
                      </a:r>
                      <a:r>
                        <a:rPr lang="en-US" sz="3200" kern="100" dirty="0" err="1">
                          <a:effectLst/>
                          <a:latin typeface="Times New Roman" panose="02020603050405020304" pitchFamily="18" charset="0"/>
                          <a:cs typeface="Times New Roman" panose="02020603050405020304" pitchFamily="18" charset="0"/>
                        </a:rPr>
                        <a:t>và</a:t>
                      </a:r>
                      <a:r>
                        <a:rPr lang="en-US" sz="3200" kern="100" dirty="0">
                          <a:effectLst/>
                          <a:latin typeface="Times New Roman" panose="02020603050405020304" pitchFamily="18" charset="0"/>
                          <a:cs typeface="Times New Roman" panose="02020603050405020304" pitchFamily="18" charset="0"/>
                        </a:rPr>
                        <a:t> Văn </a:t>
                      </a:r>
                      <a:r>
                        <a:rPr lang="en-US" sz="3200" kern="100" dirty="0" err="1">
                          <a:effectLst/>
                          <a:latin typeface="Times New Roman" panose="02020603050405020304" pitchFamily="18" charset="0"/>
                          <a:cs typeface="Times New Roman" panose="02020603050405020304" pitchFamily="18" charset="0"/>
                        </a:rPr>
                        <a:t>hóa</a:t>
                      </a:r>
                      <a:r>
                        <a:rPr lang="en-US" sz="3200" kern="100" dirty="0">
                          <a:effectLst/>
                          <a:latin typeface="Times New Roman" panose="02020603050405020304" pitchFamily="18" charset="0"/>
                          <a:cs typeface="Times New Roman" panose="02020603050405020304" pitchFamily="18" charset="0"/>
                        </a:rPr>
                        <a:t> Liên </a:t>
                      </a:r>
                      <a:r>
                        <a:rPr lang="en-US" sz="3200" kern="100" dirty="0" err="1">
                          <a:effectLst/>
                          <a:latin typeface="Times New Roman" panose="02020603050405020304" pitchFamily="18" charset="0"/>
                          <a:cs typeface="Times New Roman" panose="02020603050405020304" pitchFamily="18" charset="0"/>
                        </a:rPr>
                        <a:t>hợp</a:t>
                      </a:r>
                      <a:r>
                        <a:rPr lang="en-US" sz="3200" kern="100" dirty="0">
                          <a:effectLst/>
                          <a:latin typeface="Times New Roman" panose="02020603050405020304" pitchFamily="18" charset="0"/>
                          <a:cs typeface="Times New Roman" panose="02020603050405020304" pitchFamily="18" charset="0"/>
                        </a:rPr>
                        <a:t> </a:t>
                      </a:r>
                      <a:r>
                        <a:rPr lang="en-US" sz="3200" kern="100" dirty="0" err="1">
                          <a:effectLst/>
                          <a:latin typeface="Times New Roman" panose="02020603050405020304" pitchFamily="18" charset="0"/>
                          <a:cs typeface="Times New Roman" panose="02020603050405020304" pitchFamily="18" charset="0"/>
                        </a:rPr>
                        <a:t>quốc</a:t>
                      </a:r>
                      <a:r>
                        <a:rPr lang="en-GB" sz="3200" kern="100" dirty="0">
                          <a:effectLst/>
                          <a:latin typeface="Times New Roman" panose="02020603050405020304" pitchFamily="18" charset="0"/>
                          <a:cs typeface="Times New Roman" panose="02020603050405020304" pitchFamily="18" charset="0"/>
                        </a:rPr>
                        <a:t>.</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2222647"/>
                  </a:ext>
                </a:extLst>
              </a:tr>
              <a:tr h="357239">
                <a:tc>
                  <a:txBody>
                    <a:bodyPr/>
                    <a:lstStyle/>
                    <a:p>
                      <a:pPr algn="just">
                        <a:lnSpc>
                          <a:spcPct val="107000"/>
                        </a:lnSpc>
                        <a:spcBef>
                          <a:spcPts val="600"/>
                        </a:spcBef>
                        <a:spcAft>
                          <a:spcPts val="600"/>
                        </a:spcAft>
                      </a:pPr>
                      <a:r>
                        <a:rPr lang="de-DE" sz="3200" kern="100" dirty="0">
                          <a:effectLst/>
                          <a:latin typeface="Times New Roman" panose="02020603050405020304" pitchFamily="18" charset="0"/>
                          <a:cs typeface="Times New Roman" panose="02020603050405020304" pitchFamily="18" charset="0"/>
                        </a:rPr>
                        <a:t>b/ </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IAEA</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de-DE" sz="2400" kern="100">
                          <a:effectLst/>
                          <a:latin typeface="Times New Roman" panose="02020603050405020304" pitchFamily="18" charset="0"/>
                          <a:cs typeface="Times New Roman" panose="02020603050405020304" pitchFamily="18" charset="0"/>
                        </a:rPr>
                        <a:t> </a:t>
                      </a:r>
                      <a:endParaRPr lang="vi-VN" sz="24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de-DE" sz="3200" kern="100" dirty="0">
                          <a:effectLst/>
                          <a:latin typeface="Times New Roman" panose="02020603050405020304" pitchFamily="18" charset="0"/>
                          <a:cs typeface="Times New Roman" panose="02020603050405020304" pitchFamily="18" charset="0"/>
                        </a:rPr>
                        <a:t>2. Tổ chức Y tế Thế giới</a:t>
                      </a:r>
                      <a:r>
                        <a:rPr lang="en-GB" sz="3200" kern="100" dirty="0">
                          <a:effectLst/>
                          <a:latin typeface="Times New Roman" panose="02020603050405020304" pitchFamily="18" charset="0"/>
                          <a:cs typeface="Times New Roman" panose="02020603050405020304" pitchFamily="18" charset="0"/>
                        </a:rPr>
                        <a:t>. </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2245834"/>
                  </a:ext>
                </a:extLst>
              </a:tr>
              <a:tr h="537254">
                <a:tc>
                  <a:txBody>
                    <a:bodyPr/>
                    <a:lstStyle/>
                    <a:p>
                      <a:pPr algn="just">
                        <a:lnSpc>
                          <a:spcPct val="107000"/>
                        </a:lnSpc>
                        <a:spcBef>
                          <a:spcPts val="600"/>
                        </a:spcBef>
                        <a:spcAft>
                          <a:spcPts val="600"/>
                        </a:spcAft>
                      </a:pPr>
                      <a:r>
                        <a:rPr lang="de-DE" sz="3200" kern="100" dirty="0">
                          <a:effectLst/>
                          <a:latin typeface="Times New Roman" panose="02020603050405020304" pitchFamily="18" charset="0"/>
                          <a:cs typeface="Times New Roman" panose="02020603050405020304" pitchFamily="18" charset="0"/>
                        </a:rPr>
                        <a:t>c/ </a:t>
                      </a:r>
                      <a:r>
                        <a:rPr lang="en-GB" sz="3200" kern="100" dirty="0">
                          <a:effectLst/>
                          <a:latin typeface="Times New Roman" panose="02020603050405020304" pitchFamily="18" charset="0"/>
                          <a:cs typeface="Times New Roman" panose="02020603050405020304" pitchFamily="18" charset="0"/>
                        </a:rPr>
                        <a:t>UNESCO</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de-DE" sz="2400" kern="100">
                          <a:effectLst/>
                          <a:latin typeface="Times New Roman" panose="02020603050405020304" pitchFamily="18" charset="0"/>
                          <a:cs typeface="Times New Roman" panose="02020603050405020304" pitchFamily="18" charset="0"/>
                        </a:rPr>
                        <a:t> </a:t>
                      </a:r>
                      <a:endParaRPr lang="vi-VN" sz="24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de-DE" sz="3200" kern="100" dirty="0">
                          <a:effectLst/>
                          <a:latin typeface="Times New Roman" panose="02020603050405020304" pitchFamily="18" charset="0"/>
                          <a:cs typeface="Times New Roman" panose="02020603050405020304" pitchFamily="18" charset="0"/>
                        </a:rPr>
                        <a:t>3. Quỹ Nhi đồng Liên hợp quốc.</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6091954"/>
                  </a:ext>
                </a:extLst>
              </a:tr>
              <a:tr h="537254">
                <a:tc>
                  <a:txBody>
                    <a:bodyPr/>
                    <a:lstStyle/>
                    <a:p>
                      <a:pPr algn="just">
                        <a:lnSpc>
                          <a:spcPct val="107000"/>
                        </a:lnSpc>
                        <a:spcBef>
                          <a:spcPts val="600"/>
                        </a:spcBef>
                        <a:spcAft>
                          <a:spcPts val="600"/>
                        </a:spcAft>
                      </a:pPr>
                      <a:r>
                        <a:rPr lang="de-DE" sz="3200" kern="100" dirty="0">
                          <a:effectLst/>
                          <a:latin typeface="Times New Roman" panose="02020603050405020304" pitchFamily="18" charset="0"/>
                          <a:cs typeface="Times New Roman" panose="02020603050405020304" pitchFamily="18" charset="0"/>
                        </a:rPr>
                        <a:t>d/ </a:t>
                      </a:r>
                      <a:r>
                        <a:rPr lang="en-GB" sz="3200" kern="100" dirty="0">
                          <a:effectLst/>
                          <a:latin typeface="Times New Roman" panose="02020603050405020304" pitchFamily="18" charset="0"/>
                          <a:cs typeface="Times New Roman" panose="02020603050405020304" pitchFamily="18" charset="0"/>
                        </a:rPr>
                        <a:t>UNICEF</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de-DE" sz="2400" kern="100">
                          <a:effectLst/>
                          <a:latin typeface="Times New Roman" panose="02020603050405020304" pitchFamily="18" charset="0"/>
                          <a:cs typeface="Times New Roman" panose="02020603050405020304" pitchFamily="18" charset="0"/>
                        </a:rPr>
                        <a:t> </a:t>
                      </a:r>
                      <a:endParaRPr lang="vi-VN" sz="24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de-DE" sz="3200" kern="100" dirty="0">
                          <a:effectLst/>
                          <a:latin typeface="Times New Roman" panose="02020603050405020304" pitchFamily="18" charset="0"/>
                          <a:cs typeface="Times New Roman" panose="02020603050405020304" pitchFamily="18" charset="0"/>
                        </a:rPr>
                        <a:t>4. </a:t>
                      </a:r>
                      <a:r>
                        <a:rPr lang="en-GB" sz="3200" kern="100" dirty="0">
                          <a:effectLst/>
                          <a:latin typeface="Times New Roman" panose="02020603050405020304" pitchFamily="18" charset="0"/>
                          <a:cs typeface="Times New Roman" panose="02020603050405020304" pitchFamily="18" charset="0"/>
                        </a:rPr>
                        <a:t>Liên </a:t>
                      </a:r>
                      <a:r>
                        <a:rPr lang="en-GB" sz="3200" kern="100" dirty="0" err="1">
                          <a:effectLst/>
                          <a:latin typeface="Times New Roman" panose="02020603050405020304" pitchFamily="18" charset="0"/>
                          <a:cs typeface="Times New Roman" panose="02020603050405020304" pitchFamily="18" charset="0"/>
                        </a:rPr>
                        <a:t>minh</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châu</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Âu</a:t>
                      </a:r>
                      <a:r>
                        <a:rPr lang="en-GB" sz="3200" kern="100" dirty="0">
                          <a:effectLst/>
                          <a:latin typeface="Times New Roman" panose="02020603050405020304" pitchFamily="18" charset="0"/>
                          <a:cs typeface="Times New Roman" panose="02020603050405020304" pitchFamily="18" charset="0"/>
                        </a:rPr>
                        <a:t>.</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6946990"/>
                  </a:ext>
                </a:extLst>
              </a:tr>
              <a:tr h="537254">
                <a:tc>
                  <a:txBody>
                    <a:bodyPr/>
                    <a:lstStyle/>
                    <a:p>
                      <a:pPr algn="just">
                        <a:lnSpc>
                          <a:spcPct val="107000"/>
                        </a:lnSpc>
                        <a:spcBef>
                          <a:spcPts val="600"/>
                        </a:spcBef>
                        <a:spcAft>
                          <a:spcPts val="600"/>
                        </a:spcAft>
                      </a:pPr>
                      <a:r>
                        <a:rPr lang="en-GB" sz="3200" kern="100" dirty="0">
                          <a:effectLst/>
                          <a:latin typeface="Times New Roman" panose="02020603050405020304" pitchFamily="18" charset="0"/>
                          <a:cs typeface="Times New Roman" panose="02020603050405020304" pitchFamily="18" charset="0"/>
                        </a:rPr>
                        <a:t>e/ WHO</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de-DE" sz="2400" kern="100">
                          <a:effectLst/>
                          <a:latin typeface="Times New Roman" panose="02020603050405020304" pitchFamily="18" charset="0"/>
                          <a:cs typeface="Times New Roman" panose="02020603050405020304" pitchFamily="18" charset="0"/>
                        </a:rPr>
                        <a:t> </a:t>
                      </a:r>
                      <a:endParaRPr lang="vi-VN" sz="2400" kern="1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7000"/>
                        </a:lnSpc>
                        <a:spcBef>
                          <a:spcPts val="600"/>
                        </a:spcBef>
                        <a:spcAft>
                          <a:spcPts val="600"/>
                        </a:spcAft>
                      </a:pPr>
                      <a:r>
                        <a:rPr lang="en-GB" sz="3200" kern="100" dirty="0">
                          <a:effectLst/>
                          <a:latin typeface="Times New Roman" panose="02020603050405020304" pitchFamily="18" charset="0"/>
                          <a:cs typeface="Times New Roman" panose="02020603050405020304" pitchFamily="18" charset="0"/>
                        </a:rPr>
                        <a:t>5. </a:t>
                      </a:r>
                      <a:r>
                        <a:rPr lang="en-GB" sz="3200" kern="100" dirty="0" err="1">
                          <a:effectLst/>
                          <a:latin typeface="Times New Roman" panose="02020603050405020304" pitchFamily="18" charset="0"/>
                          <a:cs typeface="Times New Roman" panose="02020603050405020304" pitchFamily="18" charset="0"/>
                        </a:rPr>
                        <a:t>Cơ</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quan</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năng</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lượng</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nguyên</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tử</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Quốc</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tế</a:t>
                      </a:r>
                      <a:r>
                        <a:rPr lang="en-GB" sz="3200" kern="100" dirty="0">
                          <a:effectLst/>
                          <a:latin typeface="Times New Roman" panose="02020603050405020304" pitchFamily="18" charset="0"/>
                          <a:cs typeface="Times New Roman" panose="02020603050405020304" pitchFamily="18" charset="0"/>
                        </a:rPr>
                        <a:t>.</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0207455"/>
                  </a:ext>
                </a:extLst>
              </a:tr>
            </a:tbl>
          </a:graphicData>
        </a:graphic>
      </p:graphicFrame>
      <p:sp>
        <p:nvSpPr>
          <p:cNvPr id="10" name="TextBox 11"/>
          <p:cNvSpPr txBox="1"/>
          <p:nvPr/>
        </p:nvSpPr>
        <p:spPr>
          <a:xfrm>
            <a:off x="1015365" y="6194722"/>
            <a:ext cx="10194290" cy="61324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Ghép</a:t>
            </a:r>
            <a:r>
              <a:rPr lang="en-US" sz="3200" b="1" i="1" dirty="0">
                <a:solidFill>
                  <a:srgbClr val="FF0000"/>
                </a:solidFill>
                <a:latin typeface="Times New Roman" panose="02020603050405020304" pitchFamily="18" charset="0"/>
                <a:cs typeface="Times New Roman" panose="02020603050405020304" pitchFamily="18" charset="0"/>
              </a:rPr>
              <a:t>: a - 4; b - 5; c - 1; d - 3; e - 2</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1" y="-92571"/>
            <a:ext cx="12178747" cy="6874371"/>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1895" y="145729"/>
            <a:ext cx="4431665" cy="548099"/>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800" b="1" dirty="0" err="1">
                <a:latin typeface="Times New Roman" panose="02020603050405020304" pitchFamily="18" charset="0"/>
                <a:ea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tập</a:t>
            </a:r>
            <a:r>
              <a:rPr lang="en-US" sz="2800" b="1" dirty="0">
                <a:latin typeface="Times New Roman" panose="02020603050405020304" pitchFamily="18" charset="0"/>
                <a:ea typeface="Times New Roman" panose="02020603050405020304" pitchFamily="18" charset="0"/>
              </a:rPr>
              <a:t> 2/66</a:t>
            </a:r>
            <a:endParaRPr lang="en-US" sz="2800" b="1" dirty="0">
              <a:solidFill>
                <a:srgbClr val="C00000"/>
              </a:solidFill>
              <a:latin typeface="Times New Roman" panose="02020603050405020304" pitchFamily="18" charset="0"/>
              <a:ea typeface="Times New Roman" panose="02020603050405020304" pitchFamily="18" charset="0"/>
            </a:endParaRPr>
          </a:p>
        </p:txBody>
      </p:sp>
      <p:sp>
        <p:nvSpPr>
          <p:cNvPr id="10" name="Text Box 9"/>
          <p:cNvSpPr txBox="1"/>
          <p:nvPr/>
        </p:nvSpPr>
        <p:spPr>
          <a:xfrm>
            <a:off x="7605395" y="3087370"/>
            <a:ext cx="309880" cy="368300"/>
          </a:xfrm>
          <a:prstGeom prst="rect">
            <a:avLst/>
          </a:prstGeom>
          <a:noFill/>
        </p:spPr>
        <p:txBody>
          <a:bodyPr wrap="none" rtlCol="0">
            <a:spAutoFit/>
          </a:bodyPr>
          <a:lstStyle/>
          <a:p>
            <a:endParaRPr lang="en-US"/>
          </a:p>
        </p:txBody>
      </p:sp>
      <p:graphicFrame>
        <p:nvGraphicFramePr>
          <p:cNvPr id="6" name="Table 5">
            <a:extLst>
              <a:ext uri="{FF2B5EF4-FFF2-40B4-BE49-F238E27FC236}">
                <a16:creationId xmlns:a16="http://schemas.microsoft.com/office/drawing/2014/main" id="{36D636DF-1F4F-37CB-D405-6DC08B78C460}"/>
              </a:ext>
            </a:extLst>
          </p:cNvPr>
          <p:cNvGraphicFramePr>
            <a:graphicFrameLocks noGrp="1"/>
          </p:cNvGraphicFramePr>
          <p:nvPr>
            <p:extLst>
              <p:ext uri="{D42A27DB-BD31-4B8C-83A1-F6EECF244321}">
                <p14:modId xmlns:p14="http://schemas.microsoft.com/office/powerpoint/2010/main" val="2377369608"/>
              </p:ext>
            </p:extLst>
          </p:nvPr>
        </p:nvGraphicFramePr>
        <p:xfrm>
          <a:off x="228600" y="726721"/>
          <a:ext cx="11778916" cy="4663440"/>
        </p:xfrm>
        <a:graphic>
          <a:graphicData uri="http://schemas.openxmlformats.org/drawingml/2006/table">
            <a:tbl>
              <a:tblPr firstRow="1" firstCol="1" bandRow="1">
                <a:tableStyleId>{5C22544A-7EE6-4342-B048-85BDC9FD1C3A}</a:tableStyleId>
              </a:tblPr>
              <a:tblGrid>
                <a:gridCol w="1021809">
                  <a:extLst>
                    <a:ext uri="{9D8B030D-6E8A-4147-A177-3AD203B41FA5}">
                      <a16:colId xmlns:a16="http://schemas.microsoft.com/office/drawing/2014/main" val="1615248939"/>
                    </a:ext>
                  </a:extLst>
                </a:gridCol>
                <a:gridCol w="6428348">
                  <a:extLst>
                    <a:ext uri="{9D8B030D-6E8A-4147-A177-3AD203B41FA5}">
                      <a16:colId xmlns:a16="http://schemas.microsoft.com/office/drawing/2014/main" val="819425314"/>
                    </a:ext>
                  </a:extLst>
                </a:gridCol>
                <a:gridCol w="4328759">
                  <a:extLst>
                    <a:ext uri="{9D8B030D-6E8A-4147-A177-3AD203B41FA5}">
                      <a16:colId xmlns:a16="http://schemas.microsoft.com/office/drawing/2014/main" val="1698342692"/>
                    </a:ext>
                  </a:extLst>
                </a:gridCol>
              </a:tblGrid>
              <a:tr h="914400">
                <a:tc gridSpan="3">
                  <a:txBody>
                    <a:bodyPr/>
                    <a:lstStyle/>
                    <a:p>
                      <a:pPr algn="ctr">
                        <a:lnSpc>
                          <a:spcPct val="100000"/>
                        </a:lnSpc>
                        <a:spcBef>
                          <a:spcPts val="600"/>
                        </a:spcBef>
                        <a:spcAft>
                          <a:spcPts val="600"/>
                        </a:spcAft>
                      </a:pPr>
                      <a:r>
                        <a:rPr lang="de-DE" sz="2800" kern="100" dirty="0">
                          <a:effectLst/>
                          <a:latin typeface="Times New Roman" panose="02020603050405020304" pitchFamily="18" charset="0"/>
                          <a:cs typeface="Times New Roman" panose="02020603050405020304" pitchFamily="18" charset="0"/>
                        </a:rPr>
                        <a:t>PHIẾU HỌC TẬP SỐ 3</a:t>
                      </a:r>
                      <a:r>
                        <a:rPr lang="en-US" sz="2800" kern="100" baseline="0" dirty="0">
                          <a:effectLst/>
                          <a:latin typeface="Times New Roman" panose="02020603050405020304" pitchFamily="18" charset="0"/>
                          <a:cs typeface="Times New Roman" panose="02020603050405020304" pitchFamily="18" charset="0"/>
                        </a:rPr>
                        <a:t> - </a:t>
                      </a:r>
                      <a:r>
                        <a:rPr lang="en-GB" sz="2800" kern="100" dirty="0" err="1">
                          <a:effectLst/>
                          <a:latin typeface="Times New Roman" panose="02020603050405020304" pitchFamily="18" charset="0"/>
                          <a:cs typeface="Times New Roman" panose="02020603050405020304" pitchFamily="18" charset="0"/>
                        </a:rPr>
                        <a:t>BÀI</a:t>
                      </a:r>
                      <a:r>
                        <a:rPr lang="en-GB" sz="2800" kern="100" dirty="0">
                          <a:effectLst/>
                          <a:latin typeface="Times New Roman" panose="02020603050405020304" pitchFamily="18" charset="0"/>
                          <a:cs typeface="Times New Roman" panose="02020603050405020304" pitchFamily="18" charset="0"/>
                        </a:rPr>
                        <a:t> TẬP 2/</a:t>
                      </a:r>
                      <a:r>
                        <a:rPr lang="en-US" sz="2800" kern="100" dirty="0">
                          <a:effectLst/>
                          <a:latin typeface="Times New Roman" panose="02020603050405020304" pitchFamily="18" charset="0"/>
                          <a:cs typeface="Times New Roman" panose="02020603050405020304" pitchFamily="18" charset="0"/>
                        </a:rPr>
                        <a:t>66</a:t>
                      </a:r>
                      <a:endParaRPr lang="vi-VN" sz="2800" kern="100" dirty="0">
                        <a:effectLst/>
                        <a:latin typeface="Times New Roman" panose="02020603050405020304" pitchFamily="18" charset="0"/>
                        <a:cs typeface="Times New Roman" panose="02020603050405020304" pitchFamily="18" charset="0"/>
                      </a:endParaRPr>
                    </a:p>
                    <a:p>
                      <a:pPr algn="ctr">
                        <a:lnSpc>
                          <a:spcPct val="100000"/>
                        </a:lnSpc>
                        <a:spcBef>
                          <a:spcPts val="600"/>
                        </a:spcBef>
                        <a:spcAft>
                          <a:spcPts val="600"/>
                        </a:spcAft>
                      </a:pPr>
                      <a:r>
                        <a:rPr lang="en-US" sz="2800" kern="100" dirty="0" err="1">
                          <a:effectLst/>
                          <a:latin typeface="Times New Roman" panose="02020603050405020304" pitchFamily="18" charset="0"/>
                          <a:cs typeface="Times New Roman" panose="02020603050405020304" pitchFamily="18" charset="0"/>
                        </a:rPr>
                        <a:t>Tìm</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tên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viết</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tắt</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của</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các</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tổ</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chức</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quốc</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tế</a:t>
                      </a:r>
                      <a:endParaRPr lang="vi-VN" sz="28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627188400"/>
                  </a:ext>
                </a:extLst>
              </a:tr>
              <a:tr h="914400">
                <a:tc>
                  <a:txBody>
                    <a:bodyPr/>
                    <a:lstStyle/>
                    <a:p>
                      <a:pPr algn="ctr">
                        <a:lnSpc>
                          <a:spcPct val="100000"/>
                        </a:lnSpc>
                        <a:spcBef>
                          <a:spcPts val="600"/>
                        </a:spcBef>
                        <a:spcAft>
                          <a:spcPts val="600"/>
                        </a:spcAft>
                      </a:pPr>
                      <a:r>
                        <a:rPr lang="en-GB" sz="3200" kern="100" dirty="0" err="1">
                          <a:effectLst/>
                          <a:latin typeface="Times New Roman" panose="02020603050405020304" pitchFamily="18" charset="0"/>
                          <a:cs typeface="Times New Roman" panose="02020603050405020304" pitchFamily="18" charset="0"/>
                        </a:rPr>
                        <a:t>Câu</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600"/>
                        </a:spcAft>
                      </a:pPr>
                      <a:r>
                        <a:rPr lang="en-GB" sz="3200" kern="100" dirty="0">
                          <a:effectLst/>
                          <a:latin typeface="Times New Roman" panose="02020603050405020304" pitchFamily="18" charset="0"/>
                          <a:cs typeface="Times New Roman" panose="02020603050405020304" pitchFamily="18" charset="0"/>
                        </a:rPr>
                        <a:t>Ý </a:t>
                      </a:r>
                      <a:r>
                        <a:rPr lang="en-GB" sz="3200" kern="100" dirty="0" err="1">
                          <a:effectLst/>
                          <a:latin typeface="Times New Roman" panose="02020603050405020304" pitchFamily="18" charset="0"/>
                          <a:cs typeface="Times New Roman" panose="02020603050405020304" pitchFamily="18" charset="0"/>
                        </a:rPr>
                        <a:t>nghĩa</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600"/>
                        </a:spcAft>
                      </a:pPr>
                      <a:r>
                        <a:rPr lang="en-GB" sz="3200" kern="100" dirty="0" err="1">
                          <a:effectLst/>
                          <a:latin typeface="Times New Roman" panose="02020603050405020304" pitchFamily="18" charset="0"/>
                          <a:cs typeface="Times New Roman" panose="02020603050405020304" pitchFamily="18" charset="0"/>
                        </a:rPr>
                        <a:t>Tên</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viết</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tắt</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4669091"/>
                  </a:ext>
                </a:extLst>
              </a:tr>
              <a:tr h="914400">
                <a:tc rowSpan="2">
                  <a:txBody>
                    <a:bodyPr/>
                    <a:lstStyle/>
                    <a:p>
                      <a:pPr algn="ctr">
                        <a:lnSpc>
                          <a:spcPct val="100000"/>
                        </a:lnSpc>
                        <a:spcBef>
                          <a:spcPts val="600"/>
                        </a:spcBef>
                        <a:spcAft>
                          <a:spcPts val="600"/>
                        </a:spcAft>
                      </a:pPr>
                      <a:r>
                        <a:rPr lang="en-GB" sz="3200" kern="100" dirty="0">
                          <a:effectLst/>
                          <a:latin typeface="Times New Roman" panose="02020603050405020304" pitchFamily="18" charset="0"/>
                          <a:cs typeface="Times New Roman" panose="02020603050405020304" pitchFamily="18" charset="0"/>
                        </a:rPr>
                        <a:t>a</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l">
                        <a:lnSpc>
                          <a:spcPct val="100000"/>
                        </a:lnSpc>
                        <a:spcBef>
                          <a:spcPts val="600"/>
                        </a:spcBef>
                        <a:spcAft>
                          <a:spcPts val="600"/>
                        </a:spcAft>
                      </a:pPr>
                      <a:r>
                        <a:rPr lang="en-GB" sz="3200" kern="100" dirty="0" err="1">
                          <a:effectLst/>
                          <a:latin typeface="Times New Roman" panose="02020603050405020304" pitchFamily="18" charset="0"/>
                          <a:cs typeface="Times New Roman" panose="02020603050405020304" pitchFamily="18" charset="0"/>
                        </a:rPr>
                        <a:t>Quỹ</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Tiền</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tệ</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Quốc</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tế</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marL="1148715" marR="2172335" algn="just">
                        <a:lnSpc>
                          <a:spcPct val="100000"/>
                        </a:lnSpc>
                        <a:spcBef>
                          <a:spcPts val="600"/>
                        </a:spcBef>
                        <a:spcAft>
                          <a:spcPts val="600"/>
                        </a:spcAft>
                      </a:pPr>
                      <a:r>
                        <a:rPr lang="en-GB" sz="3200" kern="100" dirty="0">
                          <a:effectLst/>
                          <a:latin typeface="Times New Roman" panose="02020603050405020304" pitchFamily="18" charset="0"/>
                          <a:cs typeface="Times New Roman" panose="02020603050405020304" pitchFamily="18" charset="0"/>
                        </a:rPr>
                        <a:t> </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5229297"/>
                  </a:ext>
                </a:extLst>
              </a:tr>
              <a:tr h="914400">
                <a:tc vMerge="1">
                  <a:txBody>
                    <a:bodyPr/>
                    <a:lstStyle/>
                    <a:p>
                      <a:endParaRPr lang="vi-VN"/>
                    </a:p>
                  </a:txBody>
                  <a:tcPr/>
                </a:tc>
                <a:tc>
                  <a:txBody>
                    <a:bodyPr/>
                    <a:lstStyle/>
                    <a:p>
                      <a:pPr algn="l">
                        <a:lnSpc>
                          <a:spcPct val="100000"/>
                        </a:lnSpc>
                        <a:spcBef>
                          <a:spcPts val="600"/>
                        </a:spcBef>
                        <a:spcAft>
                          <a:spcPts val="600"/>
                        </a:spcAft>
                      </a:pPr>
                      <a:r>
                        <a:rPr lang="en-GB" sz="3200" kern="100" dirty="0" err="1">
                          <a:effectLst/>
                          <a:latin typeface="Times New Roman" panose="02020603050405020304" pitchFamily="18" charset="0"/>
                          <a:cs typeface="Times New Roman" panose="02020603050405020304" pitchFamily="18" charset="0"/>
                        </a:rPr>
                        <a:t>Ngân</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hàng</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Thế</a:t>
                      </a:r>
                      <a:r>
                        <a:rPr lang="en-GB" sz="3200" kern="100" dirty="0">
                          <a:effectLst/>
                          <a:latin typeface="Times New Roman" panose="02020603050405020304" pitchFamily="18" charset="0"/>
                          <a:cs typeface="Times New Roman" panose="02020603050405020304" pitchFamily="18" charset="0"/>
                        </a:rPr>
                        <a:t> </a:t>
                      </a:r>
                      <a:r>
                        <a:rPr lang="en-GB" sz="3200" kern="100" dirty="0" err="1">
                          <a:effectLst/>
                          <a:latin typeface="Times New Roman" panose="02020603050405020304" pitchFamily="18" charset="0"/>
                          <a:cs typeface="Times New Roman" panose="02020603050405020304" pitchFamily="18" charset="0"/>
                        </a:rPr>
                        <a:t>giới</a:t>
                      </a:r>
                      <a:endParaRPr lang="en-GB" sz="3200" kern="1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600"/>
                        </a:spcBef>
                        <a:spcAft>
                          <a:spcPts val="600"/>
                        </a:spcAft>
                      </a:pPr>
                      <a:r>
                        <a:rPr lang="en-GB" sz="3200" kern="100" dirty="0">
                          <a:effectLst/>
                          <a:latin typeface="Times New Roman" panose="02020603050405020304" pitchFamily="18" charset="0"/>
                          <a:cs typeface="Times New Roman" panose="02020603050405020304" pitchFamily="18" charset="0"/>
                        </a:rPr>
                        <a:t> </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1141782"/>
                  </a:ext>
                </a:extLst>
              </a:tr>
              <a:tr h="914400">
                <a:tc>
                  <a:txBody>
                    <a:bodyPr/>
                    <a:lstStyle/>
                    <a:p>
                      <a:pPr algn="ctr">
                        <a:lnSpc>
                          <a:spcPct val="100000"/>
                        </a:lnSpc>
                        <a:spcBef>
                          <a:spcPts val="600"/>
                        </a:spcBef>
                        <a:spcAft>
                          <a:spcPts val="600"/>
                        </a:spcAft>
                      </a:pPr>
                      <a:r>
                        <a:rPr lang="en-GB" sz="3200" kern="100" dirty="0">
                          <a:effectLst/>
                          <a:latin typeface="Times New Roman" panose="02020603050405020304" pitchFamily="18" charset="0"/>
                          <a:cs typeface="Times New Roman" panose="02020603050405020304" pitchFamily="18" charset="0"/>
                        </a:rPr>
                        <a:t>b</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l">
                        <a:lnSpc>
                          <a:spcPct val="100000"/>
                        </a:lnSpc>
                        <a:spcBef>
                          <a:spcPts val="600"/>
                        </a:spcBef>
                        <a:spcAft>
                          <a:spcPts val="600"/>
                        </a:spcAft>
                      </a:pPr>
                      <a:r>
                        <a:rPr lang="de-DE" sz="3200" kern="100" dirty="0">
                          <a:effectLst/>
                          <a:latin typeface="Times New Roman" panose="02020603050405020304" pitchFamily="18" charset="0"/>
                          <a:cs typeface="Times New Roman" panose="02020603050405020304" pitchFamily="18" charset="0"/>
                        </a:rPr>
                        <a:t>Tổ chức Thương mại Thế giới</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0000"/>
                        </a:lnSpc>
                        <a:spcBef>
                          <a:spcPts val="600"/>
                        </a:spcBef>
                        <a:spcAft>
                          <a:spcPts val="600"/>
                        </a:spcAft>
                      </a:pPr>
                      <a:r>
                        <a:rPr lang="de-DE" sz="3200" kern="100" dirty="0">
                          <a:effectLst/>
                          <a:latin typeface="Times New Roman" panose="02020603050405020304" pitchFamily="18" charset="0"/>
                          <a:cs typeface="Times New Roman" panose="02020603050405020304" pitchFamily="18" charset="0"/>
                        </a:rPr>
                        <a:t> </a:t>
                      </a:r>
                      <a:endParaRPr lang="vi-VN" sz="3200" kern="1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7058768"/>
                  </a:ext>
                </a:extLst>
              </a:tr>
            </a:tbl>
          </a:graphicData>
        </a:graphic>
      </p:graphicFrame>
      <p:sp>
        <p:nvSpPr>
          <p:cNvPr id="9" name="TextBox 8">
            <a:extLst>
              <a:ext uri="{FF2B5EF4-FFF2-40B4-BE49-F238E27FC236}">
                <a16:creationId xmlns:a16="http://schemas.microsoft.com/office/drawing/2014/main" id="{C13B09C8-37BA-E823-FC94-9249483E31BB}"/>
              </a:ext>
            </a:extLst>
          </p:cNvPr>
          <p:cNvSpPr txBox="1"/>
          <p:nvPr/>
        </p:nvSpPr>
        <p:spPr>
          <a:xfrm>
            <a:off x="7474288" y="5616272"/>
            <a:ext cx="881973" cy="523220"/>
          </a:xfrm>
          <a:prstGeom prst="rect">
            <a:avLst/>
          </a:prstGeom>
          <a:noFill/>
        </p:spPr>
        <p:txBody>
          <a:bodyPr wrap="none" rtlCol="0">
            <a:spAutoFit/>
          </a:bodyPr>
          <a:lstStyle/>
          <a:p>
            <a:r>
              <a:rPr lang="en-US" sz="2800" b="1" dirty="0">
                <a:solidFill>
                  <a:srgbClr val="FF0000"/>
                </a:solidFill>
                <a:latin typeface="Times New Roman" pitchFamily="18" charset="0"/>
                <a:cs typeface="Times New Roman" pitchFamily="18" charset="0"/>
              </a:rPr>
              <a:t>IMF</a:t>
            </a:r>
            <a:endParaRPr lang="vi-VN" sz="2800" b="1" dirty="0">
              <a:solidFill>
                <a:srgbClr val="FF0000"/>
              </a:solidFill>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C13B09C8-37BA-E823-FC94-9249483E31BB}"/>
              </a:ext>
            </a:extLst>
          </p:cNvPr>
          <p:cNvSpPr txBox="1"/>
          <p:nvPr/>
        </p:nvSpPr>
        <p:spPr>
          <a:xfrm>
            <a:off x="6266103" y="5484446"/>
            <a:ext cx="782587" cy="661207"/>
          </a:xfrm>
          <a:prstGeom prst="rect">
            <a:avLst/>
          </a:prstGeom>
          <a:noFill/>
        </p:spPr>
        <p:txBody>
          <a:bodyPr wrap="none" rtlCol="0">
            <a:spAutoFit/>
          </a:bodyPr>
          <a:lstStyle/>
          <a:p>
            <a:pPr algn="just">
              <a:lnSpc>
                <a:spcPct val="150000"/>
              </a:lnSpc>
              <a:spcBef>
                <a:spcPts val="600"/>
              </a:spcBef>
              <a:spcAft>
                <a:spcPts val="600"/>
              </a:spcAft>
            </a:pPr>
            <a:r>
              <a:rPr lang="en-GB" sz="2800" b="1" kern="100" dirty="0">
                <a:solidFill>
                  <a:srgbClr val="FF0000"/>
                </a:solidFill>
                <a:latin typeface="Times New Roman" panose="02020603050405020304" pitchFamily="18" charset="0"/>
                <a:cs typeface="Times New Roman" panose="02020603050405020304" pitchFamily="18" charset="0"/>
              </a:rPr>
              <a:t>WB</a:t>
            </a:r>
            <a:endParaRPr lang="vi-VN" sz="28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13B09C8-37BA-E823-FC94-9249483E31BB}"/>
              </a:ext>
            </a:extLst>
          </p:cNvPr>
          <p:cNvSpPr txBox="1"/>
          <p:nvPr/>
        </p:nvSpPr>
        <p:spPr>
          <a:xfrm>
            <a:off x="8861048" y="5484438"/>
            <a:ext cx="1055032" cy="661207"/>
          </a:xfrm>
          <a:prstGeom prst="rect">
            <a:avLst/>
          </a:prstGeom>
          <a:noFill/>
        </p:spPr>
        <p:txBody>
          <a:bodyPr wrap="none" rtlCol="0">
            <a:spAutoFit/>
          </a:bodyPr>
          <a:lstStyle/>
          <a:p>
            <a:pPr algn="just">
              <a:lnSpc>
                <a:spcPct val="150000"/>
              </a:lnSpc>
              <a:spcBef>
                <a:spcPts val="600"/>
              </a:spcBef>
              <a:spcAft>
                <a:spcPts val="600"/>
              </a:spcAft>
            </a:pPr>
            <a:r>
              <a:rPr lang="de-DE" sz="2800" b="1" kern="100" dirty="0">
                <a:solidFill>
                  <a:srgbClr val="FF0000"/>
                </a:solidFill>
                <a:latin typeface="Times New Roman" panose="02020603050405020304" pitchFamily="18" charset="0"/>
                <a:cs typeface="Times New Roman" panose="02020603050405020304" pitchFamily="18" charset="0"/>
              </a:rPr>
              <a:t>WTO</a:t>
            </a:r>
            <a:endParaRPr lang="vi-VN" sz="2800" b="1" kern="1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95 -0.02986 C -0.02514 -0.01736 -0.05132 -0.03518 -0.07398 -0.04583 C -0.07841 -0.05092 -0.08375 -0.05162 -0.08883 -0.05439 C -0.09404 -0.05717 -0.09873 -0.06064 -0.10355 -0.06504 C -0.10629 -0.06759 -0.10968 -0.06805 -0.11254 -0.07037 C -0.11775 -0.0743 -0.12296 -0.07777 -0.1283 -0.08078 C -0.13026 -0.08194 -0.13416 -0.08425 -0.13416 -0.08402 C -0.13781 -0.09027 -0.13534 -0.08726 -0.14211 -0.09143 C -0.14589 -0.09375 -0.1481 -0.10162 -0.15201 -0.1037 C -0.15631 -0.10601 -0.15396 -0.10486 -0.15891 -0.10717 C -0.16647 -0.11597 -0.15774 -0.10486 -0.16386 -0.11597 C -0.16738 -0.12222 -0.17155 -0.12847 -0.17572 -0.13356 C -0.17832 -0.14027 -0.18015 -0.14583 -0.18457 -0.15092 C -0.18692 -0.1537 -0.18783 -0.15416 -0.18952 -0.1581 C -0.19265 -0.1655 -0.19369 -0.17175 -0.19643 -0.17916 C -0.19903 -0.19375 -0.19526 -0.17546 -0.19942 -0.18773 C -0.20125 -0.19305 -0.20398 -0.20463 -0.20529 -0.21064 C -0.20737 -0.22037 -0.20776 -0.23009 -0.21128 -0.23865 C -0.21245 -0.2456 -0.21284 -0.25185 -0.21519 -0.2581 C -0.21545 -0.25972 -0.21558 -0.26157 -0.2161 -0.26319 C -0.21662 -0.26458 -0.21779 -0.26527 -0.21818 -0.26689 C -0.21883 -0.26898 -0.2187 -0.27152 -0.21909 -0.27384 C -0.21961 -0.27731 -0.21988 -0.28125 -0.22105 -0.28425 C -0.2217 -0.28611 -0.22248 -0.28773 -0.223 -0.28958 C -0.22756 -0.30763 -0.22274 -0.29421 -0.22704 -0.30532 C -0.22964 -0.32615 -0.22587 -0.30046 -0.23004 -0.31759 C -0.23056 -0.3199 -0.23043 -0.32245 -0.23095 -0.32476 C -0.2329 -0.33425 -0.23577 -0.34444 -0.23889 -0.35277 C -0.24163 -0.36898 -0.23746 -0.34675 -0.24176 -0.36319 C -0.24306 -0.36828 -0.24332 -0.37407 -0.24475 -0.37916 C -0.24671 -0.38634 -0.24931 -0.39259 -0.25075 -0.40023 C -0.25036 -0.40717 -0.2514 -0.41481 -0.2497 -0.42106 C -0.24944 -0.42175 -0.24254 -0.42546 -0.24085 -0.42638 C -0.21115 -0.42361 -0.18171 -0.41088 -0.15201 -0.40532 C -0.11801 -0.3868 -0.14654 -0.40185 -0.05132 -0.40185 C 0.0099 -0.40185 0.07112 -0.403 0.13235 -0.4037 C 0.13612 -0.40439 0.13977 -0.40416 0.14316 -0.40717 C 0.14615 -0.40995 0.14759 -0.4125 0.1511 -0.4125 " pathEditMode="relative" rAng="0" ptsTypes="fffffffffffffffffffffffffffffffffffffA">
                                      <p:cBhvr>
                                        <p:cTn id="6" dur="2000" fill="hold"/>
                                        <p:tgtEl>
                                          <p:spTgt spid="9"/>
                                        </p:tgtEl>
                                        <p:attrNameLst>
                                          <p:attrName>ppt_x</p:attrName>
                                          <p:attrName>ppt_y</p:attrName>
                                        </p:attrNameLst>
                                      </p:cBhvr>
                                      <p:rCtr x="-4820" y="-1921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5.18432E-7 7.40741E-7 C -0.00782 -0.00487 -0.01381 -0.01574 -0.02176 -0.01945 C -0.02488 -0.02315 -0.02788 -0.02593 -0.03153 -0.02801 C -0.03726 -0.0382 -0.04755 -0.04098 -0.05523 -0.04561 C -0.06748 -0.05301 -0.08142 -0.0625 -0.08988 -0.08079 C -0.09796 -0.09838 -0.10499 -0.11713 -0.11255 -0.13519 C -0.11567 -0.14283 -0.11867 -0.15162 -0.12141 -0.15973 C -0.12258 -0.1632 -0.12531 -0.17014 -0.12531 -0.17014 C -0.12636 -0.17894 -0.12805 -0.18357 -0.13026 -0.19121 C -0.13235 -0.19838 -0.13261 -0.20556 -0.13521 -0.21227 C -0.13743 -0.22987 -0.13951 -0.25139 -0.14511 -0.26667 C -0.12649 -0.28311 -0.0947 -0.26459 -0.07308 -0.26135 C -0.06253 -0.25672 -0.05133 -0.25487 -0.04051 -0.25278 C 0.02865 -0.22107 0.10238 -0.25024 0.17376 -0.25093 C 0.19499 -0.25463 0.21245 -0.25695 0.23498 -0.25787 C 0.23928 -0.25996 0.24332 -0.2632 0.24775 -0.2632 L 0.25374 -0.26667 " pathEditMode="relative" ptsTypes="fffffffffffffffAA">
                                      <p:cBhvr>
                                        <p:cTn id="10" dur="2000" fill="hold"/>
                                        <p:tgtEl>
                                          <p:spTgt spid="11"/>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5.18432E-7 -7.40741E-6 C -0.01875 -0.00047 -0.03751 -0.00024 -0.05627 -0.00163 C -0.06734 -0.00255 -0.06617 -0.0051 -0.07412 -0.00695 C -0.09092 -0.01065 -0.10772 -0.01459 -0.1244 -0.01922 C -0.13377 -0.02501 -0.14354 -0.02987 -0.15305 -0.03496 C -0.15605 -0.03866 -0.15852 -0.04005 -0.16191 -0.04214 C -0.16608 -0.04908 -0.17051 -0.04954 -0.17572 -0.05255 C -0.18471 -0.06297 -0.19604 -0.06714 -0.20633 -0.072 C -0.2105 -0.07686 -0.20789 -0.07454 -0.21232 -0.07709 C -0.21427 -0.07825 -0.21818 -0.08056 -0.21818 -0.08056 C -0.22092 -0.08542 -0.22639 -0.09075 -0.23004 -0.09283 C -0.23251 -0.09746 -0.23459 -0.09977 -0.23798 -0.10163 C -0.24046 -0.10626 -0.24254 -0.10857 -0.24593 -0.11042 C -0.24905 -0.11621 -0.25127 -0.12362 -0.25283 -0.13149 C -0.25153 -0.13681 -0.25179 -0.14214 -0.24788 -0.14214 C -0.20906 -0.14214 -0.17012 -0.13959 -0.1313 -0.13866 C -0.08818 -0.13126 -0.04442 -0.13519 -0.00104 -0.13334 C 0.01642 -0.13079 0.00756 -0.13149 0.02566 -0.13149 " pathEditMode="relative" ptsTypes="fffffffffffffffffA">
                                      <p:cBhvr>
                                        <p:cTn id="14"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565484" y="409976"/>
            <a:ext cx="11054882" cy="6374765"/>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5036" y="602615"/>
            <a:ext cx="3670935" cy="548099"/>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800" b="1" dirty="0" err="1">
                <a:latin typeface="Times New Roman" panose="02020603050405020304" pitchFamily="18" charset="0"/>
                <a:ea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tập</a:t>
            </a:r>
            <a:r>
              <a:rPr lang="en-US" sz="2800" b="1" dirty="0">
                <a:latin typeface="Times New Roman" panose="02020603050405020304" pitchFamily="18" charset="0"/>
                <a:ea typeface="Times New Roman" panose="02020603050405020304" pitchFamily="18" charset="0"/>
              </a:rPr>
              <a:t> 3/66</a:t>
            </a:r>
            <a:endParaRPr lang="en-US" sz="2800" b="1" dirty="0">
              <a:solidFill>
                <a:srgbClr val="C00000"/>
              </a:solidFill>
              <a:latin typeface="Times New Roman" panose="02020603050405020304" pitchFamily="18" charset="0"/>
              <a:ea typeface="Times New Roman" panose="02020603050405020304" pitchFamily="18" charset="0"/>
            </a:endParaRPr>
          </a:p>
        </p:txBody>
      </p:sp>
      <p:sp>
        <p:nvSpPr>
          <p:cNvPr id="10" name="Text Box 9"/>
          <p:cNvSpPr txBox="1"/>
          <p:nvPr/>
        </p:nvSpPr>
        <p:spPr>
          <a:xfrm>
            <a:off x="7605395" y="3087370"/>
            <a:ext cx="309880" cy="368300"/>
          </a:xfrm>
          <a:prstGeom prst="rect">
            <a:avLst/>
          </a:prstGeom>
          <a:noFill/>
        </p:spPr>
        <p:txBody>
          <a:bodyPr wrap="none" rtlCol="0">
            <a:spAutoFit/>
          </a:bodyPr>
          <a:lstStyle/>
          <a:p>
            <a:endParaRPr lang="en-US"/>
          </a:p>
        </p:txBody>
      </p:sp>
      <p:sp>
        <p:nvSpPr>
          <p:cNvPr id="7" name="Star: 5 Points 6">
            <a:extLst>
              <a:ext uri="{FF2B5EF4-FFF2-40B4-BE49-F238E27FC236}">
                <a16:creationId xmlns:a16="http://schemas.microsoft.com/office/drawing/2014/main" id="{2D462F1A-52B7-6435-9586-4AFA5F52E4A1}"/>
              </a:ext>
            </a:extLst>
          </p:cNvPr>
          <p:cNvSpPr/>
          <p:nvPr/>
        </p:nvSpPr>
        <p:spPr>
          <a:xfrm>
            <a:off x="555040" y="876085"/>
            <a:ext cx="6360160" cy="5250395"/>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3200"/>
          </a:p>
        </p:txBody>
      </p:sp>
      <p:sp>
        <p:nvSpPr>
          <p:cNvPr id="11" name="TextBox 10">
            <a:extLst>
              <a:ext uri="{FF2B5EF4-FFF2-40B4-BE49-F238E27FC236}">
                <a16:creationId xmlns:a16="http://schemas.microsoft.com/office/drawing/2014/main" id="{39EF5BA4-E8DC-5731-FB86-D67D8BF69D7B}"/>
              </a:ext>
            </a:extLst>
          </p:cNvPr>
          <p:cNvSpPr txBox="1"/>
          <p:nvPr/>
        </p:nvSpPr>
        <p:spPr>
          <a:xfrm>
            <a:off x="2397476" y="2722132"/>
            <a:ext cx="2864923" cy="1481175"/>
          </a:xfrm>
          <a:prstGeom prst="rect">
            <a:avLst/>
          </a:prstGeom>
          <a:noFill/>
        </p:spPr>
        <p:txBody>
          <a:bodyPr wrap="square" rtlCol="0">
            <a:spAutoFit/>
          </a:bodyPr>
          <a:lstStyle/>
          <a:p>
            <a:pPr algn="ctr">
              <a:lnSpc>
                <a:spcPct val="150000"/>
              </a:lnSpc>
            </a:pPr>
            <a:r>
              <a:rPr lang="en-US" sz="3200" b="1" dirty="0">
                <a:solidFill>
                  <a:srgbClr val="FFFF00"/>
                </a:solidFill>
                <a:latin typeface="Times New Roman" panose="02020603050405020304" pitchFamily="18" charset="0"/>
                <a:cs typeface="Times New Roman" panose="02020603050405020304" pitchFamily="18" charset="0"/>
              </a:rPr>
              <a:t>TRÒ CHƠI</a:t>
            </a:r>
          </a:p>
          <a:p>
            <a:pPr algn="ctr">
              <a:lnSpc>
                <a:spcPct val="150000"/>
              </a:lnSpc>
            </a:pPr>
            <a:r>
              <a:rPr lang="en-US" sz="3200" b="1" i="1" dirty="0">
                <a:solidFill>
                  <a:srgbClr val="FFFF00"/>
                </a:solidFill>
                <a:latin typeface="Times New Roman" panose="02020603050405020304" pitchFamily="18" charset="0"/>
                <a:cs typeface="Times New Roman" panose="02020603050405020304" pitchFamily="18" charset="0"/>
              </a:rPr>
              <a:t>Ai </a:t>
            </a:r>
            <a:r>
              <a:rPr lang="en-US" sz="3200" b="1" i="1" dirty="0" err="1">
                <a:solidFill>
                  <a:srgbClr val="FFFF00"/>
                </a:solidFill>
                <a:latin typeface="Times New Roman" panose="02020603050405020304" pitchFamily="18" charset="0"/>
                <a:cs typeface="Times New Roman" panose="02020603050405020304" pitchFamily="18" charset="0"/>
              </a:rPr>
              <a:t>nhanh</a:t>
            </a:r>
            <a:r>
              <a:rPr lang="en-US" sz="3200" b="1" i="1" dirty="0">
                <a:solidFill>
                  <a:srgbClr val="FFFF00"/>
                </a:solidFill>
                <a:latin typeface="Times New Roman" panose="02020603050405020304" pitchFamily="18" charset="0"/>
                <a:cs typeface="Times New Roman" panose="02020603050405020304" pitchFamily="18" charset="0"/>
              </a:rPr>
              <a:t> </a:t>
            </a:r>
            <a:r>
              <a:rPr lang="en-US" sz="3200" b="1" i="1" dirty="0" err="1">
                <a:solidFill>
                  <a:srgbClr val="FFFF00"/>
                </a:solidFill>
                <a:latin typeface="Times New Roman" panose="02020603050405020304" pitchFamily="18" charset="0"/>
                <a:cs typeface="Times New Roman" panose="02020603050405020304" pitchFamily="18" charset="0"/>
              </a:rPr>
              <a:t>hơn</a:t>
            </a:r>
            <a:r>
              <a:rPr lang="en-US" sz="3200" b="1" i="1" dirty="0">
                <a:solidFill>
                  <a:srgbClr val="FFFF00"/>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D327359C-9763-1683-9610-B0CD189CBE80}"/>
              </a:ext>
            </a:extLst>
          </p:cNvPr>
          <p:cNvSpPr/>
          <p:nvPr/>
        </p:nvSpPr>
        <p:spPr>
          <a:xfrm>
            <a:off x="5943600" y="619813"/>
            <a:ext cx="5546558" cy="1762431"/>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10000"/>
              </a:lnSpc>
              <a:spcBef>
                <a:spcPts val="600"/>
              </a:spcBef>
              <a:spcAft>
                <a:spcPts val="600"/>
              </a:spcAft>
            </a:pPr>
            <a:r>
              <a:rPr lang="en-US" sz="2800" dirty="0" err="1">
                <a:solidFill>
                  <a:srgbClr val="000000"/>
                </a:solidFill>
                <a:effectLst/>
                <a:latin typeface="Times New Roman" panose="02020603050405020304" pitchFamily="18" charset="0"/>
                <a:ea typeface="SimSun" panose="02010600030101010101" pitchFamily="2" charset="-122"/>
              </a:rPr>
              <a:t>Chủ</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đề</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Tìm</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tên</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viết</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tắt</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của</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các</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tổ</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chức</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quốc</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tế</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và</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nêu</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tên</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tiếng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Việt</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tương</a:t>
            </a:r>
            <a:r>
              <a:rPr lang="en-US" sz="2800" dirty="0">
                <a:solidFill>
                  <a:srgbClr val="000000"/>
                </a:solidFill>
                <a:effectLst/>
                <a:latin typeface="Times New Roman" panose="02020603050405020304" pitchFamily="18" charset="0"/>
                <a:ea typeface="SimSun" panose="02010600030101010101" pitchFamily="2" charset="-122"/>
              </a:rPr>
              <a:t> </a:t>
            </a:r>
            <a:r>
              <a:rPr lang="en-US" sz="2800" dirty="0" err="1">
                <a:solidFill>
                  <a:srgbClr val="000000"/>
                </a:solidFill>
                <a:effectLst/>
                <a:latin typeface="Times New Roman" panose="02020603050405020304" pitchFamily="18" charset="0"/>
                <a:ea typeface="SimSun" panose="02010600030101010101" pitchFamily="2" charset="-122"/>
              </a:rPr>
              <a:t>ứng</a:t>
            </a:r>
            <a:r>
              <a:rPr lang="en-US" sz="2800" dirty="0">
                <a:solidFill>
                  <a:srgbClr val="000000"/>
                </a:solidFill>
                <a:effectLst/>
                <a:latin typeface="Times New Roman" panose="02020603050405020304" pitchFamily="18" charset="0"/>
                <a:ea typeface="SimSun" panose="02010600030101010101" pitchFamily="2" charset="-122"/>
              </a:rPr>
              <a:t>.</a:t>
            </a:r>
            <a:endParaRPr lang="vi-VN" sz="2800" dirty="0">
              <a:solidFill>
                <a:srgbClr val="000000"/>
              </a:solidFill>
              <a:effectLst/>
              <a:latin typeface="Times New Roman" panose="02020603050405020304" pitchFamily="18" charset="0"/>
              <a:ea typeface="Arial" panose="020B0604020202020204" pitchFamily="34" charset="0"/>
            </a:endParaRPr>
          </a:p>
        </p:txBody>
      </p:sp>
      <p:sp>
        <p:nvSpPr>
          <p:cNvPr id="6" name="Rectangle 5">
            <a:extLst>
              <a:ext uri="{FF2B5EF4-FFF2-40B4-BE49-F238E27FC236}">
                <a16:creationId xmlns:a16="http://schemas.microsoft.com/office/drawing/2014/main" id="{46DF4B8E-1A43-2CA9-7181-3B927CDF7937}"/>
              </a:ext>
            </a:extLst>
          </p:cNvPr>
          <p:cNvSpPr/>
          <p:nvPr/>
        </p:nvSpPr>
        <p:spPr>
          <a:xfrm>
            <a:off x="6087515" y="3501282"/>
            <a:ext cx="5402643" cy="2791234"/>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bg1"/>
                </a:solidFill>
                <a:effectLst/>
                <a:latin typeface="Times New Roman" panose="02020603050405020304" pitchFamily="18" charset="0"/>
                <a:ea typeface="SimSun" panose="02010600030101010101" pitchFamily="2" charset="-122"/>
              </a:rPr>
              <a:t>Luật</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chơi</a:t>
            </a:r>
            <a:r>
              <a:rPr lang="en-US" sz="2800" b="1" dirty="0">
                <a:solidFill>
                  <a:schemeClr val="bg1"/>
                </a:solidFill>
                <a:effectLst/>
                <a:latin typeface="Times New Roman" panose="02020603050405020304" pitchFamily="18" charset="0"/>
                <a:ea typeface="SimSun" panose="02010600030101010101" pitchFamily="2" charset="-122"/>
              </a:rPr>
              <a:t>: Chia 2 </a:t>
            </a:r>
            <a:r>
              <a:rPr lang="en-US" sz="2800" b="1" dirty="0" err="1">
                <a:solidFill>
                  <a:schemeClr val="bg1"/>
                </a:solidFill>
                <a:effectLst/>
                <a:latin typeface="Times New Roman" panose="02020603050405020304" pitchFamily="18" charset="0"/>
                <a:ea typeface="SimSun" panose="02010600030101010101" pitchFamily="2" charset="-122"/>
              </a:rPr>
              <a:t>đội</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mỗi</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đội</a:t>
            </a:r>
            <a:r>
              <a:rPr lang="en-US" sz="2800" b="1" dirty="0">
                <a:solidFill>
                  <a:schemeClr val="bg1"/>
                </a:solidFill>
                <a:effectLst/>
                <a:latin typeface="Times New Roman" panose="02020603050405020304" pitchFamily="18" charset="0"/>
                <a:ea typeface="SimSun" panose="02010600030101010101" pitchFamily="2" charset="-122"/>
              </a:rPr>
              <a:t> 3 </a:t>
            </a:r>
            <a:r>
              <a:rPr lang="en-US" sz="2800" b="1" dirty="0" err="1">
                <a:solidFill>
                  <a:schemeClr val="bg1"/>
                </a:solidFill>
                <a:effectLst/>
                <a:latin typeface="Times New Roman" panose="02020603050405020304" pitchFamily="18" charset="0"/>
                <a:ea typeface="SimSun" panose="02010600030101010101" pitchFamily="2" charset="-122"/>
              </a:rPr>
              <a:t>bạn</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tham</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gia</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Dựa</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vào</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phần</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chuẩn</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bị</a:t>
            </a:r>
            <a:r>
              <a:rPr lang="en-US" sz="2800" b="1" dirty="0">
                <a:solidFill>
                  <a:schemeClr val="bg1"/>
                </a:solidFill>
                <a:effectLst/>
                <a:latin typeface="Times New Roman" panose="02020603050405020304" pitchFamily="18" charset="0"/>
                <a:ea typeface="SimSun" panose="02010600030101010101" pitchFamily="2" charset="-122"/>
              </a:rPr>
              <a:t> ở </a:t>
            </a:r>
            <a:r>
              <a:rPr lang="en-US" sz="2800" b="1" dirty="0" err="1">
                <a:solidFill>
                  <a:schemeClr val="bg1"/>
                </a:solidFill>
                <a:effectLst/>
                <a:latin typeface="Times New Roman" panose="02020603050405020304" pitchFamily="18" charset="0"/>
                <a:ea typeface="SimSun" panose="02010600030101010101" pitchFamily="2" charset="-122"/>
              </a:rPr>
              <a:t>nhà</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trong</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thời</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gian</a:t>
            </a:r>
            <a:r>
              <a:rPr lang="en-US" sz="2800" b="1" dirty="0">
                <a:solidFill>
                  <a:schemeClr val="bg1"/>
                </a:solidFill>
                <a:effectLst/>
                <a:latin typeface="Times New Roman" panose="02020603050405020304" pitchFamily="18" charset="0"/>
                <a:ea typeface="SimSun" panose="02010600030101010101" pitchFamily="2" charset="-122"/>
              </a:rPr>
              <a:t> 2 </a:t>
            </a:r>
            <a:r>
              <a:rPr lang="en-US" sz="2800" b="1" dirty="0" err="1">
                <a:solidFill>
                  <a:schemeClr val="bg1"/>
                </a:solidFill>
                <a:effectLst/>
                <a:latin typeface="Times New Roman" panose="02020603050405020304" pitchFamily="18" charset="0"/>
                <a:ea typeface="SimSun" panose="02010600030101010101" pitchFamily="2" charset="-122"/>
              </a:rPr>
              <a:t>phút</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đội</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nào</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ghi</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được</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nhiều</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tên</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gọi</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chính</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xác</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nhất</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sẽ</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giành</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phần</a:t>
            </a:r>
            <a:r>
              <a:rPr lang="en-US" sz="2800" b="1" dirty="0">
                <a:solidFill>
                  <a:schemeClr val="bg1"/>
                </a:solidFill>
                <a:effectLst/>
                <a:latin typeface="Times New Roman" panose="02020603050405020304" pitchFamily="18" charset="0"/>
                <a:ea typeface="SimSun" panose="02010600030101010101" pitchFamily="2" charset="-122"/>
              </a:rPr>
              <a:t> </a:t>
            </a:r>
            <a:r>
              <a:rPr lang="en-US" sz="2800" b="1" dirty="0" err="1">
                <a:solidFill>
                  <a:schemeClr val="bg1"/>
                </a:solidFill>
                <a:effectLst/>
                <a:latin typeface="Times New Roman" panose="02020603050405020304" pitchFamily="18" charset="0"/>
                <a:ea typeface="SimSun" panose="02010600030101010101" pitchFamily="2" charset="-122"/>
              </a:rPr>
              <a:t>thắng</a:t>
            </a:r>
            <a:r>
              <a:rPr lang="en-US" sz="2800" b="1" dirty="0">
                <a:solidFill>
                  <a:schemeClr val="bg1"/>
                </a:solidFill>
                <a:effectLst/>
                <a:latin typeface="Times New Roman" panose="02020603050405020304" pitchFamily="18" charset="0"/>
                <a:ea typeface="SimSun" panose="02010600030101010101" pitchFamily="2" charset="-122"/>
              </a:rPr>
              <a:t>.</a:t>
            </a:r>
            <a:endParaRPr lang="vi-VN" sz="2800" b="1" dirty="0">
              <a:solidFill>
                <a:schemeClr val="bg1"/>
              </a:solidFill>
              <a:effectLst/>
              <a:latin typeface="Times New Roman" panose="02020603050405020304" pitchFamily="18" charset="0"/>
              <a:ea typeface="Arial" panose="020B0604020202020204" pitchFamily="34" charset="0"/>
            </a:endParaRPr>
          </a:p>
          <a:p>
            <a:pPr algn="ctr"/>
            <a:endParaRPr lang="vi-VN"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5D873C7-FCCA-19A9-808F-EF1094C0FF41}"/>
              </a:ext>
            </a:extLst>
          </p:cNvPr>
          <p:cNvGraphicFramePr>
            <a:graphicFrameLocks noGrp="1"/>
          </p:cNvGraphicFramePr>
          <p:nvPr>
            <p:extLst>
              <p:ext uri="{D42A27DB-BD31-4B8C-83A1-F6EECF244321}">
                <p14:modId xmlns:p14="http://schemas.microsoft.com/office/powerpoint/2010/main" val="3153416897"/>
              </p:ext>
            </p:extLst>
          </p:nvPr>
        </p:nvGraphicFramePr>
        <p:xfrm>
          <a:off x="84222" y="102357"/>
          <a:ext cx="12107779" cy="6820312"/>
        </p:xfrm>
        <a:graphic>
          <a:graphicData uri="http://schemas.openxmlformats.org/drawingml/2006/table">
            <a:tbl>
              <a:tblPr firstRow="1" bandRow="1">
                <a:tableStyleId>{5C22544A-7EE6-4342-B048-85BDC9FD1C3A}</a:tableStyleId>
              </a:tblPr>
              <a:tblGrid>
                <a:gridCol w="2189747">
                  <a:extLst>
                    <a:ext uri="{9D8B030D-6E8A-4147-A177-3AD203B41FA5}">
                      <a16:colId xmlns:a16="http://schemas.microsoft.com/office/drawing/2014/main" val="3919694408"/>
                    </a:ext>
                  </a:extLst>
                </a:gridCol>
                <a:gridCol w="4138863">
                  <a:extLst>
                    <a:ext uri="{9D8B030D-6E8A-4147-A177-3AD203B41FA5}">
                      <a16:colId xmlns:a16="http://schemas.microsoft.com/office/drawing/2014/main" val="81328027"/>
                    </a:ext>
                  </a:extLst>
                </a:gridCol>
                <a:gridCol w="5779169">
                  <a:extLst>
                    <a:ext uri="{9D8B030D-6E8A-4147-A177-3AD203B41FA5}">
                      <a16:colId xmlns:a16="http://schemas.microsoft.com/office/drawing/2014/main" val="4191876780"/>
                    </a:ext>
                  </a:extLst>
                </a:gridCol>
              </a:tblGrid>
              <a:tr h="412218">
                <a:tc>
                  <a:txBody>
                    <a:bodyPr/>
                    <a:lstStyle/>
                    <a:p>
                      <a:pPr algn="ct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Tên</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viết</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tắt</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quốc</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tế</a:t>
                      </a:r>
                      <a:endParaRPr lang="en-US" sz="2500" dirty="0">
                        <a:latin typeface="Times New Roman" panose="02020603050405020304" pitchFamily="18" charset="0"/>
                        <a:cs typeface="Times New Roman" panose="02020603050405020304" pitchFamily="18" charset="0"/>
                      </a:endParaRPr>
                    </a:p>
                  </a:txBody>
                  <a:tcPr/>
                </a:tc>
                <a:tc>
                  <a:txBody>
                    <a:bodyPr/>
                    <a:lstStyle/>
                    <a:p>
                      <a:pPr algn="ct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Tên</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đầy</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đủ</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tiếng</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Anh</a:t>
                      </a:r>
                      <a:endParaRPr lang="en-US" sz="2500" dirty="0">
                        <a:latin typeface="Times New Roman" panose="02020603050405020304" pitchFamily="18" charset="0"/>
                        <a:cs typeface="Times New Roman" panose="02020603050405020304" pitchFamily="18" charset="0"/>
                      </a:endParaRPr>
                    </a:p>
                  </a:txBody>
                  <a:tcPr anchor="ctr"/>
                </a:tc>
                <a:tc>
                  <a:txBody>
                    <a:bodyPr/>
                    <a:lstStyle/>
                    <a:p>
                      <a:pPr algn="ct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Tên</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đầy</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đủ</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tiếng</a:t>
                      </a:r>
                      <a:r>
                        <a:rPr lang="en-US" sz="25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500" b="1" i="0" kern="1200" dirty="0" err="1">
                          <a:solidFill>
                            <a:schemeClr val="lt1"/>
                          </a:solidFill>
                          <a:effectLst/>
                          <a:latin typeface="Times New Roman" panose="02020603050405020304" pitchFamily="18" charset="0"/>
                          <a:ea typeface="+mn-ea"/>
                          <a:cs typeface="Times New Roman" panose="02020603050405020304" pitchFamily="18" charset="0"/>
                        </a:rPr>
                        <a:t>Việt</a:t>
                      </a:r>
                      <a:endParaRPr lang="en-US" sz="25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66359041"/>
                  </a:ext>
                </a:extLst>
              </a:tr>
              <a:tr h="412218">
                <a:tc>
                  <a:txBody>
                    <a:bodyPr/>
                    <a:lstStyle/>
                    <a:p>
                      <a:pPr algn="l" fontAlgn="ctr"/>
                      <a:r>
                        <a:rPr lang="en-US" sz="2500" b="1" dirty="0">
                          <a:effectLst/>
                          <a:latin typeface="Times New Roman" panose="02020603050405020304" pitchFamily="18" charset="0"/>
                          <a:cs typeface="Times New Roman" panose="02020603050405020304" pitchFamily="18" charset="0"/>
                        </a:rPr>
                        <a:t>AFC</a:t>
                      </a:r>
                    </a:p>
                  </a:txBody>
                  <a:tcPr marL="31750" marR="31750" marT="12700" marB="12700" anchor="ctr"/>
                </a:tc>
                <a:tc>
                  <a:txBody>
                    <a:bodyPr/>
                    <a:lstStyle/>
                    <a:p>
                      <a:pPr algn="l" fontAlgn="ctr"/>
                      <a:r>
                        <a:rPr lang="en-US" sz="2500">
                          <a:effectLst/>
                          <a:latin typeface="Times New Roman" panose="02020603050405020304" pitchFamily="18" charset="0"/>
                          <a:cs typeface="Times New Roman" panose="02020603050405020304" pitchFamily="18" charset="0"/>
                        </a:rPr>
                        <a:t>Asian Football Confederation</a:t>
                      </a:r>
                    </a:p>
                  </a:txBody>
                  <a:tcPr marL="31750" marR="31750" marT="12700" marB="12700" anchor="ctr"/>
                </a:tc>
                <a:tc>
                  <a:txBody>
                    <a:bodyPr/>
                    <a:lstStyle/>
                    <a:p>
                      <a:pPr algn="l" fontAlgn="ctr"/>
                      <a:r>
                        <a:rPr lang="en-US" sz="2500" dirty="0">
                          <a:effectLst/>
                          <a:latin typeface="Times New Roman" panose="02020603050405020304" pitchFamily="18" charset="0"/>
                          <a:cs typeface="Times New Roman" panose="02020603050405020304" pitchFamily="18" charset="0"/>
                        </a:rPr>
                        <a:t>Liên </a:t>
                      </a:r>
                      <a:r>
                        <a:rPr lang="en-US" sz="2500" dirty="0" err="1">
                          <a:effectLst/>
                          <a:latin typeface="Times New Roman" panose="02020603050405020304" pitchFamily="18" charset="0"/>
                          <a:cs typeface="Times New Roman" panose="02020603050405020304" pitchFamily="18" charset="0"/>
                        </a:rPr>
                        <a:t>đoàn</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bóng</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đá</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châu</a:t>
                      </a:r>
                      <a:r>
                        <a:rPr lang="en-US" sz="2500" dirty="0">
                          <a:effectLst/>
                          <a:latin typeface="Times New Roman" panose="02020603050405020304" pitchFamily="18" charset="0"/>
                          <a:cs typeface="Times New Roman" panose="02020603050405020304" pitchFamily="18" charset="0"/>
                        </a:rPr>
                        <a:t> Á</a:t>
                      </a:r>
                    </a:p>
                  </a:txBody>
                  <a:tcPr marL="31750" marR="31750" marT="12700" marB="12700" anchor="ctr"/>
                </a:tc>
                <a:extLst>
                  <a:ext uri="{0D108BD9-81ED-4DB2-BD59-A6C34878D82A}">
                    <a16:rowId xmlns:a16="http://schemas.microsoft.com/office/drawing/2014/main" val="1793320076"/>
                  </a:ext>
                </a:extLst>
              </a:tr>
              <a:tr h="638090">
                <a:tc>
                  <a:txBody>
                    <a:bodyPr/>
                    <a:lstStyle/>
                    <a:p>
                      <a:pPr algn="l" fontAlgn="ctr"/>
                      <a:r>
                        <a:rPr lang="en-US" sz="2500" b="1" dirty="0">
                          <a:effectLst/>
                          <a:latin typeface="Times New Roman" panose="02020603050405020304" pitchFamily="18" charset="0"/>
                          <a:cs typeface="Times New Roman" panose="02020603050405020304" pitchFamily="18" charset="0"/>
                        </a:rPr>
                        <a:t>APEC</a:t>
                      </a:r>
                    </a:p>
                  </a:txBody>
                  <a:tcPr marL="31750" marR="31750" marT="12700" marB="12700" anchor="ctr"/>
                </a:tc>
                <a:tc>
                  <a:txBody>
                    <a:bodyPr/>
                    <a:lstStyle/>
                    <a:p>
                      <a:pPr algn="l" fontAlgn="ctr"/>
                      <a:r>
                        <a:rPr lang="en-US" sz="2500" dirty="0">
                          <a:effectLst/>
                          <a:latin typeface="Times New Roman" panose="02020603050405020304" pitchFamily="18" charset="0"/>
                          <a:cs typeface="Times New Roman" panose="02020603050405020304" pitchFamily="18" charset="0"/>
                        </a:rPr>
                        <a:t>Asia - Pacific Economic Cooperation</a:t>
                      </a:r>
                    </a:p>
                  </a:txBody>
                  <a:tcPr marL="31750" marR="31750" marT="12700" marB="12700" anchor="ctr"/>
                </a:tc>
                <a:tc>
                  <a:txBody>
                    <a:bodyPr/>
                    <a:lstStyle/>
                    <a:p>
                      <a:pPr algn="l" fontAlgn="ctr"/>
                      <a:r>
                        <a:rPr lang="vi-VN" sz="2500" dirty="0">
                          <a:effectLst/>
                          <a:latin typeface="Times New Roman" panose="02020603050405020304" pitchFamily="18" charset="0"/>
                          <a:cs typeface="Times New Roman" panose="02020603050405020304" pitchFamily="18" charset="0"/>
                        </a:rPr>
                        <a:t>Diễn đàn hợp tác kinh tế châu Á - Thái Bình Dương</a:t>
                      </a:r>
                    </a:p>
                  </a:txBody>
                  <a:tcPr marL="31750" marR="31750" marT="12700" marB="12700" anchor="ctr"/>
                </a:tc>
                <a:extLst>
                  <a:ext uri="{0D108BD9-81ED-4DB2-BD59-A6C34878D82A}">
                    <a16:rowId xmlns:a16="http://schemas.microsoft.com/office/drawing/2014/main" val="4071923158"/>
                  </a:ext>
                </a:extLst>
              </a:tr>
              <a:tr h="412218">
                <a:tc>
                  <a:txBody>
                    <a:bodyPr/>
                    <a:lstStyle/>
                    <a:p>
                      <a:pPr algn="l" fontAlgn="ctr"/>
                      <a:r>
                        <a:rPr lang="en-US" sz="2500" b="1" dirty="0">
                          <a:effectLst/>
                          <a:latin typeface="Times New Roman" panose="02020603050405020304" pitchFamily="18" charset="0"/>
                          <a:cs typeface="Times New Roman" panose="02020603050405020304" pitchFamily="18" charset="0"/>
                        </a:rPr>
                        <a:t>ASEAN</a:t>
                      </a:r>
                    </a:p>
                  </a:txBody>
                  <a:tcPr marL="31750" marR="31750" marT="12700" marB="12700" anchor="ctr"/>
                </a:tc>
                <a:tc>
                  <a:txBody>
                    <a:bodyPr/>
                    <a:lstStyle/>
                    <a:p>
                      <a:pPr algn="l" fontAlgn="ctr"/>
                      <a:r>
                        <a:rPr lang="en-US" sz="2500">
                          <a:effectLst/>
                          <a:latin typeface="Times New Roman" panose="02020603050405020304" pitchFamily="18" charset="0"/>
                          <a:cs typeface="Times New Roman" panose="02020603050405020304" pitchFamily="18" charset="0"/>
                        </a:rPr>
                        <a:t>Association of Southeast Asian Nations</a:t>
                      </a:r>
                    </a:p>
                  </a:txBody>
                  <a:tcPr marL="31750" marR="31750" marT="12700" marB="12700" anchor="ctr"/>
                </a:tc>
                <a:tc>
                  <a:txBody>
                    <a:bodyPr/>
                    <a:lstStyle/>
                    <a:p>
                      <a:pPr algn="l" fontAlgn="ctr"/>
                      <a:r>
                        <a:rPr lang="en-US" sz="2500" dirty="0" err="1">
                          <a:effectLst/>
                          <a:latin typeface="Times New Roman" panose="02020603050405020304" pitchFamily="18" charset="0"/>
                          <a:cs typeface="Times New Roman" panose="02020603050405020304" pitchFamily="18" charset="0"/>
                        </a:rPr>
                        <a:t>Hiệp</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hội</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các</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quốc</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gia</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Đông</a:t>
                      </a:r>
                      <a:r>
                        <a:rPr lang="en-US" sz="2500" dirty="0">
                          <a:effectLst/>
                          <a:latin typeface="Times New Roman" panose="02020603050405020304" pitchFamily="18" charset="0"/>
                          <a:cs typeface="Times New Roman" panose="02020603050405020304" pitchFamily="18" charset="0"/>
                        </a:rPr>
                        <a:t> Nam Á</a:t>
                      </a:r>
                    </a:p>
                  </a:txBody>
                  <a:tcPr marL="31750" marR="31750" marT="12700" marB="12700" anchor="ctr"/>
                </a:tc>
                <a:extLst>
                  <a:ext uri="{0D108BD9-81ED-4DB2-BD59-A6C34878D82A}">
                    <a16:rowId xmlns:a16="http://schemas.microsoft.com/office/drawing/2014/main" val="63347827"/>
                  </a:ext>
                </a:extLst>
              </a:tr>
              <a:tr h="412218">
                <a:tc>
                  <a:txBody>
                    <a:bodyPr/>
                    <a:lstStyle/>
                    <a:p>
                      <a:pPr algn="l" fontAlgn="ctr"/>
                      <a:r>
                        <a:rPr lang="en-US" sz="2500" b="1" dirty="0">
                          <a:effectLst/>
                          <a:latin typeface="Times New Roman" panose="02020603050405020304" pitchFamily="18" charset="0"/>
                          <a:cs typeface="Times New Roman" panose="02020603050405020304" pitchFamily="18" charset="0"/>
                        </a:rPr>
                        <a:t>CIA</a:t>
                      </a:r>
                    </a:p>
                  </a:txBody>
                  <a:tcPr marL="31750" marR="31750" marT="12700" marB="12700" anchor="ctr"/>
                </a:tc>
                <a:tc>
                  <a:txBody>
                    <a:bodyPr/>
                    <a:lstStyle/>
                    <a:p>
                      <a:pPr algn="l" fontAlgn="ctr"/>
                      <a:r>
                        <a:rPr lang="en-US" sz="2500">
                          <a:effectLst/>
                          <a:latin typeface="Times New Roman" panose="02020603050405020304" pitchFamily="18" charset="0"/>
                          <a:cs typeface="Times New Roman" panose="02020603050405020304" pitchFamily="18" charset="0"/>
                        </a:rPr>
                        <a:t>Central Intelligence Agency</a:t>
                      </a:r>
                    </a:p>
                  </a:txBody>
                  <a:tcPr marL="31750" marR="31750" marT="12700" marB="12700" anchor="ctr"/>
                </a:tc>
                <a:tc>
                  <a:txBody>
                    <a:bodyPr/>
                    <a:lstStyle/>
                    <a:p>
                      <a:pPr algn="l" fontAlgn="ctr"/>
                      <a:r>
                        <a:rPr lang="vi-VN" sz="2500" dirty="0">
                          <a:effectLst/>
                          <a:latin typeface="Times New Roman" panose="02020603050405020304" pitchFamily="18" charset="0"/>
                          <a:cs typeface="Times New Roman" panose="02020603050405020304" pitchFamily="18" charset="0"/>
                        </a:rPr>
                        <a:t>Cục Tình báo Trung ương Mỹ</a:t>
                      </a:r>
                    </a:p>
                  </a:txBody>
                  <a:tcPr marL="31750" marR="31750" marT="12700" marB="12700" anchor="ctr"/>
                </a:tc>
                <a:extLst>
                  <a:ext uri="{0D108BD9-81ED-4DB2-BD59-A6C34878D82A}">
                    <a16:rowId xmlns:a16="http://schemas.microsoft.com/office/drawing/2014/main" val="112977635"/>
                  </a:ext>
                </a:extLst>
              </a:tr>
              <a:tr h="638090">
                <a:tc>
                  <a:txBody>
                    <a:bodyPr/>
                    <a:lstStyle/>
                    <a:p>
                      <a:pPr algn="l" fontAlgn="ctr"/>
                      <a:r>
                        <a:rPr lang="en-US" sz="2500" b="1" dirty="0">
                          <a:effectLst/>
                          <a:latin typeface="Times New Roman" panose="02020603050405020304" pitchFamily="18" charset="0"/>
                          <a:cs typeface="Times New Roman" panose="02020603050405020304" pitchFamily="18" charset="0"/>
                        </a:rPr>
                        <a:t>FAO</a:t>
                      </a:r>
                    </a:p>
                  </a:txBody>
                  <a:tcPr marL="31750" marR="31750" marT="12700" marB="12700" anchor="ctr"/>
                </a:tc>
                <a:tc>
                  <a:txBody>
                    <a:bodyPr/>
                    <a:lstStyle/>
                    <a:p>
                      <a:pPr algn="l" fontAlgn="ctr"/>
                      <a:r>
                        <a:rPr lang="en-US" sz="2500" dirty="0">
                          <a:effectLst/>
                          <a:latin typeface="Times New Roman" panose="02020603050405020304" pitchFamily="18" charset="0"/>
                          <a:cs typeface="Times New Roman" panose="02020603050405020304" pitchFamily="18" charset="0"/>
                        </a:rPr>
                        <a:t>Food and Agriculture </a:t>
                      </a:r>
                      <a:r>
                        <a:rPr lang="en-US" sz="2500" dirty="0" err="1">
                          <a:effectLst/>
                          <a:latin typeface="Times New Roman" panose="02020603050405020304" pitchFamily="18" charset="0"/>
                          <a:cs typeface="Times New Roman" panose="02020603050405020304" pitchFamily="18" charset="0"/>
                        </a:rPr>
                        <a:t>Organisation</a:t>
                      </a:r>
                      <a:endParaRPr lang="en-US" sz="2500" dirty="0">
                        <a:effectLst/>
                        <a:latin typeface="Times New Roman" panose="02020603050405020304" pitchFamily="18" charset="0"/>
                        <a:cs typeface="Times New Roman" panose="02020603050405020304" pitchFamily="18" charset="0"/>
                      </a:endParaRPr>
                    </a:p>
                  </a:txBody>
                  <a:tcPr marL="31750" marR="31750" marT="12700" marB="12700" anchor="ctr"/>
                </a:tc>
                <a:tc>
                  <a:txBody>
                    <a:bodyPr/>
                    <a:lstStyle/>
                    <a:p>
                      <a:pPr algn="l" fontAlgn="ctr"/>
                      <a:r>
                        <a:rPr lang="vi-VN" sz="2500" dirty="0">
                          <a:effectLst/>
                          <a:latin typeface="Times New Roman" panose="02020603050405020304" pitchFamily="18" charset="0"/>
                          <a:cs typeface="Times New Roman" panose="02020603050405020304" pitchFamily="18" charset="0"/>
                        </a:rPr>
                        <a:t>Tổ chức Lương thực và Nông nghiệp Liên Hợp Quốc</a:t>
                      </a:r>
                    </a:p>
                  </a:txBody>
                  <a:tcPr marL="31750" marR="31750" marT="12700" marB="12700" anchor="ctr"/>
                </a:tc>
                <a:extLst>
                  <a:ext uri="{0D108BD9-81ED-4DB2-BD59-A6C34878D82A}">
                    <a16:rowId xmlns:a16="http://schemas.microsoft.com/office/drawing/2014/main" val="3069793526"/>
                  </a:ext>
                </a:extLst>
              </a:tr>
              <a:tr h="412218">
                <a:tc>
                  <a:txBody>
                    <a:bodyPr/>
                    <a:lstStyle/>
                    <a:p>
                      <a:pPr algn="l" fontAlgn="ctr"/>
                      <a:r>
                        <a:rPr lang="en-US" sz="2500" b="1" dirty="0">
                          <a:effectLst/>
                          <a:latin typeface="Times New Roman" panose="02020603050405020304" pitchFamily="18" charset="0"/>
                          <a:cs typeface="Times New Roman" panose="02020603050405020304" pitchFamily="18" charset="0"/>
                        </a:rPr>
                        <a:t>FBI</a:t>
                      </a:r>
                    </a:p>
                  </a:txBody>
                  <a:tcPr marL="31750" marR="31750" marT="12700" marB="12700" anchor="ctr"/>
                </a:tc>
                <a:tc>
                  <a:txBody>
                    <a:bodyPr/>
                    <a:lstStyle/>
                    <a:p>
                      <a:pPr algn="l" fontAlgn="ctr"/>
                      <a:r>
                        <a:rPr lang="en-US" sz="2500">
                          <a:effectLst/>
                          <a:latin typeface="Times New Roman" panose="02020603050405020304" pitchFamily="18" charset="0"/>
                          <a:cs typeface="Times New Roman" panose="02020603050405020304" pitchFamily="18" charset="0"/>
                        </a:rPr>
                        <a:t>Federal Bureau of Investigation</a:t>
                      </a:r>
                    </a:p>
                  </a:txBody>
                  <a:tcPr marL="31750" marR="31750" marT="12700" marB="12700" anchor="ctr"/>
                </a:tc>
                <a:tc>
                  <a:txBody>
                    <a:bodyPr/>
                    <a:lstStyle/>
                    <a:p>
                      <a:pPr algn="l" fontAlgn="ctr"/>
                      <a:r>
                        <a:rPr lang="en-US" sz="2500" dirty="0" err="1">
                          <a:effectLst/>
                          <a:latin typeface="Times New Roman" panose="02020603050405020304" pitchFamily="18" charset="0"/>
                          <a:cs typeface="Times New Roman" panose="02020603050405020304" pitchFamily="18" charset="0"/>
                        </a:rPr>
                        <a:t>Cục</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điều</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tra</a:t>
                      </a:r>
                      <a:r>
                        <a:rPr lang="en-US" sz="2500" dirty="0">
                          <a:effectLst/>
                          <a:latin typeface="Times New Roman" panose="02020603050405020304" pitchFamily="18" charset="0"/>
                          <a:cs typeface="Times New Roman" panose="02020603050405020304" pitchFamily="18" charset="0"/>
                        </a:rPr>
                        <a:t> Liên bang </a:t>
                      </a:r>
                      <a:r>
                        <a:rPr lang="en-US" sz="2500" dirty="0" err="1">
                          <a:effectLst/>
                          <a:latin typeface="Times New Roman" panose="02020603050405020304" pitchFamily="18" charset="0"/>
                          <a:cs typeface="Times New Roman" panose="02020603050405020304" pitchFamily="18" charset="0"/>
                        </a:rPr>
                        <a:t>Mỹ</a:t>
                      </a:r>
                      <a:endParaRPr lang="en-US" sz="2500" dirty="0">
                        <a:effectLst/>
                        <a:latin typeface="Times New Roman" panose="02020603050405020304" pitchFamily="18" charset="0"/>
                        <a:cs typeface="Times New Roman" panose="02020603050405020304" pitchFamily="18" charset="0"/>
                      </a:endParaRPr>
                    </a:p>
                  </a:txBody>
                  <a:tcPr marL="31750" marR="31750" marT="12700" marB="12700" anchor="ctr"/>
                </a:tc>
                <a:extLst>
                  <a:ext uri="{0D108BD9-81ED-4DB2-BD59-A6C34878D82A}">
                    <a16:rowId xmlns:a16="http://schemas.microsoft.com/office/drawing/2014/main" val="4231670721"/>
                  </a:ext>
                </a:extLst>
              </a:tr>
              <a:tr h="638090">
                <a:tc>
                  <a:txBody>
                    <a:bodyPr/>
                    <a:lstStyle/>
                    <a:p>
                      <a:pPr algn="l" fontAlgn="ctr"/>
                      <a:r>
                        <a:rPr lang="en-US" sz="2500" b="1" dirty="0" err="1">
                          <a:effectLst/>
                          <a:latin typeface="Times New Roman" panose="02020603050405020304" pitchFamily="18" charset="0"/>
                          <a:cs typeface="Times New Roman" panose="02020603050405020304" pitchFamily="18" charset="0"/>
                        </a:rPr>
                        <a:t>IAEA</a:t>
                      </a:r>
                      <a:endParaRPr lang="en-US" sz="2500" b="1" dirty="0">
                        <a:effectLst/>
                        <a:latin typeface="Times New Roman" panose="02020603050405020304" pitchFamily="18" charset="0"/>
                        <a:cs typeface="Times New Roman" panose="02020603050405020304" pitchFamily="18" charset="0"/>
                      </a:endParaRPr>
                    </a:p>
                  </a:txBody>
                  <a:tcPr marL="31750" marR="31750" marT="12700" marB="12700" anchor="ctr"/>
                </a:tc>
                <a:tc>
                  <a:txBody>
                    <a:bodyPr/>
                    <a:lstStyle/>
                    <a:p>
                      <a:pPr algn="l" fontAlgn="ctr"/>
                      <a:r>
                        <a:rPr lang="en-US" sz="2500">
                          <a:effectLst/>
                          <a:latin typeface="Times New Roman" panose="02020603050405020304" pitchFamily="18" charset="0"/>
                          <a:cs typeface="Times New Roman" panose="02020603050405020304" pitchFamily="18" charset="0"/>
                        </a:rPr>
                        <a:t>International Atomic Energy Agency</a:t>
                      </a:r>
                    </a:p>
                  </a:txBody>
                  <a:tcPr marL="31750" marR="31750" marT="12700" marB="12700" anchor="ctr"/>
                </a:tc>
                <a:tc>
                  <a:txBody>
                    <a:bodyPr/>
                    <a:lstStyle/>
                    <a:p>
                      <a:pPr algn="l" fontAlgn="ctr"/>
                      <a:r>
                        <a:rPr lang="vi-VN" sz="2500" dirty="0">
                          <a:effectLst/>
                          <a:latin typeface="Times New Roman" panose="02020603050405020304" pitchFamily="18" charset="0"/>
                          <a:cs typeface="Times New Roman" panose="02020603050405020304" pitchFamily="18" charset="0"/>
                        </a:rPr>
                        <a:t>Cơ quan Năng lượng Nguyên tử Quốc tế</a:t>
                      </a:r>
                    </a:p>
                  </a:txBody>
                  <a:tcPr marL="31750" marR="31750" marT="12700" marB="12700" anchor="ctr"/>
                </a:tc>
                <a:extLst>
                  <a:ext uri="{0D108BD9-81ED-4DB2-BD59-A6C34878D82A}">
                    <a16:rowId xmlns:a16="http://schemas.microsoft.com/office/drawing/2014/main" val="3711179361"/>
                  </a:ext>
                </a:extLst>
              </a:tr>
              <a:tr h="412218">
                <a:tc>
                  <a:txBody>
                    <a:bodyPr/>
                    <a:lstStyle/>
                    <a:p>
                      <a:pPr algn="l" fontAlgn="ctr"/>
                      <a:r>
                        <a:rPr lang="en-US" sz="2500" b="1" dirty="0">
                          <a:effectLst/>
                          <a:latin typeface="Times New Roman" panose="02020603050405020304" pitchFamily="18" charset="0"/>
                          <a:cs typeface="Times New Roman" panose="02020603050405020304" pitchFamily="18" charset="0"/>
                        </a:rPr>
                        <a:t>ICC</a:t>
                      </a:r>
                    </a:p>
                  </a:txBody>
                  <a:tcPr marL="31750" marR="31750" marT="12700" marB="12700" anchor="ctr"/>
                </a:tc>
                <a:tc>
                  <a:txBody>
                    <a:bodyPr/>
                    <a:lstStyle/>
                    <a:p>
                      <a:pPr algn="l" fontAlgn="ctr"/>
                      <a:r>
                        <a:rPr lang="en-US" sz="2500">
                          <a:effectLst/>
                          <a:latin typeface="Times New Roman" panose="02020603050405020304" pitchFamily="18" charset="0"/>
                          <a:cs typeface="Times New Roman" panose="02020603050405020304" pitchFamily="18" charset="0"/>
                        </a:rPr>
                        <a:t>International Chamber of Commerce</a:t>
                      </a:r>
                    </a:p>
                  </a:txBody>
                  <a:tcPr marL="31750" marR="31750" marT="12700" marB="12700" anchor="ctr"/>
                </a:tc>
                <a:tc>
                  <a:txBody>
                    <a:bodyPr/>
                    <a:lstStyle/>
                    <a:p>
                      <a:pPr algn="l" fontAlgn="ctr"/>
                      <a:r>
                        <a:rPr lang="vi-VN" sz="2500" dirty="0">
                          <a:effectLst/>
                          <a:latin typeface="Times New Roman" panose="02020603050405020304" pitchFamily="18" charset="0"/>
                          <a:cs typeface="Times New Roman" panose="02020603050405020304" pitchFamily="18" charset="0"/>
                        </a:rPr>
                        <a:t>Phòng Thương mại Quốc tế</a:t>
                      </a:r>
                    </a:p>
                  </a:txBody>
                  <a:tcPr marL="31750" marR="31750" marT="12700" marB="12700" anchor="ctr"/>
                </a:tc>
                <a:extLst>
                  <a:ext uri="{0D108BD9-81ED-4DB2-BD59-A6C34878D82A}">
                    <a16:rowId xmlns:a16="http://schemas.microsoft.com/office/drawing/2014/main" val="1046304810"/>
                  </a:ext>
                </a:extLst>
              </a:tr>
              <a:tr h="412218">
                <a:tc>
                  <a:txBody>
                    <a:bodyPr/>
                    <a:lstStyle/>
                    <a:p>
                      <a:pPr algn="l" fontAlgn="ctr"/>
                      <a:r>
                        <a:rPr lang="en-US" sz="2500" b="1" dirty="0">
                          <a:effectLst/>
                          <a:latin typeface="Times New Roman" panose="02020603050405020304" pitchFamily="18" charset="0"/>
                          <a:cs typeface="Times New Roman" panose="02020603050405020304" pitchFamily="18" charset="0"/>
                        </a:rPr>
                        <a:t>WHO</a:t>
                      </a:r>
                    </a:p>
                  </a:txBody>
                  <a:tcPr marL="31750" marR="31750" marT="12700" marB="12700" anchor="ctr"/>
                </a:tc>
                <a:tc>
                  <a:txBody>
                    <a:bodyPr/>
                    <a:lstStyle/>
                    <a:p>
                      <a:pPr algn="l" fontAlgn="ctr"/>
                      <a:r>
                        <a:rPr lang="en-US" sz="2500">
                          <a:effectLst/>
                          <a:latin typeface="Times New Roman" panose="02020603050405020304" pitchFamily="18" charset="0"/>
                          <a:cs typeface="Times New Roman" panose="02020603050405020304" pitchFamily="18" charset="0"/>
                        </a:rPr>
                        <a:t>World Health Organization</a:t>
                      </a:r>
                    </a:p>
                  </a:txBody>
                  <a:tcPr marL="31750" marR="31750" marT="12700" marB="12700" anchor="ctr"/>
                </a:tc>
                <a:tc>
                  <a:txBody>
                    <a:bodyPr/>
                    <a:lstStyle/>
                    <a:p>
                      <a:pPr algn="l" fontAlgn="ctr"/>
                      <a:r>
                        <a:rPr lang="en-US" sz="2500" dirty="0" err="1">
                          <a:effectLst/>
                          <a:latin typeface="Times New Roman" panose="02020603050405020304" pitchFamily="18" charset="0"/>
                          <a:cs typeface="Times New Roman" panose="02020603050405020304" pitchFamily="18" charset="0"/>
                        </a:rPr>
                        <a:t>Tổ</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chức</a:t>
                      </a:r>
                      <a:r>
                        <a:rPr lang="en-US" sz="2500" dirty="0">
                          <a:effectLst/>
                          <a:latin typeface="Times New Roman" panose="02020603050405020304" pitchFamily="18" charset="0"/>
                          <a:cs typeface="Times New Roman" panose="02020603050405020304" pitchFamily="18" charset="0"/>
                        </a:rPr>
                        <a:t> Y </a:t>
                      </a:r>
                      <a:r>
                        <a:rPr lang="en-US" sz="2500" dirty="0" err="1">
                          <a:effectLst/>
                          <a:latin typeface="Times New Roman" panose="02020603050405020304" pitchFamily="18" charset="0"/>
                          <a:cs typeface="Times New Roman" panose="02020603050405020304" pitchFamily="18" charset="0"/>
                        </a:rPr>
                        <a:t>tế</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Thế</a:t>
                      </a:r>
                      <a:r>
                        <a:rPr lang="en-US" sz="2500" dirty="0">
                          <a:effectLst/>
                          <a:latin typeface="Times New Roman" panose="02020603050405020304" pitchFamily="18" charset="0"/>
                          <a:cs typeface="Times New Roman" panose="02020603050405020304" pitchFamily="18" charset="0"/>
                        </a:rPr>
                        <a:t> </a:t>
                      </a:r>
                      <a:r>
                        <a:rPr lang="en-US" sz="2500" dirty="0" err="1">
                          <a:effectLst/>
                          <a:latin typeface="Times New Roman" panose="02020603050405020304" pitchFamily="18" charset="0"/>
                          <a:cs typeface="Times New Roman" panose="02020603050405020304" pitchFamily="18" charset="0"/>
                        </a:rPr>
                        <a:t>giới</a:t>
                      </a:r>
                      <a:endParaRPr lang="en-US" sz="2500" dirty="0">
                        <a:effectLst/>
                        <a:latin typeface="Times New Roman" panose="02020603050405020304" pitchFamily="18" charset="0"/>
                        <a:cs typeface="Times New Roman" panose="02020603050405020304" pitchFamily="18" charset="0"/>
                      </a:endParaRPr>
                    </a:p>
                  </a:txBody>
                  <a:tcPr marL="31750" marR="31750" marT="12700" marB="12700" anchor="ctr"/>
                </a:tc>
                <a:extLst>
                  <a:ext uri="{0D108BD9-81ED-4DB2-BD59-A6C34878D82A}">
                    <a16:rowId xmlns:a16="http://schemas.microsoft.com/office/drawing/2014/main" val="4291312724"/>
                  </a:ext>
                </a:extLst>
              </a:tr>
            </a:tbl>
          </a:graphicData>
        </a:graphic>
      </p:graphicFrame>
    </p:spTree>
    <p:extLst>
      <p:ext uri="{BB962C8B-B14F-4D97-AF65-F5344CB8AC3E}">
        <p14:creationId xmlns:p14="http://schemas.microsoft.com/office/powerpoint/2010/main" val="33827895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5D873C7-FCCA-19A9-808F-EF1094C0FF41}"/>
              </a:ext>
            </a:extLst>
          </p:cNvPr>
          <p:cNvGraphicFramePr>
            <a:graphicFrameLocks noGrp="1"/>
          </p:cNvGraphicFramePr>
          <p:nvPr>
            <p:extLst>
              <p:ext uri="{D42A27DB-BD31-4B8C-83A1-F6EECF244321}">
                <p14:modId xmlns:p14="http://schemas.microsoft.com/office/powerpoint/2010/main" val="1145288515"/>
              </p:ext>
            </p:extLst>
          </p:nvPr>
        </p:nvGraphicFramePr>
        <p:xfrm>
          <a:off x="24066" y="105497"/>
          <a:ext cx="12082473" cy="5816600"/>
        </p:xfrm>
        <a:graphic>
          <a:graphicData uri="http://schemas.openxmlformats.org/drawingml/2006/table">
            <a:tbl>
              <a:tblPr firstRow="1" bandRow="1">
                <a:tableStyleId>{5C22544A-7EE6-4342-B048-85BDC9FD1C3A}</a:tableStyleId>
              </a:tblPr>
              <a:tblGrid>
                <a:gridCol w="2947734">
                  <a:extLst>
                    <a:ext uri="{9D8B030D-6E8A-4147-A177-3AD203B41FA5}">
                      <a16:colId xmlns:a16="http://schemas.microsoft.com/office/drawing/2014/main" val="3919694408"/>
                    </a:ext>
                  </a:extLst>
                </a:gridCol>
                <a:gridCol w="4463716">
                  <a:extLst>
                    <a:ext uri="{9D8B030D-6E8A-4147-A177-3AD203B41FA5}">
                      <a16:colId xmlns:a16="http://schemas.microsoft.com/office/drawing/2014/main" val="81328027"/>
                    </a:ext>
                  </a:extLst>
                </a:gridCol>
                <a:gridCol w="4671023">
                  <a:extLst>
                    <a:ext uri="{9D8B030D-6E8A-4147-A177-3AD203B41FA5}">
                      <a16:colId xmlns:a16="http://schemas.microsoft.com/office/drawing/2014/main" val="4191876780"/>
                    </a:ext>
                  </a:extLst>
                </a:gridCol>
              </a:tblGrid>
              <a:tr h="370840">
                <a:tc>
                  <a:txBody>
                    <a:bodyPr/>
                    <a:lstStyle/>
                    <a:p>
                      <a:pPr algn="ct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Tên</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viết</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tắt</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quốc</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tế</a:t>
                      </a:r>
                      <a:endParaRPr lang="en-US" sz="2600" dirty="0">
                        <a:latin typeface="Times New Roman" panose="02020603050405020304" pitchFamily="18" charset="0"/>
                        <a:cs typeface="Times New Roman" panose="02020603050405020304" pitchFamily="18" charset="0"/>
                      </a:endParaRPr>
                    </a:p>
                  </a:txBody>
                  <a:tcPr/>
                </a:tc>
                <a:tc>
                  <a:txBody>
                    <a:bodyPr/>
                    <a:lstStyle/>
                    <a:p>
                      <a:pPr algn="ct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Tên</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đầy</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đủ</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tiếng</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Anh</a:t>
                      </a:r>
                      <a:endParaRPr lang="en-US" sz="2600" dirty="0">
                        <a:latin typeface="Times New Roman" panose="02020603050405020304" pitchFamily="18" charset="0"/>
                        <a:cs typeface="Times New Roman" panose="02020603050405020304" pitchFamily="18" charset="0"/>
                      </a:endParaRPr>
                    </a:p>
                  </a:txBody>
                  <a:tcPr anchor="ctr"/>
                </a:tc>
                <a:tc>
                  <a:txBody>
                    <a:bodyPr/>
                    <a:lstStyle/>
                    <a:p>
                      <a:pPr algn="ct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Tên</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đầy</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đủ</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tiếng</a:t>
                      </a:r>
                      <a:r>
                        <a:rPr lang="en-US" sz="2600" b="1" i="0" kern="1200" dirty="0">
                          <a:solidFill>
                            <a:schemeClr val="lt1"/>
                          </a:solidFill>
                          <a:effectLst/>
                          <a:latin typeface="Times New Roman" panose="02020603050405020304" pitchFamily="18" charset="0"/>
                          <a:ea typeface="+mn-ea"/>
                          <a:cs typeface="Times New Roman" panose="02020603050405020304" pitchFamily="18" charset="0"/>
                        </a:rPr>
                        <a:t> </a:t>
                      </a:r>
                      <a:r>
                        <a:rPr lang="en-US" sz="2600" b="1" i="0" kern="1200" dirty="0" err="1">
                          <a:solidFill>
                            <a:schemeClr val="lt1"/>
                          </a:solidFill>
                          <a:effectLst/>
                          <a:latin typeface="Times New Roman" panose="02020603050405020304" pitchFamily="18" charset="0"/>
                          <a:ea typeface="+mn-ea"/>
                          <a:cs typeface="Times New Roman" panose="02020603050405020304" pitchFamily="18" charset="0"/>
                        </a:rPr>
                        <a:t>Việt</a:t>
                      </a:r>
                      <a:endParaRPr lang="en-US" sz="2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66359041"/>
                  </a:ext>
                </a:extLst>
              </a:tr>
              <a:tr h="370840">
                <a:tc>
                  <a:txBody>
                    <a:bodyPr/>
                    <a:lstStyle/>
                    <a:p>
                      <a:pPr algn="l" fontAlgn="ctr"/>
                      <a:r>
                        <a:rPr lang="en-US" sz="2600" b="1" dirty="0">
                          <a:effectLst/>
                          <a:latin typeface="Times New Roman" panose="02020603050405020304" pitchFamily="18" charset="0"/>
                          <a:cs typeface="Times New Roman" panose="02020603050405020304" pitchFamily="18" charset="0"/>
                        </a:rPr>
                        <a:t>OPEC</a:t>
                      </a:r>
                    </a:p>
                  </a:txBody>
                  <a:tcPr marL="31750" marR="31750" marT="12700" marB="12700" anchor="ctr"/>
                </a:tc>
                <a:tc>
                  <a:txBody>
                    <a:bodyPr/>
                    <a:lstStyle/>
                    <a:p>
                      <a:pPr algn="l" fontAlgn="ctr"/>
                      <a:r>
                        <a:rPr lang="en-US" sz="2600" dirty="0">
                          <a:effectLst/>
                          <a:latin typeface="Times New Roman" panose="02020603050405020304" pitchFamily="18" charset="0"/>
                          <a:cs typeface="Times New Roman" panose="02020603050405020304" pitchFamily="18" charset="0"/>
                        </a:rPr>
                        <a:t>Organization of the Petroleum Exporting Countries</a:t>
                      </a:r>
                    </a:p>
                  </a:txBody>
                  <a:tcPr marL="31750" marR="31750" marT="12700" marB="12700" anchor="ctr"/>
                </a:tc>
                <a:tc>
                  <a:txBody>
                    <a:bodyPr/>
                    <a:lstStyle/>
                    <a:p>
                      <a:pPr algn="l" fontAlgn="ctr"/>
                      <a:r>
                        <a:rPr lang="vi-VN" sz="2600" dirty="0">
                          <a:effectLst/>
                          <a:latin typeface="Times New Roman" panose="02020603050405020304" pitchFamily="18" charset="0"/>
                          <a:cs typeface="Times New Roman" panose="02020603050405020304" pitchFamily="18" charset="0"/>
                        </a:rPr>
                        <a:t>Tổ chức Các nước Xuất khẩu Dầu mỏ</a:t>
                      </a:r>
                    </a:p>
                  </a:txBody>
                  <a:tcPr marL="31750" marR="31750" marT="12700" marB="12700" anchor="ctr"/>
                </a:tc>
                <a:extLst>
                  <a:ext uri="{0D108BD9-81ED-4DB2-BD59-A6C34878D82A}">
                    <a16:rowId xmlns:a16="http://schemas.microsoft.com/office/drawing/2014/main" val="1539781274"/>
                  </a:ext>
                </a:extLst>
              </a:tr>
              <a:tr h="370840">
                <a:tc>
                  <a:txBody>
                    <a:bodyPr/>
                    <a:lstStyle/>
                    <a:p>
                      <a:pPr algn="l" fontAlgn="ctr"/>
                      <a:r>
                        <a:rPr lang="en-US" sz="2600" b="1" dirty="0">
                          <a:effectLst/>
                          <a:latin typeface="Times New Roman" panose="02020603050405020304" pitchFamily="18" charset="0"/>
                          <a:cs typeface="Times New Roman" panose="02020603050405020304" pitchFamily="18" charset="0"/>
                        </a:rPr>
                        <a:t>UEFA</a:t>
                      </a:r>
                    </a:p>
                  </a:txBody>
                  <a:tcPr marL="31750" marR="31750" marT="12700" marB="12700" anchor="ctr"/>
                </a:tc>
                <a:tc>
                  <a:txBody>
                    <a:bodyPr/>
                    <a:lstStyle/>
                    <a:p>
                      <a:pPr algn="l" fontAlgn="ctr"/>
                      <a:r>
                        <a:rPr lang="en-US" sz="2600" dirty="0">
                          <a:effectLst/>
                          <a:latin typeface="Times New Roman" panose="02020603050405020304" pitchFamily="18" charset="0"/>
                          <a:cs typeface="Times New Roman" panose="02020603050405020304" pitchFamily="18" charset="0"/>
                        </a:rPr>
                        <a:t>The Union of European Football Associations</a:t>
                      </a:r>
                    </a:p>
                  </a:txBody>
                  <a:tcPr marL="31750" marR="31750" marT="12700" marB="12700" anchor="ctr"/>
                </a:tc>
                <a:tc>
                  <a:txBody>
                    <a:bodyPr/>
                    <a:lstStyle/>
                    <a:p>
                      <a:pPr algn="l" fontAlgn="ctr"/>
                      <a:r>
                        <a:rPr lang="en-US" sz="2600" dirty="0">
                          <a:effectLst/>
                          <a:latin typeface="Times New Roman" panose="02020603050405020304" pitchFamily="18" charset="0"/>
                          <a:cs typeface="Times New Roman" panose="02020603050405020304" pitchFamily="18" charset="0"/>
                        </a:rPr>
                        <a:t>Liên </a:t>
                      </a:r>
                      <a:r>
                        <a:rPr lang="en-US" sz="2600" dirty="0" err="1">
                          <a:effectLst/>
                          <a:latin typeface="Times New Roman" panose="02020603050405020304" pitchFamily="18" charset="0"/>
                          <a:cs typeface="Times New Roman" panose="02020603050405020304" pitchFamily="18" charset="0"/>
                        </a:rPr>
                        <a:t>đoàn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bóng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châu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Âu</a:t>
                      </a:r>
                      <a:endParaRPr lang="en-US" sz="2600" dirty="0">
                        <a:effectLst/>
                        <a:latin typeface="Times New Roman" panose="02020603050405020304" pitchFamily="18" charset="0"/>
                        <a:cs typeface="Times New Roman" panose="02020603050405020304" pitchFamily="18" charset="0"/>
                      </a:endParaRPr>
                    </a:p>
                  </a:txBody>
                  <a:tcPr marL="31750" marR="31750" marT="12700" marB="12700" anchor="ctr"/>
                </a:tc>
                <a:extLst>
                  <a:ext uri="{0D108BD9-81ED-4DB2-BD59-A6C34878D82A}">
                    <a16:rowId xmlns:a16="http://schemas.microsoft.com/office/drawing/2014/main" val="2642912481"/>
                  </a:ext>
                </a:extLst>
              </a:tr>
              <a:tr h="370840">
                <a:tc>
                  <a:txBody>
                    <a:bodyPr/>
                    <a:lstStyle/>
                    <a:p>
                      <a:pPr algn="l" fontAlgn="ctr"/>
                      <a:r>
                        <a:rPr lang="en-US" sz="2600" b="1" dirty="0">
                          <a:effectLst/>
                          <a:latin typeface="Times New Roman" panose="02020603050405020304" pitchFamily="18" charset="0"/>
                          <a:cs typeface="Times New Roman" panose="02020603050405020304" pitchFamily="18" charset="0"/>
                        </a:rPr>
                        <a:t>UN</a:t>
                      </a:r>
                    </a:p>
                  </a:txBody>
                  <a:tcPr marL="31750" marR="31750" marT="12700" marB="12700" anchor="ctr"/>
                </a:tc>
                <a:tc>
                  <a:txBody>
                    <a:bodyPr/>
                    <a:lstStyle/>
                    <a:p>
                      <a:pPr algn="l" fontAlgn="ctr"/>
                      <a:r>
                        <a:rPr lang="en-US" sz="2600" dirty="0">
                          <a:effectLst/>
                          <a:latin typeface="Times New Roman" panose="02020603050405020304" pitchFamily="18" charset="0"/>
                          <a:cs typeface="Times New Roman" panose="02020603050405020304" pitchFamily="18" charset="0"/>
                        </a:rPr>
                        <a:t>United Nations</a:t>
                      </a:r>
                    </a:p>
                  </a:txBody>
                  <a:tcPr marL="31750" marR="31750" marT="12700" marB="12700" anchor="ctr"/>
                </a:tc>
                <a:tc>
                  <a:txBody>
                    <a:bodyPr/>
                    <a:lstStyle/>
                    <a:p>
                      <a:pPr algn="l" fontAlgn="ctr"/>
                      <a:r>
                        <a:rPr lang="en-US" sz="2600">
                          <a:effectLst/>
                          <a:latin typeface="Times New Roman" panose="02020603050405020304" pitchFamily="18" charset="0"/>
                          <a:cs typeface="Times New Roman" panose="02020603050405020304" pitchFamily="18" charset="0"/>
                        </a:rPr>
                        <a:t>Liên Hợp Quốc</a:t>
                      </a:r>
                    </a:p>
                  </a:txBody>
                  <a:tcPr marL="31750" marR="31750" marT="12700" marB="12700" anchor="ctr"/>
                </a:tc>
                <a:extLst>
                  <a:ext uri="{0D108BD9-81ED-4DB2-BD59-A6C34878D82A}">
                    <a16:rowId xmlns:a16="http://schemas.microsoft.com/office/drawing/2014/main" val="3903328829"/>
                  </a:ext>
                </a:extLst>
              </a:tr>
              <a:tr h="370840">
                <a:tc>
                  <a:txBody>
                    <a:bodyPr/>
                    <a:lstStyle/>
                    <a:p>
                      <a:pPr algn="l" fontAlgn="ctr"/>
                      <a:r>
                        <a:rPr lang="en-US" sz="2600" b="1" dirty="0">
                          <a:effectLst/>
                          <a:latin typeface="Times New Roman" panose="02020603050405020304" pitchFamily="18" charset="0"/>
                          <a:cs typeface="Times New Roman" panose="02020603050405020304" pitchFamily="18" charset="0"/>
                        </a:rPr>
                        <a:t>UNESCO</a:t>
                      </a:r>
                    </a:p>
                  </a:txBody>
                  <a:tcPr marL="31750" marR="31750" marT="12700" marB="12700" anchor="ctr"/>
                </a:tc>
                <a:tc>
                  <a:txBody>
                    <a:bodyPr/>
                    <a:lstStyle/>
                    <a:p>
                      <a:pPr algn="l" fontAlgn="ctr"/>
                      <a:r>
                        <a:rPr lang="en-US" sz="2600" dirty="0">
                          <a:effectLst/>
                          <a:latin typeface="Times New Roman" panose="02020603050405020304" pitchFamily="18" charset="0"/>
                          <a:cs typeface="Times New Roman" panose="02020603050405020304" pitchFamily="18" charset="0"/>
                        </a:rPr>
                        <a:t>The United Nations Educational, Scientific and Cultural Organization</a:t>
                      </a:r>
                    </a:p>
                  </a:txBody>
                  <a:tcPr marL="31750" marR="31750" marT="12700" marB="12700" anchor="ctr"/>
                </a:tc>
                <a:tc>
                  <a:txBody>
                    <a:bodyPr/>
                    <a:lstStyle/>
                    <a:p>
                      <a:pPr algn="l" fontAlgn="ctr"/>
                      <a:r>
                        <a:rPr lang="en-US" sz="2600" dirty="0" err="1">
                          <a:effectLst/>
                          <a:latin typeface="Times New Roman" panose="02020603050405020304" pitchFamily="18" charset="0"/>
                          <a:cs typeface="Times New Roman" panose="02020603050405020304" pitchFamily="18" charset="0"/>
                        </a:rPr>
                        <a:t>Tổ</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chức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Giáo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dục</a:t>
                      </a:r>
                      <a:r>
                        <a:rPr lang="en-US" sz="2600" dirty="0">
                          <a:effectLst/>
                          <a:latin typeface="Times New Roman" panose="02020603050405020304" pitchFamily="18" charset="0"/>
                          <a:cs typeface="Times New Roman" panose="02020603050405020304" pitchFamily="18" charset="0"/>
                        </a:rPr>
                        <a:t>, Khoa </a:t>
                      </a:r>
                      <a:r>
                        <a:rPr lang="en-US" sz="2600" dirty="0" err="1">
                          <a:effectLst/>
                          <a:latin typeface="Times New Roman" panose="02020603050405020304" pitchFamily="18" charset="0"/>
                          <a:cs typeface="Times New Roman" panose="02020603050405020304" pitchFamily="18" charset="0"/>
                        </a:rPr>
                        <a:t>học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Văn </a:t>
                      </a:r>
                      <a:r>
                        <a:rPr lang="en-US" sz="2600" dirty="0" err="1">
                          <a:effectLst/>
                          <a:latin typeface="Times New Roman" panose="02020603050405020304" pitchFamily="18" charset="0"/>
                          <a:cs typeface="Times New Roman" panose="02020603050405020304" pitchFamily="18" charset="0"/>
                        </a:rPr>
                        <a:t>hoá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Liên </a:t>
                      </a:r>
                      <a:r>
                        <a:rPr lang="en-US" sz="2600" dirty="0" err="1">
                          <a:effectLst/>
                          <a:latin typeface="Times New Roman" panose="02020603050405020304" pitchFamily="18" charset="0"/>
                          <a:cs typeface="Times New Roman" panose="02020603050405020304" pitchFamily="18" charset="0"/>
                        </a:rPr>
                        <a:t>Hợp</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Quốc</a:t>
                      </a:r>
                      <a:endParaRPr lang="en-US" sz="2600" dirty="0">
                        <a:effectLst/>
                        <a:latin typeface="Times New Roman" panose="02020603050405020304" pitchFamily="18" charset="0"/>
                        <a:cs typeface="Times New Roman" panose="02020603050405020304" pitchFamily="18" charset="0"/>
                      </a:endParaRPr>
                    </a:p>
                  </a:txBody>
                  <a:tcPr marL="31750" marR="31750" marT="12700" marB="12700" anchor="ctr"/>
                </a:tc>
                <a:extLst>
                  <a:ext uri="{0D108BD9-81ED-4DB2-BD59-A6C34878D82A}">
                    <a16:rowId xmlns:a16="http://schemas.microsoft.com/office/drawing/2014/main" val="1762846513"/>
                  </a:ext>
                </a:extLst>
              </a:tr>
              <a:tr h="370840">
                <a:tc>
                  <a:txBody>
                    <a:bodyPr/>
                    <a:lstStyle/>
                    <a:p>
                      <a:pPr algn="l" fontAlgn="ctr"/>
                      <a:r>
                        <a:rPr lang="en-US" sz="2600" b="1" dirty="0">
                          <a:effectLst/>
                          <a:latin typeface="Times New Roman" panose="02020603050405020304" pitchFamily="18" charset="0"/>
                          <a:cs typeface="Times New Roman" panose="02020603050405020304" pitchFamily="18" charset="0"/>
                        </a:rPr>
                        <a:t>UNICEF</a:t>
                      </a:r>
                    </a:p>
                  </a:txBody>
                  <a:tcPr marL="31750" marR="31750" marT="12700" marB="12700" anchor="ctr"/>
                </a:tc>
                <a:tc>
                  <a:txBody>
                    <a:bodyPr/>
                    <a:lstStyle/>
                    <a:p>
                      <a:pPr algn="l" fontAlgn="ctr"/>
                      <a:r>
                        <a:rPr lang="en-US" sz="2600" dirty="0">
                          <a:effectLst/>
                          <a:latin typeface="Times New Roman" panose="02020603050405020304" pitchFamily="18" charset="0"/>
                          <a:cs typeface="Times New Roman" panose="02020603050405020304" pitchFamily="18" charset="0"/>
                        </a:rPr>
                        <a:t>The United Nations Children's Fund</a:t>
                      </a:r>
                    </a:p>
                  </a:txBody>
                  <a:tcPr marL="31750" marR="31750" marT="12700" marB="12700" anchor="ctr"/>
                </a:tc>
                <a:tc>
                  <a:txBody>
                    <a:bodyPr/>
                    <a:lstStyle/>
                    <a:p>
                      <a:pPr algn="l" fontAlgn="ctr"/>
                      <a:r>
                        <a:rPr lang="en-US" sz="2600" dirty="0" err="1">
                          <a:effectLst/>
                          <a:latin typeface="Times New Roman" panose="02020603050405020304" pitchFamily="18" charset="0"/>
                          <a:cs typeface="Times New Roman" panose="02020603050405020304" pitchFamily="18" charset="0"/>
                        </a:rPr>
                        <a:t>Quỹ</a:t>
                      </a:r>
                      <a:r>
                        <a:rPr lang="en-US" sz="2600" dirty="0">
                          <a:effectLst/>
                          <a:latin typeface="Times New Roman" panose="02020603050405020304" pitchFamily="18" charset="0"/>
                          <a:cs typeface="Times New Roman" panose="02020603050405020304" pitchFamily="18" charset="0"/>
                        </a:rPr>
                        <a:t> Nhi </a:t>
                      </a:r>
                      <a:r>
                        <a:rPr lang="en-US" sz="2600" dirty="0" err="1">
                          <a:effectLst/>
                          <a:latin typeface="Times New Roman" panose="02020603050405020304" pitchFamily="18" charset="0"/>
                          <a:cs typeface="Times New Roman" panose="02020603050405020304" pitchFamily="18" charset="0"/>
                        </a:rPr>
                        <a:t>đồng</a:t>
                      </a:r>
                      <a:r>
                        <a:rPr lang="en-US" sz="2600" dirty="0">
                          <a:effectLst/>
                          <a:latin typeface="Times New Roman" panose="02020603050405020304" pitchFamily="18" charset="0"/>
                          <a:cs typeface="Times New Roman" panose="02020603050405020304" pitchFamily="18" charset="0"/>
                        </a:rPr>
                        <a:t> Liên </a:t>
                      </a:r>
                      <a:r>
                        <a:rPr lang="en-US" sz="2600" dirty="0" err="1">
                          <a:effectLst/>
                          <a:latin typeface="Times New Roman" panose="02020603050405020304" pitchFamily="18" charset="0"/>
                          <a:cs typeface="Times New Roman" panose="02020603050405020304" pitchFamily="18" charset="0"/>
                        </a:rPr>
                        <a:t>Hợp</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Quốc</a:t>
                      </a:r>
                      <a:endParaRPr lang="en-US" sz="2600" dirty="0">
                        <a:effectLst/>
                        <a:latin typeface="Times New Roman" panose="02020603050405020304" pitchFamily="18" charset="0"/>
                        <a:cs typeface="Times New Roman" panose="02020603050405020304" pitchFamily="18" charset="0"/>
                      </a:endParaRPr>
                    </a:p>
                  </a:txBody>
                  <a:tcPr marL="31750" marR="31750" marT="12700" marB="12700" anchor="ctr"/>
                </a:tc>
                <a:extLst>
                  <a:ext uri="{0D108BD9-81ED-4DB2-BD59-A6C34878D82A}">
                    <a16:rowId xmlns:a16="http://schemas.microsoft.com/office/drawing/2014/main" val="573342563"/>
                  </a:ext>
                </a:extLst>
              </a:tr>
              <a:tr h="370840">
                <a:tc>
                  <a:txBody>
                    <a:bodyPr/>
                    <a:lstStyle/>
                    <a:p>
                      <a:pPr algn="l" fontAlgn="ctr"/>
                      <a:r>
                        <a:rPr lang="en-US" sz="2600" b="1" dirty="0">
                          <a:effectLst/>
                          <a:latin typeface="Times New Roman" panose="02020603050405020304" pitchFamily="18" charset="0"/>
                          <a:cs typeface="Times New Roman" panose="02020603050405020304" pitchFamily="18" charset="0"/>
                        </a:rPr>
                        <a:t>WB</a:t>
                      </a:r>
                    </a:p>
                  </a:txBody>
                  <a:tcPr marL="31750" marR="31750" marT="12700" marB="12700" anchor="ctr"/>
                </a:tc>
                <a:tc>
                  <a:txBody>
                    <a:bodyPr/>
                    <a:lstStyle/>
                    <a:p>
                      <a:pPr algn="l" fontAlgn="ctr"/>
                      <a:r>
                        <a:rPr lang="en-US" sz="2600">
                          <a:effectLst/>
                          <a:latin typeface="Times New Roman" panose="02020603050405020304" pitchFamily="18" charset="0"/>
                          <a:cs typeface="Times New Roman" panose="02020603050405020304" pitchFamily="18" charset="0"/>
                        </a:rPr>
                        <a:t>World Bank</a:t>
                      </a:r>
                    </a:p>
                  </a:txBody>
                  <a:tcPr marL="31750" marR="31750" marT="12700" marB="12700" anchor="ctr"/>
                </a:tc>
                <a:tc>
                  <a:txBody>
                    <a:bodyPr/>
                    <a:lstStyle/>
                    <a:p>
                      <a:pPr algn="l" fontAlgn="ctr"/>
                      <a:r>
                        <a:rPr lang="en-US" sz="2600" dirty="0" err="1">
                          <a:effectLst/>
                          <a:latin typeface="Times New Roman" panose="02020603050405020304" pitchFamily="18" charset="0"/>
                          <a:cs typeface="Times New Roman" panose="02020603050405020304" pitchFamily="18" charset="0"/>
                        </a:rPr>
                        <a:t>Ngân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hàng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Thế</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giới</a:t>
                      </a:r>
                      <a:endParaRPr lang="en-US" sz="2600" dirty="0">
                        <a:effectLst/>
                        <a:latin typeface="Times New Roman" panose="02020603050405020304" pitchFamily="18" charset="0"/>
                        <a:cs typeface="Times New Roman" panose="02020603050405020304" pitchFamily="18" charset="0"/>
                      </a:endParaRPr>
                    </a:p>
                  </a:txBody>
                  <a:tcPr marL="31750" marR="31750" marT="12700" marB="12700" anchor="ctr"/>
                </a:tc>
                <a:extLst>
                  <a:ext uri="{0D108BD9-81ED-4DB2-BD59-A6C34878D82A}">
                    <a16:rowId xmlns:a16="http://schemas.microsoft.com/office/drawing/2014/main" val="968528856"/>
                  </a:ext>
                </a:extLst>
              </a:tr>
              <a:tr h="370840">
                <a:tc>
                  <a:txBody>
                    <a:bodyPr/>
                    <a:lstStyle/>
                    <a:p>
                      <a:pPr algn="l" fontAlgn="ctr"/>
                      <a:r>
                        <a:rPr lang="en-US" sz="2600" b="1" dirty="0">
                          <a:effectLst/>
                          <a:latin typeface="Times New Roman" panose="02020603050405020304" pitchFamily="18" charset="0"/>
                          <a:cs typeface="Times New Roman" panose="02020603050405020304" pitchFamily="18" charset="0"/>
                        </a:rPr>
                        <a:t>WHO</a:t>
                      </a:r>
                    </a:p>
                  </a:txBody>
                  <a:tcPr marL="31750" marR="31750" marT="12700" marB="12700" anchor="ctr"/>
                </a:tc>
                <a:tc>
                  <a:txBody>
                    <a:bodyPr/>
                    <a:lstStyle/>
                    <a:p>
                      <a:pPr algn="l" fontAlgn="ctr"/>
                      <a:r>
                        <a:rPr lang="en-US" sz="2600">
                          <a:effectLst/>
                          <a:latin typeface="Times New Roman" panose="02020603050405020304" pitchFamily="18" charset="0"/>
                          <a:cs typeface="Times New Roman" panose="02020603050405020304" pitchFamily="18" charset="0"/>
                        </a:rPr>
                        <a:t>World Health Organization</a:t>
                      </a:r>
                    </a:p>
                  </a:txBody>
                  <a:tcPr marL="31750" marR="31750" marT="12700" marB="12700" anchor="ctr"/>
                </a:tc>
                <a:tc>
                  <a:txBody>
                    <a:bodyPr/>
                    <a:lstStyle/>
                    <a:p>
                      <a:pPr algn="l" fontAlgn="ctr"/>
                      <a:r>
                        <a:rPr lang="en-US" sz="2600" dirty="0" err="1">
                          <a:effectLst/>
                          <a:latin typeface="Times New Roman" panose="02020603050405020304" pitchFamily="18" charset="0"/>
                          <a:cs typeface="Times New Roman" panose="02020603050405020304" pitchFamily="18" charset="0"/>
                        </a:rPr>
                        <a:t>Tổ</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chức</a:t>
                      </a:r>
                      <a:r>
                        <a:rPr lang="en-US" sz="2600" dirty="0">
                          <a:effectLst/>
                          <a:latin typeface="Times New Roman" panose="02020603050405020304" pitchFamily="18" charset="0"/>
                          <a:cs typeface="Times New Roman" panose="02020603050405020304" pitchFamily="18" charset="0"/>
                        </a:rPr>
                        <a:t> Y </a:t>
                      </a:r>
                      <a:r>
                        <a:rPr lang="en-US" sz="2600" dirty="0" err="1">
                          <a:effectLst/>
                          <a:latin typeface="Times New Roman" panose="02020603050405020304" pitchFamily="18" charset="0"/>
                          <a:cs typeface="Times New Roman" panose="02020603050405020304" pitchFamily="18" charset="0"/>
                        </a:rPr>
                        <a:t>tế</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Thế</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giới</a:t>
                      </a:r>
                      <a:endParaRPr lang="en-US" sz="2600" dirty="0">
                        <a:effectLst/>
                        <a:latin typeface="Times New Roman" panose="02020603050405020304" pitchFamily="18" charset="0"/>
                        <a:cs typeface="Times New Roman" panose="02020603050405020304" pitchFamily="18" charset="0"/>
                      </a:endParaRPr>
                    </a:p>
                  </a:txBody>
                  <a:tcPr marL="31750" marR="31750" marT="12700" marB="12700" anchor="ctr"/>
                </a:tc>
                <a:extLst>
                  <a:ext uri="{0D108BD9-81ED-4DB2-BD59-A6C34878D82A}">
                    <a16:rowId xmlns:a16="http://schemas.microsoft.com/office/drawing/2014/main" val="4291312724"/>
                  </a:ext>
                </a:extLst>
              </a:tr>
            </a:tbl>
          </a:graphicData>
        </a:graphic>
      </p:graphicFrame>
    </p:spTree>
    <p:extLst>
      <p:ext uri="{BB962C8B-B14F-4D97-AF65-F5344CB8AC3E}">
        <p14:creationId xmlns:p14="http://schemas.microsoft.com/office/powerpoint/2010/main" val="1130013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1344</Words>
  <Application>Microsoft Office PowerPoint</Application>
  <PresentationFormat>Widescreen</PresentationFormat>
  <Paragraphs>198</Paragraphs>
  <Slides>12</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Book Antiqua</vt:lpstr>
      <vt:lpstr>Calibri</vt:lpstr>
      <vt:lpstr>Calibri Light</vt:lpstr>
      <vt:lpstr>Century Gothic</vt:lpstr>
      <vt:lpstr>Times New Roman</vt:lpstr>
      <vt:lpstr>1_Office Theme</vt:lpstr>
      <vt:lpstr>Apothecary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55</cp:revision>
  <dcterms:created xsi:type="dcterms:W3CDTF">2022-06-13T13:46:00Z</dcterms:created>
  <dcterms:modified xsi:type="dcterms:W3CDTF">2025-10-23T14:18:48Z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E39BD0B262CC4649AB91B36494A2D08E</vt:lpwstr>
  </property>
  <property fmtid="{D5CDD505-2E9C-101B-9397-08002B2CF9AE}" pid="3" name="KSOProductBuildVer">
    <vt:lpwstr>1033-11.2.0.11537</vt:lpwstr>
  </property>
</Properties>
</file>