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89" r:id="rId2"/>
    <p:sldId id="257" r:id="rId3"/>
    <p:sldId id="290" r:id="rId4"/>
    <p:sldId id="276" r:id="rId5"/>
    <p:sldId id="278" r:id="rId6"/>
    <p:sldId id="265" r:id="rId7"/>
    <p:sldId id="264" r:id="rId8"/>
    <p:sldId id="351" r:id="rId9"/>
    <p:sldId id="350" r:id="rId10"/>
    <p:sldId id="294" r:id="rId11"/>
    <p:sldId id="272" r:id="rId12"/>
    <p:sldId id="352" r:id="rId13"/>
    <p:sldId id="353" r:id="rId14"/>
    <p:sldId id="292" r:id="rId15"/>
    <p:sldId id="329" r:id="rId16"/>
    <p:sldId id="330" r:id="rId17"/>
    <p:sldId id="331" r:id="rId18"/>
    <p:sldId id="354" r:id="rId19"/>
    <p:sldId id="307" r:id="rId20"/>
    <p:sldId id="299" r:id="rId21"/>
    <p:sldId id="333" r:id="rId22"/>
    <p:sldId id="335" r:id="rId23"/>
    <p:sldId id="334" r:id="rId24"/>
    <p:sldId id="355" r:id="rId25"/>
    <p:sldId id="336" r:id="rId26"/>
    <p:sldId id="356" r:id="rId27"/>
    <p:sldId id="338" r:id="rId28"/>
    <p:sldId id="318" r:id="rId29"/>
    <p:sldId id="310" r:id="rId30"/>
    <p:sldId id="319" r:id="rId31"/>
    <p:sldId id="357" r:id="rId32"/>
    <p:sldId id="347" r:id="rId33"/>
    <p:sldId id="321" r:id="rId34"/>
    <p:sldId id="311" r:id="rId35"/>
    <p:sldId id="358" r:id="rId36"/>
    <p:sldId id="322" r:id="rId37"/>
    <p:sldId id="267" r:id="rId38"/>
    <p:sldId id="349" r:id="rId39"/>
    <p:sldId id="304" r:id="rId40"/>
    <p:sldId id="359" r:id="rId41"/>
    <p:sldId id="259" r:id="rId42"/>
    <p:sldId id="325" r:id="rId43"/>
  </p:sldIdLst>
  <p:sldSz cx="18288000" cy="10287000"/>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C1C"/>
    <a:srgbClr val="FEFEFE"/>
    <a:srgbClr val="D0E7D0"/>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9888" autoAdjust="0"/>
  </p:normalViewPr>
  <p:slideViewPr>
    <p:cSldViewPr>
      <p:cViewPr varScale="1">
        <p:scale>
          <a:sx n="51" d="100"/>
          <a:sy n="51" d="100"/>
        </p:scale>
        <p:origin x="71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CD432-65BC-458D-BE84-7DCA9650377E}" type="datetimeFigureOut">
              <a:rPr lang="en-US" smtClean="0"/>
              <a:t>17/09/2025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BB83A-8013-4F75-9CC8-66BCF7F135E7}" type="slidenum">
              <a:rPr lang="en-US" smtClean="0"/>
              <a:t>‹#›</a:t>
            </a:fld>
            <a:endParaRPr lang="en-US"/>
          </a:p>
        </p:txBody>
      </p:sp>
    </p:spTree>
    <p:extLst>
      <p:ext uri="{BB962C8B-B14F-4D97-AF65-F5344CB8AC3E}">
        <p14:creationId xmlns:p14="http://schemas.microsoft.com/office/powerpoint/2010/main" val="83926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0BB83A-8013-4F75-9CC8-66BCF7F135E7}" type="slidenum">
              <a:rPr lang="en-US" smtClean="0"/>
              <a:t>13</a:t>
            </a:fld>
            <a:endParaRPr lang="en-US"/>
          </a:p>
        </p:txBody>
      </p:sp>
    </p:spTree>
    <p:extLst>
      <p:ext uri="{BB962C8B-B14F-4D97-AF65-F5344CB8AC3E}">
        <p14:creationId xmlns:p14="http://schemas.microsoft.com/office/powerpoint/2010/main" val="350374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35</a:t>
            </a:fld>
            <a:endParaRPr lang="x-none">
              <a:solidFill>
                <a:prstClr val="black"/>
              </a:solidFill>
            </a:endParaRPr>
          </a:p>
        </p:txBody>
      </p:sp>
    </p:spTree>
    <p:extLst>
      <p:ext uri="{BB962C8B-B14F-4D97-AF65-F5344CB8AC3E}">
        <p14:creationId xmlns:p14="http://schemas.microsoft.com/office/powerpoint/2010/main" val="337104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36</a:t>
            </a:fld>
            <a:endParaRPr lang="x-none">
              <a:solidFill>
                <a:prstClr val="black"/>
              </a:solidFill>
            </a:endParaRPr>
          </a:p>
        </p:txBody>
      </p:sp>
    </p:spTree>
    <p:extLst>
      <p:ext uri="{BB962C8B-B14F-4D97-AF65-F5344CB8AC3E}">
        <p14:creationId xmlns:p14="http://schemas.microsoft.com/office/powerpoint/2010/main" val="121699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0BB83A-8013-4F75-9CC8-66BCF7F135E7}" type="slidenum">
              <a:rPr lang="en-US" smtClean="0"/>
              <a:t>25</a:t>
            </a:fld>
            <a:endParaRPr lang="en-US"/>
          </a:p>
        </p:txBody>
      </p:sp>
    </p:spTree>
    <p:extLst>
      <p:ext uri="{BB962C8B-B14F-4D97-AF65-F5344CB8AC3E}">
        <p14:creationId xmlns:p14="http://schemas.microsoft.com/office/powerpoint/2010/main" val="20115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0BB83A-8013-4F75-9CC8-66BCF7F135E7}" type="slidenum">
              <a:rPr lang="en-US" smtClean="0"/>
              <a:t>26</a:t>
            </a:fld>
            <a:endParaRPr lang="en-US"/>
          </a:p>
        </p:txBody>
      </p:sp>
    </p:spTree>
    <p:extLst>
      <p:ext uri="{BB962C8B-B14F-4D97-AF65-F5344CB8AC3E}">
        <p14:creationId xmlns:p14="http://schemas.microsoft.com/office/powerpoint/2010/main" val="367012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từng ô tam giác trắng để đến câu hỏi.</a:t>
            </a:r>
            <a:r>
              <a:rPr lang="en-US" dirty="0"/>
              <a:t> </a:t>
            </a:r>
            <a:r>
              <a:rPr lang="en-US" dirty="0" err="1"/>
              <a:t>Nếu</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nhấn</a:t>
            </a:r>
            <a:r>
              <a:rPr lang="en-US" baseline="0" dirty="0"/>
              <a:t> </a:t>
            </a:r>
            <a:r>
              <a:rPr lang="en-US" baseline="0" dirty="0" err="1"/>
              <a:t>vào</a:t>
            </a:r>
            <a:r>
              <a:rPr lang="en-US" baseline="0" dirty="0"/>
              <a:t> </a:t>
            </a:r>
            <a:r>
              <a:rPr lang="en-US" baseline="0" dirty="0" err="1"/>
              <a:t>vận</a:t>
            </a:r>
            <a:r>
              <a:rPr lang="en-US" baseline="0" dirty="0"/>
              <a:t> </a:t>
            </a:r>
            <a:r>
              <a:rPr lang="en-US" baseline="0" dirty="0" err="1"/>
              <a:t>động</a:t>
            </a:r>
            <a:r>
              <a:rPr lang="en-US" baseline="0" dirty="0"/>
              <a:t> </a:t>
            </a:r>
            <a:r>
              <a:rPr lang="en-US" baseline="0" dirty="0" err="1"/>
              <a:t>viên</a:t>
            </a:r>
            <a:r>
              <a:rPr lang="en-US" baseline="0" dirty="0"/>
              <a:t> </a:t>
            </a:r>
            <a:r>
              <a:rPr lang="en-US" baseline="0" dirty="0" err="1"/>
              <a:t>để</a:t>
            </a:r>
            <a:r>
              <a:rPr lang="en-US" baseline="0" dirty="0"/>
              <a:t> di </a:t>
            </a:r>
            <a:r>
              <a:rPr lang="en-US" baseline="0" dirty="0" err="1"/>
              <a:t>chuyển</a:t>
            </a:r>
            <a:r>
              <a:rPr lang="en-US" baseline="0" dirty="0"/>
              <a:t> </a:t>
            </a:r>
            <a:r>
              <a:rPr lang="en-US" baseline="0" dirty="0" err="1"/>
              <a:t>thêm</a:t>
            </a:r>
            <a:r>
              <a:rPr lang="en-US" baseline="0" dirty="0"/>
              <a:t> </a:t>
            </a:r>
            <a:r>
              <a:rPr lang="en-US" baseline="0" dirty="0" err="1"/>
              <a:t>một</a:t>
            </a:r>
            <a:r>
              <a:rPr lang="en-US" baseline="0" dirty="0"/>
              <a:t> </a:t>
            </a:r>
            <a:r>
              <a:rPr lang="en-US" baseline="0" dirty="0" err="1"/>
              <a:t>bước</a:t>
            </a:r>
            <a:r>
              <a:rPr lang="x-none" dirty="0"/>
              <a:t>.</a:t>
            </a:r>
          </a:p>
          <a:p>
            <a:r>
              <a:rPr lang="x-none" dirty="0"/>
              <a:t>Sau khi </a:t>
            </a:r>
            <a:r>
              <a:rPr lang="en-US" dirty="0" err="1"/>
              <a:t>trả</a:t>
            </a:r>
            <a:r>
              <a:rPr lang="en-US" baseline="0" dirty="0"/>
              <a:t> </a:t>
            </a:r>
            <a:r>
              <a:rPr lang="en-US" baseline="0" dirty="0" err="1"/>
              <a:t>lời</a:t>
            </a:r>
            <a:r>
              <a:rPr lang="en-US" baseline="0" dirty="0"/>
              <a:t> </a:t>
            </a:r>
            <a:r>
              <a:rPr lang="en-US" baseline="0" dirty="0" err="1"/>
              <a:t>hết</a:t>
            </a:r>
            <a:r>
              <a:rPr lang="en-US" baseline="0" dirty="0"/>
              <a:t> </a:t>
            </a:r>
            <a:r>
              <a:rPr lang="en-US" baseline="0" dirty="0" err="1"/>
              <a:t>câu</a:t>
            </a:r>
            <a:r>
              <a:rPr lang="en-US" baseline="0" dirty="0"/>
              <a:t> </a:t>
            </a:r>
            <a:r>
              <a:rPr lang="en-US" baseline="0" dirty="0" err="1"/>
              <a:t>hỏi</a:t>
            </a:r>
            <a:r>
              <a:rPr lang="en-US" baseline="0" dirty="0"/>
              <a:t>,</a:t>
            </a:r>
            <a:r>
              <a:rPr lang="x-none" dirty="0"/>
              <a:t> bấm vào mũi tên đỏ để sang </a:t>
            </a:r>
            <a:r>
              <a:rPr lang="en-US" dirty="0" err="1"/>
              <a:t>nội</a:t>
            </a:r>
            <a:r>
              <a:rPr lang="en-US" baseline="0" dirty="0"/>
              <a:t> dung </a:t>
            </a:r>
            <a:r>
              <a:rPr lang="en-US" baseline="0" dirty="0" err="1"/>
              <a:t>tiếp</a:t>
            </a:r>
            <a:r>
              <a:rPr lang="en-US" baseline="0" dirty="0"/>
              <a:t> </a:t>
            </a:r>
            <a:r>
              <a:rPr lang="en-US" baseline="0" dirty="0" err="1"/>
              <a:t>theo</a:t>
            </a:r>
            <a:r>
              <a:rPr lang="x-none" dirty="0"/>
              <a:t>. </a:t>
            </a:r>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29</a:t>
            </a:fld>
            <a:endParaRPr lang="x-none">
              <a:solidFill>
                <a:prstClr val="black"/>
              </a:solidFill>
            </a:endParaRPr>
          </a:p>
        </p:txBody>
      </p:sp>
    </p:spTree>
    <p:extLst>
      <p:ext uri="{BB962C8B-B14F-4D97-AF65-F5344CB8AC3E}">
        <p14:creationId xmlns:p14="http://schemas.microsoft.com/office/powerpoint/2010/main" val="214191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30</a:t>
            </a:fld>
            <a:endParaRPr lang="x-none">
              <a:solidFill>
                <a:prstClr val="black"/>
              </a:solidFill>
            </a:endParaRPr>
          </a:p>
        </p:txBody>
      </p:sp>
    </p:spTree>
    <p:extLst>
      <p:ext uri="{BB962C8B-B14F-4D97-AF65-F5344CB8AC3E}">
        <p14:creationId xmlns:p14="http://schemas.microsoft.com/office/powerpoint/2010/main" val="3767220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31</a:t>
            </a:fld>
            <a:endParaRPr lang="x-none">
              <a:solidFill>
                <a:prstClr val="black"/>
              </a:solidFill>
            </a:endParaRPr>
          </a:p>
        </p:txBody>
      </p:sp>
    </p:spTree>
    <p:extLst>
      <p:ext uri="{BB962C8B-B14F-4D97-AF65-F5344CB8AC3E}">
        <p14:creationId xmlns:p14="http://schemas.microsoft.com/office/powerpoint/2010/main" val="372284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32</a:t>
            </a:fld>
            <a:endParaRPr lang="x-none">
              <a:solidFill>
                <a:prstClr val="black"/>
              </a:solidFill>
            </a:endParaRPr>
          </a:p>
        </p:txBody>
      </p:sp>
    </p:spTree>
    <p:extLst>
      <p:ext uri="{BB962C8B-B14F-4D97-AF65-F5344CB8AC3E}">
        <p14:creationId xmlns:p14="http://schemas.microsoft.com/office/powerpoint/2010/main" val="419718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a:t>chạy</a:t>
            </a:r>
            <a:r>
              <a:rPr lang="x-none"/>
              <a:t>. </a:t>
            </a:r>
            <a:endParaRPr lang="x-none" dirty="0"/>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33</a:t>
            </a:fld>
            <a:endParaRPr lang="x-none">
              <a:solidFill>
                <a:prstClr val="black"/>
              </a:solidFill>
            </a:endParaRPr>
          </a:p>
        </p:txBody>
      </p:sp>
    </p:spTree>
    <p:extLst>
      <p:ext uri="{BB962C8B-B14F-4D97-AF65-F5344CB8AC3E}">
        <p14:creationId xmlns:p14="http://schemas.microsoft.com/office/powerpoint/2010/main" val="140419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lá cờ quay lại </a:t>
            </a:r>
            <a:r>
              <a:rPr lang="en-US" dirty="0" err="1"/>
              <a:t>đường</a:t>
            </a:r>
            <a:r>
              <a:rPr lang="en-US" baseline="0" dirty="0"/>
              <a:t> </a:t>
            </a:r>
            <a:r>
              <a:rPr lang="en-US" baseline="0" dirty="0" err="1"/>
              <a:t>chạy</a:t>
            </a:r>
            <a:r>
              <a:rPr lang="x-none" dirty="0"/>
              <a:t>. </a:t>
            </a:r>
          </a:p>
        </p:txBody>
      </p:sp>
      <p:sp>
        <p:nvSpPr>
          <p:cNvPr id="4" name="Slide Number Placeholder 3"/>
          <p:cNvSpPr>
            <a:spLocks noGrp="1"/>
          </p:cNvSpPr>
          <p:nvPr>
            <p:ph type="sldNum" sz="quarter" idx="5"/>
          </p:nvPr>
        </p:nvSpPr>
        <p:spPr/>
        <p:txBody>
          <a:bodyPr/>
          <a:lstStyle/>
          <a:p>
            <a:fld id="{02819378-6326-A44F-B9CD-8F81B047551E}" type="slidenum">
              <a:rPr lang="x-none" smtClean="0">
                <a:solidFill>
                  <a:prstClr val="black"/>
                </a:solidFill>
              </a:rPr>
              <a:pPr/>
              <a:t>34</a:t>
            </a:fld>
            <a:endParaRPr lang="x-none">
              <a:solidFill>
                <a:prstClr val="black"/>
              </a:solidFill>
            </a:endParaRPr>
          </a:p>
        </p:txBody>
      </p:sp>
    </p:spTree>
    <p:extLst>
      <p:ext uri="{BB962C8B-B14F-4D97-AF65-F5344CB8AC3E}">
        <p14:creationId xmlns:p14="http://schemas.microsoft.com/office/powerpoint/2010/main" val="127067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370.png"/><Relationship Id="rId5" Type="http://schemas.openxmlformats.org/officeDocument/2006/relationships/image" Target="../media/image35.sv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slide" Target="slide32.xml"/><Relationship Id="rId12"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slide" Target="slide30.xml"/><Relationship Id="rId10" Type="http://schemas.openxmlformats.org/officeDocument/2006/relationships/slide" Target="slide35.xml"/><Relationship Id="rId4" Type="http://schemas.openxmlformats.org/officeDocument/2006/relationships/image" Target="../media/image47.png"/><Relationship Id="rId9" Type="http://schemas.openxmlformats.org/officeDocument/2006/relationships/slide" Target="slide3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 Target="slide29.xml"/><Relationship Id="rId7" Type="http://schemas.openxmlformats.org/officeDocument/2006/relationships/image" Target="../media/image69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70.png"/><Relationship Id="rId4" Type="http://schemas.openxmlformats.org/officeDocument/2006/relationships/image" Target="../media/image47.png"/><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5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21.sv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a:xfrm>
            <a:off x="1028700" y="1028700"/>
            <a:ext cx="16230600" cy="8229600"/>
            <a:chOff x="0" y="0"/>
            <a:chExt cx="4274726" cy="2167467"/>
          </a:xfrm>
        </p:grpSpPr>
        <p:sp>
          <p:nvSpPr>
            <p:cNvPr id="8" name="Freeform 3"/>
            <p:cNvSpPr/>
            <p:nvPr/>
          </p:nvSpPr>
          <p:spPr>
            <a:xfrm>
              <a:off x="0" y="0"/>
              <a:ext cx="4274726" cy="2167467"/>
            </a:xfrm>
            <a:custGeom>
              <a:avLst/>
              <a:gdLst/>
              <a:ahLst/>
              <a:cxnLst/>
              <a:rect l="l" t="t" r="r" b="b"/>
              <a:pathLst>
                <a:path w="4274726" h="2167467">
                  <a:moveTo>
                    <a:pt x="9540" y="0"/>
                  </a:moveTo>
                  <a:lnTo>
                    <a:pt x="4265186" y="0"/>
                  </a:lnTo>
                  <a:cubicBezTo>
                    <a:pt x="4270455" y="0"/>
                    <a:pt x="4274726" y="4271"/>
                    <a:pt x="4274726" y="9540"/>
                  </a:cubicBezTo>
                  <a:lnTo>
                    <a:pt x="4274726" y="2157927"/>
                  </a:lnTo>
                  <a:cubicBezTo>
                    <a:pt x="4274726" y="2163195"/>
                    <a:pt x="4270455" y="2167467"/>
                    <a:pt x="4265186" y="2167467"/>
                  </a:cubicBezTo>
                  <a:lnTo>
                    <a:pt x="9540" y="2167467"/>
                  </a:lnTo>
                  <a:cubicBezTo>
                    <a:pt x="7010" y="2167467"/>
                    <a:pt x="4583" y="2166462"/>
                    <a:pt x="2794" y="2164673"/>
                  </a:cubicBezTo>
                  <a:cubicBezTo>
                    <a:pt x="1005" y="2162883"/>
                    <a:pt x="0" y="2160457"/>
                    <a:pt x="0" y="2157927"/>
                  </a:cubicBezTo>
                  <a:lnTo>
                    <a:pt x="0" y="9540"/>
                  </a:lnTo>
                  <a:cubicBezTo>
                    <a:pt x="0" y="4271"/>
                    <a:pt x="4271" y="0"/>
                    <a:pt x="9540" y="0"/>
                  </a:cubicBezTo>
                  <a:close/>
                </a:path>
              </a:pathLst>
            </a:custGeom>
            <a:solidFill>
              <a:srgbClr val="D0E7D0"/>
            </a:solidFill>
            <a:ln w="38100" cap="sq">
              <a:solidFill>
                <a:srgbClr val="000000"/>
              </a:solidFill>
              <a:prstDash val="solid"/>
              <a:miter/>
            </a:ln>
          </p:spPr>
        </p:sp>
        <p:sp>
          <p:nvSpPr>
            <p:cNvPr id="9" name="TextBox 4"/>
            <p:cNvSpPr txBox="1"/>
            <p:nvPr/>
          </p:nvSpPr>
          <p:spPr>
            <a:xfrm>
              <a:off x="0" y="-57150"/>
              <a:ext cx="4274726" cy="2224617"/>
            </a:xfrm>
            <a:prstGeom prst="rect">
              <a:avLst/>
            </a:prstGeom>
          </p:spPr>
          <p:txBody>
            <a:bodyPr lIns="50800" tIns="50800" rIns="50800" bIns="50800" rtlCol="0" anchor="ctr"/>
            <a:lstStyle/>
            <a:p>
              <a:pPr algn="ctr">
                <a:lnSpc>
                  <a:spcPts val="4199"/>
                </a:lnSpc>
              </a:pPr>
              <a:endParaRPr/>
            </a:p>
          </p:txBody>
        </p:sp>
      </p:grpSp>
      <p:sp>
        <p:nvSpPr>
          <p:cNvPr id="10" name="TextBox 9"/>
          <p:cNvSpPr txBox="1"/>
          <p:nvPr/>
        </p:nvSpPr>
        <p:spPr>
          <a:xfrm>
            <a:off x="1028700" y="2912075"/>
            <a:ext cx="16230600" cy="378565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CẢ LỚP </a:t>
            </a:r>
          </a:p>
          <a:p>
            <a:pPr algn="ctr">
              <a:lnSpc>
                <a:spcPct val="150000"/>
              </a:lnSpc>
            </a:pPr>
            <a:r>
              <a:rPr lang="en-US" sz="8000" b="1" dirty="0">
                <a:latin typeface="Arial" panose="020B0604020202020204" pitchFamily="34" charset="0"/>
                <a:cs typeface="Arial" panose="020B0604020202020204" pitchFamily="34" charset="0"/>
              </a:rPr>
              <a:t>ĐẾN VỚI MÔN HỌC VẬT LÍ!</a:t>
            </a:r>
          </a:p>
        </p:txBody>
      </p:sp>
      <p:pic>
        <p:nvPicPr>
          <p:cNvPr id="11" name="Picture 10"/>
          <p:cNvPicPr>
            <a:picLocks noChangeAspect="1"/>
          </p:cNvPicPr>
          <p:nvPr/>
        </p:nvPicPr>
        <p:blipFill>
          <a:blip r:embed="rId2"/>
          <a:stretch>
            <a:fillRect/>
          </a:stretch>
        </p:blipFill>
        <p:spPr>
          <a:xfrm>
            <a:off x="685800" y="6490752"/>
            <a:ext cx="4572000" cy="3522945"/>
          </a:xfrm>
          <a:prstGeom prst="rect">
            <a:avLst/>
          </a:prstGeom>
        </p:spPr>
      </p:pic>
      <p:pic>
        <p:nvPicPr>
          <p:cNvPr id="12" name="Picture 11"/>
          <p:cNvPicPr>
            <a:picLocks noChangeAspect="1"/>
          </p:cNvPicPr>
          <p:nvPr/>
        </p:nvPicPr>
        <p:blipFill>
          <a:blip r:embed="rId3"/>
          <a:stretch>
            <a:fillRect/>
          </a:stretch>
        </p:blipFill>
        <p:spPr>
          <a:xfrm flipH="1">
            <a:off x="14401800" y="-2095500"/>
            <a:ext cx="4200735" cy="5048252"/>
          </a:xfrm>
          <a:prstGeom prst="rect">
            <a:avLst/>
          </a:prstGeom>
        </p:spPr>
      </p:pic>
      <p:sp>
        <p:nvSpPr>
          <p:cNvPr id="2" name="Freeform 41">
            <a:hlinkClick r:id="rId4" action="ppaction://hlinksldjump"/>
            <a:extLst>
              <a:ext uri="{FF2B5EF4-FFF2-40B4-BE49-F238E27FC236}">
                <a16:creationId xmlns:a16="http://schemas.microsoft.com/office/drawing/2014/main" id="{DD4F0317-D617-5BBC-65C5-595F9EC4A3D0}"/>
              </a:ext>
            </a:extLst>
          </p:cNvPr>
          <p:cNvSpPr/>
          <p:nvPr/>
        </p:nvSpPr>
        <p:spPr>
          <a:xfrm>
            <a:off x="16517407" y="8623504"/>
            <a:ext cx="1284222" cy="1284222"/>
          </a:xfrm>
          <a:custGeom>
            <a:avLst/>
            <a:gdLst/>
            <a:ahLst/>
            <a:cxnLst/>
            <a:rect l="l" t="t" r="r" b="b"/>
            <a:pathLst>
              <a:path w="1284222" h="1284222">
                <a:moveTo>
                  <a:pt x="0" y="0"/>
                </a:moveTo>
                <a:lnTo>
                  <a:pt x="1284223" y="0"/>
                </a:lnTo>
                <a:lnTo>
                  <a:pt x="1284223" y="1284222"/>
                </a:lnTo>
                <a:lnTo>
                  <a:pt x="0" y="12842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090786416"/>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3FF4497-5AE5-3EE4-9F87-90A71DE899B3}"/>
              </a:ext>
            </a:extLst>
          </p:cNvPr>
          <p:cNvGrpSpPr/>
          <p:nvPr/>
        </p:nvGrpSpPr>
        <p:grpSpPr>
          <a:xfrm>
            <a:off x="5867400" y="-330286"/>
            <a:ext cx="6553200" cy="1866900"/>
            <a:chOff x="5867400" y="0"/>
            <a:chExt cx="6553200" cy="1866900"/>
          </a:xfrm>
        </p:grpSpPr>
        <p:cxnSp>
          <p:nvCxnSpPr>
            <p:cNvPr id="23" name="Straight Connector 22">
              <a:extLst>
                <a:ext uri="{FF2B5EF4-FFF2-40B4-BE49-F238E27FC236}">
                  <a16:creationId xmlns:a16="http://schemas.microsoft.com/office/drawing/2014/main" id="{D90E634E-4BEE-B7CC-AC9F-D6AB6A6B1A81}"/>
                </a:ext>
              </a:extLst>
            </p:cNvPr>
            <p:cNvCxnSpPr/>
            <p:nvPr/>
          </p:nvCxnSpPr>
          <p:spPr>
            <a:xfrm flipH="1">
              <a:off x="7620000" y="0"/>
              <a:ext cx="1524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2D3BC2-E54F-07D4-26BC-3F0F7A668F8A}"/>
                </a:ext>
              </a:extLst>
            </p:cNvPr>
            <p:cNvCxnSpPr/>
            <p:nvPr/>
          </p:nvCxnSpPr>
          <p:spPr>
            <a:xfrm>
              <a:off x="9144000" y="0"/>
              <a:ext cx="1524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1">
              <a:extLst>
                <a:ext uri="{FF2B5EF4-FFF2-40B4-BE49-F238E27FC236}">
                  <a16:creationId xmlns:a16="http://schemas.microsoft.com/office/drawing/2014/main" id="{3CD53D8E-5DB2-85E8-E4DA-4E594DF77B15}"/>
                </a:ext>
              </a:extLst>
            </p:cNvPr>
            <p:cNvSpPr/>
            <p:nvPr/>
          </p:nvSpPr>
          <p:spPr>
            <a:xfrm>
              <a:off x="5867400" y="723900"/>
              <a:ext cx="6553200" cy="1143000"/>
            </a:xfrm>
            <a:prstGeom prst="roundRect">
              <a:avLst/>
            </a:prstGeom>
            <a:solidFill>
              <a:srgbClr val="D84C1C"/>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KẾT LUẬN</a:t>
              </a:r>
              <a:endParaRPr lang="en-US" sz="4000" b="1"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8319D50B-13DE-46C7-63A0-94B60BAD8B3D}"/>
              </a:ext>
            </a:extLst>
          </p:cNvPr>
          <p:cNvGrpSpPr/>
          <p:nvPr/>
        </p:nvGrpSpPr>
        <p:grpSpPr>
          <a:xfrm>
            <a:off x="1071681" y="4495196"/>
            <a:ext cx="7505704" cy="5302336"/>
            <a:chOff x="1009646" y="3996397"/>
            <a:chExt cx="7505704" cy="5302336"/>
          </a:xfrm>
        </p:grpSpPr>
        <p:grpSp>
          <p:nvGrpSpPr>
            <p:cNvPr id="4" name="Group 7">
              <a:extLst>
                <a:ext uri="{FF2B5EF4-FFF2-40B4-BE49-F238E27FC236}">
                  <a16:creationId xmlns:a16="http://schemas.microsoft.com/office/drawing/2014/main" id="{CF70492E-7137-70D3-A16D-8FD2749F31AE}"/>
                </a:ext>
              </a:extLst>
            </p:cNvPr>
            <p:cNvGrpSpPr/>
            <p:nvPr/>
          </p:nvGrpSpPr>
          <p:grpSpPr>
            <a:xfrm>
              <a:off x="1009646" y="3996397"/>
              <a:ext cx="7505704" cy="5302336"/>
              <a:chOff x="-1" y="-57150"/>
              <a:chExt cx="1879883" cy="1396500"/>
            </a:xfrm>
          </p:grpSpPr>
          <p:sp>
            <p:nvSpPr>
              <p:cNvPr id="7" name="Freeform 8">
                <a:extLst>
                  <a:ext uri="{FF2B5EF4-FFF2-40B4-BE49-F238E27FC236}">
                    <a16:creationId xmlns:a16="http://schemas.microsoft.com/office/drawing/2014/main" id="{755B935E-6090-C283-C5A2-4250F5FE5D8B}"/>
                  </a:ext>
                </a:extLst>
              </p:cNvPr>
              <p:cNvSpPr/>
              <p:nvPr/>
            </p:nvSpPr>
            <p:spPr>
              <a:xfrm>
                <a:off x="-1" y="143878"/>
                <a:ext cx="1879882" cy="1125408"/>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sp>
          <p:sp>
            <p:nvSpPr>
              <p:cNvPr id="8" name="TextBox 9">
                <a:extLst>
                  <a:ext uri="{FF2B5EF4-FFF2-40B4-BE49-F238E27FC236}">
                    <a16:creationId xmlns:a16="http://schemas.microsoft.com/office/drawing/2014/main" id="{81807A2D-9EFC-A825-B985-43C9AC5DBAFF}"/>
                  </a:ext>
                </a:extLst>
              </p:cNvPr>
              <p:cNvSpPr txBox="1"/>
              <p:nvPr/>
            </p:nvSpPr>
            <p:spPr>
              <a:xfrm>
                <a:off x="0" y="-57150"/>
                <a:ext cx="1879882" cy="1396500"/>
              </a:xfrm>
              <a:prstGeom prst="rect">
                <a:avLst/>
              </a:prstGeom>
            </p:spPr>
            <p:txBody>
              <a:bodyPr lIns="254000" tIns="254000" rIns="254000" bIns="254000" rtlCol="0" anchor="ctr"/>
              <a:lstStyle/>
              <a:p>
                <a:pPr marL="0" lvl="0" indent="0" algn="l">
                  <a:lnSpc>
                    <a:spcPts val="4200"/>
                  </a:lnSpc>
                  <a:spcBef>
                    <a:spcPct val="0"/>
                  </a:spcBef>
                </a:pPr>
                <a:endParaRPr/>
              </a:p>
            </p:txBody>
          </p:sp>
        </p:grpSp>
        <p:sp>
          <p:nvSpPr>
            <p:cNvPr id="5" name="Rectangle 4">
              <a:extLst>
                <a:ext uri="{FF2B5EF4-FFF2-40B4-BE49-F238E27FC236}">
                  <a16:creationId xmlns:a16="http://schemas.microsoft.com/office/drawing/2014/main" id="{E943570D-E6EB-675A-1773-30434207CF1A}"/>
                </a:ext>
              </a:extLst>
            </p:cNvPr>
            <p:cNvSpPr/>
            <p:nvPr/>
          </p:nvSpPr>
          <p:spPr>
            <a:xfrm>
              <a:off x="1283558" y="5071269"/>
              <a:ext cx="6957875" cy="1824923"/>
            </a:xfrm>
            <a:prstGeom prst="rect">
              <a:avLst/>
            </a:prstGeom>
          </p:spPr>
          <p:txBody>
            <a:bodyPr wrap="square">
              <a:spAutoFit/>
            </a:bodyPr>
            <a:lstStyle/>
            <a:p>
              <a:pPr algn="just">
                <a:lnSpc>
                  <a:spcPct val="150000"/>
                </a:lnSpc>
                <a:spcAft>
                  <a:spcPts val="800"/>
                </a:spcAft>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Động năng của vật được xác định bằng biểu 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4DE0925-EEDE-0B3C-6A87-9A674CCC457D}"/>
                    </a:ext>
                  </a:extLst>
                </p:cNvPr>
                <p:cNvSpPr/>
                <p:nvPr/>
              </p:nvSpPr>
              <p:spPr>
                <a:xfrm>
                  <a:off x="3186871" y="7290859"/>
                  <a:ext cx="3151247"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b="1" i="1">
                                <a:latin typeface="Cambria Math" panose="02040503050406030204" pitchFamily="18" charset="0"/>
                              </a:rPr>
                            </m:ctrlPr>
                          </m:sSubPr>
                          <m:e>
                            <m:r>
                              <a:rPr lang="en-US" sz="4000" b="1" i="1">
                                <a:latin typeface="Cambria Math" panose="02040503050406030204" pitchFamily="18" charset="0"/>
                              </a:rPr>
                              <m:t>𝑾</m:t>
                            </m:r>
                          </m:e>
                          <m:sub>
                            <m:r>
                              <a:rPr lang="en-US" sz="4000" b="1" i="0">
                                <a:latin typeface="Cambria Math" panose="02040503050406030204" pitchFamily="18" charset="0"/>
                              </a:rPr>
                              <m:t>đ</m:t>
                            </m:r>
                          </m:sub>
                        </m:sSub>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0">
                                <a:latin typeface="Cambria Math" panose="02040503050406030204" pitchFamily="18" charset="0"/>
                              </a:rPr>
                              <m:t>𝟏</m:t>
                            </m:r>
                          </m:num>
                          <m:den>
                            <m:r>
                              <a:rPr lang="en-US" sz="4000" b="1" i="0">
                                <a:latin typeface="Cambria Math" panose="02040503050406030204" pitchFamily="18" charset="0"/>
                              </a:rPr>
                              <m:t>𝟐</m:t>
                            </m:r>
                          </m:den>
                        </m:f>
                        <m:r>
                          <a:rPr lang="en-US" sz="4000" b="1" i="1">
                            <a:latin typeface="Cambria Math" panose="02040503050406030204" pitchFamily="18" charset="0"/>
                          </a:rPr>
                          <m:t>𝒎</m:t>
                        </m:r>
                        <m:sSup>
                          <m:sSupPr>
                            <m:ctrlPr>
                              <a:rPr lang="en-US" sz="4000" b="1" i="1">
                                <a:latin typeface="Cambria Math" panose="02040503050406030204" pitchFamily="18" charset="0"/>
                              </a:rPr>
                            </m:ctrlPr>
                          </m:sSupPr>
                          <m:e>
                            <m:r>
                              <a:rPr lang="en-US" sz="4000" b="1" i="1">
                                <a:latin typeface="Cambria Math" panose="02040503050406030204" pitchFamily="18" charset="0"/>
                              </a:rPr>
                              <m:t>𝒗</m:t>
                            </m:r>
                          </m:e>
                          <m:sup>
                            <m:r>
                              <a:rPr lang="en-US" sz="4000" b="1" i="0">
                                <a:latin typeface="Cambria Math" panose="02040503050406030204" pitchFamily="18" charset="0"/>
                              </a:rPr>
                              <m:t>𝟐</m:t>
                            </m:r>
                          </m:sup>
                        </m:sSup>
                      </m:oMath>
                    </m:oMathPara>
                  </a14:m>
                  <a:endParaRPr lang="en-US" sz="4000" b="1" dirty="0">
                    <a:latin typeface="Arial" panose="020B060402020202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F4DE0925-EEDE-0B3C-6A87-9A674CCC457D}"/>
                    </a:ext>
                  </a:extLst>
                </p:cNvPr>
                <p:cNvSpPr>
                  <a:spLocks noRot="1" noChangeAspect="1" noMove="1" noResize="1" noEditPoints="1" noAdjustHandles="1" noChangeArrowheads="1" noChangeShapeType="1" noTextEdit="1"/>
                </p:cNvSpPr>
                <p:nvPr/>
              </p:nvSpPr>
              <p:spPr>
                <a:xfrm>
                  <a:off x="3186871" y="7290859"/>
                  <a:ext cx="3151247" cy="1244828"/>
                </a:xfrm>
                <a:prstGeom prst="rect">
                  <a:avLst/>
                </a:prstGeom>
                <a:blipFill>
                  <a:blip r:embed="rId2"/>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50F39360-96D2-8F92-6599-BF10EB31CB39}"/>
              </a:ext>
            </a:extLst>
          </p:cNvPr>
          <p:cNvGrpSpPr/>
          <p:nvPr/>
        </p:nvGrpSpPr>
        <p:grpSpPr>
          <a:xfrm>
            <a:off x="8844411" y="4374101"/>
            <a:ext cx="9058370" cy="5837495"/>
            <a:chOff x="8782376" y="3963208"/>
            <a:chExt cx="9058370" cy="5837495"/>
          </a:xfrm>
        </p:grpSpPr>
        <p:sp>
          <p:nvSpPr>
            <p:cNvPr id="10" name="Freeform 10">
              <a:extLst>
                <a:ext uri="{FF2B5EF4-FFF2-40B4-BE49-F238E27FC236}">
                  <a16:creationId xmlns:a16="http://schemas.microsoft.com/office/drawing/2014/main" id="{E81B06DA-673A-9774-7FCF-2F03EE9CB7D4}"/>
                </a:ext>
              </a:extLst>
            </p:cNvPr>
            <p:cNvSpPr/>
            <p:nvPr/>
          </p:nvSpPr>
          <p:spPr>
            <a:xfrm>
              <a:off x="8782376" y="4084303"/>
              <a:ext cx="1162892" cy="763280"/>
            </a:xfrm>
            <a:custGeom>
              <a:avLst/>
              <a:gdLst/>
              <a:ahLst/>
              <a:cxnLst/>
              <a:rect l="l" t="t" r="r" b="b"/>
              <a:pathLst>
                <a:path w="1708475" h="1121381">
                  <a:moveTo>
                    <a:pt x="0" y="0"/>
                  </a:moveTo>
                  <a:lnTo>
                    <a:pt x="1708475" y="0"/>
                  </a:lnTo>
                  <a:lnTo>
                    <a:pt x="1708475" y="1121381"/>
                  </a:lnTo>
                  <a:lnTo>
                    <a:pt x="0" y="11213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Freeform 16">
              <a:extLst>
                <a:ext uri="{FF2B5EF4-FFF2-40B4-BE49-F238E27FC236}">
                  <a16:creationId xmlns:a16="http://schemas.microsoft.com/office/drawing/2014/main" id="{CDF435BE-1C77-8D26-B1C5-8F5FC90E13FF}"/>
                </a:ext>
              </a:extLst>
            </p:cNvPr>
            <p:cNvSpPr/>
            <p:nvPr/>
          </p:nvSpPr>
          <p:spPr>
            <a:xfrm flipH="1" flipV="1">
              <a:off x="16677854" y="9037423"/>
              <a:ext cx="1162892" cy="763280"/>
            </a:xfrm>
            <a:custGeom>
              <a:avLst/>
              <a:gdLst/>
              <a:ahLst/>
              <a:cxnLst/>
              <a:rect l="l" t="t" r="r" b="b"/>
              <a:pathLst>
                <a:path w="1708475" h="1121381">
                  <a:moveTo>
                    <a:pt x="1708475" y="1121381"/>
                  </a:moveTo>
                  <a:lnTo>
                    <a:pt x="0" y="1121381"/>
                  </a:lnTo>
                  <a:lnTo>
                    <a:pt x="0" y="0"/>
                  </a:lnTo>
                  <a:lnTo>
                    <a:pt x="1708475" y="0"/>
                  </a:lnTo>
                  <a:lnTo>
                    <a:pt x="1708475" y="1121381"/>
                  </a:lnTo>
                  <a:close/>
                </a:path>
              </a:pathLst>
            </a:custGeom>
            <a:blipFill>
              <a:blip r:embed="rId3">
                <a:extLst>
                  <a:ext uri="{96DAC541-7B7A-43D3-8B79-37D633B846F1}">
                    <asvg:svgBlip xmlns:asvg="http://schemas.microsoft.com/office/drawing/2016/SVG/main" xmlns="" r:embed="rId5"/>
                  </a:ext>
                </a:extLst>
              </a:blip>
              <a:stretch>
                <a:fillRect/>
              </a:stretch>
            </a:blipFill>
          </p:spPr>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1BF571A-7714-FADB-E174-5F2E41B5675F}"/>
                    </a:ext>
                  </a:extLst>
                </p:cNvPr>
                <p:cNvSpPr/>
                <p:nvPr/>
              </p:nvSpPr>
              <p:spPr>
                <a:xfrm>
                  <a:off x="10212294" y="3963208"/>
                  <a:ext cx="6627906" cy="5837495"/>
                </a:xfrm>
                <a:prstGeom prst="rect">
                  <a:avLst/>
                </a:prstGeom>
              </p:spPr>
              <p:txBody>
                <a:bodyPr wrap="square">
                  <a:spAutoFit/>
                </a:bodyPr>
                <a:lstStyle/>
                <a:p>
                  <a:pPr marL="571500" indent="-571500" algn="just">
                    <a:lnSpc>
                      <a:spcPct val="150000"/>
                    </a:lnSpc>
                    <a:spcAft>
                      <a:spcPts val="800"/>
                    </a:spcAft>
                    <a:buFont typeface="Wingdings" panose="05000000000000000000" pitchFamily="2" charset="2"/>
                    <a:buChar char="§"/>
                  </a:pPr>
                  <a14:m>
                    <m:oMath xmlns:m="http://schemas.openxmlformats.org/officeDocument/2006/math">
                      <m:r>
                        <a:rPr lang="en-US" sz="4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𝑚</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kg.</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Wingdings" panose="05000000000000000000" pitchFamily="2" charset="2"/>
                    <a:buChar char="§"/>
                  </a:pPr>
                  <a14:m>
                    <m:oMath xmlns:m="http://schemas.openxmlformats.org/officeDocument/2006/math">
                      <m:r>
                        <a:rPr lang="en-US" sz="4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𝑣</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m/s.</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800"/>
                    </a:spcAft>
                    <a:buFont typeface="Wingdings" panose="05000000000000000000" pitchFamily="2" charset="2"/>
                    <a:buChar char="§"/>
                  </a:pPr>
                  <a14:m>
                    <m:oMath xmlns:m="http://schemas.openxmlformats.org/officeDocument/2006/math">
                      <m:sSub>
                        <m:sSubPr>
                          <m:ctrlPr>
                            <a:rPr lang="en-US" sz="4000" i="1" smtClean="0">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𝑊</m:t>
                          </m:r>
                        </m:e>
                        <m:sub>
                          <m:r>
                            <a:rPr lang="en-US" sz="4000" b="0" i="1" smtClean="0">
                              <a:solidFill>
                                <a:srgbClr val="000000"/>
                              </a:solidFill>
                              <a:latin typeface="Cambria Math" panose="02040503050406030204" pitchFamily="18" charset="0"/>
                              <a:cs typeface="Arial" panose="020B0604020202020204" pitchFamily="34" charset="0"/>
                            </a:rPr>
                            <m:t>đ</m:t>
                          </m:r>
                        </m:sub>
                      </m:sSub>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là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jun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(J).</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0212294" y="3963208"/>
                  <a:ext cx="6627906" cy="5837495"/>
                </a:xfrm>
                <a:prstGeom prst="rect">
                  <a:avLst/>
                </a:prstGeom>
                <a:blipFill rotWithShape="0">
                  <a:blip r:embed="rId11"/>
                  <a:stretch>
                    <a:fillRect r="-3217" b="-1566"/>
                  </a:stretch>
                </a:blipFill>
              </p:spPr>
              <p:txBody>
                <a:bodyPr/>
                <a:lstStyle/>
                <a:p>
                  <a:r>
                    <a:rPr lang="en-US">
                      <a:noFill/>
                    </a:rPr>
                    <a:t> </a:t>
                  </a:r>
                </a:p>
              </p:txBody>
            </p:sp>
          </mc:Fallback>
        </mc:AlternateContent>
      </p:grpSp>
      <p:sp>
        <p:nvSpPr>
          <p:cNvPr id="15" name="TextBox 14">
            <a:extLst>
              <a:ext uri="{FF2B5EF4-FFF2-40B4-BE49-F238E27FC236}">
                <a16:creationId xmlns:a16="http://schemas.microsoft.com/office/drawing/2014/main" id="{C398726E-3AE5-8154-71F8-FFE7D95D88EF}"/>
              </a:ext>
            </a:extLst>
          </p:cNvPr>
          <p:cNvSpPr txBox="1"/>
          <p:nvPr/>
        </p:nvSpPr>
        <p:spPr>
          <a:xfrm>
            <a:off x="816415" y="1567622"/>
            <a:ext cx="16504920" cy="2850845"/>
          </a:xfrm>
          <a:prstGeom prst="rect">
            <a:avLst/>
          </a:prstGeom>
          <a:noFill/>
        </p:spPr>
        <p:txBody>
          <a:bodyPr wrap="square">
            <a:spAutoFit/>
          </a:bodyPr>
          <a:lstStyle/>
          <a:p>
            <a:pPr marL="571500" marR="0" indent="-571500" algn="just">
              <a:lnSpc>
                <a:spcPct val="150000"/>
              </a:lnSpc>
              <a:spcBef>
                <a:spcPts val="0"/>
              </a:spcBef>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 lượng vật có được do chuyển động được gọi là động năng.</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có khối lượng càng lớn và chuyển động càng nhanh thì khả năng sinh công càng lớn, tức là động năng của vật càng lớn.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5815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ppt_y-#ppt_h/2"/>
                                          </p:val>
                                        </p:tav>
                                        <p:tav tm="100000">
                                          <p:val>
                                            <p:strVal val="#ppt_y"/>
                                          </p:val>
                                        </p:tav>
                                      </p:tavLst>
                                    </p:anim>
                                    <p:anim calcmode="lin" valueType="num">
                                      <p:cBhvr>
                                        <p:cTn id="9" dur="500" fill="hold"/>
                                        <p:tgtEl>
                                          <p:spTgt spid="22"/>
                                        </p:tgtEl>
                                        <p:attrNameLst>
                                          <p:attrName>ppt_w</p:attrName>
                                        </p:attrNameLst>
                                      </p:cBhvr>
                                      <p:tavLst>
                                        <p:tav tm="0">
                                          <p:val>
                                            <p:strVal val="#ppt_w"/>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219200" y="114300"/>
            <a:ext cx="16297275" cy="4210164"/>
            <a:chOff x="1276350" y="399936"/>
            <a:chExt cx="16297275" cy="4210164"/>
          </a:xfrm>
        </p:grpSpPr>
        <p:sp>
          <p:nvSpPr>
            <p:cNvPr id="20" name="Rounded Rectangle 19"/>
            <p:cNvSpPr/>
            <p:nvPr/>
          </p:nvSpPr>
          <p:spPr>
            <a:xfrm>
              <a:off x="1276350" y="2171700"/>
              <a:ext cx="15868650" cy="2438400"/>
            </a:xfrm>
            <a:prstGeom prst="roundRect">
              <a:avLst/>
            </a:prstGeom>
            <a:solidFill>
              <a:schemeClr val="bg1"/>
            </a:solidFill>
            <a:ln w="28575">
              <a:solidFill>
                <a:srgbClr val="D84C1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04975" y="2421404"/>
              <a:ext cx="15011400" cy="1824923"/>
            </a:xfrm>
            <a:prstGeom prst="rect">
              <a:avLst/>
            </a:prstGeom>
          </p:spPr>
          <p:txBody>
            <a:bodyPr wrap="square">
              <a:spAutoFit/>
            </a:bodyP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 động năng của xe máy có khối lượng 100 kg đang chuyển động với tốc độ 15 m/s.</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2"/>
            <a:stretch>
              <a:fillRect/>
            </a:stretch>
          </p:blipFill>
          <p:spPr>
            <a:xfrm>
              <a:off x="15559903" y="399936"/>
              <a:ext cx="2013722" cy="2021468"/>
            </a:xfrm>
            <a:prstGeom prst="rect">
              <a:avLst/>
            </a:prstGeom>
          </p:spPr>
        </p:pic>
      </p:grpSp>
      <p:sp>
        <p:nvSpPr>
          <p:cNvPr id="19" name="Rectangle 18"/>
          <p:cNvSpPr/>
          <p:nvPr/>
        </p:nvSpPr>
        <p:spPr>
          <a:xfrm>
            <a:off x="2561632" y="666864"/>
            <a:ext cx="6143028" cy="707886"/>
          </a:xfrm>
          <a:prstGeom prst="rect">
            <a:avLst/>
          </a:prstGeom>
        </p:spPr>
        <p:txBody>
          <a:bodyPr wrap="none">
            <a:spAutoFit/>
          </a:bodyPr>
          <a:lstStyle/>
          <a:p>
            <a:pPr algn="just">
              <a:spcAft>
                <a:spcPts val="800"/>
              </a:spcAft>
            </a:pPr>
            <a:r>
              <a:rPr lang="en-US" sz="4000" b="1">
                <a:solidFill>
                  <a:schemeClr val="accent1"/>
                </a:solidFill>
                <a:latin typeface="Arial" panose="020B0604020202020204" pitchFamily="34" charset="0"/>
                <a:cs typeface="Arial" panose="020B0604020202020204" pitchFamily="34" charset="0"/>
              </a:rPr>
              <a:t>Luyện tập 1 (SGK – tr14)</a:t>
            </a:r>
            <a:endParaRPr lang="en-US" sz="40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45F899-E9B8-CF94-A796-515EE5FFF356}"/>
                  </a:ext>
                </a:extLst>
              </p:cNvPr>
              <p:cNvSpPr txBox="1"/>
              <p:nvPr/>
            </p:nvSpPr>
            <p:spPr>
              <a:xfrm>
                <a:off x="6934200" y="5962537"/>
                <a:ext cx="9144000" cy="2949590"/>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Động năng của xe máy là:</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W</m:t>
                          </m:r>
                        </m:e>
                        <m:sub>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đ</m:t>
                          </m:r>
                        </m:sub>
                      </m:sSub>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p>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e>
                        <m:sup>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=11 250 </m:t>
                      </m:r>
                      <m:r>
                        <m:rPr>
                          <m:sty m:val="p"/>
                        </m:rPr>
                        <a:rPr lang="en-US"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J</m:t>
                      </m:r>
                    </m:oMath>
                  </m:oMathPara>
                </a14:m>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4945F899-E9B8-CF94-A796-515EE5FFF356}"/>
                  </a:ext>
                </a:extLst>
              </p:cNvPr>
              <p:cNvSpPr txBox="1">
                <a:spLocks noRot="1" noChangeAspect="1" noMove="1" noResize="1" noEditPoints="1" noAdjustHandles="1" noChangeArrowheads="1" noChangeShapeType="1" noTextEdit="1"/>
              </p:cNvSpPr>
              <p:nvPr/>
            </p:nvSpPr>
            <p:spPr>
              <a:xfrm>
                <a:off x="6934200" y="5962537"/>
                <a:ext cx="9144000" cy="2949590"/>
              </a:xfrm>
              <a:prstGeom prst="rect">
                <a:avLst/>
              </a:prstGeom>
              <a:blipFill>
                <a:blip r:embed="rId3"/>
                <a:stretch>
                  <a:fillRect l="-2400"/>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6FE17A06-76BC-D02E-8504-6E12460E17CD}"/>
              </a:ext>
            </a:extLst>
          </p:cNvPr>
          <p:cNvGrpSpPr/>
          <p:nvPr/>
        </p:nvGrpSpPr>
        <p:grpSpPr>
          <a:xfrm>
            <a:off x="1524000" y="4891999"/>
            <a:ext cx="3657600" cy="2141076"/>
            <a:chOff x="4669" y="76378"/>
            <a:chExt cx="2646045" cy="1267610"/>
          </a:xfrm>
        </p:grpSpPr>
        <p:pic>
          <p:nvPicPr>
            <p:cNvPr id="11" name="Picture 10">
              <a:extLst>
                <a:ext uri="{FF2B5EF4-FFF2-40B4-BE49-F238E27FC236}">
                  <a16:creationId xmlns:a16="http://schemas.microsoft.com/office/drawing/2014/main" id="{BACA6648-D9F8-2181-B44F-5634F68FBF19}"/>
                </a:ext>
              </a:extLst>
            </p:cNvPr>
            <p:cNvPicPr>
              <a:picLocks noChangeAspect="1"/>
            </p:cNvPicPr>
            <p:nvPr/>
          </p:nvPicPr>
          <p:blipFill>
            <a:blip r:embed="rId4"/>
            <a:stretch>
              <a:fillRect/>
            </a:stretch>
          </p:blipFill>
          <p:spPr>
            <a:xfrm rot="21283527">
              <a:off x="4669" y="76378"/>
              <a:ext cx="2646045" cy="1267610"/>
            </a:xfrm>
            <a:prstGeom prst="rect">
              <a:avLst/>
            </a:prstGeom>
          </p:spPr>
        </p:pic>
        <p:sp>
          <p:nvSpPr>
            <p:cNvPr id="12" name="TextBox 11">
              <a:extLst>
                <a:ext uri="{FF2B5EF4-FFF2-40B4-BE49-F238E27FC236}">
                  <a16:creationId xmlns:a16="http://schemas.microsoft.com/office/drawing/2014/main" id="{FB1B5868-0DC7-7C0A-F680-5C0133F4FBA8}"/>
                </a:ext>
              </a:extLst>
            </p:cNvPr>
            <p:cNvSpPr txBox="1"/>
            <p:nvPr/>
          </p:nvSpPr>
          <p:spPr>
            <a:xfrm rot="21180831">
              <a:off x="214018" y="522399"/>
              <a:ext cx="2227348" cy="512111"/>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Trả lời</a:t>
              </a:r>
              <a:endParaRPr lang="en-US" sz="4000" b="1" dirty="0">
                <a:latin typeface="Arial" panose="020B0604020202020204" pitchFamily="34" charset="0"/>
                <a:cs typeface="Arial" panose="020B0604020202020204" pitchFamily="34" charset="0"/>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544903" y="1756235"/>
            <a:ext cx="9144603" cy="1769715"/>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1500" b="1" i="0" u="none" strike="noStrike" kern="1200" cap="none" spc="0" normalizeH="0" baseline="0" noProof="0" dirty="0">
                <a:ln>
                  <a:noFill/>
                </a:ln>
                <a:solidFill>
                  <a:srgbClr val="376943"/>
                </a:solidFill>
                <a:effectLst/>
                <a:uLnTx/>
                <a:uFillTx/>
                <a:latin typeface="Arial" panose="020B0604020202020204" pitchFamily="34" charset="0"/>
                <a:ea typeface="+mn-ea"/>
                <a:cs typeface="Arial" panose="020B0604020202020204" pitchFamily="34" charset="0"/>
              </a:rPr>
              <a:t>II.</a:t>
            </a:r>
          </a:p>
        </p:txBody>
      </p:sp>
      <p:sp>
        <p:nvSpPr>
          <p:cNvPr id="4" name="Freeform 4"/>
          <p:cNvSpPr/>
          <p:nvPr/>
        </p:nvSpPr>
        <p:spPr>
          <a:xfrm>
            <a:off x="-4695439" y="-185051"/>
            <a:ext cx="7866879" cy="10657102"/>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5115977" y="-185051"/>
            <a:ext cx="7866879" cy="10657102"/>
          </a:xfrm>
          <a:custGeom>
            <a:avLst/>
            <a:gdLst/>
            <a:ahLst/>
            <a:cxnLst/>
            <a:rect l="l" t="t" r="r" b="b"/>
            <a:pathLst>
              <a:path w="7866879" h="10657102">
                <a:moveTo>
                  <a:pt x="0" y="0"/>
                </a:moveTo>
                <a:lnTo>
                  <a:pt x="7866879" y="0"/>
                </a:lnTo>
                <a:lnTo>
                  <a:pt x="7866879"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7" name="Freeform 7"/>
          <p:cNvSpPr/>
          <p:nvPr/>
        </p:nvSpPr>
        <p:spPr>
          <a:xfrm>
            <a:off x="914399" y="4087631"/>
            <a:ext cx="14728717" cy="3966575"/>
          </a:xfrm>
          <a:custGeom>
            <a:avLst/>
            <a:gdLst/>
            <a:ahLst/>
            <a:cxnLst/>
            <a:rect l="l" t="t" r="r" b="b"/>
            <a:pathLst>
              <a:path w="2127487" h="1044695">
                <a:moveTo>
                  <a:pt x="19168" y="0"/>
                </a:moveTo>
                <a:lnTo>
                  <a:pt x="2108319" y="0"/>
                </a:lnTo>
                <a:cubicBezTo>
                  <a:pt x="2113403" y="0"/>
                  <a:pt x="2118278" y="2020"/>
                  <a:pt x="2121873" y="5614"/>
                </a:cubicBezTo>
                <a:cubicBezTo>
                  <a:pt x="2125468" y="9209"/>
                  <a:pt x="2127487" y="14085"/>
                  <a:pt x="2127487" y="19168"/>
                </a:cubicBezTo>
                <a:lnTo>
                  <a:pt x="2127487" y="1025526"/>
                </a:lnTo>
                <a:cubicBezTo>
                  <a:pt x="2127487" y="1030610"/>
                  <a:pt x="2125468" y="1035486"/>
                  <a:pt x="2121873" y="1039080"/>
                </a:cubicBezTo>
                <a:cubicBezTo>
                  <a:pt x="2118278" y="1042675"/>
                  <a:pt x="2113403" y="1044695"/>
                  <a:pt x="2108319" y="1044695"/>
                </a:cubicBezTo>
                <a:lnTo>
                  <a:pt x="19168" y="1044695"/>
                </a:lnTo>
                <a:cubicBezTo>
                  <a:pt x="14085" y="1044695"/>
                  <a:pt x="9209" y="1042675"/>
                  <a:pt x="5614" y="1039080"/>
                </a:cubicBezTo>
                <a:cubicBezTo>
                  <a:pt x="2020" y="1035486"/>
                  <a:pt x="0" y="1030610"/>
                  <a:pt x="0" y="1025526"/>
                </a:cubicBezTo>
                <a:lnTo>
                  <a:pt x="0" y="19168"/>
                </a:lnTo>
                <a:cubicBezTo>
                  <a:pt x="0" y="14085"/>
                  <a:pt x="2020" y="9209"/>
                  <a:pt x="5614" y="5614"/>
                </a:cubicBezTo>
                <a:cubicBezTo>
                  <a:pt x="9209" y="2020"/>
                  <a:pt x="14085" y="0"/>
                  <a:pt x="19168" y="0"/>
                </a:cubicBezTo>
                <a:close/>
              </a:path>
            </a:pathLst>
          </a:custGeom>
          <a:solidFill>
            <a:srgbClr val="F6CD46"/>
          </a:solidFill>
        </p:spPr>
      </p:sp>
      <p:sp>
        <p:nvSpPr>
          <p:cNvPr id="9" name="Freeform 9"/>
          <p:cNvSpPr/>
          <p:nvPr/>
        </p:nvSpPr>
        <p:spPr>
          <a:xfrm>
            <a:off x="16329" y="5613485"/>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5925800" y="5613485"/>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0"/>
          <p:cNvSpPr txBox="1"/>
          <p:nvPr/>
        </p:nvSpPr>
        <p:spPr>
          <a:xfrm>
            <a:off x="914398" y="5143500"/>
            <a:ext cx="14728717" cy="154901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THẾ NĂNG TRỌNG TRƯỜNG</a:t>
            </a:r>
          </a:p>
        </p:txBody>
      </p:sp>
    </p:spTree>
    <p:extLst>
      <p:ext uri="{BB962C8B-B14F-4D97-AF65-F5344CB8AC3E}">
        <p14:creationId xmlns:p14="http://schemas.microsoft.com/office/powerpoint/2010/main" val="187781976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BEE3C-CB49-8BCA-A5DF-DC9454E612D3}"/>
              </a:ext>
            </a:extLst>
          </p:cNvPr>
          <p:cNvSpPr txBox="1"/>
          <p:nvPr/>
        </p:nvSpPr>
        <p:spPr>
          <a:xfrm>
            <a:off x="990600" y="571500"/>
            <a:ext cx="6053260" cy="784830"/>
          </a:xfrm>
          <a:prstGeom prst="rect">
            <a:avLst/>
          </a:prstGeom>
          <a:noFill/>
        </p:spPr>
        <p:txBody>
          <a:bodyPr wrap="none" rtlCol="0">
            <a:spAutoFit/>
          </a:bodyPr>
          <a:lstStyle/>
          <a:p>
            <a:r>
              <a:rPr lang="en-US" sz="4500" b="1">
                <a:solidFill>
                  <a:srgbClr val="FF0000"/>
                </a:solidFill>
                <a:latin typeface="Arial" panose="020B0604020202020204" pitchFamily="34" charset="0"/>
                <a:cs typeface="Arial" panose="020B0604020202020204" pitchFamily="34" charset="0"/>
              </a:rPr>
              <a:t>Thực hiện thí nghiệm</a:t>
            </a:r>
          </a:p>
        </p:txBody>
      </p:sp>
      <p:grpSp>
        <p:nvGrpSpPr>
          <p:cNvPr id="4" name="Group 3">
            <a:extLst>
              <a:ext uri="{FF2B5EF4-FFF2-40B4-BE49-F238E27FC236}">
                <a16:creationId xmlns:a16="http://schemas.microsoft.com/office/drawing/2014/main" id="{A03021C2-A735-7910-0C4D-55A6AF04594F}"/>
              </a:ext>
            </a:extLst>
          </p:cNvPr>
          <p:cNvGrpSpPr/>
          <p:nvPr/>
        </p:nvGrpSpPr>
        <p:grpSpPr>
          <a:xfrm>
            <a:off x="1219200" y="1886064"/>
            <a:ext cx="15868650" cy="3257436"/>
            <a:chOff x="1276350" y="2171700"/>
            <a:chExt cx="15868650" cy="3257436"/>
          </a:xfrm>
        </p:grpSpPr>
        <p:sp>
          <p:nvSpPr>
            <p:cNvPr id="5" name="Rounded Rectangle 19">
              <a:extLst>
                <a:ext uri="{FF2B5EF4-FFF2-40B4-BE49-F238E27FC236}">
                  <a16:creationId xmlns:a16="http://schemas.microsoft.com/office/drawing/2014/main" id="{53BE01EF-13EA-0E9E-9081-490726D3925B}"/>
                </a:ext>
              </a:extLst>
            </p:cNvPr>
            <p:cNvSpPr/>
            <p:nvPr/>
          </p:nvSpPr>
          <p:spPr>
            <a:xfrm>
              <a:off x="1276350" y="2171700"/>
              <a:ext cx="15868650" cy="3257436"/>
            </a:xfrm>
            <a:prstGeom prst="roundRect">
              <a:avLst/>
            </a:prstGeom>
            <a:solidFill>
              <a:schemeClr val="bg1"/>
            </a:solidFill>
            <a:ln w="28575">
              <a:solidFill>
                <a:srgbClr val="D84C1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0758696-32EC-DBBB-9403-A0EFF252D986}"/>
                </a:ext>
              </a:extLst>
            </p:cNvPr>
            <p:cNvSpPr/>
            <p:nvPr/>
          </p:nvSpPr>
          <p:spPr>
            <a:xfrm>
              <a:off x="1704975" y="2421404"/>
              <a:ext cx="15011400" cy="2748253"/>
            </a:xfrm>
            <a:prstGeom prst="rect">
              <a:avLst/>
            </a:prstGeom>
          </p:spPr>
          <p:txBody>
            <a:bodyPr wrap="square">
              <a:spAutoFit/>
            </a:bodyP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Cắm khối gỗ hình hộp chữ nhật thẳng đứng trong khay cát, thả quả cân từ độ cao h phía trên khối gỗ rơi xuống va chạm với khối gỗ, đo độ lún của khối gỗ sau va chạm.</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D5252AC4-C0F8-7C54-2C5B-7A62DD9CB07A}"/>
              </a:ext>
            </a:extLst>
          </p:cNvPr>
          <p:cNvGrpSpPr/>
          <p:nvPr/>
        </p:nvGrpSpPr>
        <p:grpSpPr>
          <a:xfrm>
            <a:off x="1395412" y="5981700"/>
            <a:ext cx="15263813" cy="3446503"/>
            <a:chOff x="1219200" y="5981700"/>
            <a:chExt cx="15263813" cy="3446503"/>
          </a:xfrm>
        </p:grpSpPr>
        <p:sp>
          <p:nvSpPr>
            <p:cNvPr id="26" name="Rectangle 25">
              <a:extLst>
                <a:ext uri="{FF2B5EF4-FFF2-40B4-BE49-F238E27FC236}">
                  <a16:creationId xmlns:a16="http://schemas.microsoft.com/office/drawing/2014/main" id="{1A56AAB0-DADF-4DBA-8680-D793DB5CE701}"/>
                </a:ext>
              </a:extLst>
            </p:cNvPr>
            <p:cNvSpPr/>
            <p:nvPr/>
          </p:nvSpPr>
          <p:spPr>
            <a:xfrm>
              <a:off x="2438400" y="6743700"/>
              <a:ext cx="14044613" cy="2514600"/>
            </a:xfrm>
            <a:prstGeom prst="rect">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Hãy lấy thêm ví dụ và phân tích ví dụ đó.</a:t>
              </a:r>
              <a:endParaRPr lang="en-US" sz="4500">
                <a:solidFill>
                  <a:schemeClr val="bg1"/>
                </a:solidFill>
                <a:latin typeface="Arial" panose="020B0604020202020204" pitchFamily="34" charset="0"/>
                <a:cs typeface="Arial" panose="020B0604020202020204" pitchFamily="34" charset="0"/>
              </a:endParaRPr>
            </a:p>
          </p:txBody>
        </p:sp>
        <p:pic>
          <p:nvPicPr>
            <p:cNvPr id="27" name="Picture 27">
              <a:extLst>
                <a:ext uri="{FF2B5EF4-FFF2-40B4-BE49-F238E27FC236}">
                  <a16:creationId xmlns:a16="http://schemas.microsoft.com/office/drawing/2014/main" id="{BA11EC92-3283-E9AD-C811-157EEC6D1F8B}"/>
                </a:ext>
              </a:extLst>
            </p:cNvPr>
            <p:cNvPicPr>
              <a:picLocks noChangeAspect="1"/>
            </p:cNvPicPr>
            <p:nvPr/>
          </p:nvPicPr>
          <p:blipFill>
            <a:blip r:embed="rId3"/>
            <a:srcRect/>
            <a:stretch>
              <a:fillRect/>
            </a:stretch>
          </p:blipFill>
          <p:spPr>
            <a:xfrm>
              <a:off x="1219200" y="5981700"/>
              <a:ext cx="2438400" cy="3446503"/>
            </a:xfrm>
            <a:prstGeom prst="rect">
              <a:avLst/>
            </a:prstGeom>
          </p:spPr>
        </p:pic>
      </p:grpSp>
    </p:spTree>
    <p:extLst>
      <p:ext uri="{BB962C8B-B14F-4D97-AF65-F5344CB8AC3E}">
        <p14:creationId xmlns:p14="http://schemas.microsoft.com/office/powerpoint/2010/main" val="33278445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857A4EA-F0CE-425D-7C66-0FD4F3E53468}"/>
              </a:ext>
            </a:extLst>
          </p:cNvPr>
          <p:cNvGrpSpPr/>
          <p:nvPr/>
        </p:nvGrpSpPr>
        <p:grpSpPr>
          <a:xfrm>
            <a:off x="304800" y="842919"/>
            <a:ext cx="5874131" cy="3264568"/>
            <a:chOff x="-231966" y="996615"/>
            <a:chExt cx="5874131" cy="3264568"/>
          </a:xfrm>
        </p:grpSpPr>
        <p:sp>
          <p:nvSpPr>
            <p:cNvPr id="11" name="Freeform 2">
              <a:extLst>
                <a:ext uri="{FF2B5EF4-FFF2-40B4-BE49-F238E27FC236}">
                  <a16:creationId xmlns:a16="http://schemas.microsoft.com/office/drawing/2014/main" id="{A8432718-4249-DEF2-CC4B-614B2FBDEC1C}"/>
                </a:ext>
              </a:extLst>
            </p:cNvPr>
            <p:cNvSpPr/>
            <p:nvPr/>
          </p:nvSpPr>
          <p:spPr>
            <a:xfrm rot="-478080">
              <a:off x="-231966" y="996615"/>
              <a:ext cx="5874131" cy="3264568"/>
            </a:xfrm>
            <a:custGeom>
              <a:avLst/>
              <a:gdLst/>
              <a:ahLst/>
              <a:cxnLst/>
              <a:rect l="l" t="t" r="r" b="b"/>
              <a:pathLst>
                <a:path w="4169820" h="4063679">
                  <a:moveTo>
                    <a:pt x="0" y="0"/>
                  </a:moveTo>
                  <a:lnTo>
                    <a:pt x="4169820" y="0"/>
                  </a:lnTo>
                  <a:lnTo>
                    <a:pt x="4169820" y="4063679"/>
                  </a:lnTo>
                  <a:lnTo>
                    <a:pt x="0" y="40636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11">
              <a:extLst>
                <a:ext uri="{FF2B5EF4-FFF2-40B4-BE49-F238E27FC236}">
                  <a16:creationId xmlns:a16="http://schemas.microsoft.com/office/drawing/2014/main" id="{FEBD9370-C98D-B1F4-5216-CE62E16ECB9C}"/>
                </a:ext>
              </a:extLst>
            </p:cNvPr>
            <p:cNvSpPr txBox="1"/>
            <p:nvPr/>
          </p:nvSpPr>
          <p:spPr>
            <a:xfrm>
              <a:off x="838200" y="2215563"/>
              <a:ext cx="3733800" cy="830997"/>
            </a:xfrm>
            <a:prstGeom prst="rect">
              <a:avLst/>
            </a:prstGeom>
            <a:noFill/>
          </p:spPr>
          <p:txBody>
            <a:bodyPr wrap="square" rtlCol="0">
              <a:spAutoFit/>
            </a:bodyPr>
            <a:lstStyle/>
            <a:p>
              <a:pPr algn="ctr"/>
              <a:r>
                <a:rPr lang="en-US" sz="4800" b="1" dirty="0">
                  <a:solidFill>
                    <a:srgbClr val="D84C1C"/>
                  </a:solidFill>
                  <a:latin typeface="Arial" panose="020B0604020202020204" pitchFamily="34" charset="0"/>
                  <a:cs typeface="Arial" panose="020B0604020202020204" pitchFamily="34" charset="0"/>
                </a:rPr>
                <a:t>KHÁI NIỆM:</a:t>
              </a:r>
            </a:p>
          </p:txBody>
        </p:sp>
      </p:grpSp>
      <p:sp>
        <p:nvSpPr>
          <p:cNvPr id="13" name="Rectangle 12">
            <a:extLst>
              <a:ext uri="{FF2B5EF4-FFF2-40B4-BE49-F238E27FC236}">
                <a16:creationId xmlns:a16="http://schemas.microsoft.com/office/drawing/2014/main" id="{422FB2B3-F105-9E43-C24A-52DD2C9358C6}"/>
              </a:ext>
            </a:extLst>
          </p:cNvPr>
          <p:cNvSpPr/>
          <p:nvPr/>
        </p:nvSpPr>
        <p:spPr>
          <a:xfrm>
            <a:off x="6553200" y="842919"/>
            <a:ext cx="10744200" cy="3785652"/>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Thế năng trọng trường </a:t>
            </a:r>
            <a:r>
              <a:rPr lang="vi-VN" sz="4000" dirty="0">
                <a:latin typeface="Arial" panose="020B0604020202020204" pitchFamily="34" charset="0"/>
                <a:cs typeface="Arial" panose="020B0604020202020204" pitchFamily="34" charset="0"/>
              </a:rPr>
              <a:t>(gọi tắt là thế năng) là năng lượng của một vật khi nó ở một độ cao nhất định so với mặt đất hoặc so với một vị trí được chọn làm gốc để tính độ cao.</a:t>
            </a:r>
            <a:endParaRPr lang="en-US" sz="40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A77F02F-A05C-5384-3EA4-E21989852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762500"/>
            <a:ext cx="4419600" cy="5284304"/>
          </a:xfrm>
          <a:prstGeom prst="rect">
            <a:avLst/>
          </a:prstGeom>
        </p:spPr>
      </p:pic>
    </p:spTree>
    <p:extLst>
      <p:ext uri="{BB962C8B-B14F-4D97-AF65-F5344CB8AC3E}">
        <p14:creationId xmlns:p14="http://schemas.microsoft.com/office/powerpoint/2010/main" val="304220514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6987D-4A76-D1AC-A106-15A889FD4E29}"/>
              </a:ext>
            </a:extLst>
          </p:cNvPr>
          <p:cNvSpPr txBox="1"/>
          <p:nvPr/>
        </p:nvSpPr>
        <p:spPr>
          <a:xfrm>
            <a:off x="533400" y="1866900"/>
            <a:ext cx="9095364" cy="6287683"/>
          </a:xfrm>
          <a:prstGeom prst="rect">
            <a:avLst/>
          </a:prstGeom>
          <a:noFill/>
        </p:spPr>
        <p:txBody>
          <a:bodyPr wrap="square">
            <a:spAutoFit/>
          </a:bodyPr>
          <a:lstStyle/>
          <a:p>
            <a:r>
              <a:rPr kumimoji="0" lang="en-US" sz="5000" b="1"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Thảo luận </a:t>
            </a:r>
            <a:r>
              <a:rPr kumimoji="0" lang="vi-VN"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và </a:t>
            </a:r>
            <a:r>
              <a:rPr kumimoji="0" lang="en-US"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a:t>
            </a:r>
            <a:r>
              <a:rPr kumimoji="0" lang="vi-VN"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câu hỏi</a:t>
            </a:r>
            <a:r>
              <a:rPr kumimoji="0" lang="en-US"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Câu hỏi 2 (SGK – tr15): </a:t>
            </a:r>
            <a:r>
              <a:rPr lang="en-US" sz="4000">
                <a:latin typeface="Arial" panose="020B0604020202020204" pitchFamily="34" charset="0"/>
                <a:cs typeface="Arial" panose="020B0604020202020204" pitchFamily="34" charset="0"/>
              </a:rPr>
              <a:t>Thế năng trọng trường của vật phụ thuộc vào những yếu tố nào?</a:t>
            </a: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Câu hỏi 3 (SGK – tr15): </a:t>
            </a:r>
            <a:r>
              <a:rPr lang="en-US" sz="4000">
                <a:latin typeface="Arial" panose="020B0604020202020204" pitchFamily="34" charset="0"/>
                <a:cs typeface="Arial" panose="020B0604020202020204" pitchFamily="34" charset="0"/>
              </a:rPr>
              <a:t>Ở gần mặt đất, trọng lượng của vật liên hệ với khối lượng của nó như thế nào?</a:t>
            </a:r>
          </a:p>
        </p:txBody>
      </p:sp>
      <p:grpSp>
        <p:nvGrpSpPr>
          <p:cNvPr id="24" name="Group 23">
            <a:extLst>
              <a:ext uri="{FF2B5EF4-FFF2-40B4-BE49-F238E27FC236}">
                <a16:creationId xmlns:a16="http://schemas.microsoft.com/office/drawing/2014/main" id="{9BB09A05-11DC-E664-FA17-5104E6D3F62F}"/>
              </a:ext>
            </a:extLst>
          </p:cNvPr>
          <p:cNvGrpSpPr/>
          <p:nvPr/>
        </p:nvGrpSpPr>
        <p:grpSpPr>
          <a:xfrm>
            <a:off x="9982200" y="2628900"/>
            <a:ext cx="7952364" cy="7014166"/>
            <a:chOff x="10515600" y="2666594"/>
            <a:chExt cx="6809364" cy="6006014"/>
          </a:xfrm>
        </p:grpSpPr>
        <p:sp>
          <p:nvSpPr>
            <p:cNvPr id="6" name="TextBox 5">
              <a:extLst>
                <a:ext uri="{FF2B5EF4-FFF2-40B4-BE49-F238E27FC236}">
                  <a16:creationId xmlns:a16="http://schemas.microsoft.com/office/drawing/2014/main" id="{CC577A0A-4A29-04BE-8706-82571A817007}"/>
                </a:ext>
              </a:extLst>
            </p:cNvPr>
            <p:cNvSpPr txBox="1"/>
            <p:nvPr/>
          </p:nvSpPr>
          <p:spPr>
            <a:xfrm>
              <a:off x="10711343" y="7756332"/>
              <a:ext cx="6269087" cy="916276"/>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4000" b="1" i="0" u="none" strike="noStrike" kern="1200" cap="none" spc="0" normalizeH="0" baseline="0" noProof="0">
                  <a:ln>
                    <a:noFill/>
                  </a:ln>
                  <a:solidFill>
                    <a:srgbClr val="FFD0CA">
                      <a:lumMod val="75000"/>
                    </a:srgbClr>
                  </a:solidFill>
                  <a:effectLst/>
                  <a:uLnTx/>
                  <a:uFillTx/>
                  <a:latin typeface="Arial" panose="020B0604020202020204" pitchFamily="34" charset="0"/>
                  <a:ea typeface="+mn-ea"/>
                  <a:cs typeface="Arial" panose="020B0604020202020204" pitchFamily="34" charset="0"/>
                  <a:sym typeface="Arial"/>
                </a:rPr>
                <a:t>THẢO LUẬN NHÓM ĐÔI</a:t>
              </a:r>
              <a:endParaRPr kumimoji="0" lang="en-US" sz="4000" b="1" i="0" u="none" strike="noStrike" kern="1200" cap="none" spc="0" normalizeH="0" baseline="0" noProof="0">
                <a:ln>
                  <a:noFill/>
                </a:ln>
                <a:solidFill>
                  <a:srgbClr val="FFD0CA">
                    <a:lumMod val="75000"/>
                  </a:srgbClr>
                </a:solidFill>
                <a:effectLst/>
                <a:uLnTx/>
                <a:uFillTx/>
                <a:latin typeface="Calibri"/>
                <a:ea typeface="+mn-ea"/>
                <a:cs typeface="Arial"/>
                <a:sym typeface="Arial"/>
              </a:endParaRPr>
            </a:p>
          </p:txBody>
        </p:sp>
        <p:sp>
          <p:nvSpPr>
            <p:cNvPr id="23" name="Freeform 4">
              <a:extLst>
                <a:ext uri="{FF2B5EF4-FFF2-40B4-BE49-F238E27FC236}">
                  <a16:creationId xmlns:a16="http://schemas.microsoft.com/office/drawing/2014/main" id="{5CEC692F-7FF3-268E-E0BC-15307037DE87}"/>
                </a:ext>
              </a:extLst>
            </p:cNvPr>
            <p:cNvSpPr/>
            <p:nvPr/>
          </p:nvSpPr>
          <p:spPr>
            <a:xfrm>
              <a:off x="10515600" y="2666594"/>
              <a:ext cx="6809364" cy="4953812"/>
            </a:xfrm>
            <a:custGeom>
              <a:avLst/>
              <a:gdLst/>
              <a:ahLst/>
              <a:cxnLst/>
              <a:rect l="l" t="t" r="r" b="b"/>
              <a:pathLst>
                <a:path w="5014249" h="3647866">
                  <a:moveTo>
                    <a:pt x="0" y="0"/>
                  </a:moveTo>
                  <a:lnTo>
                    <a:pt x="5014249" y="0"/>
                  </a:lnTo>
                  <a:lnTo>
                    <a:pt x="5014249" y="3647866"/>
                  </a:lnTo>
                  <a:lnTo>
                    <a:pt x="0" y="3647866"/>
                  </a:lnTo>
                  <a:lnTo>
                    <a:pt x="0" y="0"/>
                  </a:lnTo>
                  <a:close/>
                </a:path>
              </a:pathLst>
            </a:custGeom>
            <a:blipFill>
              <a:blip r:embed="rId2"/>
              <a:stretch>
                <a:fillRect/>
              </a:stretch>
            </a:blipFill>
          </p:spPr>
        </p:sp>
      </p:grpSp>
    </p:spTree>
    <p:extLst>
      <p:ext uri="{BB962C8B-B14F-4D97-AF65-F5344CB8AC3E}">
        <p14:creationId xmlns:p14="http://schemas.microsoft.com/office/powerpoint/2010/main" val="4225494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44" y="-458466"/>
            <a:ext cx="18628288" cy="4180833"/>
            <a:chOff x="0" y="0"/>
            <a:chExt cx="24837717" cy="5574444"/>
          </a:xfrm>
        </p:grpSpPr>
        <p:sp>
          <p:nvSpPr>
            <p:cNvPr id="3" name="Freeform 3"/>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a:ln cap="sq">
              <a:noFill/>
              <a:prstDash val="solid"/>
              <a:miter/>
            </a:ln>
          </p:spPr>
        </p:sp>
        <p:sp>
          <p:nvSpPr>
            <p:cNvPr id="5" name="Freeform 5"/>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a:ln cap="sq">
              <a:noFill/>
              <a:prstDash val="solid"/>
              <a:miter/>
            </a:ln>
          </p:spPr>
        </p:sp>
        <p:sp>
          <p:nvSpPr>
            <p:cNvPr id="6" name="Freeform 6"/>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a:ln cap="sq">
              <a:noFill/>
              <a:prstDash val="solid"/>
              <a:miter/>
            </a:ln>
          </p:spPr>
        </p:sp>
      </p:grpSp>
      <p:sp>
        <p:nvSpPr>
          <p:cNvPr id="12" name="TextBox 12"/>
          <p:cNvSpPr txBox="1"/>
          <p:nvPr/>
        </p:nvSpPr>
        <p:spPr>
          <a:xfrm>
            <a:off x="1023937" y="1129126"/>
            <a:ext cx="16230600" cy="923330"/>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a:noFill/>
                </a:ln>
                <a:solidFill>
                  <a:srgbClr val="D84C1C"/>
                </a:solidFill>
                <a:effectLst/>
                <a:uLnTx/>
                <a:uFillTx/>
                <a:latin typeface="Arial" panose="020B0604020202020204" pitchFamily="34" charset="0"/>
                <a:ea typeface="+mn-ea"/>
                <a:cs typeface="Arial" panose="020B0604020202020204" pitchFamily="34" charset="0"/>
              </a:rPr>
              <a:t>TRẢ</a:t>
            </a:r>
            <a:r>
              <a:rPr kumimoji="0" lang="en-US" sz="6000" b="1" i="0" u="none" strike="noStrike" kern="1200" cap="none" spc="0" normalizeH="0" noProof="0">
                <a:ln>
                  <a:noFill/>
                </a:ln>
                <a:solidFill>
                  <a:srgbClr val="D84C1C"/>
                </a:solidFill>
                <a:effectLst/>
                <a:uLnTx/>
                <a:uFillTx/>
                <a:latin typeface="Arial" panose="020B0604020202020204" pitchFamily="34" charset="0"/>
                <a:ea typeface="+mn-ea"/>
                <a:cs typeface="Arial" panose="020B0604020202020204" pitchFamily="34" charset="0"/>
              </a:rPr>
              <a:t> LỜI </a:t>
            </a:r>
            <a:endParaRPr kumimoji="0" lang="en-US" sz="6000" b="1" i="0" u="none" strike="noStrike" kern="1200" cap="none" spc="0" normalizeH="0" baseline="0" noProof="0" dirty="0">
              <a:ln>
                <a:noFill/>
              </a:ln>
              <a:solidFill>
                <a:srgbClr val="D84C1C"/>
              </a:solidFill>
              <a:effectLst/>
              <a:uLnTx/>
              <a:uFillTx/>
              <a:latin typeface="Arial" panose="020B0604020202020204" pitchFamily="34" charset="0"/>
              <a:ea typeface="+mn-ea"/>
              <a:cs typeface="Arial" panose="020B0604020202020204" pitchFamily="34" charset="0"/>
            </a:endParaRPr>
          </a:p>
        </p:txBody>
      </p:sp>
      <p:pic>
        <p:nvPicPr>
          <p:cNvPr id="23" name="Picture 22"/>
          <p:cNvPicPr>
            <a:picLocks noChangeAspect="1"/>
          </p:cNvPicPr>
          <p:nvPr/>
        </p:nvPicPr>
        <p:blipFill>
          <a:blip r:embed="rId5"/>
          <a:stretch>
            <a:fillRect/>
          </a:stretch>
        </p:blipFill>
        <p:spPr>
          <a:xfrm>
            <a:off x="15621000" y="38100"/>
            <a:ext cx="2066386" cy="1765455"/>
          </a:xfrm>
          <a:prstGeom prst="rect">
            <a:avLst/>
          </a:prstGeom>
        </p:spPr>
      </p:pic>
      <p:sp>
        <p:nvSpPr>
          <p:cNvPr id="11" name="TextBox 10">
            <a:extLst>
              <a:ext uri="{FF2B5EF4-FFF2-40B4-BE49-F238E27FC236}">
                <a16:creationId xmlns:a16="http://schemas.microsoft.com/office/drawing/2014/main" id="{769B1D0E-F239-40D9-6A97-59B98DEFF8E1}"/>
              </a:ext>
            </a:extLst>
          </p:cNvPr>
          <p:cNvSpPr txBox="1"/>
          <p:nvPr/>
        </p:nvSpPr>
        <p:spPr>
          <a:xfrm>
            <a:off x="1039177" y="4000500"/>
            <a:ext cx="16306800" cy="5826018"/>
          </a:xfrm>
          <a:prstGeom prst="rect">
            <a:avLst/>
          </a:prstGeom>
          <a:noFill/>
        </p:spPr>
        <p:txBody>
          <a:bodyPr wrap="square">
            <a:spAutoFit/>
          </a:bodyPr>
          <a:lstStyle/>
          <a:p>
            <a:pPr marL="571500" marR="0" indent="-571500" algn="just">
              <a:lnSpc>
                <a:spcPct val="150000"/>
              </a:lnSpc>
              <a:spcBef>
                <a:spcPts val="0"/>
              </a:spcBef>
              <a:spcAft>
                <a:spcPts val="800"/>
              </a:spcAft>
              <a:buFont typeface="Wingdings" panose="05000000000000000000" pitchFamily="2" charset="2"/>
              <a:buChar char="q"/>
            </a:pPr>
            <a:r>
              <a:rPr lang="en-US" sz="4000" b="1">
                <a:effectLst/>
                <a:latin typeface="Arial" panose="020B0604020202020204" pitchFamily="34" charset="0"/>
                <a:ea typeface="Times New Roman" panose="02020603050405020304" pitchFamily="18" charset="0"/>
                <a:cs typeface="Arial" panose="020B0604020202020204" pitchFamily="34" charset="0"/>
              </a:rPr>
              <a:t>Trả lời Câu hỏi 2 (SGK – tr15) </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Thế năng trọng trường của vật phụ thuộc vào trọng lượng của vật và độ cao của vật so với mốc thế năng.</a:t>
            </a:r>
          </a:p>
          <a:p>
            <a:pPr marL="571500" marR="0" indent="-571500" algn="just">
              <a:lnSpc>
                <a:spcPct val="150000"/>
              </a:lnSpc>
              <a:spcBef>
                <a:spcPts val="0"/>
              </a:spcBef>
              <a:spcAft>
                <a:spcPts val="800"/>
              </a:spcAft>
              <a:buFont typeface="Wingdings" panose="05000000000000000000" pitchFamily="2" charset="2"/>
              <a:buChar char="q"/>
            </a:pPr>
            <a:r>
              <a:rPr lang="en-US" sz="4000" b="1">
                <a:effectLst/>
                <a:latin typeface="Arial" panose="020B0604020202020204" pitchFamily="34" charset="0"/>
                <a:ea typeface="Calibri" panose="020F0502020204030204" pitchFamily="34" charset="0"/>
                <a:cs typeface="Arial" panose="020B0604020202020204" pitchFamily="34" charset="0"/>
              </a:rPr>
              <a:t>Trả lời Câu hỏi 3 (SGK – tr15)</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Ở gần mặt đất, trọng lượng của vật và khối lượng của nó được liên hệ bởi công thức: P = 10m.</a:t>
            </a:r>
          </a:p>
        </p:txBody>
      </p:sp>
    </p:spTree>
    <p:extLst>
      <p:ext uri="{BB962C8B-B14F-4D97-AF65-F5344CB8AC3E}">
        <p14:creationId xmlns:p14="http://schemas.microsoft.com/office/powerpoint/2010/main" val="669190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44" y="-458466"/>
            <a:ext cx="18628288" cy="4180833"/>
            <a:chOff x="0" y="0"/>
            <a:chExt cx="24837717" cy="5574444"/>
          </a:xfrm>
        </p:grpSpPr>
        <p:sp>
          <p:nvSpPr>
            <p:cNvPr id="3" name="Freeform 3"/>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sp>
        <p:nvSpPr>
          <p:cNvPr id="12" name="TextBox 12"/>
          <p:cNvSpPr txBox="1"/>
          <p:nvPr/>
        </p:nvSpPr>
        <p:spPr>
          <a:xfrm>
            <a:off x="1023937" y="1414389"/>
            <a:ext cx="16230600" cy="923330"/>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a:noFill/>
                </a:ln>
                <a:solidFill>
                  <a:srgbClr val="D84C1C"/>
                </a:solidFill>
                <a:effectLst/>
                <a:uLnTx/>
                <a:uFillTx/>
                <a:latin typeface="Arial" panose="020B0604020202020204" pitchFamily="34" charset="0"/>
                <a:ea typeface="+mn-ea"/>
                <a:cs typeface="Arial" panose="020B0604020202020204" pitchFamily="34" charset="0"/>
              </a:rPr>
              <a:t>KẾT</a:t>
            </a:r>
            <a:r>
              <a:rPr kumimoji="0" lang="en-US" sz="6000" b="1" i="0" u="none" strike="noStrike" kern="1200" cap="none" spc="0" normalizeH="0" noProof="0">
                <a:ln>
                  <a:noFill/>
                </a:ln>
                <a:solidFill>
                  <a:srgbClr val="D84C1C"/>
                </a:solidFill>
                <a:effectLst/>
                <a:uLnTx/>
                <a:uFillTx/>
                <a:latin typeface="Arial" panose="020B0604020202020204" pitchFamily="34" charset="0"/>
                <a:ea typeface="+mn-ea"/>
                <a:cs typeface="Arial" panose="020B0604020202020204" pitchFamily="34" charset="0"/>
              </a:rPr>
              <a:t> LUẬN</a:t>
            </a:r>
            <a:endParaRPr kumimoji="0" lang="en-US" sz="6000" b="1" i="0" u="none" strike="noStrike" kern="1200" cap="none" spc="0" normalizeH="0" baseline="0" noProof="0" dirty="0">
              <a:ln>
                <a:noFill/>
              </a:ln>
              <a:solidFill>
                <a:srgbClr val="D84C1C"/>
              </a:solidFill>
              <a:effectLst/>
              <a:uLnTx/>
              <a:uFillTx/>
              <a:latin typeface="Arial" panose="020B0604020202020204" pitchFamily="34" charset="0"/>
              <a:ea typeface="+mn-ea"/>
              <a:cs typeface="Arial" panose="020B0604020202020204" pitchFamily="34" charset="0"/>
            </a:endParaRPr>
          </a:p>
        </p:txBody>
      </p:sp>
      <p:pic>
        <p:nvPicPr>
          <p:cNvPr id="23" name="Picture 22"/>
          <p:cNvPicPr>
            <a:picLocks noChangeAspect="1"/>
          </p:cNvPicPr>
          <p:nvPr/>
        </p:nvPicPr>
        <p:blipFill>
          <a:blip r:embed="rId4"/>
          <a:stretch>
            <a:fillRect/>
          </a:stretch>
        </p:blipFill>
        <p:spPr>
          <a:xfrm>
            <a:off x="15621000" y="38100"/>
            <a:ext cx="2066386" cy="1765455"/>
          </a:xfrm>
          <a:prstGeom prst="rect">
            <a:avLst/>
          </a:prstGeom>
        </p:spPr>
      </p:pic>
      <p:sp>
        <p:nvSpPr>
          <p:cNvPr id="10" name="TextBox 9">
            <a:extLst>
              <a:ext uri="{FF2B5EF4-FFF2-40B4-BE49-F238E27FC236}">
                <a16:creationId xmlns:a16="http://schemas.microsoft.com/office/drawing/2014/main" id="{102D7A50-BFE4-C8FD-C57F-34C40DB4EED2}"/>
              </a:ext>
            </a:extLst>
          </p:cNvPr>
          <p:cNvSpPr txBox="1"/>
          <p:nvPr/>
        </p:nvSpPr>
        <p:spPr>
          <a:xfrm>
            <a:off x="1319010" y="4253223"/>
            <a:ext cx="14837506" cy="5260286"/>
          </a:xfrm>
          <a:prstGeom prst="rect">
            <a:avLst/>
          </a:prstGeom>
          <a:noFill/>
        </p:spPr>
        <p:txBody>
          <a:bodyPr wrap="square">
            <a:spAutoFit/>
          </a:bodyPr>
          <a:lstStyle/>
          <a:p>
            <a:pPr marL="685800" marR="0" indent="-685800" algn="just">
              <a:lnSpc>
                <a:spcPct val="150000"/>
              </a:lnSpc>
              <a:spcBef>
                <a:spcPts val="0"/>
              </a:spcBef>
              <a:spcAft>
                <a:spcPts val="800"/>
              </a:spcAft>
              <a:buFont typeface="Arial" panose="020B0604020202020204" pitchFamily="34" charset="0"/>
              <a:buChar char="•"/>
            </a:pP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 lượng vật có được do ở một độ cao nào đó được gọi là thế năng trọng trường.</a:t>
            </a:r>
            <a:endParaRPr lang="en-US" sz="4500">
              <a:latin typeface="Arial" panose="020B0604020202020204" pitchFamily="34" charset="0"/>
              <a:ea typeface="Times New Roman" panose="02020603050405020304" pitchFamily="18" charset="0"/>
              <a:cs typeface="Arial" panose="020B0604020202020204" pitchFamily="34" charset="0"/>
            </a:endParaRPr>
          </a:p>
          <a:p>
            <a:pPr marL="685800" marR="0" indent="-685800" algn="just">
              <a:lnSpc>
                <a:spcPct val="150000"/>
              </a:lnSpc>
              <a:spcBef>
                <a:spcPts val="0"/>
              </a:spcBef>
              <a:spcAft>
                <a:spcPts val="800"/>
              </a:spcAft>
              <a:buFont typeface="Arial" panose="020B0604020202020204" pitchFamily="34" charset="0"/>
              <a:buChar char="•"/>
            </a:pP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có trọng lượng càng lớn và ở càng cao thì khả năng sinh công càng lớn, tức là thế năng trọng trường của vật càng lớn.</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76615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44" y="-458466"/>
            <a:ext cx="18628288" cy="4180833"/>
            <a:chOff x="0" y="0"/>
            <a:chExt cx="24837717" cy="5574444"/>
          </a:xfrm>
        </p:grpSpPr>
        <p:sp>
          <p:nvSpPr>
            <p:cNvPr id="3" name="Freeform 3"/>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sp>
        <p:nvSpPr>
          <p:cNvPr id="12" name="TextBox 12"/>
          <p:cNvSpPr txBox="1"/>
          <p:nvPr/>
        </p:nvSpPr>
        <p:spPr>
          <a:xfrm>
            <a:off x="1028700" y="666750"/>
            <a:ext cx="16230600" cy="923330"/>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a:noFill/>
                </a:ln>
                <a:solidFill>
                  <a:srgbClr val="D84C1C"/>
                </a:solidFill>
                <a:effectLst/>
                <a:uLnTx/>
                <a:uFillTx/>
                <a:latin typeface="Arial" panose="020B0604020202020204" pitchFamily="34" charset="0"/>
                <a:ea typeface="+mn-ea"/>
                <a:cs typeface="Arial" panose="020B0604020202020204" pitchFamily="34" charset="0"/>
              </a:rPr>
              <a:t>KẾT</a:t>
            </a:r>
            <a:r>
              <a:rPr kumimoji="0" lang="en-US" sz="6000" b="1" i="0" u="none" strike="noStrike" kern="1200" cap="none" spc="0" normalizeH="0" noProof="0">
                <a:ln>
                  <a:noFill/>
                </a:ln>
                <a:solidFill>
                  <a:srgbClr val="D84C1C"/>
                </a:solidFill>
                <a:effectLst/>
                <a:uLnTx/>
                <a:uFillTx/>
                <a:latin typeface="Arial" panose="020B0604020202020204" pitchFamily="34" charset="0"/>
                <a:ea typeface="+mn-ea"/>
                <a:cs typeface="Arial" panose="020B0604020202020204" pitchFamily="34" charset="0"/>
              </a:rPr>
              <a:t> LUẬN</a:t>
            </a:r>
            <a:endParaRPr kumimoji="0" lang="en-US" sz="6000" b="1" i="0" u="none" strike="noStrike" kern="1200" cap="none" spc="0" normalizeH="0" baseline="0" noProof="0" dirty="0">
              <a:ln>
                <a:noFill/>
              </a:ln>
              <a:solidFill>
                <a:srgbClr val="D84C1C"/>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1163976" y="2007410"/>
            <a:ext cx="15163800" cy="784830"/>
          </a:xfrm>
          <a:prstGeom prst="rect">
            <a:avLst/>
          </a:prstGeom>
        </p:spPr>
        <p:txBody>
          <a:bodyPr wrap="square">
            <a:spAutoFit/>
          </a:bodyPr>
          <a:lstStyle/>
          <a:p>
            <a:pPr algn="just">
              <a:defRPr/>
            </a:pPr>
            <a:r>
              <a:rPr lang="en-US" sz="4500">
                <a:latin typeface="Arial" panose="020B0604020202020204" pitchFamily="34" charset="0"/>
                <a:cs typeface="Arial" panose="020B0604020202020204" pitchFamily="34" charset="0"/>
              </a:rPr>
              <a:t>Thế năng trọng trường được xác định bằng biểu thức:</a:t>
            </a:r>
          </a:p>
        </p:txBody>
      </p:sp>
      <p:pic>
        <p:nvPicPr>
          <p:cNvPr id="23" name="Picture 22"/>
          <p:cNvPicPr>
            <a:picLocks noChangeAspect="1"/>
          </p:cNvPicPr>
          <p:nvPr/>
        </p:nvPicPr>
        <p:blipFill>
          <a:blip r:embed="rId4"/>
          <a:stretch>
            <a:fillRect/>
          </a:stretch>
        </p:blipFill>
        <p:spPr>
          <a:xfrm>
            <a:off x="15621000" y="38100"/>
            <a:ext cx="2066386" cy="1765455"/>
          </a:xfrm>
          <a:prstGeom prst="rect">
            <a:avLst/>
          </a:prstGeom>
        </p:spPr>
      </p:pic>
      <p:sp>
        <p:nvSpPr>
          <p:cNvPr id="11" name="Rectangle 10"/>
          <p:cNvSpPr/>
          <p:nvPr/>
        </p:nvSpPr>
        <p:spPr>
          <a:xfrm>
            <a:off x="7667973" y="3996397"/>
            <a:ext cx="296158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54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t>
            </a:r>
            <a:r>
              <a:rPr kumimoji="0" lang="en-US" sz="5400" b="1" i="0" u="none" strike="noStrike" kern="1200" cap="none" spc="0" normalizeH="0" baseline="-2500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t>
            </a:r>
            <a:r>
              <a:rPr kumimoji="0" lang="en-US" sz="5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 P. h</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163976" y="5295900"/>
            <a:ext cx="2361737" cy="707886"/>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p:cNvGrpSpPr/>
          <p:nvPr/>
        </p:nvGrpSpPr>
        <p:grpSpPr>
          <a:xfrm>
            <a:off x="1009650" y="6438900"/>
            <a:ext cx="4781550" cy="2859833"/>
            <a:chOff x="1009650" y="6438900"/>
            <a:chExt cx="4781550" cy="2859833"/>
          </a:xfrm>
        </p:grpSpPr>
        <p:sp>
          <p:nvSpPr>
            <p:cNvPr id="8" name="Freeform 8"/>
            <p:cNvSpPr/>
            <p:nvPr/>
          </p:nvSpPr>
          <p:spPr>
            <a:xfrm>
              <a:off x="1009650" y="6438900"/>
              <a:ext cx="4781550" cy="2859833"/>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sp>
        <p:sp>
          <p:nvSpPr>
            <p:cNvPr id="14" name="Rectangle 13"/>
            <p:cNvSpPr/>
            <p:nvPr/>
          </p:nvSpPr>
          <p:spPr>
            <a:xfrm>
              <a:off x="1163976" y="6438900"/>
              <a:ext cx="4472898" cy="27482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là trọng lượng của vật, đơn vị đo là niut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ơ</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4" name="Group 23"/>
          <p:cNvGrpSpPr/>
          <p:nvPr/>
        </p:nvGrpSpPr>
        <p:grpSpPr>
          <a:xfrm>
            <a:off x="6269831" y="6438899"/>
            <a:ext cx="5738812" cy="2859833"/>
            <a:chOff x="1009650" y="6438900"/>
            <a:chExt cx="4781550" cy="2859833"/>
          </a:xfrm>
        </p:grpSpPr>
        <p:sp>
          <p:nvSpPr>
            <p:cNvPr id="25" name="Freeform 8"/>
            <p:cNvSpPr/>
            <p:nvPr/>
          </p:nvSpPr>
          <p:spPr>
            <a:xfrm>
              <a:off x="1009650" y="6438900"/>
              <a:ext cx="4781550" cy="2859833"/>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sp>
        <p:sp>
          <p:nvSpPr>
            <p:cNvPr id="26" name="Rectangle 25"/>
            <p:cNvSpPr/>
            <p:nvPr/>
          </p:nvSpPr>
          <p:spPr>
            <a:xfrm>
              <a:off x="1163976" y="6438900"/>
              <a:ext cx="4472898" cy="276293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là độ cao của vật so với vị trí chọn làm gốc, đơn vị đo là mét (m).</a:t>
              </a:r>
              <a:endPar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grpSp>
        <p:nvGrpSpPr>
          <p:cNvPr id="27" name="Group 26"/>
          <p:cNvGrpSpPr/>
          <p:nvPr/>
        </p:nvGrpSpPr>
        <p:grpSpPr>
          <a:xfrm>
            <a:off x="12487274" y="6438899"/>
            <a:ext cx="5081588" cy="2862322"/>
            <a:chOff x="1009650" y="6438900"/>
            <a:chExt cx="4710908" cy="2862322"/>
          </a:xfrm>
        </p:grpSpPr>
        <p:sp>
          <p:nvSpPr>
            <p:cNvPr id="28" name="Freeform 8"/>
            <p:cNvSpPr/>
            <p:nvPr/>
          </p:nvSpPr>
          <p:spPr>
            <a:xfrm>
              <a:off x="1009650" y="6438900"/>
              <a:ext cx="4710908" cy="2859833"/>
            </a:xfrm>
            <a:custGeom>
              <a:avLst/>
              <a:gdLst/>
              <a:ahLst/>
              <a:cxnLst/>
              <a:rect l="l" t="t" r="r" b="b"/>
              <a:pathLst>
                <a:path w="1879882" h="1339350">
                  <a:moveTo>
                    <a:pt x="21693" y="0"/>
                  </a:moveTo>
                  <a:lnTo>
                    <a:pt x="1858189" y="0"/>
                  </a:lnTo>
                  <a:cubicBezTo>
                    <a:pt x="1863942" y="0"/>
                    <a:pt x="1869460" y="2286"/>
                    <a:pt x="1873528" y="6354"/>
                  </a:cubicBezTo>
                  <a:cubicBezTo>
                    <a:pt x="1877597" y="10422"/>
                    <a:pt x="1879882" y="15940"/>
                    <a:pt x="1879882" y="21693"/>
                  </a:cubicBezTo>
                  <a:lnTo>
                    <a:pt x="1879882" y="1317657"/>
                  </a:lnTo>
                  <a:cubicBezTo>
                    <a:pt x="1879882" y="1329638"/>
                    <a:pt x="1870170" y="1339350"/>
                    <a:pt x="1858189" y="1339350"/>
                  </a:cubicBezTo>
                  <a:lnTo>
                    <a:pt x="21693" y="1339350"/>
                  </a:lnTo>
                  <a:cubicBezTo>
                    <a:pt x="9712" y="1339350"/>
                    <a:pt x="0" y="1329638"/>
                    <a:pt x="0" y="1317657"/>
                  </a:cubicBezTo>
                  <a:lnTo>
                    <a:pt x="0" y="21693"/>
                  </a:lnTo>
                  <a:cubicBezTo>
                    <a:pt x="0" y="9712"/>
                    <a:pt x="9712" y="0"/>
                    <a:pt x="21693" y="0"/>
                  </a:cubicBezTo>
                  <a:close/>
                </a:path>
              </a:pathLst>
            </a:custGeom>
            <a:solidFill>
              <a:srgbClr val="F6CD46"/>
            </a:solidFill>
          </p:spPr>
        </p:sp>
        <p:sp>
          <p:nvSpPr>
            <p:cNvPr id="29" name="Rectangle 28"/>
            <p:cNvSpPr/>
            <p:nvPr/>
          </p:nvSpPr>
          <p:spPr>
            <a:xfrm>
              <a:off x="1163976" y="6438900"/>
              <a:ext cx="4423630"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t>
              </a:r>
              <a:r>
                <a:rPr kumimoji="0" lang="en-US" sz="4000" b="0" i="0" u="none" strike="noStrike" kern="1200" cap="none" spc="0" normalizeH="0" baseline="-2500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thế</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năng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vật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jun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(J).</a:t>
              </a:r>
            </a:p>
          </p:txBody>
        </p:sp>
      </p:grpSp>
    </p:spTree>
    <p:extLst>
      <p:ext uri="{BB962C8B-B14F-4D97-AF65-F5344CB8AC3E}">
        <p14:creationId xmlns:p14="http://schemas.microsoft.com/office/powerpoint/2010/main" val="280041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95800" y="419100"/>
            <a:ext cx="8229600" cy="1295400"/>
            <a:chOff x="990600" y="495300"/>
            <a:chExt cx="8229600" cy="1295400"/>
          </a:xfrm>
        </p:grpSpPr>
        <p:pic>
          <p:nvPicPr>
            <p:cNvPr id="2" name="Picture 1"/>
            <p:cNvPicPr>
              <a:picLocks noChangeAspect="1"/>
            </p:cNvPicPr>
            <p:nvPr/>
          </p:nvPicPr>
          <p:blipFill>
            <a:blip r:embed="rId2"/>
            <a:stretch>
              <a:fillRect/>
            </a:stretch>
          </p:blipFill>
          <p:spPr>
            <a:xfrm>
              <a:off x="990600" y="495300"/>
              <a:ext cx="1882523" cy="1295400"/>
            </a:xfrm>
            <a:prstGeom prst="rect">
              <a:avLst/>
            </a:prstGeom>
          </p:spPr>
        </p:pic>
        <p:sp>
          <p:nvSpPr>
            <p:cNvPr id="3" name="TextBox 2"/>
            <p:cNvSpPr txBox="1"/>
            <p:nvPr/>
          </p:nvSpPr>
          <p:spPr>
            <a:xfrm>
              <a:off x="3124200" y="758279"/>
              <a:ext cx="6096000" cy="769441"/>
            </a:xfrm>
            <a:prstGeom prst="rect">
              <a:avLst/>
            </a:prstGeom>
            <a:noFill/>
          </p:spPr>
          <p:txBody>
            <a:bodyPr wrap="square" rtlCol="0">
              <a:spAutoFit/>
            </a:bodyPr>
            <a:lstStyle/>
            <a:p>
              <a:r>
                <a:rPr lang="en-US" sz="4400" b="1" dirty="0">
                  <a:solidFill>
                    <a:schemeClr val="tx2"/>
                  </a:solidFill>
                  <a:latin typeface="Arial" panose="020B0604020202020204" pitchFamily="34" charset="0"/>
                  <a:cs typeface="Arial" panose="020B0604020202020204" pitchFamily="34" charset="0"/>
                </a:rPr>
                <a:t>THẢO LUẬN CẶP ĐÔI</a:t>
              </a:r>
            </a:p>
          </p:txBody>
        </p:sp>
      </p:grpSp>
      <p:sp>
        <p:nvSpPr>
          <p:cNvPr id="5" name="Rounded Rectangle 4"/>
          <p:cNvSpPr/>
          <p:nvPr/>
        </p:nvSpPr>
        <p:spPr>
          <a:xfrm>
            <a:off x="695325" y="2325245"/>
            <a:ext cx="6543675" cy="1070520"/>
          </a:xfrm>
          <a:prstGeom prst="roundRect">
            <a:avLst/>
          </a:prstGeom>
          <a:solidFill>
            <a:srgbClr val="D84C1C"/>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Luyện tập 2 (SGK – tr15)</a:t>
            </a:r>
            <a:endParaRPr lang="en-US" sz="4000">
              <a:latin typeface="Arial" panose="020B0604020202020204" pitchFamily="34" charset="0"/>
              <a:cs typeface="Arial" panose="020B0604020202020204" pitchFamily="34" charset="0"/>
            </a:endParaRPr>
          </a:p>
        </p:txBody>
      </p:sp>
      <p:grpSp>
        <p:nvGrpSpPr>
          <p:cNvPr id="9" name="Group 8"/>
          <p:cNvGrpSpPr/>
          <p:nvPr/>
        </p:nvGrpSpPr>
        <p:grpSpPr>
          <a:xfrm>
            <a:off x="289360" y="3980418"/>
            <a:ext cx="8750769" cy="5558880"/>
            <a:chOff x="1004163" y="3825728"/>
            <a:chExt cx="4260064" cy="5558880"/>
          </a:xfrm>
        </p:grpSpPr>
        <p:sp>
          <p:nvSpPr>
            <p:cNvPr id="7" name="Folded Corner 6"/>
            <p:cNvSpPr/>
            <p:nvPr/>
          </p:nvSpPr>
          <p:spPr>
            <a:xfrm>
              <a:off x="1004163" y="3825728"/>
              <a:ext cx="4260064" cy="5558880"/>
            </a:xfrm>
            <a:prstGeom prst="foldedCorne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81288" y="4185178"/>
              <a:ext cx="3941323" cy="4839979"/>
            </a:xfrm>
            <a:prstGeom prst="rect">
              <a:avLst/>
            </a:prstGeom>
          </p:spPr>
          <p:txBody>
            <a:bodyPr wrap="square">
              <a:spAutoFit/>
            </a:bodyPr>
            <a:lstStyle/>
            <a:p>
              <a:pPr algn="just">
                <a:lnSpc>
                  <a:spcPct val="150000"/>
                </a:lnSpc>
                <a:spcAft>
                  <a:spcPts val="800"/>
                </a:spcAft>
              </a:pPr>
              <a:r>
                <a:rPr lang="en-US"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hình 1.4 (trang 12), kiện hàng được người công nhân đưa lên vị trí cao 1,2 m so với mặt đất. Tính thế năng trọng trường của kiện hàng ở vị trí này, biết rằng trọng lượng của kiện hàng là 45 N và chọn mặt đất là mốc thế năng.</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19"/>
          <p:cNvPicPr>
            <a:picLocks noChangeAspect="1"/>
          </p:cNvPicPr>
          <p:nvPr/>
        </p:nvPicPr>
        <p:blipFill>
          <a:blip r:embed="rId3"/>
          <a:stretch>
            <a:fillRect/>
          </a:stretch>
        </p:blipFill>
        <p:spPr>
          <a:xfrm rot="2167657">
            <a:off x="12595829" y="2761473"/>
            <a:ext cx="1941757" cy="1416451"/>
          </a:xfrm>
          <a:prstGeom prst="rect">
            <a:avLst/>
          </a:prstGeom>
        </p:spPr>
      </p:pic>
      <p:sp>
        <p:nvSpPr>
          <p:cNvPr id="21" name="Rectangle 20"/>
          <p:cNvSpPr/>
          <p:nvPr/>
        </p:nvSpPr>
        <p:spPr>
          <a:xfrm>
            <a:off x="13868446" y="4227998"/>
            <a:ext cx="4002248" cy="4032066"/>
          </a:xfrm>
          <a:prstGeom prst="rect">
            <a:avLst/>
          </a:prstGeom>
        </p:spPr>
        <p:txBody>
          <a:bodyPr wrap="square">
            <a:spAutoFit/>
          </a:bodyPr>
          <a:lstStyle/>
          <a:p>
            <a:pPr algn="just">
              <a:lnSpc>
                <a:spcPct val="150000"/>
              </a:lnSpc>
            </a:pPr>
            <a:r>
              <a:rPr lang="en-US" sz="3500">
                <a:latin typeface="Arial" panose="020B0604020202020204" pitchFamily="34" charset="0"/>
                <a:cs typeface="Arial" panose="020B0604020202020204" pitchFamily="34" charset="0"/>
              </a:rPr>
              <a:t>Thế năng trọng trường của kiện hàng này là:</a:t>
            </a:r>
          </a:p>
          <a:p>
            <a:pPr algn="just">
              <a:lnSpc>
                <a:spcPct val="150000"/>
              </a:lnSpc>
            </a:pPr>
            <a:r>
              <a:rPr lang="en-US" sz="3500">
                <a:latin typeface="Arial" panose="020B0604020202020204" pitchFamily="34" charset="0"/>
                <a:cs typeface="Arial" panose="020B0604020202020204" pitchFamily="34" charset="0"/>
              </a:rPr>
              <a:t>W</a:t>
            </a:r>
            <a:r>
              <a:rPr lang="en-US" sz="3500" baseline="-25000">
                <a:latin typeface="Arial" panose="020B0604020202020204" pitchFamily="34" charset="0"/>
                <a:cs typeface="Arial" panose="020B0604020202020204" pitchFamily="34" charset="0"/>
              </a:rPr>
              <a:t>t</a:t>
            </a:r>
            <a:r>
              <a:rPr lang="en-US" sz="3500">
                <a:latin typeface="Arial" panose="020B0604020202020204" pitchFamily="34" charset="0"/>
                <a:cs typeface="Arial" panose="020B0604020202020204" pitchFamily="34" charset="0"/>
              </a:rPr>
              <a:t> = Ph = 45.1,2 = 54 J</a:t>
            </a:r>
          </a:p>
        </p:txBody>
      </p:sp>
      <p:pic>
        <p:nvPicPr>
          <p:cNvPr id="22" name="Picture 21"/>
          <p:cNvPicPr>
            <a:picLocks noChangeAspect="1"/>
          </p:cNvPicPr>
          <p:nvPr/>
        </p:nvPicPr>
        <p:blipFill>
          <a:blip r:embed="rId4"/>
          <a:stretch>
            <a:fillRect/>
          </a:stretch>
        </p:blipFill>
        <p:spPr>
          <a:xfrm>
            <a:off x="16535400" y="419100"/>
            <a:ext cx="1066800" cy="1804738"/>
          </a:xfrm>
          <a:prstGeom prst="rect">
            <a:avLst/>
          </a:prstGeom>
        </p:spPr>
      </p:pic>
      <p:pic>
        <p:nvPicPr>
          <p:cNvPr id="15" name="Picture 14">
            <a:extLst>
              <a:ext uri="{FF2B5EF4-FFF2-40B4-BE49-F238E27FC236}">
                <a16:creationId xmlns:a16="http://schemas.microsoft.com/office/drawing/2014/main" id="{E282D8DD-B955-B78E-B35A-6CFA3AB78464}"/>
              </a:ext>
            </a:extLst>
          </p:cNvPr>
          <p:cNvPicPr>
            <a:picLocks noChangeAspect="1"/>
          </p:cNvPicPr>
          <p:nvPr/>
        </p:nvPicPr>
        <p:blipFill>
          <a:blip r:embed="rId5"/>
          <a:stretch>
            <a:fillRect/>
          </a:stretch>
        </p:blipFill>
        <p:spPr>
          <a:xfrm>
            <a:off x="9218994" y="4266098"/>
            <a:ext cx="4347713" cy="4114800"/>
          </a:xfrm>
          <a:prstGeom prst="rect">
            <a:avLst/>
          </a:prstGeom>
        </p:spPr>
      </p:pic>
    </p:spTree>
    <p:extLst>
      <p:ext uri="{BB962C8B-B14F-4D97-AF65-F5344CB8AC3E}">
        <p14:creationId xmlns:p14="http://schemas.microsoft.com/office/powerpoint/2010/main" val="35123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0"/>
            <a:ext cx="1257498" cy="10312679"/>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rcRect/>
            <a:stretch>
              <a:fillRect l="-312920"/>
            </a:stretch>
          </a:blipFill>
        </p:spPr>
      </p:sp>
      <p:sp>
        <p:nvSpPr>
          <p:cNvPr id="8" name="Freeform 4"/>
          <p:cNvSpPr/>
          <p:nvPr/>
        </p:nvSpPr>
        <p:spPr>
          <a:xfrm flipH="1">
            <a:off x="17030501" y="17318"/>
            <a:ext cx="1257498" cy="10312679"/>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rcRect/>
            <a:stretch>
              <a:fillRect l="-312920"/>
            </a:stretch>
          </a:blipFill>
        </p:spPr>
      </p:sp>
      <p:sp>
        <p:nvSpPr>
          <p:cNvPr id="2" name="TextBox 2"/>
          <p:cNvSpPr txBox="1"/>
          <p:nvPr/>
        </p:nvSpPr>
        <p:spPr>
          <a:xfrm>
            <a:off x="4243835" y="510289"/>
            <a:ext cx="9848455" cy="1173655"/>
          </a:xfrm>
          <a:prstGeom prst="rect">
            <a:avLst/>
          </a:prstGeom>
        </p:spPr>
        <p:txBody>
          <a:bodyPr lIns="0" tIns="0" rIns="0" bIns="0" rtlCol="0" anchor="t">
            <a:spAutoFit/>
          </a:bodyPr>
          <a:lstStyle/>
          <a:p>
            <a:pPr marL="0" lvl="0" indent="0" algn="ctr">
              <a:lnSpc>
                <a:spcPts val="10199"/>
              </a:lnSpc>
              <a:spcBef>
                <a:spcPct val="0"/>
              </a:spcBef>
            </a:pPr>
            <a:r>
              <a:rPr lang="en-US" sz="6600" b="1" u="none" strike="noStrike" dirty="0">
                <a:solidFill>
                  <a:srgbClr val="D84C1C"/>
                </a:solidFill>
                <a:latin typeface="Arial" panose="020B0604020202020204" pitchFamily="34" charset="0"/>
                <a:cs typeface="Arial" panose="020B0604020202020204" pitchFamily="34" charset="0"/>
              </a:rPr>
              <a:t>KHỞI ĐỘNG</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678" y="199146"/>
            <a:ext cx="1795940" cy="1795940"/>
          </a:xfrm>
          <a:prstGeom prst="rect">
            <a:avLst/>
          </a:prstGeom>
        </p:spPr>
      </p:pic>
      <p:sp>
        <p:nvSpPr>
          <p:cNvPr id="12" name="Rectangle: Rounded Corners 11">
            <a:extLst>
              <a:ext uri="{FF2B5EF4-FFF2-40B4-BE49-F238E27FC236}">
                <a16:creationId xmlns:a16="http://schemas.microsoft.com/office/drawing/2014/main" id="{D6EF807D-BCF3-EAF0-A438-1EF2D9828CD7}"/>
              </a:ext>
            </a:extLst>
          </p:cNvPr>
          <p:cNvSpPr/>
          <p:nvPr/>
        </p:nvSpPr>
        <p:spPr>
          <a:xfrm>
            <a:off x="11094385" y="5662551"/>
            <a:ext cx="5653337" cy="182492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Thế năng của khối đất đá phụ thuộc vào độ cao.</a:t>
            </a:r>
          </a:p>
        </p:txBody>
      </p:sp>
      <p:sp>
        <p:nvSpPr>
          <p:cNvPr id="13" name="Rectangle: Rounded Corners 12">
            <a:extLst>
              <a:ext uri="{FF2B5EF4-FFF2-40B4-BE49-F238E27FC236}">
                <a16:creationId xmlns:a16="http://schemas.microsoft.com/office/drawing/2014/main" id="{817BCCF0-B04D-42CF-18AB-283B41B0F028}"/>
              </a:ext>
            </a:extLst>
          </p:cNvPr>
          <p:cNvSpPr/>
          <p:nvPr/>
        </p:nvSpPr>
        <p:spPr>
          <a:xfrm>
            <a:off x="11094385" y="7951789"/>
            <a:ext cx="5653337" cy="182492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Động năng của khối đất đá phụ thuộc vào vận tốc.</a:t>
            </a:r>
          </a:p>
        </p:txBody>
      </p:sp>
      <p:grpSp>
        <p:nvGrpSpPr>
          <p:cNvPr id="5" name="Group 4">
            <a:extLst>
              <a:ext uri="{FF2B5EF4-FFF2-40B4-BE49-F238E27FC236}">
                <a16:creationId xmlns:a16="http://schemas.microsoft.com/office/drawing/2014/main" id="{0B3CCCDA-A8FD-F228-ED7A-78B940115D9D}"/>
              </a:ext>
            </a:extLst>
          </p:cNvPr>
          <p:cNvGrpSpPr/>
          <p:nvPr/>
        </p:nvGrpSpPr>
        <p:grpSpPr>
          <a:xfrm>
            <a:off x="9168062" y="2079293"/>
            <a:ext cx="7594900" cy="3053585"/>
            <a:chOff x="9183302" y="2239931"/>
            <a:chExt cx="7594900" cy="3053585"/>
          </a:xfrm>
        </p:grpSpPr>
        <p:sp>
          <p:nvSpPr>
            <p:cNvPr id="7" name="Rectangle 6"/>
            <p:cNvSpPr/>
            <p:nvPr/>
          </p:nvSpPr>
          <p:spPr>
            <a:xfrm>
              <a:off x="9183302" y="3468593"/>
              <a:ext cx="7594900" cy="1824923"/>
            </a:xfrm>
            <a:prstGeom prst="rect">
              <a:avLst/>
            </a:prstGeom>
          </p:spPr>
          <p:txBody>
            <a:bodyPr wrap="square">
              <a:spAutoFit/>
            </a:bodyP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 năng và động năng của khối đất đá được tính như thế nào?</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9">
              <a:extLst>
                <a:ext uri="{FF2B5EF4-FFF2-40B4-BE49-F238E27FC236}">
                  <a16:creationId xmlns:a16="http://schemas.microsoft.com/office/drawing/2014/main" id="{2518F711-DA63-80A5-E2FA-CFB71A172680}"/>
                </a:ext>
              </a:extLst>
            </p:cNvPr>
            <p:cNvSpPr/>
            <p:nvPr/>
          </p:nvSpPr>
          <p:spPr>
            <a:xfrm>
              <a:off x="12293003" y="2239931"/>
              <a:ext cx="1181100" cy="1235138"/>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pic>
        <p:nvPicPr>
          <p:cNvPr id="9" name="Picture 8">
            <a:extLst>
              <a:ext uri="{FF2B5EF4-FFF2-40B4-BE49-F238E27FC236}">
                <a16:creationId xmlns:a16="http://schemas.microsoft.com/office/drawing/2014/main" id="{961E0D99-2C9B-7B28-283D-BDBAC821BA00}"/>
              </a:ext>
            </a:extLst>
          </p:cNvPr>
          <p:cNvPicPr>
            <a:picLocks noChangeAspect="1"/>
          </p:cNvPicPr>
          <p:nvPr/>
        </p:nvPicPr>
        <p:blipFill>
          <a:blip r:embed="rId7"/>
          <a:stretch>
            <a:fillRect/>
          </a:stretch>
        </p:blipFill>
        <p:spPr>
          <a:xfrm>
            <a:off x="1119897" y="3031873"/>
            <a:ext cx="7627573" cy="5261355"/>
          </a:xfrm>
          <a:prstGeom prst="rect">
            <a:avLst/>
          </a:prstGeom>
        </p:spPr>
      </p:pic>
      <p:sp>
        <p:nvSpPr>
          <p:cNvPr id="18" name="Left Brace 17">
            <a:extLst>
              <a:ext uri="{FF2B5EF4-FFF2-40B4-BE49-F238E27FC236}">
                <a16:creationId xmlns:a16="http://schemas.microsoft.com/office/drawing/2014/main" id="{65A2C803-A6BE-D5C9-F2D8-1455036EE7C5}"/>
              </a:ext>
            </a:extLst>
          </p:cNvPr>
          <p:cNvSpPr/>
          <p:nvPr/>
        </p:nvSpPr>
        <p:spPr>
          <a:xfrm>
            <a:off x="9836887" y="6057900"/>
            <a:ext cx="1257498" cy="32004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544903" y="1756235"/>
            <a:ext cx="9144603" cy="1769715"/>
          </a:xfrm>
          <a:prstGeom prst="rect">
            <a:avLst/>
          </a:prstGeom>
        </p:spPr>
        <p:txBody>
          <a:bodyPr lIns="0" tIns="0" rIns="0" bIns="0" rtlCol="0" anchor="t">
            <a:spAutoFit/>
          </a:bodyPr>
          <a:lstStyle/>
          <a:p>
            <a:pPr algn="ctr">
              <a:spcBef>
                <a:spcPct val="0"/>
              </a:spcBef>
            </a:pPr>
            <a:r>
              <a:rPr lang="en-US" sz="11500" b="1">
                <a:solidFill>
                  <a:srgbClr val="376943"/>
                </a:solidFill>
                <a:latin typeface="Arial" panose="020B0604020202020204" pitchFamily="34" charset="0"/>
                <a:cs typeface="Arial" panose="020B0604020202020204" pitchFamily="34" charset="0"/>
              </a:rPr>
              <a:t>III</a:t>
            </a:r>
            <a:r>
              <a:rPr lang="en-US" sz="11500" b="1" dirty="0">
                <a:solidFill>
                  <a:srgbClr val="376943"/>
                </a:solidFill>
                <a:latin typeface="Arial" panose="020B0604020202020204" pitchFamily="34" charset="0"/>
                <a:cs typeface="Arial" panose="020B0604020202020204" pitchFamily="34" charset="0"/>
              </a:rPr>
              <a:t>.</a:t>
            </a:r>
          </a:p>
        </p:txBody>
      </p:sp>
      <p:sp>
        <p:nvSpPr>
          <p:cNvPr id="4" name="Freeform 4"/>
          <p:cNvSpPr/>
          <p:nvPr/>
        </p:nvSpPr>
        <p:spPr>
          <a:xfrm>
            <a:off x="-4695439" y="-185051"/>
            <a:ext cx="7866879" cy="10657102"/>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5115977" y="-185051"/>
            <a:ext cx="7866879" cy="10657102"/>
          </a:xfrm>
          <a:custGeom>
            <a:avLst/>
            <a:gdLst/>
            <a:ahLst/>
            <a:cxnLst/>
            <a:rect l="l" t="t" r="r" b="b"/>
            <a:pathLst>
              <a:path w="7866879" h="10657102">
                <a:moveTo>
                  <a:pt x="0" y="0"/>
                </a:moveTo>
                <a:lnTo>
                  <a:pt x="7866879" y="0"/>
                </a:lnTo>
                <a:lnTo>
                  <a:pt x="7866879"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7" name="Freeform 7"/>
          <p:cNvSpPr/>
          <p:nvPr/>
        </p:nvSpPr>
        <p:spPr>
          <a:xfrm>
            <a:off x="914399" y="4087631"/>
            <a:ext cx="14728717" cy="3966575"/>
          </a:xfrm>
          <a:custGeom>
            <a:avLst/>
            <a:gdLst/>
            <a:ahLst/>
            <a:cxnLst/>
            <a:rect l="l" t="t" r="r" b="b"/>
            <a:pathLst>
              <a:path w="2127487" h="1044695">
                <a:moveTo>
                  <a:pt x="19168" y="0"/>
                </a:moveTo>
                <a:lnTo>
                  <a:pt x="2108319" y="0"/>
                </a:lnTo>
                <a:cubicBezTo>
                  <a:pt x="2113403" y="0"/>
                  <a:pt x="2118278" y="2020"/>
                  <a:pt x="2121873" y="5614"/>
                </a:cubicBezTo>
                <a:cubicBezTo>
                  <a:pt x="2125468" y="9209"/>
                  <a:pt x="2127487" y="14085"/>
                  <a:pt x="2127487" y="19168"/>
                </a:cubicBezTo>
                <a:lnTo>
                  <a:pt x="2127487" y="1025526"/>
                </a:lnTo>
                <a:cubicBezTo>
                  <a:pt x="2127487" y="1030610"/>
                  <a:pt x="2125468" y="1035486"/>
                  <a:pt x="2121873" y="1039080"/>
                </a:cubicBezTo>
                <a:cubicBezTo>
                  <a:pt x="2118278" y="1042675"/>
                  <a:pt x="2113403" y="1044695"/>
                  <a:pt x="2108319" y="1044695"/>
                </a:cubicBezTo>
                <a:lnTo>
                  <a:pt x="19168" y="1044695"/>
                </a:lnTo>
                <a:cubicBezTo>
                  <a:pt x="14085" y="1044695"/>
                  <a:pt x="9209" y="1042675"/>
                  <a:pt x="5614" y="1039080"/>
                </a:cubicBezTo>
                <a:cubicBezTo>
                  <a:pt x="2020" y="1035486"/>
                  <a:pt x="0" y="1030610"/>
                  <a:pt x="0" y="1025526"/>
                </a:cubicBezTo>
                <a:lnTo>
                  <a:pt x="0" y="19168"/>
                </a:lnTo>
                <a:cubicBezTo>
                  <a:pt x="0" y="14085"/>
                  <a:pt x="2020" y="9209"/>
                  <a:pt x="5614" y="5614"/>
                </a:cubicBezTo>
                <a:cubicBezTo>
                  <a:pt x="9209" y="2020"/>
                  <a:pt x="14085" y="0"/>
                  <a:pt x="19168" y="0"/>
                </a:cubicBezTo>
                <a:close/>
              </a:path>
            </a:pathLst>
          </a:custGeom>
          <a:solidFill>
            <a:srgbClr val="F6CD46"/>
          </a:solidFill>
        </p:spPr>
      </p:sp>
      <p:sp>
        <p:nvSpPr>
          <p:cNvPr id="9" name="Freeform 9"/>
          <p:cNvSpPr/>
          <p:nvPr/>
        </p:nvSpPr>
        <p:spPr>
          <a:xfrm>
            <a:off x="16329" y="5613485"/>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5925800" y="5613485"/>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0"/>
          <p:cNvSpPr txBox="1"/>
          <p:nvPr/>
        </p:nvSpPr>
        <p:spPr>
          <a:xfrm>
            <a:off x="1081595" y="5232997"/>
            <a:ext cx="14728717" cy="1549014"/>
          </a:xfrm>
          <a:prstGeom prst="rect">
            <a:avLst/>
          </a:prstGeom>
          <a:noFill/>
        </p:spPr>
        <p:txBody>
          <a:bodyPr wrap="square" rtlCol="0">
            <a:spAutoFit/>
          </a:bodyPr>
          <a:lstStyle/>
          <a:p>
            <a:pPr algn="ctr">
              <a:lnSpc>
                <a:spcPct val="150000"/>
              </a:lnSpc>
            </a:pPr>
            <a:r>
              <a:rPr lang="en-US" sz="7200" b="1">
                <a:effectLst/>
                <a:latin typeface="Arial" panose="020B0604020202020204" pitchFamily="34" charset="0"/>
                <a:ea typeface="Calibri" panose="020F0502020204030204" pitchFamily="34" charset="0"/>
                <a:cs typeface="Arial" panose="020B0604020202020204" pitchFamily="34" charset="0"/>
              </a:rPr>
              <a:t>CƠ NĂNG</a:t>
            </a:r>
          </a:p>
        </p:txBody>
      </p:sp>
    </p:spTree>
    <p:extLst>
      <p:ext uri="{BB962C8B-B14F-4D97-AF65-F5344CB8AC3E}">
        <p14:creationId xmlns:p14="http://schemas.microsoft.com/office/powerpoint/2010/main" val="387137038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54D3411-550D-A47A-B9AB-D25023ED8141}"/>
              </a:ext>
            </a:extLst>
          </p:cNvPr>
          <p:cNvSpPr txBox="1"/>
          <p:nvPr/>
        </p:nvSpPr>
        <p:spPr>
          <a:xfrm>
            <a:off x="1" y="168285"/>
            <a:ext cx="18288000" cy="110389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Định nghĩa cơ năng</a:t>
            </a:r>
          </a:p>
        </p:txBody>
      </p:sp>
      <p:grpSp>
        <p:nvGrpSpPr>
          <p:cNvPr id="14" name="Group 13">
            <a:extLst>
              <a:ext uri="{FF2B5EF4-FFF2-40B4-BE49-F238E27FC236}">
                <a16:creationId xmlns:a16="http://schemas.microsoft.com/office/drawing/2014/main" id="{CD5B70FF-B72B-92A7-EE70-C421C4B8165B}"/>
              </a:ext>
            </a:extLst>
          </p:cNvPr>
          <p:cNvGrpSpPr/>
          <p:nvPr/>
        </p:nvGrpSpPr>
        <p:grpSpPr>
          <a:xfrm>
            <a:off x="1066800" y="1408805"/>
            <a:ext cx="16154400" cy="1824923"/>
            <a:chOff x="990600" y="1272177"/>
            <a:chExt cx="16154400" cy="1824923"/>
          </a:xfrm>
        </p:grpSpPr>
        <p:sp>
          <p:nvSpPr>
            <p:cNvPr id="9" name="Freeform 9">
              <a:extLst>
                <a:ext uri="{FF2B5EF4-FFF2-40B4-BE49-F238E27FC236}">
                  <a16:creationId xmlns:a16="http://schemas.microsoft.com/office/drawing/2014/main" id="{5A4B4086-8D9C-8A4F-FD2E-32CC8CC7ACA5}"/>
                </a:ext>
              </a:extLst>
            </p:cNvPr>
            <p:cNvSpPr/>
            <p:nvPr/>
          </p:nvSpPr>
          <p:spPr>
            <a:xfrm>
              <a:off x="990600" y="1360473"/>
              <a:ext cx="1181100" cy="1235138"/>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TextBox 12">
              <a:extLst>
                <a:ext uri="{FF2B5EF4-FFF2-40B4-BE49-F238E27FC236}">
                  <a16:creationId xmlns:a16="http://schemas.microsoft.com/office/drawing/2014/main" id="{34B50FF1-4E84-F306-31CC-EE01E1518AC5}"/>
                </a:ext>
              </a:extLst>
            </p:cNvPr>
            <p:cNvSpPr txBox="1"/>
            <p:nvPr/>
          </p:nvSpPr>
          <p:spPr>
            <a:xfrm>
              <a:off x="2362200" y="1272177"/>
              <a:ext cx="14782800" cy="1824923"/>
            </a:xfrm>
            <a:prstGeom prst="rect">
              <a:avLst/>
            </a:prstGeom>
            <a:noFill/>
          </p:spPr>
          <p:txBody>
            <a:bodyPr wrap="square">
              <a:spAutoFit/>
            </a:bodyPr>
            <a:lstStyle/>
            <a:p>
              <a:pPr algn="just">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quá trình bạn nhỏ chơi xích đu, động năng và thế năng của bạn thay đổi như thế nào?</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34C4E766-19B3-0610-4FCC-212A6BBD5499}"/>
              </a:ext>
            </a:extLst>
          </p:cNvPr>
          <p:cNvGrpSpPr/>
          <p:nvPr/>
        </p:nvGrpSpPr>
        <p:grpSpPr>
          <a:xfrm>
            <a:off x="4724400" y="3634208"/>
            <a:ext cx="8382000" cy="6484507"/>
            <a:chOff x="4648200" y="3695700"/>
            <a:chExt cx="7568627" cy="5855263"/>
          </a:xfrm>
        </p:grpSpPr>
        <p:pic>
          <p:nvPicPr>
            <p:cNvPr id="2" name="Picture 1">
              <a:extLst>
                <a:ext uri="{FF2B5EF4-FFF2-40B4-BE49-F238E27FC236}">
                  <a16:creationId xmlns:a16="http://schemas.microsoft.com/office/drawing/2014/main" id="{063EAAEE-7EDD-62F8-91C9-EAE4BD05B9B0}"/>
                </a:ext>
              </a:extLst>
            </p:cNvPr>
            <p:cNvPicPr>
              <a:picLocks noChangeAspect="1"/>
            </p:cNvPicPr>
            <p:nvPr/>
          </p:nvPicPr>
          <p:blipFill rotWithShape="1">
            <a:blip r:embed="rId4"/>
            <a:srcRect b="9124"/>
            <a:stretch/>
          </p:blipFill>
          <p:spPr>
            <a:xfrm>
              <a:off x="4648200" y="3695700"/>
              <a:ext cx="7568627" cy="4953000"/>
            </a:xfrm>
            <a:prstGeom prst="rect">
              <a:avLst/>
            </a:prstGeom>
          </p:spPr>
        </p:pic>
        <p:sp>
          <p:nvSpPr>
            <p:cNvPr id="4" name="TextBox 3">
              <a:extLst>
                <a:ext uri="{FF2B5EF4-FFF2-40B4-BE49-F238E27FC236}">
                  <a16:creationId xmlns:a16="http://schemas.microsoft.com/office/drawing/2014/main" id="{2E6D6CE7-986B-6666-E80E-25C5A4D7EA32}"/>
                </a:ext>
              </a:extLst>
            </p:cNvPr>
            <p:cNvSpPr txBox="1"/>
            <p:nvPr/>
          </p:nvSpPr>
          <p:spPr>
            <a:xfrm>
              <a:off x="5462533" y="8843077"/>
              <a:ext cx="5939959" cy="707886"/>
            </a:xfrm>
            <a:prstGeom prst="rect">
              <a:avLst/>
            </a:prstGeom>
            <a:noFill/>
          </p:spPr>
          <p:txBody>
            <a:bodyPr wrap="none" rtlCol="0">
              <a:spAutoFit/>
            </a:bodyPr>
            <a:lstStyle/>
            <a:p>
              <a:r>
                <a:rPr lang="en-US" sz="4000" i="1">
                  <a:latin typeface="Arial" panose="020B0604020202020204" pitchFamily="34" charset="0"/>
                  <a:cs typeface="Arial" panose="020B0604020202020204" pitchFamily="34" charset="0"/>
                </a:rPr>
                <a:t>Hình 2.3 Trò chơi xích đu</a:t>
              </a:r>
            </a:p>
          </p:txBody>
        </p:sp>
      </p:grpSp>
    </p:spTree>
    <p:extLst>
      <p:ext uri="{BB962C8B-B14F-4D97-AF65-F5344CB8AC3E}">
        <p14:creationId xmlns:p14="http://schemas.microsoft.com/office/powerpoint/2010/main" val="332005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
            <a:extLst>
              <a:ext uri="{FF2B5EF4-FFF2-40B4-BE49-F238E27FC236}">
                <a16:creationId xmlns:a16="http://schemas.microsoft.com/office/drawing/2014/main" id="{59DFF57C-5FCA-47C1-8C52-73FEB1ED4C95}"/>
              </a:ext>
            </a:extLst>
          </p:cNvPr>
          <p:cNvSpPr/>
          <p:nvPr/>
        </p:nvSpPr>
        <p:spPr>
          <a:xfrm>
            <a:off x="893355" y="495300"/>
            <a:ext cx="6288640" cy="1121142"/>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Câu hỏi 4 (SGK – tr15)</a:t>
            </a:r>
            <a:endParaRPr lang="en-US" sz="40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8653205-2384-0E99-4433-A3A4A6711854}"/>
              </a:ext>
            </a:extLst>
          </p:cNvPr>
          <p:cNvSpPr/>
          <p:nvPr/>
        </p:nvSpPr>
        <p:spPr>
          <a:xfrm>
            <a:off x="897366" y="2019300"/>
            <a:ext cx="15866633" cy="1824923"/>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Khi chuyển động từ vị trí B đến vị trí C, vì sao thế năng của bạn nhỏ tăng dần đồng thời động năng của bạn nhỏ giảm dần?</a:t>
            </a:r>
          </a:p>
        </p:txBody>
      </p:sp>
      <p:grpSp>
        <p:nvGrpSpPr>
          <p:cNvPr id="20" name="Group 19">
            <a:extLst>
              <a:ext uri="{FF2B5EF4-FFF2-40B4-BE49-F238E27FC236}">
                <a16:creationId xmlns:a16="http://schemas.microsoft.com/office/drawing/2014/main" id="{735D3A58-F95A-A223-C029-4F82E2A64A83}"/>
              </a:ext>
            </a:extLst>
          </p:cNvPr>
          <p:cNvGrpSpPr/>
          <p:nvPr/>
        </p:nvGrpSpPr>
        <p:grpSpPr>
          <a:xfrm>
            <a:off x="222720" y="4041147"/>
            <a:ext cx="3533344" cy="2285573"/>
            <a:chOff x="192536" y="4257"/>
            <a:chExt cx="2646045" cy="1711616"/>
          </a:xfrm>
        </p:grpSpPr>
        <p:pic>
          <p:nvPicPr>
            <p:cNvPr id="21" name="Picture 20">
              <a:extLst>
                <a:ext uri="{FF2B5EF4-FFF2-40B4-BE49-F238E27FC236}">
                  <a16:creationId xmlns:a16="http://schemas.microsoft.com/office/drawing/2014/main" id="{DA54C890-831F-28C1-A771-276A1595B1B5}"/>
                </a:ext>
              </a:extLst>
            </p:cNvPr>
            <p:cNvPicPr>
              <a:picLocks noChangeAspect="1"/>
            </p:cNvPicPr>
            <p:nvPr/>
          </p:nvPicPr>
          <p:blipFill>
            <a:blip r:embed="rId2"/>
            <a:stretch>
              <a:fillRect/>
            </a:stretch>
          </p:blipFill>
          <p:spPr>
            <a:xfrm rot="21283527">
              <a:off x="192536" y="4257"/>
              <a:ext cx="2646045" cy="1267610"/>
            </a:xfrm>
            <a:prstGeom prst="rect">
              <a:avLst/>
            </a:prstGeom>
          </p:spPr>
        </p:pic>
        <p:sp>
          <p:nvSpPr>
            <p:cNvPr id="22" name="TextBox 21">
              <a:extLst>
                <a:ext uri="{FF2B5EF4-FFF2-40B4-BE49-F238E27FC236}">
                  <a16:creationId xmlns:a16="http://schemas.microsoft.com/office/drawing/2014/main" id="{FEC78902-89DD-0BE9-6FFD-5AFC7F39C578}"/>
                </a:ext>
              </a:extLst>
            </p:cNvPr>
            <p:cNvSpPr txBox="1"/>
            <p:nvPr/>
          </p:nvSpPr>
          <p:spPr>
            <a:xfrm rot="21180831">
              <a:off x="678159" y="355945"/>
              <a:ext cx="1674799" cy="1359928"/>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Trả lời </a:t>
              </a:r>
              <a:endParaRPr lang="en-US" sz="4000" b="1" dirty="0">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F5A3EAB5-F6FA-755A-634C-714F65B5F9CD}"/>
              </a:ext>
            </a:extLst>
          </p:cNvPr>
          <p:cNvSpPr/>
          <p:nvPr/>
        </p:nvSpPr>
        <p:spPr>
          <a:xfrm>
            <a:off x="4443040" y="4330373"/>
            <a:ext cx="11430000" cy="1422727"/>
          </a:xfrm>
          <a:prstGeom prst="rect">
            <a:avLst/>
          </a:prstGeom>
          <a:solidFill>
            <a:schemeClr val="tx2">
              <a:lumMod val="40000"/>
              <a:lumOff val="6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rPr>
              <a:t>Khi xích đu chuyển động từ vị trí B đến C</a:t>
            </a:r>
            <a:endParaRPr lang="en-US" sz="4000">
              <a:solidFill>
                <a:schemeClr val="tx1"/>
              </a:solidFill>
            </a:endParaRPr>
          </a:p>
        </p:txBody>
      </p:sp>
      <p:sp>
        <p:nvSpPr>
          <p:cNvPr id="8" name="Rectangle 7">
            <a:extLst>
              <a:ext uri="{FF2B5EF4-FFF2-40B4-BE49-F238E27FC236}">
                <a16:creationId xmlns:a16="http://schemas.microsoft.com/office/drawing/2014/main" id="{1388F56D-4F4F-9CDA-3657-5D188F83AD09}"/>
              </a:ext>
            </a:extLst>
          </p:cNvPr>
          <p:cNvSpPr/>
          <p:nvPr/>
        </p:nvSpPr>
        <p:spPr>
          <a:xfrm>
            <a:off x="1325880" y="7048499"/>
            <a:ext cx="7848600" cy="291150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rPr>
              <a:t>độ cao của bạn nhỏ tăng dần nên thế năng trọng trường tăng dần</a:t>
            </a:r>
            <a:endParaRPr lang="en-US" sz="4000">
              <a:solidFill>
                <a:schemeClr val="tx1"/>
              </a:solidFill>
            </a:endParaRPr>
          </a:p>
        </p:txBody>
      </p:sp>
      <p:sp>
        <p:nvSpPr>
          <p:cNvPr id="9" name="Rectangle 8">
            <a:extLst>
              <a:ext uri="{FF2B5EF4-FFF2-40B4-BE49-F238E27FC236}">
                <a16:creationId xmlns:a16="http://schemas.microsoft.com/office/drawing/2014/main" id="{C80F9454-59B0-1E3F-D5EB-B565661E2D3C}"/>
              </a:ext>
            </a:extLst>
          </p:cNvPr>
          <p:cNvSpPr/>
          <p:nvPr/>
        </p:nvSpPr>
        <p:spPr>
          <a:xfrm>
            <a:off x="9631681" y="7048500"/>
            <a:ext cx="7162798" cy="291150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rPr>
              <a:t>tốc độ của bạn nhỏ giảm dần nên động năng giảm dần.z</a:t>
            </a:r>
            <a:endParaRPr lang="en-US" sz="4000">
              <a:solidFill>
                <a:schemeClr val="tx1"/>
              </a:solidFill>
            </a:endParaRPr>
          </a:p>
        </p:txBody>
      </p:sp>
      <p:sp>
        <p:nvSpPr>
          <p:cNvPr id="10" name="Left Brace 9">
            <a:extLst>
              <a:ext uri="{FF2B5EF4-FFF2-40B4-BE49-F238E27FC236}">
                <a16:creationId xmlns:a16="http://schemas.microsoft.com/office/drawing/2014/main" id="{71609EE9-2D5E-5A16-A515-B388B1B892C4}"/>
              </a:ext>
            </a:extLst>
          </p:cNvPr>
          <p:cNvSpPr/>
          <p:nvPr/>
        </p:nvSpPr>
        <p:spPr>
          <a:xfrm rot="5400000">
            <a:off x="8835312" y="2167967"/>
            <a:ext cx="1295399" cy="84656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442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24F7E-F635-4722-A0A4-22EF8277514F}"/>
              </a:ext>
            </a:extLst>
          </p:cNvPr>
          <p:cNvSpPr/>
          <p:nvPr/>
        </p:nvSpPr>
        <p:spPr>
          <a:xfrm>
            <a:off x="1789727" y="2019300"/>
            <a:ext cx="14943452" cy="6650893"/>
          </a:xfrm>
          <a:prstGeom prst="rect">
            <a:avLst/>
          </a:prstGeom>
          <a:solidFill>
            <a:schemeClr val="accent4">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5F640A1-0FFB-0ED2-3EAA-C9A6B79A68A4}"/>
              </a:ext>
            </a:extLst>
          </p:cNvPr>
          <p:cNvGrpSpPr/>
          <p:nvPr/>
        </p:nvGrpSpPr>
        <p:grpSpPr>
          <a:xfrm>
            <a:off x="609600" y="564332"/>
            <a:ext cx="4798673" cy="2331268"/>
            <a:chOff x="570941" y="332462"/>
            <a:chExt cx="2224095" cy="1080499"/>
          </a:xfrm>
        </p:grpSpPr>
        <p:pic>
          <p:nvPicPr>
            <p:cNvPr id="8" name="Picture 7">
              <a:extLst>
                <a:ext uri="{FF2B5EF4-FFF2-40B4-BE49-F238E27FC236}">
                  <a16:creationId xmlns:a16="http://schemas.microsoft.com/office/drawing/2014/main" id="{DD0B8C9C-3133-1A06-F7D5-3E94374648DA}"/>
                </a:ext>
              </a:extLst>
            </p:cNvPr>
            <p:cNvPicPr>
              <a:picLocks noChangeAspect="1"/>
            </p:cNvPicPr>
            <p:nvPr/>
          </p:nvPicPr>
          <p:blipFill>
            <a:blip r:embed="rId2"/>
            <a:stretch>
              <a:fillRect/>
            </a:stretch>
          </p:blipFill>
          <p:spPr>
            <a:xfrm>
              <a:off x="570941" y="332462"/>
              <a:ext cx="2224095" cy="1080499"/>
            </a:xfrm>
            <a:prstGeom prst="rect">
              <a:avLst/>
            </a:prstGeom>
          </p:spPr>
        </p:pic>
        <p:sp>
          <p:nvSpPr>
            <p:cNvPr id="10" name="TextBox 9">
              <a:extLst>
                <a:ext uri="{FF2B5EF4-FFF2-40B4-BE49-F238E27FC236}">
                  <a16:creationId xmlns:a16="http://schemas.microsoft.com/office/drawing/2014/main" id="{1AA516B8-2253-D18F-D0E1-BAE434F2181B}"/>
                </a:ext>
              </a:extLst>
            </p:cNvPr>
            <p:cNvSpPr txBox="1"/>
            <p:nvPr/>
          </p:nvSpPr>
          <p:spPr>
            <a:xfrm>
              <a:off x="719238" y="662342"/>
              <a:ext cx="1749778" cy="363754"/>
            </a:xfrm>
            <a:prstGeom prst="rect">
              <a:avLst/>
            </a:prstGeom>
            <a:noFill/>
          </p:spPr>
          <p:txBody>
            <a:bodyPr wrap="square" rtlCol="0">
              <a:spAutoFit/>
            </a:bodyPr>
            <a:lstStyle/>
            <a:p>
              <a:pPr algn="ctr"/>
              <a:r>
                <a:rPr lang="en-US" sz="4500" b="1" dirty="0">
                  <a:latin typeface="Arial" panose="020B0604020202020204" pitchFamily="34" charset="0"/>
                  <a:cs typeface="Arial" panose="020B0604020202020204" pitchFamily="34" charset="0"/>
                </a:rPr>
                <a:t>GHI NHỚ</a:t>
              </a:r>
            </a:p>
          </p:txBody>
        </p:sp>
      </p:grpSp>
      <p:sp>
        <p:nvSpPr>
          <p:cNvPr id="11" name="Rectangle 10">
            <a:extLst>
              <a:ext uri="{FF2B5EF4-FFF2-40B4-BE49-F238E27FC236}">
                <a16:creationId xmlns:a16="http://schemas.microsoft.com/office/drawing/2014/main" id="{16969C0C-D686-C9C7-6266-3E1F91FA9E51}"/>
              </a:ext>
            </a:extLst>
          </p:cNvPr>
          <p:cNvSpPr/>
          <p:nvPr/>
        </p:nvSpPr>
        <p:spPr>
          <a:xfrm>
            <a:off x="2333038" y="3238500"/>
            <a:ext cx="13621924" cy="4594912"/>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en-US" sz="4000">
                <a:latin typeface="Arial" panose="020B0604020202020204" pitchFamily="34" charset="0"/>
                <a:cs typeface="Arial" panose="020B0604020202020204" pitchFamily="34" charset="0"/>
              </a:rPr>
              <a:t>Khi vật chuyển động ở một độ cao nào đó, vật vừa có động năng, vừa có thế năng.</a:t>
            </a:r>
          </a:p>
          <a:p>
            <a:pPr marL="571500" indent="-571500" algn="just">
              <a:lnSpc>
                <a:spcPct val="150000"/>
              </a:lnSpc>
              <a:buFont typeface="Wingdings" panose="05000000000000000000" pitchFamily="2" charset="2"/>
              <a:buChar char="q"/>
            </a:pPr>
            <a:r>
              <a:rPr lang="en-US" sz="4000">
                <a:latin typeface="Arial" panose="020B0604020202020204" pitchFamily="34" charset="0"/>
                <a:cs typeface="Arial" panose="020B0604020202020204" pitchFamily="34" charset="0"/>
              </a:rPr>
              <a:t>Ở mỗi vị trí, tổng động năng và thế năng của vật được gọi là cơ năng, kí hiệu W</a:t>
            </a:r>
          </a:p>
          <a:p>
            <a:pPr algn="ctr">
              <a:lnSpc>
                <a:spcPct val="150000"/>
              </a:lnSpc>
            </a:pPr>
            <a:r>
              <a:rPr lang="en-US" sz="4000" b="1">
                <a:solidFill>
                  <a:srgbClr val="FF0000"/>
                </a:solidFill>
                <a:latin typeface="Arial" panose="020B0604020202020204" pitchFamily="34" charset="0"/>
                <a:cs typeface="Arial" panose="020B0604020202020204" pitchFamily="34" charset="0"/>
              </a:rPr>
              <a:t>W = W</a:t>
            </a:r>
            <a:r>
              <a:rPr lang="en-US" sz="4000" b="1" baseline="-25000">
                <a:solidFill>
                  <a:srgbClr val="FF0000"/>
                </a:solidFill>
                <a:latin typeface="Arial" panose="020B0604020202020204" pitchFamily="34" charset="0"/>
                <a:cs typeface="Arial" panose="020B0604020202020204" pitchFamily="34" charset="0"/>
              </a:rPr>
              <a:t>đ </a:t>
            </a:r>
            <a:r>
              <a:rPr lang="en-US" sz="4000" b="1">
                <a:solidFill>
                  <a:srgbClr val="FF0000"/>
                </a:solidFill>
                <a:latin typeface="Arial" panose="020B0604020202020204" pitchFamily="34" charset="0"/>
                <a:cs typeface="Arial" panose="020B0604020202020204" pitchFamily="34" charset="0"/>
              </a:rPr>
              <a:t>+ W</a:t>
            </a:r>
            <a:r>
              <a:rPr lang="en-US" sz="4000" b="1" baseline="-25000">
                <a:solidFill>
                  <a:srgbClr val="FF0000"/>
                </a:solidFill>
                <a:latin typeface="Arial" panose="020B0604020202020204" pitchFamily="34" charset="0"/>
                <a:cs typeface="Arial" panose="020B0604020202020204" pitchFamily="34" charset="0"/>
              </a:rPr>
              <a:t>t</a:t>
            </a:r>
            <a:endParaRPr lang="en-US" sz="4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46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24F7E-F635-4722-A0A4-22EF8277514F}"/>
              </a:ext>
            </a:extLst>
          </p:cNvPr>
          <p:cNvSpPr/>
          <p:nvPr/>
        </p:nvSpPr>
        <p:spPr>
          <a:xfrm>
            <a:off x="1789727" y="2019300"/>
            <a:ext cx="14943452" cy="6650893"/>
          </a:xfrm>
          <a:prstGeom prst="rect">
            <a:avLst/>
          </a:prstGeom>
          <a:solidFill>
            <a:schemeClr val="accent4">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5F640A1-0FFB-0ED2-3EAA-C9A6B79A68A4}"/>
              </a:ext>
            </a:extLst>
          </p:cNvPr>
          <p:cNvGrpSpPr/>
          <p:nvPr/>
        </p:nvGrpSpPr>
        <p:grpSpPr>
          <a:xfrm>
            <a:off x="609600" y="564332"/>
            <a:ext cx="4798673" cy="2331268"/>
            <a:chOff x="570941" y="332462"/>
            <a:chExt cx="2224095" cy="1080499"/>
          </a:xfrm>
        </p:grpSpPr>
        <p:pic>
          <p:nvPicPr>
            <p:cNvPr id="8" name="Picture 7">
              <a:extLst>
                <a:ext uri="{FF2B5EF4-FFF2-40B4-BE49-F238E27FC236}">
                  <a16:creationId xmlns:a16="http://schemas.microsoft.com/office/drawing/2014/main" id="{DD0B8C9C-3133-1A06-F7D5-3E94374648DA}"/>
                </a:ext>
              </a:extLst>
            </p:cNvPr>
            <p:cNvPicPr>
              <a:picLocks noChangeAspect="1"/>
            </p:cNvPicPr>
            <p:nvPr/>
          </p:nvPicPr>
          <p:blipFill>
            <a:blip r:embed="rId2"/>
            <a:stretch>
              <a:fillRect/>
            </a:stretch>
          </p:blipFill>
          <p:spPr>
            <a:xfrm>
              <a:off x="570941" y="332462"/>
              <a:ext cx="2224095" cy="1080499"/>
            </a:xfrm>
            <a:prstGeom prst="rect">
              <a:avLst/>
            </a:prstGeom>
          </p:spPr>
        </p:pic>
        <p:sp>
          <p:nvSpPr>
            <p:cNvPr id="10" name="TextBox 9">
              <a:extLst>
                <a:ext uri="{FF2B5EF4-FFF2-40B4-BE49-F238E27FC236}">
                  <a16:creationId xmlns:a16="http://schemas.microsoft.com/office/drawing/2014/main" id="{1AA516B8-2253-D18F-D0E1-BAE434F2181B}"/>
                </a:ext>
              </a:extLst>
            </p:cNvPr>
            <p:cNvSpPr txBox="1"/>
            <p:nvPr/>
          </p:nvSpPr>
          <p:spPr>
            <a:xfrm>
              <a:off x="719238" y="662342"/>
              <a:ext cx="1749778" cy="363754"/>
            </a:xfrm>
            <a:prstGeom prst="rect">
              <a:avLst/>
            </a:prstGeom>
            <a:noFill/>
          </p:spPr>
          <p:txBody>
            <a:bodyPr wrap="square" rtlCol="0">
              <a:spAutoFit/>
            </a:bodyPr>
            <a:lstStyle/>
            <a:p>
              <a:pPr algn="ctr"/>
              <a:r>
                <a:rPr lang="en-US" sz="4500" b="1" dirty="0">
                  <a:latin typeface="Arial" panose="020B0604020202020204" pitchFamily="34" charset="0"/>
                  <a:cs typeface="Arial" panose="020B0604020202020204" pitchFamily="34" charset="0"/>
                </a:rPr>
                <a:t>GHI NHỚ</a:t>
              </a:r>
            </a:p>
          </p:txBody>
        </p:sp>
      </p:grpSp>
      <p:sp>
        <p:nvSpPr>
          <p:cNvPr id="11" name="Rectangle 10">
            <a:extLst>
              <a:ext uri="{FF2B5EF4-FFF2-40B4-BE49-F238E27FC236}">
                <a16:creationId xmlns:a16="http://schemas.microsoft.com/office/drawing/2014/main" id="{16969C0C-D686-C9C7-6266-3E1F91FA9E51}"/>
              </a:ext>
            </a:extLst>
          </p:cNvPr>
          <p:cNvSpPr/>
          <p:nvPr/>
        </p:nvSpPr>
        <p:spPr>
          <a:xfrm>
            <a:off x="2333038" y="3493014"/>
            <a:ext cx="13621924" cy="3671583"/>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en-US" sz="4000">
                <a:latin typeface="Arial" panose="020B0604020202020204" pitchFamily="34" charset="0"/>
                <a:cs typeface="Arial" panose="020B0604020202020204" pitchFamily="34" charset="0"/>
              </a:rPr>
              <a:t>Động năng của vật có thể chuyển hóa thành thế năng và ngược lại. Nếu bỏ qua sự hao phí năng lượng trong quá trình chuyển động thì tổng động năng và thế năng của vật không đổi, tức là cơ năng của vật được bảo toàn.</a:t>
            </a:r>
          </a:p>
        </p:txBody>
      </p:sp>
    </p:spTree>
    <p:extLst>
      <p:ext uri="{BB962C8B-B14F-4D97-AF65-F5344CB8AC3E}">
        <p14:creationId xmlns:p14="http://schemas.microsoft.com/office/powerpoint/2010/main" val="130662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
            <a:extLst>
              <a:ext uri="{FF2B5EF4-FFF2-40B4-BE49-F238E27FC236}">
                <a16:creationId xmlns:a16="http://schemas.microsoft.com/office/drawing/2014/main" id="{59DFF57C-5FCA-47C1-8C52-73FEB1ED4C95}"/>
              </a:ext>
            </a:extLst>
          </p:cNvPr>
          <p:cNvSpPr/>
          <p:nvPr/>
        </p:nvSpPr>
        <p:spPr>
          <a:xfrm>
            <a:off x="640080" y="364758"/>
            <a:ext cx="16733520" cy="3178542"/>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just">
              <a:lnSpc>
                <a:spcPct val="150000"/>
              </a:lnSpc>
            </a:pP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Luyện tập 3 (SGK – tr16):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Biết rằng động năng của bạn nhỏ tại vị trí B (hình 2.3) bằng 90 J. Tính cơ năng của bạn nhỏ ở vị trí này trong hai trường hợp:</a:t>
            </a:r>
            <a:endPar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EA06B9B-0755-B176-1E5C-4EFFCB428DB2}"/>
              </a:ext>
            </a:extLst>
          </p:cNvPr>
          <p:cNvPicPr>
            <a:picLocks noChangeAspect="1"/>
          </p:cNvPicPr>
          <p:nvPr/>
        </p:nvPicPr>
        <p:blipFill rotWithShape="1">
          <a:blip r:embed="rId3"/>
          <a:srcRect l="1470" r="8824"/>
          <a:stretch/>
        </p:blipFill>
        <p:spPr>
          <a:xfrm>
            <a:off x="596762" y="4253616"/>
            <a:ext cx="6604138" cy="4980170"/>
          </a:xfrm>
          <a:prstGeom prst="rect">
            <a:avLst/>
          </a:prstGeom>
        </p:spPr>
      </p:pic>
      <p:sp>
        <p:nvSpPr>
          <p:cNvPr id="17" name="TextBox 16">
            <a:extLst>
              <a:ext uri="{FF2B5EF4-FFF2-40B4-BE49-F238E27FC236}">
                <a16:creationId xmlns:a16="http://schemas.microsoft.com/office/drawing/2014/main" id="{69F68AF1-4AE6-666C-ECB7-8E1D76034ECB}"/>
              </a:ext>
            </a:extLst>
          </p:cNvPr>
          <p:cNvSpPr txBox="1"/>
          <p:nvPr/>
        </p:nvSpPr>
        <p:spPr>
          <a:xfrm>
            <a:off x="8305800" y="3726180"/>
            <a:ext cx="9144000" cy="1608325"/>
          </a:xfrm>
          <a:prstGeom prst="rect">
            <a:avLst/>
          </a:prstGeom>
          <a:noFill/>
        </p:spPr>
        <p:txBody>
          <a:bodyPr wrap="square">
            <a:spAutoFit/>
          </a:bodyPr>
          <a:lstStyle/>
          <a:p>
            <a:pPr marL="0" marR="0" algn="just">
              <a:lnSpc>
                <a:spcPct val="150000"/>
              </a:lnSpc>
              <a:spcBef>
                <a:spcPts val="0"/>
              </a:spcBef>
              <a:spcAft>
                <a:spcPts val="800"/>
              </a:spcAft>
            </a:pPr>
            <a:r>
              <a:rPr lang="en-US"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Chọn mặt đất làm mốc thế năng. Khi đó, thế năng của bạn nhỏ tại B bằng 150 J.</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6900236-34EE-3708-5876-8413F702673D}"/>
              </a:ext>
            </a:extLst>
          </p:cNvPr>
          <p:cNvSpPr txBox="1"/>
          <p:nvPr/>
        </p:nvSpPr>
        <p:spPr>
          <a:xfrm>
            <a:off x="8305800" y="7320532"/>
            <a:ext cx="8054340" cy="800412"/>
          </a:xfrm>
          <a:prstGeom prst="rect">
            <a:avLst/>
          </a:prstGeom>
          <a:noFill/>
        </p:spPr>
        <p:txBody>
          <a:bodyPr wrap="square">
            <a:spAutoFit/>
          </a:bodyPr>
          <a:lstStyle/>
          <a:p>
            <a:pPr marL="0" marR="0" algn="just">
              <a:lnSpc>
                <a:spcPct val="150000"/>
              </a:lnSpc>
              <a:spcBef>
                <a:spcPts val="0"/>
              </a:spcBef>
              <a:spcAft>
                <a:spcPts val="800"/>
              </a:spcAft>
            </a:pPr>
            <a:r>
              <a:rPr lang="en-US"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Chọn điểm B làm mốc thế năng.</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6CF400B1-5472-EBB7-03A3-EA0396718F23}"/>
              </a:ext>
            </a:extLst>
          </p:cNvPr>
          <p:cNvGrpSpPr/>
          <p:nvPr/>
        </p:nvGrpSpPr>
        <p:grpSpPr>
          <a:xfrm>
            <a:off x="7772400" y="5641971"/>
            <a:ext cx="9492249" cy="1363475"/>
            <a:chOff x="7772400" y="5641971"/>
            <a:chExt cx="9492249" cy="1363475"/>
          </a:xfrm>
        </p:grpSpPr>
        <p:sp>
          <p:nvSpPr>
            <p:cNvPr id="18" name="Rectangle 17">
              <a:extLst>
                <a:ext uri="{FF2B5EF4-FFF2-40B4-BE49-F238E27FC236}">
                  <a16:creationId xmlns:a16="http://schemas.microsoft.com/office/drawing/2014/main" id="{D5807A3B-3CA1-1C4B-1E05-1F1996CF9313}"/>
                </a:ext>
              </a:extLst>
            </p:cNvPr>
            <p:cNvSpPr/>
            <p:nvPr/>
          </p:nvSpPr>
          <p:spPr>
            <a:xfrm>
              <a:off x="8460471" y="5641971"/>
              <a:ext cx="8804178" cy="1363475"/>
            </a:xfrm>
            <a:prstGeom prst="rect">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en-US" sz="3500">
                  <a:solidFill>
                    <a:srgbClr val="FF0000"/>
                  </a:solidFill>
                  <a:effectLst/>
                  <a:latin typeface="Arial" panose="020B0604020202020204" pitchFamily="34" charset="0"/>
                  <a:ea typeface="Calibri" panose="020F0502020204030204" pitchFamily="34" charset="0"/>
                  <a:cs typeface="Arial" panose="020B0604020202020204" pitchFamily="34" charset="0"/>
                </a:rPr>
                <a:t>W = W</a:t>
              </a:r>
              <a:r>
                <a:rPr lang="en-US" sz="3500" baseline="-25000">
                  <a:solidFill>
                    <a:srgbClr val="FF0000"/>
                  </a:solidFill>
                  <a:effectLst/>
                  <a:latin typeface="Arial" panose="020B0604020202020204" pitchFamily="34" charset="0"/>
                  <a:ea typeface="Calibri" panose="020F0502020204030204" pitchFamily="34" charset="0"/>
                  <a:cs typeface="Arial" panose="020B0604020202020204" pitchFamily="34" charset="0"/>
                </a:rPr>
                <a:t>đ</a:t>
              </a:r>
              <a:r>
                <a:rPr lang="en-US" sz="3500">
                  <a:solidFill>
                    <a:srgbClr val="FF0000"/>
                  </a:solidFill>
                  <a:effectLst/>
                  <a:latin typeface="Arial" panose="020B0604020202020204" pitchFamily="34" charset="0"/>
                  <a:ea typeface="Calibri" panose="020F0502020204030204" pitchFamily="34" charset="0"/>
                  <a:cs typeface="Arial" panose="020B0604020202020204" pitchFamily="34" charset="0"/>
                </a:rPr>
                <a:t> + W</a:t>
              </a:r>
              <a:r>
                <a:rPr lang="en-US" sz="3500" baseline="-25000">
                  <a:solidFill>
                    <a:srgbClr val="FF0000"/>
                  </a:solidFill>
                  <a:effectLst/>
                  <a:latin typeface="Arial" panose="020B0604020202020204" pitchFamily="34" charset="0"/>
                  <a:ea typeface="Calibri" panose="020F0502020204030204" pitchFamily="34" charset="0"/>
                  <a:cs typeface="Arial" panose="020B0604020202020204" pitchFamily="34" charset="0"/>
                </a:rPr>
                <a:t>t</a:t>
              </a:r>
              <a:r>
                <a:rPr lang="en-US" sz="3500">
                  <a:solidFill>
                    <a:srgbClr val="FF0000"/>
                  </a:solidFill>
                  <a:effectLst/>
                  <a:latin typeface="Arial" panose="020B0604020202020204" pitchFamily="34" charset="0"/>
                  <a:ea typeface="Calibri" panose="020F0502020204030204" pitchFamily="34" charset="0"/>
                  <a:cs typeface="Arial" panose="020B0604020202020204" pitchFamily="34" charset="0"/>
                </a:rPr>
                <a:t> = 90 + 150 = 240 J</a:t>
              </a:r>
            </a:p>
          </p:txBody>
        </p:sp>
        <p:sp>
          <p:nvSpPr>
            <p:cNvPr id="25" name="Arrow: Right 24">
              <a:extLst>
                <a:ext uri="{FF2B5EF4-FFF2-40B4-BE49-F238E27FC236}">
                  <a16:creationId xmlns:a16="http://schemas.microsoft.com/office/drawing/2014/main" id="{0513E391-801A-DE64-937D-E114656A9F45}"/>
                </a:ext>
              </a:extLst>
            </p:cNvPr>
            <p:cNvSpPr/>
            <p:nvPr/>
          </p:nvSpPr>
          <p:spPr>
            <a:xfrm>
              <a:off x="7772400" y="6134100"/>
              <a:ext cx="533400" cy="60960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4DC4E3B-A0BD-F27D-FAAB-8C26D175D74B}"/>
              </a:ext>
            </a:extLst>
          </p:cNvPr>
          <p:cNvGrpSpPr/>
          <p:nvPr/>
        </p:nvGrpSpPr>
        <p:grpSpPr>
          <a:xfrm>
            <a:off x="7772400" y="8466383"/>
            <a:ext cx="9507489" cy="1363475"/>
            <a:chOff x="7772400" y="8466383"/>
            <a:chExt cx="9507489" cy="1363475"/>
          </a:xfrm>
        </p:grpSpPr>
        <p:sp>
          <p:nvSpPr>
            <p:cNvPr id="19" name="Rectangle 18">
              <a:extLst>
                <a:ext uri="{FF2B5EF4-FFF2-40B4-BE49-F238E27FC236}">
                  <a16:creationId xmlns:a16="http://schemas.microsoft.com/office/drawing/2014/main" id="{B808A6E1-E429-1D07-7945-5ABDE1FBA19B}"/>
                </a:ext>
              </a:extLst>
            </p:cNvPr>
            <p:cNvSpPr/>
            <p:nvPr/>
          </p:nvSpPr>
          <p:spPr>
            <a:xfrm>
              <a:off x="8475711" y="8466383"/>
              <a:ext cx="8804178" cy="1363475"/>
            </a:xfrm>
            <a:prstGeom prst="rect">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a:solidFill>
                    <a:srgbClr val="FF0000"/>
                  </a:solidFill>
                  <a:effectLst/>
                  <a:latin typeface="Arial" panose="020B0604020202020204" pitchFamily="34" charset="0"/>
                  <a:ea typeface="Calibri" panose="020F0502020204030204" pitchFamily="34" charset="0"/>
                  <a:cs typeface="Arial" panose="020B0604020202020204" pitchFamily="34" charset="0"/>
                </a:rPr>
                <a:t>W = W</a:t>
              </a:r>
              <a:r>
                <a:rPr lang="en-US" sz="3500" baseline="-25000">
                  <a:solidFill>
                    <a:srgbClr val="FF0000"/>
                  </a:solidFill>
                  <a:effectLst/>
                  <a:latin typeface="Arial" panose="020B0604020202020204" pitchFamily="34" charset="0"/>
                  <a:ea typeface="Calibri" panose="020F0502020204030204" pitchFamily="34" charset="0"/>
                  <a:cs typeface="Arial" panose="020B0604020202020204" pitchFamily="34" charset="0"/>
                </a:rPr>
                <a:t>đ</a:t>
              </a:r>
              <a:r>
                <a:rPr lang="en-US" sz="3500">
                  <a:solidFill>
                    <a:srgbClr val="FF0000"/>
                  </a:solidFill>
                  <a:effectLst/>
                  <a:latin typeface="Arial" panose="020B0604020202020204" pitchFamily="34" charset="0"/>
                  <a:ea typeface="Calibri" panose="020F0502020204030204" pitchFamily="34" charset="0"/>
                  <a:cs typeface="Arial" panose="020B0604020202020204" pitchFamily="34" charset="0"/>
                </a:rPr>
                <a:t> = 90 J</a:t>
              </a:r>
            </a:p>
          </p:txBody>
        </p:sp>
        <p:sp>
          <p:nvSpPr>
            <p:cNvPr id="26" name="Arrow: Right 25">
              <a:extLst>
                <a:ext uri="{FF2B5EF4-FFF2-40B4-BE49-F238E27FC236}">
                  <a16:creationId xmlns:a16="http://schemas.microsoft.com/office/drawing/2014/main" id="{54AF259A-606A-784D-C7C9-A687E41C2525}"/>
                </a:ext>
              </a:extLst>
            </p:cNvPr>
            <p:cNvSpPr/>
            <p:nvPr/>
          </p:nvSpPr>
          <p:spPr>
            <a:xfrm>
              <a:off x="7772400" y="8843319"/>
              <a:ext cx="533400" cy="60960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00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
            <a:extLst>
              <a:ext uri="{FF2B5EF4-FFF2-40B4-BE49-F238E27FC236}">
                <a16:creationId xmlns:a16="http://schemas.microsoft.com/office/drawing/2014/main" id="{59DFF57C-5FCA-47C1-8C52-73FEB1ED4C95}"/>
              </a:ext>
            </a:extLst>
          </p:cNvPr>
          <p:cNvSpPr/>
          <p:nvPr/>
        </p:nvSpPr>
        <p:spPr>
          <a:xfrm>
            <a:off x="640080" y="364758"/>
            <a:ext cx="16733520" cy="3178542"/>
          </a:xfrm>
          <a:prstGeom prst="roundRect">
            <a:avLst/>
          </a:prstGeom>
          <a:solidFill>
            <a:schemeClr val="accent6">
              <a:lumMod val="50000"/>
            </a:schemeClr>
          </a:solidFill>
          <a:ln w="1905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50000"/>
              </a:lnSpc>
            </a:pP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Luyện tập 4 (SGK – tr16):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Phân tích sự chuyển hóa động năng và thế năng của bạn nhỏ khi chơi cầu trượt ở hình 2.4 trong hai trường hợp sau:</a:t>
            </a:r>
            <a:endPar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1925409-812E-93ED-81F9-AB4A2E139105}"/>
              </a:ext>
            </a:extLst>
          </p:cNvPr>
          <p:cNvPicPr>
            <a:picLocks noChangeAspect="1"/>
          </p:cNvPicPr>
          <p:nvPr/>
        </p:nvPicPr>
        <p:blipFill>
          <a:blip r:embed="rId3"/>
          <a:stretch>
            <a:fillRect/>
          </a:stretch>
        </p:blipFill>
        <p:spPr>
          <a:xfrm>
            <a:off x="640080" y="4914900"/>
            <a:ext cx="6347012" cy="4495800"/>
          </a:xfrm>
          <a:prstGeom prst="rect">
            <a:avLst/>
          </a:prstGeom>
        </p:spPr>
      </p:pic>
      <p:grpSp>
        <p:nvGrpSpPr>
          <p:cNvPr id="8" name="Group 7">
            <a:extLst>
              <a:ext uri="{FF2B5EF4-FFF2-40B4-BE49-F238E27FC236}">
                <a16:creationId xmlns:a16="http://schemas.microsoft.com/office/drawing/2014/main" id="{D0B13C24-35BE-F29D-6A8B-8967CDDFAB32}"/>
              </a:ext>
            </a:extLst>
          </p:cNvPr>
          <p:cNvGrpSpPr/>
          <p:nvPr/>
        </p:nvGrpSpPr>
        <p:grpSpPr>
          <a:xfrm>
            <a:off x="8077200" y="3930534"/>
            <a:ext cx="9144000" cy="5727473"/>
            <a:chOff x="8077200" y="3930534"/>
            <a:chExt cx="9144000" cy="5727473"/>
          </a:xfrm>
        </p:grpSpPr>
        <p:sp>
          <p:nvSpPr>
            <p:cNvPr id="6" name="TextBox 5">
              <a:extLst>
                <a:ext uri="{FF2B5EF4-FFF2-40B4-BE49-F238E27FC236}">
                  <a16:creationId xmlns:a16="http://schemas.microsoft.com/office/drawing/2014/main" id="{42C9A5B2-CA19-D6A6-1EA5-9FB7E105332B}"/>
                </a:ext>
              </a:extLst>
            </p:cNvPr>
            <p:cNvSpPr txBox="1"/>
            <p:nvPr/>
          </p:nvSpPr>
          <p:spPr>
            <a:xfrm>
              <a:off x="8077200" y="5883832"/>
              <a:ext cx="9144000" cy="3774175"/>
            </a:xfrm>
            <a:prstGeom prst="rect">
              <a:avLst/>
            </a:prstGeom>
            <a:noFill/>
          </p:spPr>
          <p:txBody>
            <a:bodyPr wrap="square">
              <a:spAutoFit/>
            </a:bodyPr>
            <a:lstStyle/>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Bỏ qua ma sát của mặt cầu trượt và lực cản không khí.</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Lực ma sát giữa bạn nhỏ và cầu trượt có giá trị đáng kể.</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35">
              <a:extLst>
                <a:ext uri="{FF2B5EF4-FFF2-40B4-BE49-F238E27FC236}">
                  <a16:creationId xmlns:a16="http://schemas.microsoft.com/office/drawing/2014/main" id="{8F00AE19-33D3-9F20-37FF-000BFB510B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70430" y="3930534"/>
              <a:ext cx="3733800" cy="1968731"/>
            </a:xfrm>
            <a:prstGeom prst="rect">
              <a:avLst/>
            </a:prstGeom>
          </p:spPr>
        </p:pic>
      </p:grpSp>
    </p:spTree>
    <p:extLst>
      <p:ext uri="{BB962C8B-B14F-4D97-AF65-F5344CB8AC3E}">
        <p14:creationId xmlns:p14="http://schemas.microsoft.com/office/powerpoint/2010/main" val="33451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68C831-EF4C-638E-E895-2C1088F25519}"/>
              </a:ext>
            </a:extLst>
          </p:cNvPr>
          <p:cNvSpPr txBox="1"/>
          <p:nvPr/>
        </p:nvSpPr>
        <p:spPr>
          <a:xfrm>
            <a:off x="6858000" y="220928"/>
            <a:ext cx="10782300" cy="4594912"/>
          </a:xfrm>
          <a:prstGeom prst="rect">
            <a:avLst/>
          </a:prstGeom>
          <a:noFill/>
        </p:spPr>
        <p:txBody>
          <a:bodyPr wrap="square">
            <a:spAutoFit/>
          </a:bodyPr>
          <a:lstStyle/>
          <a:p>
            <a:pPr marL="0" marR="0" algn="just">
              <a:lnSpc>
                <a:spcPct val="150000"/>
              </a:lnSpc>
              <a:spcBef>
                <a:spcPts val="0"/>
              </a:spcBef>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a) Khi bỏ qua ma sát của mặt cầu trượt và lực cản không khí, ở đỉnh cầu trượt, bạn nhỏ có thể năng lớn nhất và động năng bằng không. Khi trượt xuống chân cầu trượt, toàn bộ thể năng đó chuyển hoá thành động năng.</a:t>
            </a:r>
          </a:p>
        </p:txBody>
      </p:sp>
      <p:pic>
        <p:nvPicPr>
          <p:cNvPr id="5" name="Picture 4">
            <a:extLst>
              <a:ext uri="{FF2B5EF4-FFF2-40B4-BE49-F238E27FC236}">
                <a16:creationId xmlns:a16="http://schemas.microsoft.com/office/drawing/2014/main" id="{F813FDCA-7FB0-365F-4BE6-89B53DFCF7B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0699" y="2975212"/>
            <a:ext cx="5555619" cy="5098575"/>
          </a:xfrm>
          <a:prstGeom prst="rect">
            <a:avLst/>
          </a:prstGeom>
        </p:spPr>
      </p:pic>
      <p:sp>
        <p:nvSpPr>
          <p:cNvPr id="14" name="TextBox 13">
            <a:extLst>
              <a:ext uri="{FF2B5EF4-FFF2-40B4-BE49-F238E27FC236}">
                <a16:creationId xmlns:a16="http://schemas.microsoft.com/office/drawing/2014/main" id="{51FC7075-89A5-3BEA-821C-98CEA9BB4F66}"/>
              </a:ext>
            </a:extLst>
          </p:cNvPr>
          <p:cNvSpPr txBox="1"/>
          <p:nvPr/>
        </p:nvSpPr>
        <p:spPr>
          <a:xfrm>
            <a:off x="6690360" y="5524500"/>
            <a:ext cx="11399520" cy="4594912"/>
          </a:xfrm>
          <a:prstGeom prst="rect">
            <a:avLst/>
          </a:prstGeom>
          <a:noFill/>
        </p:spPr>
        <p:txBody>
          <a:bodyPr wrap="square">
            <a:spAutoFit/>
          </a:bodyPr>
          <a:lstStyle/>
          <a:p>
            <a:pPr marL="0" marR="0" algn="just">
              <a:lnSpc>
                <a:spcPct val="150000"/>
              </a:lnSpc>
              <a:spcBef>
                <a:spcPts val="0"/>
              </a:spcBef>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b) Khi lực ma sát giữa bạn nhỏ và cầu trượt đáng kể, thể năng của bạn nhỏ ở đỉnh cầu trượt chuyển hoá một phần thành động năng của bạn nhỏ ở chân cầu trượt, phần còn lại chuyển hoá thành năng lượng nhiệt truyền vào môi trường.</a:t>
            </a:r>
          </a:p>
        </p:txBody>
      </p:sp>
      <p:cxnSp>
        <p:nvCxnSpPr>
          <p:cNvPr id="34" name="Connector: Elbow 33">
            <a:extLst>
              <a:ext uri="{FF2B5EF4-FFF2-40B4-BE49-F238E27FC236}">
                <a16:creationId xmlns:a16="http://schemas.microsoft.com/office/drawing/2014/main" id="{82002642-C9AC-CC66-099C-417723BA5508}"/>
              </a:ext>
            </a:extLst>
          </p:cNvPr>
          <p:cNvCxnSpPr/>
          <p:nvPr/>
        </p:nvCxnSpPr>
        <p:spPr>
          <a:xfrm flipV="1">
            <a:off x="4038600" y="3467100"/>
            <a:ext cx="2651760" cy="9906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3F0229B1-BBB9-BDD6-F87A-ECDB4969D8C8}"/>
              </a:ext>
            </a:extLst>
          </p:cNvPr>
          <p:cNvCxnSpPr/>
          <p:nvPr/>
        </p:nvCxnSpPr>
        <p:spPr>
          <a:xfrm>
            <a:off x="4267200" y="7124700"/>
            <a:ext cx="2423160" cy="12192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grpSp>
        <p:nvGrpSpPr>
          <p:cNvPr id="37" name="Group 36">
            <a:extLst>
              <a:ext uri="{FF2B5EF4-FFF2-40B4-BE49-F238E27FC236}">
                <a16:creationId xmlns:a16="http://schemas.microsoft.com/office/drawing/2014/main" id="{62EA3484-BF22-5416-A88D-C6A9011A0937}"/>
              </a:ext>
            </a:extLst>
          </p:cNvPr>
          <p:cNvGrpSpPr/>
          <p:nvPr/>
        </p:nvGrpSpPr>
        <p:grpSpPr>
          <a:xfrm>
            <a:off x="1371600" y="-7620"/>
            <a:ext cx="3200400" cy="1824923"/>
            <a:chOff x="3945916" y="388394"/>
            <a:chExt cx="1337284" cy="983749"/>
          </a:xfrm>
        </p:grpSpPr>
        <p:pic>
          <p:nvPicPr>
            <p:cNvPr id="38" name="Picture 37">
              <a:extLst>
                <a:ext uri="{FF2B5EF4-FFF2-40B4-BE49-F238E27FC236}">
                  <a16:creationId xmlns:a16="http://schemas.microsoft.com/office/drawing/2014/main" id="{AA1F8BEE-280F-B847-FEB3-C494475916DC}"/>
                </a:ext>
              </a:extLst>
            </p:cNvPr>
            <p:cNvPicPr>
              <a:picLocks noChangeAspect="1"/>
            </p:cNvPicPr>
            <p:nvPr/>
          </p:nvPicPr>
          <p:blipFill>
            <a:blip r:embed="rId3"/>
            <a:stretch>
              <a:fillRect/>
            </a:stretch>
          </p:blipFill>
          <p:spPr>
            <a:xfrm>
              <a:off x="3945916" y="388394"/>
              <a:ext cx="1337284" cy="983749"/>
            </a:xfrm>
            <a:prstGeom prst="rect">
              <a:avLst/>
            </a:prstGeom>
          </p:spPr>
        </p:pic>
        <p:sp>
          <p:nvSpPr>
            <p:cNvPr id="39" name="TextBox 38">
              <a:extLst>
                <a:ext uri="{FF2B5EF4-FFF2-40B4-BE49-F238E27FC236}">
                  <a16:creationId xmlns:a16="http://schemas.microsoft.com/office/drawing/2014/main" id="{11B2915A-DBDC-2360-316D-6400DA959E7C}"/>
                </a:ext>
              </a:extLst>
            </p:cNvPr>
            <p:cNvSpPr txBox="1"/>
            <p:nvPr/>
          </p:nvSpPr>
          <p:spPr>
            <a:xfrm>
              <a:off x="4030133" y="530578"/>
              <a:ext cx="1174045" cy="284969"/>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GỢI Ý</a:t>
              </a:r>
              <a:endParaRPr lang="en-US" sz="4500" b="1"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0868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a:xfrm>
            <a:off x="1028700" y="1028700"/>
            <a:ext cx="16230600" cy="8229600"/>
            <a:chOff x="0" y="0"/>
            <a:chExt cx="4274726" cy="2167467"/>
          </a:xfrm>
        </p:grpSpPr>
        <p:sp>
          <p:nvSpPr>
            <p:cNvPr id="8" name="Freeform 3"/>
            <p:cNvSpPr/>
            <p:nvPr/>
          </p:nvSpPr>
          <p:spPr>
            <a:xfrm>
              <a:off x="0" y="0"/>
              <a:ext cx="4274726" cy="2167467"/>
            </a:xfrm>
            <a:custGeom>
              <a:avLst/>
              <a:gdLst/>
              <a:ahLst/>
              <a:cxnLst/>
              <a:rect l="l" t="t" r="r" b="b"/>
              <a:pathLst>
                <a:path w="4274726" h="2167467">
                  <a:moveTo>
                    <a:pt x="9540" y="0"/>
                  </a:moveTo>
                  <a:lnTo>
                    <a:pt x="4265186" y="0"/>
                  </a:lnTo>
                  <a:cubicBezTo>
                    <a:pt x="4270455" y="0"/>
                    <a:pt x="4274726" y="4271"/>
                    <a:pt x="4274726" y="9540"/>
                  </a:cubicBezTo>
                  <a:lnTo>
                    <a:pt x="4274726" y="2157927"/>
                  </a:lnTo>
                  <a:cubicBezTo>
                    <a:pt x="4274726" y="2163195"/>
                    <a:pt x="4270455" y="2167467"/>
                    <a:pt x="4265186" y="2167467"/>
                  </a:cubicBezTo>
                  <a:lnTo>
                    <a:pt x="9540" y="2167467"/>
                  </a:lnTo>
                  <a:cubicBezTo>
                    <a:pt x="7010" y="2167467"/>
                    <a:pt x="4583" y="2166462"/>
                    <a:pt x="2794" y="2164673"/>
                  </a:cubicBezTo>
                  <a:cubicBezTo>
                    <a:pt x="1005" y="2162883"/>
                    <a:pt x="0" y="2160457"/>
                    <a:pt x="0" y="2157927"/>
                  </a:cubicBezTo>
                  <a:lnTo>
                    <a:pt x="0" y="9540"/>
                  </a:lnTo>
                  <a:cubicBezTo>
                    <a:pt x="0" y="4271"/>
                    <a:pt x="4271" y="0"/>
                    <a:pt x="9540" y="0"/>
                  </a:cubicBezTo>
                  <a:close/>
                </a:path>
              </a:pathLst>
            </a:custGeom>
            <a:solidFill>
              <a:srgbClr val="D0E7D0"/>
            </a:solidFill>
            <a:ln w="38100" cap="sq">
              <a:solidFill>
                <a:srgbClr val="000000"/>
              </a:solidFill>
              <a:prstDash val="solid"/>
              <a:miter/>
            </a:ln>
          </p:spPr>
        </p:sp>
        <p:sp>
          <p:nvSpPr>
            <p:cNvPr id="9" name="TextBox 4"/>
            <p:cNvSpPr txBox="1"/>
            <p:nvPr/>
          </p:nvSpPr>
          <p:spPr>
            <a:xfrm>
              <a:off x="0" y="-57150"/>
              <a:ext cx="4274726" cy="2224617"/>
            </a:xfrm>
            <a:prstGeom prst="rect">
              <a:avLst/>
            </a:prstGeom>
          </p:spPr>
          <p:txBody>
            <a:bodyPr lIns="50800" tIns="50800" rIns="50800" bIns="50800" rtlCol="0" anchor="ctr"/>
            <a:lstStyle/>
            <a:p>
              <a:pPr algn="ctr">
                <a:lnSpc>
                  <a:spcPts val="4199"/>
                </a:lnSpc>
              </a:pPr>
              <a:endParaRPr>
                <a:solidFill>
                  <a:prstClr val="black"/>
                </a:solidFill>
              </a:endParaRPr>
            </a:p>
          </p:txBody>
        </p:sp>
      </p:grpSp>
      <p:sp>
        <p:nvSpPr>
          <p:cNvPr id="13" name="TextBox 12"/>
          <p:cNvSpPr txBox="1"/>
          <p:nvPr/>
        </p:nvSpPr>
        <p:spPr>
          <a:xfrm>
            <a:off x="1705588" y="2680648"/>
            <a:ext cx="5456369" cy="1107996"/>
          </a:xfrm>
          <a:prstGeom prst="rect">
            <a:avLst/>
          </a:prstGeom>
        </p:spPr>
        <p:txBody>
          <a:bodyPr wrap="square" lIns="0" tIns="0" rIns="0" bIns="0" rtlCol="0" anchor="t">
            <a:spAutoFit/>
          </a:bodyPr>
          <a:lstStyle/>
          <a:p>
            <a:pPr algn="ctr">
              <a:spcBef>
                <a:spcPct val="0"/>
              </a:spcBef>
            </a:pPr>
            <a:r>
              <a:rPr lang="en-US" sz="7200" b="1" dirty="0">
                <a:solidFill>
                  <a:srgbClr val="D84C1C"/>
                </a:solidFill>
                <a:latin typeface="Arial" panose="020B0604020202020204" pitchFamily="34" charset="0"/>
                <a:cs typeface="Arial" panose="020B0604020202020204" pitchFamily="34" charset="0"/>
              </a:rPr>
              <a:t>LUYỆN TẬP</a:t>
            </a:r>
          </a:p>
        </p:txBody>
      </p:sp>
      <p:sp>
        <p:nvSpPr>
          <p:cNvPr id="14" name="Freeform 15">
            <a:extLst>
              <a:ext uri="{FF2B5EF4-FFF2-40B4-BE49-F238E27FC236}">
                <a16:creationId xmlns:a16="http://schemas.microsoft.com/office/drawing/2014/main" id="{243DBB3D-DCC9-4795-079E-82D298B18015}"/>
              </a:ext>
            </a:extLst>
          </p:cNvPr>
          <p:cNvSpPr/>
          <p:nvPr/>
        </p:nvSpPr>
        <p:spPr>
          <a:xfrm>
            <a:off x="7455444" y="2476500"/>
            <a:ext cx="10097343" cy="5073915"/>
          </a:xfrm>
          <a:custGeom>
            <a:avLst/>
            <a:gdLst/>
            <a:ahLst/>
            <a:cxnLst/>
            <a:rect l="l" t="t" r="r" b="b"/>
            <a:pathLst>
              <a:path w="7315200" h="3675888">
                <a:moveTo>
                  <a:pt x="0" y="0"/>
                </a:moveTo>
                <a:lnTo>
                  <a:pt x="7315200" y="0"/>
                </a:lnTo>
                <a:lnTo>
                  <a:pt x="7315200" y="3675888"/>
                </a:lnTo>
                <a:lnTo>
                  <a:pt x="0" y="3675888"/>
                </a:lnTo>
                <a:lnTo>
                  <a:pt x="0" y="0"/>
                </a:lnTo>
                <a:close/>
              </a:path>
            </a:pathLst>
          </a:custGeom>
          <a:blipFill>
            <a:blip r:embed="rId2"/>
            <a:stretch>
              <a:fillRect/>
            </a:stretch>
          </a:blipFill>
        </p:spPr>
      </p:sp>
      <p:sp>
        <p:nvSpPr>
          <p:cNvPr id="15" name="TextBox 12">
            <a:extLst>
              <a:ext uri="{FF2B5EF4-FFF2-40B4-BE49-F238E27FC236}">
                <a16:creationId xmlns:a16="http://schemas.microsoft.com/office/drawing/2014/main" id="{885310D2-E78E-EC4E-7772-7FD7428E61CD}"/>
              </a:ext>
            </a:extLst>
          </p:cNvPr>
          <p:cNvSpPr txBox="1"/>
          <p:nvPr/>
        </p:nvSpPr>
        <p:spPr>
          <a:xfrm>
            <a:off x="2368765" y="4533900"/>
            <a:ext cx="4130017" cy="2769989"/>
          </a:xfrm>
          <a:prstGeom prst="rect">
            <a:avLst/>
          </a:prstGeom>
        </p:spPr>
        <p:txBody>
          <a:bodyPr wrap="square" lIns="0" tIns="0" rIns="0" bIns="0" rtlCol="0" anchor="t">
            <a:spAutoFit/>
          </a:bodyPr>
          <a:lstStyle/>
          <a:p>
            <a:pPr algn="ctr">
              <a:lnSpc>
                <a:spcPct val="150000"/>
              </a:lnSpc>
              <a:spcBef>
                <a:spcPct val="0"/>
              </a:spcBef>
            </a:pPr>
            <a:r>
              <a:rPr lang="en-US" sz="6000" b="1" dirty="0">
                <a:solidFill>
                  <a:srgbClr val="1F497D"/>
                </a:solidFill>
                <a:latin typeface="Arial" panose="020B0604020202020204" pitchFamily="34" charset="0"/>
                <a:cs typeface="Arial" panose="020B0604020202020204" pitchFamily="34" charset="0"/>
              </a:rPr>
              <a:t>TRÒ CHƠI</a:t>
            </a:r>
          </a:p>
          <a:p>
            <a:pPr algn="ctr">
              <a:lnSpc>
                <a:spcPct val="150000"/>
              </a:lnSpc>
              <a:spcBef>
                <a:spcPct val="0"/>
              </a:spcBef>
            </a:pPr>
            <a:r>
              <a:rPr lang="en-US" sz="6000" b="1" dirty="0">
                <a:solidFill>
                  <a:srgbClr val="1F497D"/>
                </a:solidFill>
                <a:latin typeface="Arial" panose="020B0604020202020204" pitchFamily="34" charset="0"/>
                <a:cs typeface="Arial" panose="020B0604020202020204" pitchFamily="34" charset="0"/>
              </a:rPr>
              <a:t>“</a:t>
            </a:r>
            <a:r>
              <a:rPr lang="en-US" sz="6000" b="1" dirty="0" err="1">
                <a:solidFill>
                  <a:srgbClr val="1F497D"/>
                </a:solidFill>
                <a:latin typeface="Arial" panose="020B0604020202020204" pitchFamily="34" charset="0"/>
                <a:cs typeface="Arial" panose="020B0604020202020204" pitchFamily="34" charset="0"/>
              </a:rPr>
              <a:t>Về</a:t>
            </a:r>
            <a:r>
              <a:rPr lang="en-US" sz="6000" b="1" dirty="0">
                <a:solidFill>
                  <a:srgbClr val="1F497D"/>
                </a:solidFill>
                <a:latin typeface="Arial" panose="020B0604020202020204" pitchFamily="34" charset="0"/>
                <a:cs typeface="Arial" panose="020B0604020202020204" pitchFamily="34" charset="0"/>
              </a:rPr>
              <a:t> </a:t>
            </a:r>
            <a:r>
              <a:rPr lang="en-US" sz="6000" b="1" dirty="0" err="1">
                <a:solidFill>
                  <a:srgbClr val="1F497D"/>
                </a:solidFill>
                <a:latin typeface="Arial" panose="020B0604020202020204" pitchFamily="34" charset="0"/>
                <a:cs typeface="Arial" panose="020B0604020202020204" pitchFamily="34" charset="0"/>
              </a:rPr>
              <a:t>đích</a:t>
            </a:r>
            <a:r>
              <a:rPr lang="en-US" sz="6000" b="1" dirty="0">
                <a:solidFill>
                  <a:srgbClr val="1F497D"/>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4410946"/>
      </p:ext>
    </p:extLst>
  </p:cSld>
  <p:clrMapOvr>
    <a:masterClrMapping/>
  </p:clrMapOvr>
  <p:transition spd="med">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1">
            <a:extLst>
              <a:ext uri="{FF2B5EF4-FFF2-40B4-BE49-F238E27FC236}">
                <a16:creationId xmlns:a16="http://schemas.microsoft.com/office/drawing/2014/main" id="{0250CA72-1B01-E2E1-2AB2-4CB6541562CA}"/>
              </a:ext>
            </a:extLst>
          </p:cNvPr>
          <p:cNvGrpSpPr/>
          <p:nvPr/>
        </p:nvGrpSpPr>
        <p:grpSpPr>
          <a:xfrm>
            <a:off x="728165" y="512511"/>
            <a:ext cx="17055411" cy="8579051"/>
            <a:chOff x="0" y="0"/>
            <a:chExt cx="22740547" cy="11438735"/>
          </a:xfrm>
        </p:grpSpPr>
        <p:sp>
          <p:nvSpPr>
            <p:cNvPr id="19" name="Freeform 22">
              <a:extLst>
                <a:ext uri="{FF2B5EF4-FFF2-40B4-BE49-F238E27FC236}">
                  <a16:creationId xmlns:a16="http://schemas.microsoft.com/office/drawing/2014/main" id="{4363F8C5-94CD-9FC1-EB5F-478F59B25DD1}"/>
                </a:ext>
              </a:extLst>
            </p:cNvPr>
            <p:cNvSpPr/>
            <p:nvPr/>
          </p:nvSpPr>
          <p:spPr>
            <a:xfrm rot="-10800000">
              <a:off x="0" y="4655856"/>
              <a:ext cx="12360599" cy="6782879"/>
            </a:xfrm>
            <a:custGeom>
              <a:avLst/>
              <a:gdLst/>
              <a:ahLst/>
              <a:cxnLst/>
              <a:rect l="l" t="t" r="r" b="b"/>
              <a:pathLst>
                <a:path w="12360599" h="6782879">
                  <a:moveTo>
                    <a:pt x="0" y="0"/>
                  </a:moveTo>
                  <a:lnTo>
                    <a:pt x="12360599" y="0"/>
                  </a:lnTo>
                  <a:lnTo>
                    <a:pt x="12360599" y="6782879"/>
                  </a:lnTo>
                  <a:lnTo>
                    <a:pt x="0" y="6782879"/>
                  </a:lnTo>
                  <a:lnTo>
                    <a:pt x="0" y="0"/>
                  </a:lnTo>
                  <a:close/>
                </a:path>
              </a:pathLst>
            </a:custGeom>
            <a:blipFill>
              <a:blip r:embed="rId3"/>
              <a:stretch>
                <a:fillRect/>
              </a:stretch>
            </a:blipFill>
          </p:spPr>
        </p:sp>
        <p:sp>
          <p:nvSpPr>
            <p:cNvPr id="20" name="Freeform 23">
              <a:extLst>
                <a:ext uri="{FF2B5EF4-FFF2-40B4-BE49-F238E27FC236}">
                  <a16:creationId xmlns:a16="http://schemas.microsoft.com/office/drawing/2014/main" id="{4E44E4EE-1B66-9768-58EC-CB9F498A3B86}"/>
                </a:ext>
              </a:extLst>
            </p:cNvPr>
            <p:cNvSpPr/>
            <p:nvPr/>
          </p:nvSpPr>
          <p:spPr>
            <a:xfrm rot="-10800000">
              <a:off x="9766743" y="8320993"/>
              <a:ext cx="7577862" cy="3117741"/>
            </a:xfrm>
            <a:custGeom>
              <a:avLst/>
              <a:gdLst/>
              <a:ahLst/>
              <a:cxnLst/>
              <a:rect l="l" t="t" r="r" b="b"/>
              <a:pathLst>
                <a:path w="7577862" h="3117741">
                  <a:moveTo>
                    <a:pt x="0" y="0"/>
                  </a:moveTo>
                  <a:lnTo>
                    <a:pt x="7577862" y="0"/>
                  </a:lnTo>
                  <a:lnTo>
                    <a:pt x="7577862" y="3117742"/>
                  </a:lnTo>
                  <a:lnTo>
                    <a:pt x="0" y="3117742"/>
                  </a:lnTo>
                  <a:lnTo>
                    <a:pt x="0" y="0"/>
                  </a:lnTo>
                  <a:close/>
                </a:path>
              </a:pathLst>
            </a:custGeom>
            <a:blipFill>
              <a:blip r:embed="rId3"/>
              <a:stretch>
                <a:fillRect r="-63114" b="-117557"/>
              </a:stretch>
            </a:blipFill>
          </p:spPr>
        </p:sp>
        <p:sp>
          <p:nvSpPr>
            <p:cNvPr id="21" name="Freeform 24">
              <a:extLst>
                <a:ext uri="{FF2B5EF4-FFF2-40B4-BE49-F238E27FC236}">
                  <a16:creationId xmlns:a16="http://schemas.microsoft.com/office/drawing/2014/main" id="{F2C916F6-B16B-EECC-0262-330611CC4899}"/>
                </a:ext>
              </a:extLst>
            </p:cNvPr>
            <p:cNvSpPr/>
            <p:nvPr/>
          </p:nvSpPr>
          <p:spPr>
            <a:xfrm>
              <a:off x="11244218" y="541558"/>
              <a:ext cx="11496330" cy="6911815"/>
            </a:xfrm>
            <a:custGeom>
              <a:avLst/>
              <a:gdLst/>
              <a:ahLst/>
              <a:cxnLst/>
              <a:rect l="l" t="t" r="r" b="b"/>
              <a:pathLst>
                <a:path w="11496330" h="6911815">
                  <a:moveTo>
                    <a:pt x="0" y="0"/>
                  </a:moveTo>
                  <a:lnTo>
                    <a:pt x="11496329" y="0"/>
                  </a:lnTo>
                  <a:lnTo>
                    <a:pt x="11496329" y="6911815"/>
                  </a:lnTo>
                  <a:lnTo>
                    <a:pt x="0" y="6911815"/>
                  </a:lnTo>
                  <a:lnTo>
                    <a:pt x="0" y="0"/>
                  </a:lnTo>
                  <a:close/>
                </a:path>
              </a:pathLst>
            </a:custGeom>
            <a:blipFill>
              <a:blip r:embed="rId3"/>
              <a:stretch>
                <a:fillRect l="-10890" b="-1213"/>
              </a:stretch>
            </a:blipFill>
          </p:spPr>
        </p:sp>
        <p:sp>
          <p:nvSpPr>
            <p:cNvPr id="22" name="Freeform 25">
              <a:extLst>
                <a:ext uri="{FF2B5EF4-FFF2-40B4-BE49-F238E27FC236}">
                  <a16:creationId xmlns:a16="http://schemas.microsoft.com/office/drawing/2014/main" id="{5AD06B51-D877-1901-45C2-9AC15AABB2F9}"/>
                </a:ext>
              </a:extLst>
            </p:cNvPr>
            <p:cNvSpPr/>
            <p:nvPr/>
          </p:nvSpPr>
          <p:spPr>
            <a:xfrm>
              <a:off x="3202955" y="0"/>
              <a:ext cx="8041263" cy="3429007"/>
            </a:xfrm>
            <a:custGeom>
              <a:avLst/>
              <a:gdLst/>
              <a:ahLst/>
              <a:cxnLst/>
              <a:rect l="l" t="t" r="r" b="b"/>
              <a:pathLst>
                <a:path w="8041263" h="3429007">
                  <a:moveTo>
                    <a:pt x="0" y="0"/>
                  </a:moveTo>
                  <a:lnTo>
                    <a:pt x="8041263" y="0"/>
                  </a:lnTo>
                  <a:lnTo>
                    <a:pt x="8041263" y="3429007"/>
                  </a:lnTo>
                  <a:lnTo>
                    <a:pt x="0" y="3429007"/>
                  </a:lnTo>
                  <a:lnTo>
                    <a:pt x="0" y="0"/>
                  </a:lnTo>
                  <a:close/>
                </a:path>
              </a:pathLst>
            </a:custGeom>
            <a:blipFill>
              <a:blip r:embed="rId3"/>
              <a:stretch>
                <a:fillRect t="-105669" r="-60905" b="-1393"/>
              </a:stretch>
            </a:blipFill>
          </p:spPr>
        </p:sp>
      </p:grpSp>
      <p:sp>
        <p:nvSpPr>
          <p:cNvPr id="23" name="cờ 9">
            <a:extLst>
              <a:ext uri="{FF2B5EF4-FFF2-40B4-BE49-F238E27FC236}">
                <a16:creationId xmlns:a16="http://schemas.microsoft.com/office/drawing/2014/main" id="{A71ED533-8ECF-354E-3F8E-8A9E3DFC323A}"/>
              </a:ext>
            </a:extLst>
          </p:cNvPr>
          <p:cNvSpPr/>
          <p:nvPr/>
        </p:nvSpPr>
        <p:spPr>
          <a:xfrm>
            <a:off x="220074" y="497862"/>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30" name="1">
            <a:hlinkClick r:id="rId5" action="ppaction://hlinksldjump"/>
            <a:extLst>
              <a:ext uri="{FF2B5EF4-FFF2-40B4-BE49-F238E27FC236}">
                <a16:creationId xmlns:a16="http://schemas.microsoft.com/office/drawing/2014/main" id="{DEB51D0C-340F-CCA4-3D82-743FE8083CC8}"/>
              </a:ext>
            </a:extLst>
          </p:cNvPr>
          <p:cNvSpPr/>
          <p:nvPr/>
        </p:nvSpPr>
        <p:spPr>
          <a:xfrm rot="16200000">
            <a:off x="7923406" y="7499283"/>
            <a:ext cx="1060704" cy="120670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1</a:t>
            </a:r>
            <a:endParaRPr lang="x-none" sz="3600" b="1" dirty="0">
              <a:solidFill>
                <a:srgbClr val="D84C1C"/>
              </a:solidFill>
              <a:latin typeface="Arial" panose="020B0604020202020204" pitchFamily="34" charset="0"/>
              <a:cs typeface="Arial" panose="020B0604020202020204" pitchFamily="34" charset="0"/>
            </a:endParaRPr>
          </a:p>
        </p:txBody>
      </p:sp>
      <p:sp>
        <p:nvSpPr>
          <p:cNvPr id="32" name="3">
            <a:hlinkClick r:id="rId6" action="ppaction://hlinksldjump"/>
            <a:extLst>
              <a:ext uri="{FF2B5EF4-FFF2-40B4-BE49-F238E27FC236}">
                <a16:creationId xmlns:a16="http://schemas.microsoft.com/office/drawing/2014/main" id="{3F1B51DE-F0BC-F6DD-5229-467DCEA48221}"/>
              </a:ext>
            </a:extLst>
          </p:cNvPr>
          <p:cNvSpPr/>
          <p:nvPr/>
        </p:nvSpPr>
        <p:spPr>
          <a:xfrm rot="874228">
            <a:off x="2311318" y="5714335"/>
            <a:ext cx="1060704" cy="1306958"/>
          </a:xfrm>
          <a:prstGeom prst="triangle">
            <a:avLst>
              <a:gd name="adj" fmla="val 509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2</a:t>
            </a:r>
            <a:endParaRPr lang="x-none" sz="3600" b="1" dirty="0">
              <a:solidFill>
                <a:srgbClr val="D84C1C"/>
              </a:solidFill>
              <a:latin typeface="Arial" panose="020B0604020202020204" pitchFamily="34" charset="0"/>
              <a:cs typeface="Arial" panose="020B0604020202020204" pitchFamily="34" charset="0"/>
            </a:endParaRPr>
          </a:p>
        </p:txBody>
      </p:sp>
      <p:sp>
        <p:nvSpPr>
          <p:cNvPr id="33" name="4">
            <a:hlinkClick r:id="rId7" action="ppaction://hlinksldjump"/>
            <a:extLst>
              <a:ext uri="{FF2B5EF4-FFF2-40B4-BE49-F238E27FC236}">
                <a16:creationId xmlns:a16="http://schemas.microsoft.com/office/drawing/2014/main" id="{027F193F-BAFA-37AF-CBD1-9D2C66DD6191}"/>
              </a:ext>
            </a:extLst>
          </p:cNvPr>
          <p:cNvSpPr/>
          <p:nvPr/>
        </p:nvSpPr>
        <p:spPr>
          <a:xfrm rot="5400000">
            <a:off x="6952949" y="4446992"/>
            <a:ext cx="1060704" cy="1139842"/>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3</a:t>
            </a:r>
            <a:endParaRPr lang="x-none" sz="3600" b="1" dirty="0">
              <a:solidFill>
                <a:srgbClr val="D84C1C"/>
              </a:solidFill>
              <a:latin typeface="Arial" panose="020B0604020202020204" pitchFamily="34" charset="0"/>
              <a:cs typeface="Arial" panose="020B0604020202020204" pitchFamily="34" charset="0"/>
            </a:endParaRPr>
          </a:p>
        </p:txBody>
      </p:sp>
      <p:sp>
        <p:nvSpPr>
          <p:cNvPr id="34" name="5">
            <a:hlinkClick r:id="rId8" action="ppaction://hlinksldjump"/>
            <a:extLst>
              <a:ext uri="{FF2B5EF4-FFF2-40B4-BE49-F238E27FC236}">
                <a16:creationId xmlns:a16="http://schemas.microsoft.com/office/drawing/2014/main" id="{E88D39CD-A20F-2D07-41C1-14F0055230E6}"/>
              </a:ext>
            </a:extLst>
          </p:cNvPr>
          <p:cNvSpPr/>
          <p:nvPr/>
        </p:nvSpPr>
        <p:spPr>
          <a:xfrm rot="5400000">
            <a:off x="11057900" y="4501657"/>
            <a:ext cx="1060704" cy="1139842"/>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4</a:t>
            </a:r>
            <a:endParaRPr lang="x-none" sz="3600" b="1" dirty="0">
              <a:solidFill>
                <a:srgbClr val="D84C1C"/>
              </a:solidFill>
              <a:latin typeface="Arial" panose="020B0604020202020204" pitchFamily="34" charset="0"/>
              <a:cs typeface="Arial" panose="020B0604020202020204" pitchFamily="34" charset="0"/>
            </a:endParaRPr>
          </a:p>
        </p:txBody>
      </p:sp>
      <p:sp>
        <p:nvSpPr>
          <p:cNvPr id="35" name="6">
            <a:hlinkClick r:id="rId9" action="ppaction://hlinksldjump"/>
            <a:extLst>
              <a:ext uri="{FF2B5EF4-FFF2-40B4-BE49-F238E27FC236}">
                <a16:creationId xmlns:a16="http://schemas.microsoft.com/office/drawing/2014/main" id="{12BDE332-1794-3A81-95F6-AA341768124A}"/>
              </a:ext>
            </a:extLst>
          </p:cNvPr>
          <p:cNvSpPr/>
          <p:nvPr/>
        </p:nvSpPr>
        <p:spPr>
          <a:xfrm rot="20651844">
            <a:off x="15110229" y="2856063"/>
            <a:ext cx="1060704" cy="1309090"/>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D84C1C"/>
                </a:solidFill>
                <a:latin typeface="Arial" panose="020B0604020202020204" pitchFamily="34" charset="0"/>
                <a:cs typeface="Arial" panose="020B0604020202020204" pitchFamily="34" charset="0"/>
              </a:rPr>
              <a:t>5</a:t>
            </a:r>
            <a:endParaRPr lang="x-none" sz="3600" b="1" dirty="0">
              <a:solidFill>
                <a:srgbClr val="D84C1C"/>
              </a:solidFill>
              <a:latin typeface="Arial" panose="020B0604020202020204" pitchFamily="34" charset="0"/>
              <a:cs typeface="Arial" panose="020B0604020202020204" pitchFamily="34" charset="0"/>
            </a:endParaRPr>
          </a:p>
        </p:txBody>
      </p:sp>
      <p:sp>
        <p:nvSpPr>
          <p:cNvPr id="36" name="7">
            <a:hlinkClick r:id="rId10" action="ppaction://hlinksldjump"/>
            <a:extLst>
              <a:ext uri="{FF2B5EF4-FFF2-40B4-BE49-F238E27FC236}">
                <a16:creationId xmlns:a16="http://schemas.microsoft.com/office/drawing/2014/main" id="{B2313704-69D5-F993-95DC-AB5640263F03}"/>
              </a:ext>
            </a:extLst>
          </p:cNvPr>
          <p:cNvSpPr/>
          <p:nvPr/>
        </p:nvSpPr>
        <p:spPr>
          <a:xfrm rot="16200000">
            <a:off x="11713425" y="1327835"/>
            <a:ext cx="1060704" cy="120670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6</a:t>
            </a:r>
            <a:endParaRPr lang="x-none" sz="3600" b="1" dirty="0">
              <a:solidFill>
                <a:srgbClr val="D84C1C"/>
              </a:solidFill>
              <a:latin typeface="Arial" panose="020B0604020202020204" pitchFamily="34" charset="0"/>
              <a:cs typeface="Arial" panose="020B0604020202020204" pitchFamily="34" charset="0"/>
            </a:endParaRPr>
          </a:p>
        </p:txBody>
      </p:sp>
      <p:sp>
        <p:nvSpPr>
          <p:cNvPr id="37" name="8">
            <a:hlinkClick r:id="rId11" action="ppaction://hlinksldjump"/>
            <a:extLst>
              <a:ext uri="{FF2B5EF4-FFF2-40B4-BE49-F238E27FC236}">
                <a16:creationId xmlns:a16="http://schemas.microsoft.com/office/drawing/2014/main" id="{113CF084-D63D-F32F-B5B7-29EA4184C76F}"/>
              </a:ext>
            </a:extLst>
          </p:cNvPr>
          <p:cNvSpPr/>
          <p:nvPr/>
        </p:nvSpPr>
        <p:spPr>
          <a:xfrm rot="16200000">
            <a:off x="7151275" y="1431196"/>
            <a:ext cx="1060704" cy="1206708"/>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D84C1C"/>
                </a:solidFill>
                <a:latin typeface="Arial" panose="020B0604020202020204" pitchFamily="34" charset="0"/>
                <a:cs typeface="Arial" panose="020B0604020202020204" pitchFamily="34" charset="0"/>
              </a:rPr>
              <a:t>7</a:t>
            </a:r>
            <a:endParaRPr lang="x-none" sz="3600" b="1" dirty="0">
              <a:solidFill>
                <a:srgbClr val="D84C1C"/>
              </a:solidFill>
              <a:latin typeface="Arial" panose="020B0604020202020204" pitchFamily="34" charset="0"/>
              <a:cs typeface="Arial" panose="020B0604020202020204" pitchFamily="34" charset="0"/>
            </a:endParaRPr>
          </a:p>
        </p:txBody>
      </p:sp>
      <p:sp>
        <p:nvSpPr>
          <p:cNvPr id="38" name="Right Arrow 37">
            <a:hlinkClick r:id="rId12" action="ppaction://hlinksldjump"/>
            <a:extLst>
              <a:ext uri="{FF2B5EF4-FFF2-40B4-BE49-F238E27FC236}">
                <a16:creationId xmlns:a16="http://schemas.microsoft.com/office/drawing/2014/main" id="{B4E69C03-CF72-0F71-4ED2-5DDEB5225DE3}"/>
              </a:ext>
            </a:extLst>
          </p:cNvPr>
          <p:cNvSpPr/>
          <p:nvPr/>
        </p:nvSpPr>
        <p:spPr>
          <a:xfrm>
            <a:off x="16002000" y="8877301"/>
            <a:ext cx="1295400" cy="114300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9" name="xanh">
            <a:extLst>
              <a:ext uri="{FF2B5EF4-FFF2-40B4-BE49-F238E27FC236}">
                <a16:creationId xmlns:a16="http://schemas.microsoft.com/office/drawing/2014/main" id="{CEC9B0EA-F618-4E64-6680-CACC4C7A69FC}"/>
              </a:ext>
            </a:extLst>
          </p:cNvPr>
          <p:cNvSpPr/>
          <p:nvPr/>
        </p:nvSpPr>
        <p:spPr>
          <a:xfrm>
            <a:off x="13030200" y="6325189"/>
            <a:ext cx="2362200" cy="1999012"/>
          </a:xfrm>
          <a:custGeom>
            <a:avLst/>
            <a:gdLst/>
            <a:ahLst/>
            <a:cxnLst/>
            <a:rect l="l" t="t" r="r" b="b"/>
            <a:pathLst>
              <a:path w="4862393" h="4114800">
                <a:moveTo>
                  <a:pt x="0" y="0"/>
                </a:moveTo>
                <a:lnTo>
                  <a:pt x="4862392" y="0"/>
                </a:lnTo>
                <a:lnTo>
                  <a:pt x="4862392" y="4114800"/>
                </a:lnTo>
                <a:lnTo>
                  <a:pt x="0" y="4114800"/>
                </a:lnTo>
                <a:lnTo>
                  <a:pt x="0" y="0"/>
                </a:lnTo>
                <a:close/>
              </a:path>
            </a:pathLst>
          </a:custGeom>
          <a:blipFill>
            <a:blip r:embed="rId13"/>
            <a:stretch>
              <a:fillRect/>
            </a:stretch>
          </a:blipFill>
        </p:spPr>
      </p:sp>
      <p:sp>
        <p:nvSpPr>
          <p:cNvPr id="42" name="xanh quay đầu">
            <a:extLst>
              <a:ext uri="{FF2B5EF4-FFF2-40B4-BE49-F238E27FC236}">
                <a16:creationId xmlns:a16="http://schemas.microsoft.com/office/drawing/2014/main" id="{B98FF3D6-79AE-B71A-A25E-309CE634B3AD}"/>
              </a:ext>
            </a:extLst>
          </p:cNvPr>
          <p:cNvSpPr/>
          <p:nvPr/>
        </p:nvSpPr>
        <p:spPr>
          <a:xfrm flipH="1">
            <a:off x="1558405" y="4681793"/>
            <a:ext cx="2533992" cy="1999012"/>
          </a:xfrm>
          <a:custGeom>
            <a:avLst/>
            <a:gdLst/>
            <a:ahLst/>
            <a:cxnLst/>
            <a:rect l="l" t="t" r="r" b="b"/>
            <a:pathLst>
              <a:path w="4862393" h="4114800">
                <a:moveTo>
                  <a:pt x="0" y="0"/>
                </a:moveTo>
                <a:lnTo>
                  <a:pt x="4862392" y="0"/>
                </a:lnTo>
                <a:lnTo>
                  <a:pt x="4862392" y="4114800"/>
                </a:lnTo>
                <a:lnTo>
                  <a:pt x="0" y="4114800"/>
                </a:lnTo>
                <a:lnTo>
                  <a:pt x="0" y="0"/>
                </a:lnTo>
                <a:close/>
              </a:path>
            </a:pathLst>
          </a:custGeom>
          <a:blipFill>
            <a:blip r:embed="rId13"/>
            <a:stretch>
              <a:fillRect/>
            </a:stretch>
          </a:blipFill>
        </p:spPr>
      </p:sp>
      <p:sp>
        <p:nvSpPr>
          <p:cNvPr id="44" name="xanh 3">
            <a:extLst>
              <a:ext uri="{FF2B5EF4-FFF2-40B4-BE49-F238E27FC236}">
                <a16:creationId xmlns:a16="http://schemas.microsoft.com/office/drawing/2014/main" id="{27EAD61C-80F8-12B1-6B3F-5CF3C5B7BFB1}"/>
              </a:ext>
            </a:extLst>
          </p:cNvPr>
          <p:cNvSpPr/>
          <p:nvPr/>
        </p:nvSpPr>
        <p:spPr>
          <a:xfrm>
            <a:off x="14832259" y="1187552"/>
            <a:ext cx="2362200" cy="1999012"/>
          </a:xfrm>
          <a:custGeom>
            <a:avLst/>
            <a:gdLst/>
            <a:ahLst/>
            <a:cxnLst/>
            <a:rect l="l" t="t" r="r" b="b"/>
            <a:pathLst>
              <a:path w="4862393" h="4114800">
                <a:moveTo>
                  <a:pt x="0" y="0"/>
                </a:moveTo>
                <a:lnTo>
                  <a:pt x="4862392" y="0"/>
                </a:lnTo>
                <a:lnTo>
                  <a:pt x="4862392" y="4114800"/>
                </a:lnTo>
                <a:lnTo>
                  <a:pt x="0" y="4114800"/>
                </a:lnTo>
                <a:lnTo>
                  <a:pt x="0" y="0"/>
                </a:lnTo>
                <a:close/>
              </a:path>
            </a:pathLst>
          </a:custGeom>
          <a:blipFill>
            <a:blip r:embed="rId13"/>
            <a:stretch>
              <a:fillRect/>
            </a:stretch>
          </a:blipFill>
        </p:spPr>
        <p:txBody>
          <a:bodyPr/>
          <a:lstStyle/>
          <a:p>
            <a:endParaRPr lang="x-none" dirty="0">
              <a:solidFill>
                <a:prstClr val="black"/>
              </a:solidFill>
            </a:endParaRPr>
          </a:p>
        </p:txBody>
      </p:sp>
    </p:spTree>
    <p:extLst>
      <p:ext uri="{BB962C8B-B14F-4D97-AF65-F5344CB8AC3E}">
        <p14:creationId xmlns:p14="http://schemas.microsoft.com/office/powerpoint/2010/main" val="1283763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541 -0.02824 L -0.29375 -0.00463 " pathEditMode="relative" rAng="0" ptsTypes="AA">
                                      <p:cBhvr>
                                        <p:cTn id="6" dur="1250" fill="hold"/>
                                        <p:tgtEl>
                                          <p:spTgt spid="39"/>
                                        </p:tgtEl>
                                        <p:attrNameLst>
                                          <p:attrName>ppt_x</p:attrName>
                                          <p:attrName>ppt_y</p:attrName>
                                        </p:attrNameLst>
                                      </p:cBhvr>
                                      <p:rCtr x="-12917" y="1173"/>
                                    </p:animMotion>
                                  </p:childTnLst>
                                </p:cTn>
                              </p:par>
                            </p:childTnLst>
                          </p:cTn>
                        </p:par>
                      </p:childTnLst>
                    </p:cTn>
                  </p:par>
                  <p:par>
                    <p:cTn id="7" fill="hold">
                      <p:stCondLst>
                        <p:cond delay="indefinite"/>
                      </p:stCondLst>
                      <p:childTnLst>
                        <p:par>
                          <p:cTn id="8" fill="hold">
                            <p:stCondLst>
                              <p:cond delay="0"/>
                            </p:stCondLst>
                            <p:childTnLst>
                              <p:par>
                                <p:cTn id="9" presetID="12" presetClass="exit" presetSubtype="8" fill="hold" nodeType="clickEffect">
                                  <p:stCondLst>
                                    <p:cond delay="0"/>
                                  </p:stCondLst>
                                  <p:childTnLst>
                                    <p:anim calcmode="lin" valueType="num">
                                      <p:cBhvr additive="base">
                                        <p:cTn id="10" dur="500"/>
                                        <p:tgtEl>
                                          <p:spTgt spid="39"/>
                                        </p:tgtEl>
                                        <p:attrNameLst>
                                          <p:attrName>ppt_x</p:attrName>
                                        </p:attrNameLst>
                                      </p:cBhvr>
                                      <p:tavLst>
                                        <p:tav tm="0">
                                          <p:val>
                                            <p:strVal val="#ppt_x"/>
                                          </p:val>
                                        </p:tav>
                                        <p:tav tm="100000">
                                          <p:val>
                                            <p:strVal val="#ppt_x-#ppt_w*1.125000"/>
                                          </p:val>
                                        </p:tav>
                                      </p:tavLst>
                                    </p:anim>
                                    <p:animEffect transition="out" filter="wipe(left)">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par>
                                <p:cTn id="13" presetID="12" presetClass="entr" presetSubtype="8"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right)">
                                      <p:cBhvr>
                                        <p:cTn id="16" dur="500"/>
                                        <p:tgtEl>
                                          <p:spTgt spid="42"/>
                                        </p:tgtEl>
                                      </p:cBhvr>
                                    </p:animEffect>
                                  </p:childTnLst>
                                </p:cTn>
                              </p:par>
                            </p:childTnLst>
                          </p:cTn>
                        </p:par>
                      </p:childTnLst>
                    </p:cTn>
                  </p:par>
                </p:childTnLst>
              </p:cTn>
              <p:nextCondLst>
                <p:cond evt="onClick" delay="0">
                  <p:tgtEl>
                    <p:spTgt spid="39"/>
                  </p:tgtEl>
                </p:cond>
              </p:nextCondLst>
            </p:seq>
            <p:seq concurrent="1" nextAc="seek">
              <p:cTn id="17" restart="whenNotActive" fill="hold" evtFilter="cancelBubble" nodeType="interactiveSeq">
                <p:stCondLst>
                  <p:cond evt="onClick" delay="0">
                    <p:tgtEl>
                      <p:spTgt spid="42"/>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4549 -0.02608 L 0.22032 -0.06991 " pathEditMode="relative" rAng="0" ptsTypes="AA">
                                      <p:cBhvr>
                                        <p:cTn id="21" dur="1250" fill="hold"/>
                                        <p:tgtEl>
                                          <p:spTgt spid="42"/>
                                        </p:tgtEl>
                                        <p:attrNameLst>
                                          <p:attrName>ppt_x</p:attrName>
                                          <p:attrName>ppt_y</p:attrName>
                                        </p:attrNameLst>
                                      </p:cBhvr>
                                      <p:rCtr x="8741" y="-2191"/>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24453 -0.05818 L 0.44176 -0.08179 " pathEditMode="relative" rAng="0" ptsTypes="AA">
                                      <p:cBhvr>
                                        <p:cTn id="25" dur="1250" fill="hold"/>
                                        <p:tgtEl>
                                          <p:spTgt spid="42"/>
                                        </p:tgtEl>
                                        <p:attrNameLst>
                                          <p:attrName>ppt_x</p:attrName>
                                          <p:attrName>ppt_y</p:attrName>
                                        </p:attrNameLst>
                                      </p:cBhvr>
                                      <p:rCtr x="9861" y="-1188"/>
                                    </p:animMotion>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10"/>
                                        <p:tgtEl>
                                          <p:spTgt spid="42"/>
                                        </p:tgtEl>
                                      </p:cBhvr>
                                    </p:animEffect>
                                    <p:set>
                                      <p:cBhvr>
                                        <p:cTn id="30" dur="1" fill="hold">
                                          <p:stCondLst>
                                            <p:cond delay="9"/>
                                          </p:stCondLst>
                                        </p:cTn>
                                        <p:tgtEl>
                                          <p:spTgt spid="42"/>
                                        </p:tgtEl>
                                        <p:attrNameLst>
                                          <p:attrName>style.visibility</p:attrName>
                                        </p:attrNameLst>
                                      </p:cBhvr>
                                      <p:to>
                                        <p:strVal val="hidden"/>
                                      </p:to>
                                    </p:set>
                                  </p:childTnLst>
                                </p:cTn>
                              </p:par>
                              <p:par>
                                <p:cTn id="31" presetID="12" presetClass="entr" presetSubtype="4"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ppt_y</p:attrName>
                                        </p:attrNameLst>
                                      </p:cBhvr>
                                      <p:tavLst>
                                        <p:tav tm="0">
                                          <p:val>
                                            <p:strVal val="#ppt_y+#ppt_h*1.125000"/>
                                          </p:val>
                                        </p:tav>
                                        <p:tav tm="100000">
                                          <p:val>
                                            <p:strVal val="#ppt_y"/>
                                          </p:val>
                                        </p:tav>
                                      </p:tavLst>
                                    </p:anim>
                                    <p:animEffect transition="in" filter="wipe(up)">
                                      <p:cBhvr>
                                        <p:cTn id="34" dur="500"/>
                                        <p:tgtEl>
                                          <p:spTgt spid="44"/>
                                        </p:tgtEl>
                                      </p:cBhvr>
                                    </p:animEffect>
                                  </p:childTnLst>
                                </p:cTn>
                              </p:par>
                            </p:childTnLst>
                          </p:cTn>
                        </p:par>
                      </p:childTnLst>
                    </p:cTn>
                  </p:par>
                </p:childTnLst>
              </p:cTn>
              <p:nextCondLst>
                <p:cond evt="onClick" delay="0">
                  <p:tgtEl>
                    <p:spTgt spid="42"/>
                  </p:tgtEl>
                </p:cond>
              </p:nextCondLst>
            </p:seq>
            <p:seq concurrent="1" nextAc="seek">
              <p:cTn id="35" restart="whenNotActive" fill="hold" evtFilter="cancelBubble" nodeType="interactiveSeq">
                <p:stCondLst>
                  <p:cond evt="onClick" delay="0">
                    <p:tgtEl>
                      <p:spTgt spid="44"/>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grpId="1" nodeType="clickEffect">
                                  <p:stCondLst>
                                    <p:cond delay="0"/>
                                  </p:stCondLst>
                                  <p:childTnLst>
                                    <p:animMotion origin="layout" path="M 2.36111E-6 0 L -0.17978 -0.09799 " pathEditMode="relative" rAng="0" ptsTypes="AA">
                                      <p:cBhvr>
                                        <p:cTn id="39" dur="1250" fill="hold"/>
                                        <p:tgtEl>
                                          <p:spTgt spid="44"/>
                                        </p:tgtEl>
                                        <p:attrNameLst>
                                          <p:attrName>ppt_x</p:attrName>
                                          <p:attrName>ppt_y</p:attrName>
                                        </p:attrNameLst>
                                      </p:cBhvr>
                                      <p:rCtr x="-8993" y="-4907"/>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2" nodeType="clickEffect">
                                  <p:stCondLst>
                                    <p:cond delay="0"/>
                                  </p:stCondLst>
                                  <p:childTnLst>
                                    <p:animMotion origin="layout" path="M -0.17978 -0.09799 L -0.43525 -0.0929 " pathEditMode="relative" rAng="0" ptsTypes="AA">
                                      <p:cBhvr>
                                        <p:cTn id="43" dur="1250" fill="hold"/>
                                        <p:tgtEl>
                                          <p:spTgt spid="44"/>
                                        </p:tgtEl>
                                        <p:attrNameLst>
                                          <p:attrName>ppt_x</p:attrName>
                                          <p:attrName>ppt_y</p:attrName>
                                        </p:attrNameLst>
                                      </p:cBhvr>
                                      <p:rCtr x="-12778" y="247"/>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3" nodeType="clickEffect">
                                  <p:stCondLst>
                                    <p:cond delay="0"/>
                                  </p:stCondLst>
                                  <p:childTnLst>
                                    <p:animMotion origin="layout" path="M -0.43525 -0.0929 L -0.72978 -0.07639 " pathEditMode="relative" rAng="0" ptsTypes="AA">
                                      <p:cBhvr>
                                        <p:cTn id="47" dur="1250" fill="hold"/>
                                        <p:tgtEl>
                                          <p:spTgt spid="44"/>
                                        </p:tgtEl>
                                        <p:attrNameLst>
                                          <p:attrName>ppt_x</p:attrName>
                                          <p:attrName>ppt_y</p:attrName>
                                        </p:attrNameLst>
                                      </p:cBhvr>
                                      <p:rCtr x="-13750" y="0"/>
                                    </p:animMotion>
                                  </p:childTnLst>
                                </p:cTn>
                              </p:par>
                            </p:childTnLst>
                          </p:cTn>
                        </p:par>
                      </p:childTnLst>
                    </p:cTn>
                  </p:par>
                </p:childTnLst>
              </p:cTn>
              <p:nextCondLst>
                <p:cond evt="onClick" delay="0">
                  <p:tgtEl>
                    <p:spTgt spid="44"/>
                  </p:tgtEl>
                </p:cond>
              </p:nextCondLst>
            </p:seq>
          </p:childTnLst>
        </p:cTn>
      </p:par>
    </p:tnLst>
    <p:bldLst>
      <p:bldP spid="44" grpId="0" animBg="1"/>
      <p:bldP spid="44" grpId="1" animBg="1"/>
      <p:bldP spid="44" grpId="2" animBg="1"/>
      <p:bldP spid="44"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28600" y="-535601"/>
            <a:ext cx="19685690" cy="5316173"/>
          </a:xfrm>
          <a:prstGeom prst="rect">
            <a:avLst/>
          </a:prstGeom>
        </p:spPr>
      </p:pic>
      <p:sp>
        <p:nvSpPr>
          <p:cNvPr id="7" name="TextBox 7"/>
          <p:cNvSpPr txBox="1"/>
          <p:nvPr/>
        </p:nvSpPr>
        <p:spPr>
          <a:xfrm>
            <a:off x="1023937" y="1193384"/>
            <a:ext cx="16230600" cy="1191224"/>
          </a:xfrm>
          <a:prstGeom prst="rect">
            <a:avLst/>
          </a:prstGeom>
        </p:spPr>
        <p:txBody>
          <a:bodyPr lIns="0" tIns="0" rIns="0" bIns="0" rtlCol="0" anchor="t">
            <a:spAutoFit/>
          </a:bodyPr>
          <a:lstStyle/>
          <a:p>
            <a:pPr lvl="0" algn="ctr">
              <a:lnSpc>
                <a:spcPts val="10199"/>
              </a:lnSpc>
              <a:spcBef>
                <a:spcPct val="0"/>
              </a:spcBef>
            </a:pPr>
            <a:r>
              <a:rPr lang="vi-VN" sz="7200" b="1" dirty="0">
                <a:solidFill>
                  <a:srgbClr val="376943"/>
                </a:solidFill>
                <a:latin typeface="Arial" panose="020B0604020202020204" pitchFamily="34" charset="0"/>
                <a:cs typeface="Arial" panose="020B0604020202020204" pitchFamily="34" charset="0"/>
              </a:rPr>
              <a:t>CHƯƠNG I: NĂNG LƯỢNG CƠ HỌC</a:t>
            </a:r>
            <a:endParaRPr lang="en-US" sz="7200" b="1" u="none" strike="noStrike" dirty="0">
              <a:solidFill>
                <a:srgbClr val="376943"/>
              </a:solidFill>
              <a:latin typeface="Arial" panose="020B0604020202020204" pitchFamily="34" charset="0"/>
              <a:cs typeface="Arial" panose="020B0604020202020204" pitchFamily="34" charset="0"/>
            </a:endParaRPr>
          </a:p>
        </p:txBody>
      </p:sp>
      <p:sp>
        <p:nvSpPr>
          <p:cNvPr id="12" name="Freeform 12"/>
          <p:cNvSpPr/>
          <p:nvPr/>
        </p:nvSpPr>
        <p:spPr>
          <a:xfrm>
            <a:off x="1471156" y="4266222"/>
            <a:ext cx="1654342" cy="1085850"/>
          </a:xfrm>
          <a:custGeom>
            <a:avLst/>
            <a:gdLst/>
            <a:ahLst/>
            <a:cxnLst/>
            <a:rect l="l" t="t" r="r" b="b"/>
            <a:pathLst>
              <a:path w="1654342" h="1085850">
                <a:moveTo>
                  <a:pt x="0" y="0"/>
                </a:moveTo>
                <a:lnTo>
                  <a:pt x="1654342" y="0"/>
                </a:lnTo>
                <a:lnTo>
                  <a:pt x="1654342" y="1085850"/>
                </a:lnTo>
                <a:lnTo>
                  <a:pt x="0" y="1085850"/>
                </a:lnTo>
                <a:lnTo>
                  <a:pt x="0" y="0"/>
                </a:lnTo>
                <a:close/>
              </a:path>
            </a:pathLst>
          </a:custGeom>
          <a:blipFill>
            <a:blip r:embed="rId3">
              <a:duotone>
                <a:prstClr val="black"/>
                <a:schemeClr val="accent2">
                  <a:tint val="45000"/>
                  <a:satMod val="400000"/>
                </a:schemeClr>
              </a:duotone>
              <a:extLst>
                <a:ext uri="{96DAC541-7B7A-43D3-8B79-37D633B846F1}">
                  <asvg:svgBlip xmlns:asvg="http://schemas.microsoft.com/office/drawing/2016/SVG/main" xmlns="" r:embed="rId4"/>
                </a:ext>
              </a:extLst>
            </a:blip>
            <a:stretch>
              <a:fillRect/>
            </a:stretch>
          </a:blipFill>
        </p:spPr>
      </p:sp>
      <p:sp>
        <p:nvSpPr>
          <p:cNvPr id="18" name="Freeform 18"/>
          <p:cNvSpPr/>
          <p:nvPr/>
        </p:nvSpPr>
        <p:spPr>
          <a:xfrm flipH="1" flipV="1">
            <a:off x="14741960" y="6896100"/>
            <a:ext cx="1654342" cy="1085850"/>
          </a:xfrm>
          <a:custGeom>
            <a:avLst/>
            <a:gdLst/>
            <a:ahLst/>
            <a:cxnLst/>
            <a:rect l="l" t="t" r="r" b="b"/>
            <a:pathLst>
              <a:path w="1654342" h="1085850">
                <a:moveTo>
                  <a:pt x="1654342" y="1085850"/>
                </a:moveTo>
                <a:lnTo>
                  <a:pt x="0" y="1085850"/>
                </a:lnTo>
                <a:lnTo>
                  <a:pt x="0" y="0"/>
                </a:lnTo>
                <a:lnTo>
                  <a:pt x="1654342" y="0"/>
                </a:lnTo>
                <a:lnTo>
                  <a:pt x="1654342" y="1085850"/>
                </a:lnTo>
                <a:close/>
              </a:path>
            </a:pathLst>
          </a:custGeom>
          <a:blipFill>
            <a:blip r:embed="rId3">
              <a:duotone>
                <a:prstClr val="black"/>
                <a:schemeClr val="accent2">
                  <a:tint val="45000"/>
                  <a:satMod val="400000"/>
                </a:schemeClr>
              </a:duotone>
              <a:extLst>
                <a:ext uri="{96DAC541-7B7A-43D3-8B79-37D633B846F1}">
                  <asvg:svgBlip xmlns:asvg="http://schemas.microsoft.com/office/drawing/2016/SVG/main" xmlns="" r:embed="rId4"/>
                </a:ext>
              </a:extLst>
            </a:blip>
            <a:stretch>
              <a:fillRect/>
            </a:stretch>
          </a:blipFill>
        </p:spPr>
      </p:sp>
      <p:sp>
        <p:nvSpPr>
          <p:cNvPr id="19" name="Rectangle 18"/>
          <p:cNvSpPr/>
          <p:nvPr/>
        </p:nvSpPr>
        <p:spPr>
          <a:xfrm>
            <a:off x="3352800" y="4811152"/>
            <a:ext cx="12027477" cy="1872692"/>
          </a:xfrm>
          <a:prstGeom prst="rect">
            <a:avLst/>
          </a:prstGeom>
        </p:spPr>
        <p:txBody>
          <a:bodyPr wrap="square">
            <a:spAutoFit/>
          </a:bodyPr>
          <a:lstStyle/>
          <a:p>
            <a:pPr algn="ctr">
              <a:lnSpc>
                <a:spcPct val="150000"/>
              </a:lnSpc>
            </a:pPr>
            <a:r>
              <a:rPr lang="en-US" sz="8800" b="1" dirty="0">
                <a:solidFill>
                  <a:srgbClr val="D84C1C"/>
                </a:solidFill>
                <a:latin typeface="Arial" panose="020B0604020202020204" pitchFamily="34" charset="0"/>
                <a:ea typeface="Times New Roman" panose="02020603050405020304" pitchFamily="18" charset="0"/>
                <a:cs typeface="Arial" panose="020B0604020202020204" pitchFamily="34" charset="0"/>
              </a:rPr>
              <a:t>BÀI 2</a:t>
            </a:r>
            <a:r>
              <a:rPr lang="vi-VN" sz="8800" b="1">
                <a:solidFill>
                  <a:srgbClr val="D84C1C"/>
                </a:solidFill>
                <a:latin typeface="Arial" panose="020B0604020202020204" pitchFamily="34" charset="0"/>
                <a:ea typeface="Times New Roman" panose="02020603050405020304" pitchFamily="18" charset="0"/>
                <a:cs typeface="Arial" panose="020B0604020202020204" pitchFamily="34" charset="0"/>
              </a:rPr>
              <a:t>: </a:t>
            </a:r>
            <a:r>
              <a:rPr lang="en-US" sz="8800" b="1">
                <a:solidFill>
                  <a:srgbClr val="D84C1C"/>
                </a:solidFill>
                <a:latin typeface="Arial" panose="020B0604020202020204" pitchFamily="34" charset="0"/>
                <a:ea typeface="Times New Roman" panose="02020603050405020304" pitchFamily="18" charset="0"/>
                <a:cs typeface="Arial" panose="020B0604020202020204" pitchFamily="34" charset="0"/>
              </a:rPr>
              <a:t>CƠ NĂNG</a:t>
            </a:r>
            <a:endParaRPr lang="en-US" sz="8800" b="1" dirty="0">
              <a:solidFill>
                <a:srgbClr val="D84C1C"/>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23"/>
          <p:cNvPicPr>
            <a:picLocks noChangeAspect="1"/>
          </p:cNvPicPr>
          <p:nvPr/>
        </p:nvPicPr>
        <p:blipFill>
          <a:blip r:embed="rId5"/>
          <a:stretch>
            <a:fillRect/>
          </a:stretch>
        </p:blipFill>
        <p:spPr>
          <a:xfrm>
            <a:off x="651864" y="7354570"/>
            <a:ext cx="3822523" cy="2932430"/>
          </a:xfrm>
          <a:prstGeom prst="rect">
            <a:avLst/>
          </a:prstGeom>
        </p:spPr>
      </p:pic>
    </p:spTree>
    <p:extLst>
      <p:ext uri="{BB962C8B-B14F-4D97-AF65-F5344CB8AC3E}">
        <p14:creationId xmlns:p14="http://schemas.microsoft.com/office/powerpoint/2010/main" val="261264697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688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chemeClr val="tx1">
                    <a:lumMod val="95000"/>
                    <a:lumOff val="5000"/>
                  </a:schemeClr>
                </a:solidFill>
                <a:latin typeface="Arial" panose="020B0604020202020204" pitchFamily="34" charset="0"/>
                <a:cs typeface="Arial" panose="020B0604020202020204" pitchFamily="34" charset="0"/>
              </a:rPr>
              <a:t>Câu</a:t>
            </a:r>
            <a:r>
              <a:rPr lang="en-US" sz="4000" b="1" dirty="0">
                <a:solidFill>
                  <a:schemeClr val="tx1">
                    <a:lumMod val="95000"/>
                    <a:lumOff val="5000"/>
                  </a:schemeClr>
                </a:solidFill>
                <a:latin typeface="Arial" panose="020B0604020202020204" pitchFamily="34" charset="0"/>
                <a:cs typeface="Arial" panose="020B0604020202020204" pitchFamily="34" charset="0"/>
              </a:rPr>
              <a:t> 1: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động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năng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của</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vật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được</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xác</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định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bằng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biểu</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thức</a:t>
            </a:r>
            <a:endParaRPr lang="en-US" sz="4000" dirty="0">
              <a:solidFill>
                <a:schemeClr val="tx1">
                  <a:lumMod val="95000"/>
                  <a:lumOff val="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5" name="Đáp án đúng">
                <a:extLst>
                  <a:ext uri="{FF2B5EF4-FFF2-40B4-BE49-F238E27FC236}">
                    <a16:creationId xmlns:a16="http://schemas.microsoft.com/office/drawing/2014/main" id="{4D1DA2F5-D9A5-C765-0E47-25DD326F3067}"/>
                  </a:ext>
                </a:extLst>
              </p:cNvPr>
              <p:cNvSpPr/>
              <p:nvPr/>
            </p:nvSpPr>
            <p:spPr>
              <a:xfrm>
                <a:off x="499124" y="3498458"/>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A.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f>
                      <m:fPr>
                        <m:ctrlPr>
                          <a:rPr lang="en-US" sz="4000" i="1">
                            <a:solidFill>
                              <a:schemeClr val="tx1">
                                <a:lumMod val="95000"/>
                                <a:lumOff val="5000"/>
                              </a:schemeClr>
                            </a:solidFill>
                            <a:latin typeface="Cambria Math" panose="02040503050406030204" pitchFamily="18" charset="0"/>
                          </a:rPr>
                        </m:ctrlPr>
                      </m:fPr>
                      <m:num>
                        <m:r>
                          <a:rPr lang="en-US" sz="4000" i="1">
                            <a:solidFill>
                              <a:schemeClr val="tx1">
                                <a:lumMod val="95000"/>
                                <a:lumOff val="5000"/>
                              </a:schemeClr>
                            </a:solidFill>
                            <a:latin typeface="Cambria Math" panose="02040503050406030204" pitchFamily="18" charset="0"/>
                          </a:rPr>
                          <m:t>1</m:t>
                        </m:r>
                      </m:num>
                      <m:den>
                        <m:r>
                          <a:rPr lang="en-US" sz="4000" i="1">
                            <a:solidFill>
                              <a:schemeClr val="tx1">
                                <a:lumMod val="95000"/>
                                <a:lumOff val="5000"/>
                              </a:schemeClr>
                            </a:solidFill>
                            <a:latin typeface="Cambria Math" panose="02040503050406030204" pitchFamily="18" charset="0"/>
                          </a:rPr>
                          <m:t>2</m:t>
                        </m:r>
                      </m:den>
                    </m:f>
                    <m:r>
                      <a:rPr lang="en-US" sz="4000" i="1">
                        <a:solidFill>
                          <a:schemeClr val="tx1">
                            <a:lumMod val="95000"/>
                            <a:lumOff val="5000"/>
                          </a:schemeClr>
                        </a:solidFill>
                        <a:latin typeface="Cambria Math" panose="02040503050406030204" pitchFamily="18" charset="0"/>
                      </a:rPr>
                      <m:t>𝑚𝑣</m:t>
                    </m:r>
                    <m:r>
                      <a:rPr lang="en-US" sz="4000" i="1">
                        <a:solidFill>
                          <a:schemeClr val="tx1">
                            <a:lumMod val="95000"/>
                            <a:lumOff val="5000"/>
                          </a:schemeClr>
                        </a:solidFill>
                        <a:latin typeface="Cambria Math" panose="02040503050406030204" pitchFamily="18" charset="0"/>
                      </a:rPr>
                      <m:t>.</m:t>
                    </m:r>
                  </m:oMath>
                </a14:m>
                <a:endParaRPr lang="en-US" sz="4000">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5"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499124" y="3498458"/>
                <a:ext cx="8253320" cy="1891999"/>
              </a:xfrm>
              <a:prstGeom prst="roundRect">
                <a:avLst/>
              </a:prstGeom>
              <a:blipFill>
                <a:blip r:embed="rId5"/>
                <a:stretch>
                  <a:fillRect l="-140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Đáp án sai 1">
                <a:extLst>
                  <a:ext uri="{FF2B5EF4-FFF2-40B4-BE49-F238E27FC236}">
                    <a16:creationId xmlns:a16="http://schemas.microsoft.com/office/drawing/2014/main" id="{1713963F-2894-56F2-E53C-4371936FB85C}"/>
                  </a:ext>
                </a:extLst>
              </p:cNvPr>
              <p:cNvSpPr/>
              <p:nvPr/>
            </p:nvSpPr>
            <p:spPr>
              <a:xfrm>
                <a:off x="499125" y="5834656"/>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C.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r>
                      <a:rPr lang="en-US" sz="4000" i="1">
                        <a:solidFill>
                          <a:schemeClr val="tx1">
                            <a:lumMod val="95000"/>
                            <a:lumOff val="5000"/>
                          </a:schemeClr>
                        </a:solidFill>
                        <a:latin typeface="Cambria Math" panose="02040503050406030204" pitchFamily="18" charset="0"/>
                      </a:rPr>
                      <m:t>𝑚𝑣</m:t>
                    </m:r>
                    <m:r>
                      <a:rPr lang="en-US" sz="4000" i="1">
                        <a:solidFill>
                          <a:schemeClr val="tx1">
                            <a:lumMod val="95000"/>
                            <a:lumOff val="5000"/>
                          </a:schemeClr>
                        </a:solidFill>
                        <a:latin typeface="Cambria Math" panose="02040503050406030204" pitchFamily="18" charset="0"/>
                      </a:rPr>
                      <m:t>.</m:t>
                    </m:r>
                  </m:oMath>
                </a14:m>
                <a:r>
                  <a:rPr lang="en-US" sz="4000">
                    <a:solidFill>
                      <a:schemeClr val="tx1">
                        <a:lumMod val="95000"/>
                        <a:lumOff val="5000"/>
                      </a:schemeClr>
                    </a:solidFill>
                    <a:latin typeface="Arial" panose="020B0604020202020204" pitchFamily="34" charset="0"/>
                    <a:cs typeface="Arial" panose="020B0604020202020204" pitchFamily="34" charset="0"/>
                  </a:rPr>
                  <a:t> </a:t>
                </a:r>
                <a:endParaRPr lang="vi-VN" sz="4000" noProof="1">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6"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99125" y="5834656"/>
                <a:ext cx="8253320" cy="1891999"/>
              </a:xfrm>
              <a:prstGeom prst="roundRect">
                <a:avLst/>
              </a:prstGeom>
              <a:blipFill>
                <a:blip r:embed="rId6"/>
                <a:stretch>
                  <a:fillRect l="-140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Đáp án sai 2">
                <a:extLst>
                  <a:ext uri="{FF2B5EF4-FFF2-40B4-BE49-F238E27FC236}">
                    <a16:creationId xmlns:a16="http://schemas.microsoft.com/office/drawing/2014/main" id="{72E080E8-9CBE-7E1E-25CC-340E27A4D017}"/>
                  </a:ext>
                </a:extLst>
              </p:cNvPr>
              <p:cNvSpPr/>
              <p:nvPr/>
            </p:nvSpPr>
            <p:spPr>
              <a:xfrm>
                <a:off x="9535556" y="3493102"/>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B.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r>
                      <a:rPr lang="en-US" sz="4000" i="1">
                        <a:solidFill>
                          <a:schemeClr val="tx1">
                            <a:lumMod val="95000"/>
                            <a:lumOff val="5000"/>
                          </a:schemeClr>
                        </a:solidFill>
                        <a:latin typeface="Cambria Math" panose="02040503050406030204" pitchFamily="18" charset="0"/>
                      </a:rPr>
                      <m:t>𝑚</m:t>
                    </m:r>
                    <m:sSup>
                      <m:sSupPr>
                        <m:ctrlPr>
                          <a:rPr lang="en-US" sz="4000" i="1">
                            <a:solidFill>
                              <a:schemeClr val="tx1">
                                <a:lumMod val="95000"/>
                                <a:lumOff val="5000"/>
                              </a:schemeClr>
                            </a:solidFill>
                            <a:latin typeface="Cambria Math" panose="02040503050406030204" pitchFamily="18" charset="0"/>
                          </a:rPr>
                        </m:ctrlPr>
                      </m:sSupPr>
                      <m:e>
                        <m:r>
                          <a:rPr lang="en-US" sz="4000" i="1">
                            <a:solidFill>
                              <a:schemeClr val="tx1">
                                <a:lumMod val="95000"/>
                                <a:lumOff val="5000"/>
                              </a:schemeClr>
                            </a:solidFill>
                            <a:latin typeface="Cambria Math" panose="02040503050406030204" pitchFamily="18" charset="0"/>
                          </a:rPr>
                          <m:t>𝑣</m:t>
                        </m:r>
                      </m:e>
                      <m:sup>
                        <m:r>
                          <a:rPr lang="en-US" sz="4000" i="1">
                            <a:solidFill>
                              <a:schemeClr val="tx1">
                                <a:lumMod val="95000"/>
                                <a:lumOff val="5000"/>
                              </a:schemeClr>
                            </a:solidFill>
                            <a:latin typeface="Cambria Math" panose="02040503050406030204" pitchFamily="18" charset="0"/>
                          </a:rPr>
                          <m:t>2</m:t>
                        </m:r>
                      </m:sup>
                    </m:sSup>
                    <m:r>
                      <a:rPr lang="en-US" sz="4000" i="1">
                        <a:solidFill>
                          <a:schemeClr val="tx1">
                            <a:lumMod val="95000"/>
                            <a:lumOff val="5000"/>
                          </a:schemeClr>
                        </a:solidFill>
                        <a:latin typeface="Cambria Math" panose="02040503050406030204" pitchFamily="18" charset="0"/>
                      </a:rPr>
                      <m:t>.</m:t>
                    </m:r>
                  </m:oMath>
                </a14:m>
                <a:endParaRPr lang="en-US" sz="4000">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7"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9535556" y="3493102"/>
                <a:ext cx="8253320" cy="1891999"/>
              </a:xfrm>
              <a:prstGeom prst="roundRect">
                <a:avLst/>
              </a:prstGeom>
              <a:blipFill>
                <a:blip r:embed="rId7"/>
                <a:stretch>
                  <a:fillRect l="-140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Đáp án sai 3">
                <a:extLst>
                  <a:ext uri="{FF2B5EF4-FFF2-40B4-BE49-F238E27FC236}">
                    <a16:creationId xmlns:a16="http://schemas.microsoft.com/office/drawing/2014/main" id="{98AC7C36-17E6-7D99-2014-5789447F054D}"/>
                  </a:ext>
                </a:extLst>
              </p:cNvPr>
              <p:cNvSpPr/>
              <p:nvPr/>
            </p:nvSpPr>
            <p:spPr>
              <a:xfrm>
                <a:off x="9520314" y="5743680"/>
                <a:ext cx="8253320"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D.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f>
                      <m:fPr>
                        <m:ctrlPr>
                          <a:rPr lang="en-US" sz="4000" i="1">
                            <a:solidFill>
                              <a:schemeClr val="tx1">
                                <a:lumMod val="95000"/>
                                <a:lumOff val="5000"/>
                              </a:schemeClr>
                            </a:solidFill>
                            <a:latin typeface="Cambria Math" panose="02040503050406030204" pitchFamily="18" charset="0"/>
                          </a:rPr>
                        </m:ctrlPr>
                      </m:fPr>
                      <m:num>
                        <m:r>
                          <a:rPr lang="en-US" sz="4000" i="1">
                            <a:solidFill>
                              <a:schemeClr val="tx1">
                                <a:lumMod val="95000"/>
                                <a:lumOff val="5000"/>
                              </a:schemeClr>
                            </a:solidFill>
                            <a:latin typeface="Cambria Math" panose="02040503050406030204" pitchFamily="18" charset="0"/>
                          </a:rPr>
                          <m:t>1</m:t>
                        </m:r>
                      </m:num>
                      <m:den>
                        <m:r>
                          <a:rPr lang="en-US" sz="4000" i="1">
                            <a:solidFill>
                              <a:schemeClr val="tx1">
                                <a:lumMod val="95000"/>
                                <a:lumOff val="5000"/>
                              </a:schemeClr>
                            </a:solidFill>
                            <a:latin typeface="Cambria Math" panose="02040503050406030204" pitchFamily="18" charset="0"/>
                          </a:rPr>
                          <m:t>2</m:t>
                        </m:r>
                      </m:den>
                    </m:f>
                    <m:r>
                      <a:rPr lang="en-US" sz="4000" i="1">
                        <a:solidFill>
                          <a:schemeClr val="tx1">
                            <a:lumMod val="95000"/>
                            <a:lumOff val="5000"/>
                          </a:schemeClr>
                        </a:solidFill>
                        <a:latin typeface="Cambria Math" panose="02040503050406030204" pitchFamily="18" charset="0"/>
                      </a:rPr>
                      <m:t>𝑚</m:t>
                    </m:r>
                    <m:sSup>
                      <m:sSupPr>
                        <m:ctrlPr>
                          <a:rPr lang="en-US" sz="4000" i="1">
                            <a:solidFill>
                              <a:schemeClr val="tx1">
                                <a:lumMod val="95000"/>
                                <a:lumOff val="5000"/>
                              </a:schemeClr>
                            </a:solidFill>
                            <a:latin typeface="Cambria Math" panose="02040503050406030204" pitchFamily="18" charset="0"/>
                          </a:rPr>
                        </m:ctrlPr>
                      </m:sSupPr>
                      <m:e>
                        <m:r>
                          <a:rPr lang="en-US" sz="4000" i="1">
                            <a:solidFill>
                              <a:schemeClr val="tx1">
                                <a:lumMod val="95000"/>
                                <a:lumOff val="5000"/>
                              </a:schemeClr>
                            </a:solidFill>
                            <a:latin typeface="Cambria Math" panose="02040503050406030204" pitchFamily="18" charset="0"/>
                          </a:rPr>
                          <m:t>𝑣</m:t>
                        </m:r>
                      </m:e>
                      <m:sup>
                        <m:r>
                          <a:rPr lang="en-US" sz="4000" i="1">
                            <a:solidFill>
                              <a:schemeClr val="tx1">
                                <a:lumMod val="95000"/>
                                <a:lumOff val="5000"/>
                              </a:schemeClr>
                            </a:solidFill>
                            <a:latin typeface="Cambria Math" panose="02040503050406030204" pitchFamily="18" charset="0"/>
                          </a:rPr>
                          <m:t>2</m:t>
                        </m:r>
                      </m:sup>
                    </m:sSup>
                    <m:r>
                      <a:rPr lang="en-US" sz="4000" i="1">
                        <a:solidFill>
                          <a:schemeClr val="tx1">
                            <a:lumMod val="95000"/>
                            <a:lumOff val="5000"/>
                          </a:schemeClr>
                        </a:solidFill>
                        <a:latin typeface="Cambria Math" panose="02040503050406030204" pitchFamily="18" charset="0"/>
                      </a:rPr>
                      <m:t>.</m:t>
                    </m:r>
                  </m:oMath>
                </a14:m>
                <a:endParaRPr lang="en-US" sz="4000">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8"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9520314" y="5743680"/>
                <a:ext cx="8253320" cy="1891999"/>
              </a:xfrm>
              <a:prstGeom prst="roundRect">
                <a:avLst/>
              </a:prstGeom>
              <a:blipFill>
                <a:blip r:embed="rId8"/>
                <a:stretch>
                  <a:fillRect l="-1475"/>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Đáp án đúng">
                <a:extLst>
                  <a:ext uri="{FF2B5EF4-FFF2-40B4-BE49-F238E27FC236}">
                    <a16:creationId xmlns:a16="http://schemas.microsoft.com/office/drawing/2014/main" id="{F26A5EAB-E5AD-94BE-45D6-5F46AA945CA3}"/>
                  </a:ext>
                </a:extLst>
              </p:cNvPr>
              <p:cNvSpPr/>
              <p:nvPr/>
            </p:nvSpPr>
            <p:spPr>
              <a:xfrm>
                <a:off x="9520314" y="5743680"/>
                <a:ext cx="8253320"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lumMod val="95000"/>
                        <a:lumOff val="5000"/>
                      </a:schemeClr>
                    </a:solidFill>
                    <a:latin typeface="Arial" panose="020B0604020202020204" pitchFamily="34" charset="0"/>
                    <a:cs typeface="Arial" panose="020B0604020202020204" pitchFamily="34" charset="0"/>
                  </a:rPr>
                  <a:t>D. </a:t>
                </a:r>
                <a14:m>
                  <m:oMath xmlns:m="http://schemas.openxmlformats.org/officeDocument/2006/math">
                    <m:sSub>
                      <m:sSubPr>
                        <m:ctrlPr>
                          <a:rPr lang="en-US" sz="4000" i="1">
                            <a:solidFill>
                              <a:schemeClr val="tx1">
                                <a:lumMod val="95000"/>
                                <a:lumOff val="5000"/>
                              </a:schemeClr>
                            </a:solidFill>
                            <a:latin typeface="Cambria Math" panose="02040503050406030204" pitchFamily="18" charset="0"/>
                          </a:rPr>
                        </m:ctrlPr>
                      </m:sSubPr>
                      <m:e>
                        <m:r>
                          <a:rPr lang="en-US" sz="4000" i="1">
                            <a:solidFill>
                              <a:schemeClr val="tx1">
                                <a:lumMod val="95000"/>
                                <a:lumOff val="5000"/>
                              </a:schemeClr>
                            </a:solidFill>
                            <a:latin typeface="Cambria Math" panose="02040503050406030204" pitchFamily="18" charset="0"/>
                          </a:rPr>
                          <m:t>𝑊</m:t>
                        </m:r>
                      </m:e>
                      <m:sub>
                        <m:r>
                          <a:rPr lang="en-US" sz="4000" i="1">
                            <a:solidFill>
                              <a:schemeClr val="tx1">
                                <a:lumMod val="95000"/>
                                <a:lumOff val="5000"/>
                              </a:schemeClr>
                            </a:solidFill>
                            <a:latin typeface="Cambria Math" panose="02040503050406030204" pitchFamily="18" charset="0"/>
                          </a:rPr>
                          <m:t>đ</m:t>
                        </m:r>
                      </m:sub>
                    </m:sSub>
                    <m:r>
                      <a:rPr lang="en-US" sz="4000" i="1">
                        <a:solidFill>
                          <a:schemeClr val="tx1">
                            <a:lumMod val="95000"/>
                            <a:lumOff val="5000"/>
                          </a:schemeClr>
                        </a:solidFill>
                        <a:latin typeface="Cambria Math" panose="02040503050406030204" pitchFamily="18" charset="0"/>
                      </a:rPr>
                      <m:t>=</m:t>
                    </m:r>
                    <m:f>
                      <m:fPr>
                        <m:ctrlPr>
                          <a:rPr lang="en-US" sz="4000" i="1">
                            <a:solidFill>
                              <a:schemeClr val="tx1">
                                <a:lumMod val="95000"/>
                                <a:lumOff val="5000"/>
                              </a:schemeClr>
                            </a:solidFill>
                            <a:latin typeface="Cambria Math" panose="02040503050406030204" pitchFamily="18" charset="0"/>
                          </a:rPr>
                        </m:ctrlPr>
                      </m:fPr>
                      <m:num>
                        <m:r>
                          <a:rPr lang="en-US" sz="4000" i="1">
                            <a:solidFill>
                              <a:schemeClr val="tx1">
                                <a:lumMod val="95000"/>
                                <a:lumOff val="5000"/>
                              </a:schemeClr>
                            </a:solidFill>
                            <a:latin typeface="Cambria Math" panose="02040503050406030204" pitchFamily="18" charset="0"/>
                          </a:rPr>
                          <m:t>1</m:t>
                        </m:r>
                      </m:num>
                      <m:den>
                        <m:r>
                          <a:rPr lang="en-US" sz="4000" i="1">
                            <a:solidFill>
                              <a:schemeClr val="tx1">
                                <a:lumMod val="95000"/>
                                <a:lumOff val="5000"/>
                              </a:schemeClr>
                            </a:solidFill>
                            <a:latin typeface="Cambria Math" panose="02040503050406030204" pitchFamily="18" charset="0"/>
                          </a:rPr>
                          <m:t>2</m:t>
                        </m:r>
                      </m:den>
                    </m:f>
                    <m:r>
                      <a:rPr lang="en-US" sz="4000" i="1">
                        <a:solidFill>
                          <a:schemeClr val="tx1">
                            <a:lumMod val="95000"/>
                            <a:lumOff val="5000"/>
                          </a:schemeClr>
                        </a:solidFill>
                        <a:latin typeface="Cambria Math" panose="02040503050406030204" pitchFamily="18" charset="0"/>
                      </a:rPr>
                      <m:t>𝑚</m:t>
                    </m:r>
                    <m:sSup>
                      <m:sSupPr>
                        <m:ctrlPr>
                          <a:rPr lang="en-US" sz="4000" i="1">
                            <a:solidFill>
                              <a:schemeClr val="tx1">
                                <a:lumMod val="95000"/>
                                <a:lumOff val="5000"/>
                              </a:schemeClr>
                            </a:solidFill>
                            <a:latin typeface="Cambria Math" panose="02040503050406030204" pitchFamily="18" charset="0"/>
                          </a:rPr>
                        </m:ctrlPr>
                      </m:sSupPr>
                      <m:e>
                        <m:r>
                          <a:rPr lang="en-US" sz="4000" i="1">
                            <a:solidFill>
                              <a:schemeClr val="tx1">
                                <a:lumMod val="95000"/>
                                <a:lumOff val="5000"/>
                              </a:schemeClr>
                            </a:solidFill>
                            <a:latin typeface="Cambria Math" panose="02040503050406030204" pitchFamily="18" charset="0"/>
                          </a:rPr>
                          <m:t>𝑣</m:t>
                        </m:r>
                      </m:e>
                      <m:sup>
                        <m:r>
                          <a:rPr lang="en-US" sz="4000" i="1">
                            <a:solidFill>
                              <a:schemeClr val="tx1">
                                <a:lumMod val="95000"/>
                                <a:lumOff val="5000"/>
                              </a:schemeClr>
                            </a:solidFill>
                            <a:latin typeface="Cambria Math" panose="02040503050406030204" pitchFamily="18" charset="0"/>
                          </a:rPr>
                          <m:t>2</m:t>
                        </m:r>
                      </m:sup>
                    </m:sSup>
                    <m:r>
                      <a:rPr lang="en-US" sz="4000" i="1">
                        <a:solidFill>
                          <a:schemeClr val="tx1">
                            <a:lumMod val="95000"/>
                            <a:lumOff val="5000"/>
                          </a:schemeClr>
                        </a:solidFill>
                        <a:latin typeface="Cambria Math" panose="02040503050406030204" pitchFamily="18" charset="0"/>
                      </a:rPr>
                      <m:t>.</m:t>
                    </m:r>
                  </m:oMath>
                </a14:m>
                <a:endParaRPr lang="en-US" sz="4000">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69"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9520314" y="5743680"/>
                <a:ext cx="8253320" cy="1891999"/>
              </a:xfrm>
              <a:prstGeom prst="roundRect">
                <a:avLst/>
              </a:prstGeom>
              <a:blipFill>
                <a:blip r:embed="rId9"/>
                <a:stretch>
                  <a:fillRect l="-1475"/>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6162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11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Câu 2: </a:t>
            </a:r>
            <a:r>
              <a:rPr lang="en-US" sz="4000">
                <a:solidFill>
                  <a:schemeClr val="tx1"/>
                </a:solidFill>
                <a:latin typeface="Arial" panose="020B0604020202020204" pitchFamily="34" charset="0"/>
                <a:cs typeface="Arial" panose="020B0604020202020204" pitchFamily="34" charset="0"/>
              </a:rPr>
              <a:t>Chọn mốc thế năng trọng trường tại mặt đất. Vật nào sau đây có thể năng trọng trường bằng không?</a:t>
            </a:r>
          </a:p>
        </p:txBody>
      </p:sp>
      <p:sp>
        <p:nvSpPr>
          <p:cNvPr id="65" name="Đáp án đúng">
            <a:extLst>
              <a:ext uri="{FF2B5EF4-FFF2-40B4-BE49-F238E27FC236}">
                <a16:creationId xmlns:a16="http://schemas.microsoft.com/office/drawing/2014/main" id="{4D1DA2F5-D9A5-C765-0E47-25DD326F3067}"/>
              </a:ext>
            </a:extLst>
          </p:cNvPr>
          <p:cNvSpPr/>
          <p:nvPr/>
        </p:nvSpPr>
        <p:spPr>
          <a:xfrm>
            <a:off x="499124" y="3465888"/>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solidFill>
                <a:latin typeface="Arial" panose="020B0604020202020204" pitchFamily="34" charset="0"/>
                <a:cs typeface="Arial" panose="020B0604020202020204" pitchFamily="34" charset="0"/>
              </a:rPr>
              <a:t>A. Quả bóng đang bay vào rổ.</a:t>
            </a:r>
          </a:p>
        </p:txBody>
      </p:sp>
      <p:sp>
        <p:nvSpPr>
          <p:cNvPr id="66" name="Đáp án sai 1">
            <a:extLst>
              <a:ext uri="{FF2B5EF4-FFF2-40B4-BE49-F238E27FC236}">
                <a16:creationId xmlns:a16="http://schemas.microsoft.com/office/drawing/2014/main" id="{1713963F-2894-56F2-E53C-4371936FB85C}"/>
              </a:ext>
            </a:extLst>
          </p:cNvPr>
          <p:cNvSpPr/>
          <p:nvPr/>
        </p:nvSpPr>
        <p:spPr>
          <a:xfrm>
            <a:off x="499124"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 Khinh khí cầu đang bay trên bầu trời.</a:t>
            </a:r>
          </a:p>
        </p:txBody>
      </p:sp>
      <p:sp>
        <p:nvSpPr>
          <p:cNvPr id="67" name="Đáp án sai 2">
            <a:extLst>
              <a:ext uri="{FF2B5EF4-FFF2-40B4-BE49-F238E27FC236}">
                <a16:creationId xmlns:a16="http://schemas.microsoft.com/office/drawing/2014/main" id="{72E080E8-9CBE-7E1E-25CC-340E27A4D017}"/>
              </a:ext>
            </a:extLst>
          </p:cNvPr>
          <p:cNvSpPr/>
          <p:nvPr/>
        </p:nvSpPr>
        <p:spPr>
          <a:xfrm>
            <a:off x="9296400" y="3493102"/>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solidFill>
                <a:latin typeface="Arial" panose="020B0604020202020204" pitchFamily="34" charset="0"/>
                <a:cs typeface="Arial" panose="020B0604020202020204" pitchFamily="34" charset="0"/>
              </a:rPr>
              <a:t>B. Xe máy đang đi trên đường.</a:t>
            </a:r>
          </a:p>
        </p:txBody>
      </p:sp>
      <p:sp>
        <p:nvSpPr>
          <p:cNvPr id="68" name="Đáp án sai 3">
            <a:extLst>
              <a:ext uri="{FF2B5EF4-FFF2-40B4-BE49-F238E27FC236}">
                <a16:creationId xmlns:a16="http://schemas.microsoft.com/office/drawing/2014/main" id="{98AC7C36-17E6-7D99-2014-5789447F054D}"/>
              </a:ext>
            </a:extLst>
          </p:cNvPr>
          <p:cNvSpPr/>
          <p:nvPr/>
        </p:nvSpPr>
        <p:spPr>
          <a:xfrm>
            <a:off x="9296400"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D. Quả cam ở trên cành cây.</a:t>
            </a:r>
          </a:p>
        </p:txBody>
      </p:sp>
      <p:sp>
        <p:nvSpPr>
          <p:cNvPr id="69" name="Đáp án đúng">
            <a:extLst>
              <a:ext uri="{FF2B5EF4-FFF2-40B4-BE49-F238E27FC236}">
                <a16:creationId xmlns:a16="http://schemas.microsoft.com/office/drawing/2014/main" id="{F26A5EAB-E5AD-94BE-45D6-5F46AA945CA3}"/>
              </a:ext>
            </a:extLst>
          </p:cNvPr>
          <p:cNvSpPr/>
          <p:nvPr/>
        </p:nvSpPr>
        <p:spPr>
          <a:xfrm>
            <a:off x="9296400" y="3493102"/>
            <a:ext cx="8492475"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solidFill>
                <a:latin typeface="Arial" panose="020B0604020202020204" pitchFamily="34" charset="0"/>
                <a:cs typeface="Arial" panose="020B0604020202020204" pitchFamily="34" charset="0"/>
              </a:rPr>
              <a:t>B. Xe máy đang đi trên đường.</a:t>
            </a:r>
          </a:p>
        </p:txBody>
      </p:sp>
    </p:spTree>
    <p:extLst>
      <p:ext uri="{BB962C8B-B14F-4D97-AF65-F5344CB8AC3E}">
        <p14:creationId xmlns:p14="http://schemas.microsoft.com/office/powerpoint/2010/main" val="29198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11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Câu 3: </a:t>
            </a:r>
            <a:r>
              <a:rPr lang="en-US" sz="4000">
                <a:solidFill>
                  <a:schemeClr val="tx1"/>
                </a:solidFill>
                <a:latin typeface="Arial" panose="020B0604020202020204" pitchFamily="34" charset="0"/>
                <a:cs typeface="Arial" panose="020B0604020202020204" pitchFamily="34" charset="0"/>
              </a:rPr>
              <a:t>Trong các trường hợp sau, nếu chọn mốc thế năng tại mặt đất, trường hợp nào vật có cả động năng và thế năng trọng trường?</a:t>
            </a:r>
          </a:p>
        </p:txBody>
      </p:sp>
      <p:sp>
        <p:nvSpPr>
          <p:cNvPr id="65" name="Đáp án đúng">
            <a:extLst>
              <a:ext uri="{FF2B5EF4-FFF2-40B4-BE49-F238E27FC236}">
                <a16:creationId xmlns:a16="http://schemas.microsoft.com/office/drawing/2014/main" id="{4D1DA2F5-D9A5-C765-0E47-25DD326F3067}"/>
              </a:ext>
            </a:extLst>
          </p:cNvPr>
          <p:cNvSpPr/>
          <p:nvPr/>
        </p:nvSpPr>
        <p:spPr>
          <a:xfrm>
            <a:off x="499124" y="3465888"/>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solidFill>
                <a:latin typeface="Arial" panose="020B0604020202020204" pitchFamily="34" charset="0"/>
                <a:cs typeface="Arial" panose="020B0604020202020204" pitchFamily="34" charset="0"/>
              </a:rPr>
              <a:t>A. Quyển sách được đặt trên giá cao.</a:t>
            </a:r>
          </a:p>
        </p:txBody>
      </p:sp>
      <p:sp>
        <p:nvSpPr>
          <p:cNvPr id="66" name="Đáp án sai 1">
            <a:extLst>
              <a:ext uri="{FF2B5EF4-FFF2-40B4-BE49-F238E27FC236}">
                <a16:creationId xmlns:a16="http://schemas.microsoft.com/office/drawing/2014/main" id="{1713963F-2894-56F2-E53C-4371936FB85C}"/>
              </a:ext>
            </a:extLst>
          </p:cNvPr>
          <p:cNvSpPr/>
          <p:nvPr/>
        </p:nvSpPr>
        <p:spPr>
          <a:xfrm>
            <a:off x="499124"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 Quả bóng lăn trên mặt đất</a:t>
            </a:r>
          </a:p>
        </p:txBody>
      </p:sp>
      <p:sp>
        <p:nvSpPr>
          <p:cNvPr id="67" name="Đáp án sai 2">
            <a:extLst>
              <a:ext uri="{FF2B5EF4-FFF2-40B4-BE49-F238E27FC236}">
                <a16:creationId xmlns:a16="http://schemas.microsoft.com/office/drawing/2014/main" id="{72E080E8-9CBE-7E1E-25CC-340E27A4D017}"/>
              </a:ext>
            </a:extLst>
          </p:cNvPr>
          <p:cNvSpPr/>
          <p:nvPr/>
        </p:nvSpPr>
        <p:spPr>
          <a:xfrm>
            <a:off x="9296400" y="3493102"/>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solidFill>
                <a:latin typeface="Arial" panose="020B0604020202020204" pitchFamily="34" charset="0"/>
                <a:cs typeface="Arial" panose="020B0604020202020204" pitchFamily="34" charset="0"/>
              </a:rPr>
              <a:t>B. Mũi tên phóng đi sau khi rời khỏi cánh cung.</a:t>
            </a:r>
          </a:p>
        </p:txBody>
      </p:sp>
      <p:sp>
        <p:nvSpPr>
          <p:cNvPr id="68" name="Đáp án sai 3">
            <a:extLst>
              <a:ext uri="{FF2B5EF4-FFF2-40B4-BE49-F238E27FC236}">
                <a16:creationId xmlns:a16="http://schemas.microsoft.com/office/drawing/2014/main" id="{98AC7C36-17E6-7D99-2014-5789447F054D}"/>
              </a:ext>
            </a:extLst>
          </p:cNvPr>
          <p:cNvSpPr/>
          <p:nvPr/>
        </p:nvSpPr>
        <p:spPr>
          <a:xfrm>
            <a:off x="9296400"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D. Ô tô đang đỗ trong bến xe. D. Ô tô đang đỗ trong bến xe.</a:t>
            </a:r>
          </a:p>
        </p:txBody>
      </p:sp>
      <p:sp>
        <p:nvSpPr>
          <p:cNvPr id="69" name="Đáp án đúng">
            <a:extLst>
              <a:ext uri="{FF2B5EF4-FFF2-40B4-BE49-F238E27FC236}">
                <a16:creationId xmlns:a16="http://schemas.microsoft.com/office/drawing/2014/main" id="{F26A5EAB-E5AD-94BE-45D6-5F46AA945CA3}"/>
              </a:ext>
            </a:extLst>
          </p:cNvPr>
          <p:cNvSpPr/>
          <p:nvPr/>
        </p:nvSpPr>
        <p:spPr>
          <a:xfrm>
            <a:off x="9296400" y="3493102"/>
            <a:ext cx="8492475"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solidFill>
                <a:latin typeface="Arial" panose="020B0604020202020204" pitchFamily="34" charset="0"/>
                <a:cs typeface="Arial" panose="020B0604020202020204" pitchFamily="34" charset="0"/>
              </a:rPr>
              <a:t>B. Mũi tên phóng đi sau khi rời khỏi cánh cung.</a:t>
            </a:r>
          </a:p>
        </p:txBody>
      </p:sp>
    </p:spTree>
    <p:extLst>
      <p:ext uri="{BB962C8B-B14F-4D97-AF65-F5344CB8AC3E}">
        <p14:creationId xmlns:p14="http://schemas.microsoft.com/office/powerpoint/2010/main" val="309805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11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lumMod val="95000"/>
                    <a:lumOff val="5000"/>
                  </a:schemeClr>
                </a:solidFill>
                <a:latin typeface="Arial" panose="020B0604020202020204" pitchFamily="34" charset="0"/>
                <a:cs typeface="Arial" panose="020B0604020202020204" pitchFamily="34" charset="0"/>
              </a:rPr>
              <a:t>Câu 4: </a:t>
            </a:r>
            <a:r>
              <a:rPr lang="en-US" sz="4000">
                <a:solidFill>
                  <a:schemeClr val="tx1">
                    <a:lumMod val="95000"/>
                    <a:lumOff val="5000"/>
                  </a:schemeClr>
                </a:solidFill>
                <a:latin typeface="Arial" panose="020B0604020202020204" pitchFamily="34" charset="0"/>
                <a:cs typeface="Arial" panose="020B0604020202020204" pitchFamily="34" charset="0"/>
              </a:rPr>
              <a:t>Chuyển động nào sau đây có động năng lớn nhất?</a:t>
            </a:r>
          </a:p>
        </p:txBody>
      </p:sp>
      <p:sp>
        <p:nvSpPr>
          <p:cNvPr id="65" name="Đáp án đúng">
            <a:extLst>
              <a:ext uri="{FF2B5EF4-FFF2-40B4-BE49-F238E27FC236}">
                <a16:creationId xmlns:a16="http://schemas.microsoft.com/office/drawing/2014/main" id="{4D1DA2F5-D9A5-C765-0E47-25DD326F3067}"/>
              </a:ext>
            </a:extLst>
          </p:cNvPr>
          <p:cNvSpPr/>
          <p:nvPr/>
        </p:nvSpPr>
        <p:spPr>
          <a:xfrm>
            <a:off x="499123" y="3465888"/>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lumMod val="95000"/>
                    <a:lumOff val="5000"/>
                  </a:schemeClr>
                </a:solidFill>
                <a:latin typeface="Arial" panose="020B0604020202020204" pitchFamily="34" charset="0"/>
                <a:cs typeface="Arial" panose="020B0604020202020204" pitchFamily="34" charset="0"/>
              </a:rPr>
              <a:t>A. Em bé có khối lượng 15 kg đang chạy với vận tốc 10 m/s.</a:t>
            </a:r>
          </a:p>
        </p:txBody>
      </p:sp>
      <p:sp>
        <p:nvSpPr>
          <p:cNvPr id="66" name="Đáp án sai 1">
            <a:extLst>
              <a:ext uri="{FF2B5EF4-FFF2-40B4-BE49-F238E27FC236}">
                <a16:creationId xmlns:a16="http://schemas.microsoft.com/office/drawing/2014/main" id="{1713963F-2894-56F2-E53C-4371936FB85C}"/>
              </a:ext>
            </a:extLst>
          </p:cNvPr>
          <p:cNvSpPr/>
          <p:nvPr/>
        </p:nvSpPr>
        <p:spPr>
          <a:xfrm>
            <a:off x="499124"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C. Quả bóng có khối lượng 2 kg đang lăn với tốc độ 3,6 km/h.</a:t>
            </a:r>
          </a:p>
        </p:txBody>
      </p:sp>
      <p:sp>
        <p:nvSpPr>
          <p:cNvPr id="67" name="Đáp án sai 2">
            <a:extLst>
              <a:ext uri="{FF2B5EF4-FFF2-40B4-BE49-F238E27FC236}">
                <a16:creationId xmlns:a16="http://schemas.microsoft.com/office/drawing/2014/main" id="{72E080E8-9CBE-7E1E-25CC-340E27A4D017}"/>
              </a:ext>
            </a:extLst>
          </p:cNvPr>
          <p:cNvSpPr/>
          <p:nvPr/>
        </p:nvSpPr>
        <p:spPr>
          <a:xfrm>
            <a:off x="9296400" y="3493102"/>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lumMod val="95000"/>
                    <a:lumOff val="5000"/>
                  </a:schemeClr>
                </a:solidFill>
                <a:latin typeface="Arial" panose="020B0604020202020204" pitchFamily="34" charset="0"/>
                <a:cs typeface="Arial" panose="020B0604020202020204" pitchFamily="34" charset="0"/>
              </a:rPr>
              <a:t>B. Viên đạn có khối lượng 100 g đang bay với tốc độ 300 m/s.</a:t>
            </a:r>
          </a:p>
        </p:txBody>
      </p:sp>
      <p:sp>
        <p:nvSpPr>
          <p:cNvPr id="68" name="Đáp án sai 3">
            <a:extLst>
              <a:ext uri="{FF2B5EF4-FFF2-40B4-BE49-F238E27FC236}">
                <a16:creationId xmlns:a16="http://schemas.microsoft.com/office/drawing/2014/main" id="{98AC7C36-17E6-7D99-2014-5789447F054D}"/>
              </a:ext>
            </a:extLst>
          </p:cNvPr>
          <p:cNvSpPr/>
          <p:nvPr/>
        </p:nvSpPr>
        <p:spPr>
          <a:xfrm>
            <a:off x="9296400"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lumMod val="95000"/>
                    <a:lumOff val="5000"/>
                  </a:schemeClr>
                </a:solidFill>
                <a:latin typeface="Arial" panose="020B0604020202020204" pitchFamily="34" charset="0"/>
                <a:cs typeface="Arial" panose="020B0604020202020204" pitchFamily="34" charset="0"/>
              </a:rPr>
              <a:t>D. Vận động viên có khối lượng 75 kg đang đạp xe với tốc độ 24 km/h. </a:t>
            </a:r>
          </a:p>
        </p:txBody>
      </p:sp>
      <p:sp>
        <p:nvSpPr>
          <p:cNvPr id="69" name="Đáp án đúng">
            <a:extLst>
              <a:ext uri="{FF2B5EF4-FFF2-40B4-BE49-F238E27FC236}">
                <a16:creationId xmlns:a16="http://schemas.microsoft.com/office/drawing/2014/main" id="{F26A5EAB-E5AD-94BE-45D6-5F46AA945CA3}"/>
              </a:ext>
            </a:extLst>
          </p:cNvPr>
          <p:cNvSpPr/>
          <p:nvPr/>
        </p:nvSpPr>
        <p:spPr>
          <a:xfrm>
            <a:off x="9296400" y="3485482"/>
            <a:ext cx="8492475"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lumMod val="95000"/>
                    <a:lumOff val="5000"/>
                  </a:schemeClr>
                </a:solidFill>
                <a:latin typeface="Arial" panose="020B0604020202020204" pitchFamily="34" charset="0"/>
                <a:cs typeface="Arial" panose="020B0604020202020204" pitchFamily="34" charset="0"/>
              </a:rPr>
              <a:t>B. Viên đạn có khối lượng 100 g đang bay với tốc độ 300 m/s.</a:t>
            </a:r>
          </a:p>
        </p:txBody>
      </p:sp>
    </p:spTree>
    <p:extLst>
      <p:ext uri="{BB962C8B-B14F-4D97-AF65-F5344CB8AC3E}">
        <p14:creationId xmlns:p14="http://schemas.microsoft.com/office/powerpoint/2010/main" val="396687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8377986"/>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381000" y="495301"/>
            <a:ext cx="9330675" cy="44196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3000" b="1">
                <a:solidFill>
                  <a:schemeClr val="tx1"/>
                </a:solidFill>
                <a:latin typeface="Arial" panose="020B0604020202020204" pitchFamily="34" charset="0"/>
                <a:cs typeface="Arial" panose="020B0604020202020204" pitchFamily="34" charset="0"/>
              </a:rPr>
              <a:t>Câu 5: </a:t>
            </a:r>
            <a:r>
              <a:rPr lang="en-US" sz="3000">
                <a:solidFill>
                  <a:schemeClr val="tx1"/>
                </a:solidFill>
                <a:latin typeface="Arial" panose="020B0604020202020204" pitchFamily="34" charset="0"/>
                <a:cs typeface="Arial" panose="020B0604020202020204" pitchFamily="34" charset="0"/>
              </a:rPr>
              <a:t>Một vật động viên có khối lượng 80 kg đang thực hiện trượt tuyết mạo hiểm, bắt đầu trượt không vận tốc đầu từ vị trí 1 và trượt theo quỹ đạo như hình vẽ. Chọn gốc thế năng tại vị trí 5. Nếu cơ năng của vận động viên không đổi thì động năng của người đó tại vị trí 3 bằng bao nhiêu?</a:t>
            </a:r>
          </a:p>
        </p:txBody>
      </p:sp>
      <p:sp>
        <p:nvSpPr>
          <p:cNvPr id="65" name="Đáp án đúng">
            <a:extLst>
              <a:ext uri="{FF2B5EF4-FFF2-40B4-BE49-F238E27FC236}">
                <a16:creationId xmlns:a16="http://schemas.microsoft.com/office/drawing/2014/main" id="{4D1DA2F5-D9A5-C765-0E47-25DD326F3067}"/>
              </a:ext>
            </a:extLst>
          </p:cNvPr>
          <p:cNvSpPr/>
          <p:nvPr/>
        </p:nvSpPr>
        <p:spPr>
          <a:xfrm>
            <a:off x="514363" y="5527016"/>
            <a:ext cx="8253320" cy="105470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solidFill>
                <a:latin typeface="Arial" panose="020B0604020202020204" pitchFamily="34" charset="0"/>
                <a:cs typeface="Arial" panose="020B0604020202020204" pitchFamily="34" charset="0"/>
              </a:rPr>
              <a:t>A. 5600 J.</a:t>
            </a:r>
          </a:p>
        </p:txBody>
      </p:sp>
      <p:sp>
        <p:nvSpPr>
          <p:cNvPr id="66" name="Đáp án sai 1">
            <a:extLst>
              <a:ext uri="{FF2B5EF4-FFF2-40B4-BE49-F238E27FC236}">
                <a16:creationId xmlns:a16="http://schemas.microsoft.com/office/drawing/2014/main" id="{1713963F-2894-56F2-E53C-4371936FB85C}"/>
              </a:ext>
            </a:extLst>
          </p:cNvPr>
          <p:cNvSpPr/>
          <p:nvPr/>
        </p:nvSpPr>
        <p:spPr>
          <a:xfrm>
            <a:off x="483884" y="7101352"/>
            <a:ext cx="8253320" cy="105470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solidFill>
                <a:latin typeface="Arial" panose="020B0604020202020204" pitchFamily="34" charset="0"/>
                <a:cs typeface="Arial" panose="020B0604020202020204" pitchFamily="34" charset="0"/>
              </a:rPr>
              <a:t>C. 8000 J.</a:t>
            </a:r>
          </a:p>
        </p:txBody>
      </p:sp>
      <p:sp>
        <p:nvSpPr>
          <p:cNvPr id="67" name="Đáp án sai 2">
            <a:extLst>
              <a:ext uri="{FF2B5EF4-FFF2-40B4-BE49-F238E27FC236}">
                <a16:creationId xmlns:a16="http://schemas.microsoft.com/office/drawing/2014/main" id="{72E080E8-9CBE-7E1E-25CC-340E27A4D017}"/>
              </a:ext>
            </a:extLst>
          </p:cNvPr>
          <p:cNvSpPr/>
          <p:nvPr/>
        </p:nvSpPr>
        <p:spPr>
          <a:xfrm>
            <a:off x="9550795" y="5527015"/>
            <a:ext cx="8253320" cy="105470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solidFill>
                <a:latin typeface="Arial" panose="020B0604020202020204" pitchFamily="34" charset="0"/>
                <a:cs typeface="Arial" panose="020B0604020202020204" pitchFamily="34" charset="0"/>
              </a:rPr>
              <a:t>B. 5000 J.</a:t>
            </a:r>
          </a:p>
        </p:txBody>
      </p:sp>
      <p:sp>
        <p:nvSpPr>
          <p:cNvPr id="68" name="Đáp án sai 3">
            <a:extLst>
              <a:ext uri="{FF2B5EF4-FFF2-40B4-BE49-F238E27FC236}">
                <a16:creationId xmlns:a16="http://schemas.microsoft.com/office/drawing/2014/main" id="{98AC7C36-17E6-7D99-2014-5789447F054D}"/>
              </a:ext>
            </a:extLst>
          </p:cNvPr>
          <p:cNvSpPr/>
          <p:nvPr/>
        </p:nvSpPr>
        <p:spPr>
          <a:xfrm>
            <a:off x="9520315" y="7101351"/>
            <a:ext cx="8253320" cy="105470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solidFill>
                <a:latin typeface="Arial" panose="020B0604020202020204" pitchFamily="34" charset="0"/>
                <a:cs typeface="Arial" panose="020B0604020202020204" pitchFamily="34" charset="0"/>
              </a:rPr>
              <a:t>D. 3200 J.</a:t>
            </a:r>
          </a:p>
        </p:txBody>
      </p:sp>
      <p:sp>
        <p:nvSpPr>
          <p:cNvPr id="69" name="Đáp án đúng">
            <a:extLst>
              <a:ext uri="{FF2B5EF4-FFF2-40B4-BE49-F238E27FC236}">
                <a16:creationId xmlns:a16="http://schemas.microsoft.com/office/drawing/2014/main" id="{F26A5EAB-E5AD-94BE-45D6-5F46AA945CA3}"/>
              </a:ext>
            </a:extLst>
          </p:cNvPr>
          <p:cNvSpPr/>
          <p:nvPr/>
        </p:nvSpPr>
        <p:spPr>
          <a:xfrm>
            <a:off x="483884" y="5527015"/>
            <a:ext cx="8253320" cy="1054705"/>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4000">
                <a:solidFill>
                  <a:schemeClr val="tx1"/>
                </a:solidFill>
                <a:latin typeface="Arial" panose="020B0604020202020204" pitchFamily="34" charset="0"/>
                <a:cs typeface="Arial" panose="020B0604020202020204" pitchFamily="34" charset="0"/>
              </a:rPr>
              <a:t>A. 5600 J.</a:t>
            </a:r>
          </a:p>
        </p:txBody>
      </p:sp>
      <p:pic>
        <p:nvPicPr>
          <p:cNvPr id="8" name="Picture 7">
            <a:extLst>
              <a:ext uri="{FF2B5EF4-FFF2-40B4-BE49-F238E27FC236}">
                <a16:creationId xmlns:a16="http://schemas.microsoft.com/office/drawing/2014/main" id="{CA70643D-E885-5A07-2C21-503E17171BBC}"/>
              </a:ext>
            </a:extLst>
          </p:cNvPr>
          <p:cNvPicPr>
            <a:picLocks noChangeAspect="1"/>
          </p:cNvPicPr>
          <p:nvPr/>
        </p:nvPicPr>
        <p:blipFill>
          <a:blip r:embed="rId5"/>
          <a:stretch>
            <a:fillRect/>
          </a:stretch>
        </p:blipFill>
        <p:spPr>
          <a:xfrm>
            <a:off x="9870433" y="647700"/>
            <a:ext cx="7918442" cy="4112286"/>
          </a:xfrm>
          <a:prstGeom prst="rect">
            <a:avLst/>
          </a:prstGeom>
        </p:spPr>
      </p:pic>
    </p:spTree>
    <p:extLst>
      <p:ext uri="{BB962C8B-B14F-4D97-AF65-F5344CB8AC3E}">
        <p14:creationId xmlns:p14="http://schemas.microsoft.com/office/powerpoint/2010/main" val="288938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760554"/>
            <a:ext cx="17289751" cy="22611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a:solidFill>
                  <a:schemeClr val="tx1">
                    <a:lumMod val="95000"/>
                    <a:lumOff val="5000"/>
                  </a:schemeClr>
                </a:solidFill>
                <a:latin typeface="Arial" panose="020B0604020202020204" pitchFamily="34" charset="0"/>
                <a:cs typeface="Arial" panose="020B0604020202020204" pitchFamily="34" charset="0"/>
              </a:rPr>
              <a:t>Câu 6: </a:t>
            </a:r>
            <a:r>
              <a:rPr lang="en-US" sz="4500">
                <a:solidFill>
                  <a:schemeClr val="tx1">
                    <a:lumMod val="95000"/>
                    <a:lumOff val="5000"/>
                  </a:schemeClr>
                </a:solidFill>
                <a:latin typeface="Arial" panose="020B0604020202020204" pitchFamily="34" charset="0"/>
                <a:cs typeface="Arial" panose="020B0604020202020204" pitchFamily="34" charset="0"/>
              </a:rPr>
              <a:t>Cơ năng của một vật có khối lượng 2kg rơi từ độ cao 5m xuống mặt đất là:</a:t>
            </a:r>
          </a:p>
        </p:txBody>
      </p:sp>
      <p:sp>
        <p:nvSpPr>
          <p:cNvPr id="65" name="Đáp án đúng">
            <a:extLst>
              <a:ext uri="{FF2B5EF4-FFF2-40B4-BE49-F238E27FC236}">
                <a16:creationId xmlns:a16="http://schemas.microsoft.com/office/drawing/2014/main" id="{4D1DA2F5-D9A5-C765-0E47-25DD326F3067}"/>
              </a:ext>
            </a:extLst>
          </p:cNvPr>
          <p:cNvSpPr/>
          <p:nvPr/>
        </p:nvSpPr>
        <p:spPr>
          <a:xfrm>
            <a:off x="499124" y="3465888"/>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500">
                <a:solidFill>
                  <a:schemeClr val="tx1">
                    <a:lumMod val="95000"/>
                    <a:lumOff val="5000"/>
                  </a:schemeClr>
                </a:solidFill>
                <a:latin typeface="Arial" panose="020B0604020202020204" pitchFamily="34" charset="0"/>
                <a:cs typeface="Arial" panose="020B0604020202020204" pitchFamily="34" charset="0"/>
              </a:rPr>
              <a:t>A. 10 J.               </a:t>
            </a:r>
          </a:p>
        </p:txBody>
      </p:sp>
      <p:sp>
        <p:nvSpPr>
          <p:cNvPr id="66" name="Đáp án sai 1">
            <a:extLst>
              <a:ext uri="{FF2B5EF4-FFF2-40B4-BE49-F238E27FC236}">
                <a16:creationId xmlns:a16="http://schemas.microsoft.com/office/drawing/2014/main" id="{1713963F-2894-56F2-E53C-4371936FB85C}"/>
              </a:ext>
            </a:extLst>
          </p:cNvPr>
          <p:cNvSpPr/>
          <p:nvPr/>
        </p:nvSpPr>
        <p:spPr>
          <a:xfrm>
            <a:off x="499124"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a:solidFill>
                  <a:schemeClr val="tx1">
                    <a:lumMod val="95000"/>
                    <a:lumOff val="5000"/>
                  </a:schemeClr>
                </a:solidFill>
                <a:latin typeface="Arial" panose="020B0604020202020204" pitchFamily="34" charset="0"/>
                <a:cs typeface="Arial" panose="020B0604020202020204" pitchFamily="34" charset="0"/>
              </a:rPr>
              <a:t>C. 5 J.               </a:t>
            </a:r>
          </a:p>
        </p:txBody>
      </p:sp>
      <p:sp>
        <p:nvSpPr>
          <p:cNvPr id="67" name="Đáp án sai 2">
            <a:extLst>
              <a:ext uri="{FF2B5EF4-FFF2-40B4-BE49-F238E27FC236}">
                <a16:creationId xmlns:a16="http://schemas.microsoft.com/office/drawing/2014/main" id="{72E080E8-9CBE-7E1E-25CC-340E27A4D017}"/>
              </a:ext>
            </a:extLst>
          </p:cNvPr>
          <p:cNvSpPr/>
          <p:nvPr/>
        </p:nvSpPr>
        <p:spPr>
          <a:xfrm>
            <a:off x="9296400" y="3493102"/>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500">
                <a:solidFill>
                  <a:schemeClr val="tx1">
                    <a:lumMod val="95000"/>
                    <a:lumOff val="5000"/>
                  </a:schemeClr>
                </a:solidFill>
                <a:latin typeface="Arial" panose="020B0604020202020204" pitchFamily="34" charset="0"/>
                <a:cs typeface="Arial" panose="020B0604020202020204" pitchFamily="34" charset="0"/>
              </a:rPr>
              <a:t>B. 100 J.               </a:t>
            </a:r>
          </a:p>
        </p:txBody>
      </p:sp>
      <p:sp>
        <p:nvSpPr>
          <p:cNvPr id="68" name="Đáp án sai 3">
            <a:extLst>
              <a:ext uri="{FF2B5EF4-FFF2-40B4-BE49-F238E27FC236}">
                <a16:creationId xmlns:a16="http://schemas.microsoft.com/office/drawing/2014/main" id="{98AC7C36-17E6-7D99-2014-5789447F054D}"/>
              </a:ext>
            </a:extLst>
          </p:cNvPr>
          <p:cNvSpPr/>
          <p:nvPr/>
        </p:nvSpPr>
        <p:spPr>
          <a:xfrm>
            <a:off x="9296400" y="5802086"/>
            <a:ext cx="8492476" cy="18919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a:solidFill>
                  <a:schemeClr val="tx1">
                    <a:lumMod val="95000"/>
                    <a:lumOff val="5000"/>
                  </a:schemeClr>
                </a:solidFill>
                <a:latin typeface="Arial" panose="020B0604020202020204" pitchFamily="34" charset="0"/>
                <a:cs typeface="Arial" panose="020B0604020202020204" pitchFamily="34" charset="0"/>
              </a:rPr>
              <a:t>D. 50 J.</a:t>
            </a:r>
          </a:p>
        </p:txBody>
      </p:sp>
      <p:sp>
        <p:nvSpPr>
          <p:cNvPr id="69" name="Đáp án đúng">
            <a:extLst>
              <a:ext uri="{FF2B5EF4-FFF2-40B4-BE49-F238E27FC236}">
                <a16:creationId xmlns:a16="http://schemas.microsoft.com/office/drawing/2014/main" id="{F26A5EAB-E5AD-94BE-45D6-5F46AA945CA3}"/>
              </a:ext>
            </a:extLst>
          </p:cNvPr>
          <p:cNvSpPr/>
          <p:nvPr/>
        </p:nvSpPr>
        <p:spPr>
          <a:xfrm>
            <a:off x="9296400" y="3503988"/>
            <a:ext cx="8492475"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500">
                <a:solidFill>
                  <a:schemeClr val="tx1">
                    <a:lumMod val="95000"/>
                    <a:lumOff val="5000"/>
                  </a:schemeClr>
                </a:solidFill>
                <a:latin typeface="Arial" panose="020B0604020202020204" pitchFamily="34" charset="0"/>
                <a:cs typeface="Arial" panose="020B0604020202020204" pitchFamily="34" charset="0"/>
              </a:rPr>
              <a:t>B. 100 J.               </a:t>
            </a:r>
          </a:p>
        </p:txBody>
      </p:sp>
    </p:spTree>
    <p:extLst>
      <p:ext uri="{BB962C8B-B14F-4D97-AF65-F5344CB8AC3E}">
        <p14:creationId xmlns:p14="http://schemas.microsoft.com/office/powerpoint/2010/main" val="227873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6">
            <a:hlinkClick r:id="rId3" action="ppaction://hlinksldjump"/>
            <a:extLst>
              <a:ext uri="{FF2B5EF4-FFF2-40B4-BE49-F238E27FC236}">
                <a16:creationId xmlns:a16="http://schemas.microsoft.com/office/drawing/2014/main" id="{A71ED533-8ECF-354E-3F8E-8A9E3DFC323A}"/>
              </a:ext>
            </a:extLst>
          </p:cNvPr>
          <p:cNvSpPr/>
          <p:nvPr/>
        </p:nvSpPr>
        <p:spPr>
          <a:xfrm>
            <a:off x="7749170" y="7994258"/>
            <a:ext cx="2789657" cy="1909014"/>
          </a:xfrm>
          <a:custGeom>
            <a:avLst/>
            <a:gdLst/>
            <a:ahLst/>
            <a:cxnLst/>
            <a:rect l="l" t="t" r="r" b="b"/>
            <a:pathLst>
              <a:path w="2545062" h="1568394">
                <a:moveTo>
                  <a:pt x="0" y="0"/>
                </a:moveTo>
                <a:lnTo>
                  <a:pt x="2545062" y="0"/>
                </a:lnTo>
                <a:lnTo>
                  <a:pt x="2545062" y="1568394"/>
                </a:lnTo>
                <a:lnTo>
                  <a:pt x="0" y="1568394"/>
                </a:lnTo>
                <a:lnTo>
                  <a:pt x="0" y="0"/>
                </a:lnTo>
                <a:close/>
              </a:path>
            </a:pathLst>
          </a:custGeom>
          <a:blipFill>
            <a:blip r:embed="rId4"/>
            <a:stretch>
              <a:fillRect/>
            </a:stretch>
          </a:blipFill>
        </p:spPr>
      </p:sp>
      <p:sp>
        <p:nvSpPr>
          <p:cNvPr id="64" name="Câu hỏi">
            <a:extLst>
              <a:ext uri="{FF2B5EF4-FFF2-40B4-BE49-F238E27FC236}">
                <a16:creationId xmlns:a16="http://schemas.microsoft.com/office/drawing/2014/main" id="{018AD89B-885D-983C-F4F6-FC485515F49D}"/>
              </a:ext>
            </a:extLst>
          </p:cNvPr>
          <p:cNvSpPr/>
          <p:nvPr/>
        </p:nvSpPr>
        <p:spPr>
          <a:xfrm>
            <a:off x="499124" y="495300"/>
            <a:ext cx="17289751" cy="253214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b="1">
                <a:solidFill>
                  <a:schemeClr val="tx1"/>
                </a:solidFill>
                <a:latin typeface="Arial" panose="020B0604020202020204" pitchFamily="34" charset="0"/>
                <a:cs typeface="Arial" panose="020B0604020202020204" pitchFamily="34" charset="0"/>
              </a:rPr>
              <a:t>Câu 7: </a:t>
            </a:r>
            <a:r>
              <a:rPr lang="en-US" sz="3500">
                <a:solidFill>
                  <a:schemeClr val="tx1"/>
                </a:solidFill>
                <a:latin typeface="Arial" panose="020B0604020202020204" pitchFamily="34" charset="0"/>
                <a:cs typeface="Arial" panose="020B0604020202020204" pitchFamily="34" charset="0"/>
              </a:rPr>
              <a:t>Kiện hàng được người công nhân đưa lên cao 1,2 m so với mặt đất. Chọn mặt đất là mốc thế năng. Thế năng trọng trường của kiện hàng là 60 J. Khối lượng của kiện hàng là</a:t>
            </a:r>
          </a:p>
        </p:txBody>
      </p:sp>
      <p:sp>
        <p:nvSpPr>
          <p:cNvPr id="65" name="Đáp án đúng">
            <a:extLst>
              <a:ext uri="{FF2B5EF4-FFF2-40B4-BE49-F238E27FC236}">
                <a16:creationId xmlns:a16="http://schemas.microsoft.com/office/drawing/2014/main" id="{4D1DA2F5-D9A5-C765-0E47-25DD326F3067}"/>
              </a:ext>
            </a:extLst>
          </p:cNvPr>
          <p:cNvSpPr/>
          <p:nvPr/>
        </p:nvSpPr>
        <p:spPr>
          <a:xfrm>
            <a:off x="499124" y="3498458"/>
            <a:ext cx="8253320" cy="1905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latin typeface="Arial" panose="020B0604020202020204" pitchFamily="34" charset="0"/>
                <a:cs typeface="Arial" panose="020B0604020202020204" pitchFamily="34" charset="0"/>
              </a:rPr>
              <a:t>A. 50 kg.</a:t>
            </a:r>
          </a:p>
        </p:txBody>
      </p:sp>
      <p:sp>
        <p:nvSpPr>
          <p:cNvPr id="66" name="Đáp án sai 1">
            <a:extLst>
              <a:ext uri="{FF2B5EF4-FFF2-40B4-BE49-F238E27FC236}">
                <a16:creationId xmlns:a16="http://schemas.microsoft.com/office/drawing/2014/main" id="{1713963F-2894-56F2-E53C-4371936FB85C}"/>
              </a:ext>
            </a:extLst>
          </p:cNvPr>
          <p:cNvSpPr/>
          <p:nvPr/>
        </p:nvSpPr>
        <p:spPr>
          <a:xfrm>
            <a:off x="499125" y="5834656"/>
            <a:ext cx="8253320" cy="1905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 5 kg.</a:t>
            </a:r>
          </a:p>
        </p:txBody>
      </p:sp>
      <p:sp>
        <p:nvSpPr>
          <p:cNvPr id="67" name="Đáp án sai 2">
            <a:extLst>
              <a:ext uri="{FF2B5EF4-FFF2-40B4-BE49-F238E27FC236}">
                <a16:creationId xmlns:a16="http://schemas.microsoft.com/office/drawing/2014/main" id="{72E080E8-9CBE-7E1E-25CC-340E27A4D017}"/>
              </a:ext>
            </a:extLst>
          </p:cNvPr>
          <p:cNvSpPr/>
          <p:nvPr/>
        </p:nvSpPr>
        <p:spPr>
          <a:xfrm>
            <a:off x="9535556" y="3493102"/>
            <a:ext cx="8253320" cy="1905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solidFill>
                <a:latin typeface="Arial" panose="020B0604020202020204" pitchFamily="34" charset="0"/>
                <a:cs typeface="Arial" panose="020B0604020202020204" pitchFamily="34" charset="0"/>
              </a:rPr>
              <a:t>B. 10 kg.</a:t>
            </a:r>
          </a:p>
        </p:txBody>
      </p:sp>
      <p:sp>
        <p:nvSpPr>
          <p:cNvPr id="68" name="Đáp án sai 3">
            <a:extLst>
              <a:ext uri="{FF2B5EF4-FFF2-40B4-BE49-F238E27FC236}">
                <a16:creationId xmlns:a16="http://schemas.microsoft.com/office/drawing/2014/main" id="{98AC7C36-17E6-7D99-2014-5789447F054D}"/>
              </a:ext>
            </a:extLst>
          </p:cNvPr>
          <p:cNvSpPr/>
          <p:nvPr/>
        </p:nvSpPr>
        <p:spPr>
          <a:xfrm>
            <a:off x="9535556" y="5829300"/>
            <a:ext cx="8253320" cy="1905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defRPr/>
            </a:pPr>
            <a:r>
              <a:rPr lang="en-US" sz="4000">
                <a:solidFill>
                  <a:schemeClr val="tx1"/>
                </a:solidFill>
                <a:latin typeface="Arial" panose="020B0604020202020204" pitchFamily="34" charset="0"/>
                <a:cs typeface="Arial" panose="020B0604020202020204" pitchFamily="34" charset="0"/>
              </a:rPr>
              <a:t>D. 15 kg.</a:t>
            </a:r>
          </a:p>
        </p:txBody>
      </p:sp>
      <p:sp>
        <p:nvSpPr>
          <p:cNvPr id="69" name="Đáp án đúng">
            <a:extLst>
              <a:ext uri="{FF2B5EF4-FFF2-40B4-BE49-F238E27FC236}">
                <a16:creationId xmlns:a16="http://schemas.microsoft.com/office/drawing/2014/main" id="{F26A5EAB-E5AD-94BE-45D6-5F46AA945CA3}"/>
              </a:ext>
            </a:extLst>
          </p:cNvPr>
          <p:cNvSpPr/>
          <p:nvPr/>
        </p:nvSpPr>
        <p:spPr>
          <a:xfrm>
            <a:off x="514364" y="5829300"/>
            <a:ext cx="8253320" cy="1891999"/>
          </a:xfrm>
          <a:prstGeom prst="round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 5 kg.</a:t>
            </a:r>
          </a:p>
        </p:txBody>
      </p:sp>
    </p:spTree>
    <p:extLst>
      <p:ext uri="{BB962C8B-B14F-4D97-AF65-F5344CB8AC3E}">
        <p14:creationId xmlns:p14="http://schemas.microsoft.com/office/powerpoint/2010/main" val="22787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44" y="-458465"/>
            <a:ext cx="18628288" cy="3087366"/>
            <a:chOff x="0" y="0"/>
            <a:chExt cx="24837717" cy="5574444"/>
          </a:xfrm>
        </p:grpSpPr>
        <p:sp>
          <p:nvSpPr>
            <p:cNvPr id="3" name="Freeform 3"/>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sp>
        <p:nvSpPr>
          <p:cNvPr id="7" name="TextBox 7"/>
          <p:cNvSpPr txBox="1"/>
          <p:nvPr/>
        </p:nvSpPr>
        <p:spPr>
          <a:xfrm>
            <a:off x="1023937" y="498390"/>
            <a:ext cx="16230600" cy="1173655"/>
          </a:xfrm>
          <a:prstGeom prst="rect">
            <a:avLst/>
          </a:prstGeom>
        </p:spPr>
        <p:txBody>
          <a:bodyPr lIns="0" tIns="0" rIns="0" bIns="0" rtlCol="0" anchor="t">
            <a:spAutoFit/>
          </a:bodyPr>
          <a:lstStyle/>
          <a:p>
            <a:pPr marL="0" lvl="0" indent="0" algn="ctr">
              <a:lnSpc>
                <a:spcPts val="10199"/>
              </a:lnSpc>
              <a:spcBef>
                <a:spcPct val="0"/>
              </a:spcBef>
            </a:pPr>
            <a:r>
              <a:rPr lang="en-US" sz="6600" b="1" u="none" strike="noStrike" dirty="0">
                <a:solidFill>
                  <a:srgbClr val="376943"/>
                </a:solidFill>
                <a:latin typeface="Arial" panose="020B0604020202020204" pitchFamily="34" charset="0"/>
                <a:cs typeface="Arial" panose="020B0604020202020204" pitchFamily="34" charset="0"/>
              </a:rPr>
              <a:t>VẬN DỤNG</a:t>
            </a:r>
          </a:p>
        </p:txBody>
      </p:sp>
      <p:sp>
        <p:nvSpPr>
          <p:cNvPr id="19" name="Rectangle 18"/>
          <p:cNvSpPr/>
          <p:nvPr/>
        </p:nvSpPr>
        <p:spPr>
          <a:xfrm>
            <a:off x="531847" y="4437314"/>
            <a:ext cx="9753600" cy="6441572"/>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Trên công trường xây dựng, để đóng các cọc bê tông lún sâu xuống lòng đất, người ta dùng búa máy như hình 2.5. Đầu búa có trọng lượng lớn được kéo lên một độ cao nhất định so với mặt đất rồi thả rơi xuống đập vào cọc bê tông.</a:t>
            </a:r>
          </a:p>
          <a:p>
            <a:pPr algn="just">
              <a:lnSpc>
                <a:spcPct val="150000"/>
              </a:lnSpc>
            </a:pPr>
            <a:endParaRPr lang="en-US" sz="400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a:stretch>
            <a:fillRect/>
          </a:stretch>
        </p:blipFill>
        <p:spPr>
          <a:xfrm>
            <a:off x="3791782" y="2171700"/>
            <a:ext cx="2741326" cy="2476747"/>
          </a:xfrm>
          <a:prstGeom prst="rect">
            <a:avLst/>
          </a:prstGeom>
        </p:spPr>
      </p:pic>
      <p:pic>
        <p:nvPicPr>
          <p:cNvPr id="9" name="Picture 8">
            <a:extLst>
              <a:ext uri="{FF2B5EF4-FFF2-40B4-BE49-F238E27FC236}">
                <a16:creationId xmlns:a16="http://schemas.microsoft.com/office/drawing/2014/main" id="{798DFC7D-BF9C-DBA4-1F2A-65FDBB6F79A1}"/>
              </a:ext>
            </a:extLst>
          </p:cNvPr>
          <p:cNvPicPr>
            <a:picLocks noChangeAspect="1"/>
          </p:cNvPicPr>
          <p:nvPr/>
        </p:nvPicPr>
        <p:blipFill>
          <a:blip r:embed="rId5"/>
          <a:stretch>
            <a:fillRect/>
          </a:stretch>
        </p:blipFill>
        <p:spPr>
          <a:xfrm>
            <a:off x="10896600" y="3308939"/>
            <a:ext cx="6859553" cy="658821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924800" y="266700"/>
            <a:ext cx="2727959" cy="1812471"/>
            <a:chOff x="1564276" y="2534807"/>
            <a:chExt cx="3093719" cy="1812471"/>
          </a:xfrm>
        </p:grpSpPr>
        <p:pic>
          <p:nvPicPr>
            <p:cNvPr id="16" name="Picture 15"/>
            <p:cNvPicPr>
              <a:picLocks noChangeAspect="1"/>
            </p:cNvPicPr>
            <p:nvPr/>
          </p:nvPicPr>
          <p:blipFill>
            <a:blip r:embed="rId2">
              <a:duotone>
                <a:prstClr val="black"/>
                <a:schemeClr val="accent2">
                  <a:tint val="45000"/>
                  <a:satMod val="400000"/>
                </a:schemeClr>
              </a:duotone>
            </a:blip>
            <a:stretch>
              <a:fillRect/>
            </a:stretch>
          </p:blipFill>
          <p:spPr>
            <a:xfrm>
              <a:off x="1564276" y="2534807"/>
              <a:ext cx="3093719" cy="1812471"/>
            </a:xfrm>
            <a:prstGeom prst="rect">
              <a:avLst/>
            </a:prstGeom>
          </p:spPr>
        </p:pic>
        <p:sp>
          <p:nvSpPr>
            <p:cNvPr id="17" name="TextBox 16"/>
            <p:cNvSpPr txBox="1"/>
            <p:nvPr/>
          </p:nvSpPr>
          <p:spPr>
            <a:xfrm>
              <a:off x="1791786" y="2820633"/>
              <a:ext cx="2638697"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Gợi</a:t>
              </a:r>
              <a:r>
                <a:rPr lang="en-US" sz="4000" b="1" dirty="0">
                  <a:latin typeface="Arial" panose="020B0604020202020204" pitchFamily="34" charset="0"/>
                  <a:cs typeface="Arial" panose="020B0604020202020204" pitchFamily="34" charset="0"/>
                </a:rPr>
                <a:t> ý</a:t>
              </a:r>
            </a:p>
          </p:txBody>
        </p:sp>
      </p:grpSp>
      <p:pic>
        <p:nvPicPr>
          <p:cNvPr id="2" name="Picture 1">
            <a:extLst>
              <a:ext uri="{FF2B5EF4-FFF2-40B4-BE49-F238E27FC236}">
                <a16:creationId xmlns:a16="http://schemas.microsoft.com/office/drawing/2014/main" id="{4DC251E2-6FE4-C112-DD6C-74987FE33B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15200" y="3543300"/>
            <a:ext cx="4609946" cy="3886200"/>
          </a:xfrm>
          <a:prstGeom prst="rect">
            <a:avLst/>
          </a:prstGeom>
        </p:spPr>
      </p:pic>
      <p:sp>
        <p:nvSpPr>
          <p:cNvPr id="6" name="TextBox 5">
            <a:extLst>
              <a:ext uri="{FF2B5EF4-FFF2-40B4-BE49-F238E27FC236}">
                <a16:creationId xmlns:a16="http://schemas.microsoft.com/office/drawing/2014/main" id="{6FFBD381-30FE-D8B3-000A-94CA6821D6B4}"/>
              </a:ext>
            </a:extLst>
          </p:cNvPr>
          <p:cNvSpPr txBox="1"/>
          <p:nvPr/>
        </p:nvSpPr>
        <p:spPr>
          <a:xfrm>
            <a:off x="381000" y="1803949"/>
            <a:ext cx="5638800" cy="7364901"/>
          </a:xfrm>
          <a:prstGeom prst="rect">
            <a:avLst/>
          </a:prstGeom>
          <a:noFill/>
        </p:spPr>
        <p:txBody>
          <a:bodyPr wrap="square">
            <a:spAutoFit/>
          </a:bodyPr>
          <a:lstStyle/>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Khi bỏ qua lực cản, toàn bộ thế năng của quả búa ở độ cao nhất định chuyển hóa thành động năng của quả búa ngay trước khi đập vào cọc (chọn mốc thế năng ở đầu cọc). </a:t>
            </a:r>
            <a:endParaRPr lang="en-US" sz="4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63263BB-2053-D5F0-93CB-A7792A4E455D}"/>
              </a:ext>
            </a:extLst>
          </p:cNvPr>
          <p:cNvSpPr txBox="1"/>
          <p:nvPr/>
        </p:nvSpPr>
        <p:spPr>
          <a:xfrm>
            <a:off x="12649200" y="2846044"/>
            <a:ext cx="4876800" cy="4594912"/>
          </a:xfrm>
          <a:prstGeom prst="rect">
            <a:avLst/>
          </a:prstGeom>
          <a:noFill/>
        </p:spPr>
        <p:txBody>
          <a:bodyPr wrap="square">
            <a:spAutoFit/>
          </a:bodyPr>
          <a:lstStyle/>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Sau khi đập vào cọc, quả búa sinh công tác dụng lực và làm cọc bê tông lún sâu xuống đât.</a:t>
            </a:r>
            <a:endParaRPr lang="en-US" sz="4000">
              <a:latin typeface="Arial" panose="020B0604020202020204" pitchFamily="34" charset="0"/>
              <a:cs typeface="Arial" panose="020B0604020202020204" pitchFamily="34" charset="0"/>
            </a:endParaRPr>
          </a:p>
        </p:txBody>
      </p:sp>
      <p:cxnSp>
        <p:nvCxnSpPr>
          <p:cNvPr id="14" name="Connector: Elbow 13">
            <a:extLst>
              <a:ext uri="{FF2B5EF4-FFF2-40B4-BE49-F238E27FC236}">
                <a16:creationId xmlns:a16="http://schemas.microsoft.com/office/drawing/2014/main" id="{5330B03A-8865-B720-119C-8951C759FC11}"/>
              </a:ext>
            </a:extLst>
          </p:cNvPr>
          <p:cNvCxnSpPr/>
          <p:nvPr/>
        </p:nvCxnSpPr>
        <p:spPr>
          <a:xfrm flipV="1">
            <a:off x="10452145" y="4533900"/>
            <a:ext cx="2197055" cy="8382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1FE5AD3D-81AC-FD1F-A3C9-A0C2FC0B7975}"/>
              </a:ext>
            </a:extLst>
          </p:cNvPr>
          <p:cNvCxnSpPr/>
          <p:nvPr/>
        </p:nvCxnSpPr>
        <p:spPr>
          <a:xfrm rot="10800000">
            <a:off x="5873774" y="4914900"/>
            <a:ext cx="2251639" cy="9906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7578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76800" y="647700"/>
            <a:ext cx="8534400" cy="2209800"/>
            <a:chOff x="1564276" y="2534807"/>
            <a:chExt cx="3093719" cy="1812471"/>
          </a:xfrm>
        </p:grpSpPr>
        <p:pic>
          <p:nvPicPr>
            <p:cNvPr id="16" name="Picture 15"/>
            <p:cNvPicPr>
              <a:picLocks noChangeAspect="1"/>
            </p:cNvPicPr>
            <p:nvPr/>
          </p:nvPicPr>
          <p:blipFill>
            <a:blip r:embed="rId2">
              <a:duotone>
                <a:prstClr val="black"/>
                <a:schemeClr val="accent2">
                  <a:tint val="45000"/>
                  <a:satMod val="400000"/>
                </a:schemeClr>
              </a:duotone>
            </a:blip>
            <a:stretch>
              <a:fillRect/>
            </a:stretch>
          </p:blipFill>
          <p:spPr>
            <a:xfrm>
              <a:off x="1564276" y="2534807"/>
              <a:ext cx="3093719" cy="1812471"/>
            </a:xfrm>
            <a:prstGeom prst="rect">
              <a:avLst/>
            </a:prstGeom>
          </p:spPr>
        </p:pic>
        <p:sp>
          <p:nvSpPr>
            <p:cNvPr id="17" name="TextBox 16"/>
            <p:cNvSpPr txBox="1"/>
            <p:nvPr/>
          </p:nvSpPr>
          <p:spPr>
            <a:xfrm>
              <a:off x="1791787" y="2905689"/>
              <a:ext cx="2638697" cy="599206"/>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BÀI TẬP VỀ NHÀ</a:t>
              </a:r>
              <a:endParaRPr lang="en-US" sz="5000" b="1" dirty="0">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74ABADFD-1757-4E60-0969-611F97B1096C}"/>
              </a:ext>
            </a:extLst>
          </p:cNvPr>
          <p:cNvSpPr txBox="1"/>
          <p:nvPr/>
        </p:nvSpPr>
        <p:spPr>
          <a:xfrm>
            <a:off x="932417" y="3771900"/>
            <a:ext cx="9144000" cy="4594912"/>
          </a:xfrm>
          <a:prstGeom prst="rect">
            <a:avLst/>
          </a:prstGeom>
          <a:noFill/>
        </p:spPr>
        <p:txBody>
          <a:bodyPr wrap="square">
            <a:spAutoFit/>
          </a:bodyPr>
          <a:lstStyle/>
          <a:p>
            <a:pPr algn="just">
              <a:lnSpc>
                <a:spcPct val="150000"/>
              </a:lnSpc>
            </a:pPr>
            <a:r>
              <a:rPr lang="en-US" sz="4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 hiểu thêm (SGK – tr16):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ở càng cao thì thế năng của vật càng lớn. Tức là, vật có năng lượng lớn. Vì vậy, đốt củi ở trên cao sẽ tỏa nhiệt nhiều hơn. Điều này có đúng hay không?</a:t>
            </a:r>
            <a:endParaRPr lang="en-US" sz="4000">
              <a:latin typeface="Arial" panose="020B0604020202020204" pitchFamily="34" charset="0"/>
              <a:cs typeface="Arial" panose="020B0604020202020204" pitchFamily="34" charset="0"/>
            </a:endParaRPr>
          </a:p>
        </p:txBody>
      </p:sp>
      <p:pic>
        <p:nvPicPr>
          <p:cNvPr id="1026" name="Picture 2" descr="Giá đỡ bếp củi trên cao Campingmoon MT-011 nấu ăn, sưởi ấm ngoài trời -  ArmyHaus">
            <a:extLst>
              <a:ext uri="{FF2B5EF4-FFF2-40B4-BE49-F238E27FC236}">
                <a16:creationId xmlns:a16="http://schemas.microsoft.com/office/drawing/2014/main" id="{C39F19F9-33BB-8125-0D7E-3C520164F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0" y="3317307"/>
            <a:ext cx="6019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103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932257" y="-2225456"/>
            <a:ext cx="12107705" cy="5657578"/>
          </a:xfrm>
          <a:prstGeom prst="rect">
            <a:avLst/>
          </a:prstGeom>
        </p:spPr>
      </p:pic>
      <p:sp>
        <p:nvSpPr>
          <p:cNvPr id="13" name="TextBox 13"/>
          <p:cNvSpPr txBox="1"/>
          <p:nvPr/>
        </p:nvSpPr>
        <p:spPr>
          <a:xfrm>
            <a:off x="3917766" y="952500"/>
            <a:ext cx="10452466" cy="1173655"/>
          </a:xfrm>
          <a:prstGeom prst="rect">
            <a:avLst/>
          </a:prstGeom>
        </p:spPr>
        <p:txBody>
          <a:bodyPr wrap="square" lIns="0" tIns="0" rIns="0" bIns="0" rtlCol="0" anchor="t">
            <a:spAutoFit/>
          </a:bodyPr>
          <a:lstStyle/>
          <a:p>
            <a:pPr marL="0" lvl="0" indent="0" algn="ctr">
              <a:lnSpc>
                <a:spcPts val="10199"/>
              </a:lnSpc>
              <a:spcBef>
                <a:spcPct val="0"/>
              </a:spcBef>
            </a:pPr>
            <a:r>
              <a:rPr lang="en-US" sz="6600" b="1" dirty="0">
                <a:solidFill>
                  <a:srgbClr val="376943"/>
                </a:solidFill>
                <a:latin typeface="Arial" panose="020B0604020202020204" pitchFamily="34" charset="0"/>
                <a:cs typeface="Arial" panose="020B0604020202020204" pitchFamily="34" charset="0"/>
              </a:rPr>
              <a:t>NỘI DUNG BÀI HỌC</a:t>
            </a:r>
          </a:p>
        </p:txBody>
      </p:sp>
      <p:pic>
        <p:nvPicPr>
          <p:cNvPr id="15" name="Picture 14"/>
          <p:cNvPicPr>
            <a:picLocks noChangeAspect="1"/>
          </p:cNvPicPr>
          <p:nvPr/>
        </p:nvPicPr>
        <p:blipFill>
          <a:blip r:embed="rId3"/>
          <a:stretch>
            <a:fillRect/>
          </a:stretch>
        </p:blipFill>
        <p:spPr>
          <a:xfrm>
            <a:off x="14054452" y="-1471883"/>
            <a:ext cx="3943105" cy="4848765"/>
          </a:xfrm>
          <a:prstGeom prst="rect">
            <a:avLst/>
          </a:prstGeom>
        </p:spPr>
      </p:pic>
      <p:pic>
        <p:nvPicPr>
          <p:cNvPr id="16" name="Picture 15"/>
          <p:cNvPicPr>
            <a:picLocks noChangeAspect="1"/>
          </p:cNvPicPr>
          <p:nvPr/>
        </p:nvPicPr>
        <p:blipFill>
          <a:blip r:embed="rId4"/>
          <a:stretch>
            <a:fillRect/>
          </a:stretch>
        </p:blipFill>
        <p:spPr>
          <a:xfrm>
            <a:off x="504951" y="1614659"/>
            <a:ext cx="2584928" cy="2664183"/>
          </a:xfrm>
          <a:prstGeom prst="rect">
            <a:avLst/>
          </a:prstGeom>
        </p:spPr>
      </p:pic>
      <p:grpSp>
        <p:nvGrpSpPr>
          <p:cNvPr id="26" name="Group 25">
            <a:extLst>
              <a:ext uri="{FF2B5EF4-FFF2-40B4-BE49-F238E27FC236}">
                <a16:creationId xmlns:a16="http://schemas.microsoft.com/office/drawing/2014/main" id="{E610484A-EB3A-7096-1EA5-73FEF1E61990}"/>
              </a:ext>
            </a:extLst>
          </p:cNvPr>
          <p:cNvGrpSpPr/>
          <p:nvPr/>
        </p:nvGrpSpPr>
        <p:grpSpPr>
          <a:xfrm>
            <a:off x="241822" y="4495833"/>
            <a:ext cx="5709671" cy="4341863"/>
            <a:chOff x="241822" y="4495833"/>
            <a:chExt cx="5709671" cy="4341863"/>
          </a:xfrm>
        </p:grpSpPr>
        <p:grpSp>
          <p:nvGrpSpPr>
            <p:cNvPr id="3" name="Group 3"/>
            <p:cNvGrpSpPr/>
            <p:nvPr/>
          </p:nvGrpSpPr>
          <p:grpSpPr>
            <a:xfrm>
              <a:off x="241822" y="4721804"/>
              <a:ext cx="5709671" cy="4115892"/>
              <a:chOff x="0" y="-57150"/>
              <a:chExt cx="1895538" cy="1084021"/>
            </a:xfrm>
          </p:grpSpPr>
          <p:sp>
            <p:nvSpPr>
              <p:cNvPr id="4" name="Freeform 4"/>
              <p:cNvSpPr/>
              <p:nvPr/>
            </p:nvSpPr>
            <p:spPr>
              <a:xfrm>
                <a:off x="0" y="0"/>
                <a:ext cx="1895538" cy="1026871"/>
              </a:xfrm>
              <a:custGeom>
                <a:avLst/>
                <a:gdLst/>
                <a:ahLst/>
                <a:cxnLst/>
                <a:rect l="l" t="t" r="r" b="b"/>
                <a:pathLst>
                  <a:path w="1895538" h="1026871">
                    <a:moveTo>
                      <a:pt x="21514" y="0"/>
                    </a:moveTo>
                    <a:lnTo>
                      <a:pt x="1874024" y="0"/>
                    </a:lnTo>
                    <a:cubicBezTo>
                      <a:pt x="1879729" y="0"/>
                      <a:pt x="1885202" y="2267"/>
                      <a:pt x="1889236" y="6301"/>
                    </a:cubicBezTo>
                    <a:cubicBezTo>
                      <a:pt x="1893271" y="10336"/>
                      <a:pt x="1895538" y="15808"/>
                      <a:pt x="1895538" y="21514"/>
                    </a:cubicBezTo>
                    <a:lnTo>
                      <a:pt x="1895538" y="1005357"/>
                    </a:lnTo>
                    <a:cubicBezTo>
                      <a:pt x="1895538" y="1017239"/>
                      <a:pt x="1885905" y="1026871"/>
                      <a:pt x="1874024" y="1026871"/>
                    </a:cubicBezTo>
                    <a:lnTo>
                      <a:pt x="21514" y="1026871"/>
                    </a:lnTo>
                    <a:cubicBezTo>
                      <a:pt x="9632" y="1026871"/>
                      <a:pt x="0" y="1017239"/>
                      <a:pt x="0" y="1005357"/>
                    </a:cubicBezTo>
                    <a:lnTo>
                      <a:pt x="0" y="21514"/>
                    </a:lnTo>
                    <a:cubicBezTo>
                      <a:pt x="0" y="15808"/>
                      <a:pt x="2267" y="10336"/>
                      <a:pt x="6301" y="6301"/>
                    </a:cubicBezTo>
                    <a:cubicBezTo>
                      <a:pt x="10336" y="2267"/>
                      <a:pt x="15808" y="0"/>
                      <a:pt x="21514" y="0"/>
                    </a:cubicBezTo>
                    <a:close/>
                  </a:path>
                </a:pathLst>
              </a:custGeom>
              <a:solidFill>
                <a:srgbClr val="D0E7D0"/>
              </a:solidFill>
            </p:spPr>
          </p:sp>
          <p:sp>
            <p:nvSpPr>
              <p:cNvPr id="5" name="TextBox 5"/>
              <p:cNvSpPr txBox="1"/>
              <p:nvPr/>
            </p:nvSpPr>
            <p:spPr>
              <a:xfrm>
                <a:off x="0" y="-57150"/>
                <a:ext cx="1384771" cy="1084021"/>
              </a:xfrm>
              <a:prstGeom prst="rect">
                <a:avLst/>
              </a:prstGeom>
            </p:spPr>
            <p:txBody>
              <a:bodyPr lIns="254000" tIns="254000" rIns="254000" bIns="254000" rtlCol="0" anchor="ctr"/>
              <a:lstStyle/>
              <a:p>
                <a:pPr marL="1028700" indent="-1028700" algn="ctr">
                  <a:lnSpc>
                    <a:spcPct val="150000"/>
                  </a:lnSpc>
                  <a:buAutoNum type="romanUcPeriod"/>
                </a:pPr>
                <a:endParaRPr lang="en-US" sz="5500" b="1" dirty="0">
                  <a:solidFill>
                    <a:srgbClr val="000000"/>
                  </a:solidFill>
                  <a:latin typeface="Arial" panose="020B0604020202020204" pitchFamily="34" charset="0"/>
                  <a:cs typeface="Arial" panose="020B0604020202020204" pitchFamily="34" charset="0"/>
                </a:endParaRPr>
              </a:p>
            </p:txBody>
          </p:sp>
        </p:grpSp>
        <p:sp>
          <p:nvSpPr>
            <p:cNvPr id="2" name="Freeform 10">
              <a:extLst>
                <a:ext uri="{FF2B5EF4-FFF2-40B4-BE49-F238E27FC236}">
                  <a16:creationId xmlns:a16="http://schemas.microsoft.com/office/drawing/2014/main" id="{63B6E3A2-E21C-9082-0F3D-A147EA3E61DA}"/>
                </a:ext>
              </a:extLst>
            </p:cNvPr>
            <p:cNvSpPr/>
            <p:nvPr/>
          </p:nvSpPr>
          <p:spPr>
            <a:xfrm>
              <a:off x="2461195" y="4495833"/>
              <a:ext cx="942124" cy="897587"/>
            </a:xfrm>
            <a:custGeom>
              <a:avLst/>
              <a:gdLst/>
              <a:ahLst/>
              <a:cxnLst/>
              <a:rect l="l" t="t" r="r" b="b"/>
              <a:pathLst>
                <a:path w="942124" h="897587">
                  <a:moveTo>
                    <a:pt x="0" y="0"/>
                  </a:moveTo>
                  <a:lnTo>
                    <a:pt x="942124" y="0"/>
                  </a:lnTo>
                  <a:lnTo>
                    <a:pt x="942124" y="897587"/>
                  </a:lnTo>
                  <a:lnTo>
                    <a:pt x="0" y="8975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grpSp>
        <p:nvGrpSpPr>
          <p:cNvPr id="27" name="Group 26">
            <a:extLst>
              <a:ext uri="{FF2B5EF4-FFF2-40B4-BE49-F238E27FC236}">
                <a16:creationId xmlns:a16="http://schemas.microsoft.com/office/drawing/2014/main" id="{5D06FBE9-4094-73EC-63CE-E8862684AB5E}"/>
              </a:ext>
            </a:extLst>
          </p:cNvPr>
          <p:cNvGrpSpPr/>
          <p:nvPr/>
        </p:nvGrpSpPr>
        <p:grpSpPr>
          <a:xfrm>
            <a:off x="6298440" y="4495833"/>
            <a:ext cx="5709671" cy="4341863"/>
            <a:chOff x="241822" y="4495833"/>
            <a:chExt cx="5709671" cy="4341863"/>
          </a:xfrm>
        </p:grpSpPr>
        <p:grpSp>
          <p:nvGrpSpPr>
            <p:cNvPr id="28" name="Group 3">
              <a:extLst>
                <a:ext uri="{FF2B5EF4-FFF2-40B4-BE49-F238E27FC236}">
                  <a16:creationId xmlns:a16="http://schemas.microsoft.com/office/drawing/2014/main" id="{8697EE5E-0EDA-82A0-4C2D-33B5DFC5AC6A}"/>
                </a:ext>
              </a:extLst>
            </p:cNvPr>
            <p:cNvGrpSpPr/>
            <p:nvPr/>
          </p:nvGrpSpPr>
          <p:grpSpPr>
            <a:xfrm>
              <a:off x="241822" y="4721804"/>
              <a:ext cx="5709671" cy="4115892"/>
              <a:chOff x="0" y="-57150"/>
              <a:chExt cx="1895538" cy="1084021"/>
            </a:xfrm>
          </p:grpSpPr>
          <p:sp>
            <p:nvSpPr>
              <p:cNvPr id="30" name="Freeform 4">
                <a:extLst>
                  <a:ext uri="{FF2B5EF4-FFF2-40B4-BE49-F238E27FC236}">
                    <a16:creationId xmlns:a16="http://schemas.microsoft.com/office/drawing/2014/main" id="{172384AF-7C8A-D959-4C5E-D416475B7E2C}"/>
                  </a:ext>
                </a:extLst>
              </p:cNvPr>
              <p:cNvSpPr/>
              <p:nvPr/>
            </p:nvSpPr>
            <p:spPr>
              <a:xfrm>
                <a:off x="0" y="0"/>
                <a:ext cx="1895538" cy="1026871"/>
              </a:xfrm>
              <a:custGeom>
                <a:avLst/>
                <a:gdLst/>
                <a:ahLst/>
                <a:cxnLst/>
                <a:rect l="l" t="t" r="r" b="b"/>
                <a:pathLst>
                  <a:path w="1895538" h="1026871">
                    <a:moveTo>
                      <a:pt x="21514" y="0"/>
                    </a:moveTo>
                    <a:lnTo>
                      <a:pt x="1874024" y="0"/>
                    </a:lnTo>
                    <a:cubicBezTo>
                      <a:pt x="1879729" y="0"/>
                      <a:pt x="1885202" y="2267"/>
                      <a:pt x="1889236" y="6301"/>
                    </a:cubicBezTo>
                    <a:cubicBezTo>
                      <a:pt x="1893271" y="10336"/>
                      <a:pt x="1895538" y="15808"/>
                      <a:pt x="1895538" y="21514"/>
                    </a:cubicBezTo>
                    <a:lnTo>
                      <a:pt x="1895538" y="1005357"/>
                    </a:lnTo>
                    <a:cubicBezTo>
                      <a:pt x="1895538" y="1017239"/>
                      <a:pt x="1885905" y="1026871"/>
                      <a:pt x="1874024" y="1026871"/>
                    </a:cubicBezTo>
                    <a:lnTo>
                      <a:pt x="21514" y="1026871"/>
                    </a:lnTo>
                    <a:cubicBezTo>
                      <a:pt x="9632" y="1026871"/>
                      <a:pt x="0" y="1017239"/>
                      <a:pt x="0" y="1005357"/>
                    </a:cubicBezTo>
                    <a:lnTo>
                      <a:pt x="0" y="21514"/>
                    </a:lnTo>
                    <a:cubicBezTo>
                      <a:pt x="0" y="15808"/>
                      <a:pt x="2267" y="10336"/>
                      <a:pt x="6301" y="6301"/>
                    </a:cubicBezTo>
                    <a:cubicBezTo>
                      <a:pt x="10336" y="2267"/>
                      <a:pt x="15808" y="0"/>
                      <a:pt x="21514" y="0"/>
                    </a:cubicBezTo>
                    <a:close/>
                  </a:path>
                </a:pathLst>
              </a:custGeom>
              <a:solidFill>
                <a:srgbClr val="D0E7D0"/>
              </a:solidFill>
            </p:spPr>
          </p:sp>
          <p:sp>
            <p:nvSpPr>
              <p:cNvPr id="31" name="TextBox 5">
                <a:extLst>
                  <a:ext uri="{FF2B5EF4-FFF2-40B4-BE49-F238E27FC236}">
                    <a16:creationId xmlns:a16="http://schemas.microsoft.com/office/drawing/2014/main" id="{5FC28E8F-06ED-0E04-0CD4-D2CAB1C64EF1}"/>
                  </a:ext>
                </a:extLst>
              </p:cNvPr>
              <p:cNvSpPr txBox="1"/>
              <p:nvPr/>
            </p:nvSpPr>
            <p:spPr>
              <a:xfrm>
                <a:off x="0" y="-57150"/>
                <a:ext cx="1384771" cy="1084021"/>
              </a:xfrm>
              <a:prstGeom prst="rect">
                <a:avLst/>
              </a:prstGeom>
            </p:spPr>
            <p:txBody>
              <a:bodyPr lIns="254000" tIns="254000" rIns="254000" bIns="254000" rtlCol="0" anchor="ctr"/>
              <a:lstStyle/>
              <a:p>
                <a:pPr marL="1028700" indent="-1028700" algn="ctr">
                  <a:lnSpc>
                    <a:spcPct val="150000"/>
                  </a:lnSpc>
                  <a:buAutoNum type="romanUcPeriod"/>
                </a:pPr>
                <a:endParaRPr lang="en-US" sz="5500" b="1" dirty="0">
                  <a:solidFill>
                    <a:srgbClr val="000000"/>
                  </a:solidFill>
                  <a:latin typeface="Arial" panose="020B0604020202020204" pitchFamily="34" charset="0"/>
                  <a:cs typeface="Arial" panose="020B0604020202020204" pitchFamily="34" charset="0"/>
                </a:endParaRPr>
              </a:p>
            </p:txBody>
          </p:sp>
        </p:grpSp>
        <p:sp>
          <p:nvSpPr>
            <p:cNvPr id="29" name="Freeform 10">
              <a:extLst>
                <a:ext uri="{FF2B5EF4-FFF2-40B4-BE49-F238E27FC236}">
                  <a16:creationId xmlns:a16="http://schemas.microsoft.com/office/drawing/2014/main" id="{EFCDBC9D-DACF-B1D7-0D66-4CECEA1C1381}"/>
                </a:ext>
              </a:extLst>
            </p:cNvPr>
            <p:cNvSpPr/>
            <p:nvPr/>
          </p:nvSpPr>
          <p:spPr>
            <a:xfrm>
              <a:off x="2461195" y="4495833"/>
              <a:ext cx="942124" cy="897587"/>
            </a:xfrm>
            <a:custGeom>
              <a:avLst/>
              <a:gdLst/>
              <a:ahLst/>
              <a:cxnLst/>
              <a:rect l="l" t="t" r="r" b="b"/>
              <a:pathLst>
                <a:path w="942124" h="897587">
                  <a:moveTo>
                    <a:pt x="0" y="0"/>
                  </a:moveTo>
                  <a:lnTo>
                    <a:pt x="942124" y="0"/>
                  </a:lnTo>
                  <a:lnTo>
                    <a:pt x="942124" y="897587"/>
                  </a:lnTo>
                  <a:lnTo>
                    <a:pt x="0" y="8975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grpSp>
        <p:nvGrpSpPr>
          <p:cNvPr id="32" name="Group 31">
            <a:extLst>
              <a:ext uri="{FF2B5EF4-FFF2-40B4-BE49-F238E27FC236}">
                <a16:creationId xmlns:a16="http://schemas.microsoft.com/office/drawing/2014/main" id="{416E21C9-C72F-1ED6-1F2A-453F91D785DD}"/>
              </a:ext>
            </a:extLst>
          </p:cNvPr>
          <p:cNvGrpSpPr/>
          <p:nvPr/>
        </p:nvGrpSpPr>
        <p:grpSpPr>
          <a:xfrm>
            <a:off x="12287886" y="4550538"/>
            <a:ext cx="5709671" cy="4341863"/>
            <a:chOff x="18551" y="4495833"/>
            <a:chExt cx="5709671" cy="4341863"/>
          </a:xfrm>
        </p:grpSpPr>
        <p:grpSp>
          <p:nvGrpSpPr>
            <p:cNvPr id="33" name="Group 3">
              <a:extLst>
                <a:ext uri="{FF2B5EF4-FFF2-40B4-BE49-F238E27FC236}">
                  <a16:creationId xmlns:a16="http://schemas.microsoft.com/office/drawing/2014/main" id="{9892A9A7-226E-8016-29C3-D8A436647F32}"/>
                </a:ext>
              </a:extLst>
            </p:cNvPr>
            <p:cNvGrpSpPr/>
            <p:nvPr/>
          </p:nvGrpSpPr>
          <p:grpSpPr>
            <a:xfrm>
              <a:off x="18551" y="4721804"/>
              <a:ext cx="5709671" cy="4115892"/>
              <a:chOff x="-74123" y="-57150"/>
              <a:chExt cx="1895538" cy="1084021"/>
            </a:xfrm>
          </p:grpSpPr>
          <p:sp>
            <p:nvSpPr>
              <p:cNvPr id="35" name="Freeform 4">
                <a:extLst>
                  <a:ext uri="{FF2B5EF4-FFF2-40B4-BE49-F238E27FC236}">
                    <a16:creationId xmlns:a16="http://schemas.microsoft.com/office/drawing/2014/main" id="{F1F5D6FB-CBE2-E646-87DB-4F0B0AA803E9}"/>
                  </a:ext>
                </a:extLst>
              </p:cNvPr>
              <p:cNvSpPr/>
              <p:nvPr/>
            </p:nvSpPr>
            <p:spPr>
              <a:xfrm>
                <a:off x="-74123" y="-10035"/>
                <a:ext cx="1895538" cy="1026871"/>
              </a:xfrm>
              <a:custGeom>
                <a:avLst/>
                <a:gdLst/>
                <a:ahLst/>
                <a:cxnLst/>
                <a:rect l="l" t="t" r="r" b="b"/>
                <a:pathLst>
                  <a:path w="1895538" h="1026871">
                    <a:moveTo>
                      <a:pt x="21514" y="0"/>
                    </a:moveTo>
                    <a:lnTo>
                      <a:pt x="1874024" y="0"/>
                    </a:lnTo>
                    <a:cubicBezTo>
                      <a:pt x="1879729" y="0"/>
                      <a:pt x="1885202" y="2267"/>
                      <a:pt x="1889236" y="6301"/>
                    </a:cubicBezTo>
                    <a:cubicBezTo>
                      <a:pt x="1893271" y="10336"/>
                      <a:pt x="1895538" y="15808"/>
                      <a:pt x="1895538" y="21514"/>
                    </a:cubicBezTo>
                    <a:lnTo>
                      <a:pt x="1895538" y="1005357"/>
                    </a:lnTo>
                    <a:cubicBezTo>
                      <a:pt x="1895538" y="1017239"/>
                      <a:pt x="1885905" y="1026871"/>
                      <a:pt x="1874024" y="1026871"/>
                    </a:cubicBezTo>
                    <a:lnTo>
                      <a:pt x="21514" y="1026871"/>
                    </a:lnTo>
                    <a:cubicBezTo>
                      <a:pt x="9632" y="1026871"/>
                      <a:pt x="0" y="1017239"/>
                      <a:pt x="0" y="1005357"/>
                    </a:cubicBezTo>
                    <a:lnTo>
                      <a:pt x="0" y="21514"/>
                    </a:lnTo>
                    <a:cubicBezTo>
                      <a:pt x="0" y="15808"/>
                      <a:pt x="2267" y="10336"/>
                      <a:pt x="6301" y="6301"/>
                    </a:cubicBezTo>
                    <a:cubicBezTo>
                      <a:pt x="10336" y="2267"/>
                      <a:pt x="15808" y="0"/>
                      <a:pt x="21514" y="0"/>
                    </a:cubicBezTo>
                    <a:close/>
                  </a:path>
                </a:pathLst>
              </a:custGeom>
              <a:solidFill>
                <a:srgbClr val="D0E7D0"/>
              </a:solidFill>
            </p:spPr>
          </p:sp>
          <p:sp>
            <p:nvSpPr>
              <p:cNvPr id="36" name="TextBox 5">
                <a:extLst>
                  <a:ext uri="{FF2B5EF4-FFF2-40B4-BE49-F238E27FC236}">
                    <a16:creationId xmlns:a16="http://schemas.microsoft.com/office/drawing/2014/main" id="{80A1AC53-6651-B724-774E-D065A787E2C6}"/>
                  </a:ext>
                </a:extLst>
              </p:cNvPr>
              <p:cNvSpPr txBox="1"/>
              <p:nvPr/>
            </p:nvSpPr>
            <p:spPr>
              <a:xfrm>
                <a:off x="0" y="-57150"/>
                <a:ext cx="1384771" cy="1084021"/>
              </a:xfrm>
              <a:prstGeom prst="rect">
                <a:avLst/>
              </a:prstGeom>
            </p:spPr>
            <p:txBody>
              <a:bodyPr lIns="254000" tIns="254000" rIns="254000" bIns="254000" rtlCol="0" anchor="ctr"/>
              <a:lstStyle/>
              <a:p>
                <a:pPr marL="1028700" indent="-1028700" algn="ctr">
                  <a:lnSpc>
                    <a:spcPct val="150000"/>
                  </a:lnSpc>
                  <a:buAutoNum type="romanUcPeriod"/>
                </a:pPr>
                <a:endParaRPr lang="en-US" sz="5500" b="1" dirty="0">
                  <a:solidFill>
                    <a:srgbClr val="000000"/>
                  </a:solidFill>
                  <a:latin typeface="Arial" panose="020B0604020202020204" pitchFamily="34" charset="0"/>
                  <a:cs typeface="Arial" panose="020B0604020202020204" pitchFamily="34" charset="0"/>
                </a:endParaRPr>
              </a:p>
            </p:txBody>
          </p:sp>
        </p:grpSp>
        <p:sp>
          <p:nvSpPr>
            <p:cNvPr id="34" name="Freeform 10">
              <a:extLst>
                <a:ext uri="{FF2B5EF4-FFF2-40B4-BE49-F238E27FC236}">
                  <a16:creationId xmlns:a16="http://schemas.microsoft.com/office/drawing/2014/main" id="{43B2BB86-96C9-AE59-9161-20B93947495A}"/>
                </a:ext>
              </a:extLst>
            </p:cNvPr>
            <p:cNvSpPr/>
            <p:nvPr/>
          </p:nvSpPr>
          <p:spPr>
            <a:xfrm>
              <a:off x="2461195" y="4495833"/>
              <a:ext cx="942124" cy="897587"/>
            </a:xfrm>
            <a:custGeom>
              <a:avLst/>
              <a:gdLst/>
              <a:ahLst/>
              <a:cxnLst/>
              <a:rect l="l" t="t" r="r" b="b"/>
              <a:pathLst>
                <a:path w="942124" h="897587">
                  <a:moveTo>
                    <a:pt x="0" y="0"/>
                  </a:moveTo>
                  <a:lnTo>
                    <a:pt x="942124" y="0"/>
                  </a:lnTo>
                  <a:lnTo>
                    <a:pt x="942124" y="897587"/>
                  </a:lnTo>
                  <a:lnTo>
                    <a:pt x="0" y="8975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
        <p:nvSpPr>
          <p:cNvPr id="37" name="TextBox 36">
            <a:extLst>
              <a:ext uri="{FF2B5EF4-FFF2-40B4-BE49-F238E27FC236}">
                <a16:creationId xmlns:a16="http://schemas.microsoft.com/office/drawing/2014/main" id="{48AE513E-2C50-B785-A775-255CE5248571}"/>
              </a:ext>
            </a:extLst>
          </p:cNvPr>
          <p:cNvSpPr txBox="1"/>
          <p:nvPr/>
        </p:nvSpPr>
        <p:spPr>
          <a:xfrm>
            <a:off x="13207535" y="6566541"/>
            <a:ext cx="3754554" cy="784830"/>
          </a:xfrm>
          <a:prstGeom prst="rect">
            <a:avLst/>
          </a:prstGeom>
          <a:noFill/>
        </p:spPr>
        <p:txBody>
          <a:bodyPr wrap="none" rtlCol="0">
            <a:spAutoFit/>
          </a:bodyPr>
          <a:lstStyle/>
          <a:p>
            <a:r>
              <a:rPr lang="en-US" sz="4500" b="1">
                <a:latin typeface="Arial" panose="020B0604020202020204" pitchFamily="34" charset="0"/>
                <a:cs typeface="Arial" panose="020B0604020202020204" pitchFamily="34" charset="0"/>
              </a:rPr>
              <a:t>III. CƠ NĂNG</a:t>
            </a:r>
          </a:p>
        </p:txBody>
      </p:sp>
      <p:sp>
        <p:nvSpPr>
          <p:cNvPr id="39" name="TextBox 38">
            <a:extLst>
              <a:ext uri="{FF2B5EF4-FFF2-40B4-BE49-F238E27FC236}">
                <a16:creationId xmlns:a16="http://schemas.microsoft.com/office/drawing/2014/main" id="{ECDE5188-672A-0270-9EC1-8D871B7BAD83}"/>
              </a:ext>
            </a:extLst>
          </p:cNvPr>
          <p:cNvSpPr txBox="1"/>
          <p:nvPr/>
        </p:nvSpPr>
        <p:spPr>
          <a:xfrm>
            <a:off x="6549481" y="6267954"/>
            <a:ext cx="5059398" cy="1695208"/>
          </a:xfrm>
          <a:prstGeom prst="rect">
            <a:avLst/>
          </a:prstGeom>
          <a:noFill/>
        </p:spPr>
        <p:txBody>
          <a:bodyPr wrap="none" rtlCol="0">
            <a:spAutoFit/>
          </a:bodyPr>
          <a:lstStyle/>
          <a:p>
            <a:pPr algn="ctr"/>
            <a:r>
              <a:rPr lang="en-US" sz="4500" b="1">
                <a:effectLst/>
                <a:latin typeface="Arial" panose="020B0604020202020204" pitchFamily="34" charset="0"/>
                <a:ea typeface="Times New Roman" panose="02020603050405020304" pitchFamily="18" charset="0"/>
                <a:cs typeface="Arial" panose="020B0604020202020204" pitchFamily="34" charset="0"/>
              </a:rPr>
              <a:t>II. THẾ NĂNG </a:t>
            </a:r>
          </a:p>
          <a:p>
            <a:pPr algn="ctr">
              <a:lnSpc>
                <a:spcPct val="150000"/>
              </a:lnSpc>
            </a:pPr>
            <a:r>
              <a:rPr lang="en-US" sz="4500" b="1">
                <a:effectLst/>
                <a:latin typeface="Arial" panose="020B0604020202020204" pitchFamily="34" charset="0"/>
                <a:ea typeface="Times New Roman" panose="02020603050405020304" pitchFamily="18" charset="0"/>
                <a:cs typeface="Arial" panose="020B0604020202020204" pitchFamily="34" charset="0"/>
              </a:rPr>
              <a:t>TRỌNG TRƯỜNG</a:t>
            </a:r>
            <a:endParaRPr lang="en-US" sz="4500" b="1">
              <a:effectLst/>
              <a:latin typeface="Arial" panose="020B060402020202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EE5A856-D3EB-13BF-8918-ACE6908FF2B8}"/>
              </a:ext>
            </a:extLst>
          </p:cNvPr>
          <p:cNvSpPr txBox="1"/>
          <p:nvPr/>
        </p:nvSpPr>
        <p:spPr>
          <a:xfrm>
            <a:off x="866221" y="6633334"/>
            <a:ext cx="4256293" cy="784830"/>
          </a:xfrm>
          <a:prstGeom prst="rect">
            <a:avLst/>
          </a:prstGeom>
          <a:noFill/>
        </p:spPr>
        <p:txBody>
          <a:bodyPr wrap="none" rtlCol="0">
            <a:spAutoFit/>
          </a:bodyPr>
          <a:lstStyle/>
          <a:p>
            <a:r>
              <a:rPr lang="en-US" sz="4500" b="1">
                <a:effectLst/>
                <a:latin typeface="Arial" panose="020B0604020202020204" pitchFamily="34" charset="0"/>
                <a:ea typeface="Times New Roman" panose="02020603050405020304" pitchFamily="18" charset="0"/>
                <a:cs typeface="Arial" panose="020B0604020202020204" pitchFamily="34" charset="0"/>
              </a:rPr>
              <a:t>I. ĐỘNG NĂNG</a:t>
            </a:r>
            <a:endParaRPr lang="en-US" sz="4500" b="1">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randombar(horizontal)">
                                      <p:cBhvr>
                                        <p:cTn id="16" dur="500"/>
                                        <p:tgtEl>
                                          <p:spTgt spid="4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ABADFD-1757-4E60-0969-611F97B1096C}"/>
              </a:ext>
            </a:extLst>
          </p:cNvPr>
          <p:cNvSpPr txBox="1"/>
          <p:nvPr/>
        </p:nvSpPr>
        <p:spPr>
          <a:xfrm>
            <a:off x="495300" y="287655"/>
            <a:ext cx="17297400" cy="6239209"/>
          </a:xfrm>
          <a:prstGeom prst="rect">
            <a:avLst/>
          </a:prstGeom>
          <a:noFill/>
        </p:spPr>
        <p:txBody>
          <a:bodyPr wrap="square">
            <a:spAutoFit/>
          </a:bodyPr>
          <a:lstStyle/>
          <a:p>
            <a:pPr marL="0" marR="0" algn="just">
              <a:lnSpc>
                <a:spcPct val="150000"/>
              </a:lnSpc>
              <a:spcBef>
                <a:spcPts val="0"/>
              </a:spcBef>
              <a:spcAft>
                <a:spcPts val="0"/>
              </a:spcAft>
            </a:pPr>
            <a:r>
              <a:rPr lang="en-US" sz="3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 hiểu thêm (SGK – tr17): </a:t>
            </a: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 thế năng trọng trường, vật còn có thể năng đàn hồi khi bị biến dạng. Vật biến dạng càng nhiều thì có thế năng đàn hồi càng lớn.</a:t>
            </a:r>
            <a:endParaRPr lang="en-US" sz="3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trò chơi bạt nhún ở hình 2.6, bạn nhỏ nhấn chân lên mặt bạt làm mặt bạt biến dạng, tích trữ năng lượng dưới dạng thế năng đàn hồi. Mặt bạt đàn hồi trở lại trạng thái cũ, đẩy bạn nhỏ lên cao, thế năng đàn hồi chuyển hoá thành động năng của bạn nhỏ và sau đó động năng lại chuyển hoá thành thế năng trọng trường của bạn đó.</a:t>
            </a:r>
          </a:p>
          <a:p>
            <a:pPr marL="0" marR="0" algn="just">
              <a:lnSpc>
                <a:spcPct val="15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hình 2.6:</a:t>
            </a:r>
            <a:endParaRPr lang="en-US" sz="3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Trường hợp nào bạt nhún có thể năng đàn hồi lớn nhất?</a:t>
            </a:r>
            <a:endParaRPr lang="en-US" sz="3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Trường hợp nào bạn nhỏ có thế năng trọng trường lớn nhất?</a:t>
            </a:r>
            <a:endParaRPr lang="en-US" sz="300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B120C68-7BDF-4BCF-AA07-14F939D10314}"/>
              </a:ext>
            </a:extLst>
          </p:cNvPr>
          <p:cNvPicPr>
            <a:picLocks noChangeAspect="1"/>
          </p:cNvPicPr>
          <p:nvPr/>
        </p:nvPicPr>
        <p:blipFill>
          <a:blip r:embed="rId2"/>
          <a:stretch>
            <a:fillRect/>
          </a:stretch>
        </p:blipFill>
        <p:spPr>
          <a:xfrm>
            <a:off x="4267200" y="6822757"/>
            <a:ext cx="8810625" cy="3362325"/>
          </a:xfrm>
          <a:prstGeom prst="rect">
            <a:avLst/>
          </a:prstGeom>
        </p:spPr>
      </p:pic>
    </p:spTree>
    <p:extLst>
      <p:ext uri="{BB962C8B-B14F-4D97-AF65-F5344CB8AC3E}">
        <p14:creationId xmlns:p14="http://schemas.microsoft.com/office/powerpoint/2010/main" val="282479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44" y="-2471417"/>
            <a:ext cx="18628288" cy="4180833"/>
            <a:chOff x="0" y="0"/>
            <a:chExt cx="24837717" cy="5574444"/>
          </a:xfrm>
        </p:grpSpPr>
        <p:sp>
          <p:nvSpPr>
            <p:cNvPr id="3" name="Freeform 3"/>
            <p:cNvSpPr/>
            <p:nvPr/>
          </p:nvSpPr>
          <p:spPr>
            <a:xfrm>
              <a:off x="0"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6206254"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2412508" y="0"/>
              <a:ext cx="6218954" cy="5574444"/>
            </a:xfrm>
            <a:custGeom>
              <a:avLst/>
              <a:gdLst/>
              <a:ahLst/>
              <a:cxnLst/>
              <a:rect l="l" t="t" r="r" b="b"/>
              <a:pathLst>
                <a:path w="6218954" h="5574444">
                  <a:moveTo>
                    <a:pt x="0" y="0"/>
                  </a:moveTo>
                  <a:lnTo>
                    <a:pt x="6218955" y="0"/>
                  </a:lnTo>
                  <a:lnTo>
                    <a:pt x="6218955"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8618763" y="0"/>
              <a:ext cx="6218954" cy="5574444"/>
            </a:xfrm>
            <a:custGeom>
              <a:avLst/>
              <a:gdLst/>
              <a:ahLst/>
              <a:cxnLst/>
              <a:rect l="l" t="t" r="r" b="b"/>
              <a:pathLst>
                <a:path w="6218954" h="5574444">
                  <a:moveTo>
                    <a:pt x="0" y="0"/>
                  </a:moveTo>
                  <a:lnTo>
                    <a:pt x="6218954" y="0"/>
                  </a:lnTo>
                  <a:lnTo>
                    <a:pt x="6218954" y="5574444"/>
                  </a:lnTo>
                  <a:lnTo>
                    <a:pt x="0" y="55744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sp>
        <p:nvSpPr>
          <p:cNvPr id="8" name="Freeform 8"/>
          <p:cNvSpPr/>
          <p:nvPr/>
        </p:nvSpPr>
        <p:spPr>
          <a:xfrm>
            <a:off x="1544928" y="4610100"/>
            <a:ext cx="4790136" cy="4114800"/>
          </a:xfrm>
          <a:custGeom>
            <a:avLst/>
            <a:gdLst/>
            <a:ahLst/>
            <a:cxnLst/>
            <a:rect l="l" t="t" r="r" b="b"/>
            <a:pathLst>
              <a:path w="1261600" h="1083733">
                <a:moveTo>
                  <a:pt x="32324" y="0"/>
                </a:moveTo>
                <a:lnTo>
                  <a:pt x="1229275" y="0"/>
                </a:lnTo>
                <a:cubicBezTo>
                  <a:pt x="1247127" y="0"/>
                  <a:pt x="1261600" y="14472"/>
                  <a:pt x="1261600" y="32324"/>
                </a:cubicBezTo>
                <a:lnTo>
                  <a:pt x="1261600" y="1051409"/>
                </a:lnTo>
                <a:cubicBezTo>
                  <a:pt x="1261600" y="1069261"/>
                  <a:pt x="1247127" y="1083733"/>
                  <a:pt x="1229275" y="1083733"/>
                </a:cubicBezTo>
                <a:lnTo>
                  <a:pt x="32324" y="1083733"/>
                </a:lnTo>
                <a:cubicBezTo>
                  <a:pt x="14472" y="1083733"/>
                  <a:pt x="0" y="1069261"/>
                  <a:pt x="0" y="1051409"/>
                </a:cubicBezTo>
                <a:lnTo>
                  <a:pt x="0" y="32324"/>
                </a:lnTo>
                <a:cubicBezTo>
                  <a:pt x="0" y="14472"/>
                  <a:pt x="14472" y="0"/>
                  <a:pt x="32324" y="0"/>
                </a:cubicBezTo>
                <a:close/>
              </a:path>
            </a:pathLst>
          </a:custGeom>
          <a:solidFill>
            <a:srgbClr val="D0E7D0"/>
          </a:solidFill>
        </p:spPr>
      </p:sp>
      <p:sp>
        <p:nvSpPr>
          <p:cNvPr id="11" name="Freeform 11"/>
          <p:cNvSpPr/>
          <p:nvPr/>
        </p:nvSpPr>
        <p:spPr>
          <a:xfrm>
            <a:off x="6716064" y="4610100"/>
            <a:ext cx="4790136" cy="4114800"/>
          </a:xfrm>
          <a:custGeom>
            <a:avLst/>
            <a:gdLst/>
            <a:ahLst/>
            <a:cxnLst/>
            <a:rect l="l" t="t" r="r" b="b"/>
            <a:pathLst>
              <a:path w="1261600" h="1083733">
                <a:moveTo>
                  <a:pt x="32324" y="0"/>
                </a:moveTo>
                <a:lnTo>
                  <a:pt x="1229275" y="0"/>
                </a:lnTo>
                <a:cubicBezTo>
                  <a:pt x="1247127" y="0"/>
                  <a:pt x="1261600" y="14472"/>
                  <a:pt x="1261600" y="32324"/>
                </a:cubicBezTo>
                <a:lnTo>
                  <a:pt x="1261600" y="1051409"/>
                </a:lnTo>
                <a:cubicBezTo>
                  <a:pt x="1261600" y="1069261"/>
                  <a:pt x="1247127" y="1083733"/>
                  <a:pt x="1229275" y="1083733"/>
                </a:cubicBezTo>
                <a:lnTo>
                  <a:pt x="32324" y="1083733"/>
                </a:lnTo>
                <a:cubicBezTo>
                  <a:pt x="14472" y="1083733"/>
                  <a:pt x="0" y="1069261"/>
                  <a:pt x="0" y="1051409"/>
                </a:cubicBezTo>
                <a:lnTo>
                  <a:pt x="0" y="32324"/>
                </a:lnTo>
                <a:cubicBezTo>
                  <a:pt x="0" y="14472"/>
                  <a:pt x="14472" y="0"/>
                  <a:pt x="32324" y="0"/>
                </a:cubicBezTo>
                <a:close/>
              </a:path>
            </a:pathLst>
          </a:custGeom>
          <a:solidFill>
            <a:srgbClr val="D0E7D0"/>
          </a:solidFill>
        </p:spPr>
      </p:sp>
      <p:sp>
        <p:nvSpPr>
          <p:cNvPr id="14" name="Freeform 14"/>
          <p:cNvSpPr/>
          <p:nvPr/>
        </p:nvSpPr>
        <p:spPr>
          <a:xfrm>
            <a:off x="11887200" y="4610100"/>
            <a:ext cx="4684340" cy="4114800"/>
          </a:xfrm>
          <a:custGeom>
            <a:avLst/>
            <a:gdLst/>
            <a:ahLst/>
            <a:cxnLst/>
            <a:rect l="l" t="t" r="r" b="b"/>
            <a:pathLst>
              <a:path w="1233736" h="1083733">
                <a:moveTo>
                  <a:pt x="33054" y="0"/>
                </a:moveTo>
                <a:lnTo>
                  <a:pt x="1200681" y="0"/>
                </a:lnTo>
                <a:cubicBezTo>
                  <a:pt x="1209448" y="0"/>
                  <a:pt x="1217855" y="3483"/>
                  <a:pt x="1224054" y="9681"/>
                </a:cubicBezTo>
                <a:cubicBezTo>
                  <a:pt x="1230253" y="15880"/>
                  <a:pt x="1233736" y="24288"/>
                  <a:pt x="1233736" y="33054"/>
                </a:cubicBezTo>
                <a:lnTo>
                  <a:pt x="1233736" y="1050679"/>
                </a:lnTo>
                <a:cubicBezTo>
                  <a:pt x="1233736" y="1059446"/>
                  <a:pt x="1230253" y="1067853"/>
                  <a:pt x="1224054" y="1074052"/>
                </a:cubicBezTo>
                <a:cubicBezTo>
                  <a:pt x="1217855" y="1080251"/>
                  <a:pt x="1209448" y="1083733"/>
                  <a:pt x="1200681" y="1083733"/>
                </a:cubicBezTo>
                <a:lnTo>
                  <a:pt x="33054" y="1083733"/>
                </a:lnTo>
                <a:cubicBezTo>
                  <a:pt x="24288" y="1083733"/>
                  <a:pt x="15880" y="1080251"/>
                  <a:pt x="9681" y="1074052"/>
                </a:cubicBezTo>
                <a:cubicBezTo>
                  <a:pt x="3483" y="1067853"/>
                  <a:pt x="0" y="1059446"/>
                  <a:pt x="0" y="1050679"/>
                </a:cubicBezTo>
                <a:lnTo>
                  <a:pt x="0" y="33054"/>
                </a:lnTo>
                <a:cubicBezTo>
                  <a:pt x="0" y="24288"/>
                  <a:pt x="3483" y="15880"/>
                  <a:pt x="9681" y="9681"/>
                </a:cubicBezTo>
                <a:cubicBezTo>
                  <a:pt x="15880" y="3483"/>
                  <a:pt x="24288" y="0"/>
                  <a:pt x="33054" y="0"/>
                </a:cubicBezTo>
                <a:close/>
              </a:path>
            </a:pathLst>
          </a:custGeom>
          <a:solidFill>
            <a:srgbClr val="D0E7D0"/>
          </a:solidFill>
        </p:spPr>
      </p:sp>
      <p:sp>
        <p:nvSpPr>
          <p:cNvPr id="16" name="Freeform 16"/>
          <p:cNvSpPr/>
          <p:nvPr/>
        </p:nvSpPr>
        <p:spPr>
          <a:xfrm>
            <a:off x="3488073" y="4133022"/>
            <a:ext cx="903846" cy="954157"/>
          </a:xfrm>
          <a:custGeom>
            <a:avLst/>
            <a:gdLst/>
            <a:ahLst/>
            <a:cxnLst/>
            <a:rect l="l" t="t" r="r" b="b"/>
            <a:pathLst>
              <a:path w="903846" h="954157">
                <a:moveTo>
                  <a:pt x="0" y="0"/>
                </a:moveTo>
                <a:lnTo>
                  <a:pt x="903846" y="0"/>
                </a:lnTo>
                <a:lnTo>
                  <a:pt x="903846" y="954156"/>
                </a:lnTo>
                <a:lnTo>
                  <a:pt x="0" y="954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8659209" y="4133022"/>
            <a:ext cx="903846" cy="954157"/>
          </a:xfrm>
          <a:custGeom>
            <a:avLst/>
            <a:gdLst/>
            <a:ahLst/>
            <a:cxnLst/>
            <a:rect l="l" t="t" r="r" b="b"/>
            <a:pathLst>
              <a:path w="903846" h="954157">
                <a:moveTo>
                  <a:pt x="0" y="0"/>
                </a:moveTo>
                <a:lnTo>
                  <a:pt x="903846" y="0"/>
                </a:lnTo>
                <a:lnTo>
                  <a:pt x="903846" y="954156"/>
                </a:lnTo>
                <a:lnTo>
                  <a:pt x="0" y="954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13777447" y="4133022"/>
            <a:ext cx="903846" cy="954157"/>
          </a:xfrm>
          <a:custGeom>
            <a:avLst/>
            <a:gdLst/>
            <a:ahLst/>
            <a:cxnLst/>
            <a:rect l="l" t="t" r="r" b="b"/>
            <a:pathLst>
              <a:path w="903846" h="954157">
                <a:moveTo>
                  <a:pt x="0" y="0"/>
                </a:moveTo>
                <a:lnTo>
                  <a:pt x="903847" y="0"/>
                </a:lnTo>
                <a:lnTo>
                  <a:pt x="903847" y="954156"/>
                </a:lnTo>
                <a:lnTo>
                  <a:pt x="0" y="954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1" name="TextBox 21"/>
          <p:cNvSpPr txBox="1"/>
          <p:nvPr/>
        </p:nvSpPr>
        <p:spPr>
          <a:xfrm>
            <a:off x="1023937" y="2235234"/>
            <a:ext cx="16230600" cy="1191224"/>
          </a:xfrm>
          <a:prstGeom prst="rect">
            <a:avLst/>
          </a:prstGeom>
        </p:spPr>
        <p:txBody>
          <a:bodyPr lIns="0" tIns="0" rIns="0" bIns="0" rtlCol="0" anchor="t">
            <a:spAutoFit/>
          </a:bodyPr>
          <a:lstStyle/>
          <a:p>
            <a:pPr marL="0" lvl="0" indent="0" algn="ctr">
              <a:lnSpc>
                <a:spcPts val="10199"/>
              </a:lnSpc>
              <a:spcBef>
                <a:spcPct val="0"/>
              </a:spcBef>
            </a:pPr>
            <a:r>
              <a:rPr lang="en-US" sz="7200" b="1" u="none" strike="noStrike" dirty="0">
                <a:solidFill>
                  <a:srgbClr val="376943"/>
                </a:solidFill>
                <a:latin typeface="Arial" panose="020B0604020202020204" pitchFamily="34" charset="0"/>
                <a:cs typeface="Arial" panose="020B0604020202020204" pitchFamily="34" charset="0"/>
              </a:rPr>
              <a:t>HƯỚNG DẪN VỀ NHÀ</a:t>
            </a:r>
          </a:p>
        </p:txBody>
      </p:sp>
      <p:sp>
        <p:nvSpPr>
          <p:cNvPr id="22" name="TextBox 21"/>
          <p:cNvSpPr txBox="1"/>
          <p:nvPr/>
        </p:nvSpPr>
        <p:spPr>
          <a:xfrm>
            <a:off x="1761018" y="5698004"/>
            <a:ext cx="4357956"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6932154" y="5698004"/>
            <a:ext cx="4357956"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24" name="TextBox 23"/>
          <p:cNvSpPr txBox="1"/>
          <p:nvPr/>
        </p:nvSpPr>
        <p:spPr>
          <a:xfrm>
            <a:off x="11919816" y="5793743"/>
            <a:ext cx="4684340" cy="182492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b="1" err="1">
                <a:latin typeface="Arial" panose="020B0604020202020204" pitchFamily="34" charset="0"/>
                <a:cs typeface="Arial" panose="020B0604020202020204" pitchFamily="34" charset="0"/>
              </a:rPr>
              <a:t>Bài</a:t>
            </a:r>
            <a:r>
              <a:rPr lang="en-US" sz="4000" b="1">
                <a:latin typeface="Arial" panose="020B0604020202020204" pitchFamily="34" charset="0"/>
                <a:cs typeface="Arial" panose="020B0604020202020204" pitchFamily="34" charset="0"/>
              </a:rPr>
              <a:t> tập: Chủ đề 1</a:t>
            </a:r>
            <a:endParaRPr lang="en-US" sz="4000" b="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6"/>
          <a:stretch>
            <a:fillRect/>
          </a:stretch>
        </p:blipFill>
        <p:spPr>
          <a:xfrm flipH="1">
            <a:off x="0" y="2959440"/>
            <a:ext cx="2097206" cy="2347163"/>
          </a:xfrm>
          <a:prstGeom prst="rect">
            <a:avLst/>
          </a:prstGeom>
        </p:spPr>
      </p:pic>
      <p:pic>
        <p:nvPicPr>
          <p:cNvPr id="26" name="Picture 25"/>
          <p:cNvPicPr>
            <a:picLocks noChangeAspect="1"/>
          </p:cNvPicPr>
          <p:nvPr/>
        </p:nvPicPr>
        <p:blipFill>
          <a:blip r:embed="rId7"/>
          <a:stretch>
            <a:fillRect/>
          </a:stretch>
        </p:blipFill>
        <p:spPr>
          <a:xfrm>
            <a:off x="14762249" y="8370667"/>
            <a:ext cx="3190649" cy="1537875"/>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a:xfrm>
            <a:off x="1028700" y="1028700"/>
            <a:ext cx="16230600" cy="8229600"/>
            <a:chOff x="0" y="0"/>
            <a:chExt cx="4274726" cy="2167467"/>
          </a:xfrm>
        </p:grpSpPr>
        <p:sp>
          <p:nvSpPr>
            <p:cNvPr id="8" name="Freeform 3"/>
            <p:cNvSpPr/>
            <p:nvPr/>
          </p:nvSpPr>
          <p:spPr>
            <a:xfrm>
              <a:off x="0" y="0"/>
              <a:ext cx="4274726" cy="2167467"/>
            </a:xfrm>
            <a:custGeom>
              <a:avLst/>
              <a:gdLst/>
              <a:ahLst/>
              <a:cxnLst/>
              <a:rect l="l" t="t" r="r" b="b"/>
              <a:pathLst>
                <a:path w="4274726" h="2167467">
                  <a:moveTo>
                    <a:pt x="9540" y="0"/>
                  </a:moveTo>
                  <a:lnTo>
                    <a:pt x="4265186" y="0"/>
                  </a:lnTo>
                  <a:cubicBezTo>
                    <a:pt x="4270455" y="0"/>
                    <a:pt x="4274726" y="4271"/>
                    <a:pt x="4274726" y="9540"/>
                  </a:cubicBezTo>
                  <a:lnTo>
                    <a:pt x="4274726" y="2157927"/>
                  </a:lnTo>
                  <a:cubicBezTo>
                    <a:pt x="4274726" y="2163195"/>
                    <a:pt x="4270455" y="2167467"/>
                    <a:pt x="4265186" y="2167467"/>
                  </a:cubicBezTo>
                  <a:lnTo>
                    <a:pt x="9540" y="2167467"/>
                  </a:lnTo>
                  <a:cubicBezTo>
                    <a:pt x="7010" y="2167467"/>
                    <a:pt x="4583" y="2166462"/>
                    <a:pt x="2794" y="2164673"/>
                  </a:cubicBezTo>
                  <a:cubicBezTo>
                    <a:pt x="1005" y="2162883"/>
                    <a:pt x="0" y="2160457"/>
                    <a:pt x="0" y="2157927"/>
                  </a:cubicBezTo>
                  <a:lnTo>
                    <a:pt x="0" y="9540"/>
                  </a:lnTo>
                  <a:cubicBezTo>
                    <a:pt x="0" y="4271"/>
                    <a:pt x="4271" y="0"/>
                    <a:pt x="9540" y="0"/>
                  </a:cubicBezTo>
                  <a:close/>
                </a:path>
              </a:pathLst>
            </a:custGeom>
            <a:solidFill>
              <a:srgbClr val="D0E7D0"/>
            </a:solidFill>
            <a:ln w="38100" cap="sq">
              <a:solidFill>
                <a:srgbClr val="000000"/>
              </a:solidFill>
              <a:prstDash val="solid"/>
              <a:miter/>
            </a:ln>
          </p:spPr>
        </p:sp>
        <p:sp>
          <p:nvSpPr>
            <p:cNvPr id="9" name="TextBox 4"/>
            <p:cNvSpPr txBox="1"/>
            <p:nvPr/>
          </p:nvSpPr>
          <p:spPr>
            <a:xfrm>
              <a:off x="0" y="-57150"/>
              <a:ext cx="4274726" cy="2224617"/>
            </a:xfrm>
            <a:prstGeom prst="rect">
              <a:avLst/>
            </a:prstGeom>
          </p:spPr>
          <p:txBody>
            <a:bodyPr lIns="50800" tIns="50800" rIns="50800" bIns="50800" rtlCol="0" anchor="ctr"/>
            <a:lstStyle/>
            <a:p>
              <a:pPr algn="ctr">
                <a:lnSpc>
                  <a:spcPts val="4199"/>
                </a:lnSpc>
              </a:pPr>
              <a:endParaRPr>
                <a:solidFill>
                  <a:prstClr val="black"/>
                </a:solidFill>
              </a:endParaRPr>
            </a:p>
          </p:txBody>
        </p:sp>
      </p:grpSp>
      <p:sp>
        <p:nvSpPr>
          <p:cNvPr id="10" name="TextBox 9"/>
          <p:cNvSpPr txBox="1"/>
          <p:nvPr/>
        </p:nvSpPr>
        <p:spPr>
          <a:xfrm>
            <a:off x="1028700" y="2912075"/>
            <a:ext cx="16230600" cy="3557512"/>
          </a:xfrm>
          <a:prstGeom prst="rect">
            <a:avLst/>
          </a:prstGeom>
          <a:noFill/>
        </p:spPr>
        <p:txBody>
          <a:bodyPr wrap="square" rtlCol="0">
            <a:spAutoFit/>
          </a:bodyPr>
          <a:lstStyle/>
          <a:p>
            <a:pPr algn="ctr">
              <a:lnSpc>
                <a:spcPct val="150000"/>
              </a:lnSpc>
            </a:pPr>
            <a:r>
              <a:rPr lang="en-US" sz="8000" b="1" dirty="0">
                <a:solidFill>
                  <a:prstClr val="black"/>
                </a:solidFill>
                <a:latin typeface="Arial" panose="020B0604020202020204" pitchFamily="34" charset="0"/>
                <a:cs typeface="Arial" panose="020B0604020202020204" pitchFamily="34" charset="0"/>
              </a:rPr>
              <a:t>CẢM ƠN SỰ CHÚ Ý </a:t>
            </a:r>
          </a:p>
          <a:p>
            <a:pPr algn="ctr">
              <a:lnSpc>
                <a:spcPct val="150000"/>
              </a:lnSpc>
            </a:pPr>
            <a:r>
              <a:rPr lang="en-US" sz="8000" b="1" dirty="0">
                <a:solidFill>
                  <a:prstClr val="black"/>
                </a:solidFill>
                <a:latin typeface="Arial" panose="020B0604020202020204" pitchFamily="34" charset="0"/>
                <a:cs typeface="Arial" panose="020B0604020202020204" pitchFamily="34" charset="0"/>
              </a:rPr>
              <a:t>LẮNG NGHE CỦA CÁC EM!</a:t>
            </a:r>
          </a:p>
        </p:txBody>
      </p:sp>
      <p:pic>
        <p:nvPicPr>
          <p:cNvPr id="11" name="Picture 10"/>
          <p:cNvPicPr>
            <a:picLocks noChangeAspect="1"/>
          </p:cNvPicPr>
          <p:nvPr/>
        </p:nvPicPr>
        <p:blipFill>
          <a:blip r:embed="rId2"/>
          <a:stretch>
            <a:fillRect/>
          </a:stretch>
        </p:blipFill>
        <p:spPr>
          <a:xfrm>
            <a:off x="685800" y="6490752"/>
            <a:ext cx="4572000" cy="3522945"/>
          </a:xfrm>
          <a:prstGeom prst="rect">
            <a:avLst/>
          </a:prstGeom>
        </p:spPr>
      </p:pic>
      <p:pic>
        <p:nvPicPr>
          <p:cNvPr id="12" name="Picture 11"/>
          <p:cNvPicPr>
            <a:picLocks noChangeAspect="1"/>
          </p:cNvPicPr>
          <p:nvPr/>
        </p:nvPicPr>
        <p:blipFill>
          <a:blip r:embed="rId3"/>
          <a:stretch>
            <a:fillRect/>
          </a:stretch>
        </p:blipFill>
        <p:spPr>
          <a:xfrm flipH="1">
            <a:off x="14401800" y="-2095500"/>
            <a:ext cx="4200735" cy="5048252"/>
          </a:xfrm>
          <a:prstGeom prst="rect">
            <a:avLst/>
          </a:prstGeom>
        </p:spPr>
      </p:pic>
    </p:spTree>
    <p:extLst>
      <p:ext uri="{BB962C8B-B14F-4D97-AF65-F5344CB8AC3E}">
        <p14:creationId xmlns:p14="http://schemas.microsoft.com/office/powerpoint/2010/main" val="288053881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571698" y="1854946"/>
            <a:ext cx="9144603" cy="1769715"/>
          </a:xfrm>
          <a:prstGeom prst="rect">
            <a:avLst/>
          </a:prstGeom>
        </p:spPr>
        <p:txBody>
          <a:bodyPr lIns="0" tIns="0" rIns="0" bIns="0" rtlCol="0" anchor="t">
            <a:spAutoFit/>
          </a:bodyPr>
          <a:lstStyle/>
          <a:p>
            <a:pPr marL="0" lvl="0" indent="0" algn="ctr">
              <a:spcBef>
                <a:spcPct val="0"/>
              </a:spcBef>
            </a:pPr>
            <a:r>
              <a:rPr lang="en-US" sz="11500" b="1" u="none" strike="noStrike" dirty="0">
                <a:solidFill>
                  <a:srgbClr val="376943"/>
                </a:solidFill>
                <a:latin typeface="Arial" panose="020B0604020202020204" pitchFamily="34" charset="0"/>
                <a:cs typeface="Arial" panose="020B0604020202020204" pitchFamily="34" charset="0"/>
              </a:rPr>
              <a:t>I.</a:t>
            </a:r>
          </a:p>
        </p:txBody>
      </p:sp>
      <p:sp>
        <p:nvSpPr>
          <p:cNvPr id="4" name="Freeform 4"/>
          <p:cNvSpPr/>
          <p:nvPr/>
        </p:nvSpPr>
        <p:spPr>
          <a:xfrm>
            <a:off x="-4695439" y="-185051"/>
            <a:ext cx="7866879" cy="10657102"/>
          </a:xfrm>
          <a:custGeom>
            <a:avLst/>
            <a:gdLst/>
            <a:ahLst/>
            <a:cxnLst/>
            <a:rect l="l" t="t" r="r" b="b"/>
            <a:pathLst>
              <a:path w="7866879" h="10657102">
                <a:moveTo>
                  <a:pt x="0" y="0"/>
                </a:moveTo>
                <a:lnTo>
                  <a:pt x="7866878" y="0"/>
                </a:lnTo>
                <a:lnTo>
                  <a:pt x="7866878"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5115977" y="-185051"/>
            <a:ext cx="7866879" cy="10657102"/>
          </a:xfrm>
          <a:custGeom>
            <a:avLst/>
            <a:gdLst/>
            <a:ahLst/>
            <a:cxnLst/>
            <a:rect l="l" t="t" r="r" b="b"/>
            <a:pathLst>
              <a:path w="7866879" h="10657102">
                <a:moveTo>
                  <a:pt x="0" y="0"/>
                </a:moveTo>
                <a:lnTo>
                  <a:pt x="7866879" y="0"/>
                </a:lnTo>
                <a:lnTo>
                  <a:pt x="7866879" y="10657102"/>
                </a:lnTo>
                <a:lnTo>
                  <a:pt x="0" y="106571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7" name="Freeform 7"/>
          <p:cNvSpPr/>
          <p:nvPr/>
        </p:nvSpPr>
        <p:spPr>
          <a:xfrm>
            <a:off x="5121372" y="4087631"/>
            <a:ext cx="8077803" cy="3966575"/>
          </a:xfrm>
          <a:custGeom>
            <a:avLst/>
            <a:gdLst/>
            <a:ahLst/>
            <a:cxnLst/>
            <a:rect l="l" t="t" r="r" b="b"/>
            <a:pathLst>
              <a:path w="2127487" h="1044695">
                <a:moveTo>
                  <a:pt x="19168" y="0"/>
                </a:moveTo>
                <a:lnTo>
                  <a:pt x="2108319" y="0"/>
                </a:lnTo>
                <a:cubicBezTo>
                  <a:pt x="2113403" y="0"/>
                  <a:pt x="2118278" y="2020"/>
                  <a:pt x="2121873" y="5614"/>
                </a:cubicBezTo>
                <a:cubicBezTo>
                  <a:pt x="2125468" y="9209"/>
                  <a:pt x="2127487" y="14085"/>
                  <a:pt x="2127487" y="19168"/>
                </a:cubicBezTo>
                <a:lnTo>
                  <a:pt x="2127487" y="1025526"/>
                </a:lnTo>
                <a:cubicBezTo>
                  <a:pt x="2127487" y="1030610"/>
                  <a:pt x="2125468" y="1035486"/>
                  <a:pt x="2121873" y="1039080"/>
                </a:cubicBezTo>
                <a:cubicBezTo>
                  <a:pt x="2118278" y="1042675"/>
                  <a:pt x="2113403" y="1044695"/>
                  <a:pt x="2108319" y="1044695"/>
                </a:cubicBezTo>
                <a:lnTo>
                  <a:pt x="19168" y="1044695"/>
                </a:lnTo>
                <a:cubicBezTo>
                  <a:pt x="14085" y="1044695"/>
                  <a:pt x="9209" y="1042675"/>
                  <a:pt x="5614" y="1039080"/>
                </a:cubicBezTo>
                <a:cubicBezTo>
                  <a:pt x="2020" y="1035486"/>
                  <a:pt x="0" y="1030610"/>
                  <a:pt x="0" y="1025526"/>
                </a:cubicBezTo>
                <a:lnTo>
                  <a:pt x="0" y="19168"/>
                </a:lnTo>
                <a:cubicBezTo>
                  <a:pt x="0" y="14085"/>
                  <a:pt x="2020" y="9209"/>
                  <a:pt x="5614" y="5614"/>
                </a:cubicBezTo>
                <a:cubicBezTo>
                  <a:pt x="9209" y="2020"/>
                  <a:pt x="14085" y="0"/>
                  <a:pt x="19168" y="0"/>
                </a:cubicBezTo>
                <a:close/>
              </a:path>
            </a:pathLst>
          </a:custGeom>
          <a:solidFill>
            <a:srgbClr val="F6CD46"/>
          </a:solidFill>
        </p:spPr>
      </p:sp>
      <p:sp>
        <p:nvSpPr>
          <p:cNvPr id="9" name="Freeform 9"/>
          <p:cNvSpPr/>
          <p:nvPr/>
        </p:nvSpPr>
        <p:spPr>
          <a:xfrm>
            <a:off x="3720690" y="5665071"/>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3852365" y="5613485"/>
            <a:ext cx="746487" cy="788039"/>
          </a:xfrm>
          <a:custGeom>
            <a:avLst/>
            <a:gdLst/>
            <a:ahLst/>
            <a:cxnLst/>
            <a:rect l="l" t="t" r="r" b="b"/>
            <a:pathLst>
              <a:path w="746487" h="788039">
                <a:moveTo>
                  <a:pt x="0" y="0"/>
                </a:moveTo>
                <a:lnTo>
                  <a:pt x="746487" y="0"/>
                </a:lnTo>
                <a:lnTo>
                  <a:pt x="746487" y="788038"/>
                </a:lnTo>
                <a:lnTo>
                  <a:pt x="0" y="7880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0"/>
          <p:cNvSpPr txBox="1"/>
          <p:nvPr/>
        </p:nvSpPr>
        <p:spPr>
          <a:xfrm>
            <a:off x="5494112" y="5143500"/>
            <a:ext cx="7332321" cy="1549014"/>
          </a:xfrm>
          <a:prstGeom prst="rect">
            <a:avLst/>
          </a:prstGeom>
          <a:noFill/>
        </p:spPr>
        <p:txBody>
          <a:bodyPr wrap="square" rtlCol="0">
            <a:spAutoFit/>
          </a:bodyPr>
          <a:lstStyle/>
          <a:p>
            <a:pPr algn="ctr">
              <a:lnSpc>
                <a:spcPct val="150000"/>
              </a:lnSpc>
            </a:pPr>
            <a:r>
              <a:rPr lang="en-US" sz="7200" b="1">
                <a:latin typeface="Arial" panose="020B0604020202020204" pitchFamily="34" charset="0"/>
                <a:cs typeface="Arial" panose="020B0604020202020204" pitchFamily="34" charset="0"/>
              </a:rPr>
              <a:t>ĐỘNG NĂNG</a:t>
            </a:r>
            <a:endParaRPr lang="en-US" sz="7200" b="1" dirty="0">
              <a:latin typeface="Arial" panose="020B0604020202020204" pitchFamily="34" charset="0"/>
              <a:cs typeface="Arial" panose="020B0604020202020204" pitchFamily="34" charset="0"/>
            </a:endParaRPr>
          </a:p>
        </p:txBody>
      </p:sp>
    </p:spTree>
  </p:cSld>
  <p:clrMapOvr>
    <a:masterClrMapping/>
  </p:clrMapOvr>
  <p:transition spd="med">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83712" y="6766014"/>
            <a:ext cx="5874131" cy="3264568"/>
            <a:chOff x="-231966" y="996615"/>
            <a:chExt cx="5874131" cy="3264568"/>
          </a:xfrm>
        </p:grpSpPr>
        <p:sp>
          <p:nvSpPr>
            <p:cNvPr id="2" name="Freeform 2"/>
            <p:cNvSpPr/>
            <p:nvPr/>
          </p:nvSpPr>
          <p:spPr>
            <a:xfrm rot="-478080">
              <a:off x="-231966" y="996615"/>
              <a:ext cx="5874131" cy="3264568"/>
            </a:xfrm>
            <a:custGeom>
              <a:avLst/>
              <a:gdLst/>
              <a:ahLst/>
              <a:cxnLst/>
              <a:rect l="l" t="t" r="r" b="b"/>
              <a:pathLst>
                <a:path w="4169820" h="4063679">
                  <a:moveTo>
                    <a:pt x="0" y="0"/>
                  </a:moveTo>
                  <a:lnTo>
                    <a:pt x="4169820" y="0"/>
                  </a:lnTo>
                  <a:lnTo>
                    <a:pt x="4169820" y="4063679"/>
                  </a:lnTo>
                  <a:lnTo>
                    <a:pt x="0" y="40636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5"/>
            <p:cNvSpPr txBox="1"/>
            <p:nvPr/>
          </p:nvSpPr>
          <p:spPr>
            <a:xfrm>
              <a:off x="838200" y="2215563"/>
              <a:ext cx="3733800" cy="830997"/>
            </a:xfrm>
            <a:prstGeom prst="rect">
              <a:avLst/>
            </a:prstGeom>
            <a:noFill/>
          </p:spPr>
          <p:txBody>
            <a:bodyPr wrap="square" rtlCol="0">
              <a:spAutoFit/>
            </a:bodyPr>
            <a:lstStyle/>
            <a:p>
              <a:pPr algn="ctr"/>
              <a:r>
                <a:rPr lang="en-US" sz="4800" b="1" dirty="0">
                  <a:solidFill>
                    <a:srgbClr val="D84C1C"/>
                  </a:solidFill>
                  <a:latin typeface="Arial" panose="020B0604020202020204" pitchFamily="34" charset="0"/>
                  <a:cs typeface="Arial" panose="020B0604020202020204" pitchFamily="34" charset="0"/>
                </a:rPr>
                <a:t>KHÁI NIỆM:</a:t>
              </a:r>
            </a:p>
          </p:txBody>
        </p:sp>
      </p:grpSp>
      <p:sp>
        <p:nvSpPr>
          <p:cNvPr id="8" name="Rectangle 7"/>
          <p:cNvSpPr/>
          <p:nvPr/>
        </p:nvSpPr>
        <p:spPr>
          <a:xfrm>
            <a:off x="7216872" y="7428802"/>
            <a:ext cx="10196657" cy="1938992"/>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Động năng </a:t>
            </a:r>
            <a:r>
              <a:rPr lang="vi-VN" sz="4000" dirty="0">
                <a:latin typeface="Arial" panose="020B0604020202020204" pitchFamily="34" charset="0"/>
                <a:cs typeface="Arial" panose="020B0604020202020204" pitchFamily="34" charset="0"/>
              </a:rPr>
              <a:t>là năng lượng vật có được do chuyển động.</a:t>
            </a:r>
            <a:endParaRPr lang="en-US" sz="40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721F15E-73CD-3740-8A57-FD49886C6C1B}"/>
              </a:ext>
            </a:extLst>
          </p:cNvPr>
          <p:cNvGrpSpPr/>
          <p:nvPr/>
        </p:nvGrpSpPr>
        <p:grpSpPr>
          <a:xfrm>
            <a:off x="2742811" y="1897380"/>
            <a:ext cx="14931835" cy="3672093"/>
            <a:chOff x="-1011183" y="423081"/>
            <a:chExt cx="11024107" cy="2711089"/>
          </a:xfrm>
        </p:grpSpPr>
        <p:sp>
          <p:nvSpPr>
            <p:cNvPr id="4" name="Freeform 6">
              <a:extLst>
                <a:ext uri="{FF2B5EF4-FFF2-40B4-BE49-F238E27FC236}">
                  <a16:creationId xmlns:a16="http://schemas.microsoft.com/office/drawing/2014/main" id="{9B006399-3B7B-62FA-3A0F-5FD5F79974D1}"/>
                </a:ext>
              </a:extLst>
            </p:cNvPr>
            <p:cNvSpPr/>
            <p:nvPr/>
          </p:nvSpPr>
          <p:spPr>
            <a:xfrm>
              <a:off x="-1011183" y="551119"/>
              <a:ext cx="1905000" cy="2583051"/>
            </a:xfrm>
            <a:custGeom>
              <a:avLst/>
              <a:gdLst/>
              <a:ahLst/>
              <a:cxnLst/>
              <a:rect l="l" t="t" r="r" b="b"/>
              <a:pathLst>
                <a:path w="3313342" h="4492668">
                  <a:moveTo>
                    <a:pt x="0" y="0"/>
                  </a:moveTo>
                  <a:lnTo>
                    <a:pt x="3313343" y="0"/>
                  </a:lnTo>
                  <a:lnTo>
                    <a:pt x="3313343" y="4492668"/>
                  </a:lnTo>
                  <a:lnTo>
                    <a:pt x="0" y="4492668"/>
                  </a:lnTo>
                  <a:lnTo>
                    <a:pt x="0" y="0"/>
                  </a:lnTo>
                  <a:close/>
                </a:path>
              </a:pathLst>
            </a:custGeom>
            <a:blipFill>
              <a:blip r:embed="rId4"/>
              <a:stretch>
                <a:fillRect/>
              </a:stretch>
            </a:blipFill>
          </p:spPr>
        </p:sp>
        <p:grpSp>
          <p:nvGrpSpPr>
            <p:cNvPr id="5" name="Group 4">
              <a:extLst>
                <a:ext uri="{FF2B5EF4-FFF2-40B4-BE49-F238E27FC236}">
                  <a16:creationId xmlns:a16="http://schemas.microsoft.com/office/drawing/2014/main" id="{FCBB3A5F-0DA7-94FF-1A8C-FEA9E615FBD5}"/>
                </a:ext>
              </a:extLst>
            </p:cNvPr>
            <p:cNvGrpSpPr/>
            <p:nvPr/>
          </p:nvGrpSpPr>
          <p:grpSpPr>
            <a:xfrm>
              <a:off x="789077" y="423081"/>
              <a:ext cx="9223847" cy="2028954"/>
              <a:chOff x="789077" y="423081"/>
              <a:chExt cx="9223847" cy="2028954"/>
            </a:xfrm>
          </p:grpSpPr>
          <p:sp>
            <p:nvSpPr>
              <p:cNvPr id="12" name="Freeform 5">
                <a:extLst>
                  <a:ext uri="{FF2B5EF4-FFF2-40B4-BE49-F238E27FC236}">
                    <a16:creationId xmlns:a16="http://schemas.microsoft.com/office/drawing/2014/main" id="{7CFFD2A7-05E6-8FFA-860F-B685A63E22E5}"/>
                  </a:ext>
                </a:extLst>
              </p:cNvPr>
              <p:cNvSpPr/>
              <p:nvPr/>
            </p:nvSpPr>
            <p:spPr>
              <a:xfrm flipV="1">
                <a:off x="789077" y="423081"/>
                <a:ext cx="9223847" cy="2028954"/>
              </a:xfrm>
              <a:custGeom>
                <a:avLst/>
                <a:gdLst/>
                <a:ahLst/>
                <a:cxnLst/>
                <a:rect l="l" t="t" r="r" b="b"/>
                <a:pathLst>
                  <a:path w="6325488" h="2368933">
                    <a:moveTo>
                      <a:pt x="0" y="2368933"/>
                    </a:moveTo>
                    <a:lnTo>
                      <a:pt x="6325489" y="2368933"/>
                    </a:lnTo>
                    <a:lnTo>
                      <a:pt x="6325489" y="0"/>
                    </a:lnTo>
                    <a:lnTo>
                      <a:pt x="0" y="0"/>
                    </a:lnTo>
                    <a:lnTo>
                      <a:pt x="0" y="2368933"/>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TextBox 8">
                <a:extLst>
                  <a:ext uri="{FF2B5EF4-FFF2-40B4-BE49-F238E27FC236}">
                    <a16:creationId xmlns:a16="http://schemas.microsoft.com/office/drawing/2014/main" id="{741B2ADB-731A-6892-2257-A344A11DD11D}"/>
                  </a:ext>
                </a:extLst>
              </p:cNvPr>
              <p:cNvSpPr txBox="1"/>
              <p:nvPr/>
            </p:nvSpPr>
            <p:spPr>
              <a:xfrm>
                <a:off x="2308046" y="797976"/>
                <a:ext cx="7032264" cy="1439028"/>
              </a:xfrm>
              <a:prstGeom prst="rect">
                <a:avLst/>
              </a:prstGeom>
            </p:spPr>
            <p:txBody>
              <a:bodyPr wrap="square" lIns="0" tIns="0" rIns="0" bIns="0" rtlCol="0" anchor="t">
                <a:spAutoFit/>
              </a:bodyPr>
              <a:lstStyle/>
              <a:p>
                <a:pPr algn="just">
                  <a:lnSpc>
                    <a:spcPct val="150000"/>
                  </a:lnSpc>
                  <a:spcBef>
                    <a:spcPct val="0"/>
                  </a:spcBef>
                  <a:defRPr/>
                </a:pPr>
                <a:r>
                  <a:rPr lang="en-US" sz="4500">
                    <a:effectLst/>
                    <a:latin typeface="Arial" panose="020B0604020202020204" pitchFamily="34" charset="0"/>
                    <a:ea typeface="Calibri" panose="020F0502020204030204" pitchFamily="34" charset="0"/>
                    <a:cs typeface="Arial" panose="020B0604020202020204" pitchFamily="34" charset="0"/>
                  </a:rPr>
                  <a:t>Nghiên cứu SGK và nêu khái niệm động năng.</a:t>
                </a:r>
              </a:p>
            </p:txBody>
          </p:sp>
        </p:grpSp>
      </p:grpSp>
      <p:sp>
        <p:nvSpPr>
          <p:cNvPr id="20" name="Arrow: Curved Right 19">
            <a:extLst>
              <a:ext uri="{FF2B5EF4-FFF2-40B4-BE49-F238E27FC236}">
                <a16:creationId xmlns:a16="http://schemas.microsoft.com/office/drawing/2014/main" id="{30296582-6250-0766-18A7-22B3505E4FB6}"/>
              </a:ext>
            </a:extLst>
          </p:cNvPr>
          <p:cNvSpPr/>
          <p:nvPr/>
        </p:nvSpPr>
        <p:spPr>
          <a:xfrm>
            <a:off x="685800" y="5783896"/>
            <a:ext cx="2057011" cy="1644906"/>
          </a:xfrm>
          <a:prstGeom prst="curv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B54D3411-550D-A47A-B9AB-D25023ED8141}"/>
              </a:ext>
            </a:extLst>
          </p:cNvPr>
          <p:cNvSpPr txBox="1"/>
          <p:nvPr/>
        </p:nvSpPr>
        <p:spPr>
          <a:xfrm>
            <a:off x="1" y="168285"/>
            <a:ext cx="18288000" cy="1103892"/>
          </a:xfrm>
          <a:prstGeom prst="rect">
            <a:avLst/>
          </a:prstGeom>
          <a:noFill/>
        </p:spPr>
        <p:txBody>
          <a:bodyPr wrap="square">
            <a:spAutoFit/>
          </a:bodyPr>
          <a:lstStyle/>
          <a:p>
            <a:pPr marL="0" marR="0" algn="ctr">
              <a:lnSpc>
                <a:spcPct val="150000"/>
              </a:lnSpc>
              <a:spcBef>
                <a:spcPts val="0"/>
              </a:spcBef>
              <a:spcAft>
                <a:spcPts val="800"/>
              </a:spcAft>
            </a:pP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 Xác định biểu thức tính động năng</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667EDF8-C2ED-DF4C-FC12-9EB3B0C968EC}"/>
              </a:ext>
            </a:extLst>
          </p:cNvPr>
          <p:cNvGrpSpPr/>
          <p:nvPr/>
        </p:nvGrpSpPr>
        <p:grpSpPr>
          <a:xfrm>
            <a:off x="4348140" y="594636"/>
            <a:ext cx="9591720" cy="1612293"/>
            <a:chOff x="3931920" y="451153"/>
            <a:chExt cx="9591720" cy="1612293"/>
          </a:xfrm>
        </p:grpSpPr>
        <p:pic>
          <p:nvPicPr>
            <p:cNvPr id="3" name="Picture 10">
              <a:extLst>
                <a:ext uri="{FF2B5EF4-FFF2-40B4-BE49-F238E27FC236}">
                  <a16:creationId xmlns:a16="http://schemas.microsoft.com/office/drawing/2014/main" id="{73059E84-566B-536A-67B9-08211FECF6D4}"/>
                </a:ext>
              </a:extLst>
            </p:cNvPr>
            <p:cNvPicPr>
              <a:picLocks noChangeAspect="1"/>
            </p:cNvPicPr>
            <p:nvPr/>
          </p:nvPicPr>
          <p:blipFill>
            <a:blip r:embed="rId2"/>
            <a:srcRect/>
            <a:stretch>
              <a:fillRect/>
            </a:stretch>
          </p:blipFill>
          <p:spPr>
            <a:xfrm>
              <a:off x="3931920" y="451153"/>
              <a:ext cx="1600200" cy="1612293"/>
            </a:xfrm>
            <a:prstGeom prst="rect">
              <a:avLst/>
            </a:prstGeom>
          </p:spPr>
        </p:pic>
        <p:sp>
          <p:nvSpPr>
            <p:cNvPr id="5" name="TextBox 4">
              <a:extLst>
                <a:ext uri="{FF2B5EF4-FFF2-40B4-BE49-F238E27FC236}">
                  <a16:creationId xmlns:a16="http://schemas.microsoft.com/office/drawing/2014/main" id="{C691EE56-046F-97EC-E040-FE107EC6CCA8}"/>
                </a:ext>
              </a:extLst>
            </p:cNvPr>
            <p:cNvSpPr txBox="1"/>
            <p:nvPr/>
          </p:nvSpPr>
          <p:spPr>
            <a:xfrm>
              <a:off x="5836920" y="723900"/>
              <a:ext cx="7686720" cy="784830"/>
            </a:xfrm>
            <a:prstGeom prst="rect">
              <a:avLst/>
            </a:prstGeom>
            <a:noFill/>
          </p:spPr>
          <p:txBody>
            <a:bodyPr wrap="none" rtlCol="0">
              <a:spAutoFit/>
            </a:bodyPr>
            <a:lstStyle/>
            <a:p>
              <a:r>
                <a:rPr lang="en-US" sz="4500">
                  <a:latin typeface="Arial" panose="020B0604020202020204" pitchFamily="34" charset="0"/>
                  <a:cs typeface="Arial" panose="020B0604020202020204" pitchFamily="34" charset="0"/>
                </a:rPr>
                <a:t>Phân tích ví dụ về động năng</a:t>
              </a:r>
            </a:p>
          </p:txBody>
        </p:sp>
      </p:grpSp>
      <p:grpSp>
        <p:nvGrpSpPr>
          <p:cNvPr id="13" name="Group 12">
            <a:extLst>
              <a:ext uri="{FF2B5EF4-FFF2-40B4-BE49-F238E27FC236}">
                <a16:creationId xmlns:a16="http://schemas.microsoft.com/office/drawing/2014/main" id="{725ABFB8-07DE-5955-637D-1A42168BAFDD}"/>
              </a:ext>
            </a:extLst>
          </p:cNvPr>
          <p:cNvGrpSpPr/>
          <p:nvPr/>
        </p:nvGrpSpPr>
        <p:grpSpPr>
          <a:xfrm>
            <a:off x="3271329" y="2621219"/>
            <a:ext cx="11292194" cy="7311867"/>
            <a:chOff x="3271329" y="2621219"/>
            <a:chExt cx="11292194" cy="7311867"/>
          </a:xfrm>
        </p:grpSpPr>
        <p:pic>
          <p:nvPicPr>
            <p:cNvPr id="2" name="Picture 1">
              <a:extLst>
                <a:ext uri="{FF2B5EF4-FFF2-40B4-BE49-F238E27FC236}">
                  <a16:creationId xmlns:a16="http://schemas.microsoft.com/office/drawing/2014/main" id="{73026091-A30D-5D87-D333-B268BFA0042A}"/>
                </a:ext>
              </a:extLst>
            </p:cNvPr>
            <p:cNvPicPr>
              <a:picLocks noChangeAspect="1"/>
            </p:cNvPicPr>
            <p:nvPr/>
          </p:nvPicPr>
          <p:blipFill rotWithShape="1">
            <a:blip r:embed="rId3"/>
            <a:srcRect b="21953"/>
            <a:stretch/>
          </p:blipFill>
          <p:spPr>
            <a:xfrm>
              <a:off x="4648200" y="2621219"/>
              <a:ext cx="8538453" cy="6215698"/>
            </a:xfrm>
            <a:prstGeom prst="rect">
              <a:avLst/>
            </a:prstGeom>
          </p:spPr>
        </p:pic>
        <p:sp>
          <p:nvSpPr>
            <p:cNvPr id="12" name="TextBox 11">
              <a:extLst>
                <a:ext uri="{FF2B5EF4-FFF2-40B4-BE49-F238E27FC236}">
                  <a16:creationId xmlns:a16="http://schemas.microsoft.com/office/drawing/2014/main" id="{DC82DD05-89DD-1F19-3E4F-C46B0FB39894}"/>
                </a:ext>
              </a:extLst>
            </p:cNvPr>
            <p:cNvSpPr txBox="1"/>
            <p:nvPr/>
          </p:nvSpPr>
          <p:spPr>
            <a:xfrm>
              <a:off x="3271329" y="9225200"/>
              <a:ext cx="11292194" cy="707886"/>
            </a:xfrm>
            <a:prstGeom prst="rect">
              <a:avLst/>
            </a:prstGeom>
            <a:noFill/>
          </p:spPr>
          <p:txBody>
            <a:bodyPr wrap="none" rtlCol="0">
              <a:spAutoFit/>
            </a:bodyPr>
            <a:lstStyle/>
            <a:p>
              <a:r>
                <a:rPr lang="en-US" sz="4000" i="1">
                  <a:latin typeface="Arial" panose="020B0604020202020204" pitchFamily="34" charset="0"/>
                  <a:cs typeface="Arial" panose="020B0604020202020204" pitchFamily="34" charset="0"/>
                </a:rPr>
                <a:t>Hình 2.2 Viên bi đỏ va chạm với các viên bi xanh</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3BE0335-04FE-768E-0260-301FC26D8F84}"/>
              </a:ext>
            </a:extLst>
          </p:cNvPr>
          <p:cNvGrpSpPr/>
          <p:nvPr/>
        </p:nvGrpSpPr>
        <p:grpSpPr>
          <a:xfrm>
            <a:off x="0" y="190500"/>
            <a:ext cx="18288000" cy="3075443"/>
            <a:chOff x="0" y="5640895"/>
            <a:chExt cx="18288000" cy="3693605"/>
          </a:xfrm>
        </p:grpSpPr>
        <p:sp>
          <p:nvSpPr>
            <p:cNvPr id="8" name="Rectangle 7">
              <a:extLst>
                <a:ext uri="{FF2B5EF4-FFF2-40B4-BE49-F238E27FC236}">
                  <a16:creationId xmlns:a16="http://schemas.microsoft.com/office/drawing/2014/main" id="{0370C090-DFB1-7432-67C3-E9462C10DFC3}"/>
                </a:ext>
              </a:extLst>
            </p:cNvPr>
            <p:cNvSpPr/>
            <p:nvPr/>
          </p:nvSpPr>
          <p:spPr>
            <a:xfrm>
              <a:off x="0" y="6896100"/>
              <a:ext cx="18288000" cy="2438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en-US" sz="4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hỏi (SGK – tr14)</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Lấy ví dụ về các vật có động năng trong đời sống.</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19">
              <a:extLst>
                <a:ext uri="{FF2B5EF4-FFF2-40B4-BE49-F238E27FC236}">
                  <a16:creationId xmlns:a16="http://schemas.microsoft.com/office/drawing/2014/main" id="{D127B462-838A-1BB8-5472-5006E3E3AE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4800" y="5640895"/>
              <a:ext cx="2931864" cy="2510409"/>
            </a:xfrm>
            <a:prstGeom prst="rect">
              <a:avLst/>
            </a:prstGeom>
          </p:spPr>
        </p:pic>
      </p:grpSp>
      <p:grpSp>
        <p:nvGrpSpPr>
          <p:cNvPr id="21" name="Group 20">
            <a:extLst>
              <a:ext uri="{FF2B5EF4-FFF2-40B4-BE49-F238E27FC236}">
                <a16:creationId xmlns:a16="http://schemas.microsoft.com/office/drawing/2014/main" id="{57F327B5-FBD9-B3E1-0DFC-01C3CC04AA6B}"/>
              </a:ext>
            </a:extLst>
          </p:cNvPr>
          <p:cNvGrpSpPr/>
          <p:nvPr/>
        </p:nvGrpSpPr>
        <p:grpSpPr>
          <a:xfrm>
            <a:off x="914400" y="4841847"/>
            <a:ext cx="5015648" cy="4358422"/>
            <a:chOff x="875281" y="4318697"/>
            <a:chExt cx="5015648" cy="4358422"/>
          </a:xfrm>
        </p:grpSpPr>
        <p:pic>
          <p:nvPicPr>
            <p:cNvPr id="4" name="Picture 3">
              <a:extLst>
                <a:ext uri="{FF2B5EF4-FFF2-40B4-BE49-F238E27FC236}">
                  <a16:creationId xmlns:a16="http://schemas.microsoft.com/office/drawing/2014/main" id="{071DEDA6-45FF-FBDC-A7C2-9FCE3898AAEC}"/>
                </a:ext>
              </a:extLst>
            </p:cNvPr>
            <p:cNvPicPr>
              <a:picLocks noChangeAspect="1"/>
            </p:cNvPicPr>
            <p:nvPr/>
          </p:nvPicPr>
          <p:blipFill>
            <a:blip r:embed="rId4"/>
            <a:stretch>
              <a:fillRect/>
            </a:stretch>
          </p:blipFill>
          <p:spPr>
            <a:xfrm>
              <a:off x="875281" y="4318697"/>
              <a:ext cx="4866469" cy="3343768"/>
            </a:xfrm>
            <a:prstGeom prst="rect">
              <a:avLst/>
            </a:prstGeom>
          </p:spPr>
        </p:pic>
        <p:sp>
          <p:nvSpPr>
            <p:cNvPr id="12" name="TextBox 11">
              <a:extLst>
                <a:ext uri="{FF2B5EF4-FFF2-40B4-BE49-F238E27FC236}">
                  <a16:creationId xmlns:a16="http://schemas.microsoft.com/office/drawing/2014/main" id="{4BE91033-823C-0A48-F0F6-FA2BD6D79C9B}"/>
                </a:ext>
              </a:extLst>
            </p:cNvPr>
            <p:cNvSpPr txBox="1"/>
            <p:nvPr/>
          </p:nvSpPr>
          <p:spPr>
            <a:xfrm>
              <a:off x="968055" y="7876707"/>
              <a:ext cx="4922874" cy="800412"/>
            </a:xfrm>
            <a:prstGeom prst="rect">
              <a:avLst/>
            </a:prstGeom>
            <a:noFill/>
          </p:spPr>
          <p:txBody>
            <a:bodyPr wrap="square">
              <a:spAutoFit/>
            </a:bodyPr>
            <a:lstStyle/>
            <a:p>
              <a:pPr marL="0" marR="0" algn="just">
                <a:lnSpc>
                  <a:spcPct val="150000"/>
                </a:lnSpc>
                <a:spcBef>
                  <a:spcPts val="0"/>
                </a:spcBef>
                <a:spcAft>
                  <a:spcPts val="800"/>
                </a:spcAft>
              </a:pPr>
              <a:r>
                <a:rPr lang="en-US" sz="3500" i="1">
                  <a:solidFill>
                    <a:srgbClr val="000000"/>
                  </a:solidFill>
                  <a:effectLst/>
                  <a:latin typeface="Arial" panose="020B0604020202020204" pitchFamily="34" charset="0"/>
                  <a:ea typeface="Calibri" panose="020F0502020204030204" pitchFamily="34" charset="0"/>
                  <a:cs typeface="Arial" panose="020B0604020202020204" pitchFamily="34" charset="0"/>
                </a:rPr>
                <a:t>Quả bóng lăn trên sân.</a:t>
              </a:r>
              <a:endParaRPr lang="en-US" sz="3500"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7D6B6753-F09D-2110-325B-2679E517CC69}"/>
              </a:ext>
            </a:extLst>
          </p:cNvPr>
          <p:cNvGrpSpPr/>
          <p:nvPr/>
        </p:nvGrpSpPr>
        <p:grpSpPr>
          <a:xfrm>
            <a:off x="6460068" y="4841847"/>
            <a:ext cx="5015652" cy="5114181"/>
            <a:chOff x="6420949" y="4318697"/>
            <a:chExt cx="5015652" cy="5114181"/>
          </a:xfrm>
        </p:grpSpPr>
        <p:pic>
          <p:nvPicPr>
            <p:cNvPr id="1026" name="Picture 2" descr="Trường hợp nào tài xế được dừng xe trên đường cao tốc?">
              <a:extLst>
                <a:ext uri="{FF2B5EF4-FFF2-40B4-BE49-F238E27FC236}">
                  <a16:creationId xmlns:a16="http://schemas.microsoft.com/office/drawing/2014/main" id="{8AD21C34-6CBE-4FBD-EE93-41166B4698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0949" y="4318697"/>
              <a:ext cx="5015652" cy="33437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09E86F2-5267-8FFA-8A28-2DCE4AFDD256}"/>
                </a:ext>
              </a:extLst>
            </p:cNvPr>
            <p:cNvSpPr txBox="1"/>
            <p:nvPr/>
          </p:nvSpPr>
          <p:spPr>
            <a:xfrm>
              <a:off x="6420949" y="7824553"/>
              <a:ext cx="4914036" cy="1608325"/>
            </a:xfrm>
            <a:prstGeom prst="rect">
              <a:avLst/>
            </a:prstGeom>
            <a:noFill/>
          </p:spPr>
          <p:txBody>
            <a:bodyPr wrap="square">
              <a:spAutoFit/>
            </a:bodyPr>
            <a:lstStyle/>
            <a:p>
              <a:pPr marL="0" marR="0" algn="just">
                <a:lnSpc>
                  <a:spcPct val="150000"/>
                </a:lnSpc>
                <a:spcBef>
                  <a:spcPts val="0"/>
                </a:spcBef>
                <a:spcAft>
                  <a:spcPts val="800"/>
                </a:spcAft>
              </a:pPr>
              <a:r>
                <a:rPr lang="en-US" sz="3500" i="1">
                  <a:solidFill>
                    <a:srgbClr val="000000"/>
                  </a:solidFill>
                  <a:effectLst/>
                  <a:latin typeface="Arial" panose="020B0604020202020204" pitchFamily="34" charset="0"/>
                  <a:ea typeface="Calibri" panose="020F0502020204030204" pitchFamily="34" charset="0"/>
                  <a:cs typeface="Arial" panose="020B0604020202020204" pitchFamily="34" charset="0"/>
                </a:rPr>
                <a:t>Ô tô đang di chuyển trên đường cao tốc.</a:t>
              </a:r>
              <a:endParaRPr lang="en-US" sz="3500"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27E3C7A5-71F1-7E63-6BD5-F730010FD3DB}"/>
              </a:ext>
            </a:extLst>
          </p:cNvPr>
          <p:cNvGrpSpPr/>
          <p:nvPr/>
        </p:nvGrpSpPr>
        <p:grpSpPr>
          <a:xfrm>
            <a:off x="12154919" y="4841847"/>
            <a:ext cx="5353324" cy="5117650"/>
            <a:chOff x="12115800" y="4318697"/>
            <a:chExt cx="5353324" cy="5117650"/>
          </a:xfrm>
        </p:grpSpPr>
        <p:pic>
          <p:nvPicPr>
            <p:cNvPr id="1028" name="Picture 4" descr="Cuộc cách mạng hàng không: Máy bay điện đã sẵn sàng cất cánh trên bầu trời  hay chưa?">
              <a:extLst>
                <a:ext uri="{FF2B5EF4-FFF2-40B4-BE49-F238E27FC236}">
                  <a16:creationId xmlns:a16="http://schemas.microsoft.com/office/drawing/2014/main" id="{4BF3E8C3-B310-DE19-F701-80C16B6B46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15800" y="4318697"/>
              <a:ext cx="5353324" cy="33437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EBF0BB5-63AF-9C08-C54A-598CE7907203}"/>
                </a:ext>
              </a:extLst>
            </p:cNvPr>
            <p:cNvSpPr txBox="1"/>
            <p:nvPr/>
          </p:nvSpPr>
          <p:spPr>
            <a:xfrm>
              <a:off x="12573000" y="7828022"/>
              <a:ext cx="4665246" cy="1608325"/>
            </a:xfrm>
            <a:prstGeom prst="rect">
              <a:avLst/>
            </a:prstGeom>
            <a:noFill/>
          </p:spPr>
          <p:txBody>
            <a:bodyPr wrap="square">
              <a:spAutoFit/>
            </a:bodyPr>
            <a:lstStyle/>
            <a:p>
              <a:pPr marL="0" marR="0" algn="just">
                <a:lnSpc>
                  <a:spcPct val="150000"/>
                </a:lnSpc>
                <a:spcBef>
                  <a:spcPts val="0"/>
                </a:spcBef>
                <a:spcAft>
                  <a:spcPts val="800"/>
                </a:spcAft>
              </a:pPr>
              <a:r>
                <a:rPr lang="en-US" sz="3500" i="1">
                  <a:solidFill>
                    <a:srgbClr val="000000"/>
                  </a:solidFill>
                  <a:effectLst/>
                  <a:latin typeface="Arial" panose="020B0604020202020204" pitchFamily="34" charset="0"/>
                  <a:ea typeface="Calibri" panose="020F0502020204030204" pitchFamily="34" charset="0"/>
                  <a:cs typeface="Arial" panose="020B0604020202020204" pitchFamily="34" charset="0"/>
                </a:rPr>
                <a:t>Máy bay đang chuyển động trên bầu trời.</a:t>
              </a:r>
              <a:endParaRPr lang="en-US" sz="3500" i="1">
                <a:effectLst/>
                <a:latin typeface="Arial" panose="020B0604020202020204" pitchFamily="34" charset="0"/>
                <a:ea typeface="Calibri" panose="020F0502020204030204" pitchFamily="34" charset="0"/>
                <a:cs typeface="Arial" panose="020B0604020202020204" pitchFamily="34" charset="0"/>
              </a:endParaRPr>
            </a:p>
          </p:txBody>
        </p:sp>
      </p:grpSp>
      <p:sp>
        <p:nvSpPr>
          <p:cNvPr id="22" name="Arrow: Down 21">
            <a:extLst>
              <a:ext uri="{FF2B5EF4-FFF2-40B4-BE49-F238E27FC236}">
                <a16:creationId xmlns:a16="http://schemas.microsoft.com/office/drawing/2014/main" id="{D0428AC6-7BD7-ACDE-FC22-2CB1EBD4BA93}"/>
              </a:ext>
            </a:extLst>
          </p:cNvPr>
          <p:cNvSpPr/>
          <p:nvPr/>
        </p:nvSpPr>
        <p:spPr>
          <a:xfrm>
            <a:off x="8663094" y="3541390"/>
            <a:ext cx="609600" cy="826999"/>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18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6987D-4A76-D1AC-A106-15A889FD4E29}"/>
              </a:ext>
            </a:extLst>
          </p:cNvPr>
          <p:cNvSpPr txBox="1"/>
          <p:nvPr/>
        </p:nvSpPr>
        <p:spPr>
          <a:xfrm>
            <a:off x="685800" y="2455649"/>
            <a:ext cx="8816300" cy="537570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defRPr/>
            </a:pPr>
            <a:r>
              <a:rPr lang="en-US" sz="5000" b="1">
                <a:solidFill>
                  <a:srgbClr val="FF0000"/>
                </a:solidFill>
                <a:latin typeface="Arial" panose="020B0604020202020204" pitchFamily="34" charset="0"/>
                <a:ea typeface="Calibri" panose="020F0502020204030204" pitchFamily="34" charset="0"/>
                <a:cs typeface="Arial" panose="020B0604020202020204" pitchFamily="34" charset="0"/>
              </a:rPr>
              <a:t>Thảo luận </a:t>
            </a:r>
            <a:r>
              <a:rPr kumimoji="0" lang="vi-VN"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và </a:t>
            </a:r>
            <a:r>
              <a:rPr lang="en-US" sz="5000" b="1" kern="0">
                <a:solidFill>
                  <a:srgbClr val="FF0000"/>
                </a:solidFill>
                <a:latin typeface="Arial" panose="020B0604020202020204" pitchFamily="34" charset="0"/>
                <a:ea typeface="Calibri" panose="020F0502020204030204" pitchFamily="34" charset="0"/>
                <a:cs typeface="Arial" panose="020B0604020202020204" pitchFamily="34" charset="0"/>
                <a:sym typeface="Arial"/>
              </a:rPr>
              <a:t>đặt </a:t>
            </a:r>
            <a:r>
              <a:rPr kumimoji="0" lang="vi-VN"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câu hỏi</a:t>
            </a:r>
            <a:r>
              <a:rPr kumimoji="0" lang="en-US" sz="5000" b="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685800" indent="-685800" algn="just">
              <a:lnSpc>
                <a:spcPct val="150000"/>
              </a:lnSpc>
              <a:buFont typeface="Arial" panose="020B0604020202020204" pitchFamily="34" charset="0"/>
              <a:buChar char="•"/>
            </a:pPr>
            <a:r>
              <a:rPr lang="en-US" sz="4500">
                <a:latin typeface="Arial" panose="020B0604020202020204" pitchFamily="34" charset="0"/>
                <a:cs typeface="Arial" panose="020B0604020202020204" pitchFamily="34" charset="0"/>
              </a:rPr>
              <a:t>Động năng của vật phụ thuộc vào những yếu tố nào?</a:t>
            </a:r>
          </a:p>
          <a:p>
            <a:pPr marL="685800" indent="-685800" algn="just">
              <a:lnSpc>
                <a:spcPct val="150000"/>
              </a:lnSpc>
              <a:buFont typeface="Arial" panose="020B0604020202020204" pitchFamily="34" charset="0"/>
              <a:buChar char="•"/>
            </a:pPr>
            <a:r>
              <a:rPr lang="en-US" sz="4500">
                <a:latin typeface="Arial" panose="020B0604020202020204" pitchFamily="34" charset="0"/>
                <a:cs typeface="Arial" panose="020B0604020202020204" pitchFamily="34" charset="0"/>
              </a:rPr>
              <a:t>Nêu biểu thức tính động năng.</a:t>
            </a:r>
          </a:p>
          <a:p>
            <a:pPr marL="685800" indent="-685800" algn="just">
              <a:lnSpc>
                <a:spcPct val="150000"/>
              </a:lnSpc>
              <a:buFont typeface="Arial" panose="020B0604020202020204" pitchFamily="34" charset="0"/>
              <a:buChar char="•"/>
            </a:pPr>
            <a:r>
              <a:rPr lang="en-US" sz="4500">
                <a:latin typeface="Arial" panose="020B0604020202020204" pitchFamily="34" charset="0"/>
                <a:cs typeface="Arial" panose="020B0604020202020204" pitchFamily="34" charset="0"/>
              </a:rPr>
              <a:t>Nêu đơn vị của động năng.</a:t>
            </a:r>
          </a:p>
        </p:txBody>
      </p:sp>
      <p:grpSp>
        <p:nvGrpSpPr>
          <p:cNvPr id="24" name="Group 23">
            <a:extLst>
              <a:ext uri="{FF2B5EF4-FFF2-40B4-BE49-F238E27FC236}">
                <a16:creationId xmlns:a16="http://schemas.microsoft.com/office/drawing/2014/main" id="{9BB09A05-11DC-E664-FA17-5104E6D3F62F}"/>
              </a:ext>
            </a:extLst>
          </p:cNvPr>
          <p:cNvGrpSpPr/>
          <p:nvPr/>
        </p:nvGrpSpPr>
        <p:grpSpPr>
          <a:xfrm>
            <a:off x="9829800" y="2705100"/>
            <a:ext cx="7952364" cy="7014166"/>
            <a:chOff x="10515600" y="2666594"/>
            <a:chExt cx="6809364" cy="6006014"/>
          </a:xfrm>
        </p:grpSpPr>
        <p:sp>
          <p:nvSpPr>
            <p:cNvPr id="6" name="TextBox 5">
              <a:extLst>
                <a:ext uri="{FF2B5EF4-FFF2-40B4-BE49-F238E27FC236}">
                  <a16:creationId xmlns:a16="http://schemas.microsoft.com/office/drawing/2014/main" id="{CC577A0A-4A29-04BE-8706-82571A817007}"/>
                </a:ext>
              </a:extLst>
            </p:cNvPr>
            <p:cNvSpPr txBox="1"/>
            <p:nvPr/>
          </p:nvSpPr>
          <p:spPr>
            <a:xfrm>
              <a:off x="10711343" y="7756332"/>
              <a:ext cx="6269087" cy="916276"/>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4000" b="1" i="0" u="none" strike="noStrike" kern="1200" cap="none" spc="0" normalizeH="0" baseline="0" noProof="0">
                  <a:ln>
                    <a:noFill/>
                  </a:ln>
                  <a:solidFill>
                    <a:srgbClr val="FFD0CA">
                      <a:lumMod val="75000"/>
                    </a:srgbClr>
                  </a:solidFill>
                  <a:effectLst/>
                  <a:uLnTx/>
                  <a:uFillTx/>
                  <a:latin typeface="Arial" panose="020B0604020202020204" pitchFamily="34" charset="0"/>
                  <a:ea typeface="+mn-ea"/>
                  <a:cs typeface="Arial" panose="020B0604020202020204" pitchFamily="34" charset="0"/>
                  <a:sym typeface="Arial"/>
                </a:rPr>
                <a:t>THẢO LUẬN NHÓM ĐÔI</a:t>
              </a:r>
              <a:endParaRPr kumimoji="0" lang="en-US" sz="4000" b="1" i="0" u="none" strike="noStrike" kern="1200" cap="none" spc="0" normalizeH="0" baseline="0" noProof="0">
                <a:ln>
                  <a:noFill/>
                </a:ln>
                <a:solidFill>
                  <a:srgbClr val="FFD0CA">
                    <a:lumMod val="75000"/>
                  </a:srgbClr>
                </a:solidFill>
                <a:effectLst/>
                <a:uLnTx/>
                <a:uFillTx/>
                <a:latin typeface="Calibri"/>
                <a:ea typeface="+mn-ea"/>
                <a:cs typeface="Arial"/>
                <a:sym typeface="Arial"/>
              </a:endParaRPr>
            </a:p>
          </p:txBody>
        </p:sp>
        <p:sp>
          <p:nvSpPr>
            <p:cNvPr id="23" name="Freeform 4">
              <a:extLst>
                <a:ext uri="{FF2B5EF4-FFF2-40B4-BE49-F238E27FC236}">
                  <a16:creationId xmlns:a16="http://schemas.microsoft.com/office/drawing/2014/main" id="{5CEC692F-7FF3-268E-E0BC-15307037DE87}"/>
                </a:ext>
              </a:extLst>
            </p:cNvPr>
            <p:cNvSpPr/>
            <p:nvPr/>
          </p:nvSpPr>
          <p:spPr>
            <a:xfrm>
              <a:off x="10515600" y="2666594"/>
              <a:ext cx="6809364" cy="4953812"/>
            </a:xfrm>
            <a:custGeom>
              <a:avLst/>
              <a:gdLst/>
              <a:ahLst/>
              <a:cxnLst/>
              <a:rect l="l" t="t" r="r" b="b"/>
              <a:pathLst>
                <a:path w="5014249" h="3647866">
                  <a:moveTo>
                    <a:pt x="0" y="0"/>
                  </a:moveTo>
                  <a:lnTo>
                    <a:pt x="5014249" y="0"/>
                  </a:lnTo>
                  <a:lnTo>
                    <a:pt x="5014249" y="3647866"/>
                  </a:lnTo>
                  <a:lnTo>
                    <a:pt x="0" y="3647866"/>
                  </a:lnTo>
                  <a:lnTo>
                    <a:pt x="0" y="0"/>
                  </a:lnTo>
                  <a:close/>
                </a:path>
              </a:pathLst>
            </a:custGeom>
            <a:blipFill>
              <a:blip r:embed="rId2"/>
              <a:stretch>
                <a:fillRect/>
              </a:stretch>
            </a:blipFill>
          </p:spPr>
        </p:sp>
      </p:grpSp>
    </p:spTree>
    <p:extLst>
      <p:ext uri="{BB962C8B-B14F-4D97-AF65-F5344CB8AC3E}">
        <p14:creationId xmlns:p14="http://schemas.microsoft.com/office/powerpoint/2010/main" val="1154932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2298</Words>
  <Application>Microsoft Office PowerPoint</Application>
  <PresentationFormat>Custom</PresentationFormat>
  <Paragraphs>193</Paragraphs>
  <Slides>42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Times New Roman</vt:lpstr>
      <vt:lpstr>Arial</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1</cp:revision>
  <dcterms:created xsi:type="dcterms:W3CDTF">2006-08-16T00:00:00Z</dcterms:created>
  <dcterms:modified xsi:type="dcterms:W3CDTF">2025-09-17T01:36:12Z</dcterms:modified>
  <dc:identifier>DAGFl5RIL1M</dc:identifier>
</cp:coreProperties>
</file>