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6" r:id="rId3"/>
    <p:sldId id="3215" r:id="rId4"/>
    <p:sldId id="3216" r:id="rId5"/>
    <p:sldId id="3218" r:id="rId6"/>
    <p:sldId id="3217" r:id="rId7"/>
    <p:sldId id="3219" r:id="rId8"/>
    <p:sldId id="3206" r:id="rId9"/>
    <p:sldId id="3209" r:id="rId10"/>
    <p:sldId id="722" r:id="rId11"/>
    <p:sldId id="3220" r:id="rId12"/>
    <p:sldId id="416" r:id="rId13"/>
    <p:sldId id="3221" r:id="rId14"/>
  </p:sldIdLst>
  <p:sldSz cx="12858750" cy="7232650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C8E5F"/>
    <a:srgbClr val="A5A5A5"/>
    <a:srgbClr val="7C7C7C"/>
    <a:srgbClr val="A53025"/>
    <a:srgbClr val="156A47"/>
    <a:srgbClr val="1D8D5F"/>
    <a:srgbClr val="00ADEE"/>
    <a:srgbClr val="EC206C"/>
    <a:srgbClr val="BC1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 varScale="1">
        <p:scale>
          <a:sx n="81" d="100"/>
          <a:sy n="81" d="100"/>
        </p:scale>
        <p:origin x="826" y="48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2025/9/25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0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64748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10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2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4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8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2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5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57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0283-1C4D-4AFE-9DB3-4D8B2057330C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C65-5F55-45F3-B091-2522B0A33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5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4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 (17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823" y="0"/>
            <a:ext cx="9643534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580" y="3214511"/>
            <a:ext cx="3937776" cy="562539"/>
          </a:xfrm>
        </p:spPr>
        <p:txBody>
          <a:bodyPr/>
          <a:lstStyle/>
          <a:p>
            <a:pPr eaLnBrk="1" hangingPunct="1"/>
            <a:r>
              <a:rPr lang="en-US" sz="2531" i="1" dirty="0">
                <a:solidFill>
                  <a:srgbClr val="0000CC"/>
                </a:solidFill>
                <a:latin typeface="Times New Roman" pitchFamily="18" charset="0"/>
              </a:rPr>
              <a:t>         </a:t>
            </a:r>
            <a:r>
              <a:rPr lang="en-US" sz="2531" i="1" dirty="0" err="1">
                <a:solidFill>
                  <a:srgbClr val="0000CC"/>
                </a:solidFill>
                <a:latin typeface="Times New Roman" pitchFamily="18" charset="0"/>
              </a:rPr>
              <a:t>Năm</a:t>
            </a:r>
            <a:r>
              <a:rPr lang="en-US" sz="253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531" i="1" dirty="0" err="1">
                <a:solidFill>
                  <a:srgbClr val="0000CC"/>
                </a:solidFill>
                <a:latin typeface="Times New Roman" pitchFamily="18" charset="0"/>
              </a:rPr>
              <a:t>học</a:t>
            </a:r>
            <a:r>
              <a:rPr lang="en-US" sz="253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sz="2531" i="1" dirty="0">
                <a:solidFill>
                  <a:srgbClr val="0000CC"/>
                </a:solidFill>
                <a:latin typeface="Times New Roman" pitchFamily="18" charset="0"/>
              </a:rPr>
              <a:t>2025</a:t>
            </a:r>
            <a:r>
              <a:rPr lang="en-US" sz="2531" i="1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vi-VN" sz="2531" i="1" dirty="0">
                <a:solidFill>
                  <a:srgbClr val="0000CC"/>
                </a:solidFill>
                <a:latin typeface="Times New Roman" pitchFamily="18" charset="0"/>
              </a:rPr>
              <a:t>2026</a:t>
            </a:r>
            <a:endParaRPr lang="en-US" sz="253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259580" y="2410883"/>
            <a:ext cx="4902129" cy="61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375" b="1" dirty="0">
                <a:solidFill>
                  <a:srgbClr val="660033"/>
                </a:solidFill>
                <a:latin typeface="Times New Roman" pitchFamily="18" charset="0"/>
                <a:cs typeface="Arial" charset="0"/>
              </a:rPr>
              <a:t>MÔN NGỮ VĂN </a:t>
            </a:r>
            <a:r>
              <a:rPr lang="en-US" sz="3375" b="1" dirty="0" err="1">
                <a:solidFill>
                  <a:srgbClr val="660033"/>
                </a:solidFill>
                <a:latin typeface="Times New Roman" pitchFamily="18" charset="0"/>
                <a:cs typeface="Arial" charset="0"/>
              </a:rPr>
              <a:t>LỚP</a:t>
            </a:r>
            <a:r>
              <a:rPr lang="en-US" sz="3375" b="1" dirty="0">
                <a:solidFill>
                  <a:srgbClr val="660033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vi-VN" sz="3375" b="1" dirty="0">
                <a:solidFill>
                  <a:srgbClr val="660033"/>
                </a:solidFill>
                <a:latin typeface="Times New Roman" pitchFamily="18" charset="0"/>
                <a:cs typeface="Arial" charset="0"/>
              </a:rPr>
              <a:t>9</a:t>
            </a:r>
            <a:endParaRPr lang="en-US" sz="3375" b="1" dirty="0">
              <a:solidFill>
                <a:srgbClr val="660033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055" name="Picture 6" descr="Copy of blumen-pflanzen04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9059" y="5464671"/>
            <a:ext cx="1506802" cy="150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CBC0948-4BA0-4D50-968A-1CFD7EAE9A53}"/>
              </a:ext>
            </a:extLst>
          </p:cNvPr>
          <p:cNvSpPr txBox="1">
            <a:spLocks noChangeArrowheads="1"/>
          </p:cNvSpPr>
          <p:nvPr/>
        </p:nvSpPr>
        <p:spPr>
          <a:xfrm>
            <a:off x="4500668" y="3937776"/>
            <a:ext cx="3937776" cy="562539"/>
          </a:xfrm>
          <a:prstGeom prst="rect">
            <a:avLst/>
          </a:prstGeom>
        </p:spPr>
        <p:txBody>
          <a:bodyPr vert="horz" lIns="96435" tIns="48218" rIns="96435" bIns="48218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31" i="1" dirty="0" err="1">
                <a:solidFill>
                  <a:srgbClr val="FF0000"/>
                </a:solidFill>
                <a:latin typeface="Times New Roman" pitchFamily="18" charset="0"/>
              </a:rPr>
              <a:t>GV</a:t>
            </a:r>
            <a:r>
              <a:rPr lang="en-US" sz="253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531" i="1" dirty="0" err="1">
                <a:solidFill>
                  <a:srgbClr val="FF0000"/>
                </a:solidFill>
                <a:latin typeface="Times New Roman" pitchFamily="18" charset="0"/>
              </a:rPr>
              <a:t>TRƯƠNG</a:t>
            </a:r>
            <a:r>
              <a:rPr lang="en-US" sz="253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31" i="1" dirty="0" err="1">
                <a:solidFill>
                  <a:srgbClr val="FF0000"/>
                </a:solidFill>
                <a:latin typeface="Times New Roman" pitchFamily="18" charset="0"/>
              </a:rPr>
              <a:t>THỊ</a:t>
            </a:r>
            <a:r>
              <a:rPr lang="en-US" sz="253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31" i="1" dirty="0" err="1">
                <a:solidFill>
                  <a:srgbClr val="FF0000"/>
                </a:solidFill>
                <a:latin typeface="Times New Roman" pitchFamily="18" charset="0"/>
              </a:rPr>
              <a:t>MỸ</a:t>
            </a:r>
            <a:r>
              <a:rPr lang="en-US" sz="253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31" i="1" dirty="0" err="1">
                <a:solidFill>
                  <a:srgbClr val="FF0000"/>
                </a:solidFill>
                <a:latin typeface="Times New Roman" pitchFamily="18" charset="0"/>
              </a:rPr>
              <a:t>CHÁNH</a:t>
            </a:r>
            <a:endParaRPr lang="en-US" sz="253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DBA527C4-094E-ADC0-35C3-7533E2B19D52}"/>
              </a:ext>
            </a:extLst>
          </p:cNvPr>
          <p:cNvSpPr txBox="1"/>
          <p:nvPr/>
        </p:nvSpPr>
        <p:spPr>
          <a:xfrm>
            <a:off x="428955" y="1449956"/>
            <a:ext cx="12000841" cy="2229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42915" fontAlgn="auto">
              <a:lnSpc>
                <a:spcPct val="107000"/>
              </a:lnSpc>
              <a:spcBef>
                <a:spcPts val="0"/>
              </a:spcBef>
              <a:spcAft>
                <a:spcPts val="562"/>
              </a:spcAft>
              <a:defRPr/>
            </a:pPr>
            <a:r>
              <a:rPr lang="vi-VN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 đôi chia sẻ: (2 phút)</a:t>
            </a:r>
          </a:p>
          <a:p>
            <a:pPr defTabSz="642915" fontAlgn="auto">
              <a:lnSpc>
                <a:spcPct val="107000"/>
              </a:lnSpc>
              <a:spcBef>
                <a:spcPts val="0"/>
              </a:spcBef>
              <a:spcAft>
                <a:spcPts val="562"/>
              </a:spcAft>
              <a:defRPr/>
            </a:pPr>
            <a:r>
              <a:rPr lang="vi-VN" sz="2812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dung: Để viết một bài văn phân tích một tác phẩm thơ cần chú trọng những yêu cầu gì ?</a:t>
            </a:r>
          </a:p>
          <a:p>
            <a:pPr defTabSz="642915" fontAlgn="auto">
              <a:lnSpc>
                <a:spcPct val="107000"/>
              </a:lnSpc>
              <a:spcBef>
                <a:spcPts val="0"/>
              </a:spcBef>
              <a:spcAft>
                <a:spcPts val="562"/>
              </a:spcAft>
              <a:defRPr/>
            </a:pPr>
            <a:endParaRPr lang="en-US" sz="2812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FE720203-978B-21C3-8FCA-2A8755F922E8}"/>
              </a:ext>
            </a:extLst>
          </p:cNvPr>
          <p:cNvSpPr txBox="1"/>
          <p:nvPr/>
        </p:nvSpPr>
        <p:spPr>
          <a:xfrm rot="-10627">
            <a:off x="592858" y="115100"/>
            <a:ext cx="11542282" cy="887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5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 – VIẾT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PHÂN TÍCH MỘT TÁC PHẨM THƠ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F94A6-97A1-E579-5040-89FB3B9A1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4A0026F-6218-2984-F6BB-774F97924632}"/>
              </a:ext>
            </a:extLst>
          </p:cNvPr>
          <p:cNvSpPr txBox="1"/>
          <p:nvPr/>
        </p:nvSpPr>
        <p:spPr>
          <a:xfrm>
            <a:off x="428955" y="1449956"/>
            <a:ext cx="12000841" cy="5910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42915" fontAlgn="auto">
              <a:lnSpc>
                <a:spcPct val="107000"/>
              </a:lnSpc>
              <a:spcBef>
                <a:spcPts val="0"/>
              </a:spcBef>
              <a:spcAft>
                <a:spcPts val="562"/>
              </a:spcAft>
              <a:defRPr/>
            </a:pP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defTabSz="642915" fontAlgn="auto">
              <a:lnSpc>
                <a:spcPct val="107000"/>
              </a:lnSpc>
              <a:spcBef>
                <a:spcPts val="0"/>
              </a:spcBef>
              <a:spcAft>
                <a:spcPts val="562"/>
              </a:spcAft>
              <a:defRPr/>
            </a:pP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defTabSz="642915" fontAlgn="auto">
              <a:lnSpc>
                <a:spcPct val="107000"/>
              </a:lnSpc>
              <a:spcBef>
                <a:spcPts val="0"/>
              </a:spcBef>
              <a:spcAft>
                <a:spcPts val="562"/>
              </a:spcAft>
              <a:defRPr/>
            </a:pP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Liên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defTabSz="642915" fontAlgn="auto">
              <a:lnSpc>
                <a:spcPct val="107000"/>
              </a:lnSpc>
              <a:spcBef>
                <a:spcPts val="0"/>
              </a:spcBef>
              <a:spcAft>
                <a:spcPts val="562"/>
              </a:spcAft>
              <a:defRPr/>
            </a:pP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defTabSz="642915" fontAlgn="auto">
              <a:lnSpc>
                <a:spcPct val="107000"/>
              </a:lnSpc>
              <a:spcBef>
                <a:spcPts val="0"/>
              </a:spcBef>
              <a:spcAft>
                <a:spcPts val="562"/>
              </a:spcAft>
              <a:defRPr/>
            </a:pP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97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797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01822" indent="-401822" defTabSz="642915" fontAlgn="auto">
              <a:lnSpc>
                <a:spcPct val="107000"/>
              </a:lnSpc>
              <a:spcBef>
                <a:spcPts val="0"/>
              </a:spcBef>
              <a:spcAft>
                <a:spcPts val="562"/>
              </a:spcAft>
              <a:buFontTx/>
              <a:buChar char="-"/>
              <a:defRPr/>
            </a:pPr>
            <a:endParaRPr lang="en-US" sz="2812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3F87E513-66E8-404B-0C5D-CC15064100DA}"/>
              </a:ext>
            </a:extLst>
          </p:cNvPr>
          <p:cNvSpPr txBox="1"/>
          <p:nvPr/>
        </p:nvSpPr>
        <p:spPr>
          <a:xfrm rot="-10627">
            <a:off x="592858" y="115100"/>
            <a:ext cx="11542282" cy="887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5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 – VIẾT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PHÂN TÍCH MỘT TÁC PHẨM THƠ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7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243AF4-AFB2-2B3B-85D6-A95E748F8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431930"/>
              </p:ext>
            </p:extLst>
          </p:nvPr>
        </p:nvGraphicFramePr>
        <p:xfrm>
          <a:off x="32774" y="115900"/>
          <a:ext cx="12825976" cy="7606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2665">
                  <a:extLst>
                    <a:ext uri="{9D8B030D-6E8A-4147-A177-3AD203B41FA5}">
                      <a16:colId xmlns:a16="http://schemas.microsoft.com/office/drawing/2014/main" val="109087841"/>
                    </a:ext>
                  </a:extLst>
                </a:gridCol>
                <a:gridCol w="5853311">
                  <a:extLst>
                    <a:ext uri="{9D8B030D-6E8A-4147-A177-3AD203B41FA5}">
                      <a16:colId xmlns:a16="http://schemas.microsoft.com/office/drawing/2014/main" val="198717566"/>
                    </a:ext>
                  </a:extLst>
                </a:gridCol>
              </a:tblGrid>
              <a:tr h="10106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Khuê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– 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Khuyến</a:t>
                      </a:r>
                      <a:endParaRPr lang="en-US" sz="25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786121"/>
                  </a:ext>
                </a:extLst>
              </a:tr>
              <a:tr h="408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 CẦU</a:t>
                      </a:r>
                      <a:endParaRPr lang="en-US" sz="25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TRẢ LỜI</a:t>
                      </a:r>
                      <a:endParaRPr lang="en-US" sz="25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1833"/>
                  </a:ext>
                </a:extLst>
              </a:tr>
              <a:tr h="1010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000005"/>
                  </a:ext>
                </a:extLst>
              </a:tr>
              <a:tr h="1053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683277"/>
                  </a:ext>
                </a:extLst>
              </a:tr>
              <a:tr h="16126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360587"/>
                  </a:ext>
                </a:extLst>
              </a:tr>
              <a:tr h="1010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70717"/>
                  </a:ext>
                </a:extLst>
              </a:tr>
              <a:tr h="1010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2342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E9A337C-3C59-F1ED-E0AD-0FB03BD54CC3}"/>
              </a:ext>
            </a:extLst>
          </p:cNvPr>
          <p:cNvSpPr/>
          <p:nvPr/>
        </p:nvSpPr>
        <p:spPr>
          <a:xfrm>
            <a:off x="161078" y="1553307"/>
            <a:ext cx="7768402" cy="91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  <a:buAutoNum type="arabicPeriod"/>
            </a:pP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Nguyễn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sz="225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r>
              <a:rPr lang="vi-VN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cảnh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47E8EA-027D-5C49-E163-85EBC024617A}"/>
              </a:ext>
            </a:extLst>
          </p:cNvPr>
          <p:cNvSpPr/>
          <p:nvPr/>
        </p:nvSpPr>
        <p:spPr>
          <a:xfrm>
            <a:off x="161078" y="2746465"/>
            <a:ext cx="7768402" cy="437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chủ đề của bài thơ.</a:t>
            </a:r>
            <a:endParaRPr lang="en-US" sz="225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38336-0A33-0517-1177-37E256CD00C1}"/>
              </a:ext>
            </a:extLst>
          </p:cNvPr>
          <p:cNvSpPr/>
          <p:nvPr/>
        </p:nvSpPr>
        <p:spPr>
          <a:xfrm>
            <a:off x="92671" y="3744524"/>
            <a:ext cx="7768402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ra những nét đặc sắc nghệ thuật của </a:t>
            </a:r>
          </a:p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r>
              <a:rPr lang="vi-VN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“Khóc Dương Khuê”.</a:t>
            </a:r>
          </a:p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endParaRPr lang="en-US" sz="225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FF00EC-5D49-B37B-0CCC-528FC6D638F1}"/>
              </a:ext>
            </a:extLst>
          </p:cNvPr>
          <p:cNvSpPr/>
          <p:nvPr/>
        </p:nvSpPr>
        <p:spPr>
          <a:xfrm>
            <a:off x="107502" y="5225715"/>
            <a:ext cx="7768402" cy="1857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về tình cảm, cảm xúc của tác giả </a:t>
            </a:r>
          </a:p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r>
              <a:rPr lang="vi-VN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Khuyến. Liên hệ tác phẩm cùng chủ đề ? (kể tên </a:t>
            </a:r>
          </a:p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r>
              <a:rPr lang="vi-VN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 – tác giả) </a:t>
            </a:r>
          </a:p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endParaRPr lang="en-US" sz="225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95F2FF-22C5-3639-E994-8A035880EF3D}"/>
              </a:ext>
            </a:extLst>
          </p:cNvPr>
          <p:cNvSpPr/>
          <p:nvPr/>
        </p:nvSpPr>
        <p:spPr>
          <a:xfrm>
            <a:off x="161077" y="6778913"/>
            <a:ext cx="10156730" cy="437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rút ra từ tác phẩm ?</a:t>
            </a:r>
            <a:endParaRPr lang="en-US" sz="225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140AA-2E9D-E21F-72E5-83B9E6A7E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7630E4-EE63-CCA9-F4BB-BAFD3F992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056299"/>
              </p:ext>
            </p:extLst>
          </p:nvPr>
        </p:nvGraphicFramePr>
        <p:xfrm>
          <a:off x="884759" y="15925"/>
          <a:ext cx="11017224" cy="7606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9362">
                  <a:extLst>
                    <a:ext uri="{9D8B030D-6E8A-4147-A177-3AD203B41FA5}">
                      <a16:colId xmlns:a16="http://schemas.microsoft.com/office/drawing/2014/main" val="109087841"/>
                    </a:ext>
                  </a:extLst>
                </a:gridCol>
                <a:gridCol w="5027862">
                  <a:extLst>
                    <a:ext uri="{9D8B030D-6E8A-4147-A177-3AD203B41FA5}">
                      <a16:colId xmlns:a16="http://schemas.microsoft.com/office/drawing/2014/main" val="198717566"/>
                    </a:ext>
                  </a:extLst>
                </a:gridCol>
              </a:tblGrid>
              <a:tr h="10106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Khuê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– 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Khuyến</a:t>
                      </a:r>
                      <a:endParaRPr lang="en-US" sz="25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786121"/>
                  </a:ext>
                </a:extLst>
              </a:tr>
              <a:tr h="408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 CẦU</a:t>
                      </a:r>
                      <a:endParaRPr lang="en-US" sz="25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TRẢ LỜI</a:t>
                      </a:r>
                      <a:endParaRPr lang="en-US" sz="25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1833"/>
                  </a:ext>
                </a:extLst>
              </a:tr>
              <a:tr h="1010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000005"/>
                  </a:ext>
                </a:extLst>
              </a:tr>
              <a:tr h="1053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683277"/>
                  </a:ext>
                </a:extLst>
              </a:tr>
              <a:tr h="16126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360587"/>
                  </a:ext>
                </a:extLst>
              </a:tr>
              <a:tr h="1010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70717"/>
                  </a:ext>
                </a:extLst>
              </a:tr>
              <a:tr h="1010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8" marR="48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2342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2C1B3EE-8EF3-C83B-794A-1DC33C7DC145}"/>
              </a:ext>
            </a:extLst>
          </p:cNvPr>
          <p:cNvSpPr/>
          <p:nvPr/>
        </p:nvSpPr>
        <p:spPr>
          <a:xfrm>
            <a:off x="1097182" y="1553307"/>
            <a:ext cx="7768402" cy="91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  <a:buAutoNum type="arabicPeriod"/>
            </a:pP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Nguyễn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sz="225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r>
              <a:rPr lang="vi-VN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cảnh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73B85E-42F8-287F-B2F6-3697D7A67D3D}"/>
              </a:ext>
            </a:extLst>
          </p:cNvPr>
          <p:cNvSpPr/>
          <p:nvPr/>
        </p:nvSpPr>
        <p:spPr>
          <a:xfrm>
            <a:off x="1097182" y="2746465"/>
            <a:ext cx="7768402" cy="437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chủ đề của bài thơ.</a:t>
            </a:r>
            <a:endParaRPr lang="en-US" sz="225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A8C15-5E41-6B63-83C6-81469C043FBD}"/>
              </a:ext>
            </a:extLst>
          </p:cNvPr>
          <p:cNvSpPr/>
          <p:nvPr/>
        </p:nvSpPr>
        <p:spPr>
          <a:xfrm>
            <a:off x="1028775" y="3744524"/>
            <a:ext cx="7768402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ra những nét đặc sắc nghệ thuật của </a:t>
            </a:r>
          </a:p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r>
              <a:rPr lang="vi-VN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“Khóc Dương Khuê”.</a:t>
            </a:r>
          </a:p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endParaRPr lang="en-US" sz="225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AC58DF-0870-CBCA-D95B-E4932F105FC0}"/>
              </a:ext>
            </a:extLst>
          </p:cNvPr>
          <p:cNvSpPr/>
          <p:nvPr/>
        </p:nvSpPr>
        <p:spPr>
          <a:xfrm>
            <a:off x="1043606" y="5225715"/>
            <a:ext cx="7768402" cy="1857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về tình cảm, cảm xúc của tác giả </a:t>
            </a:r>
          </a:p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r>
              <a:rPr lang="vi-VN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Khuyến. Liên hệ tác phẩm cùng chủ đề ? (kể tên </a:t>
            </a:r>
          </a:p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r>
              <a:rPr lang="vi-VN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 – tác giả) </a:t>
            </a:r>
          </a:p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endParaRPr lang="en-US" sz="225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F9A7E-07AE-FF34-4069-30C8E5D75327}"/>
              </a:ext>
            </a:extLst>
          </p:cNvPr>
          <p:cNvSpPr/>
          <p:nvPr/>
        </p:nvSpPr>
        <p:spPr>
          <a:xfrm>
            <a:off x="1097181" y="6778913"/>
            <a:ext cx="10156730" cy="437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22"/>
              </a:spcBef>
              <a:spcAft>
                <a:spcPts val="422"/>
              </a:spcAft>
            </a:pPr>
            <a:r>
              <a:rPr lang="en-US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225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rút ra từ tác phẩm ?</a:t>
            </a:r>
            <a:endParaRPr lang="en-US" sz="225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334" y="451280"/>
            <a:ext cx="11724083" cy="6330090"/>
            <a:chOff x="0" y="0"/>
            <a:chExt cx="4391813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1813" cy="2371236"/>
            </a:xfrm>
            <a:custGeom>
              <a:avLst/>
              <a:gdLst/>
              <a:ahLst/>
              <a:cxnLst/>
              <a:rect l="l" t="t" r="r" b="b"/>
              <a:pathLst>
                <a:path w="4391813" h="2371236">
                  <a:moveTo>
                    <a:pt x="23504" y="0"/>
                  </a:moveTo>
                  <a:lnTo>
                    <a:pt x="4368309" y="0"/>
                  </a:lnTo>
                  <a:cubicBezTo>
                    <a:pt x="4381290" y="0"/>
                    <a:pt x="4391813" y="10523"/>
                    <a:pt x="4391813" y="23504"/>
                  </a:cubicBezTo>
                  <a:lnTo>
                    <a:pt x="4391813" y="2347732"/>
                  </a:lnTo>
                  <a:cubicBezTo>
                    <a:pt x="4391813" y="2360713"/>
                    <a:pt x="4381290" y="2371236"/>
                    <a:pt x="4368309" y="2371236"/>
                  </a:cubicBezTo>
                  <a:lnTo>
                    <a:pt x="23504" y="2371236"/>
                  </a:lnTo>
                  <a:cubicBezTo>
                    <a:pt x="10523" y="2371236"/>
                    <a:pt x="0" y="2360713"/>
                    <a:pt x="0" y="2347732"/>
                  </a:cubicBezTo>
                  <a:lnTo>
                    <a:pt x="0" y="23504"/>
                  </a:lnTo>
                  <a:cubicBezTo>
                    <a:pt x="0" y="10523"/>
                    <a:pt x="10523" y="0"/>
                    <a:pt x="23504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91813" cy="2418861"/>
            </a:xfrm>
            <a:prstGeom prst="rect">
              <a:avLst/>
            </a:prstGeom>
          </p:spPr>
          <p:txBody>
            <a:bodyPr lIns="35717" tIns="35717" rIns="35717" bIns="35717" rtlCol="0" anchor="ctr"/>
            <a:lstStyle/>
            <a:p>
              <a:pPr algn="ctr">
                <a:lnSpc>
                  <a:spcPts val="187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64706" y="1580468"/>
            <a:ext cx="10619580" cy="5107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8297" b="1" dirty="0">
                <a:solidFill>
                  <a:srgbClr val="5B4A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297" b="1" dirty="0">
                <a:solidFill>
                  <a:srgbClr val="5B4A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297" b="1" dirty="0">
                <a:solidFill>
                  <a:srgbClr val="5B4A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ctr"/>
            <a:r>
              <a:rPr lang="en-US" sz="8297" b="1" dirty="0">
                <a:solidFill>
                  <a:srgbClr val="5B4A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9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 </a:t>
            </a:r>
            <a:r>
              <a:rPr lang="vi-VN" sz="829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MỘT TÁC PHẨM THƠ</a:t>
            </a:r>
            <a:endParaRPr lang="en-US" sz="829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867793" y="5116430"/>
            <a:ext cx="4267339" cy="2354702"/>
          </a:xfrm>
          <a:custGeom>
            <a:avLst/>
            <a:gdLst/>
            <a:ahLst/>
            <a:cxnLst/>
            <a:rect l="l" t="t" r="r" b="b"/>
            <a:pathLst>
              <a:path w="6069438" h="3973190">
                <a:moveTo>
                  <a:pt x="0" y="0"/>
                </a:moveTo>
                <a:lnTo>
                  <a:pt x="6069438" y="0"/>
                </a:lnTo>
                <a:lnTo>
                  <a:pt x="6069438" y="3973190"/>
                </a:lnTo>
                <a:lnTo>
                  <a:pt x="0" y="3973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8787" y="5410633"/>
            <a:ext cx="4459032" cy="1517371"/>
          </a:xfrm>
          <a:custGeom>
            <a:avLst/>
            <a:gdLst/>
            <a:ahLst/>
            <a:cxnLst/>
            <a:rect l="l" t="t" r="r" b="b"/>
            <a:pathLst>
              <a:path w="6342082" h="3778690">
                <a:moveTo>
                  <a:pt x="0" y="0"/>
                </a:moveTo>
                <a:lnTo>
                  <a:pt x="6342082" y="0"/>
                </a:lnTo>
                <a:lnTo>
                  <a:pt x="6342082" y="3778690"/>
                </a:lnTo>
                <a:lnTo>
                  <a:pt x="0" y="37786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726169">
            <a:off x="6755531" y="538716"/>
            <a:ext cx="979402" cy="1371163"/>
          </a:xfrm>
          <a:custGeom>
            <a:avLst/>
            <a:gdLst/>
            <a:ahLst/>
            <a:cxnLst/>
            <a:rect l="l" t="t" r="r" b="b"/>
            <a:pathLst>
              <a:path w="1393004" h="1950206">
                <a:moveTo>
                  <a:pt x="0" y="0"/>
                </a:moveTo>
                <a:lnTo>
                  <a:pt x="1393004" y="0"/>
                </a:lnTo>
                <a:lnTo>
                  <a:pt x="1393004" y="1950206"/>
                </a:lnTo>
                <a:lnTo>
                  <a:pt x="0" y="1950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2355099">
            <a:off x="8072815" y="821662"/>
            <a:ext cx="621097" cy="869537"/>
          </a:xfrm>
          <a:custGeom>
            <a:avLst/>
            <a:gdLst/>
            <a:ahLst/>
            <a:cxnLst/>
            <a:rect l="l" t="t" r="r" b="b"/>
            <a:pathLst>
              <a:path w="883387" h="1236742">
                <a:moveTo>
                  <a:pt x="0" y="0"/>
                </a:moveTo>
                <a:lnTo>
                  <a:pt x="883387" y="0"/>
                </a:lnTo>
                <a:lnTo>
                  <a:pt x="883387" y="1236742"/>
                </a:lnTo>
                <a:lnTo>
                  <a:pt x="0" y="12367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2920782">
            <a:off x="8679848" y="1739113"/>
            <a:ext cx="438174" cy="613443"/>
          </a:xfrm>
          <a:custGeom>
            <a:avLst/>
            <a:gdLst/>
            <a:ahLst/>
            <a:cxnLst/>
            <a:rect l="l" t="t" r="r" b="b"/>
            <a:pathLst>
              <a:path w="623215" h="872500">
                <a:moveTo>
                  <a:pt x="0" y="0"/>
                </a:moveTo>
                <a:lnTo>
                  <a:pt x="623214" y="0"/>
                </a:lnTo>
                <a:lnTo>
                  <a:pt x="623214" y="872500"/>
                </a:lnTo>
                <a:lnTo>
                  <a:pt x="0" y="872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5400000">
            <a:off x="10772486" y="3085674"/>
            <a:ext cx="770104" cy="826950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D637CB0B-35A0-EFCA-D040-B1E4CEEDE1ED}"/>
              </a:ext>
            </a:extLst>
          </p:cNvPr>
          <p:cNvSpPr txBox="1"/>
          <p:nvPr/>
        </p:nvSpPr>
        <p:spPr>
          <a:xfrm>
            <a:off x="483707" y="56726"/>
            <a:ext cx="318955" cy="179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00" dirty="0">
                <a:solidFill>
                  <a:prstClr val="white"/>
                </a:solidFill>
                <a:latin typeface="微软雅黑"/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微软雅黑"/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微软雅黑"/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prstClr val="white"/>
                </a:solidFill>
                <a:latin typeface="微软雅黑"/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58863C3B-3C35-D0DB-765D-A354EE391E0F}"/>
              </a:ext>
            </a:extLst>
          </p:cNvPr>
          <p:cNvSpPr txBox="1"/>
          <p:nvPr/>
        </p:nvSpPr>
        <p:spPr>
          <a:xfrm rot="-10627">
            <a:off x="592858" y="472523"/>
            <a:ext cx="11542282" cy="905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5"/>
              </a:lnSpc>
            </a:pPr>
            <a:r>
              <a:rPr lang="en-US" sz="4219" b="1" dirty="0">
                <a:solidFill>
                  <a:srgbClr val="5B4A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THƠ VÀ THƠ SONG THẤT LỤC BÁT</a:t>
            </a:r>
          </a:p>
        </p:txBody>
      </p:sp>
      <p:sp>
        <p:nvSpPr>
          <p:cNvPr id="6" name="Freeform 9"/>
          <p:cNvSpPr/>
          <p:nvPr/>
        </p:nvSpPr>
        <p:spPr>
          <a:xfrm>
            <a:off x="802663" y="3019590"/>
            <a:ext cx="1031143" cy="1066333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83">
            <a:extLst>
              <a:ext uri="{FF2B5EF4-FFF2-40B4-BE49-F238E27FC236}">
                <a16:creationId xmlns:a16="http://schemas.microsoft.com/office/drawing/2014/main" id="{B5F2EA43-C338-6586-7A05-DCED6915242D}"/>
              </a:ext>
            </a:extLst>
          </p:cNvPr>
          <p:cNvGrpSpPr/>
          <p:nvPr/>
        </p:nvGrpSpPr>
        <p:grpSpPr>
          <a:xfrm>
            <a:off x="1108546" y="42963"/>
            <a:ext cx="11267131" cy="7677817"/>
            <a:chOff x="28079" y="1041053"/>
            <a:chExt cx="7035801" cy="4572000"/>
          </a:xfrm>
        </p:grpSpPr>
        <p:sp>
          <p:nvSpPr>
            <p:cNvPr id="4" name="Freeform 422">
              <a:extLst>
                <a:ext uri="{FF2B5EF4-FFF2-40B4-BE49-F238E27FC236}">
                  <a16:creationId xmlns:a16="http://schemas.microsoft.com/office/drawing/2014/main" id="{4CCB29D1-9B97-D0C5-D205-A2F81C053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" name="Freeform 423">
              <a:extLst>
                <a:ext uri="{FF2B5EF4-FFF2-40B4-BE49-F238E27FC236}">
                  <a16:creationId xmlns:a16="http://schemas.microsoft.com/office/drawing/2014/main" id="{3BCBA962-1969-4D87-62D7-7A06D976FD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9CFAD0A-AAF3-1B19-E3CA-359D0DEC62B4}"/>
              </a:ext>
            </a:extLst>
          </p:cNvPr>
          <p:cNvSpPr txBox="1"/>
          <p:nvPr/>
        </p:nvSpPr>
        <p:spPr>
          <a:xfrm>
            <a:off x="2036887" y="1456085"/>
            <a:ext cx="97133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“NGHE LỜI THƠ – GỢI CẢM XÚC” 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C08D2-1BA3-3D18-1DB7-A4944896EE5C}"/>
              </a:ext>
            </a:extLst>
          </p:cNvPr>
          <p:cNvSpPr txBox="1"/>
          <p:nvPr/>
        </p:nvSpPr>
        <p:spPr>
          <a:xfrm>
            <a:off x="2189287" y="2968253"/>
            <a:ext cx="97133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LỆ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Trò chơi này gồm 6 câu hỏi. Mỗi câu hỏi gồm phần Ngữ liệu là những câu thơ và lệnh hỏi.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đọc từng câu thơ học sinh lắng nghe. Sau khi giáo viên đặt lệnh hỏi thì học sinh giành quyền được trả lời bằng hình thức giơ tay.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ỗi câu trả lời nhanh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học sinh trả lời đúng sẽ 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một tràng pháo tay từ tất cả các bạn.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28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14BF9CEC-DB88-1BD2-2F86-F0D3718FCF19}"/>
              </a:ext>
            </a:extLst>
          </p:cNvPr>
          <p:cNvSpPr/>
          <p:nvPr/>
        </p:nvSpPr>
        <p:spPr>
          <a:xfrm>
            <a:off x="1460823" y="663997"/>
            <a:ext cx="10225136" cy="446449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dù lớn vẫn là con của mẹ</a:t>
            </a:r>
          </a:p>
          <a:p>
            <a:pPr algn="just"/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Đi hết đời lòng mẹ vẫn theo con” 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(Chế Lan Viên)</a:t>
            </a:r>
          </a:p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Từ hai câu thơ trên, tác giả muốn nói lên điều gì 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8DAE0E-4EC7-5ED6-5EDC-DFFE1C81185E}"/>
              </a:ext>
            </a:extLst>
          </p:cNvPr>
          <p:cNvSpPr/>
          <p:nvPr/>
        </p:nvSpPr>
        <p:spPr>
          <a:xfrm>
            <a:off x="459186" y="2032149"/>
            <a:ext cx="1090394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“Quê hương là chùm khế ngọt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con trèo hái mỗi ngày”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(Đỗ Trung Quân)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tình cảm gì được gợi lên từ hai câu thơ trên ?</a:t>
            </a: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CE04F1-5CEB-E350-587A-7339D8D331BB}"/>
              </a:ext>
            </a:extLst>
          </p:cNvPr>
          <p:cNvSpPr/>
          <p:nvPr/>
        </p:nvSpPr>
        <p:spPr>
          <a:xfrm>
            <a:off x="2106289" y="2032149"/>
            <a:ext cx="760977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“Con ơi con ngủ giấc nồng 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đi cắt cỏ trên đồng chang chang”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Lãm Thắng)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người cha được gợi lên 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 qua hai câu thơ trên ?</a:t>
            </a: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AA98B-75D5-9113-5163-9C6480E81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9C29DFAA-0AC8-8970-81B1-19D8DDC46C36}"/>
              </a:ext>
            </a:extLst>
          </p:cNvPr>
          <p:cNvSpPr/>
          <p:nvPr/>
        </p:nvSpPr>
        <p:spPr>
          <a:xfrm>
            <a:off x="-1851545" y="-488131"/>
            <a:ext cx="15625736" cy="777686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4/“Tôi đâu biết bà tôi cơ cực thế</a:t>
            </a:r>
          </a:p>
          <a:p>
            <a:pPr algn="just"/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Bà mò cua, bắt ốc dưới đồng Quan</a:t>
            </a:r>
          </a:p>
          <a:p>
            <a:pPr algn="just"/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Bà đi gánh chè xanh Ba Trại</a:t>
            </a:r>
          </a:p>
          <a:p>
            <a:pPr algn="just"/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Quán cháo, Đồng Giao thập thửng những canh hàn” 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Duy)</a:t>
            </a:r>
          </a:p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Em cảm nhận như thế nào về tình cảm, cảm xúc của tác giả qua 4 câu thơ trên 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1460823" y="1184881"/>
            <a:ext cx="11267131" cy="5775184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9288868-095B-3A00-BF62-6C5083136EC8}"/>
              </a:ext>
            </a:extLst>
          </p:cNvPr>
          <p:cNvSpPr/>
          <p:nvPr/>
        </p:nvSpPr>
        <p:spPr>
          <a:xfrm>
            <a:off x="2294798" y="2903265"/>
            <a:ext cx="814678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“Câu thơ nghĩ đắng đo không viết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đưa ai ai biết mà đưa”</a:t>
            </a:r>
          </a:p>
          <a:p>
            <a:pPr algn="ctr"/>
            <a:r>
              <a:rPr lang="vi-VN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(Nguyễn Khuyến)</a:t>
            </a:r>
          </a:p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xúc của tác giả như thế nào</a:t>
            </a:r>
          </a:p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hai câu thơ trên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668735" y="519981"/>
            <a:ext cx="11089232" cy="734481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“Có nơi nào như đất nước chúng ta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bằng máu cả ngàn chương sử đỏ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giặt đến vạn người con bất tử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một lần Tổ quốc được sinh ra”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Việt Chiến)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nào được gợi lên từ đoạn thơ trên ?</a:t>
            </a:r>
          </a:p>
          <a:p>
            <a:pPr algn="ctr"/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A1E6E56-C58A-45A4-8D55-04F85031375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幼儿培训辅导班PPT模板"/>
</p:tagLst>
</file>

<file path=ppt/theme/theme1.xml><?xml version="1.0" encoding="utf-8"?>
<a:theme xmlns:a="http://schemas.openxmlformats.org/drawingml/2006/main" name="www.33ppt.com">
  <a:themeElements>
    <a:clrScheme name="自定义 5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00"/>
      </a:accent1>
      <a:accent2>
        <a:srgbClr val="00B050"/>
      </a:accent2>
      <a:accent3>
        <a:srgbClr val="92D050"/>
      </a:accent3>
      <a:accent4>
        <a:srgbClr val="056300"/>
      </a:accent4>
      <a:accent5>
        <a:srgbClr val="00B050"/>
      </a:accent5>
      <a:accent6>
        <a:srgbClr val="92D050"/>
      </a:accent6>
      <a:hlink>
        <a:srgbClr val="056300"/>
      </a:hlink>
      <a:folHlink>
        <a:srgbClr val="00B05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790</Words>
  <Application>Microsoft Office PowerPoint</Application>
  <PresentationFormat>Custom</PresentationFormat>
  <Paragraphs>92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Times New Roman</vt:lpstr>
      <vt:lpstr>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幼儿培训辅导班PPT模板</dc:title>
  <dc:subject>www.33ppt.com</dc:subject>
  <dc:creator/>
  <cp:keywords>www.33ppt.com</cp:keywords>
  <dc:description>www.33ppt.com</dc:description>
  <cp:lastModifiedBy/>
  <cp:revision>1</cp:revision>
  <dcterms:created xsi:type="dcterms:W3CDTF">2016-10-17T14:00:15Z</dcterms:created>
  <dcterms:modified xsi:type="dcterms:W3CDTF">2025-09-25T01:13:53Z</dcterms:modified>
  <cp:category>www.33ppt.com</cp:category>
</cp:coreProperties>
</file>