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73" r:id="rId2"/>
    <p:sldId id="270" r:id="rId3"/>
    <p:sldId id="276" r:id="rId4"/>
    <p:sldId id="325" r:id="rId5"/>
    <p:sldId id="326" r:id="rId6"/>
    <p:sldId id="275" r:id="rId7"/>
    <p:sldId id="277" r:id="rId8"/>
    <p:sldId id="278" r:id="rId9"/>
    <p:sldId id="327" r:id="rId10"/>
    <p:sldId id="281" r:id="rId11"/>
    <p:sldId id="282" r:id="rId12"/>
    <p:sldId id="279" r:id="rId13"/>
    <p:sldId id="285" r:id="rId14"/>
    <p:sldId id="286" r:id="rId15"/>
    <p:sldId id="280" r:id="rId16"/>
    <p:sldId id="328" r:id="rId17"/>
    <p:sldId id="284" r:id="rId18"/>
    <p:sldId id="288" r:id="rId19"/>
    <p:sldId id="287" r:id="rId20"/>
    <p:sldId id="329" r:id="rId21"/>
    <p:sldId id="330" r:id="rId22"/>
    <p:sldId id="283" r:id="rId23"/>
    <p:sldId id="290" r:id="rId24"/>
    <p:sldId id="291" r:id="rId25"/>
    <p:sldId id="293" r:id="rId26"/>
    <p:sldId id="323" r:id="rId27"/>
    <p:sldId id="297" r:id="rId28"/>
    <p:sldId id="331" r:id="rId29"/>
    <p:sldId id="289" r:id="rId30"/>
    <p:sldId id="332" r:id="rId31"/>
    <p:sldId id="295" r:id="rId32"/>
    <p:sldId id="296" r:id="rId33"/>
    <p:sldId id="292" r:id="rId34"/>
    <p:sldId id="333" r:id="rId35"/>
    <p:sldId id="334" r:id="rId36"/>
    <p:sldId id="299" r:id="rId37"/>
    <p:sldId id="300" r:id="rId38"/>
    <p:sldId id="335" r:id="rId39"/>
    <p:sldId id="336" r:id="rId40"/>
    <p:sldId id="303" r:id="rId41"/>
    <p:sldId id="337" r:id="rId42"/>
    <p:sldId id="258" r:id="rId43"/>
    <p:sldId id="260" r:id="rId44"/>
    <p:sldId id="338" r:id="rId45"/>
    <p:sldId id="294" r:id="rId46"/>
    <p:sldId id="339" r:id="rId47"/>
    <p:sldId id="302" r:id="rId48"/>
    <p:sldId id="261" r:id="rId49"/>
    <p:sldId id="340" r:id="rId50"/>
    <p:sldId id="268" r:id="rId5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7" d="100"/>
          <a:sy n="27" d="100"/>
        </p:scale>
        <p:origin x="102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2AC9C-3F97-4620-9903-37C3BAC158B1}" type="datetimeFigureOut">
              <a:rPr lang="en-GB" smtClean="0"/>
              <a:t>09/10/2024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29D8F-8638-4851-BCF3-C6B26D77215D}" type="slidenum">
              <a:rPr lang="en-GB" smtClean="0"/>
              <a:t>‹#›</a:t>
            </a:fld>
            <a:endParaRPr lang="en-GB"/>
          </a:p>
        </p:txBody>
      </p:sp>
    </p:spTree>
    <p:extLst>
      <p:ext uri="{BB962C8B-B14F-4D97-AF65-F5344CB8AC3E}">
        <p14:creationId xmlns:p14="http://schemas.microsoft.com/office/powerpoint/2010/main" val="3457373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1.jfif"/></Relationships>
</file>

<file path=ppt/slides/_rels/slide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3.jp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jfif"/><Relationship Id="rId5" Type="http://schemas.openxmlformats.org/officeDocument/2006/relationships/image" Target="../media/image22.jfif"/><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4987" r="-14987"/>
            </a:stretch>
          </a:blipFill>
        </p:spPr>
      </p:sp>
      <p:sp>
        <p:nvSpPr>
          <p:cNvPr id="3" name="Freeform 3"/>
          <p:cNvSpPr/>
          <p:nvPr/>
        </p:nvSpPr>
        <p:spPr>
          <a:xfrm>
            <a:off x="0" y="3534533"/>
            <a:ext cx="18288000" cy="6584729"/>
          </a:xfrm>
          <a:custGeom>
            <a:avLst/>
            <a:gdLst/>
            <a:ahLst/>
            <a:cxnLst/>
            <a:rect l="l" t="t" r="r" b="b"/>
            <a:pathLst>
              <a:path w="10714795" h="6584729">
                <a:moveTo>
                  <a:pt x="0" y="0"/>
                </a:moveTo>
                <a:lnTo>
                  <a:pt x="10714795" y="0"/>
                </a:lnTo>
                <a:lnTo>
                  <a:pt x="10714795" y="6584729"/>
                </a:lnTo>
                <a:lnTo>
                  <a:pt x="0" y="6584729"/>
                </a:lnTo>
                <a:lnTo>
                  <a:pt x="0" y="0"/>
                </a:lnTo>
                <a:close/>
              </a:path>
            </a:pathLst>
          </a:custGeom>
          <a:blipFill>
            <a:blip r:embed="rId3"/>
            <a:stretch>
              <a:fillRect/>
            </a:stretch>
          </a:blipFill>
        </p:spPr>
      </p:sp>
      <p:sp>
        <p:nvSpPr>
          <p:cNvPr id="9" name="Freeform 9"/>
          <p:cNvSpPr/>
          <p:nvPr/>
        </p:nvSpPr>
        <p:spPr>
          <a:xfrm>
            <a:off x="-304186" y="2497584"/>
            <a:ext cx="4722295" cy="7094921"/>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4"/>
            <a:stretch>
              <a:fillRect/>
            </a:stretch>
          </a:blipFill>
        </p:spPr>
      </p:sp>
      <p:sp>
        <p:nvSpPr>
          <p:cNvPr id="11" name="Freeform 11"/>
          <p:cNvSpPr/>
          <p:nvPr/>
        </p:nvSpPr>
        <p:spPr>
          <a:xfrm>
            <a:off x="3396796" y="1605403"/>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5"/>
            <a:stretch>
              <a:fillRect/>
            </a:stretch>
          </a:blipFill>
        </p:spPr>
      </p:sp>
      <p:sp>
        <p:nvSpPr>
          <p:cNvPr id="14" name="Freeform 14"/>
          <p:cNvSpPr/>
          <p:nvPr/>
        </p:nvSpPr>
        <p:spPr>
          <a:xfrm>
            <a:off x="14706600" y="1341205"/>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5"/>
            <a:stretch>
              <a:fillRect/>
            </a:stretch>
          </a:blipFill>
        </p:spPr>
      </p:sp>
      <p:sp>
        <p:nvSpPr>
          <p:cNvPr id="16" name="Freeform 6"/>
          <p:cNvSpPr/>
          <p:nvPr/>
        </p:nvSpPr>
        <p:spPr>
          <a:xfrm flipH="1">
            <a:off x="3657600" y="6080078"/>
            <a:ext cx="13453637" cy="4008767"/>
          </a:xfrm>
          <a:custGeom>
            <a:avLst/>
            <a:gdLst/>
            <a:ahLst/>
            <a:cxnLst/>
            <a:rect l="l" t="t" r="r" b="b"/>
            <a:pathLst>
              <a:path w="13453637" h="2775372">
                <a:moveTo>
                  <a:pt x="13453636" y="0"/>
                </a:moveTo>
                <a:lnTo>
                  <a:pt x="0" y="0"/>
                </a:lnTo>
                <a:lnTo>
                  <a:pt x="0" y="2775372"/>
                </a:lnTo>
                <a:lnTo>
                  <a:pt x="13453636" y="2775372"/>
                </a:lnTo>
                <a:lnTo>
                  <a:pt x="13453636" y="0"/>
                </a:lnTo>
                <a:close/>
              </a:path>
            </a:pathLst>
          </a:custGeom>
          <a:blipFill>
            <a:blip r:embed="rId6"/>
            <a:stretch>
              <a:fillRect/>
            </a:stretch>
          </a:blipFill>
        </p:spPr>
      </p:sp>
      <p:sp>
        <p:nvSpPr>
          <p:cNvPr id="17" name="Freeform 7"/>
          <p:cNvSpPr/>
          <p:nvPr/>
        </p:nvSpPr>
        <p:spPr>
          <a:xfrm>
            <a:off x="14036873" y="7411775"/>
            <a:ext cx="4251127" cy="2835688"/>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7"/>
            <a:stretch>
              <a:fillRect/>
            </a:stretch>
          </a:blipFill>
        </p:spPr>
      </p:sp>
      <p:sp>
        <p:nvSpPr>
          <p:cNvPr id="18" name="Freeform 7"/>
          <p:cNvSpPr/>
          <p:nvPr/>
        </p:nvSpPr>
        <p:spPr>
          <a:xfrm>
            <a:off x="-57150" y="8164929"/>
            <a:ext cx="4114800" cy="215654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7"/>
            <a:stretch>
              <a:fillRect/>
            </a:stretch>
          </a:blipFill>
        </p:spPr>
      </p:sp>
      <p:sp>
        <p:nvSpPr>
          <p:cNvPr id="21" name="Freeform 6"/>
          <p:cNvSpPr/>
          <p:nvPr/>
        </p:nvSpPr>
        <p:spPr>
          <a:xfrm>
            <a:off x="4000500" y="7411774"/>
            <a:ext cx="4114800" cy="2684727"/>
          </a:xfrm>
          <a:custGeom>
            <a:avLst/>
            <a:gdLst/>
            <a:ahLst/>
            <a:cxnLst/>
            <a:rect l="l" t="t" r="r" b="b"/>
            <a:pathLst>
              <a:path w="4114800" h="2684727">
                <a:moveTo>
                  <a:pt x="0" y="0"/>
                </a:moveTo>
                <a:lnTo>
                  <a:pt x="4114800" y="0"/>
                </a:lnTo>
                <a:lnTo>
                  <a:pt x="4114800" y="2684727"/>
                </a:lnTo>
                <a:lnTo>
                  <a:pt x="0" y="2684727"/>
                </a:lnTo>
                <a:lnTo>
                  <a:pt x="0" y="0"/>
                </a:lnTo>
                <a:close/>
              </a:path>
            </a:pathLst>
          </a:custGeom>
          <a:blipFill>
            <a:blip r:embed="rId8"/>
            <a:stretch>
              <a:fillRect/>
            </a:stretch>
          </a:blipFill>
        </p:spPr>
      </p:sp>
      <p:sp>
        <p:nvSpPr>
          <p:cNvPr id="22" name="Freeform 7"/>
          <p:cNvSpPr/>
          <p:nvPr/>
        </p:nvSpPr>
        <p:spPr>
          <a:xfrm>
            <a:off x="4000500" y="7734300"/>
            <a:ext cx="5501050" cy="2552700"/>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7"/>
            <a:stretch>
              <a:fillRect/>
            </a:stretch>
          </a:blipFill>
        </p:spPr>
      </p:sp>
      <p:sp>
        <p:nvSpPr>
          <p:cNvPr id="23" name="Freeform 7"/>
          <p:cNvSpPr/>
          <p:nvPr/>
        </p:nvSpPr>
        <p:spPr>
          <a:xfrm flipH="1">
            <a:off x="9372599" y="7411774"/>
            <a:ext cx="5756789" cy="289246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7"/>
            <a:stretch>
              <a:fillRect/>
            </a:stretch>
          </a:blipFill>
        </p:spPr>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2339" y="78363"/>
            <a:ext cx="9674839" cy="5674737"/>
          </a:xfrm>
          <a:prstGeom prst="rect">
            <a:avLst/>
          </a:prstGeom>
        </p:spPr>
      </p:pic>
    </p:spTree>
    <p:extLst>
      <p:ext uri="{BB962C8B-B14F-4D97-AF65-F5344CB8AC3E}">
        <p14:creationId xmlns:p14="http://schemas.microsoft.com/office/powerpoint/2010/main" val="3298896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3" name="Group 3"/>
          <p:cNvGrpSpPr/>
          <p:nvPr/>
        </p:nvGrpSpPr>
        <p:grpSpPr>
          <a:xfrm>
            <a:off x="9144000" y="2088356"/>
            <a:ext cx="8062560" cy="7961884"/>
            <a:chOff x="-681375" y="-38100"/>
            <a:chExt cx="9011861" cy="1387107"/>
          </a:xfrm>
        </p:grpSpPr>
        <p:sp>
          <p:nvSpPr>
            <p:cNvPr id="4" name="Freeform 4"/>
            <p:cNvSpPr/>
            <p:nvPr/>
          </p:nvSpPr>
          <p:spPr>
            <a:xfrm>
              <a:off x="-681375" y="0"/>
              <a:ext cx="9011861" cy="1349007"/>
            </a:xfrm>
            <a:custGeom>
              <a:avLst/>
              <a:gdLst/>
              <a:ahLst/>
              <a:cxnLst/>
              <a:rect l="l" t="t" r="r" b="b"/>
              <a:pathLst>
                <a:path w="4084289" h="1349007">
                  <a:moveTo>
                    <a:pt x="0" y="0"/>
                  </a:moveTo>
                  <a:lnTo>
                    <a:pt x="4084289" y="0"/>
                  </a:lnTo>
                  <a:lnTo>
                    <a:pt x="4084289" y="1349007"/>
                  </a:lnTo>
                  <a:lnTo>
                    <a:pt x="0" y="1349007"/>
                  </a:lnTo>
                  <a:close/>
                </a:path>
              </a:pathLst>
            </a:custGeom>
            <a:solidFill>
              <a:srgbClr val="DDA37F"/>
            </a:solidFill>
          </p:spPr>
        </p:sp>
        <p:sp>
          <p:nvSpPr>
            <p:cNvPr id="5" name="TextBox 5"/>
            <p:cNvSpPr txBox="1"/>
            <p:nvPr/>
          </p:nvSpPr>
          <p:spPr>
            <a:xfrm>
              <a:off x="0" y="-38100"/>
              <a:ext cx="4084289" cy="138710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TextBox 8"/>
          <p:cNvSpPr txBox="1"/>
          <p:nvPr/>
        </p:nvSpPr>
        <p:spPr>
          <a:xfrm>
            <a:off x="4527990" y="489570"/>
            <a:ext cx="10451219" cy="1107996"/>
          </a:xfrm>
          <a:prstGeom prst="rect">
            <a:avLst/>
          </a:prstGeom>
        </p:spPr>
        <p:txBody>
          <a:bodyPr lIns="0" tIns="0" rIns="0" bIns="0" rtlCol="0" anchor="t">
            <a:spAutoFit/>
          </a:bodyPr>
          <a:lstStyle/>
          <a:p>
            <a:r>
              <a:rPr lang="en-US" sz="7200" b="1">
                <a:latin typeface="Times New Roman" panose="02020603050405020304" pitchFamily="18" charset="0"/>
                <a:cs typeface="Times New Roman" panose="02020603050405020304" pitchFamily="18" charset="0"/>
              </a:rPr>
              <a:t>2. Bài thơ “Tây Tiến”</a:t>
            </a:r>
            <a:endParaRPr lang="en-GB" sz="7200">
              <a:latin typeface="Times New Roman" panose="02020603050405020304" pitchFamily="18" charset="0"/>
              <a:cs typeface="Times New Roman" panose="02020603050405020304" pitchFamily="18" charset="0"/>
            </a:endParaRPr>
          </a:p>
        </p:txBody>
      </p:sp>
      <p:sp>
        <p:nvSpPr>
          <p:cNvPr id="11" name="Freeform 9"/>
          <p:cNvSpPr/>
          <p:nvPr/>
        </p:nvSpPr>
        <p:spPr>
          <a:xfrm flipH="1">
            <a:off x="13526968" y="-175882"/>
            <a:ext cx="4734835" cy="3864738"/>
          </a:xfrm>
          <a:custGeom>
            <a:avLst/>
            <a:gdLst/>
            <a:ahLst/>
            <a:cxnLst/>
            <a:rect l="l" t="t" r="r" b="b"/>
            <a:pathLst>
              <a:path w="6304313" h="5760566">
                <a:moveTo>
                  <a:pt x="6304314" y="0"/>
                </a:moveTo>
                <a:lnTo>
                  <a:pt x="0" y="0"/>
                </a:lnTo>
                <a:lnTo>
                  <a:pt x="0" y="5760566"/>
                </a:lnTo>
                <a:lnTo>
                  <a:pt x="6304314" y="5760566"/>
                </a:lnTo>
                <a:lnTo>
                  <a:pt x="6304314"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828533401"/>
              </p:ext>
            </p:extLst>
          </p:nvPr>
        </p:nvGraphicFramePr>
        <p:xfrm>
          <a:off x="9372600" y="2628900"/>
          <a:ext cx="7467600" cy="694029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4370938">
                  <a:extLst>
                    <a:ext uri="{9D8B030D-6E8A-4147-A177-3AD203B41FA5}">
                      <a16:colId xmlns:a16="http://schemas.microsoft.com/office/drawing/2014/main" val="20000"/>
                    </a:ext>
                  </a:extLst>
                </a:gridCol>
                <a:gridCol w="3096662">
                  <a:extLst>
                    <a:ext uri="{9D8B030D-6E8A-4147-A177-3AD203B41FA5}">
                      <a16:colId xmlns:a16="http://schemas.microsoft.com/office/drawing/2014/main" val="20001"/>
                    </a:ext>
                  </a:extLst>
                </a:gridCol>
              </a:tblGrid>
              <a:tr h="0">
                <a:tc gridSpan="2">
                  <a:txBody>
                    <a:bodyPr/>
                    <a:lstStyle/>
                    <a:p>
                      <a:pPr algn="ctr">
                        <a:lnSpc>
                          <a:spcPct val="115000"/>
                        </a:lnSpc>
                        <a:spcAft>
                          <a:spcPts val="0"/>
                        </a:spcAft>
                      </a:pPr>
                      <a:r>
                        <a:rPr lang="vi-VN" sz="3600" b="1">
                          <a:solidFill>
                            <a:srgbClr val="FF0000"/>
                          </a:solidFill>
                          <a:effectLst/>
                          <a:latin typeface="Times New Roman" panose="02020603050405020304" pitchFamily="18" charset="0"/>
                          <a:ea typeface="MS Mincho"/>
                          <a:cs typeface="Times New Roman" panose="02020603050405020304" pitchFamily="18" charset="0"/>
                        </a:rPr>
                        <a:t>PHT 01</a:t>
                      </a:r>
                      <a:r>
                        <a:rPr lang="vi-VN" sz="3600" b="1">
                          <a:solidFill>
                            <a:srgbClr val="0D0D0D"/>
                          </a:solidFill>
                          <a:effectLst/>
                          <a:latin typeface="Times New Roman" panose="02020603050405020304" pitchFamily="18" charset="0"/>
                          <a:ea typeface="MS Mincho"/>
                          <a:cs typeface="Times New Roman" panose="02020603050405020304" pitchFamily="18" charset="0"/>
                        </a:rPr>
                        <a:t>: </a:t>
                      </a:r>
                      <a:r>
                        <a:rPr lang="vi-VN" sz="3600" b="1">
                          <a:solidFill>
                            <a:srgbClr val="7030A0"/>
                          </a:solidFill>
                          <a:effectLst/>
                          <a:latin typeface="Times New Roman" panose="02020603050405020304" pitchFamily="18" charset="0"/>
                          <a:ea typeface="MS Mincho"/>
                          <a:cs typeface="Times New Roman" panose="02020603050405020304" pitchFamily="18" charset="0"/>
                        </a:rPr>
                        <a:t>Tìm hiểu chung về Bài thơ “Tây Tiến”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de-DE" sz="3600">
                          <a:solidFill>
                            <a:srgbClr val="0D0D0D"/>
                          </a:solidFill>
                          <a:effectLst/>
                          <a:latin typeface="Times New Roman" panose="02020603050405020304" pitchFamily="18" charset="0"/>
                          <a:ea typeface="MS Mincho"/>
                          <a:cs typeface="Times New Roman" panose="02020603050405020304" pitchFamily="18" charset="0"/>
                        </a:rPr>
                        <a:t>1. Thể </a:t>
                      </a:r>
                      <a:r>
                        <a:rPr lang="vi-VN" sz="3600">
                          <a:solidFill>
                            <a:srgbClr val="0D0D0D"/>
                          </a:solidFill>
                          <a:effectLst/>
                          <a:latin typeface="Times New Roman" panose="02020603050405020304" pitchFamily="18" charset="0"/>
                          <a:ea typeface="MS Mincho"/>
                          <a:cs typeface="Times New Roman" panose="02020603050405020304" pitchFamily="18" charset="0"/>
                        </a:rPr>
                        <a:t>thơ</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de-DE" sz="3600">
                          <a:solidFill>
                            <a:srgbClr val="0D0D0D"/>
                          </a:solidFill>
                          <a:effectLst/>
                          <a:latin typeface="Times New Roman" panose="02020603050405020304" pitchFamily="18" charset="0"/>
                          <a:ea typeface="MS Mincho"/>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US" sz="3600">
                          <a:solidFill>
                            <a:srgbClr val="0D0D0D"/>
                          </a:solidFill>
                          <a:effectLst/>
                          <a:latin typeface="Times New Roman" panose="02020603050405020304" pitchFamily="18" charset="0"/>
                          <a:ea typeface="MS Mincho"/>
                          <a:cs typeface="Times New Roman" panose="02020603050405020304" pitchFamily="18" charset="0"/>
                        </a:rPr>
                        <a:t>2. Xuất xứ và </a:t>
                      </a:r>
                      <a:r>
                        <a:rPr lang="vi-VN" sz="3600">
                          <a:solidFill>
                            <a:srgbClr val="0D0D0D"/>
                          </a:solidFill>
                          <a:effectLst/>
                          <a:latin typeface="Times New Roman" panose="02020603050405020304" pitchFamily="18" charset="0"/>
                          <a:ea typeface="MS Mincho"/>
                          <a:cs typeface="Times New Roman" panose="02020603050405020304" pitchFamily="18" charset="0"/>
                        </a:rPr>
                        <a:t>hoàn cảnh ra đời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de-DE" sz="3600">
                          <a:solidFill>
                            <a:srgbClr val="0D0D0D"/>
                          </a:solidFill>
                          <a:effectLst/>
                          <a:latin typeface="Times New Roman" panose="02020603050405020304" pitchFamily="18" charset="0"/>
                          <a:ea typeface="MS Mincho"/>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vi-VN" sz="3600">
                          <a:solidFill>
                            <a:srgbClr val="0D0D0D"/>
                          </a:solidFill>
                          <a:effectLst/>
                          <a:latin typeface="Times New Roman" panose="02020603050405020304" pitchFamily="18" charset="0"/>
                          <a:ea typeface="MS Mincho"/>
                          <a:cs typeface="Times New Roman" panose="02020603050405020304" pitchFamily="18" charset="0"/>
                        </a:rPr>
                        <a:t>3</a:t>
                      </a:r>
                      <a:r>
                        <a:rPr lang="en-US" sz="3600">
                          <a:solidFill>
                            <a:srgbClr val="0D0D0D"/>
                          </a:solidFill>
                          <a:effectLst/>
                          <a:latin typeface="Times New Roman" panose="02020603050405020304" pitchFamily="18" charset="0"/>
                          <a:ea typeface="MS Mincho"/>
                          <a:cs typeface="Times New Roman" panose="02020603050405020304" pitchFamily="18" charset="0"/>
                        </a:rPr>
                        <a:t>. Bố cục</a:t>
                      </a:r>
                      <a:r>
                        <a:rPr lang="vi-VN" sz="3600">
                          <a:solidFill>
                            <a:srgbClr val="0D0D0D"/>
                          </a:solidFill>
                          <a:effectLst/>
                          <a:latin typeface="Times New Roman" panose="02020603050405020304" pitchFamily="18" charset="0"/>
                          <a:ea typeface="MS Mincho"/>
                          <a:cs typeface="Times New Roman" panose="02020603050405020304" pitchFamily="18" charset="0"/>
                        </a:rPr>
                        <a:t> và mạch liên kết giữa các đoạn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3600">
                          <a:solidFill>
                            <a:srgbClr val="0D0D0D"/>
                          </a:solidFill>
                          <a:effectLst/>
                          <a:latin typeface="Times New Roman" panose="02020603050405020304" pitchFamily="18" charset="0"/>
                          <a:ea typeface="MS Mincho"/>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vi-VN" sz="3600">
                          <a:solidFill>
                            <a:srgbClr val="0D0D0D"/>
                          </a:solidFill>
                          <a:effectLst/>
                          <a:latin typeface="Times New Roman" panose="02020603050405020304" pitchFamily="18" charset="0"/>
                          <a:ea typeface="MS Mincho"/>
                          <a:cs typeface="Times New Roman" panose="02020603050405020304" pitchFamily="18" charset="0"/>
                        </a:rPr>
                        <a:t>4</a:t>
                      </a:r>
                      <a:r>
                        <a:rPr lang="en-US" sz="3600">
                          <a:solidFill>
                            <a:srgbClr val="0D0D0D"/>
                          </a:solidFill>
                          <a:effectLst/>
                          <a:latin typeface="Times New Roman" panose="02020603050405020304" pitchFamily="18" charset="0"/>
                          <a:ea typeface="MS Mincho"/>
                          <a:cs typeface="Times New Roman" panose="02020603050405020304" pitchFamily="18" charset="0"/>
                        </a:rPr>
                        <a:t>. </a:t>
                      </a:r>
                      <a:r>
                        <a:rPr lang="vi-VN" sz="3600">
                          <a:solidFill>
                            <a:srgbClr val="0D0D0D"/>
                          </a:solidFill>
                          <a:effectLst/>
                          <a:latin typeface="Times New Roman" panose="02020603050405020304" pitchFamily="18" charset="0"/>
                          <a:ea typeface="MS Mincho"/>
                          <a:cs typeface="Times New Roman" panose="02020603050405020304" pitchFamily="18" charset="0"/>
                        </a:rPr>
                        <a:t>Nhan đề và tác dụng của sự thay đổi nhan đề.</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solidFill>
                            <a:srgbClr val="0D0D0D"/>
                          </a:solidFill>
                          <a:effectLst/>
                          <a:latin typeface="Times New Roman" panose="02020603050405020304" pitchFamily="18" charset="0"/>
                          <a:ea typeface="MS Mincho"/>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a:lnSpc>
                          <a:spcPct val="115000"/>
                        </a:lnSpc>
                        <a:spcAft>
                          <a:spcPts val="0"/>
                        </a:spcAft>
                      </a:pPr>
                      <a:r>
                        <a:rPr lang="vi-VN" sz="3600">
                          <a:solidFill>
                            <a:srgbClr val="0D0D0D"/>
                          </a:solidFill>
                          <a:effectLst/>
                          <a:latin typeface="Times New Roman" panose="02020603050405020304" pitchFamily="18" charset="0"/>
                          <a:ea typeface="MS Mincho"/>
                          <a:cs typeface="Times New Roman" panose="02020603050405020304" pitchFamily="18" charset="0"/>
                        </a:rPr>
                        <a:t>5. Cảm hứng chủ đạo</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solidFill>
                            <a:srgbClr val="0D0D0D"/>
                          </a:solidFill>
                          <a:effectLst/>
                          <a:latin typeface="Times New Roman" panose="02020603050405020304" pitchFamily="18" charset="0"/>
                          <a:ea typeface="MS Mincho"/>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2" name="Video 2 Bài 4.4.Quang Dũng và bài thơ -Tây Tiế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5873" y="2476500"/>
            <a:ext cx="8713413" cy="65472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Freeform 9"/>
          <p:cNvSpPr/>
          <p:nvPr/>
        </p:nvSpPr>
        <p:spPr>
          <a:xfrm rot="9426325">
            <a:off x="289410" y="-235740"/>
            <a:ext cx="1478580" cy="3817930"/>
          </a:xfrm>
          <a:custGeom>
            <a:avLst/>
            <a:gdLst/>
            <a:ahLst/>
            <a:cxnLst/>
            <a:rect l="l" t="t" r="r" b="b"/>
            <a:pathLst>
              <a:path w="1478580" h="3817930">
                <a:moveTo>
                  <a:pt x="0" y="0"/>
                </a:moveTo>
                <a:lnTo>
                  <a:pt x="1478580" y="0"/>
                </a:lnTo>
                <a:lnTo>
                  <a:pt x="1478580" y="3817930"/>
                </a:lnTo>
                <a:lnTo>
                  <a:pt x="0" y="3817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92338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2"/>
                </p:tgtEl>
              </p:cMediaNode>
            </p:video>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4" name="Group 4"/>
          <p:cNvGrpSpPr/>
          <p:nvPr/>
        </p:nvGrpSpPr>
        <p:grpSpPr>
          <a:xfrm>
            <a:off x="1770317" y="2705100"/>
            <a:ext cx="7004966" cy="4753552"/>
            <a:chOff x="0" y="0"/>
            <a:chExt cx="1844929" cy="1251964"/>
          </a:xfrm>
          <a:scene3d>
            <a:camera prst="orthographicFront">
              <a:rot lat="0" lon="0" rev="0"/>
            </a:camera>
            <a:lightRig rig="contrasting" dir="t">
              <a:rot lat="0" lon="0" rev="1500000"/>
            </a:lightRig>
          </a:scene3d>
        </p:grpSpPr>
        <p:sp>
          <p:nvSpPr>
            <p:cNvPr id="5" name="Freeform 5"/>
            <p:cNvSpPr/>
            <p:nvPr/>
          </p:nvSpPr>
          <p:spPr>
            <a:xfrm>
              <a:off x="0" y="0"/>
              <a:ext cx="1844929" cy="1251964"/>
            </a:xfrm>
            <a:custGeom>
              <a:avLst/>
              <a:gdLst/>
              <a:ahLst/>
              <a:cxnLst/>
              <a:rect l="l" t="t" r="r" b="b"/>
              <a:pathLst>
                <a:path w="1844929" h="1251964">
                  <a:moveTo>
                    <a:pt x="0" y="0"/>
                  </a:moveTo>
                  <a:lnTo>
                    <a:pt x="1844929" y="0"/>
                  </a:lnTo>
                  <a:lnTo>
                    <a:pt x="1844929" y="1251964"/>
                  </a:lnTo>
                  <a:lnTo>
                    <a:pt x="0" y="1251964"/>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6" name="TextBox 6"/>
            <p:cNvSpPr txBox="1"/>
            <p:nvPr/>
          </p:nvSpPr>
          <p:spPr>
            <a:xfrm>
              <a:off x="0" y="-38100"/>
              <a:ext cx="1844929" cy="1290064"/>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8"/>
          <p:cNvSpPr txBox="1"/>
          <p:nvPr/>
        </p:nvSpPr>
        <p:spPr>
          <a:xfrm>
            <a:off x="2242457" y="3012676"/>
            <a:ext cx="7755779" cy="923330"/>
          </a:xfrm>
          <a:prstGeom prst="rect">
            <a:avLst/>
          </a:prstGeom>
        </p:spPr>
        <p:txBody>
          <a:bodyPr wrap="square" lIns="0" tIns="0" rIns="0" bIns="0" rtlCol="0" anchor="t">
            <a:spAutoFit/>
          </a:bodyPr>
          <a:lstStyle/>
          <a:p>
            <a:r>
              <a:rPr lang="en-US" sz="6000" b="1">
                <a:latin typeface="Times New Roman" panose="02020603050405020304" pitchFamily="18" charset="0"/>
                <a:cs typeface="Times New Roman" panose="02020603050405020304" pitchFamily="18" charset="0"/>
              </a:rPr>
              <a:t>Thể thơ: </a:t>
            </a:r>
            <a:r>
              <a:rPr lang="en-US" sz="6000">
                <a:latin typeface="Times New Roman" panose="02020603050405020304" pitchFamily="18" charset="0"/>
                <a:cs typeface="Times New Roman" panose="02020603050405020304" pitchFamily="18" charset="0"/>
              </a:rPr>
              <a:t>7 chữ</a:t>
            </a:r>
            <a:endParaRPr lang="en-GB" sz="6000">
              <a:latin typeface="Times New Roman" panose="02020603050405020304" pitchFamily="18" charset="0"/>
              <a:cs typeface="Times New Roman" panose="02020603050405020304" pitchFamily="18" charset="0"/>
            </a:endParaRPr>
          </a:p>
        </p:txBody>
      </p:sp>
      <p:sp>
        <p:nvSpPr>
          <p:cNvPr id="2" name="Rectangle 1"/>
          <p:cNvSpPr/>
          <p:nvPr/>
        </p:nvSpPr>
        <p:spPr>
          <a:xfrm>
            <a:off x="2209800" y="4349219"/>
            <a:ext cx="6030395" cy="2862322"/>
          </a:xfrm>
          <a:prstGeom prst="rect">
            <a:avLst/>
          </a:prstGeom>
        </p:spPr>
        <p:txBody>
          <a:bodyPr wrap="square">
            <a:spAutoFit/>
          </a:bodyPr>
          <a:lstStyle/>
          <a:p>
            <a:pPr algn="just"/>
            <a:r>
              <a:rPr lang="en-US" sz="6000" b="1">
                <a:solidFill>
                  <a:srgbClr val="000000"/>
                </a:solidFill>
                <a:latin typeface="Times New Roman" panose="02020603050405020304" pitchFamily="18" charset="0"/>
                <a:ea typeface="MS Mincho"/>
                <a:cs typeface="Times New Roman" panose="02020603050405020304" pitchFamily="18" charset="0"/>
              </a:rPr>
              <a:t>Xuất xứ</a:t>
            </a:r>
            <a:r>
              <a:rPr lang="en-US" sz="6000">
                <a:solidFill>
                  <a:srgbClr val="000000"/>
                </a:solidFill>
                <a:latin typeface="Times New Roman" panose="02020603050405020304" pitchFamily="18" charset="0"/>
                <a:ea typeface="MS Mincho"/>
                <a:cs typeface="Times New Roman" panose="02020603050405020304" pitchFamily="18" charset="0"/>
              </a:rPr>
              <a:t>: In trong tập “Mây đầu ô” (1986)</a:t>
            </a:r>
            <a:endParaRPr lang="en-GB" sz="6000">
              <a:latin typeface="Times New Roman" panose="02020603050405020304" pitchFamily="18" charset="0"/>
              <a:cs typeface="Times New Roman" panose="02020603050405020304" pitchFamily="18" charset="0"/>
            </a:endParaRPr>
          </a:p>
        </p:txBody>
      </p:sp>
      <p:pic>
        <p:nvPicPr>
          <p:cNvPr id="12" name="Picture 2" descr="Mở bài Tây Tiến của Quang Dũng (61 mẫu) - Văn mẫu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0370" y="3012676"/>
            <a:ext cx="8316363" cy="46779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Freeform 16"/>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18775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1284514" y="457200"/>
            <a:ext cx="9688286" cy="9372600"/>
            <a:chOff x="0" y="0"/>
            <a:chExt cx="1844929" cy="1071342"/>
          </a:xfrm>
          <a:scene3d>
            <a:camera prst="orthographicFront">
              <a:rot lat="0" lon="0" rev="0"/>
            </a:camera>
            <a:lightRig rig="contrasting" dir="t">
              <a:rot lat="0" lon="0" rev="1500000"/>
            </a:lightRig>
          </a:scene3d>
        </p:grpSpPr>
        <p:sp>
          <p:nvSpPr>
            <p:cNvPr id="7" name="Freeform 7"/>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8" name="TextBox 8"/>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18" name="Freeform 18"/>
          <p:cNvSpPr/>
          <p:nvPr/>
        </p:nvSpPr>
        <p:spPr>
          <a:xfrm rot="6981963">
            <a:off x="-1852750" y="-411236"/>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TextBox 9"/>
          <p:cNvSpPr txBox="1"/>
          <p:nvPr/>
        </p:nvSpPr>
        <p:spPr>
          <a:xfrm>
            <a:off x="3352800" y="647700"/>
            <a:ext cx="6636242" cy="923330"/>
          </a:xfrm>
          <a:prstGeom prst="rect">
            <a:avLst/>
          </a:prstGeom>
        </p:spPr>
        <p:txBody>
          <a:bodyPr lIns="0" tIns="0" rIns="0" bIns="0" rtlCol="0" anchor="t">
            <a:spAutoFit/>
          </a:bodyPr>
          <a:lstStyle/>
          <a:p>
            <a:pPr algn="just"/>
            <a:r>
              <a:rPr lang="en-US" sz="6000" b="1">
                <a:latin typeface="Times New Roman" panose="02020603050405020304" pitchFamily="18" charset="0"/>
                <a:cs typeface="Times New Roman" panose="02020603050405020304" pitchFamily="18" charset="0"/>
              </a:rPr>
              <a:t>Hoàn cảnh ra đời</a:t>
            </a:r>
            <a:endParaRPr lang="en-GB" sz="6000">
              <a:latin typeface="Times New Roman" panose="02020603050405020304" pitchFamily="18" charset="0"/>
              <a:cs typeface="Times New Roman" panose="02020603050405020304" pitchFamily="18" charset="0"/>
            </a:endParaRPr>
          </a:p>
        </p:txBody>
      </p:sp>
      <p:sp>
        <p:nvSpPr>
          <p:cNvPr id="5" name="Rectangle 4"/>
          <p:cNvSpPr/>
          <p:nvPr/>
        </p:nvSpPr>
        <p:spPr>
          <a:xfrm>
            <a:off x="1676400" y="1998232"/>
            <a:ext cx="8622298" cy="7459671"/>
          </a:xfrm>
          <a:prstGeom prst="rect">
            <a:avLst/>
          </a:prstGeom>
        </p:spPr>
        <p:txBody>
          <a:bodyPr wrap="square">
            <a:spAutoFit/>
          </a:bodyPr>
          <a:lstStyle/>
          <a:p>
            <a:pPr indent="-114300" algn="just">
              <a:lnSpc>
                <a:spcPct val="115000"/>
              </a:lnSpc>
              <a:spcAft>
                <a:spcPts val="800"/>
              </a:spcAft>
            </a:pPr>
            <a:r>
              <a:rPr lang="vi-VN" sz="3600">
                <a:solidFill>
                  <a:srgbClr val="000000"/>
                </a:solidFill>
                <a:latin typeface="Times New Roman" panose="02020603050405020304" pitchFamily="18" charset="0"/>
                <a:ea typeface="MS Mincho"/>
                <a:cs typeface="Times New Roman" panose="02020603050405020304" pitchFamily="18" charset="0"/>
              </a:rPr>
              <a:t>-</a:t>
            </a:r>
            <a:r>
              <a:rPr lang="en-US" sz="3600">
                <a:solidFill>
                  <a:srgbClr val="000000"/>
                </a:solidFill>
                <a:latin typeface="Times New Roman" panose="02020603050405020304" pitchFamily="18" charset="0"/>
                <a:ea typeface="MS Mincho"/>
                <a:cs typeface="Times New Roman" panose="02020603050405020304" pitchFamily="18" charset="0"/>
              </a:rPr>
              <a:t> T</a:t>
            </a:r>
            <a:r>
              <a:rPr lang="en-US" sz="3600">
                <a:latin typeface="Times New Roman" panose="02020603050405020304" pitchFamily="18" charset="0"/>
                <a:ea typeface="Calibri" panose="020F0502020204030204" pitchFamily="34" charset="0"/>
                <a:cs typeface="Times New Roman" panose="02020603050405020304" pitchFamily="18" charset="0"/>
              </a:rPr>
              <a:t>hành lập đầu 1947</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indent="-114300" algn="just">
              <a:lnSpc>
                <a:spcPct val="115000"/>
              </a:lnSpc>
              <a:spcAft>
                <a:spcPts val="800"/>
              </a:spcAft>
            </a:pPr>
            <a:r>
              <a:rPr lang="vi-VN" sz="3600">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Nhiệm vụ: phối hợp với quân đội Lào, bảo vệ biên giới Việt Lào và đánh tiêu hao lực  l­­ượng địch ở Th­­ượng Lào cũng như­­ ở miền Tây Bắc bộ Việt Nam.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indent="-114300" algn="just">
              <a:lnSpc>
                <a:spcPct val="115000"/>
              </a:lnSpc>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 </a:t>
            </a:r>
            <a:r>
              <a:rPr lang="vi-VN" sz="3600">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Địa bàn hoạt động: khỏ rộng từ Châu Mai, Châu Mộc sang Sầm Nứa rồi vòng về phía tây Thanh Hoá.</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indent="-114300" algn="just">
              <a:lnSpc>
                <a:spcPct val="115000"/>
              </a:lnSpc>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 </a:t>
            </a:r>
            <a:r>
              <a:rPr lang="vi-VN" sz="3600">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Chiến sĩ: phần lớn là thanh niên Hà Nội.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a:latin typeface="Times New Roman" panose="02020603050405020304" pitchFamily="18" charset="0"/>
                <a:ea typeface="Calibri" panose="020F0502020204030204" pitchFamily="34" charset="0"/>
                <a:cs typeface="Times New Roman" panose="02020603050405020304" pitchFamily="18" charset="0"/>
              </a:rPr>
              <a:t>Năm 1948, sau khi Quang Dũng chuyển từ binh đoàn Tây Tiến sang đơn vị khác.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 descr="CCB Sinh viên: Bài thơ Tây Tiến"/>
          <p:cNvPicPr>
            <a:picLocks noChangeAspect="1" noChangeArrowheads="1"/>
          </p:cNvPicPr>
          <p:nvPr/>
        </p:nvPicPr>
        <p:blipFill>
          <a:blip r:embed="rId4"/>
          <a:srcRect/>
          <a:stretch>
            <a:fillRect/>
          </a:stretch>
        </p:blipFill>
        <p:spPr bwMode="auto">
          <a:xfrm>
            <a:off x="11360244" y="2538624"/>
            <a:ext cx="6588373" cy="42812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8213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804268" y="2500209"/>
            <a:ext cx="10540132" cy="7478970"/>
            <a:chOff x="0" y="-520656"/>
            <a:chExt cx="9339955" cy="7639887"/>
          </a:xfrm>
          <a:scene3d>
            <a:camera prst="orthographicFront">
              <a:rot lat="0" lon="0" rev="0"/>
            </a:camera>
            <a:lightRig rig="contrasting" dir="t">
              <a:rot lat="0" lon="0" rev="1500000"/>
            </a:lightRig>
          </a:scene3d>
        </p:grpSpPr>
        <p:sp>
          <p:nvSpPr>
            <p:cNvPr id="7" name="Freeform 7"/>
            <p:cNvSpPr/>
            <p:nvPr/>
          </p:nvSpPr>
          <p:spPr>
            <a:xfrm>
              <a:off x="0" y="1"/>
              <a:ext cx="9339955" cy="7005558"/>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9" name="TextBox 9"/>
            <p:cNvSpPr txBox="1"/>
            <p:nvPr/>
          </p:nvSpPr>
          <p:spPr>
            <a:xfrm>
              <a:off x="479838" y="-520656"/>
              <a:ext cx="8380279" cy="7639887"/>
            </a:xfrm>
            <a:prstGeom prst="rect">
              <a:avLst/>
            </a:prstGeom>
            <a:ln>
              <a:noFill/>
            </a:ln>
            <a:effectLst>
              <a:outerShdw blurRad="149987" dist="250190" dir="8460000" algn="ctr">
                <a:srgbClr val="000000">
                  <a:alpha val="28000"/>
                </a:srgbClr>
              </a:outerShdw>
            </a:effectLst>
            <a:sp3d prstMaterial="metal">
              <a:bevelT w="88900" h="88900"/>
            </a:sp3d>
          </p:spPr>
          <p:txBody>
            <a:bodyPr wrap="square" lIns="0" tIns="0" rIns="0" bIns="0" rtlCol="0" anchor="t">
              <a:spAutoFit/>
            </a:bodyPr>
            <a:lstStyle/>
            <a:p>
              <a:pPr algn="just"/>
              <a:endParaRPr lang="vi-VN" sz="5400" b="1">
                <a:latin typeface="Times New Roman" panose="02020603050405020304" pitchFamily="18" charset="0"/>
                <a:cs typeface="Times New Roman" panose="02020603050405020304" pitchFamily="18" charset="0"/>
              </a:endParaRPr>
            </a:p>
            <a:p>
              <a:pPr algn="just"/>
              <a:r>
                <a:rPr lang="en-US" sz="5400" b="1">
                  <a:latin typeface="Times New Roman" panose="02020603050405020304" pitchFamily="18" charset="0"/>
                  <a:cs typeface="Times New Roman" panose="02020603050405020304" pitchFamily="18" charset="0"/>
                </a:rPr>
                <a:t>+ Đoạn 1</a:t>
              </a:r>
              <a:r>
                <a:rPr lang="en-US" sz="5400">
                  <a:latin typeface="Times New Roman" panose="02020603050405020304" pitchFamily="18" charset="0"/>
                  <a:cs typeface="Times New Roman" panose="02020603050405020304" pitchFamily="18" charset="0"/>
                </a:rPr>
                <a:t>: Nỗi nhớ về một Tây Tiến hùng vĩ, dữ dội.</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a:t>
              </a:r>
              <a:r>
                <a:rPr lang="en-US" sz="5400" b="1">
                  <a:latin typeface="Times New Roman" panose="02020603050405020304" pitchFamily="18" charset="0"/>
                  <a:cs typeface="Times New Roman" panose="02020603050405020304" pitchFamily="18" charset="0"/>
                </a:rPr>
                <a:t>Đoạn 2</a:t>
              </a:r>
              <a:r>
                <a:rPr lang="en-US" sz="5400">
                  <a:latin typeface="Times New Roman" panose="02020603050405020304" pitchFamily="18" charset="0"/>
                  <a:cs typeface="Times New Roman" panose="02020603050405020304" pitchFamily="18" charset="0"/>
                </a:rPr>
                <a:t>: Nỗi nhớ về một Tây Tiến thơ mộng trữ tình.</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a:t>
              </a:r>
              <a:r>
                <a:rPr lang="en-US" sz="5400" b="1">
                  <a:latin typeface="Times New Roman" panose="02020603050405020304" pitchFamily="18" charset="0"/>
                  <a:cs typeface="Times New Roman" panose="02020603050405020304" pitchFamily="18" charset="0"/>
                </a:rPr>
                <a:t>Đoạn 3</a:t>
              </a:r>
              <a:r>
                <a:rPr lang="en-US" sz="5400">
                  <a:latin typeface="Times New Roman" panose="02020603050405020304" pitchFamily="18" charset="0"/>
                  <a:cs typeface="Times New Roman" panose="02020603050405020304" pitchFamily="18" charset="0"/>
                </a:rPr>
                <a:t>: Nỗi nhớ về người lính Tây Tiến.</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a:t>
              </a:r>
              <a:r>
                <a:rPr lang="vi-VN" sz="5400">
                  <a:latin typeface="Times New Roman" panose="02020603050405020304" pitchFamily="18" charset="0"/>
                  <a:cs typeface="Times New Roman" panose="02020603050405020304" pitchFamily="18" charset="0"/>
                </a:rPr>
                <a:t> </a:t>
              </a:r>
              <a:r>
                <a:rPr lang="en-US" sz="5400" b="1">
                  <a:latin typeface="Times New Roman" panose="02020603050405020304" pitchFamily="18" charset="0"/>
                  <a:cs typeface="Times New Roman" panose="02020603050405020304" pitchFamily="18" charset="0"/>
                </a:rPr>
                <a:t>Đoạn 4</a:t>
              </a:r>
              <a:r>
                <a:rPr lang="en-US" sz="5400">
                  <a:latin typeface="Times New Roman" panose="02020603050405020304" pitchFamily="18" charset="0"/>
                  <a:cs typeface="Times New Roman" panose="02020603050405020304" pitchFamily="18" charset="0"/>
                </a:rPr>
                <a:t>: Lời ước hẹn thủy chung.</a:t>
              </a:r>
              <a:endParaRPr lang="en-GB" sz="5400">
                <a:latin typeface="Times New Roman" panose="02020603050405020304" pitchFamily="18" charset="0"/>
                <a:cs typeface="Times New Roman" panose="02020603050405020304" pitchFamily="18" charset="0"/>
              </a:endParaRPr>
            </a:p>
          </p:txBody>
        </p:sp>
      </p:grpSp>
      <p:sp>
        <p:nvSpPr>
          <p:cNvPr id="17" name="TextBox 17"/>
          <p:cNvSpPr txBox="1"/>
          <p:nvPr/>
        </p:nvSpPr>
        <p:spPr>
          <a:xfrm>
            <a:off x="5150622" y="845496"/>
            <a:ext cx="4267200" cy="1354217"/>
          </a:xfrm>
          <a:prstGeom prst="rect">
            <a:avLst/>
          </a:prstGeom>
        </p:spPr>
        <p:txBody>
          <a:bodyPr wrap="square" lIns="0" tIns="0" rIns="0" bIns="0" rtlCol="0" anchor="t">
            <a:spAutoFit/>
          </a:bodyPr>
          <a:lstStyle/>
          <a:p>
            <a:r>
              <a:rPr lang="en-US" sz="8800" b="1">
                <a:latin typeface="Times New Roman" panose="02020603050405020304" pitchFamily="18" charset="0"/>
                <a:cs typeface="Times New Roman" panose="02020603050405020304" pitchFamily="18" charset="0"/>
              </a:rPr>
              <a:t>Bố cục</a:t>
            </a:r>
            <a:endParaRPr lang="en-GB" sz="8800">
              <a:latin typeface="Times New Roman" panose="02020603050405020304" pitchFamily="18" charset="0"/>
              <a:cs typeface="Times New Roman" panose="02020603050405020304" pitchFamily="18" charset="0"/>
            </a:endParaRPr>
          </a:p>
        </p:txBody>
      </p:sp>
      <p:sp>
        <p:nvSpPr>
          <p:cNvPr id="18" name="Freeform 18"/>
          <p:cNvSpPr/>
          <p:nvPr/>
        </p:nvSpPr>
        <p:spPr>
          <a:xfrm rot="6981963">
            <a:off x="-186936" y="-25312"/>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9600" y="644907"/>
            <a:ext cx="6629400" cy="9775556"/>
          </a:xfrm>
          <a:prstGeom prst="rect">
            <a:avLst/>
          </a:prstGeom>
        </p:spPr>
      </p:pic>
    </p:spTree>
    <p:extLst>
      <p:ext uri="{BB962C8B-B14F-4D97-AF65-F5344CB8AC3E}">
        <p14:creationId xmlns:p14="http://schemas.microsoft.com/office/powerpoint/2010/main" val="39844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866900"/>
            <a:ext cx="16040100" cy="8153400"/>
            <a:chOff x="0" y="0"/>
            <a:chExt cx="4274726" cy="1602676"/>
          </a:xfrm>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p:spPr>
        </p:sp>
        <p:sp>
          <p:nvSpPr>
            <p:cNvPr id="4" name="TextBox 4"/>
            <p:cNvSpPr txBox="1"/>
            <p:nvPr/>
          </p:nvSpPr>
          <p:spPr>
            <a:xfrm>
              <a:off x="0" y="-38100"/>
              <a:ext cx="4274726" cy="164077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TextBox 9"/>
          <p:cNvSpPr txBox="1"/>
          <p:nvPr/>
        </p:nvSpPr>
        <p:spPr>
          <a:xfrm>
            <a:off x="6629400" y="447419"/>
            <a:ext cx="11998096" cy="1107996"/>
          </a:xfrm>
          <a:prstGeom prst="rect">
            <a:avLst/>
          </a:prstGeom>
        </p:spPr>
        <p:txBody>
          <a:bodyPr lIns="0" tIns="0" rIns="0" bIns="0" rtlCol="0" anchor="t">
            <a:spAutoFit/>
          </a:bodyPr>
          <a:lstStyle/>
          <a:p>
            <a:r>
              <a:rPr lang="en-US" sz="3200">
                <a:solidFill>
                  <a:srgbClr val="522D1C"/>
                </a:solidFill>
                <a:latin typeface="Times New Roman" panose="02020603050405020304" pitchFamily="18" charset="0"/>
                <a:ea typeface="Alice Bold"/>
                <a:cs typeface="Times New Roman" panose="02020603050405020304" pitchFamily="18" charset="0"/>
              </a:rPr>
              <a:t>﻿</a:t>
            </a:r>
            <a:r>
              <a:rPr lang="en-US" sz="7200" b="1">
                <a:latin typeface="Times New Roman" panose="02020603050405020304" pitchFamily="18" charset="0"/>
                <a:cs typeface="Times New Roman" panose="02020603050405020304" pitchFamily="18" charset="0"/>
              </a:rPr>
              <a:t>Nhan đề</a:t>
            </a:r>
            <a:endParaRPr lang="en-GB" sz="7200">
              <a:solidFill>
                <a:prstClr val="black"/>
              </a:solidFill>
              <a:latin typeface="Times New Roman" panose="02020603050405020304" pitchFamily="18" charset="0"/>
              <a:cs typeface="Times New Roman" panose="02020603050405020304" pitchFamily="18" charset="0"/>
            </a:endParaRPr>
          </a:p>
        </p:txBody>
      </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Rectangle 4"/>
          <p:cNvSpPr/>
          <p:nvPr/>
        </p:nvSpPr>
        <p:spPr>
          <a:xfrm>
            <a:off x="6639393" y="2178419"/>
            <a:ext cx="9873521" cy="1200329"/>
          </a:xfrm>
          <a:prstGeom prst="rect">
            <a:avLst/>
          </a:prstGeom>
        </p:spPr>
        <p:txBody>
          <a:bodyPr wrap="square">
            <a:spAutoFit/>
          </a:bodyPr>
          <a:lstStyle/>
          <a:p>
            <a:pPr algn="just"/>
            <a:r>
              <a:rPr lang="vi-VN" sz="3600">
                <a:latin typeface="Times New Roman" panose="02020603050405020304" pitchFamily="18" charset="0"/>
                <a:ea typeface="Calibri" panose="020F0502020204030204" pitchFamily="34" charset="0"/>
                <a:cs typeface="Times New Roman" panose="02020603050405020304" pitchFamily="18" charset="0"/>
              </a:rPr>
              <a:t>- </a:t>
            </a:r>
            <a:r>
              <a:rPr lang="en-US" sz="3600">
                <a:latin typeface="Times New Roman" panose="02020603050405020304" pitchFamily="18" charset="0"/>
                <a:ea typeface="Calibri" panose="020F0502020204030204" pitchFamily="34" charset="0"/>
                <a:cs typeface="Times New Roman" panose="02020603050405020304" pitchFamily="18" charset="0"/>
              </a:rPr>
              <a:t>Lúc đầu bài thơ có tên là “Nhớ Tây Tiến”. Sau đó tác giả lại đổi tên là“Tây Tiến”. </a:t>
            </a:r>
            <a:endParaRPr lang="en-GB" sz="3600">
              <a:latin typeface="Times New Roman" panose="02020603050405020304" pitchFamily="18" charset="0"/>
              <a:cs typeface="Times New Roman" panose="02020603050405020304" pitchFamily="18" charset="0"/>
            </a:endParaRPr>
          </a:p>
        </p:txBody>
      </p:sp>
      <p:sp>
        <p:nvSpPr>
          <p:cNvPr id="6" name="Rectangle 5"/>
          <p:cNvSpPr/>
          <p:nvPr/>
        </p:nvSpPr>
        <p:spPr>
          <a:xfrm>
            <a:off x="6629400" y="3420177"/>
            <a:ext cx="10148342" cy="6668492"/>
          </a:xfrm>
          <a:prstGeom prst="rect">
            <a:avLst/>
          </a:prstGeom>
        </p:spPr>
        <p:txBody>
          <a:bodyPr wrap="square">
            <a:spAutoFit/>
          </a:bodyPr>
          <a:lstStyle/>
          <a:p>
            <a:pPr algn="just">
              <a:lnSpc>
                <a:spcPct val="115000"/>
              </a:lnSpc>
              <a:spcAft>
                <a:spcPts val="800"/>
              </a:spcAft>
              <a:tabLst>
                <a:tab pos="1386840" algn="l"/>
              </a:tabLst>
            </a:pPr>
            <a:r>
              <a:rPr lang="vi-VN" sz="3600">
                <a:latin typeface="Times New Roman" panose="02020603050405020304" pitchFamily="18" charset="0"/>
                <a:ea typeface="Calibri" panose="020F0502020204030204" pitchFamily="34" charset="0"/>
                <a:cs typeface="Times New Roman" panose="02020603050405020304" pitchFamily="18" charset="0"/>
              </a:rPr>
              <a:t>- </a:t>
            </a:r>
            <a:r>
              <a:rPr lang="en-US" sz="3600">
                <a:latin typeface="Times New Roman" panose="02020603050405020304" pitchFamily="18" charset="0"/>
                <a:ea typeface="Calibri" panose="020F0502020204030204" pitchFamily="34" charset="0"/>
                <a:cs typeface="Times New Roman" panose="02020603050405020304" pitchFamily="18" charset="0"/>
              </a:rPr>
              <a:t>Sự thay đổi ấy có tác dụng:</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a:latin typeface="Times New Roman" panose="02020603050405020304" pitchFamily="18" charset="0"/>
                <a:ea typeface="Calibri" panose="020F0502020204030204" pitchFamily="34" charset="0"/>
                <a:cs typeface="Times New Roman" panose="02020603050405020304" pitchFamily="18" charset="0"/>
              </a:rPr>
              <a:t>“Nhớ Tây Tiến”: </a:t>
            </a:r>
            <a:r>
              <a:rPr lang="en-US" sz="3600">
                <a:latin typeface="Times New Roman" panose="02020603050405020304" pitchFamily="18" charset="0"/>
                <a:ea typeface="Calibri" panose="020F0502020204030204" pitchFamily="34" charset="0"/>
                <a:cs typeface="Times New Roman" panose="02020603050405020304" pitchFamily="18" charset="0"/>
              </a:rPr>
              <a:t>gói gọn cảm xúc chủ đạo của bài thơ – bài thơ là một nỗi nhớ dài, trải qua những cung đường mà đoàn quân Tây Tiến đã đi qua.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a:latin typeface="Times New Roman" panose="02020603050405020304" pitchFamily="18" charset="0"/>
                <a:ea typeface="Calibri" panose="020F0502020204030204" pitchFamily="34" charset="0"/>
                <a:cs typeface="Times New Roman" panose="02020603050405020304" pitchFamily="18" charset="0"/>
              </a:rPr>
              <a:t>“Tây Tiến”: </a:t>
            </a:r>
            <a:r>
              <a:rPr lang="en-US" sz="3600">
                <a:latin typeface="Times New Roman" panose="02020603050405020304" pitchFamily="18" charset="0"/>
                <a:ea typeface="Calibri" panose="020F0502020204030204" pitchFamily="34" charset="0"/>
                <a:cs typeface="Times New Roman" panose="02020603050405020304" pitchFamily="18" charset="0"/>
              </a:rPr>
              <a:t>Vẻ đẹp của nó là ở tính hàm súc. Không nói nhớ mà  vẫn da diết nhớ, “chơi vơi” nhớ, xôn xao và ước hẹn nhung nhớ. Đồng thời, hai chữ “Tây Tiến” còn gợi nhắc cho người đọc về những năm đầu của cuộc kháng chiến chống Pháp, về một đơn vị quân đội với nhiệm vụ cụ thể.</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282" y="1714500"/>
            <a:ext cx="8316282" cy="9544050"/>
          </a:xfrm>
          <a:prstGeom prst="rect">
            <a:avLst/>
          </a:prstGeom>
        </p:spPr>
      </p:pic>
    </p:spTree>
    <p:extLst>
      <p:ext uri="{BB962C8B-B14F-4D97-AF65-F5344CB8AC3E}">
        <p14:creationId xmlns:p14="http://schemas.microsoft.com/office/powerpoint/2010/main" val="286668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75801" y="7219315"/>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p:cNvSpPr txBox="1"/>
            <p:nvPr/>
          </p:nvSpPr>
          <p:spPr>
            <a:xfrm>
              <a:off x="0" y="-38100"/>
              <a:ext cx="4836557" cy="57511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3207742" y="742346"/>
            <a:ext cx="11796713" cy="2339102"/>
          </a:xfrm>
          <a:prstGeom prst="rect">
            <a:avLst/>
          </a:prstGeom>
        </p:spPr>
        <p:txBody>
          <a:bodyPr wrap="square" lIns="0" tIns="0" rIns="0" bIns="0" rtlCol="0" anchor="t">
            <a:spAutoFit/>
          </a:bodyPr>
          <a:lstStyle/>
          <a:p>
            <a:pPr algn="ctr"/>
            <a:r>
              <a:rPr lang="en-US" sz="8000">
                <a:solidFill>
                  <a:srgbClr val="522D1C"/>
                </a:solidFill>
                <a:latin typeface="Times New Roman" panose="02020603050405020304" pitchFamily="18" charset="0"/>
                <a:ea typeface="Alice Bold"/>
                <a:cs typeface="Times New Roman" panose="02020603050405020304" pitchFamily="18" charset="0"/>
              </a:rPr>
              <a:t>﻿</a:t>
            </a:r>
            <a:r>
              <a:rPr lang="en-US" sz="7200" b="1">
                <a:latin typeface="Times New Roman" panose="02020603050405020304" pitchFamily="18" charset="0"/>
                <a:cs typeface="Times New Roman" panose="02020603050405020304" pitchFamily="18" charset="0"/>
              </a:rPr>
              <a:t>Cảm hứng chủ đạo</a:t>
            </a:r>
            <a:endParaRPr lang="vi-VN" sz="7200">
              <a:latin typeface="Times New Roman" panose="02020603050405020304" pitchFamily="18" charset="0"/>
              <a:cs typeface="Times New Roman" panose="02020603050405020304" pitchFamily="18" charset="0"/>
            </a:endParaRPr>
          </a:p>
          <a:p>
            <a:pPr algn="ctr"/>
            <a:r>
              <a:rPr lang="en-US" sz="7200">
                <a:latin typeface="Times New Roman" panose="02020603050405020304" pitchFamily="18" charset="0"/>
                <a:cs typeface="Times New Roman" panose="02020603050405020304" pitchFamily="18" charset="0"/>
              </a:rPr>
              <a:t> cảm hứng lãng mạn và bi tráng</a:t>
            </a:r>
            <a:endParaRPr lang="en-GB" sz="720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59" y="4076938"/>
            <a:ext cx="6029716" cy="38925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descr="C:\Users\Administrator\Documents\bai tho tay tien.png"/>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831035" y="5574673"/>
            <a:ext cx="5745120" cy="36642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3" descr="C:\Users\Administrator\Documents\15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7200" y="3320231"/>
            <a:ext cx="6190158" cy="399241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4" name="Freeform 16"/>
          <p:cNvSpPr/>
          <p:nvPr/>
        </p:nvSpPr>
        <p:spPr>
          <a:xfrm rot="7808874">
            <a:off x="14622479" y="-113406"/>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25971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rot="11649660">
            <a:off x="15009764" y="-1342585"/>
            <a:ext cx="3708524" cy="35233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Rectangle 4"/>
          <p:cNvSpPr/>
          <p:nvPr/>
        </p:nvSpPr>
        <p:spPr>
          <a:xfrm>
            <a:off x="4850590" y="419100"/>
            <a:ext cx="7847341" cy="971356"/>
          </a:xfrm>
          <a:prstGeom prst="rect">
            <a:avLst/>
          </a:prstGeom>
        </p:spPr>
        <p:txBody>
          <a:bodyPr wrap="none">
            <a:spAutoFit/>
          </a:bodyPr>
          <a:lstStyle/>
          <a:p>
            <a:pPr algn="just">
              <a:lnSpc>
                <a:spcPct val="115000"/>
              </a:lnSpc>
              <a:spcAft>
                <a:spcPts val="800"/>
              </a:spcAft>
            </a:pPr>
            <a:r>
              <a:rPr lang="en-US" sz="5400" b="1">
                <a:latin typeface="Times New Roman" panose="02020603050405020304" pitchFamily="18" charset="0"/>
                <a:ea typeface="Calibri" panose="020F0502020204030204" pitchFamily="34" charset="0"/>
                <a:cs typeface="Times New Roman" panose="02020603050405020304" pitchFamily="18" charset="0"/>
              </a:rPr>
              <a:t>II. ĐỌC HIỂU VĂN BẢN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09297961"/>
              </p:ext>
            </p:extLst>
          </p:nvPr>
        </p:nvGraphicFramePr>
        <p:xfrm>
          <a:off x="99400" y="1684848"/>
          <a:ext cx="3911292" cy="8412480"/>
        </p:xfrm>
        <a:graphic>
          <a:graphicData uri="http://schemas.openxmlformats.org/drawingml/2006/table">
            <a:tbl>
              <a:tblPr firstRow="1" firstCol="1" bandRow="1"/>
              <a:tblGrid>
                <a:gridCol w="3911292">
                  <a:extLst>
                    <a:ext uri="{9D8B030D-6E8A-4147-A177-3AD203B41FA5}">
                      <a16:colId xmlns:a16="http://schemas.microsoft.com/office/drawing/2014/main" val="20000"/>
                    </a:ext>
                  </a:extLst>
                </a:gridCol>
              </a:tblGrid>
              <a:tr h="6927805">
                <a:tc>
                  <a:txBody>
                    <a:bodyPr/>
                    <a:lstStyle/>
                    <a:p>
                      <a:pPr algn="ctr">
                        <a:lnSpc>
                          <a:spcPct val="115000"/>
                        </a:lnSpc>
                        <a:spcAft>
                          <a:spcPts val="0"/>
                        </a:spcAft>
                        <a:tabLst>
                          <a:tab pos="1386840" algn="l"/>
                        </a:tabLst>
                      </a:pPr>
                      <a:r>
                        <a:rPr lang="vi-VN" sz="3200" b="1">
                          <a:solidFill>
                            <a:srgbClr val="FF0000"/>
                          </a:solidFill>
                          <a:effectLst/>
                          <a:latin typeface="Times New Roman" panose="02020603050405020304" pitchFamily="18" charset="0"/>
                          <a:ea typeface="MS Mincho"/>
                          <a:cs typeface="Times New Roman" panose="02020603050405020304" pitchFamily="18" charset="0"/>
                        </a:rPr>
                        <a:t>Nhóm 1</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1386840" algn="l"/>
                        </a:tabLst>
                      </a:pPr>
                      <a:r>
                        <a:rPr lang="vi-VN" sz="3200" b="1">
                          <a:solidFill>
                            <a:srgbClr val="FF0000"/>
                          </a:solidFill>
                          <a:effectLst/>
                          <a:latin typeface="Times New Roman" panose="02020603050405020304" pitchFamily="18" charset="0"/>
                          <a:ea typeface="MS Mincho"/>
                          <a:cs typeface="Times New Roman" panose="02020603050405020304" pitchFamily="18" charset="0"/>
                        </a:rPr>
                        <a:t>Sự hòa điệu của nỗi nhớ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200">
                          <a:solidFill>
                            <a:srgbClr val="000000"/>
                          </a:solidFill>
                          <a:effectLst/>
                          <a:latin typeface="Times New Roman" panose="02020603050405020304" pitchFamily="18" charset="0"/>
                          <a:ea typeface="MS Mincho"/>
                          <a:cs typeface="Times New Roman" panose="02020603050405020304" pitchFamily="18" charset="0"/>
                        </a:rPr>
                        <a:t>1. Ai là người bày tỏ cảm xúc trong bài thơ</a:t>
                      </a:r>
                      <a:r>
                        <a:rPr lang="vi-VN" sz="3200">
                          <a:effectLst/>
                          <a:latin typeface="Times New Roman" panose="02020603050405020304" pitchFamily="18" charset="0"/>
                          <a:ea typeface="Calibri" panose="020F0502020204030204" pitchFamily="34" charset="0"/>
                          <a:cs typeface="Times New Roman" panose="02020603050405020304" pitchFamily="18" charset="0"/>
                        </a:rPr>
                        <a:t>? Người đó đã bày tỏ cảm xúc gì, về ai, về điều gì?</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3. Ghi lại những câu thơ bộc lộ trực tiếp cảm xúc và hóa thân vào người đó để chia sẻ những cung bậc, cảm xúc mà người đó thể hiện qua bài thơ.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49354591"/>
              </p:ext>
            </p:extLst>
          </p:nvPr>
        </p:nvGraphicFramePr>
        <p:xfrm>
          <a:off x="4114901" y="1684020"/>
          <a:ext cx="4343299" cy="8412480"/>
        </p:xfrm>
        <a:graphic>
          <a:graphicData uri="http://schemas.openxmlformats.org/drawingml/2006/table">
            <a:tbl>
              <a:tblPr firstRow="1" firstCol="1" bandRow="1"/>
              <a:tblGrid>
                <a:gridCol w="4343299">
                  <a:extLst>
                    <a:ext uri="{9D8B030D-6E8A-4147-A177-3AD203B41FA5}">
                      <a16:colId xmlns:a16="http://schemas.microsoft.com/office/drawing/2014/main" val="20000"/>
                    </a:ext>
                  </a:extLst>
                </a:gridCol>
              </a:tblGrid>
              <a:tr h="0">
                <a:tc>
                  <a:txBody>
                    <a:bodyPr/>
                    <a:lstStyle/>
                    <a:p>
                      <a:pPr algn="ctr">
                        <a:lnSpc>
                          <a:spcPct val="115000"/>
                        </a:lnSpc>
                        <a:spcAft>
                          <a:spcPts val="0"/>
                        </a:spcAft>
                        <a:tabLst>
                          <a:tab pos="1386840" algn="l"/>
                        </a:tabLst>
                      </a:pPr>
                      <a:r>
                        <a:rPr lang="vi-VN" sz="3200" b="1">
                          <a:solidFill>
                            <a:srgbClr val="FF0000"/>
                          </a:solidFill>
                          <a:effectLst/>
                          <a:latin typeface="Times New Roman" panose="02020603050405020304" pitchFamily="18" charset="0"/>
                          <a:ea typeface="MS Mincho"/>
                          <a:cs typeface="Times New Roman" panose="02020603050405020304" pitchFamily="18" charset="0"/>
                        </a:rPr>
                        <a:t>Nhóm 2</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1386840" algn="l"/>
                        </a:tabLst>
                      </a:pPr>
                      <a:r>
                        <a:rPr lang="vi-VN" sz="3200" b="1">
                          <a:solidFill>
                            <a:srgbClr val="FF0000"/>
                          </a:solidFill>
                          <a:effectLst/>
                          <a:latin typeface="Times New Roman" panose="02020603050405020304" pitchFamily="18" charset="0"/>
                          <a:ea typeface="MS Mincho"/>
                          <a:cs typeface="Times New Roman" panose="02020603050405020304" pitchFamily="18" charset="0"/>
                        </a:rPr>
                        <a:t>Sự hòa điệu của cái đẹp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200">
                          <a:solidFill>
                            <a:srgbClr val="000000"/>
                          </a:solidFill>
                          <a:effectLst/>
                          <a:latin typeface="Times New Roman" panose="02020603050405020304" pitchFamily="18" charset="0"/>
                          <a:ea typeface="MS Mincho"/>
                          <a:cs typeface="Times New Roman" panose="02020603050405020304" pitchFamily="18" charset="0"/>
                        </a:rPr>
                        <a:t>1. Cảnh vật thiên nhiên trong bài thơ Tây Tiến có sự khác nhau như thế nào?</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Cảm nhận những vẻ đẹp khác nhau của thiên nhiên Tây Bắc trong bài thơ.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2. Qua khung cảnh thiên nhiên Tây Bắc, em cảm nhận được cái đẹp trong tâm hồn con người như thế nào?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87132382"/>
              </p:ext>
            </p:extLst>
          </p:nvPr>
        </p:nvGraphicFramePr>
        <p:xfrm>
          <a:off x="8575516" y="1714500"/>
          <a:ext cx="5140484" cy="8412480"/>
        </p:xfrm>
        <a:graphic>
          <a:graphicData uri="http://schemas.openxmlformats.org/drawingml/2006/table">
            <a:tbl>
              <a:tblPr firstRow="1" firstCol="1" bandRow="1"/>
              <a:tblGrid>
                <a:gridCol w="5140484">
                  <a:extLst>
                    <a:ext uri="{9D8B030D-6E8A-4147-A177-3AD203B41FA5}">
                      <a16:colId xmlns:a16="http://schemas.microsoft.com/office/drawing/2014/main" val="20000"/>
                    </a:ext>
                  </a:extLst>
                </a:gridCol>
              </a:tblGrid>
              <a:tr h="0">
                <a:tc>
                  <a:txBody>
                    <a:bodyPr/>
                    <a:lstStyle/>
                    <a:p>
                      <a:pPr algn="ctr">
                        <a:lnSpc>
                          <a:spcPct val="115000"/>
                        </a:lnSpc>
                        <a:spcAft>
                          <a:spcPts val="0"/>
                        </a:spcAft>
                        <a:tabLst>
                          <a:tab pos="1386840" algn="l"/>
                        </a:tabLst>
                      </a:pPr>
                      <a:r>
                        <a:rPr lang="vi-VN" sz="3200" b="1">
                          <a:solidFill>
                            <a:srgbClr val="FF0000"/>
                          </a:solidFill>
                          <a:effectLst/>
                          <a:latin typeface="Times New Roman" panose="02020603050405020304" pitchFamily="18" charset="0"/>
                          <a:ea typeface="MS Mincho"/>
                          <a:cs typeface="Times New Roman" panose="02020603050405020304" pitchFamily="18" charset="0"/>
                        </a:rPr>
                        <a:t>Nhóm 3</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1386840" algn="l"/>
                        </a:tabLst>
                      </a:pPr>
                      <a:r>
                        <a:rPr lang="vi-VN" sz="3200" b="1">
                          <a:solidFill>
                            <a:srgbClr val="FF0000"/>
                          </a:solidFill>
                          <a:effectLst/>
                          <a:latin typeface="Times New Roman" panose="02020603050405020304" pitchFamily="18" charset="0"/>
                          <a:ea typeface="MS Mincho"/>
                          <a:cs typeface="Times New Roman" panose="02020603050405020304" pitchFamily="18" charset="0"/>
                        </a:rPr>
                        <a:t>Sự hòa điệu của cái bi và cái cao cả</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solidFill>
                            <a:srgbClr val="000000"/>
                          </a:solidFill>
                          <a:effectLst/>
                          <a:latin typeface="Times New Roman" panose="02020603050405020304" pitchFamily="18" charset="0"/>
                          <a:ea typeface="MS Mincho"/>
                          <a:cs typeface="Times New Roman" panose="02020603050405020304" pitchFamily="18" charset="0"/>
                        </a:rPr>
                        <a:t>1. Bài thơ Tây Tiến không né tránh cái bi. Chỉ rõ và cảm nhận về cái bi được Quang Dũng khắc họa trong bài thơ.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solidFill>
                            <a:srgbClr val="000000"/>
                          </a:solidFill>
                          <a:effectLst/>
                          <a:latin typeface="Times New Roman" panose="02020603050405020304" pitchFamily="18" charset="0"/>
                          <a:ea typeface="MS Mincho"/>
                          <a:cs typeface="Times New Roman" panose="02020603050405020304" pitchFamily="18" charset="0"/>
                        </a:rPr>
                        <a:t>2. Cái cao cả được Quang Dũng khắc họa như thế nào qua hình tượng người lính Tây Tiến?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solidFill>
                            <a:srgbClr val="000000"/>
                          </a:solidFill>
                          <a:effectLst/>
                          <a:latin typeface="Times New Roman" panose="02020603050405020304" pitchFamily="18" charset="0"/>
                          <a:ea typeface="MS Mincho"/>
                          <a:cs typeface="Times New Roman" panose="02020603050405020304" pitchFamily="18" charset="0"/>
                        </a:rPr>
                        <a:t>3. Sự hòa điệu của cái bi và cái cao cả có ý nghĩa như thế nào trong việc thể hiện nội dung bài thơ?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645227391"/>
              </p:ext>
            </p:extLst>
          </p:nvPr>
        </p:nvGraphicFramePr>
        <p:xfrm>
          <a:off x="13868400" y="1701177"/>
          <a:ext cx="4177590" cy="8412480"/>
        </p:xfrm>
        <a:graphic>
          <a:graphicData uri="http://schemas.openxmlformats.org/drawingml/2006/table">
            <a:tbl>
              <a:tblPr firstRow="1" firstCol="1" bandRow="1"/>
              <a:tblGrid>
                <a:gridCol w="4177590">
                  <a:extLst>
                    <a:ext uri="{9D8B030D-6E8A-4147-A177-3AD203B41FA5}">
                      <a16:colId xmlns:a16="http://schemas.microsoft.com/office/drawing/2014/main" val="20000"/>
                    </a:ext>
                  </a:extLst>
                </a:gridCol>
              </a:tblGrid>
              <a:tr h="0">
                <a:tc>
                  <a:txBody>
                    <a:bodyPr/>
                    <a:lstStyle/>
                    <a:p>
                      <a:pPr algn="ctr">
                        <a:lnSpc>
                          <a:spcPct val="115000"/>
                        </a:lnSpc>
                        <a:spcAft>
                          <a:spcPts val="0"/>
                        </a:spcAft>
                        <a:tabLst>
                          <a:tab pos="1386840" algn="l"/>
                        </a:tabLst>
                      </a:pPr>
                      <a:r>
                        <a:rPr lang="vi-VN" sz="3200" b="1">
                          <a:solidFill>
                            <a:srgbClr val="FF0000"/>
                          </a:solidFill>
                          <a:effectLst/>
                          <a:latin typeface="Times New Roman" panose="02020603050405020304" pitchFamily="18" charset="0"/>
                          <a:ea typeface="MS Mincho"/>
                          <a:cs typeface="Times New Roman" panose="02020603050405020304" pitchFamily="18" charset="0"/>
                        </a:rPr>
                        <a:t>Nhóm 4</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1386840" algn="l"/>
                        </a:tabLst>
                      </a:pPr>
                      <a:r>
                        <a:rPr lang="vi-VN" sz="3200" b="1">
                          <a:solidFill>
                            <a:srgbClr val="FF0000"/>
                          </a:solidFill>
                          <a:effectLst/>
                          <a:latin typeface="Times New Roman" panose="02020603050405020304" pitchFamily="18" charset="0"/>
                          <a:ea typeface="MS Mincho"/>
                          <a:cs typeface="Times New Roman" panose="02020603050405020304" pitchFamily="18" charset="0"/>
                        </a:rPr>
                        <a:t>Sự hòa điệu của thơ ca, âm nhạc và hội họa</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solidFill>
                            <a:srgbClr val="000000"/>
                          </a:solidFill>
                          <a:effectLst/>
                          <a:latin typeface="Times New Roman" panose="02020603050405020304" pitchFamily="18" charset="0"/>
                          <a:ea typeface="MS Mincho"/>
                          <a:cs typeface="Times New Roman" panose="02020603050405020304" pitchFamily="18" charset="0"/>
                        </a:rPr>
                        <a:t>1. Bài thơ Tây Tiến đậm chất nhạc, chất họa, có cách kết hợp từ mới lạ, độc đáo. Hãy phân tích những thành công nghệ thuật đó.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solidFill>
                            <a:srgbClr val="000000"/>
                          </a:solidFill>
                          <a:effectLst/>
                          <a:latin typeface="Times New Roman" panose="02020603050405020304" pitchFamily="18" charset="0"/>
                          <a:ea typeface="MS Mincho"/>
                          <a:cs typeface="Times New Roman" panose="02020603050405020304" pitchFamily="18" charset="0"/>
                        </a:rPr>
                        <a:t>2. Sự hòa điệu của thơ ca, âm nhạc và hội họa có ý nghĩa như thế nào trong việc thể hiện phong cách nghệ thuật của Quang Dũng?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287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4" name="Group 4"/>
          <p:cNvGrpSpPr/>
          <p:nvPr/>
        </p:nvGrpSpPr>
        <p:grpSpPr>
          <a:xfrm>
            <a:off x="391370" y="723900"/>
            <a:ext cx="10657629" cy="8754973"/>
            <a:chOff x="0" y="0"/>
            <a:chExt cx="1844929" cy="1251964"/>
          </a:xfrm>
        </p:grpSpPr>
        <p:sp>
          <p:nvSpPr>
            <p:cNvPr id="5" name="Freeform 5"/>
            <p:cNvSpPr/>
            <p:nvPr/>
          </p:nvSpPr>
          <p:spPr>
            <a:xfrm>
              <a:off x="0" y="0"/>
              <a:ext cx="1844929" cy="1251964"/>
            </a:xfrm>
            <a:custGeom>
              <a:avLst/>
              <a:gdLst/>
              <a:ahLst/>
              <a:cxnLst/>
              <a:rect l="l" t="t" r="r" b="b"/>
              <a:pathLst>
                <a:path w="1844929" h="1251964">
                  <a:moveTo>
                    <a:pt x="0" y="0"/>
                  </a:moveTo>
                  <a:lnTo>
                    <a:pt x="1844929" y="0"/>
                  </a:lnTo>
                  <a:lnTo>
                    <a:pt x="1844929" y="1251964"/>
                  </a:lnTo>
                  <a:lnTo>
                    <a:pt x="0" y="1251964"/>
                  </a:lnTo>
                  <a:close/>
                </a:path>
              </a:pathLst>
            </a:custGeom>
            <a:solidFill>
              <a:srgbClr val="DDA37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6" name="TextBox 6"/>
            <p:cNvSpPr txBox="1"/>
            <p:nvPr/>
          </p:nvSpPr>
          <p:spPr>
            <a:xfrm>
              <a:off x="0" y="-38100"/>
              <a:ext cx="1844929" cy="129006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Rectangle 9"/>
          <p:cNvSpPr/>
          <p:nvPr/>
        </p:nvSpPr>
        <p:spPr>
          <a:xfrm>
            <a:off x="762000" y="3050884"/>
            <a:ext cx="9906000" cy="1446550"/>
          </a:xfrm>
          <a:prstGeom prst="rect">
            <a:avLst/>
          </a:prstGeom>
        </p:spPr>
        <p:txBody>
          <a:bodyPr wrap="square">
            <a:spAutoFit/>
          </a:bodyPr>
          <a:lstStyle/>
          <a:p>
            <a:pPr algn="just"/>
            <a:r>
              <a:rPr lang="en-US" sz="4400">
                <a:latin typeface="Times New Roman" panose="02020603050405020304" pitchFamily="18" charset="0"/>
                <a:cs typeface="Times New Roman" panose="02020603050405020304" pitchFamily="18" charset="0"/>
              </a:rPr>
              <a:t>- Người bày tỏ cảm xúc trong bài thơ (nhân vật trữ tình) là </a:t>
            </a:r>
            <a:r>
              <a:rPr lang="en-US" sz="4400" i="1">
                <a:latin typeface="Times New Roman" panose="02020603050405020304" pitchFamily="18" charset="0"/>
                <a:cs typeface="Times New Roman" panose="02020603050405020304" pitchFamily="18" charset="0"/>
              </a:rPr>
              <a:t>cái tôi</a:t>
            </a:r>
            <a:r>
              <a:rPr lang="en-US" sz="4400">
                <a:latin typeface="Times New Roman" panose="02020603050405020304" pitchFamily="18" charset="0"/>
                <a:cs typeface="Times New Roman" panose="02020603050405020304" pitchFamily="18" charset="0"/>
              </a:rPr>
              <a:t> trữ tình của tác giả.</a:t>
            </a:r>
            <a:endParaRPr lang="en-GB" sz="4400">
              <a:latin typeface="Times New Roman" panose="02020603050405020304" pitchFamily="18" charset="0"/>
              <a:cs typeface="Times New Roman" panose="02020603050405020304" pitchFamily="18" charset="0"/>
            </a:endParaRPr>
          </a:p>
        </p:txBody>
      </p:sp>
      <p:sp>
        <p:nvSpPr>
          <p:cNvPr id="11" name="Freeform 11"/>
          <p:cNvSpPr/>
          <p:nvPr/>
        </p:nvSpPr>
        <p:spPr>
          <a:xfrm rot="7706873">
            <a:off x="-536596" y="-654203"/>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6"/>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Rectangle 1"/>
          <p:cNvSpPr/>
          <p:nvPr/>
        </p:nvSpPr>
        <p:spPr>
          <a:xfrm>
            <a:off x="762000" y="4776277"/>
            <a:ext cx="9906000" cy="4154984"/>
          </a:xfrm>
          <a:prstGeom prst="rect">
            <a:avLst/>
          </a:prstGeom>
        </p:spPr>
        <p:txBody>
          <a:bodyPr wrap="square">
            <a:spAutoFit/>
          </a:bodyPr>
          <a:lstStyle/>
          <a:p>
            <a:pPr algn="just"/>
            <a:r>
              <a:rPr lang="en-US" sz="4400">
                <a:latin typeface="Times New Roman" panose="02020603050405020304" pitchFamily="18" charset="0"/>
                <a:cs typeface="Times New Roman" panose="02020603050405020304" pitchFamily="18" charset="0"/>
              </a:rPr>
              <a:t>- Nhân vật trữ tình đã bộc lộ nỗi nhớ về đoàn binh Tây Tiến, về những cung đường Tây Tiến gian khổ, nguy hiểm mà hào hùng, mĩ lệ, thơ mộng, về những ngày đầu kháng chiến gian khổ mà hào hùng của đời lính</a:t>
            </a:r>
            <a:endParaRPr lang="en-GB" sz="44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712" y="1230222"/>
            <a:ext cx="8191500" cy="8191500"/>
          </a:xfrm>
          <a:prstGeom prst="rect">
            <a:avLst/>
          </a:prstGeom>
        </p:spPr>
      </p:pic>
      <p:sp>
        <p:nvSpPr>
          <p:cNvPr id="13" name="TextBox 8"/>
          <p:cNvSpPr txBox="1"/>
          <p:nvPr/>
        </p:nvSpPr>
        <p:spPr>
          <a:xfrm>
            <a:off x="1605728" y="1013694"/>
            <a:ext cx="8358522"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1. Tây Tiến – sự hòa điệu của nỗi nhớ</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78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sp>
        <p:nvSpPr>
          <p:cNvPr id="4" name="Freeform 4"/>
          <p:cNvSpPr/>
          <p:nvPr/>
        </p:nvSpPr>
        <p:spPr>
          <a:xfrm rot="6256885">
            <a:off x="-1009241" y="-649572"/>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909102">
            <a:off x="15199930" y="7355816"/>
            <a:ext cx="3735361" cy="3281584"/>
          </a:xfrm>
          <a:custGeom>
            <a:avLst/>
            <a:gdLst/>
            <a:ahLst/>
            <a:cxnLst/>
            <a:rect l="l" t="t" r="r" b="b"/>
            <a:pathLst>
              <a:path w="3735361" h="3281584">
                <a:moveTo>
                  <a:pt x="0" y="0"/>
                </a:moveTo>
                <a:lnTo>
                  <a:pt x="3735361" y="0"/>
                </a:lnTo>
                <a:lnTo>
                  <a:pt x="3735361" y="3281583"/>
                </a:lnTo>
                <a:lnTo>
                  <a:pt x="0" y="32815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248" y="0"/>
            <a:ext cx="10934700" cy="10934700"/>
          </a:xfrm>
          <a:prstGeom prst="rect">
            <a:avLst/>
          </a:prstGeom>
        </p:spPr>
      </p:pic>
      <p:sp>
        <p:nvSpPr>
          <p:cNvPr id="3" name="Rectangle 2"/>
          <p:cNvSpPr/>
          <p:nvPr/>
        </p:nvSpPr>
        <p:spPr>
          <a:xfrm>
            <a:off x="8153400" y="747980"/>
            <a:ext cx="8991600" cy="2123658"/>
          </a:xfrm>
          <a:prstGeom prst="rect">
            <a:avLst/>
          </a:prstGeom>
        </p:spPr>
        <p:txBody>
          <a:bodyPr wrap="square">
            <a:spAutoFit/>
          </a:bodyPr>
          <a:lstStyle/>
          <a:p>
            <a:pPr algn="ctr"/>
            <a:r>
              <a:rPr lang="en-US" sz="6600" b="1" kern="100">
                <a:latin typeface="Times New Roman" panose="02020603050405020304" pitchFamily="18" charset="0"/>
                <a:ea typeface="Calibri" panose="020F0502020204030204" pitchFamily="34" charset="0"/>
                <a:cs typeface="Times New Roman" panose="02020603050405020304" pitchFamily="18" charset="0"/>
              </a:rPr>
              <a:t>Nỗi nhớ được bộc lộ trực tiếp trong bài thơ</a:t>
            </a:r>
            <a:endParaRPr lang="en-GB" sz="6600" b="1">
              <a:latin typeface="Times New Roman" panose="02020603050405020304" pitchFamily="18" charset="0"/>
              <a:cs typeface="Times New Roman" panose="02020603050405020304" pitchFamily="18" charset="0"/>
            </a:endParaRPr>
          </a:p>
        </p:txBody>
      </p:sp>
      <p:sp>
        <p:nvSpPr>
          <p:cNvPr id="6" name="Rectangle 5"/>
          <p:cNvSpPr/>
          <p:nvPr/>
        </p:nvSpPr>
        <p:spPr>
          <a:xfrm>
            <a:off x="8305800" y="3619618"/>
            <a:ext cx="9156518" cy="3985706"/>
          </a:xfrm>
          <a:prstGeom prst="rect">
            <a:avLst/>
          </a:prstGeom>
        </p:spPr>
        <p:txBody>
          <a:bodyPr wrap="square">
            <a:spAutoFit/>
          </a:bodyPr>
          <a:lstStyle/>
          <a:p>
            <a:pPr algn="just">
              <a:lnSpc>
                <a:spcPct val="115000"/>
              </a:lnSpc>
              <a:spcAft>
                <a:spcPts val="800"/>
              </a:spcAft>
            </a:pPr>
            <a:r>
              <a:rPr lang="vi-VN" sz="4400">
                <a:latin typeface="Times New Roman" panose="02020603050405020304" pitchFamily="18" charset="0"/>
                <a:ea typeface="Calibri" panose="020F0502020204030204" pitchFamily="34" charset="0"/>
                <a:cs typeface="Times New Roman" panose="02020603050405020304" pitchFamily="18" charset="0"/>
              </a:rPr>
              <a:t>+ </a:t>
            </a:r>
            <a:r>
              <a:rPr lang="en-US" sz="4400">
                <a:latin typeface="Times New Roman" panose="02020603050405020304" pitchFamily="18" charset="0"/>
                <a:ea typeface="Calibri" panose="020F0502020204030204" pitchFamily="34" charset="0"/>
                <a:cs typeface="Times New Roman" panose="02020603050405020304" pitchFamily="18" charset="0"/>
              </a:rPr>
              <a:t>Nhà thơ cất tiếng gọi thầm đơn vị trong hoài niệm, nhớ nhung: </a:t>
            </a:r>
            <a:r>
              <a:rPr lang="en-US" sz="4400" i="1">
                <a:latin typeface="Times New Roman" panose="02020603050405020304" pitchFamily="18" charset="0"/>
                <a:ea typeface="Calibri" panose="020F0502020204030204" pitchFamily="34" charset="0"/>
                <a:cs typeface="Times New Roman" panose="02020603050405020304" pitchFamily="18" charset="0"/>
              </a:rPr>
              <a:t>“Tây Tiến ơi”. </a:t>
            </a:r>
            <a:r>
              <a:rPr lang="en-US" sz="4400" i="1" kern="100">
                <a:latin typeface="Times New Roman" panose="02020603050405020304" pitchFamily="18" charset="0"/>
                <a:ea typeface="Calibri" panose="020F0502020204030204" pitchFamily="34" charset="0"/>
                <a:cs typeface="Times New Roman" panose="02020603050405020304" pitchFamily="18" charset="0"/>
              </a:rPr>
              <a:t>“</a:t>
            </a:r>
            <a:r>
              <a:rPr lang="vi-VN" sz="4400" i="1" kern="100">
                <a:latin typeface="Times New Roman" panose="02020603050405020304" pitchFamily="18" charset="0"/>
                <a:ea typeface="Calibri" panose="020F0502020204030204" pitchFamily="34" charset="0"/>
                <a:cs typeface="Times New Roman" panose="02020603050405020304" pitchFamily="18" charset="0"/>
              </a:rPr>
              <a:t>C</a:t>
            </a:r>
            <a:r>
              <a:rPr lang="en-US" sz="4400" i="1" kern="100">
                <a:latin typeface="Times New Roman" panose="02020603050405020304" pitchFamily="18" charset="0"/>
                <a:ea typeface="Calibri" panose="020F0502020204030204" pitchFamily="34" charset="0"/>
                <a:cs typeface="Times New Roman" panose="02020603050405020304" pitchFamily="18" charset="0"/>
              </a:rPr>
              <a:t>hơi vơi” </a:t>
            </a:r>
            <a:r>
              <a:rPr lang="en-US" sz="4400" kern="100">
                <a:latin typeface="Times New Roman" panose="02020603050405020304" pitchFamily="18" charset="0"/>
                <a:ea typeface="Calibri" panose="020F0502020204030204" pitchFamily="34" charset="0"/>
                <a:cs typeface="Times New Roman" panose="02020603050405020304" pitchFamily="18" charset="0"/>
              </a:rPr>
              <a:t>là từ láy, gợi cảm giác nỗi nhớ như có cánh, như màn sương lan tỏa trong không gian núi rừng.</a:t>
            </a:r>
            <a:r>
              <a:rPr lang="vi-VN" sz="4400">
                <a:latin typeface="Times New Roman" panose="02020603050405020304" pitchFamily="18" charset="0"/>
                <a:ea typeface="Calibri" panose="020F0502020204030204" pitchFamily="34" charset="0"/>
                <a:cs typeface="Times New Roman" panose="02020603050405020304" pitchFamily="18" charset="0"/>
              </a:rPr>
              <a:t> </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28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sp>
        <p:nvSpPr>
          <p:cNvPr id="4" name="Freeform 4"/>
          <p:cNvSpPr/>
          <p:nvPr/>
        </p:nvSpPr>
        <p:spPr>
          <a:xfrm rot="6256885">
            <a:off x="-628242" y="12149"/>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909102">
            <a:off x="15199930" y="7355816"/>
            <a:ext cx="3735361" cy="3281584"/>
          </a:xfrm>
          <a:custGeom>
            <a:avLst/>
            <a:gdLst/>
            <a:ahLst/>
            <a:cxnLst/>
            <a:rect l="l" t="t" r="r" b="b"/>
            <a:pathLst>
              <a:path w="3735361" h="3281584">
                <a:moveTo>
                  <a:pt x="0" y="0"/>
                </a:moveTo>
                <a:lnTo>
                  <a:pt x="3735361" y="0"/>
                </a:lnTo>
                <a:lnTo>
                  <a:pt x="3735361" y="3281583"/>
                </a:lnTo>
                <a:lnTo>
                  <a:pt x="0" y="32815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 y="1104900"/>
            <a:ext cx="8020050" cy="9544050"/>
          </a:xfrm>
          <a:prstGeom prst="rect">
            <a:avLst/>
          </a:prstGeom>
        </p:spPr>
      </p:pic>
      <p:sp>
        <p:nvSpPr>
          <p:cNvPr id="7" name="Rectangle 6"/>
          <p:cNvSpPr/>
          <p:nvPr/>
        </p:nvSpPr>
        <p:spPr>
          <a:xfrm>
            <a:off x="7010400" y="571500"/>
            <a:ext cx="10593432" cy="9145773"/>
          </a:xfrm>
          <a:prstGeom prst="rect">
            <a:avLst/>
          </a:prstGeom>
        </p:spPr>
        <p:txBody>
          <a:bodyPr wrap="square">
            <a:spAutoFit/>
          </a:bodyPr>
          <a:lstStyle/>
          <a:p>
            <a:pPr algn="just">
              <a:lnSpc>
                <a:spcPct val="115000"/>
              </a:lnSpc>
              <a:spcAft>
                <a:spcPts val="800"/>
              </a:spcAft>
            </a:pPr>
            <a:r>
              <a:rPr lang="en-US" sz="4000">
                <a:latin typeface="Times New Roman" panose="02020603050405020304" pitchFamily="18" charset="0"/>
                <a:ea typeface="Calibri" panose="020F0502020204030204" pitchFamily="34" charset="0"/>
                <a:cs typeface="Times New Roman" panose="02020603050405020304" pitchFamily="18" charset="0"/>
              </a:rPr>
              <a:t>+ Nỗi nhớ về một Mai Châu, một dáng người trên dòng độc mộc </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4000" i="1">
                <a:latin typeface="Times New Roman" panose="02020603050405020304" pitchFamily="18" charset="0"/>
                <a:ea typeface="Calibri" panose="020F0502020204030204" pitchFamily="34" charset="0"/>
                <a:cs typeface="Times New Roman" panose="02020603050405020304" pitchFamily="18" charset="0"/>
              </a:rPr>
              <a:t>“Nhớ ôi Tây Tiến cơm lên khói</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4000" i="1">
                <a:latin typeface="Times New Roman" panose="02020603050405020304" pitchFamily="18" charset="0"/>
                <a:ea typeface="Calibri" panose="020F0502020204030204" pitchFamily="34" charset="0"/>
                <a:cs typeface="Times New Roman" panose="02020603050405020304" pitchFamily="18" charset="0"/>
              </a:rPr>
              <a:t>Mai Châu mùa em thơm nếp xôi”</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a:latin typeface="Times New Roman" panose="02020603050405020304" pitchFamily="18" charset="0"/>
                <a:ea typeface="Calibri" panose="020F0502020204030204" pitchFamily="34" charset="0"/>
                <a:cs typeface="Times New Roman" panose="02020603050405020304" pitchFamily="18" charset="0"/>
              </a:rPr>
              <a:t>“Nhớ ôi” là tiếng lòng, cảm xúc không thể kìm nén. Người lính nhớ về “cơm lên khói”, “thơm nếp xôi” – tấm lòng của người dân Tây Bắc.</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4000" i="1">
                <a:latin typeface="Times New Roman" panose="02020603050405020304" pitchFamily="18" charset="0"/>
                <a:ea typeface="Calibri" panose="020F0502020204030204" pitchFamily="34" charset="0"/>
                <a:cs typeface="Times New Roman" panose="02020603050405020304" pitchFamily="18" charset="0"/>
              </a:rPr>
              <a:t>“Có nhớ dáng người trên độc mộc</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4000" i="1">
                <a:latin typeface="Times New Roman" panose="02020603050405020304" pitchFamily="18" charset="0"/>
                <a:ea typeface="Calibri" panose="020F0502020204030204" pitchFamily="34" charset="0"/>
                <a:cs typeface="Times New Roman" panose="02020603050405020304" pitchFamily="18" charset="0"/>
              </a:rPr>
              <a:t>Trôi dòng nước lũ hoa đong đưa”</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 từ ngữ nhắc nhở về kí ức như “nhớ”, “thấy” để nhắc chính mình và nhắc cho những người từng đi qua Tây Tiến.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55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4987" r="-14987"/>
            </a:stretch>
          </a:blipFill>
        </p:spPr>
      </p:sp>
      <p:sp>
        <p:nvSpPr>
          <p:cNvPr id="3" name="Freeform 3"/>
          <p:cNvSpPr/>
          <p:nvPr/>
        </p:nvSpPr>
        <p:spPr>
          <a:xfrm>
            <a:off x="0" y="3534533"/>
            <a:ext cx="18288000" cy="6584729"/>
          </a:xfrm>
          <a:custGeom>
            <a:avLst/>
            <a:gdLst/>
            <a:ahLst/>
            <a:cxnLst/>
            <a:rect l="l" t="t" r="r" b="b"/>
            <a:pathLst>
              <a:path w="10714795" h="6584729">
                <a:moveTo>
                  <a:pt x="0" y="0"/>
                </a:moveTo>
                <a:lnTo>
                  <a:pt x="10714795" y="0"/>
                </a:lnTo>
                <a:lnTo>
                  <a:pt x="10714795" y="6584729"/>
                </a:lnTo>
                <a:lnTo>
                  <a:pt x="0" y="6584729"/>
                </a:lnTo>
                <a:lnTo>
                  <a:pt x="0" y="0"/>
                </a:lnTo>
                <a:close/>
              </a:path>
            </a:pathLst>
          </a:custGeom>
          <a:blipFill>
            <a:blip r:embed="rId3"/>
            <a:stretch>
              <a:fillRect/>
            </a:stretch>
          </a:blipFill>
        </p:spPr>
      </p:sp>
      <p:grpSp>
        <p:nvGrpSpPr>
          <p:cNvPr id="4" name="Group 4"/>
          <p:cNvGrpSpPr/>
          <p:nvPr/>
        </p:nvGrpSpPr>
        <p:grpSpPr>
          <a:xfrm>
            <a:off x="3759398" y="8948976"/>
            <a:ext cx="10277475" cy="1356001"/>
            <a:chOff x="0" y="0"/>
            <a:chExt cx="3749251" cy="494673"/>
          </a:xfrm>
        </p:grpSpPr>
        <p:sp>
          <p:nvSpPr>
            <p:cNvPr id="5" name="Freeform 5"/>
            <p:cNvSpPr/>
            <p:nvPr/>
          </p:nvSpPr>
          <p:spPr>
            <a:xfrm>
              <a:off x="0" y="0"/>
              <a:ext cx="3749251" cy="494673"/>
            </a:xfrm>
            <a:custGeom>
              <a:avLst/>
              <a:gdLst/>
              <a:ahLst/>
              <a:cxnLst/>
              <a:rect l="l" t="t" r="r" b="b"/>
              <a:pathLst>
                <a:path w="3749251" h="494673">
                  <a:moveTo>
                    <a:pt x="0" y="0"/>
                  </a:moveTo>
                  <a:lnTo>
                    <a:pt x="3749251" y="0"/>
                  </a:lnTo>
                  <a:lnTo>
                    <a:pt x="3749251" y="494673"/>
                  </a:lnTo>
                  <a:lnTo>
                    <a:pt x="0" y="494673"/>
                  </a:lnTo>
                  <a:close/>
                </a:path>
              </a:pathLst>
            </a:custGeom>
            <a:solidFill>
              <a:srgbClr val="000000"/>
            </a:solidFill>
          </p:spPr>
        </p:sp>
      </p:grpSp>
      <p:sp>
        <p:nvSpPr>
          <p:cNvPr id="6" name="Freeform 6"/>
          <p:cNvSpPr/>
          <p:nvPr/>
        </p:nvSpPr>
        <p:spPr>
          <a:xfrm>
            <a:off x="4000500" y="7411774"/>
            <a:ext cx="4114800" cy="2684727"/>
          </a:xfrm>
          <a:custGeom>
            <a:avLst/>
            <a:gdLst/>
            <a:ahLst/>
            <a:cxnLst/>
            <a:rect l="l" t="t" r="r" b="b"/>
            <a:pathLst>
              <a:path w="4114800" h="2684727">
                <a:moveTo>
                  <a:pt x="0" y="0"/>
                </a:moveTo>
                <a:lnTo>
                  <a:pt x="4114800" y="0"/>
                </a:lnTo>
                <a:lnTo>
                  <a:pt x="4114800" y="2684727"/>
                </a:lnTo>
                <a:lnTo>
                  <a:pt x="0" y="2684727"/>
                </a:lnTo>
                <a:lnTo>
                  <a:pt x="0" y="0"/>
                </a:lnTo>
                <a:close/>
              </a:path>
            </a:pathLst>
          </a:custGeom>
          <a:blipFill>
            <a:blip r:embed="rId4"/>
            <a:stretch>
              <a:fillRect/>
            </a:stretch>
          </a:blipFill>
        </p:spPr>
      </p:sp>
      <p:sp>
        <p:nvSpPr>
          <p:cNvPr id="7" name="Freeform 7"/>
          <p:cNvSpPr/>
          <p:nvPr/>
        </p:nvSpPr>
        <p:spPr>
          <a:xfrm>
            <a:off x="14036873" y="7936999"/>
            <a:ext cx="4251127" cy="2310463"/>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5"/>
            <a:stretch>
              <a:fillRect/>
            </a:stretch>
          </a:blipFill>
        </p:spPr>
      </p:sp>
      <p:sp>
        <p:nvSpPr>
          <p:cNvPr id="8" name="Freeform 8"/>
          <p:cNvSpPr/>
          <p:nvPr/>
        </p:nvSpPr>
        <p:spPr>
          <a:xfrm>
            <a:off x="5335764" y="6107530"/>
            <a:ext cx="7616475" cy="3094193"/>
          </a:xfrm>
          <a:custGeom>
            <a:avLst/>
            <a:gdLst/>
            <a:ahLst/>
            <a:cxnLst/>
            <a:rect l="l" t="t" r="r" b="b"/>
            <a:pathLst>
              <a:path w="7616475" h="3094193">
                <a:moveTo>
                  <a:pt x="0" y="0"/>
                </a:moveTo>
                <a:lnTo>
                  <a:pt x="7616474" y="0"/>
                </a:lnTo>
                <a:lnTo>
                  <a:pt x="7616474" y="3094193"/>
                </a:lnTo>
                <a:lnTo>
                  <a:pt x="0" y="3094193"/>
                </a:lnTo>
                <a:lnTo>
                  <a:pt x="0" y="0"/>
                </a:lnTo>
                <a:close/>
              </a:path>
            </a:pathLst>
          </a:custGeom>
          <a:blipFill>
            <a:blip r:embed="rId6"/>
            <a:stretch>
              <a:fillRect/>
            </a:stretch>
          </a:blipFill>
        </p:spPr>
      </p:sp>
      <p:sp>
        <p:nvSpPr>
          <p:cNvPr id="9" name="Freeform 9"/>
          <p:cNvSpPr/>
          <p:nvPr/>
        </p:nvSpPr>
        <p:spPr>
          <a:xfrm>
            <a:off x="-304186" y="2497584"/>
            <a:ext cx="4722295" cy="7094921"/>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7"/>
            <a:stretch>
              <a:fillRect/>
            </a:stretch>
          </a:blipFill>
        </p:spPr>
      </p:sp>
      <p:sp>
        <p:nvSpPr>
          <p:cNvPr id="11" name="Freeform 11"/>
          <p:cNvSpPr/>
          <p:nvPr/>
        </p:nvSpPr>
        <p:spPr>
          <a:xfrm>
            <a:off x="47720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8"/>
            <a:stretch>
              <a:fillRect/>
            </a:stretch>
          </a:blipFill>
        </p:spPr>
      </p:sp>
      <p:sp>
        <p:nvSpPr>
          <p:cNvPr id="14" name="Freeform 14"/>
          <p:cNvSpPr/>
          <p:nvPr/>
        </p:nvSpPr>
        <p:spPr>
          <a:xfrm>
            <a:off x="130016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8"/>
            <a:stretch>
              <a:fillRect/>
            </a:stretch>
          </a:blipFill>
        </p:spPr>
      </p:sp>
      <p:sp>
        <p:nvSpPr>
          <p:cNvPr id="15" name="Freeform 7"/>
          <p:cNvSpPr/>
          <p:nvPr/>
        </p:nvSpPr>
        <p:spPr>
          <a:xfrm>
            <a:off x="-57150" y="8164929"/>
            <a:ext cx="4114800" cy="215654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5"/>
            <a:stretch>
              <a:fillRect/>
            </a:stretch>
          </a:blipFill>
        </p:spPr>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6017" y="876300"/>
            <a:ext cx="7703515" cy="4337310"/>
          </a:xfrm>
          <a:prstGeom prst="rect">
            <a:avLst/>
          </a:prstGeom>
        </p:spPr>
      </p:pic>
    </p:spTree>
    <p:extLst>
      <p:ext uri="{BB962C8B-B14F-4D97-AF65-F5344CB8AC3E}">
        <p14:creationId xmlns:p14="http://schemas.microsoft.com/office/powerpoint/2010/main" val="146512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90810"/>
          </a:xfrm>
          <a:prstGeom prst="rect">
            <a:avLst/>
          </a:prstGeom>
        </p:spPr>
      </p:pic>
      <p:sp>
        <p:nvSpPr>
          <p:cNvPr id="4" name="Rounded Rectangle 3"/>
          <p:cNvSpPr/>
          <p:nvPr/>
        </p:nvSpPr>
        <p:spPr>
          <a:xfrm>
            <a:off x="7315200" y="303352"/>
            <a:ext cx="10058400" cy="3087547"/>
          </a:xfrm>
          <a:prstGeom prst="roundRect">
            <a:avLst/>
          </a:prstGeom>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772400" y="449723"/>
            <a:ext cx="9144000" cy="2845907"/>
          </a:xfrm>
          <a:prstGeom prst="rect">
            <a:avLst/>
          </a:prstGeom>
        </p:spPr>
        <p:txBody>
          <a:bodyPr>
            <a:spAutoFit/>
          </a:bodyPr>
          <a:lstStyle/>
          <a:p>
            <a:pPr algn="just">
              <a:lnSpc>
                <a:spcPct val="115000"/>
              </a:lnSpc>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 Nỗi nhớ neo đậu lại nơi Tây Bắc xa xôi và trong tâm hồn con người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600" i="1">
                <a:latin typeface="Times New Roman" panose="02020603050405020304" pitchFamily="18" charset="0"/>
                <a:ea typeface="Calibri" panose="020F0502020204030204" pitchFamily="34" charset="0"/>
                <a:cs typeface="Times New Roman" panose="02020603050405020304" pitchFamily="18" charset="0"/>
              </a:rPr>
              <a:t>“Ai lên Tây Tiến mùa xuân ấy</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600" i="1">
                <a:latin typeface="Times New Roman" panose="02020603050405020304" pitchFamily="18" charset="0"/>
                <a:ea typeface="Calibri" panose="020F0502020204030204" pitchFamily="34" charset="0"/>
                <a:cs typeface="Times New Roman" panose="02020603050405020304" pitchFamily="18" charset="0"/>
              </a:rPr>
              <a:t>Hồn về Sầm Nứa chẳng về xuôi”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69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7" y="0"/>
            <a:ext cx="18298887" cy="10287000"/>
          </a:xfrm>
          <a:prstGeom prst="rect">
            <a:avLst/>
          </a:prstGeom>
        </p:spPr>
      </p:pic>
      <p:sp>
        <p:nvSpPr>
          <p:cNvPr id="3" name="Rounded Rectangle 2"/>
          <p:cNvSpPr/>
          <p:nvPr/>
        </p:nvSpPr>
        <p:spPr>
          <a:xfrm>
            <a:off x="8382000" y="266700"/>
            <a:ext cx="9144000" cy="3048000"/>
          </a:xfrm>
          <a:prstGeom prst="roundRect">
            <a:avLst/>
          </a:prstGeom>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991600" y="580764"/>
            <a:ext cx="8373767" cy="743473"/>
          </a:xfrm>
          <a:prstGeom prst="rect">
            <a:avLst/>
          </a:prstGeom>
        </p:spPr>
        <p:txBody>
          <a:bodyPr wrap="none">
            <a:spAutoFit/>
          </a:bodyPr>
          <a:lstStyle/>
          <a:p>
            <a:pPr algn="just">
              <a:lnSpc>
                <a:spcPct val="115000"/>
              </a:lnSpc>
              <a:spcAft>
                <a:spcPts val="800"/>
              </a:spcAft>
            </a:pPr>
            <a:r>
              <a:rPr lang="en-US" sz="4000" b="1">
                <a:latin typeface="Times New Roman" panose="02020603050405020304" pitchFamily="18" charset="0"/>
                <a:ea typeface="Calibri" panose="020F0502020204030204" pitchFamily="34" charset="0"/>
                <a:cs typeface="Times New Roman" panose="02020603050405020304" pitchFamily="18" charset="0"/>
              </a:rPr>
              <a:t>2. Tây Tiến – sự hòa điệu của cái đẹp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8991600" y="1425716"/>
            <a:ext cx="7743371" cy="1508105"/>
          </a:xfrm>
          <a:prstGeom prst="rect">
            <a:avLst/>
          </a:prstGeom>
        </p:spPr>
        <p:txBody>
          <a:bodyPr wrap="square">
            <a:spAutoFit/>
          </a:bodyPr>
          <a:lstStyle/>
          <a:p>
            <a:pPr algn="just">
              <a:lnSpc>
                <a:spcPct val="115000"/>
              </a:lnSpc>
              <a:spcAft>
                <a:spcPts val="800"/>
              </a:spcAft>
              <a:tabLst>
                <a:tab pos="1386840" algn="l"/>
              </a:tabLst>
            </a:pPr>
            <a:r>
              <a:rPr lang="en-US" sz="4000" b="1" kern="100">
                <a:latin typeface="Times New Roman" panose="02020603050405020304" pitchFamily="18" charset="0"/>
                <a:ea typeface="Calibri" panose="020F0502020204030204" pitchFamily="34" charset="0"/>
                <a:cs typeface="Times New Roman" panose="02020603050405020304" pitchFamily="18" charset="0"/>
              </a:rPr>
              <a:t>a. Sự hòa điệu của cái đẹp từ thiên nhiên, cuộc sống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034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24100"/>
            <a:ext cx="16230600" cy="7543799"/>
            <a:chOff x="0" y="0"/>
            <a:chExt cx="4274726" cy="1602676"/>
          </a:xfrm>
          <a:scene3d>
            <a:camera prst="orthographicFront">
              <a:rot lat="0" lon="0" rev="0"/>
            </a:camera>
            <a:lightRig rig="contrasting" dir="t">
              <a:rot lat="0" lon="0" rev="1500000"/>
            </a:lightRig>
          </a:scene3d>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4274726" cy="1640776"/>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sp>
        <p:nvSpPr>
          <p:cNvPr id="6" name="TextBox 6"/>
          <p:cNvSpPr txBox="1"/>
          <p:nvPr/>
        </p:nvSpPr>
        <p:spPr>
          <a:xfrm>
            <a:off x="1603829" y="6363701"/>
            <a:ext cx="12797971" cy="2708434"/>
          </a:xfrm>
          <a:prstGeom prst="rect">
            <a:avLst/>
          </a:prstGeom>
        </p:spPr>
        <p:txBody>
          <a:bodyPr wrap="square" lIns="0" tIns="0" rIns="0" bIns="0" rtlCol="0" anchor="t">
            <a:spAutoFit/>
          </a:bodyPr>
          <a:lstStyle/>
          <a:p>
            <a:pPr algn="just"/>
            <a:r>
              <a:rPr lang="en-US" sz="4400">
                <a:latin typeface="Times New Roman" panose="02020603050405020304" pitchFamily="18" charset="0"/>
                <a:cs typeface="Times New Roman" panose="02020603050405020304" pitchFamily="18" charset="0"/>
              </a:rPr>
              <a:t>+ </a:t>
            </a:r>
            <a:r>
              <a:rPr lang="en-US" sz="4400" b="1" i="1">
                <a:latin typeface="Times New Roman" panose="02020603050405020304" pitchFamily="18" charset="0"/>
                <a:cs typeface="Times New Roman" panose="02020603050405020304" pitchFamily="18" charset="0"/>
              </a:rPr>
              <a:t>Cách dùng từ sáng tạo </a:t>
            </a:r>
            <a:r>
              <a:rPr lang="en-US" sz="4400">
                <a:latin typeface="Times New Roman" panose="02020603050405020304" pitchFamily="18" charset="0"/>
                <a:cs typeface="Times New Roman" panose="02020603050405020304" pitchFamily="18" charset="0"/>
              </a:rPr>
              <a:t>“hoa về” và “đêm hơi” (không phải là “hoa nở, đêm sương”) khiến hình ảnh thơ trôi giữa đôi bờ hư thực. Sử dụng nhiều thanh bằng (11/14 thanh bằng) gợi âm hưởng đều đều trong nỗi nhớ. </a:t>
            </a:r>
            <a:endParaRPr lang="en-GB" sz="4400">
              <a:latin typeface="Times New Roman" panose="02020603050405020304" pitchFamily="18" charset="0"/>
              <a:cs typeface="Times New Roman" panose="02020603050405020304" pitchFamily="18" charset="0"/>
            </a:endParaRPr>
          </a:p>
        </p:txBody>
      </p:sp>
      <p:sp>
        <p:nvSpPr>
          <p:cNvPr id="7" name="TextBox 7"/>
          <p:cNvSpPr txBox="1"/>
          <p:nvPr/>
        </p:nvSpPr>
        <p:spPr>
          <a:xfrm>
            <a:off x="1517942" y="2747173"/>
            <a:ext cx="12883858" cy="3385542"/>
          </a:xfrm>
          <a:prstGeom prst="rect">
            <a:avLst/>
          </a:prstGeom>
        </p:spPr>
        <p:txBody>
          <a:bodyPr wrap="square" lIns="0" tIns="0" rIns="0" bIns="0" rtlCol="0" anchor="t">
            <a:spAutoFit/>
          </a:bodyPr>
          <a:lstStyle/>
          <a:p>
            <a:pPr algn="just"/>
            <a:r>
              <a:rPr lang="en-US" sz="4400">
                <a:latin typeface="Times New Roman" panose="02020603050405020304" pitchFamily="18" charset="0"/>
                <a:cs typeface="Times New Roman" panose="02020603050405020304" pitchFamily="18" charset="0"/>
              </a:rPr>
              <a:t>+ </a:t>
            </a:r>
            <a:r>
              <a:rPr lang="en-US" sz="4400" b="1" i="1">
                <a:latin typeface="Times New Roman" panose="02020603050405020304" pitchFamily="18" charset="0"/>
                <a:cs typeface="Times New Roman" panose="02020603050405020304" pitchFamily="18" charset="0"/>
              </a:rPr>
              <a:t>Địa danh</a:t>
            </a:r>
            <a:r>
              <a:rPr lang="en-US" sz="4400">
                <a:latin typeface="Times New Roman" panose="02020603050405020304" pitchFamily="18" charset="0"/>
                <a:cs typeface="Times New Roman" panose="02020603050405020304" pitchFamily="18" charset="0"/>
              </a:rPr>
              <a:t>: </a:t>
            </a:r>
            <a:r>
              <a:rPr lang="en-US" sz="4400" i="1">
                <a:latin typeface="Times New Roman" panose="02020603050405020304" pitchFamily="18" charset="0"/>
                <a:cs typeface="Times New Roman" panose="02020603050405020304" pitchFamily="18" charset="0"/>
              </a:rPr>
              <a:t>Sài Khao, Mường Lát</a:t>
            </a:r>
            <a:r>
              <a:rPr lang="en-US" sz="4400">
                <a:latin typeface="Times New Roman" panose="02020603050405020304" pitchFamily="18" charset="0"/>
                <a:cs typeface="Times New Roman" panose="02020603050405020304" pitchFamily="18" charset="0"/>
              </a:rPr>
              <a:t> =&gt; gợi về vùng đất hoang sơ, hẻo lánh. Hình ảnh: “sương lấp” là đặc điểm của núi rừng Tây Bắc ở độ cao với sương giăng, khói phủ; “hoa về trong đêm hơi” gợi cảm giác thơ mộng, lãng mạn. </a:t>
            </a:r>
            <a:endParaRPr lang="en-GB" sz="4400">
              <a:latin typeface="Times New Roman" panose="02020603050405020304" pitchFamily="18" charset="0"/>
              <a:cs typeface="Times New Roman" panose="02020603050405020304" pitchFamily="18" charset="0"/>
            </a:endParaRPr>
          </a:p>
        </p:txBody>
      </p:sp>
      <p:sp>
        <p:nvSpPr>
          <p:cNvPr id="9" name="TextBox 9"/>
          <p:cNvSpPr txBox="1"/>
          <p:nvPr/>
        </p:nvSpPr>
        <p:spPr>
          <a:xfrm>
            <a:off x="3144952" y="857250"/>
            <a:ext cx="11998096" cy="923330"/>
          </a:xfrm>
          <a:prstGeom prst="rect">
            <a:avLst/>
          </a:prstGeom>
        </p:spPr>
        <p:txBody>
          <a:bodyPr lIns="0" tIns="0" rIns="0" bIns="0" rtlCol="0" anchor="t">
            <a:spAutoFit/>
          </a:bodyPr>
          <a:lstStyle/>
          <a:p>
            <a:r>
              <a:rPr lang="en-US" sz="6000" b="1">
                <a:latin typeface="Times New Roman" panose="02020603050405020304" pitchFamily="18" charset="0"/>
                <a:cs typeface="Times New Roman" panose="02020603050405020304" pitchFamily="18" charset="0"/>
              </a:rPr>
              <a:t>Cái hoang sơ  hòa điệu với nên thơ</a:t>
            </a:r>
            <a:endParaRPr lang="en-GB" sz="6000" b="1">
              <a:latin typeface="Times New Roman" panose="02020603050405020304" pitchFamily="18" charset="0"/>
              <a:cs typeface="Times New Roman" panose="02020603050405020304" pitchFamily="18" charset="0"/>
            </a:endParaRPr>
          </a:p>
        </p:txBody>
      </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8400" y="3810000"/>
            <a:ext cx="4730480" cy="6975454"/>
          </a:xfrm>
          <a:prstGeom prst="rect">
            <a:avLst/>
          </a:prstGeom>
        </p:spPr>
      </p:pic>
    </p:spTree>
    <p:extLst>
      <p:ext uri="{BB962C8B-B14F-4D97-AF65-F5344CB8AC3E}">
        <p14:creationId xmlns:p14="http://schemas.microsoft.com/office/powerpoint/2010/main" val="15394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910918" y="2643157"/>
            <a:ext cx="7898316" cy="7392802"/>
            <a:chOff x="-1191133" y="0"/>
            <a:chExt cx="10531088" cy="8556090"/>
          </a:xfrm>
          <a:scene3d>
            <a:camera prst="orthographicFront">
              <a:rot lat="0" lon="0" rev="0"/>
            </a:camera>
            <a:lightRig rig="contrasting" dir="t">
              <a:rot lat="0" lon="0" rev="1500000"/>
            </a:lightRig>
          </a:scene3d>
        </p:grpSpPr>
        <p:sp>
          <p:nvSpPr>
            <p:cNvPr id="7" name="Freeform 7"/>
            <p:cNvSpPr/>
            <p:nvPr/>
          </p:nvSpPr>
          <p:spPr>
            <a:xfrm>
              <a:off x="-1191133" y="0"/>
              <a:ext cx="10531088" cy="8449777"/>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9" name="TextBox 9"/>
            <p:cNvSpPr txBox="1"/>
            <p:nvPr/>
          </p:nvSpPr>
          <p:spPr>
            <a:xfrm>
              <a:off x="-655561" y="220857"/>
              <a:ext cx="9477836" cy="8335233"/>
            </a:xfrm>
            <a:prstGeom prst="rect">
              <a:avLst/>
            </a:prstGeom>
            <a:ln>
              <a:noFill/>
            </a:ln>
            <a:effectLst>
              <a:outerShdw blurRad="149987" dist="250190" dir="8460000" algn="ctr">
                <a:srgbClr val="000000">
                  <a:alpha val="28000"/>
                </a:srgbClr>
              </a:outerShdw>
            </a:effectLst>
            <a:sp3d prstMaterial="metal">
              <a:bevelT w="88900" h="88900"/>
            </a:sp3d>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Những từ ngữ giàu giá trị tạo hình: </a:t>
              </a:r>
              <a:r>
                <a:rPr lang="en-US" sz="3600" i="1">
                  <a:latin typeface="Times New Roman" panose="02020603050405020304" pitchFamily="18" charset="0"/>
                  <a:cs typeface="Times New Roman" panose="02020603050405020304" pitchFamily="18" charset="0"/>
                </a:rPr>
                <a:t>khúc khuỷu, thăm thẳm, cồn mây, súng ngửi trời</a:t>
              </a:r>
              <a:r>
                <a:rPr lang="en-US" sz="3600">
                  <a:latin typeface="Times New Roman" panose="02020603050405020304" pitchFamily="18" charset="0"/>
                  <a:cs typeface="Times New Roman" panose="02020603050405020304" pitchFamily="18" charset="0"/>
                </a:rPr>
                <a:t>,…=&gt; diễn tả thật đắc địa sự hiểm trở, trùng điệp và độ cao ngất trời của núi đồi miền Tây Bắc. Nhịp thơ 4/3: như bẻ đôi câu thơ tạo thành giao điểm rạch ròi hai hướng lên xuống của vô vàn con dốc. Dốc núi vút lên rồi đổ xuống gần như thẳng đứng, nhìn lên cao chót vót, nhìn xuống sâu thăm thẳm. Những câu thơ nhiều vần trắc đọc lên nghe vất vả, nhọc nhằn.</a:t>
              </a:r>
              <a:endParaRPr lang="vi-VN" sz="3600">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9508005" y="2643157"/>
            <a:ext cx="8398995" cy="5957246"/>
            <a:chOff x="0" y="0"/>
            <a:chExt cx="9383498" cy="6522201"/>
          </a:xfrm>
          <a:scene3d>
            <a:camera prst="orthographicFront">
              <a:rot lat="0" lon="0" rev="0"/>
            </a:camera>
            <a:lightRig rig="contrasting" dir="t">
              <a:rot lat="0" lon="0" rev="1500000"/>
            </a:lightRig>
          </a:scene3d>
        </p:grpSpPr>
        <p:grpSp>
          <p:nvGrpSpPr>
            <p:cNvPr id="11" name="Group 11"/>
            <p:cNvGrpSpPr/>
            <p:nvPr/>
          </p:nvGrpSpPr>
          <p:grpSpPr>
            <a:xfrm>
              <a:off x="0" y="0"/>
              <a:ext cx="9383498" cy="6241373"/>
              <a:chOff x="0" y="0"/>
              <a:chExt cx="1853530" cy="1232864"/>
            </a:xfrm>
          </p:grpSpPr>
          <p:sp>
            <p:nvSpPr>
              <p:cNvPr id="12" name="Freeform 12"/>
              <p:cNvSpPr/>
              <p:nvPr/>
            </p:nvSpPr>
            <p:spPr>
              <a:xfrm>
                <a:off x="0" y="0"/>
                <a:ext cx="1844929" cy="1232864"/>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13" name="TextBox 13"/>
              <p:cNvSpPr txBox="1"/>
              <p:nvPr/>
            </p:nvSpPr>
            <p:spPr>
              <a:xfrm>
                <a:off x="8601" y="53425"/>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latin typeface="Times New Roman" panose="02020603050405020304" pitchFamily="18" charset="0"/>
                  <a:cs typeface="Times New Roman" panose="02020603050405020304" pitchFamily="18" charset="0"/>
                </a:endParaRPr>
              </a:p>
            </p:txBody>
          </p:sp>
        </p:grpSp>
        <p:sp>
          <p:nvSpPr>
            <p:cNvPr id="14" name="TextBox 14"/>
            <p:cNvSpPr txBox="1"/>
            <p:nvPr/>
          </p:nvSpPr>
          <p:spPr>
            <a:xfrm>
              <a:off x="491630" y="456839"/>
              <a:ext cx="8295943" cy="6065362"/>
            </a:xfrm>
            <a:prstGeom prst="rect">
              <a:avLst/>
            </a:prstGeom>
            <a:ln>
              <a:noFill/>
            </a:ln>
            <a:effectLst>
              <a:outerShdw blurRad="149987" dist="250190" dir="8460000" algn="ctr">
                <a:srgbClr val="000000">
                  <a:alpha val="28000"/>
                </a:srgbClr>
              </a:outerShdw>
            </a:effectLst>
            <a:sp3d prstMaterial="metal">
              <a:bevelT w="88900" h="88900"/>
            </a:sp3d>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Sự hoang vắng, âm u, huyền bí của núi rừng Tây Bắc được khắc họa theo cả chiều thời gian: “Chiều chiều”, “đêm đêm”.  Địa danh: “Mường Hịch” gợi sự huyền bí, âm u, bí ẩn. Biện pháp nhân hoá: “cọp trêu người”, “thác gầm thét”, gợi sự dữ tợn, hoang vu. </a:t>
              </a:r>
              <a:endParaRPr lang="en-GB" sz="4000">
                <a:latin typeface="Times New Roman" panose="02020603050405020304" pitchFamily="18" charset="0"/>
                <a:cs typeface="Times New Roman" panose="02020603050405020304" pitchFamily="18" charset="0"/>
              </a:endParaRPr>
            </a:p>
            <a:p>
              <a:pPr algn="just"/>
              <a:endParaRPr lang="en-GB" sz="4000">
                <a:latin typeface="Times New Roman" panose="02020603050405020304" pitchFamily="18" charset="0"/>
                <a:cs typeface="Times New Roman" panose="02020603050405020304" pitchFamily="18" charset="0"/>
              </a:endParaRPr>
            </a:p>
          </p:txBody>
        </p:sp>
      </p:grpSp>
      <p:sp>
        <p:nvSpPr>
          <p:cNvPr id="17" name="TextBox 17"/>
          <p:cNvSpPr txBox="1"/>
          <p:nvPr/>
        </p:nvSpPr>
        <p:spPr>
          <a:xfrm>
            <a:off x="4114800" y="514619"/>
            <a:ext cx="10363200" cy="1661993"/>
          </a:xfrm>
          <a:prstGeom prst="rect">
            <a:avLst/>
          </a:prstGeom>
        </p:spPr>
        <p:txBody>
          <a:bodyPr wrap="square" lIns="0" tIns="0" rIns="0" bIns="0" rtlCol="0" anchor="t">
            <a:spAutoFit/>
          </a:bodyPr>
          <a:lstStyle/>
          <a:p>
            <a:pPr algn="ctr"/>
            <a:r>
              <a:rPr lang="en-US" sz="5400" b="1">
                <a:latin typeface="Times New Roman" panose="02020603050405020304" pitchFamily="18" charset="0"/>
                <a:cs typeface="Times New Roman" panose="02020603050405020304" pitchFamily="18" charset="0"/>
              </a:rPr>
              <a:t>Cái hùng vĩ, dữ dội, hiểm nguy hòa điệu với thơ mộng, lãng mạn</a:t>
            </a:r>
            <a:endParaRPr lang="en-GB" sz="9600" b="1">
              <a:latin typeface="Times New Roman" panose="02020603050405020304" pitchFamily="18" charset="0"/>
              <a:cs typeface="Times New Roman" panose="02020603050405020304" pitchFamily="18" charset="0"/>
            </a:endParaRPr>
          </a:p>
        </p:txBody>
      </p:sp>
      <p:sp>
        <p:nvSpPr>
          <p:cNvPr id="18" name="Freeform 18"/>
          <p:cNvSpPr/>
          <p:nvPr/>
        </p:nvSpPr>
        <p:spPr>
          <a:xfrm rot="6981963">
            <a:off x="-1503595" y="-233078"/>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420678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a:off x="886441" y="1257300"/>
            <a:ext cx="7415932" cy="7543800"/>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2" name="Freeform 12"/>
          <p:cNvSpPr/>
          <p:nvPr/>
        </p:nvSpPr>
        <p:spPr>
          <a:xfrm>
            <a:off x="8632104" y="571500"/>
            <a:ext cx="8970095" cy="9144000"/>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8" name="Freeform 18"/>
          <p:cNvSpPr/>
          <p:nvPr/>
        </p:nvSpPr>
        <p:spPr>
          <a:xfrm rot="6098471">
            <a:off x="-902419" y="-581587"/>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14870738">
            <a:off x="16017825" y="7777091"/>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TextBox 9"/>
          <p:cNvSpPr txBox="1"/>
          <p:nvPr/>
        </p:nvSpPr>
        <p:spPr>
          <a:xfrm>
            <a:off x="1360259" y="1562100"/>
            <a:ext cx="6543845" cy="6771084"/>
          </a:xfrm>
          <a:prstGeom prst="rect">
            <a:avLst/>
          </a:prstGeom>
          <a:ln>
            <a:noFill/>
          </a:ln>
          <a:effectLst>
            <a:outerShdw blurRad="149987" dist="250190" dir="8460000" algn="ctr">
              <a:srgbClr val="000000">
                <a:alpha val="28000"/>
              </a:srgbClr>
            </a:outerShdw>
          </a:effectLst>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T</a:t>
            </a:r>
            <a:r>
              <a:rPr lang="en-US" sz="4400">
                <a:latin typeface="Times New Roman" panose="02020603050405020304" pitchFamily="18" charset="0"/>
                <a:cs typeface="Times New Roman" panose="02020603050405020304" pitchFamily="18" charset="0"/>
              </a:rPr>
              <a:t>hiên nhiên thơ mộng, trữ tình: </a:t>
            </a:r>
            <a:r>
              <a:rPr lang="en-US" sz="4400" i="1">
                <a:latin typeface="Times New Roman" panose="02020603050405020304" pitchFamily="18" charset="0"/>
                <a:cs typeface="Times New Roman" panose="02020603050405020304" pitchFamily="18" charset="0"/>
              </a:rPr>
              <a:t>Nhà ai Pha Luông mưa xa khơi. </a:t>
            </a:r>
            <a:r>
              <a:rPr lang="en-US" sz="4400">
                <a:latin typeface="Times New Roman" panose="02020603050405020304" pitchFamily="18" charset="0"/>
                <a:cs typeface="Times New Roman" panose="02020603050405020304" pitchFamily="18" charset="0"/>
              </a:rPr>
              <a:t>Câu thơ toàn thanh bằng như một nét vẽ mềm mại đã làm dịu mát cả khổ thơ vẽ nên một bức tranh mờ ảo, đầy quyến rũ  về vẻ đẹp của những bản làng Pha Luông qua màn sương mờ bảng lảng.</a:t>
            </a:r>
            <a:endParaRPr lang="en-GB" sz="4400">
              <a:latin typeface="Times New Roman" panose="02020603050405020304" pitchFamily="18" charset="0"/>
              <a:cs typeface="Times New Roman" panose="02020603050405020304" pitchFamily="18" charset="0"/>
            </a:endParaRPr>
          </a:p>
        </p:txBody>
      </p:sp>
      <p:sp>
        <p:nvSpPr>
          <p:cNvPr id="20" name="TextBox 14"/>
          <p:cNvSpPr txBox="1"/>
          <p:nvPr/>
        </p:nvSpPr>
        <p:spPr>
          <a:xfrm>
            <a:off x="9002351" y="870019"/>
            <a:ext cx="8229600" cy="84023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just"/>
            <a:r>
              <a:rPr lang="vi-VN" sz="4200">
                <a:latin typeface="Times New Roman" panose="02020603050405020304" pitchFamily="18" charset="0"/>
                <a:cs typeface="Times New Roman" panose="02020603050405020304" pitchFamily="18" charset="0"/>
              </a:rPr>
              <a:t>C</a:t>
            </a:r>
            <a:r>
              <a:rPr lang="en-US" sz="4200">
                <a:latin typeface="Times New Roman" panose="02020603050405020304" pitchFamily="18" charset="0"/>
                <a:cs typeface="Times New Roman" panose="02020603050405020304" pitchFamily="18" charset="0"/>
              </a:rPr>
              <a:t>ảnh chiều trên cao nguyên Châu Mộc huyền ảo với không gian: “chiều sương”, không gian giăng mắc một màn sương bao phủ với núi rừng cỏ cây gợi vẻ hoang vắng, huyền ảo.  Hình ảnh: “hồn lau nẻo bến bờ”, gợi nét vẽ tinh tế, hư vô, hoang vắng; “dáng người trên độc mộc” sử dụng bút pháp tạo hình để vẽ nét đặc sắc của con người Tây Bắc, con người hài hoà với thiên nhiên đã tạo nên một bức tranh trữ tình; “người đi” không xác định, gợi sự hư ảo. </a:t>
            </a:r>
            <a:endParaRPr lang="en-GB" sz="4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24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4" name="Group 4"/>
          <p:cNvGrpSpPr/>
          <p:nvPr/>
        </p:nvGrpSpPr>
        <p:grpSpPr>
          <a:xfrm>
            <a:off x="838200" y="2628900"/>
            <a:ext cx="10287000" cy="7239000"/>
            <a:chOff x="0" y="0"/>
            <a:chExt cx="1844929" cy="1251964"/>
          </a:xfrm>
          <a:scene3d>
            <a:camera prst="orthographicFront">
              <a:rot lat="0" lon="0" rev="0"/>
            </a:camera>
            <a:lightRig rig="contrasting" dir="t">
              <a:rot lat="0" lon="0" rev="1500000"/>
            </a:lightRig>
          </a:scene3d>
        </p:grpSpPr>
        <p:sp>
          <p:nvSpPr>
            <p:cNvPr id="5" name="Freeform 5"/>
            <p:cNvSpPr/>
            <p:nvPr/>
          </p:nvSpPr>
          <p:spPr>
            <a:xfrm>
              <a:off x="0" y="0"/>
              <a:ext cx="1844929" cy="1251964"/>
            </a:xfrm>
            <a:custGeom>
              <a:avLst/>
              <a:gdLst/>
              <a:ahLst/>
              <a:cxnLst/>
              <a:rect l="l" t="t" r="r" b="b"/>
              <a:pathLst>
                <a:path w="1844929" h="1251964">
                  <a:moveTo>
                    <a:pt x="0" y="0"/>
                  </a:moveTo>
                  <a:lnTo>
                    <a:pt x="1844929" y="0"/>
                  </a:lnTo>
                  <a:lnTo>
                    <a:pt x="1844929" y="1251964"/>
                  </a:lnTo>
                  <a:lnTo>
                    <a:pt x="0" y="1251964"/>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6" name="TextBox 6"/>
            <p:cNvSpPr txBox="1"/>
            <p:nvPr/>
          </p:nvSpPr>
          <p:spPr>
            <a:xfrm>
              <a:off x="0" y="-38100"/>
              <a:ext cx="1844929" cy="1290064"/>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10" name="TextBox 8"/>
          <p:cNvSpPr txBox="1"/>
          <p:nvPr/>
        </p:nvSpPr>
        <p:spPr>
          <a:xfrm>
            <a:off x="3124200" y="286425"/>
            <a:ext cx="12917616" cy="2031325"/>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Sự hòa điệu của thiên nhiên thơ mộng và cuộc sống tràn niềm tin vui, con người trẻ trung lãng mạn trong đêm liên hoan văn nghệ</a:t>
            </a:r>
            <a:endParaRPr lang="en-GB" sz="4400" b="1">
              <a:latin typeface="Times New Roman" panose="02020603050405020304" pitchFamily="18" charset="0"/>
              <a:cs typeface="Times New Roman" panose="02020603050405020304" pitchFamily="18" charset="0"/>
            </a:endParaRPr>
          </a:p>
        </p:txBody>
      </p:sp>
      <p:sp>
        <p:nvSpPr>
          <p:cNvPr id="11" name="Freeform 11"/>
          <p:cNvSpPr/>
          <p:nvPr/>
        </p:nvSpPr>
        <p:spPr>
          <a:xfrm rot="7706873">
            <a:off x="-823300" y="-73162"/>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Rectangle 13"/>
          <p:cNvSpPr/>
          <p:nvPr/>
        </p:nvSpPr>
        <p:spPr>
          <a:xfrm>
            <a:off x="838200" y="5867400"/>
            <a:ext cx="10134600" cy="3477875"/>
          </a:xfrm>
          <a:prstGeom prst="rect">
            <a:avLst/>
          </a:prstGeom>
        </p:spPr>
        <p:txBody>
          <a:bodyPr wrap="square">
            <a:spAutoFit/>
          </a:bodyPr>
          <a:lstStyle/>
          <a:p>
            <a:pPr algn="just"/>
            <a:r>
              <a:rPr lang="en-US" sz="4400">
                <a:latin typeface="Times New Roman" panose="02020603050405020304" pitchFamily="18" charset="0"/>
                <a:cs typeface="Times New Roman" panose="02020603050405020304" pitchFamily="18" charset="0"/>
              </a:rPr>
              <a:t>+ Sự “bừng” lên còn là khi xuất hiện “em” (có thể là những cô gái Thái) trong dáng điệu e ấp, tình tứ trong bộ xiêm áo với vũ điệu đắm say lòng người. Đó là nhân vật trung tâm, là linh hồn của đêm văn nghệ. </a:t>
            </a:r>
            <a:endParaRPr lang="en-GB" sz="4400">
              <a:latin typeface="Times New Roman" panose="02020603050405020304" pitchFamily="18" charset="0"/>
              <a:cs typeface="Times New Roman" panose="02020603050405020304" pitchFamily="18" charset="0"/>
            </a:endParaRPr>
          </a:p>
        </p:txBody>
      </p:sp>
      <p:sp>
        <p:nvSpPr>
          <p:cNvPr id="16" name="TextBox 7"/>
          <p:cNvSpPr txBox="1"/>
          <p:nvPr/>
        </p:nvSpPr>
        <p:spPr>
          <a:xfrm>
            <a:off x="1108941" y="2836246"/>
            <a:ext cx="9745517" cy="2708434"/>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 Không khí doanh trại như “bừng” lên từ những ngọn “đuốc hoa”. Đó không chỉ là ánh sáng của ngọn lửa hồng mà là sự bừng sáng của tâm hồn, là niềm vui rạng rỡ.</a:t>
            </a:r>
            <a:endParaRPr lang="en-GB" sz="4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1569" y="3221138"/>
            <a:ext cx="6294507" cy="52925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Freeform 11"/>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73123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2424589" y="3086100"/>
            <a:ext cx="13438822" cy="4114800"/>
            <a:chOff x="0" y="0"/>
            <a:chExt cx="3539443" cy="1083733"/>
          </a:xfrm>
        </p:grpSpPr>
        <p:sp>
          <p:nvSpPr>
            <p:cNvPr id="3" name="Freeform 3"/>
            <p:cNvSpPr/>
            <p:nvPr/>
          </p:nvSpPr>
          <p:spPr>
            <a:xfrm>
              <a:off x="0" y="0"/>
              <a:ext cx="3539443" cy="1083733"/>
            </a:xfrm>
            <a:custGeom>
              <a:avLst/>
              <a:gdLst/>
              <a:ahLst/>
              <a:cxnLst/>
              <a:rect l="l" t="t" r="r" b="b"/>
              <a:pathLst>
                <a:path w="3539443" h="1083733">
                  <a:moveTo>
                    <a:pt x="0" y="0"/>
                  </a:moveTo>
                  <a:lnTo>
                    <a:pt x="3539443" y="0"/>
                  </a:lnTo>
                  <a:lnTo>
                    <a:pt x="3539443" y="1083733"/>
                  </a:lnTo>
                  <a:lnTo>
                    <a:pt x="0" y="1083733"/>
                  </a:lnTo>
                  <a:close/>
                </a:path>
              </a:pathLst>
            </a:custGeom>
            <a:solidFill>
              <a:srgbClr val="DDA37F"/>
            </a:solidFill>
          </p:spPr>
        </p:sp>
        <p:sp>
          <p:nvSpPr>
            <p:cNvPr id="4" name="TextBox 4"/>
            <p:cNvSpPr txBox="1"/>
            <p:nvPr/>
          </p:nvSpPr>
          <p:spPr>
            <a:xfrm>
              <a:off x="0" y="-38100"/>
              <a:ext cx="3539443" cy="11218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6" name="Freeform 6"/>
          <p:cNvSpPr/>
          <p:nvPr/>
        </p:nvSpPr>
        <p:spPr>
          <a:xfrm rot="776974">
            <a:off x="-149629" y="514350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8805075">
            <a:off x="13751324" y="-783021"/>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600" y="1333500"/>
            <a:ext cx="9525000" cy="9525000"/>
          </a:xfrm>
          <a:prstGeom prst="rect">
            <a:avLst/>
          </a:prstGeom>
        </p:spPr>
      </p:pic>
      <p:sp>
        <p:nvSpPr>
          <p:cNvPr id="5" name="Rectangle 4"/>
          <p:cNvSpPr/>
          <p:nvPr/>
        </p:nvSpPr>
        <p:spPr>
          <a:xfrm>
            <a:off x="4396781" y="338109"/>
            <a:ext cx="9680726" cy="2428357"/>
          </a:xfrm>
          <a:prstGeom prst="rect">
            <a:avLst/>
          </a:prstGeom>
        </p:spPr>
        <p:txBody>
          <a:bodyPr wrap="square">
            <a:spAutoFit/>
          </a:bodyPr>
          <a:lstStyle/>
          <a:p>
            <a:pPr algn="ctr">
              <a:lnSpc>
                <a:spcPct val="115000"/>
              </a:lnSpc>
              <a:spcAft>
                <a:spcPts val="800"/>
              </a:spcAft>
              <a:tabLst>
                <a:tab pos="1386840" algn="l"/>
              </a:tabLst>
            </a:pPr>
            <a:r>
              <a:rPr lang="en-US" sz="6600" b="1" kern="100">
                <a:latin typeface="Times New Roman" panose="02020603050405020304" pitchFamily="18" charset="0"/>
                <a:ea typeface="Calibri" panose="020F0502020204030204" pitchFamily="34" charset="0"/>
                <a:cs typeface="Times New Roman" panose="02020603050405020304" pitchFamily="18" charset="0"/>
              </a:rPr>
              <a:t>b. Sự hòa điệu của cái đẹp từ tâm hồn con người </a:t>
            </a:r>
            <a:endParaRPr lang="en-GB" sz="6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3262692" y="3372551"/>
            <a:ext cx="10224707" cy="3207032"/>
          </a:xfrm>
          <a:prstGeom prst="rect">
            <a:avLst/>
          </a:prstGeom>
        </p:spPr>
        <p:txBody>
          <a:bodyPr wrap="square">
            <a:spAutoFit/>
          </a:bodyPr>
          <a:lstStyle/>
          <a:p>
            <a:pPr algn="just">
              <a:lnSpc>
                <a:spcPct val="115000"/>
              </a:lnSpc>
              <a:spcAft>
                <a:spcPts val="800"/>
              </a:spcAft>
            </a:pPr>
            <a:r>
              <a:rPr lang="en-US" sz="4400" kern="100">
                <a:latin typeface="Times New Roman" panose="02020603050405020304" pitchFamily="18" charset="0"/>
                <a:ea typeface="Calibri" panose="020F0502020204030204" pitchFamily="34" charset="0"/>
                <a:cs typeface="Times New Roman" panose="02020603050405020304" pitchFamily="18" charset="0"/>
              </a:rPr>
              <a:t>- Tâm hồn trẻ trung, lạc quan hòa điệu trong tâm thế hiên ngang:</a:t>
            </a:r>
            <a:r>
              <a:rPr lang="en-US" sz="4400">
                <a:latin typeface="Times New Roman" panose="02020603050405020304" pitchFamily="18" charset="0"/>
                <a:ea typeface="Calibri" panose="020F0502020204030204" pitchFamily="34" charset="0"/>
                <a:cs typeface="Times New Roman" panose="02020603050405020304" pitchFamily="18" charset="0"/>
              </a:rPr>
              <a:t> “súng ngửi trời”: Hình ảnh này khiến người lính trở nên ngạo nghễ trên nền núi rừng hùng vĩ.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22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1014699" y="3629297"/>
            <a:ext cx="7794535" cy="6314803"/>
            <a:chOff x="0" y="0"/>
            <a:chExt cx="1844929" cy="1071342"/>
          </a:xfrm>
          <a:scene3d>
            <a:camera prst="orthographicFront">
              <a:rot lat="0" lon="0" rev="0"/>
            </a:camera>
            <a:lightRig rig="contrasting" dir="t">
              <a:rot lat="0" lon="0" rev="1500000"/>
            </a:lightRig>
          </a:scene3d>
        </p:grpSpPr>
        <p:sp>
          <p:nvSpPr>
            <p:cNvPr id="7" name="Freeform 7"/>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8" name="TextBox 8"/>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9508004" y="4192805"/>
            <a:ext cx="8170395" cy="5751295"/>
            <a:chOff x="0" y="0"/>
            <a:chExt cx="1844929" cy="1071342"/>
          </a:xfrm>
          <a:scene3d>
            <a:camera prst="orthographicFront">
              <a:rot lat="0" lon="0" rev="0"/>
            </a:camera>
            <a:lightRig rig="contrasting" dir="t">
              <a:rot lat="0" lon="0" rev="1500000"/>
            </a:lightRig>
          </a:scene3d>
        </p:grpSpPr>
        <p:sp>
          <p:nvSpPr>
            <p:cNvPr id="12" name="Freeform 12"/>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13" name="TextBox 13"/>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17" name="TextBox 17"/>
          <p:cNvSpPr txBox="1"/>
          <p:nvPr/>
        </p:nvSpPr>
        <p:spPr>
          <a:xfrm>
            <a:off x="4343400" y="791733"/>
            <a:ext cx="8349809" cy="2492990"/>
          </a:xfrm>
          <a:prstGeom prst="rect">
            <a:avLst/>
          </a:prstGeom>
        </p:spPr>
        <p:txBody>
          <a:bodyPr wrap="square" lIns="0" tIns="0" rIns="0" bIns="0" rtlCol="0" anchor="t">
            <a:spAutoFit/>
          </a:bodyPr>
          <a:lstStyle/>
          <a:p>
            <a:pPr algn="ctr"/>
            <a:r>
              <a:rPr lang="en-US" sz="5400" b="1">
                <a:latin typeface="Times New Roman" panose="02020603050405020304" pitchFamily="18" charset="0"/>
                <a:cs typeface="Times New Roman" panose="02020603050405020304" pitchFamily="18" charset="0"/>
              </a:rPr>
              <a:t>Sự dũng cảm, coi thường khó khăn gian khổ hòa điệu trong sự tinh tế, lãng mạn</a:t>
            </a:r>
            <a:endParaRPr lang="en-GB" sz="5400" b="1">
              <a:latin typeface="Times New Roman" panose="02020603050405020304" pitchFamily="18" charset="0"/>
              <a:cs typeface="Times New Roman" panose="02020603050405020304" pitchFamily="18" charset="0"/>
            </a:endParaRPr>
          </a:p>
        </p:txBody>
      </p:sp>
      <p:sp>
        <p:nvSpPr>
          <p:cNvPr id="18" name="Freeform 18"/>
          <p:cNvSpPr/>
          <p:nvPr/>
        </p:nvSpPr>
        <p:spPr>
          <a:xfrm rot="6981963">
            <a:off x="-320820" y="-97774"/>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794477">
            <a:off x="-605809" y="8130331"/>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4849" y="394668"/>
            <a:ext cx="4653022" cy="323462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1" name="TextBox 9"/>
          <p:cNvSpPr txBox="1"/>
          <p:nvPr/>
        </p:nvSpPr>
        <p:spPr>
          <a:xfrm>
            <a:off x="1339881" y="3947459"/>
            <a:ext cx="7144170" cy="5678478"/>
          </a:xfrm>
          <a:prstGeom prst="rect">
            <a:avLst/>
          </a:prstGeom>
        </p:spPr>
        <p:txBody>
          <a:bodyPr wrap="square" lIns="0" tIns="0" rIns="0" bIns="0" rtlCol="0" anchor="t">
            <a:spAutoFit/>
          </a:bodyPr>
          <a:lstStyle/>
          <a:p>
            <a:pPr algn="just"/>
            <a:r>
              <a:rPr lang="en-US" sz="4100">
                <a:latin typeface="Times New Roman" panose="02020603050405020304" pitchFamily="18" charset="0"/>
                <a:cs typeface="Times New Roman" panose="02020603050405020304" pitchFamily="18" charset="0"/>
              </a:rPr>
              <a:t>Sau những chặng đường hành quân gian khổ, người lính dừng chân bên bản làng, hòa mình trong đêm liên hoan văn nghệ, say mê âm nhạc với vũ điệu mang màu sắc của xứ lạ, say mê vẻ đẹp của con người. Hai chữ “Kìa em”: ngỡ ngàng, ngạc nhiên, hân hoan, vui sướng trước vẻ đẹp “em”. </a:t>
            </a:r>
            <a:endParaRPr lang="en-GB" sz="4100">
              <a:latin typeface="Times New Roman" panose="02020603050405020304" pitchFamily="18" charset="0"/>
              <a:cs typeface="Times New Roman" panose="02020603050405020304" pitchFamily="18" charset="0"/>
            </a:endParaRPr>
          </a:p>
        </p:txBody>
      </p:sp>
      <p:sp>
        <p:nvSpPr>
          <p:cNvPr id="22" name="TextBox 14"/>
          <p:cNvSpPr txBox="1"/>
          <p:nvPr/>
        </p:nvSpPr>
        <p:spPr>
          <a:xfrm>
            <a:off x="9994627" y="4455291"/>
            <a:ext cx="7197148" cy="5170646"/>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Tâm hồn hào hoa, lãng mạn ẩn chứa trong chính giấc mơ của người lính: đêm m</a:t>
            </a:r>
            <a:r>
              <a:rPr lang="en-US" sz="4800" i="1">
                <a:latin typeface="Times New Roman" panose="02020603050405020304" pitchFamily="18" charset="0"/>
                <a:cs typeface="Times New Roman" panose="02020603050405020304" pitchFamily="18" charset="0"/>
              </a:rPr>
              <a:t>ơ</a:t>
            </a:r>
            <a:r>
              <a:rPr lang="en-US" sz="4800">
                <a:latin typeface="Times New Roman" panose="02020603050405020304" pitchFamily="18" charset="0"/>
                <a:cs typeface="Times New Roman" panose="02020603050405020304" pitchFamily="18" charset="0"/>
              </a:rPr>
              <a:t> về Hà Nội với </a:t>
            </a:r>
            <a:r>
              <a:rPr lang="en-US" sz="4800" i="1">
                <a:latin typeface="Times New Roman" panose="02020603050405020304" pitchFamily="18" charset="0"/>
                <a:cs typeface="Times New Roman" panose="02020603050405020304" pitchFamily="18" charset="0"/>
              </a:rPr>
              <a:t> dáng kiều thơm, </a:t>
            </a:r>
            <a:r>
              <a:rPr lang="en-US" sz="4800">
                <a:latin typeface="Times New Roman" panose="02020603050405020304" pitchFamily="18" charset="0"/>
                <a:cs typeface="Times New Roman" panose="02020603050405020304" pitchFamily="18" charset="0"/>
              </a:rPr>
              <a:t>dáng vẻ sang trọng, quý phái, thướt tha, duyên dáng – dáng hình người con gái đẹp. </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30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73487" cy="10287000"/>
          </a:xfrm>
          <a:prstGeom prst="rect">
            <a:avLst/>
          </a:prstGeom>
        </p:spPr>
      </p:pic>
      <p:sp>
        <p:nvSpPr>
          <p:cNvPr id="3" name="Rounded Rectangle 2"/>
          <p:cNvSpPr/>
          <p:nvPr/>
        </p:nvSpPr>
        <p:spPr>
          <a:xfrm>
            <a:off x="9702800" y="0"/>
            <a:ext cx="8534400" cy="2324100"/>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9982200" y="154275"/>
            <a:ext cx="8077200" cy="2003625"/>
          </a:xfrm>
          <a:prstGeom prst="rect">
            <a:avLst/>
          </a:prstGeom>
        </p:spPr>
        <p:txBody>
          <a:bodyPr wrap="square">
            <a:spAutoFit/>
          </a:bodyPr>
          <a:lstStyle/>
          <a:p>
            <a:pPr algn="ctr">
              <a:lnSpc>
                <a:spcPct val="115000"/>
              </a:lnSpc>
              <a:spcAft>
                <a:spcPts val="800"/>
              </a:spcAft>
            </a:pPr>
            <a:r>
              <a:rPr lang="en-US" sz="5400" b="1">
                <a:latin typeface="Times New Roman" panose="02020603050405020304" pitchFamily="18" charset="0"/>
                <a:ea typeface="Calibri" panose="020F0502020204030204" pitchFamily="34" charset="0"/>
                <a:cs typeface="Times New Roman" panose="02020603050405020304" pitchFamily="18" charset="0"/>
              </a:rPr>
              <a:t>3. Tây Tiến – sự hòa điệu của cái bi và cái cao cả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467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3" name="Group 3"/>
          <p:cNvGrpSpPr/>
          <p:nvPr/>
        </p:nvGrpSpPr>
        <p:grpSpPr>
          <a:xfrm>
            <a:off x="4747038" y="190500"/>
            <a:ext cx="13540962" cy="9735270"/>
            <a:chOff x="0" y="0"/>
            <a:chExt cx="4084289" cy="1349007"/>
          </a:xfrm>
        </p:grpSpPr>
        <p:sp>
          <p:nvSpPr>
            <p:cNvPr id="4" name="Freeform 4"/>
            <p:cNvSpPr/>
            <p:nvPr/>
          </p:nvSpPr>
          <p:spPr>
            <a:xfrm>
              <a:off x="0" y="0"/>
              <a:ext cx="4084289" cy="1349007"/>
            </a:xfrm>
            <a:custGeom>
              <a:avLst/>
              <a:gdLst/>
              <a:ahLst/>
              <a:cxnLst/>
              <a:rect l="l" t="t" r="r" b="b"/>
              <a:pathLst>
                <a:path w="4084289" h="1349007">
                  <a:moveTo>
                    <a:pt x="0" y="0"/>
                  </a:moveTo>
                  <a:lnTo>
                    <a:pt x="4084289" y="0"/>
                  </a:lnTo>
                  <a:lnTo>
                    <a:pt x="4084289" y="1349007"/>
                  </a:lnTo>
                  <a:lnTo>
                    <a:pt x="0" y="1349007"/>
                  </a:lnTo>
                  <a:close/>
                </a:path>
              </a:pathLst>
            </a:custGeom>
            <a:solidFill>
              <a:srgbClr val="DDA37F"/>
            </a:solidFill>
          </p:spPr>
        </p:sp>
        <p:sp>
          <p:nvSpPr>
            <p:cNvPr id="5" name="TextBox 5"/>
            <p:cNvSpPr txBox="1"/>
            <p:nvPr/>
          </p:nvSpPr>
          <p:spPr>
            <a:xfrm>
              <a:off x="0" y="-38100"/>
              <a:ext cx="4084289" cy="138710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rot="-2191398">
            <a:off x="2638155" y="6523567"/>
            <a:ext cx="1923138" cy="4965849"/>
          </a:xfrm>
          <a:custGeom>
            <a:avLst/>
            <a:gdLst/>
            <a:ahLst/>
            <a:cxnLst/>
            <a:rect l="l" t="t" r="r" b="b"/>
            <a:pathLst>
              <a:path w="1923138" h="4965849">
                <a:moveTo>
                  <a:pt x="0" y="0"/>
                </a:moveTo>
                <a:lnTo>
                  <a:pt x="1923138" y="0"/>
                </a:lnTo>
                <a:lnTo>
                  <a:pt x="1923138" y="4965850"/>
                </a:lnTo>
                <a:lnTo>
                  <a:pt x="0" y="4965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9426325">
            <a:off x="289410" y="-235740"/>
            <a:ext cx="1478580" cy="3817930"/>
          </a:xfrm>
          <a:custGeom>
            <a:avLst/>
            <a:gdLst/>
            <a:ahLst/>
            <a:cxnLst/>
            <a:rect l="l" t="t" r="r" b="b"/>
            <a:pathLst>
              <a:path w="1478580" h="3817930">
                <a:moveTo>
                  <a:pt x="0" y="0"/>
                </a:moveTo>
                <a:lnTo>
                  <a:pt x="1478580" y="0"/>
                </a:lnTo>
                <a:lnTo>
                  <a:pt x="1478580" y="3817930"/>
                </a:lnTo>
                <a:lnTo>
                  <a:pt x="0" y="38179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Rectangle 10"/>
          <p:cNvSpPr/>
          <p:nvPr/>
        </p:nvSpPr>
        <p:spPr>
          <a:xfrm>
            <a:off x="5345319" y="551729"/>
            <a:ext cx="12344400" cy="9374041"/>
          </a:xfrm>
          <a:prstGeom prst="rect">
            <a:avLst/>
          </a:prstGeom>
        </p:spPr>
        <p:txBody>
          <a:bodyPr wrap="square">
            <a:spAutoFit/>
          </a:bodyPr>
          <a:lstStyle/>
          <a:p>
            <a:pPr algn="just">
              <a:lnSpc>
                <a:spcPct val="115000"/>
              </a:lnSpc>
              <a:spcAft>
                <a:spcPts val="0"/>
              </a:spcAft>
            </a:pPr>
            <a:r>
              <a:rPr lang="en-US" sz="4400" b="1">
                <a:latin typeface="Times New Roman" panose="02020603050405020304" pitchFamily="18" charset="0"/>
                <a:cs typeface="Times New Roman" panose="02020603050405020304" pitchFamily="18" charset="0"/>
              </a:rPr>
              <a:t>“Đoàn quân mỏi”</a:t>
            </a:r>
            <a:r>
              <a:rPr lang="vi-VN" sz="4400">
                <a:latin typeface="Times New Roman" panose="02020603050405020304" pitchFamily="18" charset="0"/>
                <a:cs typeface="Times New Roman" panose="02020603050405020304" pitchFamily="18" charset="0"/>
              </a:rPr>
              <a:t>:</a:t>
            </a:r>
            <a:r>
              <a:rPr lang="en-US" sz="4400">
                <a:latin typeface="Times New Roman" panose="02020603050405020304" pitchFamily="18" charset="0"/>
                <a:cs typeface="Times New Roman" panose="02020603050405020304" pitchFamily="18" charset="0"/>
              </a:rPr>
              <a:t> cuộc hành quân gian khổ, người lính đối mặt với những khó khăn, khắc nghiệt của thiên nhiên Tây Bắc. </a:t>
            </a:r>
            <a:endParaRPr lang="vi-VN" sz="4400">
              <a:latin typeface="Times New Roman" panose="02020603050405020304" pitchFamily="18" charset="0"/>
              <a:cs typeface="Times New Roman" panose="02020603050405020304" pitchFamily="18" charset="0"/>
            </a:endParaRPr>
          </a:p>
          <a:p>
            <a:pPr algn="just">
              <a:lnSpc>
                <a:spcPct val="115000"/>
              </a:lnSpc>
              <a:spcAft>
                <a:spcPts val="0"/>
              </a:spcAft>
            </a:pPr>
            <a:r>
              <a:rPr lang="en-US" sz="4400" b="1">
                <a:latin typeface="Times New Roman" panose="02020603050405020304" pitchFamily="18" charset="0"/>
                <a:cs typeface="Times New Roman" panose="02020603050405020304" pitchFamily="18" charset="0"/>
              </a:rPr>
              <a:t>“Gục lên súng mũ”: </a:t>
            </a:r>
            <a:r>
              <a:rPr lang="en-US" sz="4400">
                <a:latin typeface="Times New Roman" panose="02020603050405020304" pitchFamily="18" charset="0"/>
                <a:cs typeface="Times New Roman" panose="02020603050405020304" pitchFamily="18" charset="0"/>
              </a:rPr>
              <a:t>có thể hiểu là người lính đã hi sinh hoặc do quá mệt mỏi, kiệt sức và tạm thiếp đi giữa chặng đường. Hiểu theo cách nào thì cũng thể hiện sự gian, khó khăn, khí phách ngang tàng, cứng cỏi của người lính. </a:t>
            </a:r>
            <a:endParaRPr lang="vi-VN" sz="4400">
              <a:latin typeface="Times New Roman" panose="02020603050405020304" pitchFamily="18" charset="0"/>
              <a:cs typeface="Times New Roman" panose="02020603050405020304" pitchFamily="18" charset="0"/>
            </a:endParaRPr>
          </a:p>
          <a:p>
            <a:pPr algn="just">
              <a:lnSpc>
                <a:spcPct val="115000"/>
              </a:lnSpc>
              <a:spcAft>
                <a:spcPts val="0"/>
              </a:spcAft>
            </a:pPr>
            <a:r>
              <a:rPr lang="en-US" sz="4400" b="1">
                <a:latin typeface="Times New Roman" panose="02020603050405020304" pitchFamily="18" charset="0"/>
                <a:cs typeface="Times New Roman" panose="02020603050405020304" pitchFamily="18" charset="0"/>
              </a:rPr>
              <a:t>“</a:t>
            </a:r>
            <a:r>
              <a:rPr lang="vi-VN" sz="4400" b="1">
                <a:latin typeface="Times New Roman" panose="02020603050405020304" pitchFamily="18" charset="0"/>
                <a:cs typeface="Times New Roman" panose="02020603050405020304" pitchFamily="18" charset="0"/>
              </a:rPr>
              <a:t>M</a:t>
            </a:r>
            <a:r>
              <a:rPr lang="en-US" sz="4400" b="1">
                <a:latin typeface="Times New Roman" panose="02020603050405020304" pitchFamily="18" charset="0"/>
                <a:cs typeface="Times New Roman" panose="02020603050405020304" pitchFamily="18" charset="0"/>
              </a:rPr>
              <a:t>ồ viễn xứ”: </a:t>
            </a:r>
            <a:r>
              <a:rPr lang="en-US" sz="4400">
                <a:latin typeface="Times New Roman" panose="02020603050405020304" pitchFamily="18" charset="0"/>
                <a:cs typeface="Times New Roman" panose="02020603050405020304" pitchFamily="18" charset="0"/>
              </a:rPr>
              <a:t>gợi vẻ hoang lặng, lẻ loi, hàm chứa một nỗi đau thương, kết hợp với biện pháp tu từ đảo ngữ (</a:t>
            </a:r>
            <a:r>
              <a:rPr lang="en-US" sz="4400" i="1">
                <a:latin typeface="Times New Roman" panose="02020603050405020304" pitchFamily="18" charset="0"/>
                <a:cs typeface="Times New Roman" panose="02020603050405020304" pitchFamily="18" charset="0"/>
              </a:rPr>
              <a:t>rải rác</a:t>
            </a:r>
            <a:r>
              <a:rPr lang="en-US" sz="4400">
                <a:latin typeface="Times New Roman" panose="02020603050405020304" pitchFamily="18" charset="0"/>
                <a:cs typeface="Times New Roman" panose="02020603050405020304" pitchFamily="18" charset="0"/>
              </a:rPr>
              <a:t> </a:t>
            </a:r>
            <a:r>
              <a:rPr lang="en-US" sz="4400" i="1">
                <a:latin typeface="Times New Roman" panose="02020603050405020304" pitchFamily="18" charset="0"/>
                <a:cs typeface="Times New Roman" panose="02020603050405020304" pitchFamily="18" charset="0"/>
              </a:rPr>
              <a:t>biên cương</a:t>
            </a:r>
            <a:r>
              <a:rPr lang="en-US" sz="4400">
                <a:latin typeface="Times New Roman" panose="02020603050405020304" pitchFamily="18" charset="0"/>
                <a:cs typeface="Times New Roman" panose="02020603050405020304" pitchFamily="18" charset="0"/>
              </a:rPr>
              <a:t>) lại càng nhấn mạnh sự hoang lạnh.</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Freeform 12"/>
          <p:cNvSpPr/>
          <p:nvPr/>
        </p:nvSpPr>
        <p:spPr>
          <a:xfrm>
            <a:off x="-685800" y="2476500"/>
            <a:ext cx="5137440" cy="8081510"/>
          </a:xfrm>
          <a:custGeom>
            <a:avLst/>
            <a:gdLst/>
            <a:ahLst/>
            <a:cxnLst/>
            <a:rect l="l" t="t" r="r" b="b"/>
            <a:pathLst>
              <a:path w="3698177" h="4114800">
                <a:moveTo>
                  <a:pt x="0" y="0"/>
                </a:moveTo>
                <a:lnTo>
                  <a:pt x="3698177" y="0"/>
                </a:lnTo>
                <a:lnTo>
                  <a:pt x="3698177" y="4114800"/>
                </a:lnTo>
                <a:lnTo>
                  <a:pt x="0" y="4114800"/>
                </a:lnTo>
                <a:lnTo>
                  <a:pt x="0" y="0"/>
                </a:lnTo>
                <a:close/>
              </a:path>
            </a:pathLst>
          </a:custGeom>
          <a:blipFill>
            <a:blip r:embed="rId4"/>
            <a:stretch>
              <a:fillRect/>
            </a:stretch>
          </a:blipFill>
        </p:spPr>
      </p:sp>
    </p:spTree>
    <p:extLst>
      <p:ext uri="{BB962C8B-B14F-4D97-AF65-F5344CB8AC3E}">
        <p14:creationId xmlns:p14="http://schemas.microsoft.com/office/powerpoint/2010/main" val="34074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3" name="Group 3"/>
          <p:cNvGrpSpPr/>
          <p:nvPr/>
        </p:nvGrpSpPr>
        <p:grpSpPr>
          <a:xfrm>
            <a:off x="1390232" y="2792816"/>
            <a:ext cx="15507536" cy="6160683"/>
            <a:chOff x="0" y="0"/>
            <a:chExt cx="4084289" cy="1349007"/>
          </a:xfrm>
        </p:grpSpPr>
        <p:sp>
          <p:nvSpPr>
            <p:cNvPr id="4" name="Freeform 4"/>
            <p:cNvSpPr/>
            <p:nvPr/>
          </p:nvSpPr>
          <p:spPr>
            <a:xfrm>
              <a:off x="0" y="0"/>
              <a:ext cx="4084289" cy="1349007"/>
            </a:xfrm>
            <a:custGeom>
              <a:avLst/>
              <a:gdLst/>
              <a:ahLst/>
              <a:cxnLst/>
              <a:rect l="l" t="t" r="r" b="b"/>
              <a:pathLst>
                <a:path w="4084289" h="1349007">
                  <a:moveTo>
                    <a:pt x="0" y="0"/>
                  </a:moveTo>
                  <a:lnTo>
                    <a:pt x="4084289" y="0"/>
                  </a:lnTo>
                  <a:lnTo>
                    <a:pt x="4084289" y="1349007"/>
                  </a:lnTo>
                  <a:lnTo>
                    <a:pt x="0" y="1349007"/>
                  </a:lnTo>
                  <a:close/>
                </a:path>
              </a:pathLst>
            </a:custGeom>
            <a:solidFill>
              <a:srgbClr val="DDA37F"/>
            </a:solidFill>
          </p:spPr>
        </p:sp>
        <p:sp>
          <p:nvSpPr>
            <p:cNvPr id="5" name="TextBox 5"/>
            <p:cNvSpPr txBox="1"/>
            <p:nvPr/>
          </p:nvSpPr>
          <p:spPr>
            <a:xfrm>
              <a:off x="0" y="-38100"/>
              <a:ext cx="4084289" cy="138710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rot="-2191398">
            <a:off x="15658484" y="5899318"/>
            <a:ext cx="1923138" cy="4965849"/>
          </a:xfrm>
          <a:custGeom>
            <a:avLst/>
            <a:gdLst/>
            <a:ahLst/>
            <a:cxnLst/>
            <a:rect l="l" t="t" r="r" b="b"/>
            <a:pathLst>
              <a:path w="1923138" h="4965849">
                <a:moveTo>
                  <a:pt x="0" y="0"/>
                </a:moveTo>
                <a:lnTo>
                  <a:pt x="1923138" y="0"/>
                </a:lnTo>
                <a:lnTo>
                  <a:pt x="1923138" y="4965850"/>
                </a:lnTo>
                <a:lnTo>
                  <a:pt x="0" y="4965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Rectangle 2"/>
          <p:cNvSpPr>
            <a:spLocks noChangeArrowheads="1"/>
          </p:cNvSpPr>
          <p:nvPr/>
        </p:nvSpPr>
        <p:spPr bwMode="auto">
          <a:xfrm>
            <a:off x="1422888" y="3098082"/>
            <a:ext cx="666560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en-US" sz="4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 Chia lớp thành 4 nhóm</a:t>
            </a:r>
            <a:endParaRPr kumimoji="0" lang="en-GB" altLang="en-US" sz="4800" b="0" i="0" u="none" strike="noStrike" cap="none" normalizeH="0" baseline="0">
              <a:ln>
                <a:noFill/>
              </a:ln>
              <a:solidFill>
                <a:schemeClr val="tx1"/>
              </a:solidFill>
              <a:effectLst/>
              <a:latin typeface="+mj-l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en-US" sz="4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 Xem video 3 phút</a:t>
            </a:r>
            <a:endParaRPr kumimoji="0" lang="en-GB" altLang="en-US" sz="4800" b="0" i="0" u="none" strike="noStrike" cap="none" normalizeH="0" baseline="0">
              <a:ln>
                <a:noFill/>
              </a:ln>
              <a:solidFill>
                <a:schemeClr val="tx1"/>
              </a:solidFill>
              <a:effectLst/>
              <a:latin typeface="+mj-lt"/>
            </a:endParaRPr>
          </a:p>
          <a:p>
            <a:pPr marL="0" marR="0" lvl="0" indent="457200" algn="just" defTabSz="914400" rtl="0" eaLnBrk="0" fontAlgn="base" latinLnBrk="0" hangingPunct="0">
              <a:lnSpc>
                <a:spcPct val="100000"/>
              </a:lnSpc>
              <a:spcBef>
                <a:spcPct val="0"/>
              </a:spcBef>
              <a:spcAft>
                <a:spcPct val="0"/>
              </a:spcAft>
              <a:buClrTx/>
              <a:buSzTx/>
              <a:buFontTx/>
              <a:buNone/>
              <a:tabLst/>
            </a:pPr>
            <a:endParaRPr kumimoji="0" lang="en-GB" altLang="en-US" sz="4800" b="0" i="0" u="none" strike="noStrike" cap="none" normalizeH="0" baseline="0">
              <a:ln>
                <a:noFill/>
              </a:ln>
              <a:solidFill>
                <a:schemeClr val="tx1"/>
              </a:solidFill>
              <a:effectLst/>
              <a:latin typeface="+mj-lt"/>
            </a:endParaRPr>
          </a:p>
        </p:txBody>
      </p:sp>
      <p:sp>
        <p:nvSpPr>
          <p:cNvPr id="6" name="Rectangle 3"/>
          <p:cNvSpPr>
            <a:spLocks noChangeArrowheads="1"/>
          </p:cNvSpPr>
          <p:nvPr/>
        </p:nvSpPr>
        <p:spPr bwMode="auto">
          <a:xfrm>
            <a:off x="1676400" y="4759519"/>
            <a:ext cx="13335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 Trong vòng 2 phút, thực hiện các yêu cầu sau:</a:t>
            </a:r>
            <a:endParaRPr kumimoji="0" lang="en-GB" altLang="en-US" sz="4800" b="0" i="0" u="none" strike="noStrike" cap="none" normalizeH="0" baseline="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 Liệt kê những sự kiện tiêu biểu được nói đến trong video vào giấy nhớ. Mỗi tờ giấy 01 sự kiện. </a:t>
            </a:r>
            <a:endParaRPr kumimoji="0" lang="en-GB" altLang="en-US" sz="4800" b="0" i="0" u="none" strike="noStrike" cap="none" normalizeH="0" baseline="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 Dán giấy nhớ lên tờ giấy rô ki có chữ K (Known). Lần lượt các thành viên thay nhau lên dán. </a:t>
            </a:r>
            <a:endParaRPr kumimoji="0" lang="vi-VN" altLang="en-US" sz="4800" b="0" i="0" u="none" strike="noStrike" cap="none" normalizeH="0" baseline="0">
              <a:ln>
                <a:noFill/>
              </a:ln>
              <a:solidFill>
                <a:schemeClr val="tx1"/>
              </a:solidFill>
              <a:effectLst/>
              <a:latin typeface="+mj-lt"/>
            </a:endParaRPr>
          </a:p>
        </p:txBody>
      </p:sp>
      <p:sp>
        <p:nvSpPr>
          <p:cNvPr id="14" name="Freeform 13"/>
          <p:cNvSpPr/>
          <p:nvPr/>
        </p:nvSpPr>
        <p:spPr>
          <a:xfrm>
            <a:off x="-828166" y="-945520"/>
            <a:ext cx="4465823" cy="3907595"/>
          </a:xfrm>
          <a:custGeom>
            <a:avLst/>
            <a:gdLst/>
            <a:ahLst/>
            <a:cxnLst/>
            <a:rect l="l" t="t" r="r" b="b"/>
            <a:pathLst>
              <a:path w="4465823" h="3907595">
                <a:moveTo>
                  <a:pt x="0" y="0"/>
                </a:moveTo>
                <a:lnTo>
                  <a:pt x="4465823" y="0"/>
                </a:lnTo>
                <a:lnTo>
                  <a:pt x="4465823" y="3907596"/>
                </a:lnTo>
                <a:lnTo>
                  <a:pt x="0" y="3907596"/>
                </a:lnTo>
                <a:lnTo>
                  <a:pt x="0" y="0"/>
                </a:lnTo>
                <a:close/>
              </a:path>
            </a:pathLst>
          </a:custGeom>
          <a:blipFill>
            <a:blip r:embed="rId4"/>
            <a:stretch>
              <a:fillRect/>
            </a:stretch>
          </a:blipFill>
        </p:spPr>
      </p:sp>
      <p:sp>
        <p:nvSpPr>
          <p:cNvPr id="15" name="Freeform 14"/>
          <p:cNvSpPr/>
          <p:nvPr/>
        </p:nvSpPr>
        <p:spPr>
          <a:xfrm rot="1262240">
            <a:off x="-1280257" y="-500683"/>
            <a:ext cx="4465823" cy="3907595"/>
          </a:xfrm>
          <a:custGeom>
            <a:avLst/>
            <a:gdLst/>
            <a:ahLst/>
            <a:cxnLst/>
            <a:rect l="l" t="t" r="r" b="b"/>
            <a:pathLst>
              <a:path w="4465823" h="3907595">
                <a:moveTo>
                  <a:pt x="0" y="0"/>
                </a:moveTo>
                <a:lnTo>
                  <a:pt x="4465823" y="0"/>
                </a:lnTo>
                <a:lnTo>
                  <a:pt x="4465823" y="3907596"/>
                </a:lnTo>
                <a:lnTo>
                  <a:pt x="0" y="3907596"/>
                </a:lnTo>
                <a:lnTo>
                  <a:pt x="0" y="0"/>
                </a:lnTo>
                <a:close/>
              </a:path>
            </a:pathLst>
          </a:custGeom>
          <a:blipFill>
            <a:blip r:embed="rId4"/>
            <a:stretch>
              <a:fillRect/>
            </a:stretch>
          </a:blipFill>
        </p:spPr>
      </p:sp>
    </p:spTree>
    <p:extLst>
      <p:ext uri="{BB962C8B-B14F-4D97-AF65-F5344CB8AC3E}">
        <p14:creationId xmlns:p14="http://schemas.microsoft.com/office/powerpoint/2010/main" val="175828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32657" y="800100"/>
            <a:ext cx="13233108" cy="8001000"/>
            <a:chOff x="0" y="0"/>
            <a:chExt cx="4274726" cy="1602676"/>
          </a:xfrm>
          <a:scene3d>
            <a:camera prst="orthographicFront">
              <a:rot lat="0" lon="0" rev="0"/>
            </a:camera>
            <a:lightRig rig="contrasting" dir="t">
              <a:rot lat="0" lon="0" rev="1500000"/>
            </a:lightRig>
          </a:scene3d>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4274726" cy="1640776"/>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7" name="TextBox 7"/>
          <p:cNvSpPr txBox="1"/>
          <p:nvPr/>
        </p:nvSpPr>
        <p:spPr>
          <a:xfrm>
            <a:off x="604157" y="1257299"/>
            <a:ext cx="12045043" cy="7386638"/>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S</a:t>
            </a:r>
            <a:r>
              <a:rPr lang="en-US" sz="4800">
                <a:latin typeface="Times New Roman" panose="02020603050405020304" pitchFamily="18" charset="0"/>
                <a:cs typeface="Times New Roman" panose="02020603050405020304" pitchFamily="18" charset="0"/>
              </a:rPr>
              <a:t>ự thiếu thốn, gian khổ trong những ngày đầu kháng chiến như “</a:t>
            </a:r>
            <a:r>
              <a:rPr lang="en-US" sz="4800" i="1">
                <a:latin typeface="Times New Roman" panose="02020603050405020304" pitchFamily="18" charset="0"/>
                <a:cs typeface="Times New Roman" panose="02020603050405020304" pitchFamily="18" charset="0"/>
              </a:rPr>
              <a:t>không mọc tóc”, “quân  xanh màu lá”. </a:t>
            </a:r>
            <a:r>
              <a:rPr lang="en-US" sz="4800">
                <a:latin typeface="Times New Roman" panose="02020603050405020304" pitchFamily="18" charset="0"/>
                <a:cs typeface="Times New Roman" panose="02020603050405020304" pitchFamily="18" charset="0"/>
              </a:rPr>
              <a:t>Nhưng cái bi đó đã làm toát lên cốt cách hòa hùng, khỏe khoắn, vẻ độc đáo, gân guốc riêng có của người lính Tây Tiến. Điều đó được thể hiện qua cách nói chủ động “không mọc tóc” là không thèm mọc tóc chứ không phải bị rụng tóc; “dữ oai hùm” là mang phong thái oai phong, lẫm liệt, đầy uy quyền như chúa tể rừng xanh.</a:t>
            </a:r>
            <a:endParaRPr lang="en-GB" sz="4800">
              <a:latin typeface="Times New Roman" panose="02020603050405020304" pitchFamily="18" charset="0"/>
              <a:cs typeface="Times New Roman" panose="02020603050405020304" pitchFamily="18" charset="0"/>
            </a:endParaRPr>
          </a:p>
        </p:txBody>
      </p:sp>
      <p:sp>
        <p:nvSpPr>
          <p:cNvPr id="10" name="Freeform 9"/>
          <p:cNvSpPr/>
          <p:nvPr/>
        </p:nvSpPr>
        <p:spPr>
          <a:xfrm>
            <a:off x="12954000" y="2205490"/>
            <a:ext cx="5137440" cy="8081510"/>
          </a:xfrm>
          <a:custGeom>
            <a:avLst/>
            <a:gdLst/>
            <a:ahLst/>
            <a:cxnLst/>
            <a:rect l="l" t="t" r="r" b="b"/>
            <a:pathLst>
              <a:path w="3698177" h="4114800">
                <a:moveTo>
                  <a:pt x="0" y="0"/>
                </a:moveTo>
                <a:lnTo>
                  <a:pt x="3698177" y="0"/>
                </a:lnTo>
                <a:lnTo>
                  <a:pt x="3698177" y="4114800"/>
                </a:lnTo>
                <a:lnTo>
                  <a:pt x="0" y="4114800"/>
                </a:lnTo>
                <a:lnTo>
                  <a:pt x="0" y="0"/>
                </a:lnTo>
                <a:close/>
              </a:path>
            </a:pathLst>
          </a:custGeom>
          <a:blipFill>
            <a:blip r:embed="rId2"/>
            <a:stretch>
              <a:fillRect/>
            </a:stretch>
          </a:blipFill>
        </p:spPr>
      </p:sp>
      <p:sp>
        <p:nvSpPr>
          <p:cNvPr id="12" name="Freeform 11"/>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15033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363801" cy="1028700"/>
            <a:chOff x="0" y="0"/>
            <a:chExt cx="4836557" cy="270933"/>
          </a:xfrm>
        </p:grpSpPr>
        <p:sp>
          <p:nvSpPr>
            <p:cNvPr id="3" name="Freeform 3"/>
            <p:cNvSpPr/>
            <p:nvPr/>
          </p:nvSpPr>
          <p:spPr>
            <a:xfrm>
              <a:off x="0" y="0"/>
              <a:ext cx="4836557" cy="270933"/>
            </a:xfrm>
            <a:custGeom>
              <a:avLst/>
              <a:gdLst/>
              <a:ahLst/>
              <a:cxnLst/>
              <a:rect l="l" t="t" r="r" b="b"/>
              <a:pathLst>
                <a:path w="4836557" h="270933">
                  <a:moveTo>
                    <a:pt x="0" y="0"/>
                  </a:moveTo>
                  <a:lnTo>
                    <a:pt x="4836557" y="0"/>
                  </a:lnTo>
                  <a:lnTo>
                    <a:pt x="4836557" y="270933"/>
                  </a:lnTo>
                  <a:lnTo>
                    <a:pt x="0" y="270933"/>
                  </a:lnTo>
                  <a:close/>
                </a:path>
              </a:pathLst>
            </a:custGeom>
            <a:solidFill>
              <a:srgbClr val="EEA990"/>
            </a:solidFill>
          </p:spPr>
        </p:sp>
        <p:sp>
          <p:nvSpPr>
            <p:cNvPr id="4" name="TextBox 4"/>
            <p:cNvSpPr txBox="1"/>
            <p:nvPr/>
          </p:nvSpPr>
          <p:spPr>
            <a:xfrm>
              <a:off x="0" y="-38100"/>
              <a:ext cx="4836557" cy="3090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5142980" y="2763678"/>
            <a:ext cx="5715936" cy="6349961"/>
            <a:chOff x="0" y="-38100"/>
            <a:chExt cx="1384925" cy="1205674"/>
          </a:xfrm>
          <a:scene3d>
            <a:camera prst="orthographicFront">
              <a:rot lat="0" lon="0" rev="0"/>
            </a:camera>
            <a:lightRig rig="contrasting" dir="t">
              <a:rot lat="0" lon="0" rev="1500000"/>
            </a:lightRig>
          </a:scene3d>
        </p:grpSpPr>
        <p:sp>
          <p:nvSpPr>
            <p:cNvPr id="7" name="Freeform 7"/>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8" name="TextBox 8"/>
            <p:cNvSpPr txBox="1"/>
            <p:nvPr/>
          </p:nvSpPr>
          <p:spPr>
            <a:xfrm>
              <a:off x="0" y="-38100"/>
              <a:ext cx="1384925" cy="1205674"/>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just">
                <a:lnSpc>
                  <a:spcPts val="2659"/>
                </a:lnSpc>
              </a:pPr>
              <a:endParaRPr sz="2000">
                <a:solidFill>
                  <a:prstClr val="black"/>
                </a:solidFill>
                <a:latin typeface="Times New Roman" panose="02020603050405020304" pitchFamily="18" charset="0"/>
                <a:cs typeface="Times New Roman" panose="02020603050405020304" pitchFamily="18" charset="0"/>
              </a:endParaRPr>
            </a:p>
          </p:txBody>
        </p:sp>
      </p:grpSp>
      <p:grpSp>
        <p:nvGrpSpPr>
          <p:cNvPr id="11" name="Group 11"/>
          <p:cNvGrpSpPr/>
          <p:nvPr/>
        </p:nvGrpSpPr>
        <p:grpSpPr>
          <a:xfrm>
            <a:off x="11309459" y="3009704"/>
            <a:ext cx="5569257" cy="5597106"/>
            <a:chOff x="0" y="0"/>
            <a:chExt cx="1384925" cy="1071342"/>
          </a:xfrm>
          <a:scene3d>
            <a:camera prst="orthographicFront">
              <a:rot lat="0" lon="0" rev="0"/>
            </a:camera>
            <a:lightRig rig="contrasting" dir="t">
              <a:rot lat="0" lon="0" rev="1500000"/>
            </a:lightRig>
          </a:scene3d>
        </p:grpSpPr>
        <p:sp>
          <p:nvSpPr>
            <p:cNvPr id="12" name="Freeform 12"/>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13" name="TextBox 13"/>
            <p:cNvSpPr txBox="1"/>
            <p:nvPr/>
          </p:nvSpPr>
          <p:spPr>
            <a:xfrm>
              <a:off x="0" y="-38100"/>
              <a:ext cx="1384925"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just">
                <a:lnSpc>
                  <a:spcPts val="2659"/>
                </a:lnSpc>
              </a:pPr>
              <a:endParaRPr sz="2000">
                <a:solidFill>
                  <a:prstClr val="black"/>
                </a:solidFill>
                <a:latin typeface="Times New Roman" panose="02020603050405020304" pitchFamily="18" charset="0"/>
                <a:cs typeface="Times New Roman" panose="02020603050405020304" pitchFamily="18" charset="0"/>
              </a:endParaRPr>
            </a:p>
          </p:txBody>
        </p:sp>
      </p:grpSp>
      <p:sp>
        <p:nvSpPr>
          <p:cNvPr id="20" name="Freeform 20"/>
          <p:cNvSpPr/>
          <p:nvPr/>
        </p:nvSpPr>
        <p:spPr>
          <a:xfrm rot="-732719">
            <a:off x="212489" y="7859055"/>
            <a:ext cx="3185465" cy="2798490"/>
          </a:xfrm>
          <a:custGeom>
            <a:avLst/>
            <a:gdLst/>
            <a:ahLst/>
            <a:cxnLst/>
            <a:rect l="l" t="t" r="r" b="b"/>
            <a:pathLst>
              <a:path w="3185465" h="2798490">
                <a:moveTo>
                  <a:pt x="0" y="0"/>
                </a:moveTo>
                <a:lnTo>
                  <a:pt x="3185465" y="0"/>
                </a:lnTo>
                <a:lnTo>
                  <a:pt x="3185465" y="2798490"/>
                </a:lnTo>
                <a:lnTo>
                  <a:pt x="0" y="2798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21"/>
          <p:cNvSpPr txBox="1"/>
          <p:nvPr/>
        </p:nvSpPr>
        <p:spPr>
          <a:xfrm>
            <a:off x="5412839" y="558499"/>
            <a:ext cx="10929913" cy="1846659"/>
          </a:xfrm>
          <a:prstGeom prst="rect">
            <a:avLst/>
          </a:prstGeom>
        </p:spPr>
        <p:txBody>
          <a:bodyPr lIns="0" tIns="0" rIns="0" bIns="0" rtlCol="0" anchor="t">
            <a:spAutoFit/>
          </a:bodyPr>
          <a:lstStyle/>
          <a:p>
            <a:pPr algn="ctr"/>
            <a:r>
              <a:rPr lang="en-US" sz="6000" b="1">
                <a:latin typeface="Times New Roman" panose="02020603050405020304" pitchFamily="18" charset="0"/>
                <a:cs typeface="Times New Roman" panose="02020603050405020304" pitchFamily="18" charset="0"/>
              </a:rPr>
              <a:t>Cái cao cả là lí tưởng sống cao đẹp của người lính Tây Tiến </a:t>
            </a:r>
            <a:endParaRPr lang="en-US" sz="6000" b="1">
              <a:solidFill>
                <a:srgbClr val="522D1C"/>
              </a:solidFill>
              <a:latin typeface="Times New Roman" panose="02020603050405020304" pitchFamily="18" charset="0"/>
              <a:ea typeface="Alice Bold"/>
              <a:cs typeface="Times New Roman" panose="02020603050405020304" pitchFamily="18" charset="0"/>
            </a:endParaRPr>
          </a:p>
        </p:txBody>
      </p:sp>
      <p:sp>
        <p:nvSpPr>
          <p:cNvPr id="25" name="Freeform 25"/>
          <p:cNvSpPr/>
          <p:nvPr/>
        </p:nvSpPr>
        <p:spPr>
          <a:xfrm rot="-10148839">
            <a:off x="15008029" y="-454441"/>
            <a:ext cx="3883918" cy="3412094"/>
          </a:xfrm>
          <a:custGeom>
            <a:avLst/>
            <a:gdLst/>
            <a:ahLst/>
            <a:cxnLst/>
            <a:rect l="l" t="t" r="r" b="b"/>
            <a:pathLst>
              <a:path w="3883918" h="3412094">
                <a:moveTo>
                  <a:pt x="0" y="0"/>
                </a:moveTo>
                <a:lnTo>
                  <a:pt x="3883918" y="0"/>
                </a:lnTo>
                <a:lnTo>
                  <a:pt x="3883918" y="3412094"/>
                </a:lnTo>
                <a:lnTo>
                  <a:pt x="0" y="3412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558499"/>
            <a:ext cx="6330826" cy="9335286"/>
          </a:xfrm>
          <a:prstGeom prst="rect">
            <a:avLst/>
          </a:prstGeom>
        </p:spPr>
      </p:pic>
      <p:sp>
        <p:nvSpPr>
          <p:cNvPr id="5" name="Rectangle 4"/>
          <p:cNvSpPr/>
          <p:nvPr/>
        </p:nvSpPr>
        <p:spPr>
          <a:xfrm>
            <a:off x="5383810" y="3129492"/>
            <a:ext cx="5105400" cy="5509200"/>
          </a:xfrm>
          <a:prstGeom prst="rect">
            <a:avLst/>
          </a:prstGeom>
        </p:spPr>
        <p:txBody>
          <a:bodyPr wrap="square">
            <a:spAutoFit/>
          </a:bodyPr>
          <a:lstStyle/>
          <a:p>
            <a:pPr algn="just"/>
            <a:r>
              <a:rPr lang="en-US" sz="4400" i="1">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“Đời xanh”</a:t>
            </a:r>
            <a:r>
              <a:rPr lang="en-US"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là hình ảnh ước lệ quen thuộc chỉ tuổi trẻ. Trong câu thơ này, nó gợi về tuổi xanh của những người lính Tây Tiến – độ tuổi đẹp nhất của đời người</a:t>
            </a:r>
            <a:endParaRPr lang="en-GB" sz="4400">
              <a:latin typeface="Times New Roman" panose="02020603050405020304" pitchFamily="18" charset="0"/>
              <a:cs typeface="Times New Roman" panose="02020603050405020304" pitchFamily="18" charset="0"/>
            </a:endParaRPr>
          </a:p>
        </p:txBody>
      </p:sp>
      <p:sp>
        <p:nvSpPr>
          <p:cNvPr id="9" name="Rectangle 8"/>
          <p:cNvSpPr/>
          <p:nvPr/>
        </p:nvSpPr>
        <p:spPr>
          <a:xfrm>
            <a:off x="11505680" y="3169023"/>
            <a:ext cx="5068236" cy="5509200"/>
          </a:xfrm>
          <a:prstGeom prst="rect">
            <a:avLst/>
          </a:prstGeom>
        </p:spPr>
        <p:txBody>
          <a:bodyPr wrap="square">
            <a:spAutoFit/>
          </a:bodyPr>
          <a:lstStyle/>
          <a:p>
            <a:pPr algn="just"/>
            <a:r>
              <a:rPr lang="en-US"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Cách nói phủ định </a:t>
            </a:r>
            <a:r>
              <a:rPr lang="en-US" sz="4400" i="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“chẳng tiếc”</a:t>
            </a:r>
            <a:r>
              <a:rPr lang="en-US"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đã tỏa sáng tinh thần tự nguyện sẵn sàng hiến dâng tuổi thanh xuân của mình để đổi lấy tự do cho đất nước, cho dân tộc.</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9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363801" cy="1028700"/>
            <a:chOff x="0" y="0"/>
            <a:chExt cx="4836557" cy="270933"/>
          </a:xfrm>
        </p:grpSpPr>
        <p:sp>
          <p:nvSpPr>
            <p:cNvPr id="3" name="Freeform 3"/>
            <p:cNvSpPr/>
            <p:nvPr/>
          </p:nvSpPr>
          <p:spPr>
            <a:xfrm>
              <a:off x="0" y="0"/>
              <a:ext cx="4836557" cy="270933"/>
            </a:xfrm>
            <a:custGeom>
              <a:avLst/>
              <a:gdLst/>
              <a:ahLst/>
              <a:cxnLst/>
              <a:rect l="l" t="t" r="r" b="b"/>
              <a:pathLst>
                <a:path w="4836557" h="270933">
                  <a:moveTo>
                    <a:pt x="0" y="0"/>
                  </a:moveTo>
                  <a:lnTo>
                    <a:pt x="4836557" y="0"/>
                  </a:lnTo>
                  <a:lnTo>
                    <a:pt x="4836557" y="270933"/>
                  </a:lnTo>
                  <a:lnTo>
                    <a:pt x="0" y="270933"/>
                  </a:lnTo>
                  <a:close/>
                </a:path>
              </a:pathLst>
            </a:custGeom>
            <a:solidFill>
              <a:srgbClr val="EEA990"/>
            </a:solidFill>
          </p:spPr>
        </p:sp>
        <p:sp>
          <p:nvSpPr>
            <p:cNvPr id="4" name="TextBox 4"/>
            <p:cNvSpPr txBox="1"/>
            <p:nvPr/>
          </p:nvSpPr>
          <p:spPr>
            <a:xfrm>
              <a:off x="0" y="-38100"/>
              <a:ext cx="4836557" cy="3090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828800" y="3308907"/>
            <a:ext cx="5331619" cy="5730452"/>
            <a:chOff x="0" y="-192881"/>
            <a:chExt cx="7108825" cy="7640602"/>
          </a:xfrm>
        </p:grpSpPr>
        <p:grpSp>
          <p:nvGrpSpPr>
            <p:cNvPr id="6" name="Group 6"/>
            <p:cNvGrpSpPr/>
            <p:nvPr/>
          </p:nvGrpSpPr>
          <p:grpSpPr>
            <a:xfrm>
              <a:off x="0" y="-192881"/>
              <a:ext cx="7108825" cy="7640602"/>
              <a:chOff x="0" y="-38100"/>
              <a:chExt cx="1404212" cy="1509255"/>
            </a:xfrm>
          </p:grpSpPr>
          <p:sp>
            <p:nvSpPr>
              <p:cNvPr id="7" name="Freeform 7"/>
              <p:cNvSpPr/>
              <p:nvPr/>
            </p:nvSpPr>
            <p:spPr>
              <a:xfrm>
                <a:off x="19287" y="399813"/>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p:spPr>
          </p:sp>
          <p:sp>
            <p:nvSpPr>
              <p:cNvPr id="8" name="TextBox 8"/>
              <p:cNvSpPr txBox="1"/>
              <p:nvPr/>
            </p:nvSpPr>
            <p:spPr>
              <a:xfrm>
                <a:off x="0" y="-38100"/>
                <a:ext cx="1384925" cy="1109442"/>
              </a:xfrm>
              <a:prstGeom prst="rect">
                <a:avLst/>
              </a:prstGeom>
            </p:spPr>
            <p:txBody>
              <a:bodyPr lIns="50800" tIns="50800" rIns="50800" bIns="50800" rtlCol="0" anchor="ctr"/>
              <a:lstStyle/>
              <a:p>
                <a:pPr algn="just">
                  <a:lnSpc>
                    <a:spcPts val="2659"/>
                  </a:lnSpc>
                </a:pPr>
                <a:endParaRPr sz="4000">
                  <a:solidFill>
                    <a:prstClr val="black"/>
                  </a:solidFill>
                  <a:latin typeface="Times New Roman" panose="02020603050405020304" pitchFamily="18" charset="0"/>
                  <a:cs typeface="Times New Roman" panose="02020603050405020304" pitchFamily="18" charset="0"/>
                </a:endParaRPr>
              </a:p>
            </p:txBody>
          </p:sp>
        </p:grpSp>
        <p:sp>
          <p:nvSpPr>
            <p:cNvPr id="9" name="TextBox 9"/>
            <p:cNvSpPr txBox="1"/>
            <p:nvPr/>
          </p:nvSpPr>
          <p:spPr>
            <a:xfrm>
              <a:off x="701059" y="2227127"/>
              <a:ext cx="6163169" cy="4702141"/>
            </a:xfrm>
            <a:prstGeom prst="rect">
              <a:avLst/>
            </a:prstGeom>
          </p:spPr>
          <p:txBody>
            <a:bodyPr wrap="square" lIns="0" tIns="0" rIns="0" bIns="0" rtlCol="0" anchor="t">
              <a:spAutoFit/>
            </a:bodyPr>
            <a:lstStyle/>
            <a:p>
              <a:pPr algn="just">
                <a:lnSpc>
                  <a:spcPts val="5450"/>
                </a:lnSpc>
              </a:pPr>
              <a:r>
                <a:rPr lang="en-US" sz="4000" i="1">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Á</a:t>
              </a:r>
              <a:r>
                <a:rPr lang="en-US" sz="4000" i="1">
                  <a:latin typeface="Times New Roman" panose="02020603050405020304" pitchFamily="18" charset="0"/>
                  <a:cs typeface="Times New Roman" panose="02020603050405020304" pitchFamily="18" charset="0"/>
                </a:rPr>
                <a:t>o bào”</a:t>
              </a:r>
              <a:r>
                <a:rPr lang="en-US" sz="4000">
                  <a:latin typeface="Times New Roman" panose="02020603050405020304" pitchFamily="18" charset="0"/>
                  <a:cs typeface="Times New Roman" panose="02020603050405020304" pitchFamily="18" charset="0"/>
                </a:rPr>
                <a:t> thực chất là cách nói mĩ lệ hoá của bút pháp lãng mạn để sang trọng hoá sự hi sinh của người lính. </a:t>
              </a:r>
              <a:endParaRPr lang="en-US" sz="4000">
                <a:solidFill>
                  <a:srgbClr val="522D1C"/>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7314906" y="3453568"/>
            <a:ext cx="5258389" cy="4067751"/>
            <a:chOff x="0" y="0"/>
            <a:chExt cx="7011185" cy="5423668"/>
          </a:xfrm>
        </p:grpSpPr>
        <p:grpSp>
          <p:nvGrpSpPr>
            <p:cNvPr id="11" name="Group 11"/>
            <p:cNvGrpSpPr/>
            <p:nvPr/>
          </p:nvGrpSpPr>
          <p:grpSpPr>
            <a:xfrm>
              <a:off x="0" y="0"/>
              <a:ext cx="7011185" cy="5423668"/>
              <a:chOff x="0" y="0"/>
              <a:chExt cx="1384925" cy="1071342"/>
            </a:xfrm>
          </p:grpSpPr>
          <p:sp>
            <p:nvSpPr>
              <p:cNvPr id="12" name="Freeform 12"/>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p:spPr>
          </p:sp>
          <p:sp>
            <p:nvSpPr>
              <p:cNvPr id="13" name="TextBox 13"/>
              <p:cNvSpPr txBox="1"/>
              <p:nvPr/>
            </p:nvSpPr>
            <p:spPr>
              <a:xfrm>
                <a:off x="0" y="-38100"/>
                <a:ext cx="1384925" cy="1109442"/>
              </a:xfrm>
              <a:prstGeom prst="rect">
                <a:avLst/>
              </a:prstGeom>
            </p:spPr>
            <p:txBody>
              <a:bodyPr lIns="50800" tIns="50800" rIns="50800" bIns="50800" rtlCol="0" anchor="ctr"/>
              <a:lstStyle/>
              <a:p>
                <a:pPr algn="just">
                  <a:lnSpc>
                    <a:spcPts val="2659"/>
                  </a:lnSpc>
                </a:pPr>
                <a:endParaRPr sz="4000">
                  <a:solidFill>
                    <a:prstClr val="black"/>
                  </a:solidFill>
                  <a:latin typeface="Times New Roman" panose="02020603050405020304" pitchFamily="18" charset="0"/>
                  <a:cs typeface="Times New Roman" panose="02020603050405020304" pitchFamily="18" charset="0"/>
                </a:endParaRPr>
              </a:p>
            </p:txBody>
          </p:sp>
        </p:grpSp>
        <p:sp>
          <p:nvSpPr>
            <p:cNvPr id="14" name="TextBox 14"/>
            <p:cNvSpPr txBox="1"/>
            <p:nvPr/>
          </p:nvSpPr>
          <p:spPr>
            <a:xfrm>
              <a:off x="296348" y="249620"/>
              <a:ext cx="6519554" cy="4924425"/>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Cách nói giảm nói tránh </a:t>
              </a:r>
              <a:r>
                <a:rPr lang="en-US" sz="4000" i="1">
                  <a:latin typeface="Times New Roman" panose="02020603050405020304" pitchFamily="18" charset="0"/>
                  <a:cs typeface="Times New Roman" panose="02020603050405020304" pitchFamily="18" charset="0"/>
                </a:rPr>
                <a:t>“anh về đất”</a:t>
              </a:r>
              <a:r>
                <a:rPr lang="en-US" sz="4000">
                  <a:latin typeface="Times New Roman" panose="02020603050405020304" pitchFamily="18" charset="0"/>
                  <a:cs typeface="Times New Roman" panose="02020603050405020304" pitchFamily="18" charset="0"/>
                </a:rPr>
                <a:t> vừa giảm đi nỗi đau đớn của người ở lại, vừa bất tử hoá sự hi sinh của người lính.  </a:t>
              </a:r>
              <a:endParaRPr lang="en-GB" sz="4000">
                <a:latin typeface="Times New Roman" panose="02020603050405020304" pitchFamily="18" charset="0"/>
                <a:cs typeface="Times New Roman" panose="02020603050405020304" pitchFamily="18" charset="0"/>
              </a:endParaRPr>
            </a:p>
          </p:txBody>
        </p:sp>
      </p:grpSp>
      <p:grpSp>
        <p:nvGrpSpPr>
          <p:cNvPr id="15" name="Group 15"/>
          <p:cNvGrpSpPr/>
          <p:nvPr/>
        </p:nvGrpSpPr>
        <p:grpSpPr>
          <a:xfrm>
            <a:off x="12779862" y="3308907"/>
            <a:ext cx="5274081" cy="5596111"/>
            <a:chOff x="0" y="-192881"/>
            <a:chExt cx="7032108" cy="7461481"/>
          </a:xfrm>
        </p:grpSpPr>
        <p:grpSp>
          <p:nvGrpSpPr>
            <p:cNvPr id="16" name="Group 16"/>
            <p:cNvGrpSpPr/>
            <p:nvPr/>
          </p:nvGrpSpPr>
          <p:grpSpPr>
            <a:xfrm>
              <a:off x="0" y="-192881"/>
              <a:ext cx="7032108" cy="7461481"/>
              <a:chOff x="0" y="-38100"/>
              <a:chExt cx="1389058" cy="1473873"/>
            </a:xfrm>
          </p:grpSpPr>
          <p:sp>
            <p:nvSpPr>
              <p:cNvPr id="17" name="Freeform 17"/>
              <p:cNvSpPr/>
              <p:nvPr/>
            </p:nvSpPr>
            <p:spPr>
              <a:xfrm>
                <a:off x="4133" y="364431"/>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p:spPr>
          </p:sp>
          <p:sp>
            <p:nvSpPr>
              <p:cNvPr id="18" name="TextBox 18"/>
              <p:cNvSpPr txBox="1"/>
              <p:nvPr/>
            </p:nvSpPr>
            <p:spPr>
              <a:xfrm>
                <a:off x="0" y="-38100"/>
                <a:ext cx="1384925" cy="1109442"/>
              </a:xfrm>
              <a:prstGeom prst="rect">
                <a:avLst/>
              </a:prstGeom>
            </p:spPr>
            <p:txBody>
              <a:bodyPr lIns="50800" tIns="50800" rIns="50800" bIns="50800" rtlCol="0" anchor="ctr"/>
              <a:lstStyle/>
              <a:p>
                <a:pPr algn="just">
                  <a:lnSpc>
                    <a:spcPts val="2659"/>
                  </a:lnSpc>
                </a:pPr>
                <a:endParaRPr sz="4000">
                  <a:solidFill>
                    <a:prstClr val="black"/>
                  </a:solidFill>
                  <a:latin typeface="Times New Roman" panose="02020603050405020304" pitchFamily="18" charset="0"/>
                  <a:cs typeface="Times New Roman" panose="02020603050405020304" pitchFamily="18" charset="0"/>
                </a:endParaRPr>
              </a:p>
            </p:txBody>
          </p:sp>
        </p:grpSp>
        <p:sp>
          <p:nvSpPr>
            <p:cNvPr id="19" name="TextBox 19"/>
            <p:cNvSpPr txBox="1"/>
            <p:nvPr/>
          </p:nvSpPr>
          <p:spPr>
            <a:xfrm>
              <a:off x="358332" y="2181681"/>
              <a:ext cx="6336369" cy="4103688"/>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Từ Hán Việt: </a:t>
              </a:r>
              <a:r>
                <a:rPr lang="en-US" sz="4000" i="1">
                  <a:latin typeface="Times New Roman" panose="02020603050405020304" pitchFamily="18" charset="0"/>
                  <a:cs typeface="Times New Roman" panose="02020603050405020304" pitchFamily="18" charset="0"/>
                </a:rPr>
                <a:t>“viễn xứ”, “biên cương”, “áo bào”, “độc hành”</a:t>
              </a:r>
              <a:r>
                <a:rPr lang="en-US" sz="4000">
                  <a:latin typeface="Times New Roman" panose="02020603050405020304" pitchFamily="18" charset="0"/>
                  <a:cs typeface="Times New Roman" panose="02020603050405020304" pitchFamily="18" charset="0"/>
                </a:rPr>
                <a:t>,… gợi sự sang trọng, thành kính. </a:t>
              </a:r>
              <a:endParaRPr lang="en-GB" sz="4000">
                <a:latin typeface="Times New Roman" panose="02020603050405020304" pitchFamily="18" charset="0"/>
                <a:cs typeface="Times New Roman" panose="02020603050405020304" pitchFamily="18" charset="0"/>
              </a:endParaRPr>
            </a:p>
          </p:txBody>
        </p:sp>
      </p:grpSp>
      <p:sp>
        <p:nvSpPr>
          <p:cNvPr id="20" name="Freeform 20"/>
          <p:cNvSpPr/>
          <p:nvPr/>
        </p:nvSpPr>
        <p:spPr>
          <a:xfrm rot="-732719">
            <a:off x="212489" y="7859055"/>
            <a:ext cx="3185465" cy="2798490"/>
          </a:xfrm>
          <a:custGeom>
            <a:avLst/>
            <a:gdLst/>
            <a:ahLst/>
            <a:cxnLst/>
            <a:rect l="l" t="t" r="r" b="b"/>
            <a:pathLst>
              <a:path w="3185465" h="2798490">
                <a:moveTo>
                  <a:pt x="0" y="0"/>
                </a:moveTo>
                <a:lnTo>
                  <a:pt x="3185465" y="0"/>
                </a:lnTo>
                <a:lnTo>
                  <a:pt x="3185465" y="2798490"/>
                </a:lnTo>
                <a:lnTo>
                  <a:pt x="0" y="2798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21"/>
          <p:cNvSpPr txBox="1"/>
          <p:nvPr/>
        </p:nvSpPr>
        <p:spPr>
          <a:xfrm>
            <a:off x="3679044" y="857250"/>
            <a:ext cx="11865756"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Cái cao cả còn là ở sự hi sinh khác thường của người lính Tây Tiến</a:t>
            </a:r>
            <a:endParaRPr lang="en-GB" sz="6000" b="1">
              <a:latin typeface="Times New Roman" panose="02020603050405020304" pitchFamily="18" charset="0"/>
              <a:cs typeface="Times New Roman" panose="02020603050405020304" pitchFamily="18" charset="0"/>
            </a:endParaRPr>
          </a:p>
        </p:txBody>
      </p:sp>
      <p:sp>
        <p:nvSpPr>
          <p:cNvPr id="25" name="Freeform 25"/>
          <p:cNvSpPr/>
          <p:nvPr/>
        </p:nvSpPr>
        <p:spPr>
          <a:xfrm rot="-10148839">
            <a:off x="15008029" y="-454441"/>
            <a:ext cx="3883918" cy="3412094"/>
          </a:xfrm>
          <a:custGeom>
            <a:avLst/>
            <a:gdLst/>
            <a:ahLst/>
            <a:cxnLst/>
            <a:rect l="l" t="t" r="r" b="b"/>
            <a:pathLst>
              <a:path w="3883918" h="3412094">
                <a:moveTo>
                  <a:pt x="0" y="0"/>
                </a:moveTo>
                <a:lnTo>
                  <a:pt x="3883918" y="0"/>
                </a:lnTo>
                <a:lnTo>
                  <a:pt x="3883918" y="3412094"/>
                </a:lnTo>
                <a:lnTo>
                  <a:pt x="0" y="3412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48" y="-266700"/>
            <a:ext cx="4702503" cy="6934200"/>
          </a:xfrm>
          <a:prstGeom prst="rect">
            <a:avLst/>
          </a:prstGeom>
        </p:spPr>
      </p:pic>
    </p:spTree>
    <p:extLst>
      <p:ext uri="{BB962C8B-B14F-4D97-AF65-F5344CB8AC3E}">
        <p14:creationId xmlns:p14="http://schemas.microsoft.com/office/powerpoint/2010/main" val="66547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
        <p:nvSpPr>
          <p:cNvPr id="3" name="Rounded Rectangle 2"/>
          <p:cNvSpPr/>
          <p:nvPr/>
        </p:nvSpPr>
        <p:spPr>
          <a:xfrm>
            <a:off x="8305800" y="5600700"/>
            <a:ext cx="9982200" cy="457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Rectangle 3"/>
          <p:cNvSpPr/>
          <p:nvPr/>
        </p:nvSpPr>
        <p:spPr>
          <a:xfrm>
            <a:off x="8839200" y="5829300"/>
            <a:ext cx="9144000" cy="4282904"/>
          </a:xfrm>
          <a:prstGeom prst="rect">
            <a:avLst/>
          </a:prstGeom>
        </p:spPr>
        <p:txBody>
          <a:bodyPr>
            <a:spAutoFit/>
          </a:bodyPr>
          <a:lstStyle/>
          <a:p>
            <a:pPr algn="just">
              <a:lnSpc>
                <a:spcPct val="115000"/>
              </a:lnSpc>
              <a:spcAft>
                <a:spcPts val="800"/>
              </a:spcAft>
            </a:pPr>
            <a:r>
              <a:rPr lang="en-US" sz="4000" b="1">
                <a:latin typeface="Times New Roman" panose="02020603050405020304" pitchFamily="18" charset="0"/>
                <a:ea typeface="Calibri" panose="020F0502020204030204" pitchFamily="34" charset="0"/>
                <a:cs typeface="Times New Roman" panose="02020603050405020304" pitchFamily="18" charset="0"/>
              </a:rPr>
              <a:t>Biện pháp nhân hoá</a:t>
            </a:r>
            <a:r>
              <a:rPr lang="en-US" sz="4000" b="1" i="1">
                <a:latin typeface="Times New Roman" panose="02020603050405020304" pitchFamily="18" charset="0"/>
                <a:ea typeface="Calibri" panose="020F0502020204030204" pitchFamily="34" charset="0"/>
                <a:cs typeface="Times New Roman" panose="02020603050405020304" pitchFamily="18" charset="0"/>
              </a:rPr>
              <a:t> “Sông Mã gầm lên khúc độc hành”</a:t>
            </a:r>
            <a:r>
              <a:rPr lang="en-US" sz="4000" b="1">
                <a:latin typeface="Times New Roman" panose="02020603050405020304" pitchFamily="18" charset="0"/>
                <a:ea typeface="Calibri" panose="020F0502020204030204" pitchFamily="34" charset="0"/>
                <a:cs typeface="Times New Roman" panose="02020603050405020304" pitchFamily="18"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Thiên nhiên Tây Bắc như sẻ chia những gian khổ, buồn vui, mất mát, hi sinh của người lính. Con người câm lặng trước nỗi đau, thiên nhiên như gầm lên khúc độc hành bi tráng.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00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 y="0"/>
            <a:ext cx="18240245" cy="10287000"/>
          </a:xfrm>
          <a:prstGeom prst="rect">
            <a:avLst/>
          </a:prstGeom>
        </p:spPr>
      </p:pic>
      <p:sp>
        <p:nvSpPr>
          <p:cNvPr id="3" name="Rounded Rectangle 2"/>
          <p:cNvSpPr/>
          <p:nvPr/>
        </p:nvSpPr>
        <p:spPr>
          <a:xfrm>
            <a:off x="9448800" y="190500"/>
            <a:ext cx="8458200" cy="190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Rectangle 3"/>
          <p:cNvSpPr/>
          <p:nvPr/>
        </p:nvSpPr>
        <p:spPr>
          <a:xfrm>
            <a:off x="10053062" y="388947"/>
            <a:ext cx="7249676" cy="1587294"/>
          </a:xfrm>
          <a:prstGeom prst="rect">
            <a:avLst/>
          </a:prstGeom>
        </p:spPr>
        <p:txBody>
          <a:bodyPr wrap="square">
            <a:spAutoFit/>
          </a:bodyPr>
          <a:lstStyle/>
          <a:p>
            <a:pPr algn="ctr">
              <a:lnSpc>
                <a:spcPct val="115000"/>
              </a:lnSpc>
              <a:spcAft>
                <a:spcPts val="800"/>
              </a:spcAft>
            </a:pPr>
            <a:r>
              <a:rPr lang="en-US" sz="4400" b="1">
                <a:latin typeface="Times New Roman" panose="02020603050405020304" pitchFamily="18" charset="0"/>
                <a:ea typeface="Calibri" panose="020F0502020204030204" pitchFamily="34" charset="0"/>
                <a:cs typeface="Times New Roman" panose="02020603050405020304" pitchFamily="18" charset="0"/>
              </a:rPr>
              <a:t>4. Tây Tiến – sự hòa điệu của thơ ca, âm nhạc và hội họa</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06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363801" cy="1028700"/>
            <a:chOff x="0" y="0"/>
            <a:chExt cx="4836557" cy="270933"/>
          </a:xfrm>
        </p:grpSpPr>
        <p:sp>
          <p:nvSpPr>
            <p:cNvPr id="3" name="Freeform 3"/>
            <p:cNvSpPr/>
            <p:nvPr/>
          </p:nvSpPr>
          <p:spPr>
            <a:xfrm>
              <a:off x="0" y="0"/>
              <a:ext cx="4836557" cy="270933"/>
            </a:xfrm>
            <a:custGeom>
              <a:avLst/>
              <a:gdLst/>
              <a:ahLst/>
              <a:cxnLst/>
              <a:rect l="l" t="t" r="r" b="b"/>
              <a:pathLst>
                <a:path w="4836557" h="270933">
                  <a:moveTo>
                    <a:pt x="0" y="0"/>
                  </a:moveTo>
                  <a:lnTo>
                    <a:pt x="4836557" y="0"/>
                  </a:lnTo>
                  <a:lnTo>
                    <a:pt x="4836557" y="270933"/>
                  </a:lnTo>
                  <a:lnTo>
                    <a:pt x="0" y="270933"/>
                  </a:lnTo>
                  <a:close/>
                </a:path>
              </a:pathLst>
            </a:custGeom>
            <a:solidFill>
              <a:srgbClr val="EEA990"/>
            </a:solidFill>
          </p:spPr>
        </p:sp>
        <p:sp>
          <p:nvSpPr>
            <p:cNvPr id="4" name="TextBox 4"/>
            <p:cNvSpPr txBox="1"/>
            <p:nvPr/>
          </p:nvSpPr>
          <p:spPr>
            <a:xfrm>
              <a:off x="0" y="-38100"/>
              <a:ext cx="4836557" cy="3090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2652619" y="453071"/>
            <a:ext cx="8167781" cy="4067751"/>
            <a:chOff x="0" y="0"/>
            <a:chExt cx="7011185" cy="5423668"/>
          </a:xfrm>
        </p:grpSpPr>
        <p:grpSp>
          <p:nvGrpSpPr>
            <p:cNvPr id="6" name="Group 6"/>
            <p:cNvGrpSpPr/>
            <p:nvPr/>
          </p:nvGrpSpPr>
          <p:grpSpPr>
            <a:xfrm>
              <a:off x="0" y="0"/>
              <a:ext cx="7011185" cy="5423668"/>
              <a:chOff x="0" y="0"/>
              <a:chExt cx="1384925" cy="1071342"/>
            </a:xfrm>
          </p:grpSpPr>
          <p:sp>
            <p:nvSpPr>
              <p:cNvPr id="7" name="Freeform 7"/>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p:spPr>
          </p:sp>
          <p:sp>
            <p:nvSpPr>
              <p:cNvPr id="8" name="TextBox 8"/>
              <p:cNvSpPr txBox="1"/>
              <p:nvPr/>
            </p:nvSpPr>
            <p:spPr>
              <a:xfrm>
                <a:off x="0" y="-38100"/>
                <a:ext cx="1384925" cy="1109442"/>
              </a:xfrm>
              <a:prstGeom prst="rect">
                <a:avLst/>
              </a:prstGeom>
            </p:spPr>
            <p:txBody>
              <a:bodyPr lIns="50800" tIns="50800" rIns="50800" bIns="50800" rtlCol="0" anchor="ctr"/>
              <a:lstStyle/>
              <a:p>
                <a:pPr algn="just">
                  <a:lnSpc>
                    <a:spcPts val="2659"/>
                  </a:lnSpc>
                </a:pPr>
                <a:endParaRPr>
                  <a:solidFill>
                    <a:prstClr val="black"/>
                  </a:solidFill>
                  <a:latin typeface="Times New Roman" panose="02020603050405020304" pitchFamily="18" charset="0"/>
                  <a:cs typeface="Times New Roman" panose="02020603050405020304" pitchFamily="18" charset="0"/>
                </a:endParaRPr>
              </a:p>
            </p:txBody>
          </p:sp>
        </p:grpSp>
        <p:sp>
          <p:nvSpPr>
            <p:cNvPr id="9" name="TextBox 9"/>
            <p:cNvSpPr txBox="1"/>
            <p:nvPr/>
          </p:nvSpPr>
          <p:spPr>
            <a:xfrm>
              <a:off x="284276" y="170813"/>
              <a:ext cx="6386099" cy="4924427"/>
            </a:xfrm>
            <a:prstGeom prst="rect">
              <a:avLst/>
            </a:prstGeom>
          </p:spPr>
          <p:txBody>
            <a:bodyPr wrap="square" lIns="0" tIns="0" rIns="0" bIns="0" rtlCol="0" anchor="t">
              <a:spAutoFit/>
            </a:bodyPr>
            <a:lstStyle/>
            <a:p>
              <a:pPr algn="just"/>
              <a:r>
                <a:rPr lang="vi-VN" sz="4000" b="1">
                  <a:latin typeface="Times New Roman" panose="02020603050405020304" pitchFamily="18" charset="0"/>
                  <a:cs typeface="Times New Roman" panose="02020603050405020304" pitchFamily="18" charset="0"/>
                </a:rPr>
                <a:t>Chất nhạc </a:t>
              </a:r>
              <a:r>
                <a:rPr lang="vi-VN" sz="4000">
                  <a:latin typeface="Times New Roman" panose="02020603050405020304" pitchFamily="18" charset="0"/>
                  <a:cs typeface="Times New Roman" panose="02020603050405020304" pitchFamily="18" charset="0"/>
                </a:rPr>
                <a:t>được gợi lên từ âm hưởng, giọng điệu thể hiện nỗi nhớ qua cách dùng từ, phối thanh, qua âm thanh của tiếng khèn và sự ngạc nhiên, trầm trồ của người lính trước vẻ đẹp của “em”.</a:t>
              </a:r>
              <a:endParaRPr lang="en-GB" sz="4000">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838200" y="4904014"/>
            <a:ext cx="8903061" cy="4067751"/>
            <a:chOff x="0" y="0"/>
            <a:chExt cx="7011185" cy="5423668"/>
          </a:xfrm>
        </p:grpSpPr>
        <p:grpSp>
          <p:nvGrpSpPr>
            <p:cNvPr id="11" name="Group 11"/>
            <p:cNvGrpSpPr/>
            <p:nvPr/>
          </p:nvGrpSpPr>
          <p:grpSpPr>
            <a:xfrm>
              <a:off x="0" y="0"/>
              <a:ext cx="7011185" cy="5423668"/>
              <a:chOff x="0" y="0"/>
              <a:chExt cx="1384925" cy="1071342"/>
            </a:xfrm>
          </p:grpSpPr>
          <p:sp>
            <p:nvSpPr>
              <p:cNvPr id="12" name="Freeform 12"/>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p:spPr>
          </p:sp>
          <p:sp>
            <p:nvSpPr>
              <p:cNvPr id="13" name="TextBox 13"/>
              <p:cNvSpPr txBox="1"/>
              <p:nvPr/>
            </p:nvSpPr>
            <p:spPr>
              <a:xfrm>
                <a:off x="0" y="-38100"/>
                <a:ext cx="1384925" cy="1109442"/>
              </a:xfrm>
              <a:prstGeom prst="rect">
                <a:avLst/>
              </a:prstGeom>
            </p:spPr>
            <p:txBody>
              <a:bodyPr lIns="50800" tIns="50800" rIns="50800" bIns="50800" rtlCol="0" anchor="ctr"/>
              <a:lstStyle/>
              <a:p>
                <a:pPr algn="just">
                  <a:lnSpc>
                    <a:spcPts val="2659"/>
                  </a:lnSpc>
                </a:pPr>
                <a:endParaRPr>
                  <a:solidFill>
                    <a:prstClr val="black"/>
                  </a:solidFill>
                  <a:latin typeface="Times New Roman" panose="02020603050405020304" pitchFamily="18" charset="0"/>
                  <a:cs typeface="Times New Roman" panose="02020603050405020304" pitchFamily="18" charset="0"/>
                </a:endParaRPr>
              </a:p>
            </p:txBody>
          </p:sp>
        </p:grpSp>
        <p:sp>
          <p:nvSpPr>
            <p:cNvPr id="14" name="TextBox 14"/>
            <p:cNvSpPr txBox="1"/>
            <p:nvPr/>
          </p:nvSpPr>
          <p:spPr>
            <a:xfrm>
              <a:off x="296348" y="249620"/>
              <a:ext cx="6519554" cy="4924426"/>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Chất họa</a:t>
              </a:r>
              <a:r>
                <a:rPr lang="en-US" sz="4000">
                  <a:latin typeface="Times New Roman" panose="02020603050405020304" pitchFamily="18" charset="0"/>
                  <a:cs typeface="Times New Roman" panose="02020603050405020304" pitchFamily="18" charset="0"/>
                </a:rPr>
                <a:t>: Cách phối thanh điệu, nhịp điệu dòng thơ gợi lên hình ảnh; sử dụng nhiều từ mang giá trị tạo hình cao; thủ pháp đối lập, nét vẽ đan xen giữa gân guốc, khỏe khoắn với thanh nhẹ làm dịu mát cả bức tranh.</a:t>
              </a:r>
              <a:endParaRPr lang="en-GB" sz="4000">
                <a:solidFill>
                  <a:prstClr val="black"/>
                </a:solidFill>
                <a:latin typeface="Times New Roman" panose="02020603050405020304" pitchFamily="18" charset="0"/>
                <a:cs typeface="Times New Roman" panose="02020603050405020304" pitchFamily="18" charset="0"/>
              </a:endParaRPr>
            </a:p>
          </p:txBody>
        </p:sp>
      </p:grpSp>
      <p:grpSp>
        <p:nvGrpSpPr>
          <p:cNvPr id="15" name="Group 15"/>
          <p:cNvGrpSpPr/>
          <p:nvPr/>
        </p:nvGrpSpPr>
        <p:grpSpPr>
          <a:xfrm>
            <a:off x="11180819" y="882132"/>
            <a:ext cx="6268981" cy="8156712"/>
            <a:chOff x="-1065257" y="-4395297"/>
            <a:chExt cx="8358641" cy="10875615"/>
          </a:xfrm>
        </p:grpSpPr>
        <p:grpSp>
          <p:nvGrpSpPr>
            <p:cNvPr id="16" name="Group 16"/>
            <p:cNvGrpSpPr/>
            <p:nvPr/>
          </p:nvGrpSpPr>
          <p:grpSpPr>
            <a:xfrm>
              <a:off x="-1065257" y="-4395297"/>
              <a:ext cx="8358641" cy="10875615"/>
              <a:chOff x="-210421" y="-868207"/>
              <a:chExt cx="1651089" cy="2148270"/>
            </a:xfrm>
          </p:grpSpPr>
          <p:sp>
            <p:nvSpPr>
              <p:cNvPr id="17" name="Freeform 17"/>
              <p:cNvSpPr/>
              <p:nvPr/>
            </p:nvSpPr>
            <p:spPr>
              <a:xfrm>
                <a:off x="-210421" y="-868207"/>
                <a:ext cx="1651089" cy="2148270"/>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p:spPr>
          </p:sp>
          <p:sp>
            <p:nvSpPr>
              <p:cNvPr id="18" name="TextBox 18"/>
              <p:cNvSpPr txBox="1"/>
              <p:nvPr/>
            </p:nvSpPr>
            <p:spPr>
              <a:xfrm>
                <a:off x="0" y="-38100"/>
                <a:ext cx="1384925" cy="1109442"/>
              </a:xfrm>
              <a:prstGeom prst="rect">
                <a:avLst/>
              </a:prstGeom>
            </p:spPr>
            <p:txBody>
              <a:bodyPr lIns="50800" tIns="50800" rIns="50800" bIns="50800" rtlCol="0" anchor="ctr"/>
              <a:lstStyle/>
              <a:p>
                <a:pPr algn="just">
                  <a:lnSpc>
                    <a:spcPts val="2659"/>
                  </a:lnSpc>
                </a:pPr>
                <a:endParaRPr>
                  <a:solidFill>
                    <a:prstClr val="black"/>
                  </a:solidFill>
                  <a:latin typeface="Times New Roman" panose="02020603050405020304" pitchFamily="18" charset="0"/>
                  <a:cs typeface="Times New Roman" panose="02020603050405020304" pitchFamily="18" charset="0"/>
                </a:endParaRPr>
              </a:p>
            </p:txBody>
          </p:sp>
        </p:grpSp>
        <p:sp>
          <p:nvSpPr>
            <p:cNvPr id="19" name="TextBox 19"/>
            <p:cNvSpPr txBox="1"/>
            <p:nvPr/>
          </p:nvSpPr>
          <p:spPr>
            <a:xfrm>
              <a:off x="-730121" y="-3976980"/>
              <a:ext cx="7688368" cy="9848850"/>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Những cách kết hợp từ mới lạ, độc đáo </a:t>
              </a:r>
              <a:r>
                <a:rPr lang="en-US" sz="4000">
                  <a:latin typeface="Times New Roman" panose="02020603050405020304" pitchFamily="18" charset="0"/>
                  <a:cs typeface="Times New Roman" panose="02020603050405020304" pitchFamily="18" charset="0"/>
                </a:rPr>
                <a:t>góp phần tạo nên sự hòa điệu của thơ ca và hội họa, âm nhạc: Các cụm từ “Mùa em”,  “nhớ chơi vơi”, “hoa về trong đêm hơi”, “hoa đong đưa”... là cách dùng từ sáng tạo vừa khắc họa được vẻ đẹp của thiên nhiên, con người vừa gợi sự cảm nhận tinh tế của người lính. </a:t>
              </a:r>
              <a:endParaRPr lang="en-GB" sz="4000">
                <a:solidFill>
                  <a:prstClr val="black"/>
                </a:solidFill>
                <a:latin typeface="Times New Roman" panose="02020603050405020304" pitchFamily="18" charset="0"/>
                <a:cs typeface="Times New Roman" panose="02020603050405020304" pitchFamily="18" charset="0"/>
              </a:endParaRPr>
            </a:p>
          </p:txBody>
        </p:sp>
      </p:grpSp>
      <p:sp>
        <p:nvSpPr>
          <p:cNvPr id="20" name="Freeform 20"/>
          <p:cNvSpPr/>
          <p:nvPr/>
        </p:nvSpPr>
        <p:spPr>
          <a:xfrm rot="-732719">
            <a:off x="212489" y="7859055"/>
            <a:ext cx="3185465" cy="2798490"/>
          </a:xfrm>
          <a:custGeom>
            <a:avLst/>
            <a:gdLst/>
            <a:ahLst/>
            <a:cxnLst/>
            <a:rect l="l" t="t" r="r" b="b"/>
            <a:pathLst>
              <a:path w="3185465" h="2798490">
                <a:moveTo>
                  <a:pt x="0" y="0"/>
                </a:moveTo>
                <a:lnTo>
                  <a:pt x="3185465" y="0"/>
                </a:lnTo>
                <a:lnTo>
                  <a:pt x="3185465" y="2798490"/>
                </a:lnTo>
                <a:lnTo>
                  <a:pt x="0" y="2798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rot="-10148839">
            <a:off x="15008029" y="-454441"/>
            <a:ext cx="3883918" cy="3412094"/>
          </a:xfrm>
          <a:custGeom>
            <a:avLst/>
            <a:gdLst/>
            <a:ahLst/>
            <a:cxnLst/>
            <a:rect l="l" t="t" r="r" b="b"/>
            <a:pathLst>
              <a:path w="3883918" h="3412094">
                <a:moveTo>
                  <a:pt x="0" y="0"/>
                </a:moveTo>
                <a:lnTo>
                  <a:pt x="3883918" y="0"/>
                </a:lnTo>
                <a:lnTo>
                  <a:pt x="3883918" y="3412094"/>
                </a:lnTo>
                <a:lnTo>
                  <a:pt x="0" y="3412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48" y="-266700"/>
            <a:ext cx="3873895" cy="5712354"/>
          </a:xfrm>
          <a:prstGeom prst="rect">
            <a:avLst/>
          </a:prstGeom>
        </p:spPr>
      </p:pic>
    </p:spTree>
    <p:extLst>
      <p:ext uri="{BB962C8B-B14F-4D97-AF65-F5344CB8AC3E}">
        <p14:creationId xmlns:p14="http://schemas.microsoft.com/office/powerpoint/2010/main" val="152465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40245" cy="10287000"/>
          </a:xfrm>
          <a:prstGeom prst="rect">
            <a:avLst/>
          </a:prstGeom>
        </p:spPr>
      </p:pic>
      <p:sp>
        <p:nvSpPr>
          <p:cNvPr id="3" name="Rounded Rectangle 2"/>
          <p:cNvSpPr/>
          <p:nvPr/>
        </p:nvSpPr>
        <p:spPr>
          <a:xfrm>
            <a:off x="8001000" y="266700"/>
            <a:ext cx="10058400" cy="5715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401050" y="352672"/>
            <a:ext cx="9258300" cy="5543056"/>
          </a:xfrm>
          <a:prstGeom prst="rect">
            <a:avLst/>
          </a:prstGeom>
        </p:spPr>
        <p:txBody>
          <a:bodyPr wrap="square">
            <a:spAutoFit/>
          </a:bodyPr>
          <a:lstStyle/>
          <a:p>
            <a:pPr indent="254000" algn="just">
              <a:lnSpc>
                <a:spcPct val="115000"/>
              </a:lnSpc>
              <a:spcAft>
                <a:spcPts val="0"/>
              </a:spcAft>
              <a:tabLst>
                <a:tab pos="514985" algn="l"/>
              </a:tabLst>
            </a:pPr>
            <a:r>
              <a:rPr lang="en-US" sz="4400">
                <a:latin typeface="Times New Roman" panose="02020603050405020304" pitchFamily="18" charset="0"/>
                <a:cs typeface="Times New Roman" panose="02020603050405020304" pitchFamily="18" charset="0"/>
              </a:rPr>
              <a:t>=&gt; Những yếu tố của hội hoạ, điêu khắc, âm nhạc, vũ đạo vừa gợi thế giới của cái đẹp, của cõi mơ đầy ánh sáng vừa cho thấy ngòi bút tài hoa giàu tính tạo hình của Quang Dũng. Từ đó cho thấy một phong cách nghệ thuật lãng mạn, hào hoa.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85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2424589" y="3086100"/>
            <a:ext cx="13438822" cy="4114800"/>
            <a:chOff x="0" y="0"/>
            <a:chExt cx="3539443" cy="1083733"/>
          </a:xfrm>
        </p:grpSpPr>
        <p:sp>
          <p:nvSpPr>
            <p:cNvPr id="3" name="Freeform 3"/>
            <p:cNvSpPr/>
            <p:nvPr/>
          </p:nvSpPr>
          <p:spPr>
            <a:xfrm>
              <a:off x="0" y="0"/>
              <a:ext cx="3539443" cy="1083733"/>
            </a:xfrm>
            <a:custGeom>
              <a:avLst/>
              <a:gdLst/>
              <a:ahLst/>
              <a:cxnLst/>
              <a:rect l="l" t="t" r="r" b="b"/>
              <a:pathLst>
                <a:path w="3539443" h="1083733">
                  <a:moveTo>
                    <a:pt x="0" y="0"/>
                  </a:moveTo>
                  <a:lnTo>
                    <a:pt x="3539443" y="0"/>
                  </a:lnTo>
                  <a:lnTo>
                    <a:pt x="3539443" y="1083733"/>
                  </a:lnTo>
                  <a:lnTo>
                    <a:pt x="0" y="1083733"/>
                  </a:lnTo>
                  <a:close/>
                </a:path>
              </a:pathLst>
            </a:custGeom>
            <a:solidFill>
              <a:srgbClr val="DDA37F"/>
            </a:solidFill>
          </p:spPr>
        </p:sp>
        <p:sp>
          <p:nvSpPr>
            <p:cNvPr id="4" name="TextBox 4"/>
            <p:cNvSpPr txBox="1"/>
            <p:nvPr/>
          </p:nvSpPr>
          <p:spPr>
            <a:xfrm>
              <a:off x="0" y="-38100"/>
              <a:ext cx="3539443" cy="11218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2926460" y="3467100"/>
            <a:ext cx="13438822" cy="1859035"/>
          </a:xfrm>
          <a:prstGeom prst="rect">
            <a:avLst/>
          </a:prstGeom>
        </p:spPr>
        <p:txBody>
          <a:bodyPr lIns="0" tIns="0" rIns="0" bIns="0" rtlCol="0" anchor="t">
            <a:spAutoFit/>
          </a:bodyPr>
          <a:lstStyle/>
          <a:p>
            <a:pPr algn="ctr">
              <a:lnSpc>
                <a:spcPts val="16003"/>
              </a:lnSpc>
            </a:pPr>
            <a:r>
              <a:rPr lang="en-US" sz="9600" b="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III. TỔNG KẾT</a:t>
            </a:r>
            <a:endParaRPr lang="en-US" sz="14038">
              <a:solidFill>
                <a:srgbClr val="522D1C"/>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6" name="Freeform 6"/>
          <p:cNvSpPr/>
          <p:nvPr/>
        </p:nvSpPr>
        <p:spPr>
          <a:xfrm rot="776974">
            <a:off x="-149629" y="514350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8805075">
            <a:off x="13751324" y="-783021"/>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 y="1104900"/>
            <a:ext cx="9544050" cy="95440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4686" y="1333500"/>
            <a:ext cx="9525000" cy="9525000"/>
          </a:xfrm>
          <a:prstGeom prst="rect">
            <a:avLst/>
          </a:prstGeom>
        </p:spPr>
      </p:pic>
    </p:spTree>
    <p:extLst>
      <p:ext uri="{BB962C8B-B14F-4D97-AF65-F5344CB8AC3E}">
        <p14:creationId xmlns:p14="http://schemas.microsoft.com/office/powerpoint/2010/main" val="230215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3401713" y="1679921"/>
            <a:ext cx="12382500" cy="6306876"/>
            <a:chOff x="0" y="0"/>
            <a:chExt cx="4274726" cy="1602676"/>
          </a:xfrm>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p:spPr>
        </p:sp>
        <p:sp>
          <p:nvSpPr>
            <p:cNvPr id="4" name="TextBox 4"/>
            <p:cNvSpPr txBox="1"/>
            <p:nvPr/>
          </p:nvSpPr>
          <p:spPr>
            <a:xfrm>
              <a:off x="0" y="-38100"/>
              <a:ext cx="4274726" cy="164077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TextBox 9"/>
          <p:cNvSpPr txBox="1"/>
          <p:nvPr/>
        </p:nvSpPr>
        <p:spPr>
          <a:xfrm>
            <a:off x="3362199" y="250863"/>
            <a:ext cx="11998096" cy="1015663"/>
          </a:xfrm>
          <a:prstGeom prst="rect">
            <a:avLst/>
          </a:prstGeom>
        </p:spPr>
        <p:txBody>
          <a:bodyPr lIns="0" tIns="0" rIns="0" bIns="0" rtlCol="0" anchor="t">
            <a:spAutoFit/>
          </a:bodyPr>
          <a:lstStyle/>
          <a:p>
            <a:pPr algn="ctr"/>
            <a:r>
              <a:rPr lang="en-US" sz="6000">
                <a:solidFill>
                  <a:srgbClr val="522D1C"/>
                </a:solidFill>
                <a:latin typeface="Times New Roman" panose="02020603050405020304" pitchFamily="18" charset="0"/>
                <a:ea typeface="Alice Bold"/>
                <a:cs typeface="Times New Roman" panose="02020603050405020304" pitchFamily="18" charset="0"/>
              </a:rPr>
              <a:t>﻿</a:t>
            </a:r>
            <a:r>
              <a:rPr lang="vi-VN" sz="6600" b="1">
                <a:latin typeface="Times New Roman" panose="02020603050405020304" pitchFamily="18" charset="0"/>
                <a:cs typeface="Times New Roman" panose="02020603050405020304" pitchFamily="18" charset="0"/>
              </a:rPr>
              <a:t>1. Nội dung</a:t>
            </a:r>
            <a:endParaRPr lang="en-GB" sz="6600">
              <a:latin typeface="Times New Roman" panose="02020603050405020304" pitchFamily="18" charset="0"/>
              <a:cs typeface="Times New Roman" panose="02020603050405020304" pitchFamily="18" charset="0"/>
            </a:endParaRPr>
          </a:p>
        </p:txBody>
      </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Rectangle 11"/>
          <p:cNvSpPr/>
          <p:nvPr/>
        </p:nvSpPr>
        <p:spPr>
          <a:xfrm>
            <a:off x="4191993" y="2083712"/>
            <a:ext cx="10801939" cy="4154984"/>
          </a:xfrm>
          <a:prstGeom prst="rect">
            <a:avLst/>
          </a:prstGeom>
        </p:spPr>
        <p:txBody>
          <a:bodyPr wrap="square">
            <a:spAutoFit/>
          </a:bodyPr>
          <a:lstStyle/>
          <a:p>
            <a:pPr algn="just"/>
            <a:r>
              <a:rPr lang="vi-VN" sz="4400">
                <a:latin typeface="Times New Roman" panose="02020603050405020304" pitchFamily="18" charset="0"/>
                <a:cs typeface="Times New Roman" panose="02020603050405020304" pitchFamily="18" charset="0"/>
              </a:rPr>
              <a:t>- Bài thơ đã khắc họa thành công hình tượng người lính Tây Tiến trên nền cảnh núi rừng miền Tây hùng vĩ, dữ dội, thơ mộng, trữ tình.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Hình tượng người lính Tây Tiến mang vẻ đẹp lãng mạn, đậm chất bi tráng sẽ luôn đồng hành trong trái tim và trí óc của mỗi chúng ta.</a:t>
            </a:r>
            <a:endParaRPr lang="en-GB" sz="4400">
              <a:latin typeface="Times New Roman" panose="02020603050405020304" pitchFamily="18" charset="0"/>
              <a:cs typeface="Times New Roman" panose="02020603050405020304" pitchFamily="18" charset="0"/>
            </a:endParaRPr>
          </a:p>
        </p:txBody>
      </p:sp>
      <p:sp>
        <p:nvSpPr>
          <p:cNvPr id="15" name="Freeform 6"/>
          <p:cNvSpPr/>
          <p:nvPr/>
        </p:nvSpPr>
        <p:spPr>
          <a:xfrm flipH="1">
            <a:off x="4834363" y="6298164"/>
            <a:ext cx="13453637" cy="4008767"/>
          </a:xfrm>
          <a:custGeom>
            <a:avLst/>
            <a:gdLst/>
            <a:ahLst/>
            <a:cxnLst/>
            <a:rect l="l" t="t" r="r" b="b"/>
            <a:pathLst>
              <a:path w="13453637" h="2775372">
                <a:moveTo>
                  <a:pt x="13453636" y="0"/>
                </a:moveTo>
                <a:lnTo>
                  <a:pt x="0" y="0"/>
                </a:lnTo>
                <a:lnTo>
                  <a:pt x="0" y="2775372"/>
                </a:lnTo>
                <a:lnTo>
                  <a:pt x="13453636" y="2775372"/>
                </a:lnTo>
                <a:lnTo>
                  <a:pt x="13453636" y="0"/>
                </a:lnTo>
                <a:close/>
              </a:path>
            </a:pathLst>
          </a:custGeom>
          <a:blipFill>
            <a:blip r:embed="rId4"/>
            <a:stretch>
              <a:fillRect/>
            </a:stretch>
          </a:blipFill>
        </p:spPr>
      </p:sp>
      <p:sp>
        <p:nvSpPr>
          <p:cNvPr id="16" name="Freeform 9"/>
          <p:cNvSpPr/>
          <p:nvPr/>
        </p:nvSpPr>
        <p:spPr>
          <a:xfrm>
            <a:off x="-449730" y="2703415"/>
            <a:ext cx="4722295" cy="7094921"/>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5"/>
            <a:stretch>
              <a:fillRect/>
            </a:stretch>
          </a:blipFill>
        </p:spPr>
      </p:sp>
      <p:sp>
        <p:nvSpPr>
          <p:cNvPr id="17" name="Freeform 7"/>
          <p:cNvSpPr/>
          <p:nvPr/>
        </p:nvSpPr>
        <p:spPr>
          <a:xfrm>
            <a:off x="14036873" y="7411775"/>
            <a:ext cx="4251127" cy="2835688"/>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6"/>
            <a:stretch>
              <a:fillRect/>
            </a:stretch>
          </a:blipFill>
        </p:spPr>
      </p:sp>
      <p:sp>
        <p:nvSpPr>
          <p:cNvPr id="18" name="Freeform 7"/>
          <p:cNvSpPr/>
          <p:nvPr/>
        </p:nvSpPr>
        <p:spPr>
          <a:xfrm>
            <a:off x="4721" y="8147694"/>
            <a:ext cx="4114800" cy="215654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6"/>
            <a:stretch>
              <a:fillRect/>
            </a:stretch>
          </a:blipFill>
        </p:spPr>
      </p:sp>
      <p:sp>
        <p:nvSpPr>
          <p:cNvPr id="19" name="Freeform 7"/>
          <p:cNvSpPr/>
          <p:nvPr/>
        </p:nvSpPr>
        <p:spPr>
          <a:xfrm>
            <a:off x="4000500" y="7734300"/>
            <a:ext cx="5501050" cy="2552700"/>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6"/>
            <a:stretch>
              <a:fillRect/>
            </a:stretch>
          </a:blipFill>
        </p:spPr>
      </p:sp>
      <p:sp>
        <p:nvSpPr>
          <p:cNvPr id="20" name="Freeform 7"/>
          <p:cNvSpPr/>
          <p:nvPr/>
        </p:nvSpPr>
        <p:spPr>
          <a:xfrm flipH="1">
            <a:off x="9372599" y="7411774"/>
            <a:ext cx="5756789" cy="289246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6"/>
            <a:stretch>
              <a:fillRect/>
            </a:stretch>
          </a:blipFill>
        </p:spPr>
      </p:sp>
    </p:spTree>
    <p:extLst>
      <p:ext uri="{BB962C8B-B14F-4D97-AF65-F5344CB8AC3E}">
        <p14:creationId xmlns:p14="http://schemas.microsoft.com/office/powerpoint/2010/main" val="314231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3401712" y="1604795"/>
            <a:ext cx="12828887" cy="6382002"/>
            <a:chOff x="0" y="0"/>
            <a:chExt cx="4274726" cy="1602676"/>
          </a:xfrm>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p:spPr>
        </p:sp>
        <p:sp>
          <p:nvSpPr>
            <p:cNvPr id="4" name="TextBox 4"/>
            <p:cNvSpPr txBox="1"/>
            <p:nvPr/>
          </p:nvSpPr>
          <p:spPr>
            <a:xfrm>
              <a:off x="0" y="-38100"/>
              <a:ext cx="4274726" cy="164077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TextBox 9"/>
          <p:cNvSpPr txBox="1"/>
          <p:nvPr/>
        </p:nvSpPr>
        <p:spPr>
          <a:xfrm>
            <a:off x="3373551" y="266605"/>
            <a:ext cx="11998096" cy="1015663"/>
          </a:xfrm>
          <a:prstGeom prst="rect">
            <a:avLst/>
          </a:prstGeom>
        </p:spPr>
        <p:txBody>
          <a:bodyPr lIns="0" tIns="0" rIns="0" bIns="0" rtlCol="0" anchor="t">
            <a:spAutoFit/>
          </a:bodyPr>
          <a:lstStyle/>
          <a:p>
            <a:pPr algn="ctr"/>
            <a:r>
              <a:rPr lang="en-US" sz="6600">
                <a:solidFill>
                  <a:srgbClr val="522D1C"/>
                </a:solidFill>
                <a:latin typeface="Times New Roman" panose="02020603050405020304" pitchFamily="18" charset="0"/>
                <a:ea typeface="Alice Bold"/>
                <a:cs typeface="Times New Roman" panose="02020603050405020304" pitchFamily="18" charset="0"/>
              </a:rPr>
              <a:t>﻿</a:t>
            </a:r>
            <a:r>
              <a:rPr lang="vi-VN" sz="6600" b="1">
                <a:latin typeface="Times New Roman" panose="02020603050405020304" pitchFamily="18" charset="0"/>
                <a:cs typeface="Times New Roman" panose="02020603050405020304" pitchFamily="18" charset="0"/>
              </a:rPr>
              <a:t>2. Nghệ thuật</a:t>
            </a:r>
            <a:endParaRPr lang="en-GB" sz="6600">
              <a:latin typeface="Times New Roman" panose="02020603050405020304" pitchFamily="18" charset="0"/>
              <a:cs typeface="Times New Roman" panose="02020603050405020304" pitchFamily="18" charset="0"/>
            </a:endParaRPr>
          </a:p>
        </p:txBody>
      </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Rectangle 11"/>
          <p:cNvSpPr/>
          <p:nvPr/>
        </p:nvSpPr>
        <p:spPr>
          <a:xfrm>
            <a:off x="4007757" y="1905291"/>
            <a:ext cx="11689443" cy="5016758"/>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Bút pháp</a:t>
            </a:r>
            <a:r>
              <a:rPr lang="vi-VN" sz="4000">
                <a:latin typeface="Times New Roman" panose="02020603050405020304" pitchFamily="18" charset="0"/>
                <a:cs typeface="Times New Roman" panose="02020603050405020304" pitchFamily="18" charset="0"/>
              </a:rPr>
              <a:t> hiện thực kết hợp với </a:t>
            </a:r>
            <a:r>
              <a:rPr lang="vi-VN" sz="4000" b="1">
                <a:latin typeface="Times New Roman" panose="02020603050405020304" pitchFamily="18" charset="0"/>
                <a:cs typeface="Times New Roman" panose="02020603050405020304" pitchFamily="18" charset="0"/>
              </a:rPr>
              <a:t>cảm hứng</a:t>
            </a:r>
            <a:r>
              <a:rPr lang="vi-VN" sz="4000">
                <a:latin typeface="Times New Roman" panose="02020603050405020304" pitchFamily="18" charset="0"/>
                <a:cs typeface="Times New Roman" panose="02020603050405020304" pitchFamily="18" charset="0"/>
              </a:rPr>
              <a:t> lãng mạn, bi tráng.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Hình ảnh</a:t>
            </a:r>
            <a:r>
              <a:rPr lang="vi-VN" sz="4000">
                <a:latin typeface="Times New Roman" panose="02020603050405020304" pitchFamily="18" charset="0"/>
                <a:cs typeface="Times New Roman" panose="02020603050405020304" pitchFamily="18" charset="0"/>
              </a:rPr>
              <a:t> thơ phong phú, gần gũi, chân thực.</a:t>
            </a:r>
            <a:endParaRPr lang="en-GB" sz="4000">
              <a:latin typeface="Times New Roman" panose="02020603050405020304" pitchFamily="18" charset="0"/>
              <a:cs typeface="Times New Roman" panose="02020603050405020304" pitchFamily="18" charset="0"/>
            </a:endParaRPr>
          </a:p>
          <a:p>
            <a:pPr algn="just"/>
            <a:r>
              <a:rPr lang="vi-VN" sz="4000" b="1">
                <a:latin typeface="Times New Roman" panose="02020603050405020304" pitchFamily="18" charset="0"/>
                <a:cs typeface="Times New Roman" panose="02020603050405020304" pitchFamily="18" charset="0"/>
              </a:rPr>
              <a:t>- Có cách kết hợp từ mới lạ, độc đáo</a:t>
            </a:r>
            <a:r>
              <a:rPr lang="vi-VN" sz="4000">
                <a:latin typeface="Times New Roman" panose="02020603050405020304" pitchFamily="18" charset="0"/>
                <a:cs typeface="Times New Roman" panose="02020603050405020304" pitchFamily="18" charset="0"/>
              </a:rPr>
              <a:t>: “nhớ chơi vơi”, “hoa về trong đêm hơi”, “hoa đong đưa”...</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Sử dụng đa dạng </a:t>
            </a:r>
            <a:r>
              <a:rPr lang="vi-VN" sz="4000" b="1">
                <a:latin typeface="Times New Roman" panose="02020603050405020304" pitchFamily="18" charset="0"/>
                <a:cs typeface="Times New Roman" panose="02020603050405020304" pitchFamily="18" charset="0"/>
              </a:rPr>
              <a:t>biện pháp tu từ</a:t>
            </a:r>
            <a:r>
              <a:rPr lang="vi-VN" sz="4000">
                <a:latin typeface="Times New Roman" panose="02020603050405020304" pitchFamily="18" charset="0"/>
                <a:cs typeface="Times New Roman" panose="02020603050405020304" pitchFamily="18" charset="0"/>
              </a:rPr>
              <a:t>: so sánh, ẩn dụ, nhân hóa; đặc biệt ưa dùng các yếu tố tương phản.</a:t>
            </a:r>
            <a:endParaRPr lang="en-GB" sz="4000">
              <a:latin typeface="Times New Roman" panose="02020603050405020304" pitchFamily="18" charset="0"/>
              <a:cs typeface="Times New Roman" panose="02020603050405020304" pitchFamily="18" charset="0"/>
            </a:endParaRPr>
          </a:p>
          <a:p>
            <a:pPr algn="just"/>
            <a:r>
              <a:rPr lang="en-US" sz="4000" b="1">
                <a:latin typeface="Times New Roman" panose="02020603050405020304" pitchFamily="18" charset="0"/>
                <a:cs typeface="Times New Roman" panose="02020603050405020304" pitchFamily="18" charset="0"/>
              </a:rPr>
              <a:t>- Kết hợp chất nhạc và chất họa</a:t>
            </a:r>
            <a:r>
              <a:rPr lang="en-US" sz="4000" b="1"/>
              <a:t>. </a:t>
            </a:r>
            <a:endParaRPr lang="en-GB" sz="4400">
              <a:solidFill>
                <a:prstClr val="black"/>
              </a:solidFill>
            </a:endParaRPr>
          </a:p>
        </p:txBody>
      </p:sp>
      <p:sp>
        <p:nvSpPr>
          <p:cNvPr id="15" name="Freeform 6"/>
          <p:cNvSpPr/>
          <p:nvPr/>
        </p:nvSpPr>
        <p:spPr>
          <a:xfrm flipH="1">
            <a:off x="4718309" y="6591300"/>
            <a:ext cx="13453637" cy="4008767"/>
          </a:xfrm>
          <a:custGeom>
            <a:avLst/>
            <a:gdLst/>
            <a:ahLst/>
            <a:cxnLst/>
            <a:rect l="l" t="t" r="r" b="b"/>
            <a:pathLst>
              <a:path w="13453637" h="2775372">
                <a:moveTo>
                  <a:pt x="13453636" y="0"/>
                </a:moveTo>
                <a:lnTo>
                  <a:pt x="0" y="0"/>
                </a:lnTo>
                <a:lnTo>
                  <a:pt x="0" y="2775372"/>
                </a:lnTo>
                <a:lnTo>
                  <a:pt x="13453636" y="2775372"/>
                </a:lnTo>
                <a:lnTo>
                  <a:pt x="13453636" y="0"/>
                </a:lnTo>
                <a:close/>
              </a:path>
            </a:pathLst>
          </a:custGeom>
          <a:blipFill>
            <a:blip r:embed="rId4"/>
            <a:stretch>
              <a:fillRect/>
            </a:stretch>
          </a:blipFill>
        </p:spPr>
      </p:sp>
      <p:sp>
        <p:nvSpPr>
          <p:cNvPr id="16" name="Freeform 9"/>
          <p:cNvSpPr/>
          <p:nvPr/>
        </p:nvSpPr>
        <p:spPr>
          <a:xfrm>
            <a:off x="-449730" y="2703415"/>
            <a:ext cx="4722295" cy="7094921"/>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5"/>
            <a:stretch>
              <a:fillRect/>
            </a:stretch>
          </a:blipFill>
        </p:spPr>
      </p:sp>
      <p:sp>
        <p:nvSpPr>
          <p:cNvPr id="17" name="Freeform 7"/>
          <p:cNvSpPr/>
          <p:nvPr/>
        </p:nvSpPr>
        <p:spPr>
          <a:xfrm>
            <a:off x="14036873" y="7411775"/>
            <a:ext cx="4251127" cy="2835688"/>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6"/>
            <a:stretch>
              <a:fillRect/>
            </a:stretch>
          </a:blipFill>
        </p:spPr>
      </p:sp>
      <p:sp>
        <p:nvSpPr>
          <p:cNvPr id="18" name="Freeform 7"/>
          <p:cNvSpPr/>
          <p:nvPr/>
        </p:nvSpPr>
        <p:spPr>
          <a:xfrm>
            <a:off x="4721" y="8147694"/>
            <a:ext cx="4114800" cy="215654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6"/>
            <a:stretch>
              <a:fillRect/>
            </a:stretch>
          </a:blipFill>
        </p:spPr>
      </p:sp>
      <p:sp>
        <p:nvSpPr>
          <p:cNvPr id="19" name="Freeform 7"/>
          <p:cNvSpPr/>
          <p:nvPr/>
        </p:nvSpPr>
        <p:spPr>
          <a:xfrm>
            <a:off x="4000500" y="7734300"/>
            <a:ext cx="5501050" cy="2552700"/>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6"/>
            <a:stretch>
              <a:fillRect/>
            </a:stretch>
          </a:blipFill>
        </p:spPr>
      </p:sp>
      <p:sp>
        <p:nvSpPr>
          <p:cNvPr id="20" name="Freeform 7"/>
          <p:cNvSpPr/>
          <p:nvPr/>
        </p:nvSpPr>
        <p:spPr>
          <a:xfrm flipH="1">
            <a:off x="9372599" y="7411774"/>
            <a:ext cx="5756789" cy="289246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6"/>
            <a:stretch>
              <a:fillRect/>
            </a:stretch>
          </a:blipFill>
        </p:spPr>
      </p:sp>
    </p:spTree>
    <p:extLst>
      <p:ext uri="{BB962C8B-B14F-4D97-AF65-F5344CB8AC3E}">
        <p14:creationId xmlns:p14="http://schemas.microsoft.com/office/powerpoint/2010/main" val="8196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3" name="Group 3"/>
          <p:cNvGrpSpPr/>
          <p:nvPr/>
        </p:nvGrpSpPr>
        <p:grpSpPr>
          <a:xfrm>
            <a:off x="1484938" y="1943100"/>
            <a:ext cx="15507536" cy="6160683"/>
            <a:chOff x="0" y="0"/>
            <a:chExt cx="4084289" cy="1349007"/>
          </a:xfrm>
        </p:grpSpPr>
        <p:sp>
          <p:nvSpPr>
            <p:cNvPr id="4" name="Freeform 4"/>
            <p:cNvSpPr/>
            <p:nvPr/>
          </p:nvSpPr>
          <p:spPr>
            <a:xfrm>
              <a:off x="0" y="0"/>
              <a:ext cx="4084289" cy="1349007"/>
            </a:xfrm>
            <a:custGeom>
              <a:avLst/>
              <a:gdLst/>
              <a:ahLst/>
              <a:cxnLst/>
              <a:rect l="l" t="t" r="r" b="b"/>
              <a:pathLst>
                <a:path w="4084289" h="1349007">
                  <a:moveTo>
                    <a:pt x="0" y="0"/>
                  </a:moveTo>
                  <a:lnTo>
                    <a:pt x="4084289" y="0"/>
                  </a:lnTo>
                  <a:lnTo>
                    <a:pt x="4084289" y="1349007"/>
                  </a:lnTo>
                  <a:lnTo>
                    <a:pt x="0" y="1349007"/>
                  </a:lnTo>
                  <a:close/>
                </a:path>
              </a:pathLst>
            </a:custGeom>
            <a:solidFill>
              <a:srgbClr val="DDA37F"/>
            </a:solidFill>
          </p:spPr>
        </p:sp>
        <p:sp>
          <p:nvSpPr>
            <p:cNvPr id="5" name="TextBox 5"/>
            <p:cNvSpPr txBox="1"/>
            <p:nvPr/>
          </p:nvSpPr>
          <p:spPr>
            <a:xfrm>
              <a:off x="0" y="-38100"/>
              <a:ext cx="4084289" cy="138710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rot="-2191398">
            <a:off x="15658484" y="5899318"/>
            <a:ext cx="1923138" cy="4965849"/>
          </a:xfrm>
          <a:custGeom>
            <a:avLst/>
            <a:gdLst/>
            <a:ahLst/>
            <a:cxnLst/>
            <a:rect l="l" t="t" r="r" b="b"/>
            <a:pathLst>
              <a:path w="1923138" h="4965849">
                <a:moveTo>
                  <a:pt x="0" y="0"/>
                </a:moveTo>
                <a:lnTo>
                  <a:pt x="1923138" y="0"/>
                </a:lnTo>
                <a:lnTo>
                  <a:pt x="1923138" y="4965850"/>
                </a:lnTo>
                <a:lnTo>
                  <a:pt x="0" y="4965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9"/>
          <p:cNvSpPr/>
          <p:nvPr/>
        </p:nvSpPr>
        <p:spPr>
          <a:xfrm>
            <a:off x="-747973" y="-915228"/>
            <a:ext cx="4465823" cy="3907595"/>
          </a:xfrm>
          <a:custGeom>
            <a:avLst/>
            <a:gdLst/>
            <a:ahLst/>
            <a:cxnLst/>
            <a:rect l="l" t="t" r="r" b="b"/>
            <a:pathLst>
              <a:path w="4465823" h="3907595">
                <a:moveTo>
                  <a:pt x="0" y="0"/>
                </a:moveTo>
                <a:lnTo>
                  <a:pt x="4465823" y="0"/>
                </a:lnTo>
                <a:lnTo>
                  <a:pt x="4465823" y="3907596"/>
                </a:lnTo>
                <a:lnTo>
                  <a:pt x="0" y="3907596"/>
                </a:lnTo>
                <a:lnTo>
                  <a:pt x="0" y="0"/>
                </a:lnTo>
                <a:close/>
              </a:path>
            </a:pathLst>
          </a:custGeom>
          <a:blipFill>
            <a:blip r:embed="rId6"/>
            <a:stretch>
              <a:fillRect/>
            </a:stretch>
          </a:blipFill>
        </p:spPr>
      </p:sp>
      <p:sp>
        <p:nvSpPr>
          <p:cNvPr id="11" name="Freeform 10"/>
          <p:cNvSpPr/>
          <p:nvPr/>
        </p:nvSpPr>
        <p:spPr>
          <a:xfrm rot="1262240">
            <a:off x="-1200064" y="-470391"/>
            <a:ext cx="4465823" cy="3907595"/>
          </a:xfrm>
          <a:custGeom>
            <a:avLst/>
            <a:gdLst/>
            <a:ahLst/>
            <a:cxnLst/>
            <a:rect l="l" t="t" r="r" b="b"/>
            <a:pathLst>
              <a:path w="4465823" h="3907595">
                <a:moveTo>
                  <a:pt x="0" y="0"/>
                </a:moveTo>
                <a:lnTo>
                  <a:pt x="4465823" y="0"/>
                </a:lnTo>
                <a:lnTo>
                  <a:pt x="4465823" y="3907596"/>
                </a:lnTo>
                <a:lnTo>
                  <a:pt x="0" y="3907596"/>
                </a:lnTo>
                <a:lnTo>
                  <a:pt x="0" y="0"/>
                </a:lnTo>
                <a:close/>
              </a:path>
            </a:pathLst>
          </a:custGeom>
          <a:blipFill>
            <a:blip r:embed="rId6"/>
            <a:stretch>
              <a:fillRect/>
            </a:stretch>
          </a:blipFill>
        </p:spPr>
      </p:sp>
      <p:pic>
        <p:nvPicPr>
          <p:cNvPr id="2" name="Video 1 Bài 4.4.Đoàn quân Tây Tiến - Thuở ban đầu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17850" y="2247900"/>
            <a:ext cx="9762653" cy="5491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14990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4987" r="-14987"/>
            </a:stretch>
          </a:blipFill>
        </p:spPr>
      </p:sp>
      <p:sp>
        <p:nvSpPr>
          <p:cNvPr id="3" name="Freeform 3"/>
          <p:cNvSpPr/>
          <p:nvPr/>
        </p:nvSpPr>
        <p:spPr>
          <a:xfrm>
            <a:off x="0" y="3534533"/>
            <a:ext cx="18288000" cy="6584729"/>
          </a:xfrm>
          <a:custGeom>
            <a:avLst/>
            <a:gdLst/>
            <a:ahLst/>
            <a:cxnLst/>
            <a:rect l="l" t="t" r="r" b="b"/>
            <a:pathLst>
              <a:path w="10714795" h="6584729">
                <a:moveTo>
                  <a:pt x="0" y="0"/>
                </a:moveTo>
                <a:lnTo>
                  <a:pt x="10714795" y="0"/>
                </a:lnTo>
                <a:lnTo>
                  <a:pt x="10714795" y="6584729"/>
                </a:lnTo>
                <a:lnTo>
                  <a:pt x="0" y="6584729"/>
                </a:lnTo>
                <a:lnTo>
                  <a:pt x="0" y="0"/>
                </a:lnTo>
                <a:close/>
              </a:path>
            </a:pathLst>
          </a:custGeom>
          <a:blipFill>
            <a:blip r:embed="rId3"/>
            <a:stretch>
              <a:fillRect/>
            </a:stretch>
          </a:blipFill>
        </p:spPr>
      </p:sp>
      <p:grpSp>
        <p:nvGrpSpPr>
          <p:cNvPr id="4" name="Group 4"/>
          <p:cNvGrpSpPr/>
          <p:nvPr/>
        </p:nvGrpSpPr>
        <p:grpSpPr>
          <a:xfrm>
            <a:off x="3759398" y="8948976"/>
            <a:ext cx="10277475" cy="1356001"/>
            <a:chOff x="0" y="0"/>
            <a:chExt cx="3749251" cy="494673"/>
          </a:xfrm>
        </p:grpSpPr>
        <p:sp>
          <p:nvSpPr>
            <p:cNvPr id="5" name="Freeform 5"/>
            <p:cNvSpPr/>
            <p:nvPr/>
          </p:nvSpPr>
          <p:spPr>
            <a:xfrm>
              <a:off x="0" y="0"/>
              <a:ext cx="3749251" cy="494673"/>
            </a:xfrm>
            <a:custGeom>
              <a:avLst/>
              <a:gdLst/>
              <a:ahLst/>
              <a:cxnLst/>
              <a:rect l="l" t="t" r="r" b="b"/>
              <a:pathLst>
                <a:path w="3749251" h="494673">
                  <a:moveTo>
                    <a:pt x="0" y="0"/>
                  </a:moveTo>
                  <a:lnTo>
                    <a:pt x="3749251" y="0"/>
                  </a:lnTo>
                  <a:lnTo>
                    <a:pt x="3749251" y="494673"/>
                  </a:lnTo>
                  <a:lnTo>
                    <a:pt x="0" y="494673"/>
                  </a:lnTo>
                  <a:close/>
                </a:path>
              </a:pathLst>
            </a:custGeom>
            <a:solidFill>
              <a:srgbClr val="000000"/>
            </a:solidFill>
          </p:spPr>
        </p:sp>
      </p:grpSp>
      <p:sp>
        <p:nvSpPr>
          <p:cNvPr id="6" name="Freeform 6"/>
          <p:cNvSpPr/>
          <p:nvPr/>
        </p:nvSpPr>
        <p:spPr>
          <a:xfrm>
            <a:off x="4000500" y="7411774"/>
            <a:ext cx="4114800" cy="2684727"/>
          </a:xfrm>
          <a:custGeom>
            <a:avLst/>
            <a:gdLst/>
            <a:ahLst/>
            <a:cxnLst/>
            <a:rect l="l" t="t" r="r" b="b"/>
            <a:pathLst>
              <a:path w="4114800" h="2684727">
                <a:moveTo>
                  <a:pt x="0" y="0"/>
                </a:moveTo>
                <a:lnTo>
                  <a:pt x="4114800" y="0"/>
                </a:lnTo>
                <a:lnTo>
                  <a:pt x="4114800" y="2684727"/>
                </a:lnTo>
                <a:lnTo>
                  <a:pt x="0" y="2684727"/>
                </a:lnTo>
                <a:lnTo>
                  <a:pt x="0" y="0"/>
                </a:lnTo>
                <a:close/>
              </a:path>
            </a:pathLst>
          </a:custGeom>
          <a:blipFill>
            <a:blip r:embed="rId4"/>
            <a:stretch>
              <a:fillRect/>
            </a:stretch>
          </a:blipFill>
        </p:spPr>
      </p:sp>
      <p:sp>
        <p:nvSpPr>
          <p:cNvPr id="7" name="Freeform 7"/>
          <p:cNvSpPr/>
          <p:nvPr/>
        </p:nvSpPr>
        <p:spPr>
          <a:xfrm>
            <a:off x="14036873" y="7936999"/>
            <a:ext cx="4251127" cy="2310463"/>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5"/>
            <a:stretch>
              <a:fillRect/>
            </a:stretch>
          </a:blipFill>
        </p:spPr>
      </p:sp>
      <p:sp>
        <p:nvSpPr>
          <p:cNvPr id="8" name="Freeform 8"/>
          <p:cNvSpPr/>
          <p:nvPr/>
        </p:nvSpPr>
        <p:spPr>
          <a:xfrm>
            <a:off x="5335764" y="6107530"/>
            <a:ext cx="7616475" cy="3094193"/>
          </a:xfrm>
          <a:custGeom>
            <a:avLst/>
            <a:gdLst/>
            <a:ahLst/>
            <a:cxnLst/>
            <a:rect l="l" t="t" r="r" b="b"/>
            <a:pathLst>
              <a:path w="7616475" h="3094193">
                <a:moveTo>
                  <a:pt x="0" y="0"/>
                </a:moveTo>
                <a:lnTo>
                  <a:pt x="7616474" y="0"/>
                </a:lnTo>
                <a:lnTo>
                  <a:pt x="7616474" y="3094193"/>
                </a:lnTo>
                <a:lnTo>
                  <a:pt x="0" y="3094193"/>
                </a:lnTo>
                <a:lnTo>
                  <a:pt x="0" y="0"/>
                </a:lnTo>
                <a:close/>
              </a:path>
            </a:pathLst>
          </a:custGeom>
          <a:blipFill>
            <a:blip r:embed="rId6"/>
            <a:stretch>
              <a:fillRect/>
            </a:stretch>
          </a:blipFill>
        </p:spPr>
      </p:sp>
      <p:sp>
        <p:nvSpPr>
          <p:cNvPr id="9" name="Freeform 9"/>
          <p:cNvSpPr/>
          <p:nvPr/>
        </p:nvSpPr>
        <p:spPr>
          <a:xfrm>
            <a:off x="-304186" y="2497584"/>
            <a:ext cx="4722295" cy="7094921"/>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7"/>
            <a:stretch>
              <a:fillRect/>
            </a:stretch>
          </a:blipFill>
        </p:spPr>
      </p:sp>
      <p:sp>
        <p:nvSpPr>
          <p:cNvPr id="11" name="Freeform 11"/>
          <p:cNvSpPr/>
          <p:nvPr/>
        </p:nvSpPr>
        <p:spPr>
          <a:xfrm>
            <a:off x="47720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8"/>
            <a:stretch>
              <a:fillRect/>
            </a:stretch>
          </a:blipFill>
        </p:spPr>
      </p:sp>
      <p:sp>
        <p:nvSpPr>
          <p:cNvPr id="14" name="Freeform 14"/>
          <p:cNvSpPr/>
          <p:nvPr/>
        </p:nvSpPr>
        <p:spPr>
          <a:xfrm>
            <a:off x="130016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8"/>
            <a:stretch>
              <a:fillRect/>
            </a:stretch>
          </a:blipFill>
        </p:spPr>
      </p:sp>
      <p:sp>
        <p:nvSpPr>
          <p:cNvPr id="15" name="Freeform 7"/>
          <p:cNvSpPr/>
          <p:nvPr/>
        </p:nvSpPr>
        <p:spPr>
          <a:xfrm>
            <a:off x="-57150" y="8164929"/>
            <a:ext cx="4114800" cy="215654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5"/>
            <a:stretch>
              <a:fillRect/>
            </a:stretch>
          </a:blipFill>
        </p:spPr>
      </p:sp>
      <p:sp>
        <p:nvSpPr>
          <p:cNvPr id="16" name="Rectangle 15"/>
          <p:cNvSpPr/>
          <p:nvPr/>
        </p:nvSpPr>
        <p:spPr>
          <a:xfrm>
            <a:off x="5853996" y="1485900"/>
            <a:ext cx="6580007"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72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3</a:t>
            </a:r>
            <a:endParaRPr lang="vi-VN" sz="72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en-US" sz="72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LUYỆN TẬP</a:t>
            </a:r>
            <a:endParaRPr lang="en-GB" sz="720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11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8001" cy="10287000"/>
          </a:xfrm>
          <a:prstGeom prst="rect">
            <a:avLst/>
          </a:prstGeom>
        </p:spPr>
      </p:pic>
      <p:sp>
        <p:nvSpPr>
          <p:cNvPr id="3" name="Rounded Rectangle 2"/>
          <p:cNvSpPr/>
          <p:nvPr/>
        </p:nvSpPr>
        <p:spPr>
          <a:xfrm>
            <a:off x="9143999" y="266700"/>
            <a:ext cx="8915400" cy="381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290360" y="585029"/>
            <a:ext cx="4622676" cy="888000"/>
          </a:xfrm>
          <a:prstGeom prst="rect">
            <a:avLst/>
          </a:prstGeom>
        </p:spPr>
        <p:txBody>
          <a:bodyPr wrap="none">
            <a:spAutoFit/>
          </a:bodyPr>
          <a:lstStyle/>
          <a:p>
            <a:pPr algn="just">
              <a:lnSpc>
                <a:spcPct val="115000"/>
              </a:lnSpc>
              <a:spcAft>
                <a:spcPts val="0"/>
              </a:spcAft>
            </a:pPr>
            <a:r>
              <a:rPr lang="vi-VN" sz="4800" b="1">
                <a:latin typeface="Times New Roman" panose="02020603050405020304" pitchFamily="18" charset="0"/>
                <a:ea typeface="Arial" panose="020B0604020202020204" pitchFamily="34" charset="0"/>
                <a:cs typeface="Times New Roman" panose="02020603050405020304" pitchFamily="18" charset="0"/>
              </a:rPr>
              <a:t>IV. LUYỆN TẬP</a:t>
            </a:r>
            <a:endParaRPr lang="en-GB"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9829800" y="1639655"/>
            <a:ext cx="7845724" cy="2215991"/>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MS Mincho"/>
                <a:cs typeface="Times New Roman" panose="02020603050405020304" pitchFamily="18" charset="0"/>
              </a:rPr>
              <a:t>Ghi lại c</a:t>
            </a:r>
            <a:r>
              <a:rPr lang="vi-VN" sz="4000">
                <a:latin typeface="Times New Roman" panose="02020603050405020304" pitchFamily="18" charset="0"/>
                <a:ea typeface="Times New Roman" panose="02020603050405020304" pitchFamily="18" charset="0"/>
                <a:cs typeface="Times New Roman" panose="02020603050405020304" pitchFamily="18" charset="0"/>
              </a:rPr>
              <a:t>ảm nhận của em về </a:t>
            </a:r>
            <a:r>
              <a:rPr lang="vi-VN" sz="4000">
                <a:latin typeface="Times New Roman" panose="02020603050405020304" pitchFamily="18" charset="0"/>
                <a:ea typeface="Calibri" panose="020F0502020204030204" pitchFamily="34" charset="0"/>
                <a:cs typeface="Times New Roman" panose="02020603050405020304" pitchFamily="18" charset="0"/>
              </a:rPr>
              <a:t>cảm hứng và bút pháp lãng mãn của bài thơ </a:t>
            </a:r>
            <a:r>
              <a:rPr lang="vi-VN" sz="4000" i="1">
                <a:latin typeface="Times New Roman" panose="02020603050405020304" pitchFamily="18" charset="0"/>
                <a:ea typeface="Calibri" panose="020F0502020204030204" pitchFamily="34" charset="0"/>
                <a:cs typeface="Times New Roman" panose="02020603050405020304" pitchFamily="18" charset="0"/>
              </a:rPr>
              <a:t>Tây Tiến.</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06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75801" y="7219315"/>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p:cNvSpPr txBox="1"/>
            <p:nvPr/>
          </p:nvSpPr>
          <p:spPr>
            <a:xfrm>
              <a:off x="0" y="-38100"/>
              <a:ext cx="4836557" cy="57511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83" y="4607400"/>
            <a:ext cx="5661000" cy="37671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837" y="4232970"/>
            <a:ext cx="6258363" cy="41415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13916" y="4743132"/>
            <a:ext cx="5697884" cy="3495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400" y="331304"/>
            <a:ext cx="8061157" cy="343027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610600" y="3086100"/>
            <a:ext cx="7902371" cy="5035568"/>
            <a:chOff x="0" y="0"/>
            <a:chExt cx="9339955" cy="5423668"/>
          </a:xfrm>
        </p:grpSpPr>
        <p:grpSp>
          <p:nvGrpSpPr>
            <p:cNvPr id="11" name="Group 11"/>
            <p:cNvGrpSpPr/>
            <p:nvPr/>
          </p:nvGrpSpPr>
          <p:grpSpPr>
            <a:xfrm>
              <a:off x="0" y="0"/>
              <a:ext cx="9339955" cy="5423668"/>
              <a:chOff x="0" y="0"/>
              <a:chExt cx="1844929" cy="1071342"/>
            </a:xfrm>
          </p:grpSpPr>
          <p:sp>
            <p:nvSpPr>
              <p:cNvPr id="12" name="Freeform 12"/>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p:spPr>
          </p:sp>
          <p:sp>
            <p:nvSpPr>
              <p:cNvPr id="13" name="TextBox 13"/>
              <p:cNvSpPr txBox="1"/>
              <p:nvPr/>
            </p:nvSpPr>
            <p:spPr>
              <a:xfrm>
                <a:off x="0" y="-38100"/>
                <a:ext cx="1844929" cy="110944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502747" y="159303"/>
              <a:ext cx="8334461" cy="5105060"/>
            </a:xfrm>
            <a:prstGeom prst="rect">
              <a:avLst/>
            </a:prstGeom>
          </p:spPr>
          <p:txBody>
            <a:bodyPr wrap="square" lIns="0" tIns="0" rIns="0" bIns="0" rtlCol="0" anchor="t">
              <a:spAutoFit/>
            </a:bodyPr>
            <a:lstStyle/>
            <a:p>
              <a:pPr algn="just"/>
              <a:r>
                <a:rPr lang="en-US" sz="4400" b="1">
                  <a:latin typeface="Times New Roman" panose="02020603050405020304" pitchFamily="18" charset="0"/>
                  <a:cs typeface="Times New Roman" panose="02020603050405020304" pitchFamily="18" charset="0"/>
                </a:rPr>
                <a:t>1. </a:t>
              </a:r>
              <a:r>
                <a:rPr lang="vi-VN" sz="4400">
                  <a:latin typeface="Times New Roman" panose="02020603050405020304" pitchFamily="18" charset="0"/>
                  <a:cs typeface="Times New Roman" panose="02020603050405020304" pitchFamily="18" charset="0"/>
                </a:rPr>
                <a:t>Chọn 1 tín hiệu thẩm mỹ ấn tượng nhất trong bài thơ ( một câu thơ, một hình ảnh, một biện pháp tu từ…), </a:t>
              </a:r>
              <a:r>
                <a:rPr lang="en-US" sz="4400">
                  <a:latin typeface="Times New Roman" panose="02020603050405020304" pitchFamily="18" charset="0"/>
                  <a:cs typeface="Times New Roman" panose="02020603050405020304" pitchFamily="18" charset="0"/>
                </a:rPr>
                <a:t> trong thời gian 01 phút hãy </a:t>
              </a:r>
              <a:r>
                <a:rPr lang="vi-VN" sz="4400">
                  <a:latin typeface="Times New Roman" panose="02020603050405020304" pitchFamily="18" charset="0"/>
                  <a:cs typeface="Times New Roman" panose="02020603050405020304" pitchFamily="18" charset="0"/>
                </a:rPr>
                <a:t>nêu cảm nhận về cái hay, cái đẹp của tín hiệu thẩm mĩ đó.</a:t>
              </a:r>
              <a:endParaRPr lang="en-GB" sz="4400" b="1">
                <a:latin typeface="Times New Roman" panose="02020603050405020304" pitchFamily="18" charset="0"/>
                <a:cs typeface="Times New Roman" panose="02020603050405020304" pitchFamily="18" charset="0"/>
              </a:endParaRPr>
            </a:p>
          </p:txBody>
        </p:sp>
      </p:grpSp>
      <p:sp>
        <p:nvSpPr>
          <p:cNvPr id="18" name="Freeform 18"/>
          <p:cNvSpPr/>
          <p:nvPr/>
        </p:nvSpPr>
        <p:spPr>
          <a:xfrm rot="6981963">
            <a:off x="-320820" y="-97774"/>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575" y="4048144"/>
            <a:ext cx="7059748" cy="4933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Rectangle 20"/>
          <p:cNvSpPr/>
          <p:nvPr/>
        </p:nvSpPr>
        <p:spPr>
          <a:xfrm>
            <a:off x="10324587" y="723900"/>
            <a:ext cx="3679918" cy="1200329"/>
          </a:xfrm>
          <a:prstGeom prst="rect">
            <a:avLst/>
          </a:prstGeom>
        </p:spPr>
        <p:txBody>
          <a:bodyPr wrap="square">
            <a:spAutoFit/>
          </a:bodyPr>
          <a:lstStyle/>
          <a:p>
            <a:r>
              <a:rPr lang="vi-VN" sz="7200" b="1">
                <a:latin typeface="Times New Roman" panose="02020603050405020304" pitchFamily="18" charset="0"/>
                <a:cs typeface="Times New Roman" panose="02020603050405020304" pitchFamily="18" charset="0"/>
              </a:rPr>
              <a:t>CÁCH 1</a:t>
            </a:r>
            <a:endParaRPr lang="en-GB" sz="72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2424589" y="3086100"/>
            <a:ext cx="13438822" cy="4114800"/>
            <a:chOff x="0" y="0"/>
            <a:chExt cx="3539443" cy="1083733"/>
          </a:xfrm>
        </p:grpSpPr>
        <p:sp>
          <p:nvSpPr>
            <p:cNvPr id="3" name="Freeform 3"/>
            <p:cNvSpPr/>
            <p:nvPr/>
          </p:nvSpPr>
          <p:spPr>
            <a:xfrm>
              <a:off x="0" y="0"/>
              <a:ext cx="3539443" cy="1083733"/>
            </a:xfrm>
            <a:custGeom>
              <a:avLst/>
              <a:gdLst/>
              <a:ahLst/>
              <a:cxnLst/>
              <a:rect l="l" t="t" r="r" b="b"/>
              <a:pathLst>
                <a:path w="3539443" h="1083733">
                  <a:moveTo>
                    <a:pt x="0" y="0"/>
                  </a:moveTo>
                  <a:lnTo>
                    <a:pt x="3539443" y="0"/>
                  </a:lnTo>
                  <a:lnTo>
                    <a:pt x="3539443" y="1083733"/>
                  </a:lnTo>
                  <a:lnTo>
                    <a:pt x="0" y="1083733"/>
                  </a:lnTo>
                  <a:close/>
                </a:path>
              </a:pathLst>
            </a:custGeom>
            <a:solidFill>
              <a:srgbClr val="DDA37F"/>
            </a:solidFill>
          </p:spPr>
        </p:sp>
        <p:sp>
          <p:nvSpPr>
            <p:cNvPr id="4" name="TextBox 4"/>
            <p:cNvSpPr txBox="1"/>
            <p:nvPr/>
          </p:nvSpPr>
          <p:spPr>
            <a:xfrm>
              <a:off x="0" y="-38100"/>
              <a:ext cx="3539443" cy="11218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5775919" y="3731377"/>
            <a:ext cx="8092481" cy="2708434"/>
          </a:xfrm>
          <a:prstGeom prst="rect">
            <a:avLst/>
          </a:prstGeom>
        </p:spPr>
        <p:txBody>
          <a:bodyPr wrap="square" lIns="0" tIns="0" rIns="0" bIns="0" rtlCol="0" anchor="t">
            <a:spAutoFit/>
          </a:bodyPr>
          <a:lstStyle/>
          <a:p>
            <a:pPr algn="ctr"/>
            <a:r>
              <a:rPr lang="vi-VN" sz="8800" b="1">
                <a:latin typeface="Times New Roman" panose="02020603050405020304" pitchFamily="18" charset="0"/>
                <a:cs typeface="Times New Roman" panose="02020603050405020304" pitchFamily="18" charset="0"/>
              </a:rPr>
              <a:t>Rubric đánh giá đoạn</a:t>
            </a:r>
            <a:r>
              <a:rPr lang="en-US" sz="8800" b="1">
                <a:latin typeface="Times New Roman" panose="02020603050405020304" pitchFamily="18" charset="0"/>
                <a:cs typeface="Times New Roman" panose="02020603050405020304" pitchFamily="18" charset="0"/>
              </a:rPr>
              <a:t> văn</a:t>
            </a:r>
            <a:endParaRPr lang="en-GB" sz="8800">
              <a:latin typeface="Times New Roman" panose="02020603050405020304" pitchFamily="18" charset="0"/>
              <a:cs typeface="Times New Roman" panose="02020603050405020304" pitchFamily="18" charset="0"/>
            </a:endParaRPr>
          </a:p>
        </p:txBody>
      </p:sp>
      <p:sp>
        <p:nvSpPr>
          <p:cNvPr id="6" name="Freeform 6"/>
          <p:cNvSpPr/>
          <p:nvPr/>
        </p:nvSpPr>
        <p:spPr>
          <a:xfrm rot="776974">
            <a:off x="-149629" y="514350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8805075">
            <a:off x="13751324" y="-783021"/>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08" y="1181100"/>
            <a:ext cx="7414141" cy="95440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4686" y="1333500"/>
            <a:ext cx="9525000" cy="9525000"/>
          </a:xfrm>
          <a:prstGeom prst="rect">
            <a:avLst/>
          </a:prstGeom>
        </p:spPr>
      </p:pic>
    </p:spTree>
    <p:extLst>
      <p:ext uri="{BB962C8B-B14F-4D97-AF65-F5344CB8AC3E}">
        <p14:creationId xmlns:p14="http://schemas.microsoft.com/office/powerpoint/2010/main" val="290877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457200" y="419100"/>
            <a:ext cx="16802100" cy="9677399"/>
            <a:chOff x="0" y="0"/>
            <a:chExt cx="4274726" cy="1602676"/>
          </a:xfrm>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p:spPr>
        </p:sp>
        <p:sp>
          <p:nvSpPr>
            <p:cNvPr id="4" name="TextBox 4"/>
            <p:cNvSpPr txBox="1"/>
            <p:nvPr/>
          </p:nvSpPr>
          <p:spPr>
            <a:xfrm>
              <a:off x="0" y="-38100"/>
              <a:ext cx="4274726" cy="164077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5" name="Table 4"/>
          <p:cNvGraphicFramePr>
            <a:graphicFrameLocks noGrp="1"/>
          </p:cNvGraphicFramePr>
          <p:nvPr>
            <p:extLst>
              <p:ext uri="{D42A27DB-BD31-4B8C-83A1-F6EECF244321}">
                <p14:modId xmlns:p14="http://schemas.microsoft.com/office/powerpoint/2010/main" val="4126965484"/>
              </p:ext>
            </p:extLst>
          </p:nvPr>
        </p:nvGraphicFramePr>
        <p:xfrm>
          <a:off x="1396437" y="1028700"/>
          <a:ext cx="14923625" cy="5211867"/>
        </p:xfrm>
        <a:graphic>
          <a:graphicData uri="http://schemas.openxmlformats.org/drawingml/2006/table">
            <a:tbl>
              <a:tblPr firstRow="1" firstCol="1" lastRow="1" lastCol="1" bandRow="1" bandCol="1"/>
              <a:tblGrid>
                <a:gridCol w="2122026">
                  <a:extLst>
                    <a:ext uri="{9D8B030D-6E8A-4147-A177-3AD203B41FA5}">
                      <a16:colId xmlns:a16="http://schemas.microsoft.com/office/drawing/2014/main" val="20000"/>
                    </a:ext>
                  </a:extLst>
                </a:gridCol>
                <a:gridCol w="11295880">
                  <a:extLst>
                    <a:ext uri="{9D8B030D-6E8A-4147-A177-3AD203B41FA5}">
                      <a16:colId xmlns:a16="http://schemas.microsoft.com/office/drawing/2014/main" val="20001"/>
                    </a:ext>
                  </a:extLst>
                </a:gridCol>
                <a:gridCol w="1505719">
                  <a:extLst>
                    <a:ext uri="{9D8B030D-6E8A-4147-A177-3AD203B41FA5}">
                      <a16:colId xmlns:a16="http://schemas.microsoft.com/office/drawing/2014/main" val="20002"/>
                    </a:ext>
                  </a:extLst>
                </a:gridCol>
              </a:tblGrid>
              <a:tr h="754327">
                <a:tc>
                  <a:txBody>
                    <a:bodyPr/>
                    <a:lstStyle/>
                    <a:p>
                      <a:pPr algn="ctr">
                        <a:lnSpc>
                          <a:spcPct val="100000"/>
                        </a:lnSpc>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5745">
                <a:tc>
                  <a:txBody>
                    <a:bodyPr/>
                    <a:lstStyle/>
                    <a:p>
                      <a:pPr algn="just">
                        <a:lnSpc>
                          <a:spcPct val="100000"/>
                        </a:lnSpc>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bảo</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quy</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văn</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độ</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dài</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150</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chữ.</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5745">
                <a:tc rowSpan="3">
                  <a:txBody>
                    <a:bodyPr/>
                    <a:lstStyle/>
                    <a:p>
                      <a:pPr algn="just">
                        <a:lnSpc>
                          <a:spcPct val="100000"/>
                        </a:lnSpc>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Cảm nhận về một nét đẹp của hình tượng người lính Tây Tiến.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2"/>
                  </a:ext>
                </a:extLst>
              </a:tr>
              <a:tr h="565745">
                <a:tc vMerge="1">
                  <a:txBody>
                    <a:bodyPr/>
                    <a:lstStyle/>
                    <a:p>
                      <a:endParaRPr lang="en-GB"/>
                    </a:p>
                  </a:txBody>
                  <a:tcPr/>
                </a:tc>
                <a:tc>
                  <a:txBody>
                    <a:bodyPr/>
                    <a:lstStyle/>
                    <a:p>
                      <a:pPr algn="just">
                        <a:lnSpc>
                          <a:spcPct val="100000"/>
                        </a:lnSpc>
                        <a:spcAft>
                          <a:spcPts val="0"/>
                        </a:spcAft>
                      </a:pPr>
                      <a:r>
                        <a:rPr lang="en-US" sz="3600">
                          <a:effectLst/>
                          <a:latin typeface="Times New Roman" panose="02020603050405020304" pitchFamily="18" charset="0"/>
                          <a:cs typeface="Times New Roman" panose="02020603050405020304" pitchFamily="18" charset="0"/>
                        </a:rPr>
                        <a:t>Nêu</a:t>
                      </a:r>
                      <a:r>
                        <a:rPr lang="en-US" sz="3600" spc="-40">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được</a:t>
                      </a:r>
                      <a:r>
                        <a:rPr lang="en-US" sz="3600" spc="-35">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một</a:t>
                      </a:r>
                      <a:r>
                        <a:rPr lang="en-US" sz="3600" spc="-40">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nét</a:t>
                      </a:r>
                      <a:r>
                        <a:rPr lang="en-US" sz="3600" spc="-35">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đẹp</a:t>
                      </a:r>
                      <a:r>
                        <a:rPr lang="en-US" sz="3600" spc="-40">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của</a:t>
                      </a:r>
                      <a:r>
                        <a:rPr lang="en-US" sz="3600" spc="-35">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người</a:t>
                      </a:r>
                      <a:r>
                        <a:rPr lang="en-US" sz="3600" spc="-40">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lính</a:t>
                      </a:r>
                      <a:r>
                        <a:rPr lang="en-US" sz="3600" spc="-35">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Tây</a:t>
                      </a:r>
                      <a:r>
                        <a:rPr lang="en-US" sz="3600" spc="-40">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Tiến</a:t>
                      </a:r>
                      <a:r>
                        <a:rPr lang="en-US" sz="3600" spc="-35">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và</a:t>
                      </a:r>
                      <a:r>
                        <a:rPr lang="en-US" sz="3600" spc="-40">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lí</a:t>
                      </a:r>
                      <a:r>
                        <a:rPr lang="en-US" sz="3600" spc="-35">
                          <a:effectLst/>
                          <a:latin typeface="Times New Roman" panose="02020603050405020304" pitchFamily="18" charset="0"/>
                          <a:cs typeface="Times New Roman" panose="02020603050405020304" pitchFamily="18" charset="0"/>
                        </a:rPr>
                        <a:t> </a:t>
                      </a:r>
                      <a:r>
                        <a:rPr lang="vi-VN" sz="3600" spc="-35">
                          <a:effectLst/>
                          <a:latin typeface="Times New Roman" panose="02020603050405020304" pitchFamily="18" charset="0"/>
                          <a:cs typeface="Times New Roman" panose="02020603050405020304" pitchFamily="18" charset="0"/>
                        </a:rPr>
                        <a:t>giải.</a:t>
                      </a:r>
                      <a:endParaRPr lang="en-GB" sz="3600">
                        <a:effectLst/>
                        <a:latin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5745">
                <a:tc vMerge="1">
                  <a:txBody>
                    <a:bodyPr/>
                    <a:lstStyle/>
                    <a:p>
                      <a:endParaRPr lang="en-GB"/>
                    </a:p>
                  </a:txBody>
                  <a:tcPr/>
                </a:tc>
                <a:tc>
                  <a:txBody>
                    <a:bodyPr/>
                    <a:lstStyle/>
                    <a:p>
                      <a:pPr algn="just">
                        <a:lnSpc>
                          <a:spcPct val="100000"/>
                        </a:lnSpc>
                        <a:spcAft>
                          <a:spcPts val="0"/>
                        </a:spcAft>
                      </a:pPr>
                      <a:r>
                        <a:rPr lang="en-US" sz="3600">
                          <a:effectLst/>
                          <a:latin typeface="Times New Roman" panose="02020603050405020304" pitchFamily="18" charset="0"/>
                          <a:cs typeface="Times New Roman" panose="02020603050405020304" pitchFamily="18" charset="0"/>
                        </a:rPr>
                        <a:t>Bày</a:t>
                      </a:r>
                      <a:r>
                        <a:rPr lang="en-US" sz="3600" spc="-55">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tỏ</a:t>
                      </a:r>
                      <a:r>
                        <a:rPr lang="en-US" sz="3600" spc="-50">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cảm</a:t>
                      </a:r>
                      <a:r>
                        <a:rPr lang="en-US" sz="3600" spc="-55">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xúc</a:t>
                      </a:r>
                      <a:r>
                        <a:rPr lang="en-US" sz="3600" spc="-50">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và</a:t>
                      </a:r>
                      <a:r>
                        <a:rPr lang="en-US" sz="3600" spc="-55">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suy</a:t>
                      </a:r>
                      <a:r>
                        <a:rPr lang="en-US" sz="3600" spc="-50">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nghĩ</a:t>
                      </a:r>
                      <a:r>
                        <a:rPr lang="en-US" sz="3600" spc="-55">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về</a:t>
                      </a:r>
                      <a:r>
                        <a:rPr lang="en-US" sz="3600" spc="-55">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nét</a:t>
                      </a:r>
                      <a:r>
                        <a:rPr lang="en-US" sz="3600" spc="-50">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đẹp</a:t>
                      </a:r>
                      <a:r>
                        <a:rPr lang="en-US" sz="3600" spc="-55">
                          <a:effectLst/>
                          <a:latin typeface="Times New Roman" panose="02020603050405020304" pitchFamily="18" charset="0"/>
                          <a:cs typeface="Times New Roman" panose="02020603050405020304" pitchFamily="18" charset="0"/>
                        </a:rPr>
                        <a:t> </a:t>
                      </a:r>
                      <a:r>
                        <a:rPr lang="en-US" sz="3600" spc="-25">
                          <a:effectLst/>
                          <a:latin typeface="Times New Roman" panose="02020603050405020304" pitchFamily="18" charset="0"/>
                          <a:cs typeface="Times New Roman" panose="02020603050405020304" pitchFamily="18" charset="0"/>
                        </a:rPr>
                        <a:t>đó.</a:t>
                      </a:r>
                      <a:endParaRPr lang="en-GB" sz="3600">
                        <a:effectLst/>
                        <a:latin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5745">
                <a:tc>
                  <a:txBody>
                    <a:bodyPr/>
                    <a:lstStyle/>
                    <a:p>
                      <a:pPr algn="just">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Chính tả, ngữ pháp</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Đảm bảo chuẩn chính tả, ngữ pháp tiếng Việt.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42909">
                <a:tc>
                  <a:txBody>
                    <a:bodyPr/>
                    <a:lstStyle/>
                    <a:p>
                      <a:pPr algn="just">
                        <a:lnSpc>
                          <a:spcPct val="100000"/>
                        </a:lnSpc>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Thể hiện suy nghĩ sâu sắc về </a:t>
                      </a:r>
                      <a:r>
                        <a:rPr lang="en-US" sz="3600">
                          <a:effectLst/>
                          <a:latin typeface="Times New Roman" panose="02020603050405020304" pitchFamily="18" charset="0"/>
                          <a:ea typeface="Calibri" panose="020F0502020204030204" pitchFamily="34" charset="0"/>
                          <a:cs typeface="Times New Roman" panose="02020603050405020304" pitchFamily="18" charset="0"/>
                        </a:rPr>
                        <a:t>vấn đề</a:t>
                      </a:r>
                      <a:r>
                        <a:rPr lang="vi-VN" sz="3600">
                          <a:effectLst/>
                          <a:latin typeface="Times New Roman" panose="02020603050405020304" pitchFamily="18" charset="0"/>
                          <a:ea typeface="Calibri" panose="020F0502020204030204" pitchFamily="34" charset="0"/>
                          <a:cs typeface="Times New Roman" panose="02020603050405020304" pitchFamily="18" charset="0"/>
                        </a:rPr>
                        <a:t>; có cách diễn đạt mới mẻ</a:t>
                      </a:r>
                      <a:r>
                        <a:rPr lang="en-US" sz="3600">
                          <a:effectLst/>
                          <a:latin typeface="Times New Roman" panose="02020603050405020304" pitchFamily="18" charset="0"/>
                          <a:ea typeface="Calibri" panose="020F0502020204030204" pitchFamily="34" charset="0"/>
                          <a:cs typeface="Times New Roman" panose="02020603050405020304" pitchFamily="18" charset="0"/>
                        </a:rPr>
                        <a:t>, phối hợp các phương thức biểu đạt,...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Freeform 8"/>
          <p:cNvSpPr/>
          <p:nvPr/>
        </p:nvSpPr>
        <p:spPr>
          <a:xfrm>
            <a:off x="9062919" y="6362700"/>
            <a:ext cx="9144000" cy="3963857"/>
          </a:xfrm>
          <a:custGeom>
            <a:avLst/>
            <a:gdLst/>
            <a:ahLst/>
            <a:cxnLst/>
            <a:rect l="l" t="t" r="r" b="b"/>
            <a:pathLst>
              <a:path w="7616475" h="3094193">
                <a:moveTo>
                  <a:pt x="0" y="0"/>
                </a:moveTo>
                <a:lnTo>
                  <a:pt x="7616474" y="0"/>
                </a:lnTo>
                <a:lnTo>
                  <a:pt x="7616474" y="3094193"/>
                </a:lnTo>
                <a:lnTo>
                  <a:pt x="0" y="3094193"/>
                </a:lnTo>
                <a:lnTo>
                  <a:pt x="0" y="0"/>
                </a:lnTo>
                <a:close/>
              </a:path>
            </a:pathLst>
          </a:custGeom>
          <a:blipFill>
            <a:blip r:embed="rId4"/>
            <a:stretch>
              <a:fillRect/>
            </a:stretch>
          </a:blipFill>
        </p:spPr>
      </p:sp>
      <p:sp>
        <p:nvSpPr>
          <p:cNvPr id="8" name="Freeform 8"/>
          <p:cNvSpPr/>
          <p:nvPr/>
        </p:nvSpPr>
        <p:spPr>
          <a:xfrm>
            <a:off x="152400" y="6362701"/>
            <a:ext cx="8991600" cy="3924300"/>
          </a:xfrm>
          <a:custGeom>
            <a:avLst/>
            <a:gdLst/>
            <a:ahLst/>
            <a:cxnLst/>
            <a:rect l="l" t="t" r="r" b="b"/>
            <a:pathLst>
              <a:path w="7616475" h="3094193">
                <a:moveTo>
                  <a:pt x="0" y="0"/>
                </a:moveTo>
                <a:lnTo>
                  <a:pt x="7616474" y="0"/>
                </a:lnTo>
                <a:lnTo>
                  <a:pt x="7616474" y="3094193"/>
                </a:lnTo>
                <a:lnTo>
                  <a:pt x="0" y="3094193"/>
                </a:lnTo>
                <a:lnTo>
                  <a:pt x="0" y="0"/>
                </a:lnTo>
                <a:close/>
              </a:path>
            </a:pathLst>
          </a:custGeom>
          <a:blipFill>
            <a:blip r:embed="rId4"/>
            <a:stretch>
              <a:fillRect/>
            </a:stretch>
          </a:blipFill>
        </p:spPr>
      </p:sp>
    </p:spTree>
    <p:extLst>
      <p:ext uri="{BB962C8B-B14F-4D97-AF65-F5344CB8AC3E}">
        <p14:creationId xmlns:p14="http://schemas.microsoft.com/office/powerpoint/2010/main" val="4137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457200" y="419100"/>
            <a:ext cx="16802100" cy="9677399"/>
            <a:chOff x="0" y="0"/>
            <a:chExt cx="4274726" cy="1602676"/>
          </a:xfrm>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p:spPr>
        </p:sp>
        <p:sp>
          <p:nvSpPr>
            <p:cNvPr id="4" name="TextBox 4"/>
            <p:cNvSpPr txBox="1"/>
            <p:nvPr/>
          </p:nvSpPr>
          <p:spPr>
            <a:xfrm>
              <a:off x="0" y="-38100"/>
              <a:ext cx="4274726" cy="164077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Rectangle 5"/>
          <p:cNvSpPr/>
          <p:nvPr/>
        </p:nvSpPr>
        <p:spPr>
          <a:xfrm>
            <a:off x="838200" y="647700"/>
            <a:ext cx="15468600" cy="9202519"/>
          </a:xfrm>
          <a:prstGeom prst="rect">
            <a:avLst/>
          </a:prstGeom>
        </p:spPr>
        <p:txBody>
          <a:bodyPr wrap="square">
            <a:spAutoFit/>
          </a:bodyPr>
          <a:lstStyle/>
          <a:p>
            <a:pPr algn="ctr">
              <a:spcAft>
                <a:spcPts val="0"/>
              </a:spcAft>
            </a:pPr>
            <a:r>
              <a:rPr lang="en-US" sz="37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 văn tham khảo</a:t>
            </a:r>
            <a:endParaRPr lang="en-GB" sz="370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vi-VN" sz="37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7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Trôi dòng nước lũ hoa đong </a:t>
            </a:r>
            <a:r>
              <a:rPr lang="vi-VN" sz="37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đưa”</a:t>
            </a:r>
            <a:r>
              <a:rPr lang="vi-VN" sz="3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Cánh hoa ý tình trong câu thơ đã thực sự tạo nên </a:t>
            </a:r>
            <a:r>
              <a:rPr lang="vi-VN" sz="3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nét</a:t>
            </a:r>
            <a:r>
              <a:rPr lang="en-US" sz="3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đặc sắc cho bức tranh thiên nhiên miền Tây. Đóa hoa giữa dòng là khoảnh khắc giao tình giữa cái nhìn đa tình vốn có trong tâm hồn người lính Hà Thành trẻ tuổi và vẻ thơ mộng của cảnh sắc nơi đây. Chẳng biết hình ảnh “</a:t>
            </a:r>
            <a:r>
              <a:rPr lang="en-US" sz="37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hoa đong đưa</a:t>
            </a:r>
            <a:r>
              <a:rPr lang="en-US" sz="3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a:t>
            </a:r>
            <a:r>
              <a:rPr lang="en-US" sz="37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trôi dòng nước lũ</a:t>
            </a:r>
            <a:r>
              <a:rPr lang="en-US" sz="3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có thực hay không nhưng lại rất hòa hợp với mạch cảm hứng trữ tình của bài thơ. Cánh hoa hay là cánh mắt đong đưa, lúng liếng, làm duyên, làm dáng với người lính trẻ? Thiên nhiên chủ động đa tình hay là tâm hồn các chàng trai Tây Tiến quá đỗi hào hoa, quá lãng mạn yêu đời nên mới có thể nhìn thiên nhiên bằng cái nhìn say đắm đến như vậy? Bút pháp lãng mạn với phép nhân hoá đã tạo nên nét vẽ thần tình, thâu tóm trọn vẹn hồn sắc thiên nhiên Tây Bắc, đồng thời giúp nhà thơ chở cả những nỗi nhớ niềm thương, những xuyến xao, bồi hồi thao thiết, cháy bỏng. Nhớ đồng đội, mong muốn một lần nữa được hòa cùng thiên nhiên và khát khao được gặp lại những con người nơi đây đã khiến hồn thơ của xứ Đoài mây trắng vút bay trên dải chiều sương Tây Bắc đầy mộng, đầy </a:t>
            </a:r>
            <a:r>
              <a:rPr lang="vi-VN" sz="3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mơ.</a:t>
            </a:r>
            <a:endParaRPr lang="en-GB" sz="37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500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381000" y="1485900"/>
            <a:ext cx="13106400" cy="8000999"/>
            <a:chOff x="0" y="0"/>
            <a:chExt cx="4274726" cy="1602676"/>
          </a:xfrm>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p:spPr>
        </p:sp>
        <p:sp>
          <p:nvSpPr>
            <p:cNvPr id="4" name="TextBox 4"/>
            <p:cNvSpPr txBox="1"/>
            <p:nvPr/>
          </p:nvSpPr>
          <p:spPr>
            <a:xfrm>
              <a:off x="0" y="-38100"/>
              <a:ext cx="4274726" cy="164077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533401" y="1590199"/>
            <a:ext cx="12496800" cy="7386638"/>
          </a:xfrm>
          <a:prstGeom prst="rect">
            <a:avLst/>
          </a:prstGeom>
        </p:spPr>
        <p:txBody>
          <a:bodyPr wrap="square" lIns="0" tIns="0" rIns="0" bIns="0" rtlCol="0" anchor="t">
            <a:spAutoFit/>
          </a:bodyPr>
          <a:lstStyle/>
          <a:p>
            <a:pPr algn="just"/>
            <a:r>
              <a:rPr lang="nl-NL" sz="4000">
                <a:latin typeface="Times New Roman" panose="02020603050405020304" pitchFamily="18" charset="0"/>
                <a:cs typeface="Times New Roman" panose="02020603050405020304" pitchFamily="18" charset="0"/>
              </a:rPr>
              <a:t>Hơn 70 năm trước, con đường </a:t>
            </a:r>
            <a:r>
              <a:rPr lang="vi-VN" sz="4000">
                <a:latin typeface="Times New Roman" panose="02020603050405020304" pitchFamily="18" charset="0"/>
                <a:cs typeface="Times New Roman" panose="02020603050405020304" pitchFamily="18" charset="0"/>
              </a:rPr>
              <a:t>Tây Tiến</a:t>
            </a:r>
            <a:r>
              <a:rPr lang="nl-NL" sz="4000">
                <a:latin typeface="Times New Roman" panose="02020603050405020304" pitchFamily="18" charset="0"/>
                <a:cs typeface="Times New Roman" panose="02020603050405020304" pitchFamily="18" charset="0"/>
              </a:rPr>
              <a:t> vừa dữ dội, hùng vĩ vừa thơ mộng, trữ tình in dấu chân của một đoàn binh hào hoa, kiêu hùng. Mỗi hình ảnh được nhắc tới trong bài thơ của </a:t>
            </a:r>
            <a:r>
              <a:rPr lang="vi-VN" sz="4000">
                <a:latin typeface="Times New Roman" panose="02020603050405020304" pitchFamily="18" charset="0"/>
                <a:cs typeface="Times New Roman" panose="02020603050405020304" pitchFamily="18" charset="0"/>
              </a:rPr>
              <a:t>Quang Dũng không</a:t>
            </a:r>
            <a:r>
              <a:rPr lang="nl-NL" sz="4000">
                <a:latin typeface="Times New Roman" panose="02020603050405020304" pitchFamily="18" charset="0"/>
                <a:cs typeface="Times New Roman" panose="02020603050405020304" pitchFamily="18" charset="0"/>
              </a:rPr>
              <a:t> chỉ là tên đất, tên Mường, tên sông, tên núi, đồng đội mà còn là kí ức về một thế hệ sắn sàng </a:t>
            </a:r>
            <a:r>
              <a:rPr lang="nl-NL" sz="4000" i="1">
                <a:latin typeface="Times New Roman" panose="02020603050405020304" pitchFamily="18" charset="0"/>
                <a:cs typeface="Times New Roman" panose="02020603050405020304" pitchFamily="18" charset="0"/>
              </a:rPr>
              <a:t>“Chiến trường đi chẳng tiếc đời xanh”</a:t>
            </a:r>
            <a:r>
              <a:rPr lang="vi-VN" sz="4000" i="1">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a:p>
            <a:pPr algn="just"/>
            <a:r>
              <a:rPr lang="nl-NL" sz="4000">
                <a:latin typeface="Times New Roman" panose="02020603050405020304" pitchFamily="18" charset="0"/>
                <a:cs typeface="Times New Roman" panose="02020603050405020304" pitchFamily="18" charset="0"/>
              </a:rPr>
              <a:t>Dự án này mời bạn “Lên </a:t>
            </a:r>
            <a:r>
              <a:rPr lang="vi-VN" sz="4000">
                <a:latin typeface="Times New Roman" panose="02020603050405020304" pitchFamily="18" charset="0"/>
                <a:cs typeface="Times New Roman" panose="02020603050405020304" pitchFamily="18" charset="0"/>
              </a:rPr>
              <a:t>Tây Tiến</a:t>
            </a:r>
            <a:r>
              <a:rPr lang="nl-NL" sz="4000">
                <a:latin typeface="Times New Roman" panose="02020603050405020304" pitchFamily="18" charset="0"/>
                <a:cs typeface="Times New Roman" panose="02020603050405020304" pitchFamily="18" charset="0"/>
              </a:rPr>
              <a:t> mùa xuân ấy” bằng cách:</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1. </a:t>
            </a:r>
            <a:r>
              <a:rPr lang="nl-NL" sz="4000">
                <a:latin typeface="Times New Roman" panose="02020603050405020304" pitchFamily="18" charset="0"/>
                <a:cs typeface="Times New Roman" panose="02020603050405020304" pitchFamily="18" charset="0"/>
              </a:rPr>
              <a:t>Lựa chọn để giới thiệu một địa danh của con đường </a:t>
            </a:r>
            <a:r>
              <a:rPr lang="vi-VN" sz="4000">
                <a:latin typeface="Times New Roman" panose="02020603050405020304" pitchFamily="18" charset="0"/>
                <a:cs typeface="Times New Roman" panose="02020603050405020304" pitchFamily="18" charset="0"/>
              </a:rPr>
              <a:t>Tây Tiến</a:t>
            </a:r>
            <a:r>
              <a:rPr lang="nl-NL" sz="4000">
                <a:latin typeface="Times New Roman" panose="02020603050405020304" pitchFamily="18" charset="0"/>
                <a:cs typeface="Times New Roman" panose="02020603050405020304" pitchFamily="18" charset="0"/>
              </a:rPr>
              <a:t> huyền thoại.</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2. </a:t>
            </a:r>
            <a:r>
              <a:rPr lang="nl-NL" sz="4000">
                <a:latin typeface="Times New Roman" panose="02020603050405020304" pitchFamily="18" charset="0"/>
                <a:cs typeface="Times New Roman" panose="02020603050405020304" pitchFamily="18" charset="0"/>
              </a:rPr>
              <a:t>Đưa ra phương án kết nối địa danh này vào tour du lịch để khách thăm quan thực sự ấn tượng, thuyết phục, thêm hiểu, thêm yêu quý, tự hào về đất và nguời </a:t>
            </a:r>
            <a:r>
              <a:rPr lang="vi-VN" sz="4000">
                <a:latin typeface="Times New Roman" panose="02020603050405020304" pitchFamily="18" charset="0"/>
                <a:cs typeface="Times New Roman" panose="02020603050405020304" pitchFamily="18" charset="0"/>
              </a:rPr>
              <a:t>Tây Tiến.</a:t>
            </a:r>
            <a:endParaRPr lang="en-GB" sz="4000">
              <a:latin typeface="Times New Roman" panose="02020603050405020304" pitchFamily="18" charset="0"/>
              <a:cs typeface="Times New Roman" panose="02020603050405020304" pitchFamily="18" charset="0"/>
            </a:endParaRPr>
          </a:p>
        </p:txBody>
      </p:sp>
      <p:sp>
        <p:nvSpPr>
          <p:cNvPr id="9" name="TextBox 9"/>
          <p:cNvSpPr txBox="1"/>
          <p:nvPr/>
        </p:nvSpPr>
        <p:spPr>
          <a:xfrm>
            <a:off x="3886200" y="388880"/>
            <a:ext cx="11998096" cy="923330"/>
          </a:xfrm>
          <a:prstGeom prst="rect">
            <a:avLst/>
          </a:prstGeom>
        </p:spPr>
        <p:txBody>
          <a:bodyPr lIns="0" tIns="0" rIns="0" bIns="0" rtlCol="0" anchor="t">
            <a:spAutoFit/>
          </a:bodyPr>
          <a:lstStyle/>
          <a:p>
            <a:r>
              <a:rPr lang="en-US" sz="6000">
                <a:solidFill>
                  <a:srgbClr val="522D1C"/>
                </a:solidFill>
                <a:latin typeface="Times New Roman" panose="02020603050405020304" pitchFamily="18" charset="0"/>
                <a:ea typeface="Alice Bold"/>
                <a:cs typeface="Times New Roman" panose="02020603050405020304" pitchFamily="18" charset="0"/>
              </a:rPr>
              <a:t>﻿</a:t>
            </a:r>
            <a:r>
              <a:rPr lang="vi-VN" sz="6000" b="1">
                <a:latin typeface="Times New Roman" panose="02020603050405020304" pitchFamily="18" charset="0"/>
                <a:cs typeface="Times New Roman" panose="02020603050405020304" pitchFamily="18" charset="0"/>
              </a:rPr>
              <a:t>CÁCH 2</a:t>
            </a:r>
            <a:endParaRPr lang="en-GB" sz="6000">
              <a:latin typeface="Times New Roman" panose="02020603050405020304" pitchFamily="18" charset="0"/>
              <a:cs typeface="Times New Roman" panose="02020603050405020304" pitchFamily="18" charset="0"/>
            </a:endParaRPr>
          </a:p>
        </p:txBody>
      </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8"/>
          <p:cNvSpPr/>
          <p:nvPr/>
        </p:nvSpPr>
        <p:spPr>
          <a:xfrm>
            <a:off x="10972800" y="7442990"/>
            <a:ext cx="7616475" cy="3094193"/>
          </a:xfrm>
          <a:custGeom>
            <a:avLst/>
            <a:gdLst/>
            <a:ahLst/>
            <a:cxnLst/>
            <a:rect l="l" t="t" r="r" b="b"/>
            <a:pathLst>
              <a:path w="7616475" h="3094193">
                <a:moveTo>
                  <a:pt x="0" y="0"/>
                </a:moveTo>
                <a:lnTo>
                  <a:pt x="7616474" y="0"/>
                </a:lnTo>
                <a:lnTo>
                  <a:pt x="7616474" y="3094193"/>
                </a:lnTo>
                <a:lnTo>
                  <a:pt x="0" y="3094193"/>
                </a:lnTo>
                <a:lnTo>
                  <a:pt x="0" y="0"/>
                </a:lnTo>
                <a:close/>
              </a:path>
            </a:pathLst>
          </a:custGeom>
          <a:blipFill>
            <a:blip r:embed="rId4"/>
            <a:stretch>
              <a:fillRect/>
            </a:stretch>
          </a:blipFill>
        </p:spPr>
      </p:sp>
    </p:spTree>
    <p:extLst>
      <p:ext uri="{BB962C8B-B14F-4D97-AF65-F5344CB8AC3E}">
        <p14:creationId xmlns:p14="http://schemas.microsoft.com/office/powerpoint/2010/main" val="117790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5" name="Group 5"/>
          <p:cNvGrpSpPr/>
          <p:nvPr/>
        </p:nvGrpSpPr>
        <p:grpSpPr>
          <a:xfrm>
            <a:off x="533400" y="1876254"/>
            <a:ext cx="8275834" cy="8296446"/>
            <a:chOff x="0" y="-192881"/>
            <a:chExt cx="9339955" cy="7902075"/>
          </a:xfrm>
        </p:grpSpPr>
        <p:grpSp>
          <p:nvGrpSpPr>
            <p:cNvPr id="6" name="Group 6"/>
            <p:cNvGrpSpPr/>
            <p:nvPr/>
          </p:nvGrpSpPr>
          <p:grpSpPr>
            <a:xfrm>
              <a:off x="0" y="-192881"/>
              <a:ext cx="9339955" cy="7902075"/>
              <a:chOff x="0" y="-38100"/>
              <a:chExt cx="1844929" cy="1560904"/>
            </a:xfrm>
          </p:grpSpPr>
          <p:sp>
            <p:nvSpPr>
              <p:cNvPr id="7" name="Freeform 7"/>
              <p:cNvSpPr/>
              <p:nvPr/>
            </p:nvSpPr>
            <p:spPr>
              <a:xfrm>
                <a:off x="0" y="0"/>
                <a:ext cx="1844929" cy="1522804"/>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p:spPr>
          </p:sp>
          <p:sp>
            <p:nvSpPr>
              <p:cNvPr id="8" name="TextBox 8"/>
              <p:cNvSpPr txBox="1"/>
              <p:nvPr/>
            </p:nvSpPr>
            <p:spPr>
              <a:xfrm>
                <a:off x="0" y="-38100"/>
                <a:ext cx="1844929" cy="110944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91631" y="456839"/>
              <a:ext cx="8278679" cy="7148181"/>
            </a:xfrm>
            <a:prstGeom prst="rect">
              <a:avLst/>
            </a:prstGeom>
          </p:spPr>
          <p:txBody>
            <a:bodyPr wrap="square" lIns="0" tIns="0" rIns="0" bIns="0" rtlCol="0" anchor="t">
              <a:spAutoFit/>
            </a:bodyPr>
            <a:lstStyle/>
            <a:p>
              <a:pPr algn="ctr"/>
              <a:r>
                <a:rPr lang="vi-VN" sz="4800" b="1">
                  <a:latin typeface="Times New Roman" panose="02020603050405020304" pitchFamily="18" charset="0"/>
                  <a:cs typeface="Times New Roman" panose="02020603050405020304" pitchFamily="18" charset="0"/>
                </a:rPr>
                <a:t>Đề cương dự án</a:t>
              </a:r>
              <a:endParaRPr lang="en-GB"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 Tên dự án, địa danh lựa chọn</a:t>
              </a:r>
              <a:endParaRPr lang="en-GB"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 Lí do lựa chọn</a:t>
              </a:r>
              <a:endParaRPr lang="en-GB"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 Tiềm năng khai thác du lịch và thực trạng khai thác du lịc của địa danh</a:t>
              </a:r>
              <a:endParaRPr lang="en-GB"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 Dự kiến phương án đưa địa danh vào khai thác du lịch hiệu quả.</a:t>
              </a:r>
              <a:endParaRPr lang="en-GB" sz="4800">
                <a:latin typeface="Times New Roman" panose="02020603050405020304" pitchFamily="18" charset="0"/>
                <a:cs typeface="Times New Roman" panose="02020603050405020304" pitchFamily="18" charset="0"/>
              </a:endParaRPr>
            </a:p>
          </p:txBody>
        </p:sp>
      </p:grpSp>
      <p:sp>
        <p:nvSpPr>
          <p:cNvPr id="21" name="Freeform 21"/>
          <p:cNvSpPr/>
          <p:nvPr/>
        </p:nvSpPr>
        <p:spPr>
          <a:xfrm rot="8805075">
            <a:off x="15786389" y="-386560"/>
            <a:ext cx="2945823" cy="5143500"/>
          </a:xfrm>
          <a:custGeom>
            <a:avLst/>
            <a:gdLst/>
            <a:ahLst/>
            <a:cxnLst/>
            <a:rect l="l" t="t" r="r" b="b"/>
            <a:pathLst>
              <a:path w="2945823" h="5143500">
                <a:moveTo>
                  <a:pt x="0" y="0"/>
                </a:moveTo>
                <a:lnTo>
                  <a:pt x="2945822" y="0"/>
                </a:lnTo>
                <a:lnTo>
                  <a:pt x="294582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Freeform 22"/>
          <p:cNvSpPr/>
          <p:nvPr/>
        </p:nvSpPr>
        <p:spPr>
          <a:xfrm rot="2110889">
            <a:off x="380297" y="-1352746"/>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2095500"/>
            <a:ext cx="8053572" cy="53592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2759689"/>
            <a:ext cx="18288000" cy="4653480"/>
            <a:chOff x="0" y="-38100"/>
            <a:chExt cx="4816593" cy="1225608"/>
          </a:xfrm>
        </p:grpSpPr>
        <p:sp>
          <p:nvSpPr>
            <p:cNvPr id="3" name="Freeform 3"/>
            <p:cNvSpPr/>
            <p:nvPr/>
          </p:nvSpPr>
          <p:spPr>
            <a:xfrm>
              <a:off x="1" y="8038"/>
              <a:ext cx="4816592" cy="1179470"/>
            </a:xfrm>
            <a:custGeom>
              <a:avLst/>
              <a:gdLst/>
              <a:ahLst/>
              <a:cxnLst/>
              <a:rect l="l" t="t" r="r" b="b"/>
              <a:pathLst>
                <a:path w="4816592" h="1179470">
                  <a:moveTo>
                    <a:pt x="0" y="0"/>
                  </a:moveTo>
                  <a:lnTo>
                    <a:pt x="4816592" y="0"/>
                  </a:lnTo>
                  <a:lnTo>
                    <a:pt x="4816592" y="1179470"/>
                  </a:lnTo>
                  <a:lnTo>
                    <a:pt x="0" y="1179470"/>
                  </a:lnTo>
                  <a:close/>
                </a:path>
              </a:pathLst>
            </a:custGeom>
            <a:solidFill>
              <a:srgbClr val="DDA37F"/>
            </a:solidFill>
          </p:spPr>
        </p:sp>
        <p:sp>
          <p:nvSpPr>
            <p:cNvPr id="4" name="TextBox 4"/>
            <p:cNvSpPr txBox="1"/>
            <p:nvPr/>
          </p:nvSpPr>
          <p:spPr>
            <a:xfrm>
              <a:off x="0" y="-38100"/>
              <a:ext cx="4816593" cy="121757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0" y="2608185"/>
            <a:ext cx="18288000" cy="592330"/>
            <a:chOff x="0" y="0"/>
            <a:chExt cx="4816593" cy="156005"/>
          </a:xfrm>
        </p:grpSpPr>
        <p:sp>
          <p:nvSpPr>
            <p:cNvPr id="6" name="Freeform 6"/>
            <p:cNvSpPr/>
            <p:nvPr/>
          </p:nvSpPr>
          <p:spPr>
            <a:xfrm>
              <a:off x="0" y="0"/>
              <a:ext cx="4816592" cy="156005"/>
            </a:xfrm>
            <a:custGeom>
              <a:avLst/>
              <a:gdLst/>
              <a:ahLst/>
              <a:cxnLst/>
              <a:rect l="l" t="t" r="r" b="b"/>
              <a:pathLst>
                <a:path w="4816592" h="156005">
                  <a:moveTo>
                    <a:pt x="0" y="0"/>
                  </a:moveTo>
                  <a:lnTo>
                    <a:pt x="4816592" y="0"/>
                  </a:lnTo>
                  <a:lnTo>
                    <a:pt x="4816592" y="156005"/>
                  </a:lnTo>
                  <a:lnTo>
                    <a:pt x="0" y="156005"/>
                  </a:lnTo>
                  <a:close/>
                </a:path>
              </a:pathLst>
            </a:custGeom>
            <a:solidFill>
              <a:srgbClr val="EEA990"/>
            </a:solidFill>
          </p:spPr>
        </p:sp>
        <p:sp>
          <p:nvSpPr>
            <p:cNvPr id="7" name="TextBox 7"/>
            <p:cNvSpPr txBox="1"/>
            <p:nvPr/>
          </p:nvSpPr>
          <p:spPr>
            <a:xfrm>
              <a:off x="0" y="-38100"/>
              <a:ext cx="4816593" cy="19410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0" y="6790320"/>
            <a:ext cx="18288000" cy="592330"/>
            <a:chOff x="0" y="0"/>
            <a:chExt cx="4816593" cy="156005"/>
          </a:xfrm>
        </p:grpSpPr>
        <p:sp>
          <p:nvSpPr>
            <p:cNvPr id="9" name="Freeform 9"/>
            <p:cNvSpPr/>
            <p:nvPr/>
          </p:nvSpPr>
          <p:spPr>
            <a:xfrm>
              <a:off x="0" y="0"/>
              <a:ext cx="4816592" cy="156005"/>
            </a:xfrm>
            <a:custGeom>
              <a:avLst/>
              <a:gdLst/>
              <a:ahLst/>
              <a:cxnLst/>
              <a:rect l="l" t="t" r="r" b="b"/>
              <a:pathLst>
                <a:path w="4816592" h="156005">
                  <a:moveTo>
                    <a:pt x="0" y="0"/>
                  </a:moveTo>
                  <a:lnTo>
                    <a:pt x="4816592" y="0"/>
                  </a:lnTo>
                  <a:lnTo>
                    <a:pt x="4816592" y="156005"/>
                  </a:lnTo>
                  <a:lnTo>
                    <a:pt x="0" y="156005"/>
                  </a:lnTo>
                  <a:close/>
                </a:path>
              </a:pathLst>
            </a:custGeom>
            <a:solidFill>
              <a:srgbClr val="EEA990"/>
            </a:solidFill>
          </p:spPr>
        </p:sp>
        <p:sp>
          <p:nvSpPr>
            <p:cNvPr id="10" name="TextBox 10"/>
            <p:cNvSpPr txBox="1"/>
            <p:nvPr/>
          </p:nvSpPr>
          <p:spPr>
            <a:xfrm>
              <a:off x="0" y="-38100"/>
              <a:ext cx="4816593" cy="19410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609600" y="4203677"/>
            <a:ext cx="1394295" cy="1734983"/>
          </a:xfrm>
          <a:custGeom>
            <a:avLst/>
            <a:gdLst/>
            <a:ahLst/>
            <a:cxnLst/>
            <a:rect l="l" t="t" r="r" b="b"/>
            <a:pathLst>
              <a:path w="1394295" h="1734983">
                <a:moveTo>
                  <a:pt x="0" y="0"/>
                </a:moveTo>
                <a:lnTo>
                  <a:pt x="1394296" y="0"/>
                </a:lnTo>
                <a:lnTo>
                  <a:pt x="1394296" y="1734983"/>
                </a:lnTo>
                <a:lnTo>
                  <a:pt x="0" y="17349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0582022">
            <a:off x="16665167" y="4937155"/>
            <a:ext cx="1394295" cy="1734983"/>
          </a:xfrm>
          <a:custGeom>
            <a:avLst/>
            <a:gdLst/>
            <a:ahLst/>
            <a:cxnLst/>
            <a:rect l="l" t="t" r="r" b="b"/>
            <a:pathLst>
              <a:path w="1394295" h="1734983">
                <a:moveTo>
                  <a:pt x="0" y="0"/>
                </a:moveTo>
                <a:lnTo>
                  <a:pt x="1394295" y="0"/>
                </a:lnTo>
                <a:lnTo>
                  <a:pt x="1394295" y="1734983"/>
                </a:lnTo>
                <a:lnTo>
                  <a:pt x="0" y="17349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Rectangle 13"/>
          <p:cNvSpPr/>
          <p:nvPr/>
        </p:nvSpPr>
        <p:spPr>
          <a:xfrm>
            <a:off x="2133601" y="3374000"/>
            <a:ext cx="13790408" cy="3170099"/>
          </a:xfrm>
          <a:prstGeom prst="rect">
            <a:avLst/>
          </a:prstGeom>
        </p:spPr>
        <p:txBody>
          <a:bodyPr wrap="square">
            <a:spAutoFit/>
          </a:bodyPr>
          <a:lstStyle/>
          <a:p>
            <a:pPr algn="ctr">
              <a:spcAft>
                <a:spcPts val="0"/>
              </a:spcAft>
            </a:pPr>
            <a:r>
              <a:rPr lang="nl-NL"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HƯỚNG DẪN HỌC Ở NHÀ</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4000">
                <a:latin typeface="Times New Roman" panose="02020603050405020304" pitchFamily="18" charset="0"/>
                <a:ea typeface="Calibri" panose="020F0502020204030204" pitchFamily="34" charset="0"/>
                <a:cs typeface="Times New Roman" panose="02020603050405020304" pitchFamily="18" charset="0"/>
              </a:rPr>
              <a:t>- Vẽ sơ đồ tư duy về các đơn vị kiến thức của bài học.</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4000">
                <a:latin typeface="Times New Roman" panose="02020603050405020304" pitchFamily="18" charset="0"/>
                <a:ea typeface="Calibri" panose="020F0502020204030204" pitchFamily="34" charset="0"/>
                <a:cs typeface="Times New Roman" panose="02020603050405020304" pitchFamily="18" charset="0"/>
              </a:rPr>
              <a:t>- Tìm đọc thêm các </a:t>
            </a:r>
            <a:r>
              <a:rPr lang="vi-VN" sz="4000">
                <a:latin typeface="Times New Roman" panose="02020603050405020304" pitchFamily="18" charset="0"/>
                <a:ea typeface="Calibri" panose="020F0502020204030204" pitchFamily="34" charset="0"/>
                <a:cs typeface="Times New Roman" panose="02020603050405020304" pitchFamily="18" charset="0"/>
              </a:rPr>
              <a:t>bài thơ trữ tình hiện đại có cùng đề tài, chủ đề</a:t>
            </a:r>
            <a:r>
              <a:rPr lang="pt-BR" sz="4000">
                <a:latin typeface="Times New Roman" panose="02020603050405020304" pitchFamily="18" charset="0"/>
                <a:ea typeface="Calibri" panose="020F0502020204030204" pitchFamily="34" charset="0"/>
                <a:cs typeface="Times New Roman" panose="02020603050405020304" pitchFamily="18" charset="0"/>
              </a:rPr>
              <a:t>.</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4000" b="1">
                <a:latin typeface="Times New Roman" panose="02020603050405020304" pitchFamily="18" charset="0"/>
                <a:ea typeface="Calibri" panose="020F0502020204030204" pitchFamily="34" charset="0"/>
                <a:cs typeface="Times New Roman" panose="02020603050405020304" pitchFamily="18" charset="0"/>
              </a:rPr>
              <a:t>- Chuẩn bị bài:</a:t>
            </a:r>
            <a:r>
              <a:rPr lang="pt-BR" sz="4000">
                <a:latin typeface="Times New Roman" panose="02020603050405020304" pitchFamily="18" charset="0"/>
                <a:ea typeface="Calibri" panose="020F0502020204030204" pitchFamily="34" charset="0"/>
                <a:cs typeface="Times New Roman" panose="02020603050405020304" pitchFamily="18" charset="0"/>
              </a:rPr>
              <a:t> </a:t>
            </a:r>
            <a:r>
              <a:rPr lang="vi-VN" sz="4000">
                <a:latin typeface="Times New Roman" panose="02020603050405020304" pitchFamily="18" charset="0"/>
                <a:ea typeface="Calibri" panose="020F0502020204030204" pitchFamily="34" charset="0"/>
                <a:cs typeface="Times New Roman" panose="02020603050405020304" pitchFamily="18" charset="0"/>
              </a:rPr>
              <a:t>Thực hành tiếng Việt: </a:t>
            </a:r>
            <a:r>
              <a:rPr lang="vi-VN" sz="4000" b="1" i="1">
                <a:latin typeface="Times New Roman" panose="02020603050405020304" pitchFamily="18" charset="0"/>
                <a:ea typeface="Calibri" panose="020F0502020204030204" pitchFamily="34" charset="0"/>
                <a:cs typeface="Times New Roman" panose="02020603050405020304" pitchFamily="18" charset="0"/>
              </a:rPr>
              <a:t>Biện pháp tu từ nghịch ngữ</a:t>
            </a:r>
            <a:r>
              <a:rPr lang="vi-VN" sz="4000">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Freeform 21"/>
          <p:cNvSpPr/>
          <p:nvPr/>
        </p:nvSpPr>
        <p:spPr>
          <a:xfrm rot="8805075">
            <a:off x="15786389" y="-386560"/>
            <a:ext cx="2945823" cy="5143500"/>
          </a:xfrm>
          <a:custGeom>
            <a:avLst/>
            <a:gdLst/>
            <a:ahLst/>
            <a:cxnLst/>
            <a:rect l="l" t="t" r="r" b="b"/>
            <a:pathLst>
              <a:path w="2945823" h="5143500">
                <a:moveTo>
                  <a:pt x="0" y="0"/>
                </a:moveTo>
                <a:lnTo>
                  <a:pt x="2945822" y="0"/>
                </a:lnTo>
                <a:lnTo>
                  <a:pt x="2945822"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22"/>
          <p:cNvSpPr/>
          <p:nvPr/>
        </p:nvSpPr>
        <p:spPr>
          <a:xfrm rot="2110889">
            <a:off x="24411" y="-253999"/>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74635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sp>
        <p:nvSpPr>
          <p:cNvPr id="4" name="Freeform 4"/>
          <p:cNvSpPr/>
          <p:nvPr/>
        </p:nvSpPr>
        <p:spPr>
          <a:xfrm rot="6256885">
            <a:off x="-628242" y="12149"/>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909102">
            <a:off x="15199930" y="7355816"/>
            <a:ext cx="3735361" cy="3281584"/>
          </a:xfrm>
          <a:custGeom>
            <a:avLst/>
            <a:gdLst/>
            <a:ahLst/>
            <a:cxnLst/>
            <a:rect l="l" t="t" r="r" b="b"/>
            <a:pathLst>
              <a:path w="3735361" h="3281584">
                <a:moveTo>
                  <a:pt x="0" y="0"/>
                </a:moveTo>
                <a:lnTo>
                  <a:pt x="3735361" y="0"/>
                </a:lnTo>
                <a:lnTo>
                  <a:pt x="3735361" y="3281583"/>
                </a:lnTo>
                <a:lnTo>
                  <a:pt x="0" y="32815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 y="1104900"/>
            <a:ext cx="9544050" cy="9544050"/>
          </a:xfrm>
          <a:prstGeom prst="rect">
            <a:avLst/>
          </a:prstGeom>
        </p:spPr>
      </p:pic>
      <p:sp>
        <p:nvSpPr>
          <p:cNvPr id="2" name="Rectangle 1"/>
          <p:cNvSpPr/>
          <p:nvPr/>
        </p:nvSpPr>
        <p:spPr>
          <a:xfrm>
            <a:off x="6899434" y="800100"/>
            <a:ext cx="10515600" cy="7879080"/>
          </a:xfrm>
          <a:prstGeom prst="rect">
            <a:avLst/>
          </a:prstGeom>
        </p:spPr>
        <p:txBody>
          <a:bodyPr wrap="square">
            <a:spAutoFit/>
          </a:bodyPr>
          <a:lstStyle/>
          <a:p>
            <a:pPr marL="457200" algn="ctr">
              <a:lnSpc>
                <a:spcPct val="115000"/>
              </a:lnSpc>
              <a:spcAft>
                <a:spcPts val="0"/>
              </a:spcAft>
            </a:pPr>
            <a:r>
              <a:rPr lang="vi-VN" sz="4000" b="1">
                <a:latin typeface="+mj-lt"/>
                <a:ea typeface="Times New Roman" panose="02020603050405020304" pitchFamily="18" charset="0"/>
                <a:cs typeface="Times New Roman" panose="02020603050405020304" pitchFamily="18" charset="0"/>
              </a:rPr>
              <a:t>Những sự kiện lịch sử tiêu biểu</a:t>
            </a:r>
            <a:endParaRPr lang="en-GB" sz="4000">
              <a:latin typeface="+mj-lt"/>
              <a:ea typeface="Times New Roman" panose="02020603050405020304" pitchFamily="18" charset="0"/>
              <a:cs typeface="Times New Roman" panose="02020603050405020304" pitchFamily="18" charset="0"/>
            </a:endParaRPr>
          </a:p>
          <a:p>
            <a:pPr marL="457200"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1. Ngày 2/9/1945, Chủ tịch Hồ Chí Minh đọc bản “Tuyên ngôn độc lập” khai sinh nước Việt Nam dân chủ cộng hòa. </a:t>
            </a:r>
            <a:endParaRPr lang="en-GB" sz="4000">
              <a:latin typeface="+mj-lt"/>
              <a:ea typeface="Times New Roman" panose="02020603050405020304" pitchFamily="18" charset="0"/>
              <a:cs typeface="Times New Roman" panose="02020603050405020304" pitchFamily="18" charset="0"/>
            </a:endParaRPr>
          </a:p>
          <a:p>
            <a:pPr marL="457200"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2. Phía Bắc: 20 vạn quân Trung Hoa kéo vào. </a:t>
            </a:r>
            <a:endParaRPr lang="en-GB" sz="4000">
              <a:latin typeface="+mj-lt"/>
              <a:ea typeface="Times New Roman" panose="02020603050405020304" pitchFamily="18" charset="0"/>
              <a:cs typeface="Times New Roman" panose="02020603050405020304" pitchFamily="18" charset="0"/>
            </a:endParaRPr>
          </a:p>
          <a:p>
            <a:pPr marL="457200"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3. Phía Nam: Quân Anh kéo vào giải giáp quân đội Nhật và dọn đường cho Pháp trở lại. Ngày 6/9/1945, phái bộ Anh tới Sài Gòn. </a:t>
            </a:r>
            <a:endParaRPr lang="en-GB" sz="4000">
              <a:latin typeface="+mj-lt"/>
              <a:ea typeface="Times New Roman" panose="02020603050405020304" pitchFamily="18" charset="0"/>
              <a:cs typeface="Times New Roman" panose="02020603050405020304" pitchFamily="18" charset="0"/>
            </a:endParaRPr>
          </a:p>
          <a:p>
            <a:pPr marL="457200"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4. Pháp bắt tay với quân Tưởng đưa quân chiếm giữ phía Tây Bắc</a:t>
            </a:r>
            <a:endParaRPr lang="en-GB" sz="4000">
              <a:latin typeface="+mj-lt"/>
              <a:ea typeface="Times New Roman" panose="02020603050405020304" pitchFamily="18" charset="0"/>
              <a:cs typeface="Times New Roman" panose="02020603050405020304" pitchFamily="18" charset="0"/>
            </a:endParaRPr>
          </a:p>
          <a:p>
            <a:pPr marL="457200"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5. Hành trình tiến về phía Tây của binh đoàn 52.</a:t>
            </a:r>
            <a:endParaRPr lang="en-GB" sz="400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7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2904350"/>
            <a:ext cx="18288000" cy="4478300"/>
            <a:chOff x="0" y="0"/>
            <a:chExt cx="4816593" cy="1179470"/>
          </a:xfrm>
        </p:grpSpPr>
        <p:sp>
          <p:nvSpPr>
            <p:cNvPr id="3" name="Freeform 3"/>
            <p:cNvSpPr/>
            <p:nvPr/>
          </p:nvSpPr>
          <p:spPr>
            <a:xfrm>
              <a:off x="0" y="0"/>
              <a:ext cx="4816592" cy="1179470"/>
            </a:xfrm>
            <a:custGeom>
              <a:avLst/>
              <a:gdLst/>
              <a:ahLst/>
              <a:cxnLst/>
              <a:rect l="l" t="t" r="r" b="b"/>
              <a:pathLst>
                <a:path w="4816592" h="1179470">
                  <a:moveTo>
                    <a:pt x="0" y="0"/>
                  </a:moveTo>
                  <a:lnTo>
                    <a:pt x="4816592" y="0"/>
                  </a:lnTo>
                  <a:lnTo>
                    <a:pt x="4816592" y="1179470"/>
                  </a:lnTo>
                  <a:lnTo>
                    <a:pt x="0" y="1179470"/>
                  </a:lnTo>
                  <a:close/>
                </a:path>
              </a:pathLst>
            </a:custGeom>
            <a:solidFill>
              <a:srgbClr val="DDA37F"/>
            </a:solidFill>
          </p:spPr>
        </p:sp>
        <p:sp>
          <p:nvSpPr>
            <p:cNvPr id="4" name="TextBox 4"/>
            <p:cNvSpPr txBox="1"/>
            <p:nvPr/>
          </p:nvSpPr>
          <p:spPr>
            <a:xfrm>
              <a:off x="0" y="-38100"/>
              <a:ext cx="4816593" cy="121757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2608185"/>
            <a:ext cx="18288000" cy="592330"/>
            <a:chOff x="0" y="0"/>
            <a:chExt cx="4816593" cy="156005"/>
          </a:xfrm>
        </p:grpSpPr>
        <p:sp>
          <p:nvSpPr>
            <p:cNvPr id="6" name="Freeform 6"/>
            <p:cNvSpPr/>
            <p:nvPr/>
          </p:nvSpPr>
          <p:spPr>
            <a:xfrm>
              <a:off x="0" y="0"/>
              <a:ext cx="4816592" cy="156005"/>
            </a:xfrm>
            <a:custGeom>
              <a:avLst/>
              <a:gdLst/>
              <a:ahLst/>
              <a:cxnLst/>
              <a:rect l="l" t="t" r="r" b="b"/>
              <a:pathLst>
                <a:path w="4816592" h="156005">
                  <a:moveTo>
                    <a:pt x="0" y="0"/>
                  </a:moveTo>
                  <a:lnTo>
                    <a:pt x="4816592" y="0"/>
                  </a:lnTo>
                  <a:lnTo>
                    <a:pt x="4816592" y="156005"/>
                  </a:lnTo>
                  <a:lnTo>
                    <a:pt x="0" y="156005"/>
                  </a:lnTo>
                  <a:close/>
                </a:path>
              </a:pathLst>
            </a:custGeom>
            <a:solidFill>
              <a:srgbClr val="EEA990"/>
            </a:solidFill>
          </p:spPr>
        </p:sp>
        <p:sp>
          <p:nvSpPr>
            <p:cNvPr id="7" name="TextBox 7"/>
            <p:cNvSpPr txBox="1"/>
            <p:nvPr/>
          </p:nvSpPr>
          <p:spPr>
            <a:xfrm>
              <a:off x="0" y="-38100"/>
              <a:ext cx="4816593" cy="19410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0" y="6790320"/>
            <a:ext cx="18288000" cy="592330"/>
            <a:chOff x="0" y="0"/>
            <a:chExt cx="4816593" cy="156005"/>
          </a:xfrm>
        </p:grpSpPr>
        <p:sp>
          <p:nvSpPr>
            <p:cNvPr id="9" name="Freeform 9"/>
            <p:cNvSpPr/>
            <p:nvPr/>
          </p:nvSpPr>
          <p:spPr>
            <a:xfrm>
              <a:off x="0" y="0"/>
              <a:ext cx="4816592" cy="156005"/>
            </a:xfrm>
            <a:custGeom>
              <a:avLst/>
              <a:gdLst/>
              <a:ahLst/>
              <a:cxnLst/>
              <a:rect l="l" t="t" r="r" b="b"/>
              <a:pathLst>
                <a:path w="4816592" h="156005">
                  <a:moveTo>
                    <a:pt x="0" y="0"/>
                  </a:moveTo>
                  <a:lnTo>
                    <a:pt x="4816592" y="0"/>
                  </a:lnTo>
                  <a:lnTo>
                    <a:pt x="4816592" y="156005"/>
                  </a:lnTo>
                  <a:lnTo>
                    <a:pt x="0" y="156005"/>
                  </a:lnTo>
                  <a:close/>
                </a:path>
              </a:pathLst>
            </a:custGeom>
            <a:solidFill>
              <a:srgbClr val="EEA990"/>
            </a:solidFill>
          </p:spPr>
        </p:sp>
        <p:sp>
          <p:nvSpPr>
            <p:cNvPr id="10" name="TextBox 10"/>
            <p:cNvSpPr txBox="1"/>
            <p:nvPr/>
          </p:nvSpPr>
          <p:spPr>
            <a:xfrm>
              <a:off x="0" y="-38100"/>
              <a:ext cx="4816593" cy="19410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2101055" y="3408517"/>
            <a:ext cx="1394295" cy="1734983"/>
          </a:xfrm>
          <a:custGeom>
            <a:avLst/>
            <a:gdLst/>
            <a:ahLst/>
            <a:cxnLst/>
            <a:rect l="l" t="t" r="r" b="b"/>
            <a:pathLst>
              <a:path w="1394295" h="1734983">
                <a:moveTo>
                  <a:pt x="0" y="0"/>
                </a:moveTo>
                <a:lnTo>
                  <a:pt x="1394296" y="0"/>
                </a:lnTo>
                <a:lnTo>
                  <a:pt x="1394296" y="1734983"/>
                </a:lnTo>
                <a:lnTo>
                  <a:pt x="0" y="17349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2101055" y="3537850"/>
            <a:ext cx="14085890" cy="2753254"/>
          </a:xfrm>
          <a:prstGeom prst="rect">
            <a:avLst/>
          </a:prstGeom>
        </p:spPr>
        <p:txBody>
          <a:bodyPr lIns="0" tIns="0" rIns="0" bIns="0" rtlCol="0" anchor="t">
            <a:spAutoFit/>
          </a:bodyPr>
          <a:lstStyle/>
          <a:p>
            <a:pPr algn="ctr">
              <a:lnSpc>
                <a:spcPts val="23410"/>
              </a:lnSpc>
            </a:pPr>
            <a:r>
              <a:rPr lang="en-US" sz="16721" b="1">
                <a:solidFill>
                  <a:srgbClr val="522D1C"/>
                </a:solidFill>
                <a:latin typeface="Times New Roman" panose="02020603050405020304" pitchFamily="18" charset="0"/>
                <a:cs typeface="Times New Roman" panose="02020603050405020304" pitchFamily="18" charset="0"/>
              </a:rPr>
              <a:t>Thank You</a:t>
            </a:r>
          </a:p>
        </p:txBody>
      </p:sp>
      <p:sp>
        <p:nvSpPr>
          <p:cNvPr id="13" name="Freeform 13"/>
          <p:cNvSpPr/>
          <p:nvPr/>
        </p:nvSpPr>
        <p:spPr>
          <a:xfrm rot="10582022">
            <a:off x="14735673" y="4962625"/>
            <a:ext cx="1394295" cy="1734983"/>
          </a:xfrm>
          <a:custGeom>
            <a:avLst/>
            <a:gdLst/>
            <a:ahLst/>
            <a:cxnLst/>
            <a:rect l="l" t="t" r="r" b="b"/>
            <a:pathLst>
              <a:path w="1394295" h="1734983">
                <a:moveTo>
                  <a:pt x="0" y="0"/>
                </a:moveTo>
                <a:lnTo>
                  <a:pt x="1394295" y="0"/>
                </a:lnTo>
                <a:lnTo>
                  <a:pt x="1394295" y="1734983"/>
                </a:lnTo>
                <a:lnTo>
                  <a:pt x="0" y="17349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4987" r="-14987"/>
            </a:stretch>
          </a:blipFill>
        </p:spPr>
      </p:sp>
      <p:sp>
        <p:nvSpPr>
          <p:cNvPr id="3" name="Freeform 3"/>
          <p:cNvSpPr/>
          <p:nvPr/>
        </p:nvSpPr>
        <p:spPr>
          <a:xfrm>
            <a:off x="0" y="3534533"/>
            <a:ext cx="18288000" cy="6584729"/>
          </a:xfrm>
          <a:custGeom>
            <a:avLst/>
            <a:gdLst/>
            <a:ahLst/>
            <a:cxnLst/>
            <a:rect l="l" t="t" r="r" b="b"/>
            <a:pathLst>
              <a:path w="10714795" h="6584729">
                <a:moveTo>
                  <a:pt x="0" y="0"/>
                </a:moveTo>
                <a:lnTo>
                  <a:pt x="10714795" y="0"/>
                </a:lnTo>
                <a:lnTo>
                  <a:pt x="10714795" y="6584729"/>
                </a:lnTo>
                <a:lnTo>
                  <a:pt x="0" y="6584729"/>
                </a:lnTo>
                <a:lnTo>
                  <a:pt x="0" y="0"/>
                </a:lnTo>
                <a:close/>
              </a:path>
            </a:pathLst>
          </a:custGeom>
          <a:blipFill>
            <a:blip r:embed="rId3"/>
            <a:stretch>
              <a:fillRect/>
            </a:stretch>
          </a:blipFill>
        </p:spPr>
      </p:sp>
      <p:sp>
        <p:nvSpPr>
          <p:cNvPr id="9" name="Freeform 9"/>
          <p:cNvSpPr/>
          <p:nvPr/>
        </p:nvSpPr>
        <p:spPr>
          <a:xfrm>
            <a:off x="-304186" y="2497584"/>
            <a:ext cx="4722295" cy="7094921"/>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4"/>
            <a:stretch>
              <a:fillRect/>
            </a:stretch>
          </a:blipFill>
        </p:spPr>
      </p:sp>
      <p:sp>
        <p:nvSpPr>
          <p:cNvPr id="11" name="Freeform 11"/>
          <p:cNvSpPr/>
          <p:nvPr/>
        </p:nvSpPr>
        <p:spPr>
          <a:xfrm>
            <a:off x="4876800" y="1033617"/>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5"/>
            <a:stretch>
              <a:fillRect/>
            </a:stretch>
          </a:blipFill>
        </p:spPr>
      </p:sp>
      <p:sp>
        <p:nvSpPr>
          <p:cNvPr id="14" name="Freeform 14"/>
          <p:cNvSpPr/>
          <p:nvPr/>
        </p:nvSpPr>
        <p:spPr>
          <a:xfrm>
            <a:off x="13106400" y="1033617"/>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5"/>
            <a:stretch>
              <a:fillRect/>
            </a:stretch>
          </a:blipFill>
        </p:spPr>
      </p:sp>
      <p:sp>
        <p:nvSpPr>
          <p:cNvPr id="21" name="Freeform 6"/>
          <p:cNvSpPr/>
          <p:nvPr/>
        </p:nvSpPr>
        <p:spPr>
          <a:xfrm>
            <a:off x="4000500" y="7411774"/>
            <a:ext cx="4114800" cy="2684727"/>
          </a:xfrm>
          <a:custGeom>
            <a:avLst/>
            <a:gdLst/>
            <a:ahLst/>
            <a:cxnLst/>
            <a:rect l="l" t="t" r="r" b="b"/>
            <a:pathLst>
              <a:path w="4114800" h="2684727">
                <a:moveTo>
                  <a:pt x="0" y="0"/>
                </a:moveTo>
                <a:lnTo>
                  <a:pt x="4114800" y="0"/>
                </a:lnTo>
                <a:lnTo>
                  <a:pt x="4114800" y="2684727"/>
                </a:lnTo>
                <a:lnTo>
                  <a:pt x="0" y="2684727"/>
                </a:lnTo>
                <a:lnTo>
                  <a:pt x="0" y="0"/>
                </a:lnTo>
                <a:close/>
              </a:path>
            </a:pathLst>
          </a:custGeom>
          <a:blipFill>
            <a:blip r:embed="rId6"/>
            <a:stretch>
              <a:fillRect/>
            </a:stretch>
          </a:blipFill>
        </p:spPr>
      </p:sp>
      <p:sp>
        <p:nvSpPr>
          <p:cNvPr id="19" name="Freeform 3"/>
          <p:cNvSpPr/>
          <p:nvPr/>
        </p:nvSpPr>
        <p:spPr>
          <a:xfrm>
            <a:off x="4234511" y="3964488"/>
            <a:ext cx="10219027" cy="6298212"/>
          </a:xfrm>
          <a:custGeom>
            <a:avLst/>
            <a:gdLst/>
            <a:ahLst/>
            <a:cxnLst/>
            <a:rect l="l" t="t" r="r" b="b"/>
            <a:pathLst>
              <a:path w="10219027" h="7116159">
                <a:moveTo>
                  <a:pt x="0" y="0"/>
                </a:moveTo>
                <a:lnTo>
                  <a:pt x="10219028" y="0"/>
                </a:lnTo>
                <a:lnTo>
                  <a:pt x="10219028" y="7116158"/>
                </a:lnTo>
                <a:lnTo>
                  <a:pt x="0" y="7116158"/>
                </a:lnTo>
                <a:lnTo>
                  <a:pt x="0" y="0"/>
                </a:lnTo>
                <a:close/>
              </a:path>
            </a:pathLst>
          </a:custGeom>
          <a:blipFill>
            <a:blip r:embed="rId7"/>
            <a:stretch>
              <a:fillRect/>
            </a:stretch>
          </a:blipFill>
        </p:spPr>
      </p:sp>
      <p:sp>
        <p:nvSpPr>
          <p:cNvPr id="20" name="Freeform 7"/>
          <p:cNvSpPr/>
          <p:nvPr/>
        </p:nvSpPr>
        <p:spPr>
          <a:xfrm>
            <a:off x="14036873" y="7411775"/>
            <a:ext cx="4251127" cy="2835688"/>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8"/>
            <a:stretch>
              <a:fillRect/>
            </a:stretch>
          </a:blipFill>
        </p:spPr>
      </p:sp>
      <p:sp>
        <p:nvSpPr>
          <p:cNvPr id="24" name="Freeform 7"/>
          <p:cNvSpPr/>
          <p:nvPr/>
        </p:nvSpPr>
        <p:spPr>
          <a:xfrm>
            <a:off x="-57150" y="8164929"/>
            <a:ext cx="4114800" cy="215654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8"/>
            <a:stretch>
              <a:fillRect/>
            </a:stretch>
          </a:blipFill>
        </p:spPr>
      </p:sp>
      <p:sp>
        <p:nvSpPr>
          <p:cNvPr id="25" name="Freeform 7"/>
          <p:cNvSpPr/>
          <p:nvPr/>
        </p:nvSpPr>
        <p:spPr>
          <a:xfrm>
            <a:off x="4000500" y="7734300"/>
            <a:ext cx="5501050" cy="2552700"/>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8"/>
            <a:stretch>
              <a:fillRect/>
            </a:stretch>
          </a:blipFill>
        </p:spPr>
      </p:sp>
      <p:sp>
        <p:nvSpPr>
          <p:cNvPr id="26" name="Freeform 7"/>
          <p:cNvSpPr/>
          <p:nvPr/>
        </p:nvSpPr>
        <p:spPr>
          <a:xfrm flipH="1">
            <a:off x="9372599" y="7411774"/>
            <a:ext cx="5756789" cy="289246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8"/>
            <a:stretch>
              <a:fillRect/>
            </a:stretch>
          </a:blipFill>
        </p:spPr>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3973" y="489868"/>
            <a:ext cx="10397251" cy="2745654"/>
          </a:xfrm>
          <a:prstGeom prst="rect">
            <a:avLst/>
          </a:prstGeom>
        </p:spPr>
      </p:pic>
    </p:spTree>
    <p:extLst>
      <p:ext uri="{BB962C8B-B14F-4D97-AF65-F5344CB8AC3E}">
        <p14:creationId xmlns:p14="http://schemas.microsoft.com/office/powerpoint/2010/main" val="4209988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
        <p:nvSpPr>
          <p:cNvPr id="5" name="Rectangle 4"/>
          <p:cNvSpPr/>
          <p:nvPr/>
        </p:nvSpPr>
        <p:spPr>
          <a:xfrm>
            <a:off x="7587635" y="693407"/>
            <a:ext cx="10700365" cy="1069075"/>
          </a:xfrm>
          <a:prstGeom prst="rect">
            <a:avLst/>
          </a:prstGeom>
        </p:spPr>
        <p:txBody>
          <a:bodyPr wrap="none">
            <a:spAutoFit/>
          </a:bodyPr>
          <a:lstStyle/>
          <a:p>
            <a:pPr>
              <a:lnSpc>
                <a:spcPct val="115000"/>
              </a:lnSpc>
              <a:spcAft>
                <a:spcPts val="0"/>
              </a:spcAft>
            </a:pPr>
            <a:r>
              <a:rPr lang="en-US" sz="6000" b="1">
                <a:solidFill>
                  <a:srgbClr val="FF0000"/>
                </a:solidFill>
                <a:latin typeface="Times New Roman" panose="02020603050405020304" pitchFamily="18" charset="0"/>
                <a:ea typeface="Calibri" panose="020F0502020204030204" pitchFamily="34" charset="0"/>
              </a:rPr>
              <a:t>I. ĐỌC – KHÁM PHÁ CHUNG</a:t>
            </a:r>
            <a:endParaRPr lang="en-GB" sz="66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129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75801" y="7219315"/>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p:cNvSpPr txBox="1"/>
            <p:nvPr/>
          </p:nvSpPr>
          <p:spPr>
            <a:xfrm>
              <a:off x="0" y="-38100"/>
              <a:ext cx="4836557" cy="57511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6"/>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Rectangle 5"/>
          <p:cNvSpPr/>
          <p:nvPr/>
        </p:nvSpPr>
        <p:spPr>
          <a:xfrm>
            <a:off x="5105400" y="495300"/>
            <a:ext cx="7759368" cy="1069075"/>
          </a:xfrm>
          <a:prstGeom prst="rect">
            <a:avLst/>
          </a:prstGeom>
        </p:spPr>
        <p:txBody>
          <a:bodyPr wrap="none">
            <a:spAutoFit/>
          </a:bodyPr>
          <a:lstStyle/>
          <a:p>
            <a:pPr algn="just">
              <a:lnSpc>
                <a:spcPct val="115000"/>
              </a:lnSpc>
              <a:spcAft>
                <a:spcPts val="800"/>
              </a:spcAft>
              <a:tabLst>
                <a:tab pos="1386840" algn="l"/>
              </a:tabLst>
            </a:pPr>
            <a:r>
              <a:rPr lang="en-US" sz="6000" b="1">
                <a:latin typeface="Times New Roman" panose="02020603050405020304" pitchFamily="18" charset="0"/>
                <a:ea typeface="MS Mincho"/>
                <a:cs typeface="Times New Roman" panose="02020603050405020304" pitchFamily="18" charset="0"/>
              </a:rPr>
              <a:t>1. Tác giả Quang Dũng</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4" descr="Quang Dũng của một Tây Tiến khác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8600" y="2438102"/>
            <a:ext cx="5454561" cy="60403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256" y="2438102"/>
            <a:ext cx="4648200" cy="60403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7348" y="2443544"/>
            <a:ext cx="4535451" cy="60775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648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75801" y="7219315"/>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p:cNvSpPr txBox="1"/>
            <p:nvPr/>
          </p:nvSpPr>
          <p:spPr>
            <a:xfrm>
              <a:off x="0" y="-38100"/>
              <a:ext cx="4836557" cy="57511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7706873">
            <a:off x="-259527" y="194475"/>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8" name="Picture 7"/>
          <p:cNvPicPr/>
          <p:nvPr/>
        </p:nvPicPr>
        <p:blipFill>
          <a:blip r:embed="rId4"/>
          <a:stretch>
            <a:fillRect/>
          </a:stretch>
        </p:blipFill>
        <p:spPr>
          <a:xfrm>
            <a:off x="4343400" y="0"/>
            <a:ext cx="10115927" cy="10287000"/>
          </a:xfrm>
          <a:prstGeom prst="rect">
            <a:avLst/>
          </a:prstGeom>
        </p:spPr>
      </p:pic>
      <p:sp>
        <p:nvSpPr>
          <p:cNvPr id="9" name="Freeform 16"/>
          <p:cNvSpPr/>
          <p:nvPr/>
        </p:nvSpPr>
        <p:spPr>
          <a:xfrm rot="11264420">
            <a:off x="13266999" y="-437037"/>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609641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3742</Words>
  <Application>Microsoft Office PowerPoint</Application>
  <PresentationFormat>Custom</PresentationFormat>
  <Paragraphs>168</Paragraphs>
  <Slides>50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Brown Aesthetic Group Project Presentation</dc:title>
  <dc:creator>Admin</dc:creator>
  <cp:lastModifiedBy>Admin</cp:lastModifiedBy>
  <cp:revision>257</cp:revision>
  <dcterms:created xsi:type="dcterms:W3CDTF">2006-08-16T00:00:00Z</dcterms:created>
  <dcterms:modified xsi:type="dcterms:W3CDTF">2024-10-09T04:53:13Z</dcterms:modified>
  <dc:identifier>DAF1FK1Cwws</dc:identifier>
</cp:coreProperties>
</file>