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7" r:id="rId4"/>
    <p:sldMasterId id="2147483699" r:id="rId5"/>
    <p:sldMasterId id="2147483711" r:id="rId6"/>
    <p:sldMasterId id="2147483714" r:id="rId7"/>
    <p:sldMasterId id="2147483719" r:id="rId8"/>
    <p:sldMasterId id="2147483724" r:id="rId9"/>
    <p:sldMasterId id="2147483729" r:id="rId10"/>
    <p:sldMasterId id="2147483731" r:id="rId11"/>
  </p:sldMasterIdLst>
  <p:notesMasterIdLst>
    <p:notesMasterId r:id="rId76"/>
  </p:notesMasterIdLst>
  <p:sldIdLst>
    <p:sldId id="256" r:id="rId12"/>
    <p:sldId id="280" r:id="rId13"/>
    <p:sldId id="285" r:id="rId14"/>
    <p:sldId id="287" r:id="rId15"/>
    <p:sldId id="286" r:id="rId16"/>
    <p:sldId id="259" r:id="rId17"/>
    <p:sldId id="288" r:id="rId18"/>
    <p:sldId id="303" r:id="rId19"/>
    <p:sldId id="289" r:id="rId20"/>
    <p:sldId id="292" r:id="rId21"/>
    <p:sldId id="293" r:id="rId22"/>
    <p:sldId id="301" r:id="rId23"/>
    <p:sldId id="296" r:id="rId24"/>
    <p:sldId id="295" r:id="rId25"/>
    <p:sldId id="298" r:id="rId26"/>
    <p:sldId id="306" r:id="rId27"/>
    <p:sldId id="310" r:id="rId28"/>
    <p:sldId id="304" r:id="rId29"/>
    <p:sldId id="309" r:id="rId30"/>
    <p:sldId id="312" r:id="rId31"/>
    <p:sldId id="307" r:id="rId32"/>
    <p:sldId id="308" r:id="rId33"/>
    <p:sldId id="261" r:id="rId34"/>
    <p:sldId id="314" r:id="rId35"/>
    <p:sldId id="315" r:id="rId36"/>
    <p:sldId id="316" r:id="rId37"/>
    <p:sldId id="318" r:id="rId38"/>
    <p:sldId id="319" r:id="rId39"/>
    <p:sldId id="322" r:id="rId40"/>
    <p:sldId id="323" r:id="rId41"/>
    <p:sldId id="320" r:id="rId42"/>
    <p:sldId id="321" r:id="rId43"/>
    <p:sldId id="324" r:id="rId44"/>
    <p:sldId id="325" r:id="rId45"/>
    <p:sldId id="331" r:id="rId46"/>
    <p:sldId id="326" r:id="rId47"/>
    <p:sldId id="333" r:id="rId48"/>
    <p:sldId id="335" r:id="rId49"/>
    <p:sldId id="328" r:id="rId50"/>
    <p:sldId id="330" r:id="rId51"/>
    <p:sldId id="336" r:id="rId52"/>
    <p:sldId id="327" r:id="rId53"/>
    <p:sldId id="332" r:id="rId54"/>
    <p:sldId id="355" r:id="rId55"/>
    <p:sldId id="329" r:id="rId56"/>
    <p:sldId id="338" r:id="rId57"/>
    <p:sldId id="339" r:id="rId58"/>
    <p:sldId id="340" r:id="rId59"/>
    <p:sldId id="334" r:id="rId60"/>
    <p:sldId id="342" r:id="rId61"/>
    <p:sldId id="343" r:id="rId62"/>
    <p:sldId id="262" r:id="rId63"/>
    <p:sldId id="344" r:id="rId64"/>
    <p:sldId id="345" r:id="rId65"/>
    <p:sldId id="347" r:id="rId66"/>
    <p:sldId id="348" r:id="rId67"/>
    <p:sldId id="341" r:id="rId68"/>
    <p:sldId id="349" r:id="rId69"/>
    <p:sldId id="263" r:id="rId70"/>
    <p:sldId id="350" r:id="rId71"/>
    <p:sldId id="351" r:id="rId72"/>
    <p:sldId id="352" r:id="rId73"/>
    <p:sldId id="353" r:id="rId74"/>
    <p:sldId id="354"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65"/>
    <p:restoredTop sz="95909"/>
  </p:normalViewPr>
  <p:slideViewPr>
    <p:cSldViewPr snapToGrid="0" snapToObjects="1">
      <p:cViewPr varScale="1">
        <p:scale>
          <a:sx n="70" d="100"/>
          <a:sy n="70" d="100"/>
        </p:scale>
        <p:origin x="3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6D441-81B6-4201-A268-3E27ADA18B8A}" type="datetimeFigureOut">
              <a:rPr lang="en-GB" smtClean="0"/>
              <a:t>26/05/2024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EA5BA-1C51-4386-9986-77F0C70EDACF}" type="slidenum">
              <a:rPr lang="en-GB" smtClean="0"/>
              <a:t>‹#›</a:t>
            </a:fld>
            <a:endParaRPr lang="en-GB"/>
          </a:p>
        </p:txBody>
      </p:sp>
    </p:spTree>
    <p:extLst>
      <p:ext uri="{BB962C8B-B14F-4D97-AF65-F5344CB8AC3E}">
        <p14:creationId xmlns:p14="http://schemas.microsoft.com/office/powerpoint/2010/main" val="193419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171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0273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9976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6384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91658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7.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865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76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597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58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105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023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270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939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35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29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435429" y="5558971"/>
            <a:ext cx="3744685" cy="856343"/>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5671631" y="2686262"/>
            <a:ext cx="5907314" cy="4171738"/>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079517" y="2804885"/>
            <a:ext cx="5112483" cy="3610429"/>
          </a:xfrm>
          <a:prstGeom prst="rect">
            <a:avLst/>
          </a:prstGeom>
        </p:spPr>
      </p:pic>
    </p:spTree>
    <p:extLst>
      <p:ext uri="{BB962C8B-B14F-4D97-AF65-F5344CB8AC3E}">
        <p14:creationId xmlns:p14="http://schemas.microsoft.com/office/powerpoint/2010/main" val="265104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97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9001760" y="-24821"/>
            <a:ext cx="3190240" cy="2999479"/>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spTree>
    <p:extLst>
      <p:ext uri="{BB962C8B-B14F-4D97-AF65-F5344CB8AC3E}">
        <p14:creationId xmlns:p14="http://schemas.microsoft.com/office/powerpoint/2010/main" val="19829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435429" y="5558971"/>
            <a:ext cx="3744685" cy="856343"/>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0123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493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741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0" y="0"/>
            <a:ext cx="3962400" cy="234696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spTree>
    <p:extLst>
      <p:ext uri="{BB962C8B-B14F-4D97-AF65-F5344CB8AC3E}">
        <p14:creationId xmlns:p14="http://schemas.microsoft.com/office/powerpoint/2010/main" val="274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3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400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265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301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05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07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7" y="6284139"/>
            <a:ext cx="12192189" cy="56363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pic>
        <p:nvPicPr>
          <p:cNvPr id="10" name="Google Shape;10;p2"/>
          <p:cNvPicPr preferRelativeResize="0"/>
          <p:nvPr/>
        </p:nvPicPr>
        <p:blipFill>
          <a:blip r:embed="rId2"/>
          <a:stretch>
            <a:fillRect/>
          </a:stretch>
        </p:blipFill>
        <p:spPr>
          <a:xfrm rot="10800000" flipH="1">
            <a:off x="-72432" y="3386633"/>
            <a:ext cx="1579667" cy="2224833"/>
          </a:xfrm>
          <a:prstGeom prst="rect">
            <a:avLst/>
          </a:prstGeom>
          <a:noFill/>
          <a:ln>
            <a:noFill/>
          </a:ln>
        </p:spPr>
      </p:pic>
      <p:pic>
        <p:nvPicPr>
          <p:cNvPr id="11" name="Google Shape;11;p2"/>
          <p:cNvPicPr preferRelativeResize="0"/>
          <p:nvPr/>
        </p:nvPicPr>
        <p:blipFill>
          <a:blip r:embed="rId3"/>
          <a:stretch>
            <a:fillRect/>
          </a:stretch>
        </p:blipFill>
        <p:spPr>
          <a:xfrm rot="2101870">
            <a:off x="623532" y="1617997"/>
            <a:ext cx="1893007" cy="615600"/>
          </a:xfrm>
          <a:prstGeom prst="rect">
            <a:avLst/>
          </a:prstGeom>
          <a:noFill/>
          <a:ln>
            <a:noFill/>
          </a:ln>
        </p:spPr>
      </p:pic>
      <p:sp>
        <p:nvSpPr>
          <p:cNvPr id="12" name="Google Shape;12;p2"/>
          <p:cNvSpPr txBox="1">
            <a:spLocks noGrp="1"/>
          </p:cNvSpPr>
          <p:nvPr>
            <p:ph type="subTitle" idx="1"/>
          </p:nvPr>
        </p:nvSpPr>
        <p:spPr>
          <a:xfrm>
            <a:off x="2707767" y="4749467"/>
            <a:ext cx="85332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400">
                <a:solidFill>
                  <a:schemeClr val="accent3"/>
                </a:solidFill>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a:endParaRPr/>
          </a:p>
        </p:txBody>
      </p:sp>
      <p:sp>
        <p:nvSpPr>
          <p:cNvPr id="13" name="Google Shape;13;p2"/>
          <p:cNvSpPr txBox="1">
            <a:spLocks noGrp="1"/>
          </p:cNvSpPr>
          <p:nvPr>
            <p:ph type="ctrTitle"/>
          </p:nvPr>
        </p:nvSpPr>
        <p:spPr>
          <a:xfrm>
            <a:off x="2707767" y="1287300"/>
            <a:ext cx="8533200" cy="320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8665" b="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pic>
        <p:nvPicPr>
          <p:cNvPr id="14" name="Google Shape;14;p2"/>
          <p:cNvPicPr preferRelativeResize="0"/>
          <p:nvPr/>
        </p:nvPicPr>
        <p:blipFill>
          <a:blip r:embed="rId4"/>
          <a:stretch>
            <a:fillRect/>
          </a:stretch>
        </p:blipFill>
        <p:spPr>
          <a:xfrm rot="4065820">
            <a:off x="2403436" y="-791928"/>
            <a:ext cx="1556363" cy="1824557"/>
          </a:xfrm>
          <a:prstGeom prst="rect">
            <a:avLst/>
          </a:prstGeom>
          <a:noFill/>
          <a:ln>
            <a:noFill/>
          </a:ln>
        </p:spPr>
      </p:pic>
      <p:pic>
        <p:nvPicPr>
          <p:cNvPr id="15" name="Google Shape;15;p2"/>
          <p:cNvPicPr preferRelativeResize="0"/>
          <p:nvPr/>
        </p:nvPicPr>
        <p:blipFill>
          <a:blip r:embed="rId5"/>
          <a:stretch>
            <a:fillRect/>
          </a:stretch>
        </p:blipFill>
        <p:spPr>
          <a:xfrm>
            <a:off x="-1434012" y="-1508900"/>
            <a:ext cx="4855453" cy="4080191"/>
          </a:xfrm>
          <a:prstGeom prst="rect">
            <a:avLst/>
          </a:prstGeom>
          <a:noFill/>
          <a:ln>
            <a:noFill/>
          </a:ln>
        </p:spPr>
      </p:pic>
      <p:pic>
        <p:nvPicPr>
          <p:cNvPr id="16" name="Google Shape;16;p2"/>
          <p:cNvPicPr preferRelativeResize="0"/>
          <p:nvPr/>
        </p:nvPicPr>
        <p:blipFill>
          <a:blip r:embed="rId6"/>
          <a:stretch>
            <a:fillRect/>
          </a:stretch>
        </p:blipFill>
        <p:spPr>
          <a:xfrm rot="1392348">
            <a:off x="-1250703" y="1239193"/>
            <a:ext cx="3635132" cy="3228351"/>
          </a:xfrm>
          <a:prstGeom prst="rect">
            <a:avLst/>
          </a:prstGeom>
          <a:noFill/>
          <a:ln>
            <a:noFill/>
          </a:ln>
        </p:spPr>
      </p:pic>
      <p:pic>
        <p:nvPicPr>
          <p:cNvPr id="17" name="Google Shape;17;p2"/>
          <p:cNvPicPr preferRelativeResize="0"/>
          <p:nvPr/>
        </p:nvPicPr>
        <p:blipFill>
          <a:blip r:embed="rId7"/>
          <a:stretch>
            <a:fillRect/>
          </a:stretch>
        </p:blipFill>
        <p:spPr>
          <a:xfrm rot="504750">
            <a:off x="10305329" y="3956220"/>
            <a:ext cx="3181675" cy="3669756"/>
          </a:xfrm>
          <a:prstGeom prst="rect">
            <a:avLst/>
          </a:prstGeom>
          <a:noFill/>
          <a:ln>
            <a:noFill/>
          </a:ln>
        </p:spPr>
      </p:pic>
    </p:spTree>
    <p:extLst>
      <p:ext uri="{BB962C8B-B14F-4D97-AF65-F5344CB8AC3E}">
        <p14:creationId xmlns:p14="http://schemas.microsoft.com/office/powerpoint/2010/main" val="3611759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A2DD0F7-5D52-48AE-8A3D-241CCA88A5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92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0C7A354-9BB5-4783-9239-ABC77CB17E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074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47BA699-88B9-4D2C-8F89-630160543C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11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24DFE40-40ED-47B5-871D-3F41546480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258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F41DBED-0F73-42D6-9FAB-B75751852AA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287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3A7D03D-2160-42D2-84BF-2C043316E27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98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DC81DF0-0BAD-4003-8A7E-39775513B59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75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7CDC521-B97D-4A7E-9FAC-D8E5F47711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507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058E434-E56B-4149-8113-1419AEF6AC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769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73B9395-15B1-4B31-8052-EC1F754ABC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2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29A3E91-5645-4B8F-BBDA-62B59089C8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86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0604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08520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0523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95517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254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83774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3828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84095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98680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56942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26/05/2024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4546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475E0F57-EEA1-4A8B-9311-4AD2064A14C0}"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658003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088421"/>
            <a:fld id="{7FE5A9CD-1CA5-4BB6-ABF6-C3DB2F9C09D1}" type="datetimeFigureOut">
              <a:rPr lang="en-US" sz="2150" smtClean="0">
                <a:solidFill>
                  <a:prstClr val="black"/>
                </a:solidFill>
              </a:rPr>
              <a:pPr defTabSz="1088421"/>
              <a:t>5/26/2024</a:t>
            </a:fld>
            <a:endParaRPr lang="en-US" sz="215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088421"/>
            <a:endParaRPr lang="en-US" sz="215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088421"/>
            <a:fld id="{E9E3A461-C528-4C33-83FA-271D1850C3B5}"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408995588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1902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088421"/>
            <a:fld id="{7FE5A9CD-1CA5-4BB6-ABF6-C3DB2F9C09D1}" type="datetimeFigureOut">
              <a:rPr lang="en-US" sz="2150" smtClean="0">
                <a:solidFill>
                  <a:prstClr val="black"/>
                </a:solidFill>
              </a:rPr>
              <a:pPr defTabSz="1088421"/>
              <a:t>5/26/2024</a:t>
            </a:fld>
            <a:endParaRPr lang="en-US" sz="215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088421"/>
            <a:endParaRPr lang="en-US" sz="215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088421"/>
            <a:fld id="{E9E3A461-C528-4C33-83FA-271D1850C3B5}"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918786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F5777671-8709-4A63-837D-B723CF4BE6DA}"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2154765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24775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1379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088421"/>
            <a:fld id="{7FE5A9CD-1CA5-4BB6-ABF6-C3DB2F9C09D1}" type="datetimeFigureOut">
              <a:rPr lang="en-US" sz="2150" smtClean="0">
                <a:solidFill>
                  <a:prstClr val="black"/>
                </a:solidFill>
              </a:rPr>
              <a:pPr defTabSz="1088421"/>
              <a:t>5/26/2024</a:t>
            </a:fld>
            <a:endParaRPr lang="en-US" sz="215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088421"/>
            <a:endParaRPr lang="en-US" sz="215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088421"/>
            <a:fld id="{E9E3A461-C528-4C33-83FA-271D1850C3B5}"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150253548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F5777671-8709-4A63-837D-B723CF4BE6DA}"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2304771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45896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8843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F5777671-8709-4A63-837D-B723CF4BE6DA}"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4208830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7570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13549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4FCE717C-4959-4E59-8C75-A046002CFEC3}" type="slidenum">
              <a:rPr lang="en-US"/>
              <a:pPr>
                <a:defRPr/>
              </a:pPr>
              <a:t>‹#›</a:t>
            </a:fld>
            <a:endParaRPr lang="en-US"/>
          </a:p>
        </p:txBody>
      </p:sp>
    </p:spTree>
    <p:extLst>
      <p:ext uri="{BB962C8B-B14F-4D97-AF65-F5344CB8AC3E}">
        <p14:creationId xmlns:p14="http://schemas.microsoft.com/office/powerpoint/2010/main" val="2662956174"/>
      </p:ext>
    </p:extLst>
  </p:cSld>
  <p:clrMapOvr>
    <a:masterClrMapping/>
  </p:clrMapOvr>
  <p:transition>
    <p:wheel spokes="8"/>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163CD0AB-BB32-4171-804B-31764D873E3A}" type="slidenum">
              <a:rPr lang="en-US"/>
              <a:pPr>
                <a:defRPr/>
              </a:pPr>
              <a:t>‹#›</a:t>
            </a:fld>
            <a:endParaRPr lang="en-US"/>
          </a:p>
        </p:txBody>
      </p:sp>
    </p:spTree>
    <p:extLst>
      <p:ext uri="{BB962C8B-B14F-4D97-AF65-F5344CB8AC3E}">
        <p14:creationId xmlns:p14="http://schemas.microsoft.com/office/powerpoint/2010/main" val="2375851634"/>
      </p:ext>
    </p:extLst>
  </p:cSld>
  <p:clrMapOvr>
    <a:masterClrMapping/>
  </p:clrMapOvr>
  <p:transition>
    <p:wheel spokes="8"/>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95F11E7F-F439-42D6-AD7B-AEFD96E7604F}" type="slidenum">
              <a:rPr lang="en-US"/>
              <a:pPr>
                <a:defRPr/>
              </a:pPr>
              <a:t>‹#›</a:t>
            </a:fld>
            <a:endParaRPr lang="en-US"/>
          </a:p>
        </p:txBody>
      </p:sp>
    </p:spTree>
    <p:extLst>
      <p:ext uri="{BB962C8B-B14F-4D97-AF65-F5344CB8AC3E}">
        <p14:creationId xmlns:p14="http://schemas.microsoft.com/office/powerpoint/2010/main" val="4251481815"/>
      </p:ext>
    </p:extLst>
  </p:cSld>
  <p:clrMapOvr>
    <a:masterClrMapping/>
  </p:clrMapOvr>
  <p:transition>
    <p:wheel spokes="8"/>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b="0"/>
            </a:lvl1pPr>
          </a:lstStyle>
          <a:p>
            <a:pPr>
              <a:defRPr/>
            </a:pPr>
            <a:endParaRPr lang="en-US"/>
          </a:p>
        </p:txBody>
      </p:sp>
      <p:sp>
        <p:nvSpPr>
          <p:cNvPr id="6" name="Footer Placeholder 4"/>
          <p:cNvSpPr>
            <a:spLocks noGrp="1"/>
          </p:cNvSpPr>
          <p:nvPr>
            <p:ph type="ftr" sz="quarter" idx="11"/>
          </p:nvPr>
        </p:nvSpPr>
        <p:spPr/>
        <p:txBody>
          <a:bodyPr/>
          <a:lstStyle>
            <a:lvl1pPr>
              <a:defRPr b="0"/>
            </a:lvl1pPr>
          </a:lstStyle>
          <a:p>
            <a:pPr>
              <a:defRPr/>
            </a:pPr>
            <a:endParaRPr lang="en-US"/>
          </a:p>
        </p:txBody>
      </p:sp>
      <p:sp>
        <p:nvSpPr>
          <p:cNvPr id="7" name="Slide Number Placeholder 5"/>
          <p:cNvSpPr>
            <a:spLocks noGrp="1"/>
          </p:cNvSpPr>
          <p:nvPr>
            <p:ph type="sldNum" sz="quarter" idx="12"/>
          </p:nvPr>
        </p:nvSpPr>
        <p:spPr/>
        <p:txBody>
          <a:bodyPr/>
          <a:lstStyle>
            <a:lvl1pPr>
              <a:defRPr b="0"/>
            </a:lvl1pPr>
          </a:lstStyle>
          <a:p>
            <a:pPr>
              <a:defRPr/>
            </a:pPr>
            <a:fld id="{7F798C9C-08F1-4FF5-BCD2-5EBAF40F0BEA}" type="slidenum">
              <a:rPr lang="en-US"/>
              <a:pPr>
                <a:defRPr/>
              </a:pPr>
              <a:t>‹#›</a:t>
            </a:fld>
            <a:endParaRPr lang="en-US"/>
          </a:p>
        </p:txBody>
      </p:sp>
    </p:spTree>
    <p:extLst>
      <p:ext uri="{BB962C8B-B14F-4D97-AF65-F5344CB8AC3E}">
        <p14:creationId xmlns:p14="http://schemas.microsoft.com/office/powerpoint/2010/main" val="865463479"/>
      </p:ext>
    </p:extLst>
  </p:cSld>
  <p:clrMapOvr>
    <a:masterClrMapping/>
  </p:clrMapOvr>
  <p:transition>
    <p:wheel spokes="8"/>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b="0"/>
            </a:lvl1pPr>
          </a:lstStyle>
          <a:p>
            <a:pPr>
              <a:defRPr/>
            </a:pPr>
            <a:endParaRPr lang="en-US"/>
          </a:p>
        </p:txBody>
      </p:sp>
      <p:sp>
        <p:nvSpPr>
          <p:cNvPr id="8" name="Footer Placeholder 4"/>
          <p:cNvSpPr>
            <a:spLocks noGrp="1"/>
          </p:cNvSpPr>
          <p:nvPr>
            <p:ph type="ftr" sz="quarter" idx="11"/>
          </p:nvPr>
        </p:nvSpPr>
        <p:spPr/>
        <p:txBody>
          <a:bodyPr/>
          <a:lstStyle>
            <a:lvl1pPr>
              <a:defRPr b="0"/>
            </a:lvl1pPr>
          </a:lstStyle>
          <a:p>
            <a:pPr>
              <a:defRPr/>
            </a:pPr>
            <a:endParaRPr lang="en-US"/>
          </a:p>
        </p:txBody>
      </p:sp>
      <p:sp>
        <p:nvSpPr>
          <p:cNvPr id="9" name="Slide Number Placeholder 5"/>
          <p:cNvSpPr>
            <a:spLocks noGrp="1"/>
          </p:cNvSpPr>
          <p:nvPr>
            <p:ph type="sldNum" sz="quarter" idx="12"/>
          </p:nvPr>
        </p:nvSpPr>
        <p:spPr/>
        <p:txBody>
          <a:bodyPr/>
          <a:lstStyle>
            <a:lvl1pPr>
              <a:defRPr b="0"/>
            </a:lvl1pPr>
          </a:lstStyle>
          <a:p>
            <a:pPr>
              <a:defRPr/>
            </a:pPr>
            <a:fld id="{FBF6C203-0534-4142-ACAE-FF5C8AF87636}" type="slidenum">
              <a:rPr lang="en-US"/>
              <a:pPr>
                <a:defRPr/>
              </a:pPr>
              <a:t>‹#›</a:t>
            </a:fld>
            <a:endParaRPr lang="en-US"/>
          </a:p>
        </p:txBody>
      </p:sp>
    </p:spTree>
    <p:extLst>
      <p:ext uri="{BB962C8B-B14F-4D97-AF65-F5344CB8AC3E}">
        <p14:creationId xmlns:p14="http://schemas.microsoft.com/office/powerpoint/2010/main" val="672612985"/>
      </p:ext>
    </p:extLst>
  </p:cSld>
  <p:clrMapOvr>
    <a:masterClrMapping/>
  </p:clrMapOvr>
  <p:transition>
    <p:wheel spokes="8"/>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b="0"/>
            </a:lvl1pPr>
          </a:lstStyle>
          <a:p>
            <a:pPr>
              <a:defRPr/>
            </a:pPr>
            <a:endParaRPr lang="en-US"/>
          </a:p>
        </p:txBody>
      </p:sp>
      <p:sp>
        <p:nvSpPr>
          <p:cNvPr id="4" name="Footer Placeholder 4"/>
          <p:cNvSpPr>
            <a:spLocks noGrp="1"/>
          </p:cNvSpPr>
          <p:nvPr>
            <p:ph type="ftr" sz="quarter" idx="11"/>
          </p:nvPr>
        </p:nvSpPr>
        <p:spPr/>
        <p:txBody>
          <a:bodyPr/>
          <a:lstStyle>
            <a:lvl1pPr>
              <a:defRPr b="0"/>
            </a:lvl1pPr>
          </a:lstStyle>
          <a:p>
            <a:pPr>
              <a:defRPr/>
            </a:pPr>
            <a:endParaRPr lang="en-US"/>
          </a:p>
        </p:txBody>
      </p:sp>
      <p:sp>
        <p:nvSpPr>
          <p:cNvPr id="5" name="Slide Number Placeholder 5"/>
          <p:cNvSpPr>
            <a:spLocks noGrp="1"/>
          </p:cNvSpPr>
          <p:nvPr>
            <p:ph type="sldNum" sz="quarter" idx="12"/>
          </p:nvPr>
        </p:nvSpPr>
        <p:spPr/>
        <p:txBody>
          <a:bodyPr/>
          <a:lstStyle>
            <a:lvl1pPr>
              <a:defRPr b="0"/>
            </a:lvl1pPr>
          </a:lstStyle>
          <a:p>
            <a:pPr>
              <a:defRPr/>
            </a:pPr>
            <a:fld id="{0C6A1F39-36C7-4D38-8D29-5DB386AB64CB}" type="slidenum">
              <a:rPr lang="en-US"/>
              <a:pPr>
                <a:defRPr/>
              </a:pPr>
              <a:t>‹#›</a:t>
            </a:fld>
            <a:endParaRPr lang="en-US"/>
          </a:p>
        </p:txBody>
      </p:sp>
    </p:spTree>
    <p:extLst>
      <p:ext uri="{BB962C8B-B14F-4D97-AF65-F5344CB8AC3E}">
        <p14:creationId xmlns:p14="http://schemas.microsoft.com/office/powerpoint/2010/main" val="2902168982"/>
      </p:ext>
    </p:extLst>
  </p:cSld>
  <p:clrMapOvr>
    <a:masterClrMapping/>
  </p:clrMapOvr>
  <p:transition>
    <p:wheel spokes="8"/>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vl1pPr>
          </a:lstStyle>
          <a:p>
            <a:pPr>
              <a:defRPr/>
            </a:pPr>
            <a:endParaRPr lang="en-US"/>
          </a:p>
        </p:txBody>
      </p:sp>
      <p:sp>
        <p:nvSpPr>
          <p:cNvPr id="3" name="Footer Placeholder 4"/>
          <p:cNvSpPr>
            <a:spLocks noGrp="1"/>
          </p:cNvSpPr>
          <p:nvPr>
            <p:ph type="ftr" sz="quarter" idx="11"/>
          </p:nvPr>
        </p:nvSpPr>
        <p:spPr/>
        <p:txBody>
          <a:bodyPr/>
          <a:lstStyle>
            <a:lvl1pPr>
              <a:defRPr b="0"/>
            </a:lvl1pPr>
          </a:lstStyle>
          <a:p>
            <a:pPr>
              <a:defRPr/>
            </a:pPr>
            <a:endParaRPr lang="en-US"/>
          </a:p>
        </p:txBody>
      </p:sp>
      <p:sp>
        <p:nvSpPr>
          <p:cNvPr id="4" name="Slide Number Placeholder 5"/>
          <p:cNvSpPr>
            <a:spLocks noGrp="1"/>
          </p:cNvSpPr>
          <p:nvPr>
            <p:ph type="sldNum" sz="quarter" idx="12"/>
          </p:nvPr>
        </p:nvSpPr>
        <p:spPr/>
        <p:txBody>
          <a:bodyPr/>
          <a:lstStyle>
            <a:lvl1pPr>
              <a:defRPr b="0"/>
            </a:lvl1pPr>
          </a:lstStyle>
          <a:p>
            <a:pPr>
              <a:defRPr/>
            </a:pPr>
            <a:fld id="{906E6279-DF57-4B7C-854D-1C8E16A95618}" type="slidenum">
              <a:rPr lang="en-US"/>
              <a:pPr>
                <a:defRPr/>
              </a:pPr>
              <a:t>‹#›</a:t>
            </a:fld>
            <a:endParaRPr lang="en-US"/>
          </a:p>
        </p:txBody>
      </p:sp>
    </p:spTree>
    <p:extLst>
      <p:ext uri="{BB962C8B-B14F-4D97-AF65-F5344CB8AC3E}">
        <p14:creationId xmlns:p14="http://schemas.microsoft.com/office/powerpoint/2010/main" val="4173391626"/>
      </p:ext>
    </p:extLst>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b="0"/>
            </a:lvl1pPr>
          </a:lstStyle>
          <a:p>
            <a:pPr>
              <a:defRPr/>
            </a:pPr>
            <a:endParaRPr lang="en-US"/>
          </a:p>
        </p:txBody>
      </p:sp>
      <p:sp>
        <p:nvSpPr>
          <p:cNvPr id="6" name="Footer Placeholder 4"/>
          <p:cNvSpPr>
            <a:spLocks noGrp="1"/>
          </p:cNvSpPr>
          <p:nvPr>
            <p:ph type="ftr" sz="quarter" idx="11"/>
          </p:nvPr>
        </p:nvSpPr>
        <p:spPr/>
        <p:txBody>
          <a:bodyPr/>
          <a:lstStyle>
            <a:lvl1pPr>
              <a:defRPr b="0"/>
            </a:lvl1pPr>
          </a:lstStyle>
          <a:p>
            <a:pPr>
              <a:defRPr/>
            </a:pPr>
            <a:endParaRPr lang="en-US"/>
          </a:p>
        </p:txBody>
      </p:sp>
      <p:sp>
        <p:nvSpPr>
          <p:cNvPr id="7" name="Slide Number Placeholder 5"/>
          <p:cNvSpPr>
            <a:spLocks noGrp="1"/>
          </p:cNvSpPr>
          <p:nvPr>
            <p:ph type="sldNum" sz="quarter" idx="12"/>
          </p:nvPr>
        </p:nvSpPr>
        <p:spPr/>
        <p:txBody>
          <a:bodyPr/>
          <a:lstStyle>
            <a:lvl1pPr>
              <a:defRPr b="0"/>
            </a:lvl1pPr>
          </a:lstStyle>
          <a:p>
            <a:pPr>
              <a:defRPr/>
            </a:pPr>
            <a:fld id="{EC8E951B-52F4-4384-BCA5-DD2B785D58D8}" type="slidenum">
              <a:rPr lang="en-US"/>
              <a:pPr>
                <a:defRPr/>
              </a:pPr>
              <a:t>‹#›</a:t>
            </a:fld>
            <a:endParaRPr lang="en-US"/>
          </a:p>
        </p:txBody>
      </p:sp>
    </p:spTree>
    <p:extLst>
      <p:ext uri="{BB962C8B-B14F-4D97-AF65-F5344CB8AC3E}">
        <p14:creationId xmlns:p14="http://schemas.microsoft.com/office/powerpoint/2010/main" val="2039823160"/>
      </p:ext>
    </p:extLst>
  </p:cSld>
  <p:clrMapOvr>
    <a:masterClrMapping/>
  </p:clrMapOvr>
  <p:transition>
    <p:wheel spokes="8"/>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b="0"/>
            </a:lvl1pPr>
          </a:lstStyle>
          <a:p>
            <a:pPr>
              <a:defRPr/>
            </a:pPr>
            <a:endParaRPr lang="en-US"/>
          </a:p>
        </p:txBody>
      </p:sp>
      <p:sp>
        <p:nvSpPr>
          <p:cNvPr id="6" name="Footer Placeholder 4"/>
          <p:cNvSpPr>
            <a:spLocks noGrp="1"/>
          </p:cNvSpPr>
          <p:nvPr>
            <p:ph type="ftr" sz="quarter" idx="11"/>
          </p:nvPr>
        </p:nvSpPr>
        <p:spPr/>
        <p:txBody>
          <a:bodyPr/>
          <a:lstStyle>
            <a:lvl1pPr>
              <a:defRPr b="0"/>
            </a:lvl1pPr>
          </a:lstStyle>
          <a:p>
            <a:pPr>
              <a:defRPr/>
            </a:pPr>
            <a:endParaRPr lang="en-US"/>
          </a:p>
        </p:txBody>
      </p:sp>
      <p:sp>
        <p:nvSpPr>
          <p:cNvPr id="7" name="Slide Number Placeholder 5"/>
          <p:cNvSpPr>
            <a:spLocks noGrp="1"/>
          </p:cNvSpPr>
          <p:nvPr>
            <p:ph type="sldNum" sz="quarter" idx="12"/>
          </p:nvPr>
        </p:nvSpPr>
        <p:spPr/>
        <p:txBody>
          <a:bodyPr/>
          <a:lstStyle>
            <a:lvl1pPr>
              <a:defRPr b="0"/>
            </a:lvl1pPr>
          </a:lstStyle>
          <a:p>
            <a:pPr>
              <a:defRPr/>
            </a:pPr>
            <a:fld id="{0011B7BF-F9BF-4F8B-9AB0-4F45AD70B6E7}" type="slidenum">
              <a:rPr lang="en-US"/>
              <a:pPr>
                <a:defRPr/>
              </a:pPr>
              <a:t>‹#›</a:t>
            </a:fld>
            <a:endParaRPr lang="en-US"/>
          </a:p>
        </p:txBody>
      </p:sp>
    </p:spTree>
    <p:extLst>
      <p:ext uri="{BB962C8B-B14F-4D97-AF65-F5344CB8AC3E}">
        <p14:creationId xmlns:p14="http://schemas.microsoft.com/office/powerpoint/2010/main" val="4135342054"/>
      </p:ext>
    </p:extLst>
  </p:cSld>
  <p:clrMapOvr>
    <a:masterClrMapping/>
  </p:clrMapOvr>
  <p:transition>
    <p:wheel spokes="8"/>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305669C3-809C-416B-A28C-F6F3805B9A35}" type="slidenum">
              <a:rPr lang="en-US"/>
              <a:pPr>
                <a:defRPr/>
              </a:pPr>
              <a:t>‹#›</a:t>
            </a:fld>
            <a:endParaRPr lang="en-US"/>
          </a:p>
        </p:txBody>
      </p:sp>
    </p:spTree>
    <p:extLst>
      <p:ext uri="{BB962C8B-B14F-4D97-AF65-F5344CB8AC3E}">
        <p14:creationId xmlns:p14="http://schemas.microsoft.com/office/powerpoint/2010/main" val="821608487"/>
      </p:ext>
    </p:extLst>
  </p:cSld>
  <p:clrMapOvr>
    <a:masterClrMapping/>
  </p:clrMapOvr>
  <p:transition>
    <p:wheel spokes="8"/>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173BA744-95AD-4493-99F0-527CD2337079}" type="slidenum">
              <a:rPr lang="en-US"/>
              <a:pPr>
                <a:defRPr/>
              </a:pPr>
              <a:t>‹#›</a:t>
            </a:fld>
            <a:endParaRPr lang="en-US"/>
          </a:p>
        </p:txBody>
      </p:sp>
    </p:spTree>
    <p:extLst>
      <p:ext uri="{BB962C8B-B14F-4D97-AF65-F5344CB8AC3E}">
        <p14:creationId xmlns:p14="http://schemas.microsoft.com/office/powerpoint/2010/main" val="1157464903"/>
      </p:ext>
    </p:extLst>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5/26/2024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9.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1.emf"/><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20.png"/><Relationship Id="rId5" Type="http://schemas.openxmlformats.org/officeDocument/2006/relationships/theme" Target="../theme/theme7.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21.emf"/><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20.png"/><Relationship Id="rId5" Type="http://schemas.openxmlformats.org/officeDocument/2006/relationships/theme" Target="../theme/theme8.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5/26/2024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2970618451"/>
      </p:ext>
    </p:extLst>
  </p:cSld>
  <p:clrMap bg1="lt1" tx1="dk1" bg2="lt2" tx2="dk2" accent1="accent1" accent2="accent2" accent3="accent3" accent4="accent4" accent5="accent5" accent6="accent6" hlink="hlink" folHlink="folHlink"/>
  <p:sldLayoutIdLst>
    <p:sldLayoutId id="2147483730" r:id="rId1"/>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eaLnBrk="0" hangingPunct="0">
              <a:defRPr sz="1200" b="1">
                <a:solidFill>
                  <a:prstClr val="black">
                    <a:tint val="75000"/>
                  </a:prstClr>
                </a:solidFill>
                <a:latin typeface="Arial" charset="0"/>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eaLnBrk="0" hangingPunct="0">
              <a:defRPr sz="1200" b="1">
                <a:solidFill>
                  <a:prstClr val="black">
                    <a:tint val="75000"/>
                  </a:prstClr>
                </a:solidFill>
                <a:latin typeface="Arial" charset="0"/>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eaLnBrk="0" hangingPunct="0">
              <a:defRPr sz="1200" b="1">
                <a:solidFill>
                  <a:prstClr val="black">
                    <a:tint val="75000"/>
                  </a:prstClr>
                </a:solidFill>
                <a:latin typeface="Arial" charset="0"/>
                <a:cs typeface="+mn-cs"/>
              </a:defRPr>
            </a:lvl1pPr>
          </a:lstStyle>
          <a:p>
            <a:pPr defTabSz="914400" fontAlgn="base">
              <a:spcBef>
                <a:spcPct val="0"/>
              </a:spcBef>
              <a:spcAft>
                <a:spcPct val="0"/>
              </a:spcAft>
              <a:defRPr/>
            </a:pPr>
            <a:fld id="{18DF19A4-D2B5-405C-82BD-C299CEF456E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12174770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5/26/2024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91108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1D3BADC-D1F4-4DC1-852B-2012506F6467}" type="datetimeFigureOut">
              <a:rPr lang="zh-CN" altLang="en-US" smtClean="0">
                <a:solidFill>
                  <a:prstClr val="black">
                    <a:tint val="75000"/>
                  </a:prstClr>
                </a:solidFill>
              </a:rPr>
              <a:pPr defTabSz="914400"/>
              <a:t>2024/5/26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091F8E-547F-4A88-AEEE-B65970F2C043}"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3064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A29C42-402C-4507-861E-0880DA3EE89C}" type="datetimeFigureOut">
              <a:rPr lang="en-US" smtClean="0">
                <a:solidFill>
                  <a:prstClr val="black">
                    <a:tint val="75000"/>
                  </a:prstClr>
                </a:solidFill>
              </a:rPr>
              <a:pPr defTabSz="914400"/>
              <a:t>5/26/2024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9AE7D2-E3C8-4A77-9E10-07A8D0268D5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272229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08ED132D-452A-49E5-B8CD-EA0C46A12A5F}" type="datetimeFigureOut">
              <a:rPr lang="vi-VN" smtClean="0">
                <a:solidFill>
                  <a:prstClr val="black">
                    <a:tint val="75000"/>
                  </a:prstClr>
                </a:solidFill>
              </a:rPr>
              <a:pPr defTabSz="914400">
                <a:defRPr/>
              </a:pPr>
              <a:t>26/05/2024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9CB03046-9975-4CD1-8163-35C299AA0868}" type="slidenum">
              <a:rPr lang="vi-VN" smtClean="0">
                <a:solidFill>
                  <a:prstClr val="black">
                    <a:tint val="75000"/>
                  </a:prstClr>
                </a:solidFill>
              </a:rPr>
              <a:pPr defTabSz="914400">
                <a:defRPr/>
              </a:pPr>
              <a:t>‹#›</a:t>
            </a:fld>
            <a:endParaRPr lang="vi-VN">
              <a:solidFill>
                <a:prstClr val="black">
                  <a:tint val="75000"/>
                </a:prstClr>
              </a:solidFill>
            </a:endParaRPr>
          </a:p>
        </p:txBody>
      </p:sp>
    </p:spTree>
    <p:extLst>
      <p:ext uri="{BB962C8B-B14F-4D97-AF65-F5344CB8AC3E}">
        <p14:creationId xmlns:p14="http://schemas.microsoft.com/office/powerpoint/2010/main" val="13031767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3453847654"/>
      </p:ext>
    </p:extLst>
  </p:cSld>
  <p:clrMap bg1="lt1" tx1="dk1" bg2="lt2" tx2="dk2" accent1="accent1" accent2="accent2" accent3="accent3" accent4="accent4" accent5="accent5" accent6="accent6" hlink="hlink" folHlink="folHlink"/>
  <p:sldLayoutIdLst>
    <p:sldLayoutId id="2147483712" r:id="rId1"/>
    <p:sldLayoutId id="2147483713" r:id="rId2"/>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extBox 3"/>
          <p:cNvSpPr txBox="1"/>
          <p:nvPr userDrawn="1"/>
        </p:nvSpPr>
        <p:spPr>
          <a:xfrm>
            <a:off x="3959827" y="228600"/>
            <a:ext cx="5477782" cy="630814"/>
          </a:xfrm>
          <a:prstGeom prst="rect">
            <a:avLst/>
          </a:prstGeom>
          <a:noFill/>
        </p:spPr>
        <p:txBody>
          <a:bodyPr wrap="none" rtlCol="0">
            <a:spAutoFit/>
          </a:bodyPr>
          <a:lstStyle/>
          <a:p>
            <a:pPr algn="ctr" defTabSz="1088421"/>
            <a:r>
              <a:rPr lang="vi-VN" sz="3499" smtClean="0">
                <a:solidFill>
                  <a:prstClr val="white"/>
                </a:solidFill>
                <a:latin typeface="AvantGarde-Demi" pitchFamily="18" charset="0"/>
                <a:ea typeface="AvantGarde-Demi" pitchFamily="18" charset="0"/>
                <a:cs typeface="AvantGarde-Demi" pitchFamily="18" charset="0"/>
              </a:rPr>
              <a:t>NGƯỜI LÁI ĐÒ SÔNG ĐÀ </a:t>
            </a:r>
            <a:endParaRPr lang="en-US" sz="3499">
              <a:solidFill>
                <a:prstClr val="white"/>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1735348" y="228600"/>
            <a:ext cx="1160639" cy="605294"/>
          </a:xfrm>
          <a:prstGeom prst="rect">
            <a:avLst/>
          </a:prstGeom>
          <a:noFill/>
        </p:spPr>
        <p:txBody>
          <a:bodyPr wrap="none" rtlCol="0">
            <a:spAutoFit/>
          </a:bodyPr>
          <a:lstStyle/>
          <a:p>
            <a:pPr algn="ctr" defTabSz="1088421">
              <a:spcBef>
                <a:spcPts val="400"/>
              </a:spcBef>
            </a:pPr>
            <a:r>
              <a:rPr lang="en-US" sz="1500" b="1" smtClean="0">
                <a:solidFill>
                  <a:prstClr val="white"/>
                </a:solidFill>
                <a:latin typeface="AvantGarde-Demi" pitchFamily="18" charset="0"/>
                <a:ea typeface="AvantGarde-Demi" pitchFamily="18" charset="0"/>
                <a:cs typeface="AvantGarde-Demi" pitchFamily="18" charset="0"/>
              </a:rPr>
              <a:t>VĂN HỌC</a:t>
            </a:r>
          </a:p>
          <a:p>
            <a:pPr algn="ctr" defTabSz="1088421">
              <a:spcBef>
                <a:spcPts val="400"/>
              </a:spcBef>
            </a:pPr>
            <a:r>
              <a:rPr lang="en-US" sz="1500" b="1" smtClean="0">
                <a:solidFill>
                  <a:prstClr val="white"/>
                </a:solidFill>
                <a:latin typeface="AvantGarde-Demi" pitchFamily="18" charset="0"/>
                <a:ea typeface="AvantGarde-Demi" pitchFamily="18" charset="0"/>
                <a:cs typeface="AvantGarde-Demi" pitchFamily="18" charset="0"/>
              </a:rPr>
              <a:t>VIỆT NAM</a:t>
            </a:r>
            <a:endParaRPr lang="en-US" sz="1500" b="1">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userDrawn="1"/>
        </p:nvSpPr>
        <p:spPr>
          <a:xfrm>
            <a:off x="1073992" y="167445"/>
            <a:ext cx="570990" cy="412934"/>
          </a:xfrm>
          <a:prstGeom prst="rect">
            <a:avLst/>
          </a:prstGeom>
          <a:noFill/>
        </p:spPr>
        <p:txBody>
          <a:bodyPr wrap="none" rtlCol="0">
            <a:spAutoFit/>
          </a:bodyPr>
          <a:lstStyle/>
          <a:p>
            <a:pPr algn="ctr" defTabSz="1088421">
              <a:lnSpc>
                <a:spcPts val="2500"/>
              </a:lnSpc>
            </a:pPr>
            <a:r>
              <a:rPr lang="en-US" sz="1600" smtClean="0">
                <a:solidFill>
                  <a:prstClr val="white"/>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1119388" y="397520"/>
            <a:ext cx="530915" cy="507703"/>
          </a:xfrm>
          <a:prstGeom prst="rect">
            <a:avLst/>
          </a:prstGeom>
        </p:spPr>
        <p:txBody>
          <a:bodyPr wrap="none">
            <a:spAutoFit/>
          </a:bodyPr>
          <a:lstStyle/>
          <a:p>
            <a:pPr defTabSz="1088421"/>
            <a:r>
              <a:rPr lang="en-US" sz="2699" smtClean="0">
                <a:solidFill>
                  <a:prstClr val="white"/>
                </a:solidFill>
                <a:latin typeface="AvantGarde-Demi" pitchFamily="18" charset="0"/>
                <a:ea typeface="AvantGarde-Demi" pitchFamily="18" charset="0"/>
                <a:cs typeface="AvantGarde-Demi" pitchFamily="18" charset="0"/>
              </a:rPr>
              <a:t>12</a:t>
            </a:r>
            <a:endParaRPr lang="en-US" sz="2400">
              <a:solidFill>
                <a:prstClr val="black"/>
              </a:solidFill>
            </a:endParaRP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993248" y="71569"/>
            <a:ext cx="606256" cy="412934"/>
          </a:xfrm>
          <a:prstGeom prst="rect">
            <a:avLst/>
          </a:prstGeom>
          <a:noFill/>
        </p:spPr>
        <p:txBody>
          <a:bodyPr wrap="none" rtlCol="0">
            <a:spAutoFit/>
          </a:bodyPr>
          <a:lstStyle/>
          <a:p>
            <a:pPr algn="ctr" defTabSz="1088421">
              <a:lnSpc>
                <a:spcPts val="2500"/>
              </a:lnSpc>
            </a:pPr>
            <a:r>
              <a:rPr lang="en-US" sz="1600" b="1" smtClean="0">
                <a:solidFill>
                  <a:prstClr val="white"/>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1067081" y="266700"/>
            <a:ext cx="511807" cy="507703"/>
          </a:xfrm>
          <a:prstGeom prst="rect">
            <a:avLst/>
          </a:prstGeom>
        </p:spPr>
        <p:txBody>
          <a:bodyPr wrap="none">
            <a:spAutoFit/>
          </a:bodyPr>
          <a:lstStyle/>
          <a:p>
            <a:pPr defTabSz="1088421"/>
            <a:r>
              <a:rPr lang="en-US" sz="2699" b="1" dirty="0" smtClean="0">
                <a:solidFill>
                  <a:prstClr val="white"/>
                </a:solidFill>
                <a:latin typeface="AvantGarde-Demi" pitchFamily="18" charset="0"/>
                <a:ea typeface="AvantGarde-Demi" pitchFamily="18" charset="0"/>
                <a:cs typeface="AvantGarde-Demi" pitchFamily="18" charset="0"/>
              </a:rPr>
              <a:t>11</a:t>
            </a:r>
            <a:endParaRPr lang="en-US" sz="2400" b="1" dirty="0">
              <a:solidFill>
                <a:prstClr val="black"/>
              </a:solidFill>
            </a:endParaRPr>
          </a:p>
        </p:txBody>
      </p:sp>
      <p:sp>
        <p:nvSpPr>
          <p:cNvPr id="14" name="Rectangle 13"/>
          <p:cNvSpPr/>
          <p:nvPr userDrawn="1"/>
        </p:nvSpPr>
        <p:spPr>
          <a:xfrm>
            <a:off x="1638880" y="190500"/>
            <a:ext cx="1104756" cy="461665"/>
          </a:xfrm>
          <a:prstGeom prst="rect">
            <a:avLst/>
          </a:prstGeom>
        </p:spPr>
        <p:txBody>
          <a:bodyPr wrap="square">
            <a:spAutoFit/>
          </a:bodyPr>
          <a:lstStyle/>
          <a:p>
            <a:pPr algn="ctr" defTabSz="1088421"/>
            <a:r>
              <a:rPr lang="en-US" sz="1200" b="1" smtClean="0">
                <a:solidFill>
                  <a:prstClr val="white"/>
                </a:solidFill>
                <a:latin typeface="AvantGarde-Demi" pitchFamily="18" charset="0"/>
                <a:ea typeface="AvantGarde-Demi" pitchFamily="18" charset="0"/>
                <a:cs typeface="AvantGarde-Demi" pitchFamily="18" charset="0"/>
              </a:rPr>
              <a:t>VĂN HỌC</a:t>
            </a:r>
          </a:p>
          <a:p>
            <a:pPr algn="ctr" defTabSz="1088421"/>
            <a:r>
              <a:rPr lang="en-US" sz="1200" b="1" smtClean="0">
                <a:solidFill>
                  <a:prstClr val="white"/>
                </a:solidFill>
                <a:latin typeface="AvantGarde-Demi" pitchFamily="18" charset="0"/>
                <a:ea typeface="AvantGarde-Demi" pitchFamily="18" charset="0"/>
                <a:cs typeface="AvantGarde-Demi" pitchFamily="18" charset="0"/>
              </a:rPr>
              <a:t>VIỆT NAM</a:t>
            </a:r>
            <a:endParaRPr lang="en-US" sz="12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userDrawn="1"/>
        </p:nvSpPr>
        <p:spPr>
          <a:xfrm>
            <a:off x="2736586" y="87099"/>
            <a:ext cx="639920" cy="682238"/>
          </a:xfrm>
          <a:prstGeom prst="rect">
            <a:avLst/>
          </a:prstGeom>
          <a:noFill/>
        </p:spPr>
        <p:txBody>
          <a:bodyPr wrap="none" rtlCol="0">
            <a:spAutoFit/>
          </a:bodyPr>
          <a:lstStyle/>
          <a:p>
            <a:pPr algn="ctr" defTabSz="1088421">
              <a:lnSpc>
                <a:spcPts val="2250"/>
              </a:lnSpc>
            </a:pPr>
            <a:r>
              <a:rPr lang="en-US" sz="1600" b="1" dirty="0" err="1" smtClean="0">
                <a:solidFill>
                  <a:prstClr val="white"/>
                </a:solidFill>
                <a:latin typeface="AvantGarde-Demi" pitchFamily="18" charset="0"/>
                <a:ea typeface="AvantGarde-Demi" pitchFamily="18" charset="0"/>
                <a:cs typeface="AvantGarde-Demi" pitchFamily="18" charset="0"/>
              </a:rPr>
              <a:t>Phần</a:t>
            </a:r>
            <a:endParaRPr lang="en-US" sz="1600" b="1" dirty="0" smtClean="0">
              <a:solidFill>
                <a:prstClr val="white"/>
              </a:solidFill>
              <a:latin typeface="AvantGarde-Demi" pitchFamily="18" charset="0"/>
              <a:ea typeface="AvantGarde-Demi" pitchFamily="18" charset="0"/>
              <a:cs typeface="AvantGarde-Demi" pitchFamily="18" charset="0"/>
            </a:endParaRPr>
          </a:p>
          <a:p>
            <a:pPr algn="ctr" defTabSz="1088421">
              <a:lnSpc>
                <a:spcPts val="2250"/>
              </a:lnSpc>
            </a:pPr>
            <a:r>
              <a:rPr lang="en-US" sz="2200" b="1" dirty="0" smtClean="0">
                <a:solidFill>
                  <a:prstClr val="white"/>
                </a:solidFill>
                <a:latin typeface="AvantGarde-Demi" pitchFamily="18" charset="0"/>
                <a:ea typeface="AvantGarde-Demi" pitchFamily="18" charset="0"/>
                <a:cs typeface="AvantGarde-Demi" pitchFamily="18" charset="0"/>
              </a:rPr>
              <a:t>1/2</a:t>
            </a:r>
            <a:endParaRPr lang="en-US" sz="2200" b="1" dirty="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userDrawn="1"/>
        </p:nvSpPr>
        <p:spPr>
          <a:xfrm>
            <a:off x="3787804" y="123736"/>
            <a:ext cx="7281032" cy="646203"/>
          </a:xfrm>
          <a:prstGeom prst="rect">
            <a:avLst/>
          </a:prstGeom>
          <a:noFill/>
        </p:spPr>
        <p:txBody>
          <a:bodyPr wrap="none" rtlCol="0">
            <a:spAutoFit/>
          </a:bodyPr>
          <a:lstStyle/>
          <a:p>
            <a:pPr algn="ctr" defTabSz="1088421"/>
            <a:r>
              <a:rPr lang="en-US" sz="3599" b="1" dirty="0" smtClean="0">
                <a:solidFill>
                  <a:prstClr val="white"/>
                </a:solidFill>
                <a:latin typeface="AvantGarde-Demi" pitchFamily="18" charset="0"/>
                <a:ea typeface="AvantGarde-Demi" pitchFamily="18" charset="0"/>
                <a:cs typeface="AvantGarde-Demi" pitchFamily="18" charset="0"/>
              </a:rPr>
              <a:t>BÀI CA NGẮN ĐI TRÊN BÃI CÁT</a:t>
            </a:r>
          </a:p>
        </p:txBody>
      </p:sp>
    </p:spTree>
    <p:extLst>
      <p:ext uri="{BB962C8B-B14F-4D97-AF65-F5344CB8AC3E}">
        <p14:creationId xmlns:p14="http://schemas.microsoft.com/office/powerpoint/2010/main" val="11125188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extBox 3"/>
          <p:cNvSpPr txBox="1"/>
          <p:nvPr userDrawn="1"/>
        </p:nvSpPr>
        <p:spPr>
          <a:xfrm>
            <a:off x="3959827" y="228600"/>
            <a:ext cx="5477782" cy="630814"/>
          </a:xfrm>
          <a:prstGeom prst="rect">
            <a:avLst/>
          </a:prstGeom>
          <a:noFill/>
        </p:spPr>
        <p:txBody>
          <a:bodyPr wrap="none" rtlCol="0">
            <a:spAutoFit/>
          </a:bodyPr>
          <a:lstStyle/>
          <a:p>
            <a:pPr algn="ctr" defTabSz="1088421"/>
            <a:r>
              <a:rPr lang="vi-VN" sz="3499" smtClean="0">
                <a:solidFill>
                  <a:prstClr val="white"/>
                </a:solidFill>
                <a:latin typeface="AvantGarde-Demi" pitchFamily="18" charset="0"/>
                <a:ea typeface="AvantGarde-Demi" pitchFamily="18" charset="0"/>
                <a:cs typeface="AvantGarde-Demi" pitchFamily="18" charset="0"/>
              </a:rPr>
              <a:t>NGƯỜI LÁI ĐÒ SÔNG ĐÀ </a:t>
            </a:r>
            <a:endParaRPr lang="en-US" sz="3499">
              <a:solidFill>
                <a:prstClr val="white"/>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1735348" y="228600"/>
            <a:ext cx="1160639" cy="605294"/>
          </a:xfrm>
          <a:prstGeom prst="rect">
            <a:avLst/>
          </a:prstGeom>
          <a:noFill/>
        </p:spPr>
        <p:txBody>
          <a:bodyPr wrap="none" rtlCol="0">
            <a:spAutoFit/>
          </a:bodyPr>
          <a:lstStyle/>
          <a:p>
            <a:pPr algn="ctr" defTabSz="1088421">
              <a:spcBef>
                <a:spcPts val="400"/>
              </a:spcBef>
            </a:pPr>
            <a:r>
              <a:rPr lang="en-US" sz="1500" b="1" smtClean="0">
                <a:solidFill>
                  <a:prstClr val="white"/>
                </a:solidFill>
                <a:latin typeface="AvantGarde-Demi" pitchFamily="18" charset="0"/>
                <a:ea typeface="AvantGarde-Demi" pitchFamily="18" charset="0"/>
                <a:cs typeface="AvantGarde-Demi" pitchFamily="18" charset="0"/>
              </a:rPr>
              <a:t>VĂN HỌC</a:t>
            </a:r>
          </a:p>
          <a:p>
            <a:pPr algn="ctr" defTabSz="1088421">
              <a:spcBef>
                <a:spcPts val="400"/>
              </a:spcBef>
            </a:pPr>
            <a:r>
              <a:rPr lang="en-US" sz="1500" b="1" smtClean="0">
                <a:solidFill>
                  <a:prstClr val="white"/>
                </a:solidFill>
                <a:latin typeface="AvantGarde-Demi" pitchFamily="18" charset="0"/>
                <a:ea typeface="AvantGarde-Demi" pitchFamily="18" charset="0"/>
                <a:cs typeface="AvantGarde-Demi" pitchFamily="18" charset="0"/>
              </a:rPr>
              <a:t>VIỆT NAM</a:t>
            </a:r>
            <a:endParaRPr lang="en-US" sz="1500" b="1">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userDrawn="1"/>
        </p:nvSpPr>
        <p:spPr>
          <a:xfrm>
            <a:off x="1073992" y="167445"/>
            <a:ext cx="570990" cy="412934"/>
          </a:xfrm>
          <a:prstGeom prst="rect">
            <a:avLst/>
          </a:prstGeom>
          <a:noFill/>
        </p:spPr>
        <p:txBody>
          <a:bodyPr wrap="none" rtlCol="0">
            <a:spAutoFit/>
          </a:bodyPr>
          <a:lstStyle/>
          <a:p>
            <a:pPr algn="ctr" defTabSz="1088421">
              <a:lnSpc>
                <a:spcPts val="2500"/>
              </a:lnSpc>
            </a:pPr>
            <a:r>
              <a:rPr lang="en-US" sz="1600" smtClean="0">
                <a:solidFill>
                  <a:prstClr val="white"/>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1119388" y="397520"/>
            <a:ext cx="530915" cy="507703"/>
          </a:xfrm>
          <a:prstGeom prst="rect">
            <a:avLst/>
          </a:prstGeom>
        </p:spPr>
        <p:txBody>
          <a:bodyPr wrap="none">
            <a:spAutoFit/>
          </a:bodyPr>
          <a:lstStyle/>
          <a:p>
            <a:pPr defTabSz="1088421"/>
            <a:r>
              <a:rPr lang="en-US" sz="2699" smtClean="0">
                <a:solidFill>
                  <a:prstClr val="white"/>
                </a:solidFill>
                <a:latin typeface="AvantGarde-Demi" pitchFamily="18" charset="0"/>
                <a:ea typeface="AvantGarde-Demi" pitchFamily="18" charset="0"/>
                <a:cs typeface="AvantGarde-Demi" pitchFamily="18" charset="0"/>
              </a:rPr>
              <a:t>12</a:t>
            </a:r>
            <a:endParaRPr lang="en-US" sz="2400">
              <a:solidFill>
                <a:prstClr val="black"/>
              </a:solidFill>
            </a:endParaRP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993248" y="71569"/>
            <a:ext cx="606256" cy="412934"/>
          </a:xfrm>
          <a:prstGeom prst="rect">
            <a:avLst/>
          </a:prstGeom>
          <a:noFill/>
        </p:spPr>
        <p:txBody>
          <a:bodyPr wrap="none" rtlCol="0">
            <a:spAutoFit/>
          </a:bodyPr>
          <a:lstStyle/>
          <a:p>
            <a:pPr algn="ctr" defTabSz="1088421">
              <a:lnSpc>
                <a:spcPts val="2500"/>
              </a:lnSpc>
            </a:pPr>
            <a:r>
              <a:rPr lang="en-US" sz="1600" b="1" smtClean="0">
                <a:solidFill>
                  <a:prstClr val="white"/>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1067081" y="266700"/>
            <a:ext cx="511807" cy="507703"/>
          </a:xfrm>
          <a:prstGeom prst="rect">
            <a:avLst/>
          </a:prstGeom>
        </p:spPr>
        <p:txBody>
          <a:bodyPr wrap="none">
            <a:spAutoFit/>
          </a:bodyPr>
          <a:lstStyle/>
          <a:p>
            <a:pPr defTabSz="1088421"/>
            <a:r>
              <a:rPr lang="en-US" sz="2699" b="1" dirty="0" smtClean="0">
                <a:solidFill>
                  <a:prstClr val="white"/>
                </a:solidFill>
                <a:latin typeface="AvantGarde-Demi" pitchFamily="18" charset="0"/>
                <a:ea typeface="AvantGarde-Demi" pitchFamily="18" charset="0"/>
                <a:cs typeface="AvantGarde-Demi" pitchFamily="18" charset="0"/>
              </a:rPr>
              <a:t>11</a:t>
            </a:r>
            <a:endParaRPr lang="en-US" sz="2400" b="1" dirty="0">
              <a:solidFill>
                <a:prstClr val="black"/>
              </a:solidFill>
            </a:endParaRPr>
          </a:p>
        </p:txBody>
      </p:sp>
      <p:sp>
        <p:nvSpPr>
          <p:cNvPr id="14" name="Rectangle 13"/>
          <p:cNvSpPr/>
          <p:nvPr userDrawn="1"/>
        </p:nvSpPr>
        <p:spPr>
          <a:xfrm>
            <a:off x="1638880" y="190500"/>
            <a:ext cx="1104756" cy="461665"/>
          </a:xfrm>
          <a:prstGeom prst="rect">
            <a:avLst/>
          </a:prstGeom>
        </p:spPr>
        <p:txBody>
          <a:bodyPr wrap="square">
            <a:spAutoFit/>
          </a:bodyPr>
          <a:lstStyle/>
          <a:p>
            <a:pPr algn="ctr" defTabSz="1088421"/>
            <a:r>
              <a:rPr lang="en-US" sz="1200" b="1" smtClean="0">
                <a:solidFill>
                  <a:prstClr val="white"/>
                </a:solidFill>
                <a:latin typeface="AvantGarde-Demi" pitchFamily="18" charset="0"/>
                <a:ea typeface="AvantGarde-Demi" pitchFamily="18" charset="0"/>
                <a:cs typeface="AvantGarde-Demi" pitchFamily="18" charset="0"/>
              </a:rPr>
              <a:t>VĂN HỌC</a:t>
            </a:r>
          </a:p>
          <a:p>
            <a:pPr algn="ctr" defTabSz="1088421"/>
            <a:r>
              <a:rPr lang="en-US" sz="1200" b="1" smtClean="0">
                <a:solidFill>
                  <a:prstClr val="white"/>
                </a:solidFill>
                <a:latin typeface="AvantGarde-Demi" pitchFamily="18" charset="0"/>
                <a:ea typeface="AvantGarde-Demi" pitchFamily="18" charset="0"/>
                <a:cs typeface="AvantGarde-Demi" pitchFamily="18" charset="0"/>
              </a:rPr>
              <a:t>VIỆT NAM</a:t>
            </a:r>
            <a:endParaRPr lang="en-US" sz="12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userDrawn="1"/>
        </p:nvSpPr>
        <p:spPr>
          <a:xfrm>
            <a:off x="2736586" y="87099"/>
            <a:ext cx="639920" cy="682238"/>
          </a:xfrm>
          <a:prstGeom prst="rect">
            <a:avLst/>
          </a:prstGeom>
          <a:noFill/>
        </p:spPr>
        <p:txBody>
          <a:bodyPr wrap="none" rtlCol="0">
            <a:spAutoFit/>
          </a:bodyPr>
          <a:lstStyle/>
          <a:p>
            <a:pPr algn="ctr" defTabSz="1088421">
              <a:lnSpc>
                <a:spcPts val="2250"/>
              </a:lnSpc>
            </a:pPr>
            <a:r>
              <a:rPr lang="en-US" sz="1600" b="1" dirty="0" err="1" smtClean="0">
                <a:solidFill>
                  <a:prstClr val="white"/>
                </a:solidFill>
                <a:latin typeface="AvantGarde-Demi" pitchFamily="18" charset="0"/>
                <a:ea typeface="AvantGarde-Demi" pitchFamily="18" charset="0"/>
                <a:cs typeface="AvantGarde-Demi" pitchFamily="18" charset="0"/>
              </a:rPr>
              <a:t>Phần</a:t>
            </a:r>
            <a:endParaRPr lang="en-US" sz="1600" b="1" dirty="0" smtClean="0">
              <a:solidFill>
                <a:prstClr val="white"/>
              </a:solidFill>
              <a:latin typeface="AvantGarde-Demi" pitchFamily="18" charset="0"/>
              <a:ea typeface="AvantGarde-Demi" pitchFamily="18" charset="0"/>
              <a:cs typeface="AvantGarde-Demi" pitchFamily="18" charset="0"/>
            </a:endParaRPr>
          </a:p>
          <a:p>
            <a:pPr algn="ctr" defTabSz="1088421">
              <a:lnSpc>
                <a:spcPts val="2250"/>
              </a:lnSpc>
            </a:pPr>
            <a:r>
              <a:rPr lang="en-US" sz="2200" b="1" dirty="0" smtClean="0">
                <a:solidFill>
                  <a:prstClr val="white"/>
                </a:solidFill>
                <a:latin typeface="AvantGarde-Demi" pitchFamily="18" charset="0"/>
                <a:ea typeface="AvantGarde-Demi" pitchFamily="18" charset="0"/>
                <a:cs typeface="AvantGarde-Demi" pitchFamily="18" charset="0"/>
              </a:rPr>
              <a:t>1/2</a:t>
            </a:r>
            <a:endParaRPr lang="en-US" sz="2200" b="1" dirty="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userDrawn="1"/>
        </p:nvSpPr>
        <p:spPr>
          <a:xfrm>
            <a:off x="3787804" y="123736"/>
            <a:ext cx="7281032" cy="646203"/>
          </a:xfrm>
          <a:prstGeom prst="rect">
            <a:avLst/>
          </a:prstGeom>
          <a:noFill/>
        </p:spPr>
        <p:txBody>
          <a:bodyPr wrap="none" rtlCol="0">
            <a:spAutoFit/>
          </a:bodyPr>
          <a:lstStyle/>
          <a:p>
            <a:pPr algn="ctr" defTabSz="1088421"/>
            <a:r>
              <a:rPr lang="en-US" sz="3599" b="1" dirty="0" smtClean="0">
                <a:solidFill>
                  <a:prstClr val="white"/>
                </a:solidFill>
                <a:latin typeface="AvantGarde-Demi" pitchFamily="18" charset="0"/>
                <a:ea typeface="AvantGarde-Demi" pitchFamily="18" charset="0"/>
                <a:cs typeface="AvantGarde-Demi" pitchFamily="18" charset="0"/>
              </a:rPr>
              <a:t>BÀI CA NGẮN ĐI TRÊN BÃI CÁT</a:t>
            </a:r>
          </a:p>
        </p:txBody>
      </p:sp>
    </p:spTree>
    <p:extLst>
      <p:ext uri="{BB962C8B-B14F-4D97-AF65-F5344CB8AC3E}">
        <p14:creationId xmlns:p14="http://schemas.microsoft.com/office/powerpoint/2010/main" val="301424727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extBox 3"/>
          <p:cNvSpPr txBox="1"/>
          <p:nvPr userDrawn="1"/>
        </p:nvSpPr>
        <p:spPr>
          <a:xfrm>
            <a:off x="3959827" y="228600"/>
            <a:ext cx="5477782" cy="630814"/>
          </a:xfrm>
          <a:prstGeom prst="rect">
            <a:avLst/>
          </a:prstGeom>
          <a:noFill/>
        </p:spPr>
        <p:txBody>
          <a:bodyPr wrap="none" rtlCol="0">
            <a:spAutoFit/>
          </a:bodyPr>
          <a:lstStyle/>
          <a:p>
            <a:pPr algn="ctr" defTabSz="1088421"/>
            <a:r>
              <a:rPr lang="vi-VN" sz="3499" smtClean="0">
                <a:solidFill>
                  <a:prstClr val="white"/>
                </a:solidFill>
                <a:latin typeface="AvantGarde-Demi" pitchFamily="18" charset="0"/>
                <a:ea typeface="AvantGarde-Demi" pitchFamily="18" charset="0"/>
                <a:cs typeface="AvantGarde-Demi" pitchFamily="18" charset="0"/>
              </a:rPr>
              <a:t>NGƯỜI LÁI ĐÒ SÔNG ĐÀ </a:t>
            </a:r>
            <a:endParaRPr lang="en-US" sz="3499">
              <a:solidFill>
                <a:prstClr val="white"/>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1735348" y="228600"/>
            <a:ext cx="1160639" cy="605294"/>
          </a:xfrm>
          <a:prstGeom prst="rect">
            <a:avLst/>
          </a:prstGeom>
          <a:noFill/>
        </p:spPr>
        <p:txBody>
          <a:bodyPr wrap="none" rtlCol="0">
            <a:spAutoFit/>
          </a:bodyPr>
          <a:lstStyle/>
          <a:p>
            <a:pPr algn="ctr" defTabSz="1088421">
              <a:spcBef>
                <a:spcPts val="400"/>
              </a:spcBef>
            </a:pPr>
            <a:r>
              <a:rPr lang="en-US" sz="1500" b="1" smtClean="0">
                <a:solidFill>
                  <a:prstClr val="white"/>
                </a:solidFill>
                <a:latin typeface="AvantGarde-Demi" pitchFamily="18" charset="0"/>
                <a:ea typeface="AvantGarde-Demi" pitchFamily="18" charset="0"/>
                <a:cs typeface="AvantGarde-Demi" pitchFamily="18" charset="0"/>
              </a:rPr>
              <a:t>VĂN HỌC</a:t>
            </a:r>
          </a:p>
          <a:p>
            <a:pPr algn="ctr" defTabSz="1088421">
              <a:spcBef>
                <a:spcPts val="400"/>
              </a:spcBef>
            </a:pPr>
            <a:r>
              <a:rPr lang="en-US" sz="1500" b="1" smtClean="0">
                <a:solidFill>
                  <a:prstClr val="white"/>
                </a:solidFill>
                <a:latin typeface="AvantGarde-Demi" pitchFamily="18" charset="0"/>
                <a:ea typeface="AvantGarde-Demi" pitchFamily="18" charset="0"/>
                <a:cs typeface="AvantGarde-Demi" pitchFamily="18" charset="0"/>
              </a:rPr>
              <a:t>VIỆT NAM</a:t>
            </a:r>
            <a:endParaRPr lang="en-US" sz="1500" b="1">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userDrawn="1"/>
        </p:nvSpPr>
        <p:spPr>
          <a:xfrm>
            <a:off x="1073992" y="167445"/>
            <a:ext cx="570990" cy="412934"/>
          </a:xfrm>
          <a:prstGeom prst="rect">
            <a:avLst/>
          </a:prstGeom>
          <a:noFill/>
        </p:spPr>
        <p:txBody>
          <a:bodyPr wrap="none" rtlCol="0">
            <a:spAutoFit/>
          </a:bodyPr>
          <a:lstStyle/>
          <a:p>
            <a:pPr algn="ctr" defTabSz="1088421">
              <a:lnSpc>
                <a:spcPts val="2500"/>
              </a:lnSpc>
            </a:pPr>
            <a:r>
              <a:rPr lang="en-US" sz="1600" smtClean="0">
                <a:solidFill>
                  <a:prstClr val="white"/>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1119388" y="397520"/>
            <a:ext cx="530915" cy="507703"/>
          </a:xfrm>
          <a:prstGeom prst="rect">
            <a:avLst/>
          </a:prstGeom>
        </p:spPr>
        <p:txBody>
          <a:bodyPr wrap="none">
            <a:spAutoFit/>
          </a:bodyPr>
          <a:lstStyle/>
          <a:p>
            <a:pPr defTabSz="1088421"/>
            <a:r>
              <a:rPr lang="en-US" sz="2699" smtClean="0">
                <a:solidFill>
                  <a:prstClr val="white"/>
                </a:solidFill>
                <a:latin typeface="AvantGarde-Demi" pitchFamily="18" charset="0"/>
                <a:ea typeface="AvantGarde-Demi" pitchFamily="18" charset="0"/>
                <a:cs typeface="AvantGarde-Demi" pitchFamily="18" charset="0"/>
              </a:rPr>
              <a:t>12</a:t>
            </a:r>
            <a:endParaRPr lang="en-US" sz="2400">
              <a:solidFill>
                <a:prstClr val="black"/>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993248" y="71569"/>
            <a:ext cx="606256" cy="412934"/>
          </a:xfrm>
          <a:prstGeom prst="rect">
            <a:avLst/>
          </a:prstGeom>
          <a:noFill/>
        </p:spPr>
        <p:txBody>
          <a:bodyPr wrap="none" rtlCol="0">
            <a:spAutoFit/>
          </a:bodyPr>
          <a:lstStyle/>
          <a:p>
            <a:pPr algn="ctr" defTabSz="1088421">
              <a:lnSpc>
                <a:spcPts val="2500"/>
              </a:lnSpc>
            </a:pPr>
            <a:r>
              <a:rPr lang="en-US" sz="1600" b="1" smtClean="0">
                <a:solidFill>
                  <a:prstClr val="white"/>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1067081" y="266700"/>
            <a:ext cx="511807" cy="507703"/>
          </a:xfrm>
          <a:prstGeom prst="rect">
            <a:avLst/>
          </a:prstGeom>
        </p:spPr>
        <p:txBody>
          <a:bodyPr wrap="none">
            <a:spAutoFit/>
          </a:bodyPr>
          <a:lstStyle/>
          <a:p>
            <a:pPr defTabSz="1088421"/>
            <a:r>
              <a:rPr lang="en-US" sz="2699" b="1" dirty="0" smtClean="0">
                <a:solidFill>
                  <a:prstClr val="white"/>
                </a:solidFill>
                <a:latin typeface="AvantGarde-Demi" pitchFamily="18" charset="0"/>
                <a:ea typeface="AvantGarde-Demi" pitchFamily="18" charset="0"/>
                <a:cs typeface="AvantGarde-Demi" pitchFamily="18" charset="0"/>
              </a:rPr>
              <a:t>11</a:t>
            </a:r>
            <a:endParaRPr lang="en-US" sz="2400" b="1" dirty="0">
              <a:solidFill>
                <a:prstClr val="black"/>
              </a:solidFill>
            </a:endParaRPr>
          </a:p>
        </p:txBody>
      </p:sp>
      <p:sp>
        <p:nvSpPr>
          <p:cNvPr id="14" name="Rectangle 13"/>
          <p:cNvSpPr/>
          <p:nvPr userDrawn="1"/>
        </p:nvSpPr>
        <p:spPr>
          <a:xfrm>
            <a:off x="1638880" y="190500"/>
            <a:ext cx="1104756" cy="461665"/>
          </a:xfrm>
          <a:prstGeom prst="rect">
            <a:avLst/>
          </a:prstGeom>
        </p:spPr>
        <p:txBody>
          <a:bodyPr wrap="square">
            <a:spAutoFit/>
          </a:bodyPr>
          <a:lstStyle/>
          <a:p>
            <a:pPr algn="ctr" defTabSz="1088421"/>
            <a:r>
              <a:rPr lang="en-US" sz="1200" b="1" smtClean="0">
                <a:solidFill>
                  <a:prstClr val="white"/>
                </a:solidFill>
                <a:latin typeface="AvantGarde-Demi" pitchFamily="18" charset="0"/>
                <a:ea typeface="AvantGarde-Demi" pitchFamily="18" charset="0"/>
                <a:cs typeface="AvantGarde-Demi" pitchFamily="18" charset="0"/>
              </a:rPr>
              <a:t>VĂN HỌC</a:t>
            </a:r>
          </a:p>
          <a:p>
            <a:pPr algn="ctr" defTabSz="1088421"/>
            <a:r>
              <a:rPr lang="en-US" sz="1200" b="1" smtClean="0">
                <a:solidFill>
                  <a:prstClr val="white"/>
                </a:solidFill>
                <a:latin typeface="AvantGarde-Demi" pitchFamily="18" charset="0"/>
                <a:ea typeface="AvantGarde-Demi" pitchFamily="18" charset="0"/>
                <a:cs typeface="AvantGarde-Demi" pitchFamily="18" charset="0"/>
              </a:rPr>
              <a:t>VIỆT NAM</a:t>
            </a:r>
            <a:endParaRPr lang="en-US" sz="12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userDrawn="1"/>
        </p:nvSpPr>
        <p:spPr>
          <a:xfrm>
            <a:off x="2736586" y="87099"/>
            <a:ext cx="639920" cy="682238"/>
          </a:xfrm>
          <a:prstGeom prst="rect">
            <a:avLst/>
          </a:prstGeom>
          <a:noFill/>
        </p:spPr>
        <p:txBody>
          <a:bodyPr wrap="none" rtlCol="0">
            <a:spAutoFit/>
          </a:bodyPr>
          <a:lstStyle/>
          <a:p>
            <a:pPr algn="ctr" defTabSz="1088421">
              <a:lnSpc>
                <a:spcPts val="2250"/>
              </a:lnSpc>
            </a:pPr>
            <a:r>
              <a:rPr lang="en-US" sz="1600" b="1" dirty="0" err="1" smtClean="0">
                <a:solidFill>
                  <a:prstClr val="white"/>
                </a:solidFill>
                <a:latin typeface="AvantGarde-Demi" pitchFamily="18" charset="0"/>
                <a:ea typeface="AvantGarde-Demi" pitchFamily="18" charset="0"/>
                <a:cs typeface="AvantGarde-Demi" pitchFamily="18" charset="0"/>
              </a:rPr>
              <a:t>Phần</a:t>
            </a:r>
            <a:endParaRPr lang="en-US" sz="1600" b="1" dirty="0" smtClean="0">
              <a:solidFill>
                <a:prstClr val="white"/>
              </a:solidFill>
              <a:latin typeface="AvantGarde-Demi" pitchFamily="18" charset="0"/>
              <a:ea typeface="AvantGarde-Demi" pitchFamily="18" charset="0"/>
              <a:cs typeface="AvantGarde-Demi" pitchFamily="18" charset="0"/>
            </a:endParaRPr>
          </a:p>
          <a:p>
            <a:pPr algn="ctr" defTabSz="1088421">
              <a:lnSpc>
                <a:spcPts val="2250"/>
              </a:lnSpc>
            </a:pPr>
            <a:r>
              <a:rPr lang="en-US" sz="2200" b="1" dirty="0" smtClean="0">
                <a:solidFill>
                  <a:prstClr val="white"/>
                </a:solidFill>
                <a:latin typeface="AvantGarde-Demi" pitchFamily="18" charset="0"/>
                <a:ea typeface="AvantGarde-Demi" pitchFamily="18" charset="0"/>
                <a:cs typeface="AvantGarde-Demi" pitchFamily="18" charset="0"/>
              </a:rPr>
              <a:t>1/2</a:t>
            </a:r>
            <a:endParaRPr lang="en-US" sz="2200" b="1" dirty="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userDrawn="1"/>
        </p:nvSpPr>
        <p:spPr>
          <a:xfrm>
            <a:off x="3787804" y="123736"/>
            <a:ext cx="7281032" cy="646203"/>
          </a:xfrm>
          <a:prstGeom prst="rect">
            <a:avLst/>
          </a:prstGeom>
          <a:noFill/>
        </p:spPr>
        <p:txBody>
          <a:bodyPr wrap="none" rtlCol="0">
            <a:spAutoFit/>
          </a:bodyPr>
          <a:lstStyle/>
          <a:p>
            <a:pPr algn="ctr" defTabSz="1088421"/>
            <a:r>
              <a:rPr lang="en-US" sz="3599" b="1" dirty="0" smtClean="0">
                <a:solidFill>
                  <a:prstClr val="white"/>
                </a:solidFill>
                <a:latin typeface="AvantGarde-Demi" pitchFamily="18" charset="0"/>
                <a:ea typeface="AvantGarde-Demi" pitchFamily="18" charset="0"/>
                <a:cs typeface="AvantGarde-Demi" pitchFamily="18" charset="0"/>
              </a:rPr>
              <a:t>BÀI CA NGẮN ĐI TRÊN BÃI CÁT</a:t>
            </a:r>
          </a:p>
        </p:txBody>
      </p:sp>
    </p:spTree>
    <p:extLst>
      <p:ext uri="{BB962C8B-B14F-4D97-AF65-F5344CB8AC3E}">
        <p14:creationId xmlns:p14="http://schemas.microsoft.com/office/powerpoint/2010/main" val="2383039115"/>
      </p:ext>
    </p:extLst>
  </p:cSld>
  <p:clrMap bg1="lt1" tx1="dk1" bg2="lt2" tx2="dk2" accent1="accent1" accent2="accent2" accent3="accent3" accent4="accent4" accent5="accent5" accent6="accent6" hlink="hlink" folHlink="folHlink"/>
  <p:sldLayoutIdLst>
    <p:sldLayoutId id="2147483725" r:id="rId1"/>
    <p:sldLayoutId id="2147483727" r:id="rId2"/>
    <p:sldLayoutId id="2147483728" r:id="rId3"/>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14.xml"/><Relationship Id="rId18" Type="http://schemas.openxmlformats.org/officeDocument/2006/relationships/slide" Target="slide7.xml"/><Relationship Id="rId26" Type="http://schemas.openxmlformats.org/officeDocument/2006/relationships/image" Target="../media/image41.png"/><Relationship Id="rId3" Type="http://schemas.openxmlformats.org/officeDocument/2006/relationships/slideLayout" Target="../slideLayouts/slideLayout37.xml"/><Relationship Id="rId21" Type="http://schemas.openxmlformats.org/officeDocument/2006/relationships/slide" Target="slide12.xml"/><Relationship Id="rId7" Type="http://schemas.microsoft.com/office/2007/relationships/hdphoto" Target="../media/hdphoto2.wdp"/><Relationship Id="rId12" Type="http://schemas.openxmlformats.org/officeDocument/2006/relationships/slide" Target="slide15.xml"/><Relationship Id="rId17" Type="http://schemas.openxmlformats.org/officeDocument/2006/relationships/slide" Target="slide9.xml"/><Relationship Id="rId25" Type="http://schemas.openxmlformats.org/officeDocument/2006/relationships/image" Target="../media/image40.png"/><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slide" Target="slide21.xml"/><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slide" Target="slide11.xml"/><Relationship Id="rId24" Type="http://schemas.openxmlformats.org/officeDocument/2006/relationships/image" Target="../media/image39.png"/><Relationship Id="rId5" Type="http://schemas.openxmlformats.org/officeDocument/2006/relationships/audio" Target="../media/audio2.wav"/><Relationship Id="rId15" Type="http://schemas.openxmlformats.org/officeDocument/2006/relationships/slide" Target="slide18.xml"/><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5.svg"/><Relationship Id="rId19" Type="http://schemas.openxmlformats.org/officeDocument/2006/relationships/slide" Target="slide20.xml"/><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slide" Target="slide13.xml"/><Relationship Id="rId22" Type="http://schemas.openxmlformats.org/officeDocument/2006/relationships/slide" Target="slide22.xml"/><Relationship Id="rId27"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5.wav"/><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audio" Target="../media/audio4.wav"/><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5.wav"/><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slide" Target="slide10.xml"/><Relationship Id="rId2" Type="http://schemas.openxmlformats.org/officeDocument/2006/relationships/audio" Target="../media/audio3.wav"/><Relationship Id="rId1" Type="http://schemas.openxmlformats.org/officeDocument/2006/relationships/slideLayout" Target="../slideLayouts/slideLayout48.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slide" Target="slide10.xml"/><Relationship Id="rId2" Type="http://schemas.openxmlformats.org/officeDocument/2006/relationships/audio" Target="../media/audio3.wav"/><Relationship Id="rId1" Type="http://schemas.openxmlformats.org/officeDocument/2006/relationships/slideLayout" Target="../slideLayouts/slideLayout48.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4.wav"/><Relationship Id="rId7" Type="http://schemas.openxmlformats.org/officeDocument/2006/relationships/slide" Target="slide10.xml"/><Relationship Id="rId2" Type="http://schemas.openxmlformats.org/officeDocument/2006/relationships/audio" Target="../media/audio3.wav"/><Relationship Id="rId1" Type="http://schemas.openxmlformats.org/officeDocument/2006/relationships/slideLayout" Target="../slideLayouts/slideLayout48.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emf"/><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34.em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34.emf"/><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34.emf"/><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34.emf"/><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9.png"/><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emf"/><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59.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9494B-F035-9B49-8F7C-21EB68631F51}"/>
              </a:ext>
            </a:extLst>
          </p:cNvPr>
          <p:cNvSpPr>
            <a:spLocks noGrp="1"/>
          </p:cNvSpPr>
          <p:nvPr>
            <p:ph type="ctrTitle"/>
          </p:nvPr>
        </p:nvSpPr>
        <p:spPr>
          <a:xfrm>
            <a:off x="402337" y="1728216"/>
            <a:ext cx="5870448" cy="1842816"/>
          </a:xfrm>
        </p:spPr>
        <p:txBody>
          <a:bodyPr>
            <a:noAutofit/>
          </a:bodyPr>
          <a:lstStyle/>
          <a:p>
            <a:pPr algn="ctr"/>
            <a:r>
              <a:rPr lang="en-US" sz="5400" b="1">
                <a:latin typeface="Broadway" panose="04040905080B02020502" pitchFamily="82" charset="0"/>
              </a:rPr>
              <a:t>CHUYỆN CHỨC PHÁN SỰ ĐỀN TẢN VIÊN</a:t>
            </a:r>
            <a:r>
              <a:rPr lang="en-GB" sz="4000">
                <a:latin typeface="Broadway" panose="04040905080B02020502" pitchFamily="82" charset="0"/>
              </a:rPr>
              <a:t/>
            </a:r>
            <a:br>
              <a:rPr lang="en-GB" sz="4000">
                <a:latin typeface="Broadway" panose="04040905080B02020502" pitchFamily="82" charset="0"/>
              </a:rPr>
            </a:br>
            <a:endParaRPr lang="x-none" sz="2800" dirty="0">
              <a:latin typeface="Broadway" panose="04040905080B02020502" pitchFamily="82" charset="0"/>
            </a:endParaRPr>
          </a:p>
        </p:txBody>
      </p:sp>
      <p:sp>
        <p:nvSpPr>
          <p:cNvPr id="3" name="Rectangle 2"/>
          <p:cNvSpPr/>
          <p:nvPr/>
        </p:nvSpPr>
        <p:spPr>
          <a:xfrm>
            <a:off x="289561" y="3767328"/>
            <a:ext cx="6096000" cy="1569660"/>
          </a:xfrm>
          <a:prstGeom prst="rect">
            <a:avLst/>
          </a:prstGeom>
        </p:spPr>
        <p:txBody>
          <a:bodyPr>
            <a:spAutoFit/>
          </a:bodyPr>
          <a:lstStyle/>
          <a:p>
            <a:pPr algn="ctr"/>
            <a:r>
              <a:rPr lang="en-US" sz="3200" b="1" cap="all">
                <a:solidFill>
                  <a:prstClr val="black"/>
                </a:solidFill>
                <a:latin typeface="#9Slide07 SVNNexa Rust Slab Bla" panose="020B0606040200020203" pitchFamily="34" charset="0"/>
                <a:ea typeface="+mj-ea"/>
                <a:cs typeface="+mj-cs"/>
              </a:rPr>
              <a:t>(Trích </a:t>
            </a:r>
            <a:r>
              <a:rPr lang="en-US" sz="3200" b="1" i="1" cap="all">
                <a:solidFill>
                  <a:prstClr val="black"/>
                </a:solidFill>
                <a:latin typeface="#9Slide07 SVNNexa Rust Slab Bla" panose="020B0606040200020203" pitchFamily="34" charset="0"/>
                <a:ea typeface="+mj-ea"/>
                <a:cs typeface="+mj-cs"/>
              </a:rPr>
              <a:t>Truyền kì mạn lục</a:t>
            </a:r>
            <a:r>
              <a:rPr lang="en-US" sz="3200" b="1" cap="all">
                <a:solidFill>
                  <a:prstClr val="black"/>
                </a:solidFill>
                <a:latin typeface="#9Slide07 SVNNexa Rust Slab Bla" panose="020B0606040200020203" pitchFamily="34" charset="0"/>
                <a:ea typeface="+mj-ea"/>
                <a:cs typeface="+mj-cs"/>
              </a:rPr>
              <a:t>)</a:t>
            </a:r>
            <a:r>
              <a:rPr lang="en-GB" sz="3200" cap="all">
                <a:solidFill>
                  <a:prstClr val="black"/>
                </a:solidFill>
                <a:latin typeface="#9Slide07 SVNNexa Rust Slab Bla" panose="020B0606040200020203" pitchFamily="34" charset="0"/>
                <a:ea typeface="+mj-ea"/>
                <a:cs typeface="+mj-cs"/>
              </a:rPr>
              <a:t/>
            </a:r>
            <a:br>
              <a:rPr lang="en-GB" sz="3200" cap="all">
                <a:solidFill>
                  <a:prstClr val="black"/>
                </a:solidFill>
                <a:latin typeface="#9Slide07 SVNNexa Rust Slab Bla" panose="020B0606040200020203" pitchFamily="34" charset="0"/>
                <a:ea typeface="+mj-ea"/>
                <a:cs typeface="+mj-cs"/>
              </a:rPr>
            </a:br>
            <a:r>
              <a:rPr lang="en-US" sz="3200" b="1" cap="all">
                <a:solidFill>
                  <a:prstClr val="black"/>
                </a:solidFill>
                <a:latin typeface="#9Slide07 SVNNexa Rust Slab Bla" panose="020B0606040200020203" pitchFamily="34" charset="0"/>
                <a:ea typeface="+mj-ea"/>
                <a:cs typeface="+mj-cs"/>
              </a:rPr>
              <a:t>- NGUYỄN </a:t>
            </a:r>
            <a:r>
              <a:rPr lang="en-US" sz="3200" b="1" cap="all" smtClean="0">
                <a:solidFill>
                  <a:prstClr val="black"/>
                </a:solidFill>
                <a:latin typeface="#9Slide07 SVNNexa Rust Slab Bla" panose="020B0606040200020203" pitchFamily="34" charset="0"/>
                <a:ea typeface="+mj-ea"/>
                <a:cs typeface="+mj-cs"/>
              </a:rPr>
              <a:t>DỮ-</a:t>
            </a:r>
            <a:endParaRPr lang="en-GB" sz="1400">
              <a:latin typeface="#9Slide07 SVNNexa Rust Slab Bla" panose="020B0606040200020203" pitchFamily="34" charset="0"/>
            </a:endParaRPr>
          </a:p>
        </p:txBody>
      </p:sp>
      <p:pic>
        <p:nvPicPr>
          <p:cNvPr id="4" name="Picture 3"/>
          <p:cNvPicPr>
            <a:picLocks noChangeAspect="1"/>
          </p:cNvPicPr>
          <p:nvPr/>
        </p:nvPicPr>
        <p:blipFill>
          <a:blip r:embed="rId3"/>
          <a:stretch>
            <a:fillRect/>
          </a:stretch>
        </p:blipFill>
        <p:spPr>
          <a:xfrm>
            <a:off x="346711" y="557212"/>
            <a:ext cx="5981700" cy="5286375"/>
          </a:xfrm>
          <a:prstGeom prst="rect">
            <a:avLst/>
          </a:prstGeom>
        </p:spPr>
      </p:pic>
    </p:spTree>
    <p:extLst>
      <p:ext uri="{BB962C8B-B14F-4D97-AF65-F5344CB8AC3E}">
        <p14:creationId xmlns:p14="http://schemas.microsoft.com/office/powerpoint/2010/main" val="28557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AEC34FE-14ED-4B93-9D39-ED374429BAC6}"/>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20010"/>
          <a:stretch/>
        </p:blipFill>
        <p:spPr>
          <a:xfrm>
            <a:off x="6729378" y="399377"/>
            <a:ext cx="5457259" cy="6458623"/>
          </a:xfrm>
          <a:prstGeom prst="rect">
            <a:avLst/>
          </a:prstGeom>
        </p:spPr>
      </p:pic>
      <p:pic>
        <p:nvPicPr>
          <p:cNvPr id="239" name="Picture 238">
            <a:extLst>
              <a:ext uri="{FF2B5EF4-FFF2-40B4-BE49-F238E27FC236}">
                <a16:creationId xmlns="" xmlns:a16="http://schemas.microsoft.com/office/drawing/2014/main" id="{99A8E9FF-284F-4426-8260-CCF19F3D8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74" y="257834"/>
            <a:ext cx="6584251" cy="6584251"/>
          </a:xfrm>
          <a:prstGeom prst="rect">
            <a:avLst/>
          </a:prstGeom>
        </p:spPr>
      </p:pic>
      <p:sp>
        <p:nvSpPr>
          <p:cNvPr id="20" name="Rectangle 19">
            <a:extLst>
              <a:ext uri="{FF2B5EF4-FFF2-40B4-BE49-F238E27FC236}">
                <a16:creationId xmlns="" xmlns:a16="http://schemas.microsoft.com/office/drawing/2014/main" id="{C16B18A0-A736-4E2F-AFE0-C3E6CE1834BE}"/>
              </a:ext>
            </a:extLst>
          </p:cNvPr>
          <p:cNvSpPr/>
          <p:nvPr/>
        </p:nvSpPr>
        <p:spPr>
          <a:xfrm>
            <a:off x="2927295" y="3169236"/>
            <a:ext cx="822960" cy="731520"/>
          </a:xfrm>
          <a:prstGeom prst="rect">
            <a:avLst/>
          </a:prstGeom>
          <a:solidFill>
            <a:schemeClr val="accent4">
              <a:lumMod val="40000"/>
              <a:lumOff val="60000"/>
            </a:schemeClr>
          </a:solidFill>
          <a:ln w="38100">
            <a:solidFill>
              <a:srgbClr val="D6D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Trophy">
            <a:extLst>
              <a:ext uri="{FF2B5EF4-FFF2-40B4-BE49-F238E27FC236}">
                <a16:creationId xmlns="" xmlns:a16="http://schemas.microsoft.com/office/drawing/2014/main" id="{5F6C1E40-A7A8-41B5-A287-C2BB5529DC6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63105" y="3165982"/>
            <a:ext cx="734774" cy="734774"/>
          </a:xfrm>
          <a:prstGeom prst="rect">
            <a:avLst/>
          </a:prstGeom>
        </p:spPr>
      </p:pic>
      <p:sp>
        <p:nvSpPr>
          <p:cNvPr id="23" name="Rectangle 22">
            <a:extLst>
              <a:ext uri="{FF2B5EF4-FFF2-40B4-BE49-F238E27FC236}">
                <a16:creationId xmlns="" xmlns:a16="http://schemas.microsoft.com/office/drawing/2014/main" id="{E4825608-BC36-4CAB-9F33-B8AA02FB22E7}"/>
              </a:ext>
            </a:extLst>
          </p:cNvPr>
          <p:cNvSpPr/>
          <p:nvPr/>
        </p:nvSpPr>
        <p:spPr>
          <a:xfrm>
            <a:off x="2914378" y="398665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24" name="Rectangle 23">
            <a:extLst>
              <a:ext uri="{FF2B5EF4-FFF2-40B4-BE49-F238E27FC236}">
                <a16:creationId xmlns="" xmlns:a16="http://schemas.microsoft.com/office/drawing/2014/main" id="{90308B39-4A90-4E8E-8A1A-2FA911757021}"/>
              </a:ext>
            </a:extLst>
          </p:cNvPr>
          <p:cNvSpPr/>
          <p:nvPr/>
        </p:nvSpPr>
        <p:spPr>
          <a:xfrm>
            <a:off x="2914378" y="440648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25" name="Rectangle 24">
            <a:extLst>
              <a:ext uri="{FF2B5EF4-FFF2-40B4-BE49-F238E27FC236}">
                <a16:creationId xmlns="" xmlns:a16="http://schemas.microsoft.com/office/drawing/2014/main" id="{4BD09D84-2D4E-42FC-A61B-46A403BDE416}"/>
              </a:ext>
            </a:extLst>
          </p:cNvPr>
          <p:cNvSpPr/>
          <p:nvPr/>
        </p:nvSpPr>
        <p:spPr>
          <a:xfrm>
            <a:off x="2912602" y="482631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25">
            <a:extLst>
              <a:ext uri="{FF2B5EF4-FFF2-40B4-BE49-F238E27FC236}">
                <a16:creationId xmlns="" xmlns:a16="http://schemas.microsoft.com/office/drawing/2014/main" id="{732C9279-66C1-41C1-9144-F6B39205325D}"/>
              </a:ext>
            </a:extLst>
          </p:cNvPr>
          <p:cNvSpPr/>
          <p:nvPr/>
        </p:nvSpPr>
        <p:spPr>
          <a:xfrm>
            <a:off x="2912602" y="524614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27" name="Rectangle 26">
            <a:extLst>
              <a:ext uri="{FF2B5EF4-FFF2-40B4-BE49-F238E27FC236}">
                <a16:creationId xmlns="" xmlns:a16="http://schemas.microsoft.com/office/drawing/2014/main" id="{55080397-139F-40C4-B32D-0C8DC9AC0416}"/>
              </a:ext>
            </a:extLst>
          </p:cNvPr>
          <p:cNvSpPr/>
          <p:nvPr/>
        </p:nvSpPr>
        <p:spPr>
          <a:xfrm>
            <a:off x="2912602" y="5665971"/>
            <a:ext cx="822960" cy="44166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24" name="Rectangle 123">
            <a:extLst>
              <a:ext uri="{FF2B5EF4-FFF2-40B4-BE49-F238E27FC236}">
                <a16:creationId xmlns="" xmlns:a16="http://schemas.microsoft.com/office/drawing/2014/main" id="{376D258F-668A-4B7D-BE37-B666616E18F1}"/>
              </a:ext>
            </a:extLst>
          </p:cNvPr>
          <p:cNvSpPr/>
          <p:nvPr/>
        </p:nvSpPr>
        <p:spPr>
          <a:xfrm flipV="1">
            <a:off x="2927295" y="96075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25" name="Rectangle 124">
            <a:extLst>
              <a:ext uri="{FF2B5EF4-FFF2-40B4-BE49-F238E27FC236}">
                <a16:creationId xmlns="" xmlns:a16="http://schemas.microsoft.com/office/drawing/2014/main" id="{723D141F-3FFE-4394-BB51-2230CD1EA64E}"/>
              </a:ext>
            </a:extLst>
          </p:cNvPr>
          <p:cNvSpPr/>
          <p:nvPr/>
        </p:nvSpPr>
        <p:spPr>
          <a:xfrm flipV="1">
            <a:off x="2927295" y="138058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26" name="Rectangle 125">
            <a:extLst>
              <a:ext uri="{FF2B5EF4-FFF2-40B4-BE49-F238E27FC236}">
                <a16:creationId xmlns="" xmlns:a16="http://schemas.microsoft.com/office/drawing/2014/main" id="{F9C992D1-36E9-4234-8031-1085FCB09955}"/>
              </a:ext>
            </a:extLst>
          </p:cNvPr>
          <p:cNvSpPr/>
          <p:nvPr/>
        </p:nvSpPr>
        <p:spPr>
          <a:xfrm flipV="1">
            <a:off x="2925519" y="180041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27" name="Rectangle 126">
            <a:extLst>
              <a:ext uri="{FF2B5EF4-FFF2-40B4-BE49-F238E27FC236}">
                <a16:creationId xmlns="" xmlns:a16="http://schemas.microsoft.com/office/drawing/2014/main" id="{33511072-D701-4B82-AA39-94DF42E7745F}"/>
              </a:ext>
            </a:extLst>
          </p:cNvPr>
          <p:cNvSpPr/>
          <p:nvPr/>
        </p:nvSpPr>
        <p:spPr>
          <a:xfrm flipV="1">
            <a:off x="2925519" y="222024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28" name="Rectangle 127">
            <a:extLst>
              <a:ext uri="{FF2B5EF4-FFF2-40B4-BE49-F238E27FC236}">
                <a16:creationId xmlns="" xmlns:a16="http://schemas.microsoft.com/office/drawing/2014/main" id="{388D9D29-DC8F-4B84-BCAF-4BE1B8B12261}"/>
              </a:ext>
            </a:extLst>
          </p:cNvPr>
          <p:cNvSpPr/>
          <p:nvPr/>
        </p:nvSpPr>
        <p:spPr>
          <a:xfrm flipV="1">
            <a:off x="2925519" y="2640078"/>
            <a:ext cx="822960" cy="44166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2" name="Rectangle 131">
            <a:extLst>
              <a:ext uri="{FF2B5EF4-FFF2-40B4-BE49-F238E27FC236}">
                <a16:creationId xmlns="" xmlns:a16="http://schemas.microsoft.com/office/drawing/2014/main" id="{407A7BE8-B441-4D0D-93B7-7A77DFE2FA71}"/>
              </a:ext>
            </a:extLst>
          </p:cNvPr>
          <p:cNvSpPr/>
          <p:nvPr/>
        </p:nvSpPr>
        <p:spPr>
          <a:xfrm rot="16200000" flipH="1">
            <a:off x="5363602" y="3348287"/>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33" name="Rectangle 132">
            <a:extLst>
              <a:ext uri="{FF2B5EF4-FFF2-40B4-BE49-F238E27FC236}">
                <a16:creationId xmlns="" xmlns:a16="http://schemas.microsoft.com/office/drawing/2014/main" id="{60220C83-1142-49DC-ABE1-BB1C270FA63F}"/>
              </a:ext>
            </a:extLst>
          </p:cNvPr>
          <p:cNvSpPr/>
          <p:nvPr/>
        </p:nvSpPr>
        <p:spPr>
          <a:xfrm rot="16200000" flipH="1">
            <a:off x="4943772" y="3348287"/>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34" name="Rectangle 133">
            <a:extLst>
              <a:ext uri="{FF2B5EF4-FFF2-40B4-BE49-F238E27FC236}">
                <a16:creationId xmlns="" xmlns:a16="http://schemas.microsoft.com/office/drawing/2014/main" id="{CF2EEF55-1143-49A6-8E12-C22BD2186CC5}"/>
              </a:ext>
            </a:extLst>
          </p:cNvPr>
          <p:cNvSpPr/>
          <p:nvPr/>
        </p:nvSpPr>
        <p:spPr>
          <a:xfrm rot="16200000" flipH="1">
            <a:off x="4523942" y="3346511"/>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35" name="Rectangle 134">
            <a:extLst>
              <a:ext uri="{FF2B5EF4-FFF2-40B4-BE49-F238E27FC236}">
                <a16:creationId xmlns="" xmlns:a16="http://schemas.microsoft.com/office/drawing/2014/main" id="{99957919-D3FA-4145-8938-70F4A8F064C6}"/>
              </a:ext>
            </a:extLst>
          </p:cNvPr>
          <p:cNvSpPr/>
          <p:nvPr/>
        </p:nvSpPr>
        <p:spPr>
          <a:xfrm rot="16200000" flipH="1">
            <a:off x="4104112" y="3346511"/>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36" name="Rectangle 135">
            <a:extLst>
              <a:ext uri="{FF2B5EF4-FFF2-40B4-BE49-F238E27FC236}">
                <a16:creationId xmlns="" xmlns:a16="http://schemas.microsoft.com/office/drawing/2014/main" id="{B9EF99F5-D271-4D91-9B53-779DC5A5012D}"/>
              </a:ext>
            </a:extLst>
          </p:cNvPr>
          <p:cNvSpPr/>
          <p:nvPr/>
        </p:nvSpPr>
        <p:spPr>
          <a:xfrm rot="16200000" flipH="1">
            <a:off x="3651047" y="3313276"/>
            <a:ext cx="822960" cy="44166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8" name="Rectangle 137">
            <a:extLst>
              <a:ext uri="{FF2B5EF4-FFF2-40B4-BE49-F238E27FC236}">
                <a16:creationId xmlns="" xmlns:a16="http://schemas.microsoft.com/office/drawing/2014/main" id="{D47136BD-EBC3-442F-B3D2-7D8B7A533442}"/>
              </a:ext>
            </a:extLst>
          </p:cNvPr>
          <p:cNvSpPr/>
          <p:nvPr/>
        </p:nvSpPr>
        <p:spPr>
          <a:xfrm rot="5400000">
            <a:off x="2256310" y="3342163"/>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9" name="Rectangle 138">
            <a:extLst>
              <a:ext uri="{FF2B5EF4-FFF2-40B4-BE49-F238E27FC236}">
                <a16:creationId xmlns="" xmlns:a16="http://schemas.microsoft.com/office/drawing/2014/main" id="{8019255C-C4AE-4597-81D2-5248B7E44954}"/>
              </a:ext>
            </a:extLst>
          </p:cNvPr>
          <p:cNvSpPr/>
          <p:nvPr/>
        </p:nvSpPr>
        <p:spPr>
          <a:xfrm rot="5400000">
            <a:off x="1836480" y="3342163"/>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40" name="Rectangle 139">
            <a:extLst>
              <a:ext uri="{FF2B5EF4-FFF2-40B4-BE49-F238E27FC236}">
                <a16:creationId xmlns="" xmlns:a16="http://schemas.microsoft.com/office/drawing/2014/main" id="{86CF5CBC-EDF8-47D3-BAE9-525305C1D3E1}"/>
              </a:ext>
            </a:extLst>
          </p:cNvPr>
          <p:cNvSpPr/>
          <p:nvPr/>
        </p:nvSpPr>
        <p:spPr>
          <a:xfrm rot="5400000">
            <a:off x="1416650" y="3340387"/>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41" name="Rectangle 140">
            <a:extLst>
              <a:ext uri="{FF2B5EF4-FFF2-40B4-BE49-F238E27FC236}">
                <a16:creationId xmlns="" xmlns:a16="http://schemas.microsoft.com/office/drawing/2014/main" id="{262BB680-A354-4E73-86F7-2C850C5BA389}"/>
              </a:ext>
            </a:extLst>
          </p:cNvPr>
          <p:cNvSpPr/>
          <p:nvPr/>
        </p:nvSpPr>
        <p:spPr>
          <a:xfrm rot="5400000">
            <a:off x="996820" y="3340387"/>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42" name="Rectangle 141">
            <a:extLst>
              <a:ext uri="{FF2B5EF4-FFF2-40B4-BE49-F238E27FC236}">
                <a16:creationId xmlns="" xmlns:a16="http://schemas.microsoft.com/office/drawing/2014/main" id="{BA562D12-0ACE-4B44-8709-BEA30F4DCAAD}"/>
              </a:ext>
            </a:extLst>
          </p:cNvPr>
          <p:cNvSpPr/>
          <p:nvPr/>
        </p:nvSpPr>
        <p:spPr>
          <a:xfrm rot="5400000">
            <a:off x="543755" y="3307152"/>
            <a:ext cx="822960" cy="44166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242" name="Heart 241">
            <a:hlinkClick r:id="rId11" action="ppaction://hlinksldjump"/>
            <a:extLst>
              <a:ext uri="{FF2B5EF4-FFF2-40B4-BE49-F238E27FC236}">
                <a16:creationId xmlns="" xmlns:a16="http://schemas.microsoft.com/office/drawing/2014/main" id="{5F5B57A4-4D96-4305-A676-21FE298079BB}"/>
              </a:ext>
            </a:extLst>
          </p:cNvPr>
          <p:cNvSpPr/>
          <p:nvPr/>
        </p:nvSpPr>
        <p:spPr>
          <a:xfrm>
            <a:off x="41980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243" name="Heart 242">
            <a:hlinkClick r:id="rId12" action="ppaction://hlinksldjump"/>
            <a:extLst>
              <a:ext uri="{FF2B5EF4-FFF2-40B4-BE49-F238E27FC236}">
                <a16:creationId xmlns="" xmlns:a16="http://schemas.microsoft.com/office/drawing/2014/main" id="{9D22B43D-FC78-4EF8-80F2-DD48C649EB43}"/>
              </a:ext>
            </a:extLst>
          </p:cNvPr>
          <p:cNvSpPr/>
          <p:nvPr/>
        </p:nvSpPr>
        <p:spPr>
          <a:xfrm>
            <a:off x="46377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244" name="Heart 243">
            <a:hlinkClick r:id="rId13" action="ppaction://hlinksldjump"/>
            <a:extLst>
              <a:ext uri="{FF2B5EF4-FFF2-40B4-BE49-F238E27FC236}">
                <a16:creationId xmlns="" xmlns:a16="http://schemas.microsoft.com/office/drawing/2014/main" id="{615FB659-83BC-4FB2-898E-D9B129FCE0B6}"/>
              </a:ext>
            </a:extLst>
          </p:cNvPr>
          <p:cNvSpPr/>
          <p:nvPr/>
        </p:nvSpPr>
        <p:spPr>
          <a:xfrm>
            <a:off x="50774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245" name="Heart 244">
            <a:hlinkClick r:id="rId14" action="ppaction://hlinksldjump"/>
            <a:extLst>
              <a:ext uri="{FF2B5EF4-FFF2-40B4-BE49-F238E27FC236}">
                <a16:creationId xmlns="" xmlns:a16="http://schemas.microsoft.com/office/drawing/2014/main" id="{569094D0-CB92-42A2-B795-A988DC4E5C64}"/>
              </a:ext>
            </a:extLst>
          </p:cNvPr>
          <p:cNvSpPr/>
          <p:nvPr/>
        </p:nvSpPr>
        <p:spPr>
          <a:xfrm>
            <a:off x="55171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246" name="Heart 245">
            <a:hlinkClick r:id="rId15" action="ppaction://hlinksldjump"/>
            <a:extLst>
              <a:ext uri="{FF2B5EF4-FFF2-40B4-BE49-F238E27FC236}">
                <a16:creationId xmlns="" xmlns:a16="http://schemas.microsoft.com/office/drawing/2014/main" id="{82AF909D-B519-4A1D-AEDE-62463562C191}"/>
              </a:ext>
            </a:extLst>
          </p:cNvPr>
          <p:cNvSpPr/>
          <p:nvPr/>
        </p:nvSpPr>
        <p:spPr>
          <a:xfrm>
            <a:off x="5956889"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sp>
        <p:nvSpPr>
          <p:cNvPr id="34" name="Heart 33">
            <a:hlinkClick r:id="rId16" action="ppaction://hlinksldjump"/>
            <a:extLst>
              <a:ext uri="{FF2B5EF4-FFF2-40B4-BE49-F238E27FC236}">
                <a16:creationId xmlns="" xmlns:a16="http://schemas.microsoft.com/office/drawing/2014/main" id="{7B018FE0-F270-49FB-952D-D698FE0F0099}"/>
              </a:ext>
            </a:extLst>
          </p:cNvPr>
          <p:cNvSpPr/>
          <p:nvPr/>
        </p:nvSpPr>
        <p:spPr>
          <a:xfrm>
            <a:off x="41980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35" name="Heart 34">
            <a:hlinkClick r:id="rId17" action="ppaction://hlinksldjump"/>
            <a:extLst>
              <a:ext uri="{FF2B5EF4-FFF2-40B4-BE49-F238E27FC236}">
                <a16:creationId xmlns="" xmlns:a16="http://schemas.microsoft.com/office/drawing/2014/main" id="{39F31CEA-865C-4173-82D0-F2E3D5C4318C}"/>
              </a:ext>
            </a:extLst>
          </p:cNvPr>
          <p:cNvSpPr/>
          <p:nvPr/>
        </p:nvSpPr>
        <p:spPr>
          <a:xfrm>
            <a:off x="46377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36" name="Heart 35">
            <a:hlinkClick r:id="rId18" action="ppaction://hlinksldjump"/>
            <a:extLst>
              <a:ext uri="{FF2B5EF4-FFF2-40B4-BE49-F238E27FC236}">
                <a16:creationId xmlns="" xmlns:a16="http://schemas.microsoft.com/office/drawing/2014/main" id="{8FA385EA-481C-4FB7-99B5-35AE2B8C0329}"/>
              </a:ext>
            </a:extLst>
          </p:cNvPr>
          <p:cNvSpPr/>
          <p:nvPr/>
        </p:nvSpPr>
        <p:spPr>
          <a:xfrm>
            <a:off x="50774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37" name="Heart 36">
            <a:hlinkClick r:id="rId11" action="ppaction://hlinksldjump"/>
            <a:extLst>
              <a:ext uri="{FF2B5EF4-FFF2-40B4-BE49-F238E27FC236}">
                <a16:creationId xmlns="" xmlns:a16="http://schemas.microsoft.com/office/drawing/2014/main" id="{04CBAC34-5C6E-481D-ADE4-7759D3E712EE}"/>
              </a:ext>
            </a:extLst>
          </p:cNvPr>
          <p:cNvSpPr/>
          <p:nvPr/>
        </p:nvSpPr>
        <p:spPr>
          <a:xfrm>
            <a:off x="55171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38" name="Heart 37">
            <a:hlinkClick r:id="rId19" action="ppaction://hlinksldjump"/>
            <a:extLst>
              <a:ext uri="{FF2B5EF4-FFF2-40B4-BE49-F238E27FC236}">
                <a16:creationId xmlns="" xmlns:a16="http://schemas.microsoft.com/office/drawing/2014/main" id="{3F18E9B7-15C8-433F-BC28-3F49983C9021}"/>
              </a:ext>
            </a:extLst>
          </p:cNvPr>
          <p:cNvSpPr/>
          <p:nvPr/>
        </p:nvSpPr>
        <p:spPr>
          <a:xfrm>
            <a:off x="5956889"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sp>
        <p:nvSpPr>
          <p:cNvPr id="39" name="Heart 38">
            <a:hlinkClick r:id="rId11" action="ppaction://hlinksldjump"/>
            <a:extLst>
              <a:ext uri="{FF2B5EF4-FFF2-40B4-BE49-F238E27FC236}">
                <a16:creationId xmlns="" xmlns:a16="http://schemas.microsoft.com/office/drawing/2014/main" id="{BE9E5718-16FD-4F64-8BC8-4B47CFF9F31A}"/>
              </a:ext>
            </a:extLst>
          </p:cNvPr>
          <p:cNvSpPr/>
          <p:nvPr/>
        </p:nvSpPr>
        <p:spPr>
          <a:xfrm>
            <a:off x="2653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40" name="Heart 39">
            <a:hlinkClick r:id="rId12" action="ppaction://hlinksldjump"/>
            <a:extLst>
              <a:ext uri="{FF2B5EF4-FFF2-40B4-BE49-F238E27FC236}">
                <a16:creationId xmlns="" xmlns:a16="http://schemas.microsoft.com/office/drawing/2014/main" id="{E4A9514D-C166-421C-A363-E6F0F9F98E94}"/>
              </a:ext>
            </a:extLst>
          </p:cNvPr>
          <p:cNvSpPr/>
          <p:nvPr/>
        </p:nvSpPr>
        <p:spPr>
          <a:xfrm>
            <a:off x="7050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41" name="Heart 40">
            <a:hlinkClick r:id="rId14" action="ppaction://hlinksldjump"/>
            <a:extLst>
              <a:ext uri="{FF2B5EF4-FFF2-40B4-BE49-F238E27FC236}">
                <a16:creationId xmlns="" xmlns:a16="http://schemas.microsoft.com/office/drawing/2014/main" id="{6E397F83-1DE4-4D07-9EE2-B05E08E6448A}"/>
              </a:ext>
            </a:extLst>
          </p:cNvPr>
          <p:cNvSpPr/>
          <p:nvPr/>
        </p:nvSpPr>
        <p:spPr>
          <a:xfrm>
            <a:off x="11447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42" name="Heart 41">
            <a:hlinkClick r:id="rId15" action="ppaction://hlinksldjump"/>
            <a:extLst>
              <a:ext uri="{FF2B5EF4-FFF2-40B4-BE49-F238E27FC236}">
                <a16:creationId xmlns="" xmlns:a16="http://schemas.microsoft.com/office/drawing/2014/main" id="{0DE641A1-FA58-4766-A528-A47D66AFD679}"/>
              </a:ext>
            </a:extLst>
          </p:cNvPr>
          <p:cNvSpPr/>
          <p:nvPr/>
        </p:nvSpPr>
        <p:spPr>
          <a:xfrm>
            <a:off x="15844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43" name="Heart 42">
            <a:hlinkClick r:id="rId13" action="ppaction://hlinksldjump"/>
            <a:extLst>
              <a:ext uri="{FF2B5EF4-FFF2-40B4-BE49-F238E27FC236}">
                <a16:creationId xmlns="" xmlns:a16="http://schemas.microsoft.com/office/drawing/2014/main" id="{922268A4-09A1-407A-B85D-C21273E94E14}"/>
              </a:ext>
            </a:extLst>
          </p:cNvPr>
          <p:cNvSpPr/>
          <p:nvPr/>
        </p:nvSpPr>
        <p:spPr>
          <a:xfrm>
            <a:off x="2024189"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sp>
        <p:nvSpPr>
          <p:cNvPr id="44" name="Heart 43">
            <a:hlinkClick r:id="rId12" action="ppaction://hlinksldjump"/>
            <a:extLst>
              <a:ext uri="{FF2B5EF4-FFF2-40B4-BE49-F238E27FC236}">
                <a16:creationId xmlns="" xmlns:a16="http://schemas.microsoft.com/office/drawing/2014/main" id="{D1EC04FD-1466-4652-84D9-71C3F32AA0D0}"/>
              </a:ext>
            </a:extLst>
          </p:cNvPr>
          <p:cNvSpPr/>
          <p:nvPr/>
        </p:nvSpPr>
        <p:spPr>
          <a:xfrm>
            <a:off x="2653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45" name="Heart 44">
            <a:hlinkClick r:id="rId19" action="ppaction://hlinksldjump"/>
            <a:extLst>
              <a:ext uri="{FF2B5EF4-FFF2-40B4-BE49-F238E27FC236}">
                <a16:creationId xmlns="" xmlns:a16="http://schemas.microsoft.com/office/drawing/2014/main" id="{247E2EB7-A522-416D-B098-DD95329A5A8F}"/>
              </a:ext>
            </a:extLst>
          </p:cNvPr>
          <p:cNvSpPr/>
          <p:nvPr/>
        </p:nvSpPr>
        <p:spPr>
          <a:xfrm>
            <a:off x="7050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46" name="Heart 45">
            <a:hlinkClick r:id="rId20" action="ppaction://hlinksldjump"/>
            <a:extLst>
              <a:ext uri="{FF2B5EF4-FFF2-40B4-BE49-F238E27FC236}">
                <a16:creationId xmlns="" xmlns:a16="http://schemas.microsoft.com/office/drawing/2014/main" id="{AF6FF570-3B60-47B7-8513-CCCCD101B336}"/>
              </a:ext>
            </a:extLst>
          </p:cNvPr>
          <p:cNvSpPr/>
          <p:nvPr/>
        </p:nvSpPr>
        <p:spPr>
          <a:xfrm>
            <a:off x="11447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47" name="Heart 46">
            <a:hlinkClick r:id="rId21" action="ppaction://hlinksldjump"/>
            <a:extLst>
              <a:ext uri="{FF2B5EF4-FFF2-40B4-BE49-F238E27FC236}">
                <a16:creationId xmlns="" xmlns:a16="http://schemas.microsoft.com/office/drawing/2014/main" id="{02F3D216-DD88-4FDE-84AC-5BFBA45F0238}"/>
              </a:ext>
            </a:extLst>
          </p:cNvPr>
          <p:cNvSpPr/>
          <p:nvPr/>
        </p:nvSpPr>
        <p:spPr>
          <a:xfrm>
            <a:off x="15844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48" name="Heart 47">
            <a:hlinkClick r:id="rId22" action="ppaction://hlinksldjump"/>
            <a:extLst>
              <a:ext uri="{FF2B5EF4-FFF2-40B4-BE49-F238E27FC236}">
                <a16:creationId xmlns="" xmlns:a16="http://schemas.microsoft.com/office/drawing/2014/main" id="{C81C30D8-EB79-4A1B-9699-3530802BCA43}"/>
              </a:ext>
            </a:extLst>
          </p:cNvPr>
          <p:cNvSpPr/>
          <p:nvPr/>
        </p:nvSpPr>
        <p:spPr>
          <a:xfrm>
            <a:off x="2024189"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pic>
        <p:nvPicPr>
          <p:cNvPr id="49" name="Graphic 48" descr="Trophy">
            <a:extLst>
              <a:ext uri="{FF2B5EF4-FFF2-40B4-BE49-F238E27FC236}">
                <a16:creationId xmlns="" xmlns:a16="http://schemas.microsoft.com/office/drawing/2014/main" id="{E2A5426B-6F1D-49B8-8B1A-4E66D2AEF89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89648" y="4809387"/>
            <a:ext cx="1302193" cy="1302193"/>
          </a:xfrm>
          <a:prstGeom prst="rect">
            <a:avLst/>
          </a:prstGeom>
        </p:spPr>
      </p:pic>
      <p:pic>
        <p:nvPicPr>
          <p:cNvPr id="50" name="Graphic 49" descr="Trophy">
            <a:extLst>
              <a:ext uri="{FF2B5EF4-FFF2-40B4-BE49-F238E27FC236}">
                <a16:creationId xmlns="" xmlns:a16="http://schemas.microsoft.com/office/drawing/2014/main" id="{57A9986D-BAAD-46DF-ADE7-5194893C3751}"/>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84687" y="908930"/>
            <a:ext cx="1302193" cy="1302193"/>
          </a:xfrm>
          <a:prstGeom prst="rect">
            <a:avLst/>
          </a:prstGeom>
        </p:spPr>
      </p:pic>
      <p:pic>
        <p:nvPicPr>
          <p:cNvPr id="51" name="Graphic 50" descr="Trophy">
            <a:extLst>
              <a:ext uri="{FF2B5EF4-FFF2-40B4-BE49-F238E27FC236}">
                <a16:creationId xmlns="" xmlns:a16="http://schemas.microsoft.com/office/drawing/2014/main" id="{0267F2CA-D74B-4D8C-89F1-2A6A19C0EFB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6174" y="4319142"/>
            <a:ext cx="2204049" cy="1302193"/>
          </a:xfrm>
          <a:prstGeom prst="rect">
            <a:avLst/>
          </a:prstGeom>
        </p:spPr>
      </p:pic>
      <p:pic>
        <p:nvPicPr>
          <p:cNvPr id="52" name="Graphic 51" descr="Trophy">
            <a:extLst>
              <a:ext uri="{FF2B5EF4-FFF2-40B4-BE49-F238E27FC236}">
                <a16:creationId xmlns="" xmlns:a16="http://schemas.microsoft.com/office/drawing/2014/main" id="{56A27F92-8AC3-4426-8490-CE8BC29339D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89648" y="873419"/>
            <a:ext cx="1302193" cy="1302193"/>
          </a:xfrm>
          <a:prstGeom prst="rect">
            <a:avLst/>
          </a:prstGeom>
        </p:spPr>
      </p:pic>
      <p:sp>
        <p:nvSpPr>
          <p:cNvPr id="54" name="Rectangle 53">
            <a:extLst>
              <a:ext uri="{FF2B5EF4-FFF2-40B4-BE49-F238E27FC236}">
                <a16:creationId xmlns="" xmlns:a16="http://schemas.microsoft.com/office/drawing/2014/main" id="{0B4D8A0A-CE99-4465-BDEA-66E0426DA542}"/>
              </a:ext>
            </a:extLst>
          </p:cNvPr>
          <p:cNvSpPr/>
          <p:nvPr/>
        </p:nvSpPr>
        <p:spPr>
          <a:xfrm>
            <a:off x="6774963" y="1380588"/>
            <a:ext cx="5173211" cy="1938992"/>
          </a:xfrm>
          <a:prstGeom prst="rect">
            <a:avLst/>
          </a:prstGeom>
        </p:spPr>
        <p:txBody>
          <a:bodyPr wrap="none">
            <a:spAutoFit/>
          </a:bodyPr>
          <a:lstStyle/>
          <a:p>
            <a:pPr algn="ctr" defTabSz="914400"/>
            <a:r>
              <a:rPr lang="en-US" sz="6000" b="1">
                <a:ln w="6600">
                  <a:solidFill>
                    <a:srgbClr val="ED7D31"/>
                  </a:solidFill>
                  <a:prstDash val="solid"/>
                </a:ln>
                <a:solidFill>
                  <a:srgbClr val="FFFF00"/>
                </a:solidFill>
                <a:effectLst>
                  <a:outerShdw dist="38100" dir="2700000" algn="tl" rotWithShape="0">
                    <a:srgbClr val="ED7D31"/>
                  </a:outerShdw>
                </a:effectLst>
                <a:latin typeface="Helvetica Neue"/>
              </a:rPr>
              <a:t>TRÒ CH</a:t>
            </a:r>
            <a:r>
              <a:rPr lang="vi-VN" sz="6000" b="1">
                <a:ln w="6600">
                  <a:solidFill>
                    <a:srgbClr val="ED7D31"/>
                  </a:solidFill>
                  <a:prstDash val="solid"/>
                </a:ln>
                <a:solidFill>
                  <a:srgbClr val="FFFF00"/>
                </a:solidFill>
                <a:effectLst>
                  <a:outerShdw dist="38100" dir="2700000" algn="tl" rotWithShape="0">
                    <a:srgbClr val="ED7D31"/>
                  </a:outerShdw>
                </a:effectLst>
                <a:latin typeface="Helvetica Neue"/>
              </a:rPr>
              <a:t>Ơ</a:t>
            </a:r>
            <a:r>
              <a:rPr lang="en-US" sz="6000" b="1">
                <a:ln w="6600">
                  <a:solidFill>
                    <a:srgbClr val="ED7D31"/>
                  </a:solidFill>
                  <a:prstDash val="solid"/>
                </a:ln>
                <a:solidFill>
                  <a:srgbClr val="FFFF00"/>
                </a:solidFill>
                <a:effectLst>
                  <a:outerShdw dist="38100" dir="2700000" algn="tl" rotWithShape="0">
                    <a:srgbClr val="ED7D31"/>
                  </a:outerShdw>
                </a:effectLst>
                <a:latin typeface="Helvetica Neue"/>
              </a:rPr>
              <a:t>I </a:t>
            </a:r>
          </a:p>
          <a:p>
            <a:pPr algn="ctr" defTabSz="914400"/>
            <a:r>
              <a:rPr lang="vi-VN" sz="6000" b="1" smtClean="0">
                <a:ln w="6600">
                  <a:solidFill>
                    <a:srgbClr val="ED7D31"/>
                  </a:solidFill>
                  <a:prstDash val="solid"/>
                </a:ln>
                <a:solidFill>
                  <a:srgbClr val="FFFF00"/>
                </a:solidFill>
                <a:effectLst>
                  <a:outerShdw dist="38100" dir="2700000" algn="tl" rotWithShape="0">
                    <a:srgbClr val="ED7D31"/>
                  </a:outerShdw>
                </a:effectLst>
              </a:rPr>
              <a:t>Ai nhanh hơn</a:t>
            </a:r>
            <a:endParaRPr lang="en-US" sz="6000" b="1">
              <a:ln w="6600">
                <a:solidFill>
                  <a:srgbClr val="ED7D31"/>
                </a:solidFill>
                <a:prstDash val="solid"/>
              </a:ln>
              <a:solidFill>
                <a:srgbClr val="FFFF00"/>
              </a:solidFill>
              <a:effectLst>
                <a:outerShdw dist="38100" dir="2700000" algn="tl" rotWithShape="0">
                  <a:srgbClr val="ED7D31"/>
                </a:outerShdw>
              </a:effectLst>
            </a:endParaRPr>
          </a:p>
        </p:txBody>
      </p:sp>
      <p:sp>
        <p:nvSpPr>
          <p:cNvPr id="5" name="Flowchart: Summing Junction 4">
            <a:hlinkClick r:id="rId20" action="ppaction://hlinksldjump"/>
            <a:extLst>
              <a:ext uri="{FF2B5EF4-FFF2-40B4-BE49-F238E27FC236}">
                <a16:creationId xmlns="" xmlns:a16="http://schemas.microsoft.com/office/drawing/2014/main" id="{355D16C9-03FE-4EA0-80D4-E7B4D67FB917}"/>
              </a:ext>
            </a:extLst>
          </p:cNvPr>
          <p:cNvSpPr/>
          <p:nvPr/>
        </p:nvSpPr>
        <p:spPr>
          <a:xfrm>
            <a:off x="11638216" y="48217"/>
            <a:ext cx="419234" cy="419234"/>
          </a:xfrm>
          <a:prstGeom prst="flowChartSummingJunction">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 name="MaryHadALittleLamb">
            <a:hlinkClick r:id="" action="ppaction://media"/>
            <a:extLst>
              <a:ext uri="{FF2B5EF4-FFF2-40B4-BE49-F238E27FC236}">
                <a16:creationId xmlns="" xmlns:a16="http://schemas.microsoft.com/office/drawing/2014/main"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298624" y="-750867"/>
            <a:ext cx="487363" cy="487363"/>
          </a:xfrm>
          <a:prstGeom prst="rect">
            <a:avLst/>
          </a:prstGeom>
        </p:spPr>
      </p:pic>
      <p:pic>
        <p:nvPicPr>
          <p:cNvPr id="249" name="Picture 248">
            <a:extLst>
              <a:ext uri="{FF2B5EF4-FFF2-40B4-BE49-F238E27FC236}">
                <a16:creationId xmlns="" xmlns:a16="http://schemas.microsoft.com/office/drawing/2014/main" id="{E22F02EA-C79B-4DE3-9C10-888373554C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97395" y="-6081"/>
            <a:ext cx="600437" cy="777352"/>
          </a:xfrm>
          <a:prstGeom prst="rect">
            <a:avLst/>
          </a:prstGeom>
        </p:spPr>
      </p:pic>
      <p:pic>
        <p:nvPicPr>
          <p:cNvPr id="247" name="Picture 246">
            <a:extLst>
              <a:ext uri="{FF2B5EF4-FFF2-40B4-BE49-F238E27FC236}">
                <a16:creationId xmlns="" xmlns:a16="http://schemas.microsoft.com/office/drawing/2014/main" id="{3A530223-8EEB-4D94-B23C-334FE5C8DC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11045" y="2772607"/>
            <a:ext cx="600437" cy="777352"/>
          </a:xfrm>
          <a:prstGeom prst="rect">
            <a:avLst/>
          </a:prstGeom>
        </p:spPr>
      </p:pic>
      <p:pic>
        <p:nvPicPr>
          <p:cNvPr id="248" name="Picture 247">
            <a:extLst>
              <a:ext uri="{FF2B5EF4-FFF2-40B4-BE49-F238E27FC236}">
                <a16:creationId xmlns="" xmlns:a16="http://schemas.microsoft.com/office/drawing/2014/main" id="{6E5FFACD-866F-48E1-8BE1-8045598D96D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29449" y="2774787"/>
            <a:ext cx="598375" cy="777354"/>
          </a:xfrm>
          <a:prstGeom prst="rect">
            <a:avLst/>
          </a:prstGeom>
        </p:spPr>
      </p:pic>
      <p:pic>
        <p:nvPicPr>
          <p:cNvPr id="240" name="Picture 239">
            <a:extLst>
              <a:ext uri="{FF2B5EF4-FFF2-40B4-BE49-F238E27FC236}">
                <a16:creationId xmlns="" xmlns:a16="http://schemas.microsoft.com/office/drawing/2014/main" id="{BD88EA17-A8FF-43E3-8D2A-18A3436FEF2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997395" y="5781269"/>
            <a:ext cx="600438" cy="777352"/>
          </a:xfrm>
          <a:prstGeom prst="rect">
            <a:avLst/>
          </a:prstGeom>
        </p:spPr>
      </p:pic>
    </p:spTree>
    <p:extLst>
      <p:ext uri="{BB962C8B-B14F-4D97-AF65-F5344CB8AC3E}">
        <p14:creationId xmlns:p14="http://schemas.microsoft.com/office/powerpoint/2010/main" val="22031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4"/>
                                        </p:tgtEl>
                                      </p:cBhvr>
                                      <p:by x="110000" y="110000"/>
                                    </p:animScale>
                                  </p:childTnLst>
                                </p:cTn>
                              </p:par>
                              <p:par>
                                <p:cTn id="7" presetID="1" presetClass="mediacall" presetSubtype="0" fill="hold" nodeType="withEffect">
                                  <p:stCondLst>
                                    <p:cond delay="0"/>
                                  </p:stCondLst>
                                  <p:childTnLst>
                                    <p:cmd type="call" cmd="playFrom(0.0)">
                                      <p:cBhvr>
                                        <p:cTn id="8" dur="131369" fill="hold"/>
                                        <p:tgtEl>
                                          <p:spTgt spid="7"/>
                                        </p:tgtEl>
                                      </p:cBhvr>
                                    </p:cmd>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4"/>
                                        </p:tgtEl>
                                        <p:attrNameLst>
                                          <p:attrName>ppt_x</p:attrName>
                                          <p:attrName>ppt_y</p:attrName>
                                        </p:attrNameLst>
                                      </p:cBhvr>
                                    </p:animMotion>
                                    <p:animRot by="1500000">
                                      <p:cBhvr>
                                        <p:cTn id="11" dur="125" fill="hold">
                                          <p:stCondLst>
                                            <p:cond delay="0"/>
                                          </p:stCondLst>
                                        </p:cTn>
                                        <p:tgtEl>
                                          <p:spTgt spid="54"/>
                                        </p:tgtEl>
                                        <p:attrNameLst>
                                          <p:attrName>r</p:attrName>
                                        </p:attrNameLst>
                                      </p:cBhvr>
                                    </p:animRot>
                                    <p:animRot by="-1500000">
                                      <p:cBhvr>
                                        <p:cTn id="12" dur="125" fill="hold">
                                          <p:stCondLst>
                                            <p:cond delay="125"/>
                                          </p:stCondLst>
                                        </p:cTn>
                                        <p:tgtEl>
                                          <p:spTgt spid="54"/>
                                        </p:tgtEl>
                                        <p:attrNameLst>
                                          <p:attrName>r</p:attrName>
                                        </p:attrNameLst>
                                      </p:cBhvr>
                                    </p:animRot>
                                    <p:animRot by="-1500000">
                                      <p:cBhvr>
                                        <p:cTn id="13" dur="125" fill="hold">
                                          <p:stCondLst>
                                            <p:cond delay="250"/>
                                          </p:stCondLst>
                                        </p:cTn>
                                        <p:tgtEl>
                                          <p:spTgt spid="54"/>
                                        </p:tgtEl>
                                        <p:attrNameLst>
                                          <p:attrName>r</p:attrName>
                                        </p:attrNameLst>
                                      </p:cBhvr>
                                    </p:animRot>
                                    <p:animRot by="1500000">
                                      <p:cBhvr>
                                        <p:cTn id="14" dur="125" fill="hold">
                                          <p:stCondLst>
                                            <p:cond delay="375"/>
                                          </p:stCondLst>
                                        </p:cTn>
                                        <p:tgtEl>
                                          <p:spTgt spid="5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5000" fill="hold" nodeType="clickEffect">
                                  <p:stCondLst>
                                    <p:cond delay="0"/>
                                  </p:stCondLst>
                                  <p:childTnLst>
                                    <p:animClr clrSpc="rgb" dir="cw">
                                      <p:cBhvr>
                                        <p:cTn id="23" dur="500" fill="hold"/>
                                        <p:tgtEl>
                                          <p:spTgt spid="242"/>
                                        </p:tgtEl>
                                        <p:attrNameLst>
                                          <p:attrName>fillcolor</p:attrName>
                                        </p:attrNameLst>
                                      </p:cBhvr>
                                      <p:to>
                                        <a:srgbClr val="000000"/>
                                      </p:to>
                                    </p:animClr>
                                    <p:set>
                                      <p:cBhvr>
                                        <p:cTn id="24" dur="500" fill="hold"/>
                                        <p:tgtEl>
                                          <p:spTgt spid="242"/>
                                        </p:tgtEl>
                                        <p:attrNameLst>
                                          <p:attrName>fill.type</p:attrName>
                                        </p:attrNameLst>
                                      </p:cBhvr>
                                      <p:to>
                                        <p:strVal val="solid"/>
                                      </p:to>
                                    </p:set>
                                    <p:set>
                                      <p:cBhvr>
                                        <p:cTn id="25" dur="500" fill="hold"/>
                                        <p:tgtEl>
                                          <p:spTgt spid="242"/>
                                        </p:tgtEl>
                                        <p:attrNameLst>
                                          <p:attrName>fill.on</p:attrName>
                                        </p:attrNameLst>
                                      </p:cBhvr>
                                      <p:to>
                                        <p:strVal val="true"/>
                                      </p:to>
                                    </p:set>
                                  </p:childTnLst>
                                </p:cTn>
                              </p:par>
                            </p:childTnLst>
                          </p:cTn>
                        </p:par>
                      </p:childTnLst>
                    </p:cTn>
                  </p:par>
                </p:childTnLst>
              </p:cTn>
              <p:nextCondLst>
                <p:cond evt="onClick" delay="0">
                  <p:tgtEl>
                    <p:spTgt spid="242"/>
                  </p:tgtEl>
                </p:cond>
              </p:nextCondLst>
            </p:seq>
            <p:seq concurrent="1" nextAc="seek">
              <p:cTn id="26" restart="whenNotActive" fill="hold" evtFilter="cancelBubble" nodeType="interactiveSeq">
                <p:stCondLst>
                  <p:cond evt="onClick" delay="0">
                    <p:tgtEl>
                      <p:spTgt spid="24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5000" fill="hold" nodeType="clickEffect">
                                  <p:stCondLst>
                                    <p:cond delay="0"/>
                                  </p:stCondLst>
                                  <p:childTnLst>
                                    <p:animClr clrSpc="rgb" dir="cw">
                                      <p:cBhvr>
                                        <p:cTn id="30" dur="500" fill="hold"/>
                                        <p:tgtEl>
                                          <p:spTgt spid="243"/>
                                        </p:tgtEl>
                                        <p:attrNameLst>
                                          <p:attrName>fillcolor</p:attrName>
                                        </p:attrNameLst>
                                      </p:cBhvr>
                                      <p:to>
                                        <a:srgbClr val="000000"/>
                                      </p:to>
                                    </p:animClr>
                                    <p:set>
                                      <p:cBhvr>
                                        <p:cTn id="31" dur="500" fill="hold"/>
                                        <p:tgtEl>
                                          <p:spTgt spid="243"/>
                                        </p:tgtEl>
                                        <p:attrNameLst>
                                          <p:attrName>fill.type</p:attrName>
                                        </p:attrNameLst>
                                      </p:cBhvr>
                                      <p:to>
                                        <p:strVal val="solid"/>
                                      </p:to>
                                    </p:set>
                                    <p:set>
                                      <p:cBhvr>
                                        <p:cTn id="32" dur="500" fill="hold"/>
                                        <p:tgtEl>
                                          <p:spTgt spid="243"/>
                                        </p:tgtEl>
                                        <p:attrNameLst>
                                          <p:attrName>fill.on</p:attrName>
                                        </p:attrNameLst>
                                      </p:cBhvr>
                                      <p:to>
                                        <p:strVal val="true"/>
                                      </p:to>
                                    </p:set>
                                  </p:childTnLst>
                                </p:cTn>
                              </p:par>
                            </p:childTnLst>
                          </p:cTn>
                        </p:par>
                      </p:childTnLst>
                    </p:cTn>
                  </p:par>
                </p:childTnLst>
              </p:cTn>
              <p:nextCondLst>
                <p:cond evt="onClick" delay="0">
                  <p:tgtEl>
                    <p:spTgt spid="243"/>
                  </p:tgtEl>
                </p:cond>
              </p:nextCondLst>
            </p:seq>
            <p:seq concurrent="1" nextAc="seek">
              <p:cTn id="33" restart="whenNotActive" fill="hold" evtFilter="cancelBubble" nodeType="interactiveSeq">
                <p:stCondLst>
                  <p:cond evt="onClick" delay="0">
                    <p:tgtEl>
                      <p:spTgt spid="24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5000" fill="hold" nodeType="clickEffect">
                                  <p:stCondLst>
                                    <p:cond delay="0"/>
                                  </p:stCondLst>
                                  <p:childTnLst>
                                    <p:animClr clrSpc="rgb" dir="cw">
                                      <p:cBhvr>
                                        <p:cTn id="37" dur="500" fill="hold"/>
                                        <p:tgtEl>
                                          <p:spTgt spid="244"/>
                                        </p:tgtEl>
                                        <p:attrNameLst>
                                          <p:attrName>fillcolor</p:attrName>
                                        </p:attrNameLst>
                                      </p:cBhvr>
                                      <p:to>
                                        <a:srgbClr val="000000"/>
                                      </p:to>
                                    </p:animClr>
                                    <p:set>
                                      <p:cBhvr>
                                        <p:cTn id="38" dur="500" fill="hold"/>
                                        <p:tgtEl>
                                          <p:spTgt spid="244"/>
                                        </p:tgtEl>
                                        <p:attrNameLst>
                                          <p:attrName>fill.type</p:attrName>
                                        </p:attrNameLst>
                                      </p:cBhvr>
                                      <p:to>
                                        <p:strVal val="solid"/>
                                      </p:to>
                                    </p:set>
                                    <p:set>
                                      <p:cBhvr>
                                        <p:cTn id="39" dur="500" fill="hold"/>
                                        <p:tgtEl>
                                          <p:spTgt spid="244"/>
                                        </p:tgtEl>
                                        <p:attrNameLst>
                                          <p:attrName>fill.on</p:attrName>
                                        </p:attrNameLst>
                                      </p:cBhvr>
                                      <p:to>
                                        <p:strVal val="true"/>
                                      </p:to>
                                    </p:set>
                                  </p:childTnLst>
                                </p:cTn>
                              </p:par>
                            </p:childTnLst>
                          </p:cTn>
                        </p:par>
                      </p:childTnLst>
                    </p:cTn>
                  </p:par>
                </p:childTnLst>
              </p:cTn>
              <p:nextCondLst>
                <p:cond evt="onClick" delay="0">
                  <p:tgtEl>
                    <p:spTgt spid="244"/>
                  </p:tgtEl>
                </p:cond>
              </p:nextCondLst>
            </p:seq>
            <p:seq concurrent="1" nextAc="seek">
              <p:cTn id="40" restart="whenNotActive" fill="hold" evtFilter="cancelBubble" nodeType="interactiveSeq">
                <p:stCondLst>
                  <p:cond evt="onClick" delay="0">
                    <p:tgtEl>
                      <p:spTgt spid="2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repeatCount="5000" fill="hold" nodeType="clickEffect">
                                  <p:stCondLst>
                                    <p:cond delay="0"/>
                                  </p:stCondLst>
                                  <p:childTnLst>
                                    <p:animClr clrSpc="rgb" dir="cw">
                                      <p:cBhvr>
                                        <p:cTn id="44" dur="500" fill="hold"/>
                                        <p:tgtEl>
                                          <p:spTgt spid="245"/>
                                        </p:tgtEl>
                                        <p:attrNameLst>
                                          <p:attrName>fillcolor</p:attrName>
                                        </p:attrNameLst>
                                      </p:cBhvr>
                                      <p:to>
                                        <a:srgbClr val="000000"/>
                                      </p:to>
                                    </p:animClr>
                                    <p:set>
                                      <p:cBhvr>
                                        <p:cTn id="45" dur="500" fill="hold"/>
                                        <p:tgtEl>
                                          <p:spTgt spid="245"/>
                                        </p:tgtEl>
                                        <p:attrNameLst>
                                          <p:attrName>fill.type</p:attrName>
                                        </p:attrNameLst>
                                      </p:cBhvr>
                                      <p:to>
                                        <p:strVal val="solid"/>
                                      </p:to>
                                    </p:set>
                                    <p:set>
                                      <p:cBhvr>
                                        <p:cTn id="46" dur="500" fill="hold"/>
                                        <p:tgtEl>
                                          <p:spTgt spid="245"/>
                                        </p:tgtEl>
                                        <p:attrNameLst>
                                          <p:attrName>fill.on</p:attrName>
                                        </p:attrNameLst>
                                      </p:cBhvr>
                                      <p:to>
                                        <p:strVal val="true"/>
                                      </p:to>
                                    </p:set>
                                  </p:childTnLst>
                                </p:cTn>
                              </p:par>
                            </p:childTnLst>
                          </p:cTn>
                        </p:par>
                      </p:childTnLst>
                    </p:cTn>
                  </p:par>
                </p:childTnLst>
              </p:cTn>
              <p:nextCondLst>
                <p:cond evt="onClick" delay="0">
                  <p:tgtEl>
                    <p:spTgt spid="245"/>
                  </p:tgtEl>
                </p:cond>
              </p:nextCondLst>
            </p:seq>
            <p:seq concurrent="1" nextAc="seek">
              <p:cTn id="47" restart="whenNotActive" fill="hold" evtFilter="cancelBubble" nodeType="interactiveSeq">
                <p:stCondLst>
                  <p:cond evt="onClick" delay="0">
                    <p:tgtEl>
                      <p:spTgt spid="24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repeatCount="5000" fill="hold" nodeType="clickEffect">
                                  <p:stCondLst>
                                    <p:cond delay="0"/>
                                  </p:stCondLst>
                                  <p:childTnLst>
                                    <p:animClr clrSpc="rgb" dir="cw">
                                      <p:cBhvr>
                                        <p:cTn id="51" dur="500" fill="hold"/>
                                        <p:tgtEl>
                                          <p:spTgt spid="246"/>
                                        </p:tgtEl>
                                        <p:attrNameLst>
                                          <p:attrName>fillcolor</p:attrName>
                                        </p:attrNameLst>
                                      </p:cBhvr>
                                      <p:to>
                                        <a:srgbClr val="000000"/>
                                      </p:to>
                                    </p:animClr>
                                    <p:set>
                                      <p:cBhvr>
                                        <p:cTn id="52" dur="500" fill="hold"/>
                                        <p:tgtEl>
                                          <p:spTgt spid="246"/>
                                        </p:tgtEl>
                                        <p:attrNameLst>
                                          <p:attrName>fill.type</p:attrName>
                                        </p:attrNameLst>
                                      </p:cBhvr>
                                      <p:to>
                                        <p:strVal val="solid"/>
                                      </p:to>
                                    </p:set>
                                    <p:set>
                                      <p:cBhvr>
                                        <p:cTn id="53" dur="500" fill="hold"/>
                                        <p:tgtEl>
                                          <p:spTgt spid="246"/>
                                        </p:tgtEl>
                                        <p:attrNameLst>
                                          <p:attrName>fill.on</p:attrName>
                                        </p:attrNameLst>
                                      </p:cBhvr>
                                      <p:to>
                                        <p:strVal val="true"/>
                                      </p:to>
                                    </p:set>
                                  </p:childTnLst>
                                </p:cTn>
                              </p:par>
                            </p:childTnLst>
                          </p:cTn>
                        </p:par>
                      </p:childTnLst>
                    </p:cTn>
                  </p:par>
                </p:childTnLst>
              </p:cTn>
              <p:nextCondLst>
                <p:cond evt="onClick" delay="0">
                  <p:tgtEl>
                    <p:spTgt spid="246"/>
                  </p:tgtEl>
                </p:cond>
              </p:nextCondLst>
            </p:seq>
            <p:seq concurrent="1" nextAc="seek">
              <p:cTn id="54" restart="whenNotActive" fill="hold" evtFilter="cancelBubble" nodeType="interactiveSeq">
                <p:stCondLst>
                  <p:cond evt="onClick" delay="0">
                    <p:tgtEl>
                      <p:spTgt spid="240"/>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1.25E-6 2.96296E-6 L -1.25E-6 -0.09283 " pathEditMode="relative" rAng="0" ptsTypes="AA">
                                      <p:cBhvr>
                                        <p:cTn id="58" dur="1000" fill="hold"/>
                                        <p:tgtEl>
                                          <p:spTgt spid="240"/>
                                        </p:tgtEl>
                                        <p:attrNameLst>
                                          <p:attrName>ppt_x</p:attrName>
                                          <p:attrName>ppt_y</p:attrName>
                                        </p:attrNameLst>
                                      </p:cBhvr>
                                      <p:rCtr x="0" y="-4653"/>
                                    </p:animMotion>
                                  </p:childTnLst>
                                  <p:subTnLst>
                                    <p:audio>
                                      <p:cMediaNode>
                                        <p:cTn display="0" masterRel="sameClick">
                                          <p:stCondLst>
                                            <p:cond evt="begin" delay="0">
                                              <p:tn val="57"/>
                                            </p:cond>
                                          </p:stCondLst>
                                          <p:endCondLst>
                                            <p:cond evt="onStopAudio" delay="0">
                                              <p:tgtEl>
                                                <p:sldTgt/>
                                              </p:tgtEl>
                                            </p:cond>
                                          </p:endCondLst>
                                        </p:cTn>
                                        <p:tgtEl>
                                          <p:sndTgt r:embed="rId4" name="DRUMROLL.WAV"/>
                                        </p:tgtEl>
                                      </p:cMediaNode>
                                    </p:audio>
                                  </p:subTnLst>
                                </p:cTn>
                              </p:par>
                              <p:par>
                                <p:cTn id="59" presetID="6" presetClass="emph" presetSubtype="0" autoRev="1" fill="hold" nodeType="withEffect">
                                  <p:stCondLst>
                                    <p:cond delay="0"/>
                                  </p:stCondLst>
                                  <p:childTnLst>
                                    <p:animScale>
                                      <p:cBhvr>
                                        <p:cTn id="60" dur="500" fill="hold"/>
                                        <p:tgtEl>
                                          <p:spTgt spid="240"/>
                                        </p:tgtEl>
                                      </p:cBhvr>
                                      <p:by x="140000" y="140000"/>
                                    </p:animScale>
                                  </p:childTnLst>
                                </p:cTn>
                              </p:par>
                              <p:par>
                                <p:cTn id="61" presetID="27" presetClass="emph" presetSubtype="0" repeatCount="5000" fill="remove" grpId="0" nodeType="withEffect">
                                  <p:stCondLst>
                                    <p:cond delay="0"/>
                                  </p:stCondLst>
                                  <p:childTnLst>
                                    <p:animClr clrSpc="rgb" dir="cw">
                                      <p:cBhvr override="childStyle">
                                        <p:cTn id="62" dur="250" autoRev="1" fill="remove"/>
                                        <p:tgtEl>
                                          <p:spTgt spid="27"/>
                                        </p:tgtEl>
                                        <p:attrNameLst>
                                          <p:attrName>style.color</p:attrName>
                                        </p:attrNameLst>
                                      </p:cBhvr>
                                      <p:to>
                                        <a:schemeClr val="bg1"/>
                                      </p:to>
                                    </p:animClr>
                                    <p:animClr clrSpc="rgb" dir="cw">
                                      <p:cBhvr>
                                        <p:cTn id="63" dur="250" autoRev="1" fill="remove"/>
                                        <p:tgtEl>
                                          <p:spTgt spid="27"/>
                                        </p:tgtEl>
                                        <p:attrNameLst>
                                          <p:attrName>fillcolor</p:attrName>
                                        </p:attrNameLst>
                                      </p:cBhvr>
                                      <p:to>
                                        <a:schemeClr val="bg1"/>
                                      </p:to>
                                    </p:animClr>
                                    <p:set>
                                      <p:cBhvr>
                                        <p:cTn id="64" dur="250" autoRev="1" fill="remove"/>
                                        <p:tgtEl>
                                          <p:spTgt spid="27"/>
                                        </p:tgtEl>
                                        <p:attrNameLst>
                                          <p:attrName>fill.type</p:attrName>
                                        </p:attrNameLst>
                                      </p:cBhvr>
                                      <p:to>
                                        <p:strVal val="solid"/>
                                      </p:to>
                                    </p:set>
                                    <p:set>
                                      <p:cBhvr>
                                        <p:cTn id="65" dur="250" autoRev="1" fill="remove"/>
                                        <p:tgtEl>
                                          <p:spTgt spid="27"/>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1.25E-6 -0.09283 L -1.25E-6 -0.16111 " pathEditMode="relative" rAng="0" ptsTypes="AA">
                                      <p:cBhvr>
                                        <p:cTn id="69" dur="1000" fill="hold"/>
                                        <p:tgtEl>
                                          <p:spTgt spid="240"/>
                                        </p:tgtEl>
                                        <p:attrNameLst>
                                          <p:attrName>ppt_x</p:attrName>
                                          <p:attrName>ppt_y</p:attrName>
                                        </p:attrNameLst>
                                      </p:cBhvr>
                                      <p:rCtr x="0" y="-3426"/>
                                    </p:animMotion>
                                  </p:childTnLst>
                                  <p:subTnLst>
                                    <p:audio>
                                      <p:cMediaNode>
                                        <p:cTn display="0" masterRel="sameClick">
                                          <p:stCondLst>
                                            <p:cond evt="begin" delay="0">
                                              <p:tn val="68"/>
                                            </p:cond>
                                          </p:stCondLst>
                                          <p:endCondLst>
                                            <p:cond evt="onStopAudio" delay="0">
                                              <p:tgtEl>
                                                <p:sldTgt/>
                                              </p:tgtEl>
                                            </p:cond>
                                          </p:endCondLst>
                                        </p:cTn>
                                        <p:tgtEl>
                                          <p:sndTgt r:embed="rId4" name="DRUMROLL.WAV"/>
                                        </p:tgtEl>
                                      </p:cMediaNode>
                                    </p:audio>
                                  </p:subTnLst>
                                </p:cTn>
                              </p:par>
                              <p:par>
                                <p:cTn id="70" presetID="6" presetClass="emph" presetSubtype="0" autoRev="1" fill="hold" nodeType="withEffect">
                                  <p:stCondLst>
                                    <p:cond delay="0"/>
                                  </p:stCondLst>
                                  <p:childTnLst>
                                    <p:animScale>
                                      <p:cBhvr>
                                        <p:cTn id="71" dur="500" fill="hold"/>
                                        <p:tgtEl>
                                          <p:spTgt spid="240"/>
                                        </p:tgtEl>
                                      </p:cBhvr>
                                      <p:by x="140000" y="140000"/>
                                    </p:animScale>
                                  </p:childTnLst>
                                </p:cTn>
                              </p:par>
                              <p:par>
                                <p:cTn id="72" presetID="27" presetClass="emph" presetSubtype="0" repeatCount="5000" fill="remove" grpId="0" nodeType="withEffect">
                                  <p:stCondLst>
                                    <p:cond delay="0"/>
                                  </p:stCondLst>
                                  <p:childTnLst>
                                    <p:animClr clrSpc="rgb" dir="cw">
                                      <p:cBhvr override="childStyle">
                                        <p:cTn id="73" dur="250" autoRev="1" fill="remove"/>
                                        <p:tgtEl>
                                          <p:spTgt spid="26"/>
                                        </p:tgtEl>
                                        <p:attrNameLst>
                                          <p:attrName>style.color</p:attrName>
                                        </p:attrNameLst>
                                      </p:cBhvr>
                                      <p:to>
                                        <a:schemeClr val="bg1"/>
                                      </p:to>
                                    </p:animClr>
                                    <p:animClr clrSpc="rgb" dir="cw">
                                      <p:cBhvr>
                                        <p:cTn id="74" dur="250" autoRev="1" fill="remove"/>
                                        <p:tgtEl>
                                          <p:spTgt spid="26"/>
                                        </p:tgtEl>
                                        <p:attrNameLst>
                                          <p:attrName>fillcolor</p:attrName>
                                        </p:attrNameLst>
                                      </p:cBhvr>
                                      <p:to>
                                        <a:schemeClr val="bg1"/>
                                      </p:to>
                                    </p:animClr>
                                    <p:set>
                                      <p:cBhvr>
                                        <p:cTn id="75" dur="250" autoRev="1" fill="remove"/>
                                        <p:tgtEl>
                                          <p:spTgt spid="26"/>
                                        </p:tgtEl>
                                        <p:attrNameLst>
                                          <p:attrName>fill.type</p:attrName>
                                        </p:attrNameLst>
                                      </p:cBhvr>
                                      <p:to>
                                        <p:strVal val="solid"/>
                                      </p:to>
                                    </p:set>
                                    <p:set>
                                      <p:cBhvr>
                                        <p:cTn id="76" dur="250" autoRev="1" fill="remove"/>
                                        <p:tgtEl>
                                          <p:spTgt spid="26"/>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25E-6 -0.16111 L 0.00026 -0.22246 " pathEditMode="relative" rAng="0" ptsTypes="AA">
                                      <p:cBhvr>
                                        <p:cTn id="80" dur="1000" fill="hold"/>
                                        <p:tgtEl>
                                          <p:spTgt spid="240"/>
                                        </p:tgtEl>
                                        <p:attrNameLst>
                                          <p:attrName>ppt_x</p:attrName>
                                          <p:attrName>ppt_y</p:attrName>
                                        </p:attrNameLst>
                                      </p:cBhvr>
                                      <p:rCtr x="13" y="-3079"/>
                                    </p:animMotion>
                                  </p:childTnLst>
                                  <p:subTnLst>
                                    <p:audio>
                                      <p:cMediaNode>
                                        <p:cTn display="0" masterRel="sameClick">
                                          <p:stCondLst>
                                            <p:cond evt="begin" delay="0">
                                              <p:tn val="79"/>
                                            </p:cond>
                                          </p:stCondLst>
                                          <p:endCondLst>
                                            <p:cond evt="onStopAudio" delay="0">
                                              <p:tgtEl>
                                                <p:sldTgt/>
                                              </p:tgtEl>
                                            </p:cond>
                                          </p:endCondLst>
                                        </p:cTn>
                                        <p:tgtEl>
                                          <p:sndTgt r:embed="rId4" name="DRUMROLL.WAV"/>
                                        </p:tgtEl>
                                      </p:cMediaNode>
                                    </p:audio>
                                  </p:subTnLst>
                                </p:cTn>
                              </p:par>
                              <p:par>
                                <p:cTn id="81" presetID="6" presetClass="emph" presetSubtype="0" autoRev="1" fill="hold" nodeType="withEffect">
                                  <p:stCondLst>
                                    <p:cond delay="0"/>
                                  </p:stCondLst>
                                  <p:childTnLst>
                                    <p:animScale>
                                      <p:cBhvr>
                                        <p:cTn id="82" dur="500" fill="hold"/>
                                        <p:tgtEl>
                                          <p:spTgt spid="240"/>
                                        </p:tgtEl>
                                      </p:cBhvr>
                                      <p:by x="140000" y="140000"/>
                                    </p:animScale>
                                  </p:childTnLst>
                                </p:cTn>
                              </p:par>
                              <p:par>
                                <p:cTn id="83" presetID="27" presetClass="emph" presetSubtype="0" repeatCount="5000" fill="remove" grpId="0" nodeType="withEffect">
                                  <p:stCondLst>
                                    <p:cond delay="0"/>
                                  </p:stCondLst>
                                  <p:childTnLst>
                                    <p:animClr clrSpc="rgb" dir="cw">
                                      <p:cBhvr override="childStyle">
                                        <p:cTn id="84" dur="250" autoRev="1" fill="remove"/>
                                        <p:tgtEl>
                                          <p:spTgt spid="25"/>
                                        </p:tgtEl>
                                        <p:attrNameLst>
                                          <p:attrName>style.color</p:attrName>
                                        </p:attrNameLst>
                                      </p:cBhvr>
                                      <p:to>
                                        <a:schemeClr val="bg1"/>
                                      </p:to>
                                    </p:animClr>
                                    <p:animClr clrSpc="rgb" dir="cw">
                                      <p:cBhvr>
                                        <p:cTn id="85" dur="250" autoRev="1" fill="remove"/>
                                        <p:tgtEl>
                                          <p:spTgt spid="25"/>
                                        </p:tgtEl>
                                        <p:attrNameLst>
                                          <p:attrName>fillcolor</p:attrName>
                                        </p:attrNameLst>
                                      </p:cBhvr>
                                      <p:to>
                                        <a:schemeClr val="bg1"/>
                                      </p:to>
                                    </p:animClr>
                                    <p:set>
                                      <p:cBhvr>
                                        <p:cTn id="86" dur="250" autoRev="1" fill="remove"/>
                                        <p:tgtEl>
                                          <p:spTgt spid="25"/>
                                        </p:tgtEl>
                                        <p:attrNameLst>
                                          <p:attrName>fill.type</p:attrName>
                                        </p:attrNameLst>
                                      </p:cBhvr>
                                      <p:to>
                                        <p:strVal val="solid"/>
                                      </p:to>
                                    </p:set>
                                    <p:set>
                                      <p:cBhvr>
                                        <p:cTn id="87" dur="250" autoRev="1" fill="remove"/>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0.00026 -0.22246 L 0.00013 -0.28403 " pathEditMode="relative" rAng="0" ptsTypes="AA">
                                      <p:cBhvr>
                                        <p:cTn id="91" dur="1000" fill="hold"/>
                                        <p:tgtEl>
                                          <p:spTgt spid="240"/>
                                        </p:tgtEl>
                                        <p:attrNameLst>
                                          <p:attrName>ppt_x</p:attrName>
                                          <p:attrName>ppt_y</p:attrName>
                                        </p:attrNameLst>
                                      </p:cBhvr>
                                      <p:rCtr x="-13" y="-3079"/>
                                    </p:animMotion>
                                  </p:childTnLst>
                                  <p:subTnLst>
                                    <p:audio>
                                      <p:cMediaNode>
                                        <p:cTn display="0" masterRel="sameClick">
                                          <p:stCondLst>
                                            <p:cond evt="begin" delay="0">
                                              <p:tn val="90"/>
                                            </p:cond>
                                          </p:stCondLst>
                                          <p:endCondLst>
                                            <p:cond evt="onStopAudio" delay="0">
                                              <p:tgtEl>
                                                <p:sldTgt/>
                                              </p:tgtEl>
                                            </p:cond>
                                          </p:endCondLst>
                                        </p:cTn>
                                        <p:tgtEl>
                                          <p:sndTgt r:embed="rId4" name="DRUMROLL.WAV"/>
                                        </p:tgtEl>
                                      </p:cMediaNode>
                                    </p:audio>
                                  </p:subTnLst>
                                </p:cTn>
                              </p:par>
                              <p:par>
                                <p:cTn id="92" presetID="6" presetClass="emph" presetSubtype="0" autoRev="1" fill="hold" nodeType="withEffect">
                                  <p:stCondLst>
                                    <p:cond delay="0"/>
                                  </p:stCondLst>
                                  <p:childTnLst>
                                    <p:animScale>
                                      <p:cBhvr>
                                        <p:cTn id="93" dur="500" fill="hold"/>
                                        <p:tgtEl>
                                          <p:spTgt spid="240"/>
                                        </p:tgtEl>
                                      </p:cBhvr>
                                      <p:by x="140000" y="140000"/>
                                    </p:animScale>
                                  </p:childTnLst>
                                </p:cTn>
                              </p:par>
                              <p:par>
                                <p:cTn id="94" presetID="27" presetClass="emph" presetSubtype="0" repeatCount="5000" fill="remove" grpId="0" nodeType="withEffect">
                                  <p:stCondLst>
                                    <p:cond delay="0"/>
                                  </p:stCondLst>
                                  <p:childTnLst>
                                    <p:animClr clrSpc="rgb" dir="cw">
                                      <p:cBhvr override="childStyle">
                                        <p:cTn id="95" dur="250" autoRev="1" fill="remove"/>
                                        <p:tgtEl>
                                          <p:spTgt spid="24"/>
                                        </p:tgtEl>
                                        <p:attrNameLst>
                                          <p:attrName>style.color</p:attrName>
                                        </p:attrNameLst>
                                      </p:cBhvr>
                                      <p:to>
                                        <a:schemeClr val="bg1"/>
                                      </p:to>
                                    </p:animClr>
                                    <p:animClr clrSpc="rgb" dir="cw">
                                      <p:cBhvr>
                                        <p:cTn id="96" dur="250" autoRev="1" fill="remove"/>
                                        <p:tgtEl>
                                          <p:spTgt spid="24"/>
                                        </p:tgtEl>
                                        <p:attrNameLst>
                                          <p:attrName>fillcolor</p:attrName>
                                        </p:attrNameLst>
                                      </p:cBhvr>
                                      <p:to>
                                        <a:schemeClr val="bg1"/>
                                      </p:to>
                                    </p:animClr>
                                    <p:set>
                                      <p:cBhvr>
                                        <p:cTn id="97" dur="250" autoRev="1" fill="remove"/>
                                        <p:tgtEl>
                                          <p:spTgt spid="24"/>
                                        </p:tgtEl>
                                        <p:attrNameLst>
                                          <p:attrName>fill.type</p:attrName>
                                        </p:attrNameLst>
                                      </p:cBhvr>
                                      <p:to>
                                        <p:strVal val="solid"/>
                                      </p:to>
                                    </p:set>
                                    <p:set>
                                      <p:cBhvr>
                                        <p:cTn id="98" dur="250" autoRev="1" fill="remove"/>
                                        <p:tgtEl>
                                          <p:spTgt spid="2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0.00013 -0.28403 L 0.00026 -0.34213 " pathEditMode="relative" rAng="0" ptsTypes="AA">
                                      <p:cBhvr>
                                        <p:cTn id="102" dur="1000" fill="hold"/>
                                        <p:tgtEl>
                                          <p:spTgt spid="240"/>
                                        </p:tgtEl>
                                        <p:attrNameLst>
                                          <p:attrName>ppt_x</p:attrName>
                                          <p:attrName>ppt_y</p:attrName>
                                        </p:attrNameLst>
                                      </p:cBhvr>
                                      <p:rCtr x="0" y="-2917"/>
                                    </p:animMotion>
                                  </p:childTnLst>
                                  <p:subTnLst>
                                    <p:audio>
                                      <p:cMediaNode>
                                        <p:cTn display="0" masterRel="sameClick">
                                          <p:stCondLst>
                                            <p:cond evt="begin" delay="0">
                                              <p:tn val="101"/>
                                            </p:cond>
                                          </p:stCondLst>
                                          <p:endCondLst>
                                            <p:cond evt="onStopAudio" delay="0">
                                              <p:tgtEl>
                                                <p:sldTgt/>
                                              </p:tgtEl>
                                            </p:cond>
                                          </p:endCondLst>
                                        </p:cTn>
                                        <p:tgtEl>
                                          <p:sndTgt r:embed="rId4" name="DRUMROLL.WAV"/>
                                        </p:tgtEl>
                                      </p:cMediaNode>
                                    </p:audio>
                                  </p:subTnLst>
                                </p:cTn>
                              </p:par>
                              <p:par>
                                <p:cTn id="103" presetID="6" presetClass="emph" presetSubtype="0" autoRev="1" fill="hold" nodeType="withEffect">
                                  <p:stCondLst>
                                    <p:cond delay="0"/>
                                  </p:stCondLst>
                                  <p:childTnLst>
                                    <p:animScale>
                                      <p:cBhvr>
                                        <p:cTn id="104" dur="500" fill="hold"/>
                                        <p:tgtEl>
                                          <p:spTgt spid="240"/>
                                        </p:tgtEl>
                                      </p:cBhvr>
                                      <p:by x="140000" y="140000"/>
                                    </p:animScale>
                                  </p:childTnLst>
                                </p:cTn>
                              </p:par>
                              <p:par>
                                <p:cTn id="105" presetID="27" presetClass="emph" presetSubtype="0" repeatCount="5000" fill="remove" grpId="0" nodeType="withEffect">
                                  <p:stCondLst>
                                    <p:cond delay="0"/>
                                  </p:stCondLst>
                                  <p:childTnLst>
                                    <p:animClr clrSpc="rgb" dir="cw">
                                      <p:cBhvr override="childStyle">
                                        <p:cTn id="106" dur="250" autoRev="1" fill="remove"/>
                                        <p:tgtEl>
                                          <p:spTgt spid="23"/>
                                        </p:tgtEl>
                                        <p:attrNameLst>
                                          <p:attrName>style.color</p:attrName>
                                        </p:attrNameLst>
                                      </p:cBhvr>
                                      <p:to>
                                        <a:schemeClr val="bg1"/>
                                      </p:to>
                                    </p:animClr>
                                    <p:animClr clrSpc="rgb" dir="cw">
                                      <p:cBhvr>
                                        <p:cTn id="107" dur="250" autoRev="1" fill="remove"/>
                                        <p:tgtEl>
                                          <p:spTgt spid="23"/>
                                        </p:tgtEl>
                                        <p:attrNameLst>
                                          <p:attrName>fillcolor</p:attrName>
                                        </p:attrNameLst>
                                      </p:cBhvr>
                                      <p:to>
                                        <a:schemeClr val="bg1"/>
                                      </p:to>
                                    </p:animClr>
                                    <p:set>
                                      <p:cBhvr>
                                        <p:cTn id="108" dur="250" autoRev="1" fill="remove"/>
                                        <p:tgtEl>
                                          <p:spTgt spid="23"/>
                                        </p:tgtEl>
                                        <p:attrNameLst>
                                          <p:attrName>fill.type</p:attrName>
                                        </p:attrNameLst>
                                      </p:cBhvr>
                                      <p:to>
                                        <p:strVal val="solid"/>
                                      </p:to>
                                    </p:set>
                                    <p:set>
                                      <p:cBhvr>
                                        <p:cTn id="109" dur="250" autoRev="1" fill="remove"/>
                                        <p:tgtEl>
                                          <p:spTgt spid="23"/>
                                        </p:tgtEl>
                                        <p:attrNameLst>
                                          <p:attrName>fill.on</p:attrName>
                                        </p:attrNameLst>
                                      </p:cBhvr>
                                      <p:to>
                                        <p:strVal val="true"/>
                                      </p:to>
                                    </p:set>
                                  </p:childTnLst>
                                </p:cTn>
                              </p:par>
                            </p:childTnLst>
                          </p:cTn>
                        </p:par>
                        <p:par>
                          <p:cTn id="110" fill="hold">
                            <p:stCondLst>
                              <p:cond delay="2500"/>
                            </p:stCondLst>
                            <p:childTnLst>
                              <p:par>
                                <p:cTn id="111" presetID="64" presetClass="path" presetSubtype="0" accel="50000" decel="50000" fill="hold" nodeType="afterEffect">
                                  <p:stCondLst>
                                    <p:cond delay="0"/>
                                  </p:stCondLst>
                                  <p:childTnLst>
                                    <p:animMotion origin="layout" path="M 0.00026 -0.34213 L 0.00182 -0.38588 " pathEditMode="relative" rAng="0" ptsTypes="AA">
                                      <p:cBhvr>
                                        <p:cTn id="112" dur="1000" fill="hold"/>
                                        <p:tgtEl>
                                          <p:spTgt spid="240"/>
                                        </p:tgtEl>
                                        <p:attrNameLst>
                                          <p:attrName>ppt_x</p:attrName>
                                          <p:attrName>ppt_y</p:attrName>
                                        </p:attrNameLst>
                                      </p:cBhvr>
                                      <p:rCtr x="78" y="-2199"/>
                                    </p:animMotion>
                                  </p:childTnLst>
                                  <p:subTnLst>
                                    <p:audio>
                                      <p:cMediaNode>
                                        <p:cTn display="0" masterRel="sameClick">
                                          <p:stCondLst>
                                            <p:cond evt="begin" delay="0">
                                              <p:tn val="111"/>
                                            </p:cond>
                                          </p:stCondLst>
                                          <p:endCondLst>
                                            <p:cond evt="onStopAudio" delay="0">
                                              <p:tgtEl>
                                                <p:sldTgt/>
                                              </p:tgtEl>
                                            </p:cond>
                                          </p:endCondLst>
                                        </p:cTn>
                                        <p:tgtEl>
                                          <p:sndTgt r:embed="rId4" name="DRUMROLL.WAV"/>
                                        </p:tgtEl>
                                      </p:cMediaNode>
                                    </p:audio>
                                  </p:subTnLst>
                                </p:cTn>
                              </p:par>
                              <p:par>
                                <p:cTn id="113" presetID="6" presetClass="emph" presetSubtype="0" autoRev="1" fill="hold" nodeType="withEffect">
                                  <p:stCondLst>
                                    <p:cond delay="0"/>
                                  </p:stCondLst>
                                  <p:childTnLst>
                                    <p:animScale>
                                      <p:cBhvr>
                                        <p:cTn id="114" dur="500" fill="hold"/>
                                        <p:tgtEl>
                                          <p:spTgt spid="240"/>
                                        </p:tgtEl>
                                      </p:cBhvr>
                                      <p:by x="140000" y="140000"/>
                                    </p:animScale>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6" presetClass="emph" presetSubtype="0" repeatCount="indefinite" fill="hold" nodeType="withEffect">
                                  <p:stCondLst>
                                    <p:cond delay="0"/>
                                  </p:stCondLst>
                                  <p:childTnLst>
                                    <p:animScale>
                                      <p:cBhvr>
                                        <p:cTn id="119" dur="500" fill="hold"/>
                                        <p:tgtEl>
                                          <p:spTgt spid="49"/>
                                        </p:tgtEl>
                                      </p:cBhvr>
                                      <p:by x="130000" y="130000"/>
                                    </p:animScale>
                                  </p:childTnLst>
                                </p:cTn>
                              </p:par>
                              <p:par>
                                <p:cTn id="120" presetID="32" presetClass="emph" presetSubtype="0" repeatCount="indefinite" fill="hold" nodeType="withEffect">
                                  <p:stCondLst>
                                    <p:cond delay="0"/>
                                  </p:stCondLst>
                                  <p:childTnLst>
                                    <p:animRot by="120000">
                                      <p:cBhvr>
                                        <p:cTn id="121" dur="50" fill="hold">
                                          <p:stCondLst>
                                            <p:cond delay="0"/>
                                          </p:stCondLst>
                                        </p:cTn>
                                        <p:tgtEl>
                                          <p:spTgt spid="49"/>
                                        </p:tgtEl>
                                        <p:attrNameLst>
                                          <p:attrName>r</p:attrName>
                                        </p:attrNameLst>
                                      </p:cBhvr>
                                    </p:animRot>
                                    <p:animRot by="-240000">
                                      <p:cBhvr>
                                        <p:cTn id="122" dur="100" fill="hold">
                                          <p:stCondLst>
                                            <p:cond delay="100"/>
                                          </p:stCondLst>
                                        </p:cTn>
                                        <p:tgtEl>
                                          <p:spTgt spid="49"/>
                                        </p:tgtEl>
                                        <p:attrNameLst>
                                          <p:attrName>r</p:attrName>
                                        </p:attrNameLst>
                                      </p:cBhvr>
                                    </p:animRot>
                                    <p:animRot by="240000">
                                      <p:cBhvr>
                                        <p:cTn id="123" dur="100" fill="hold">
                                          <p:stCondLst>
                                            <p:cond delay="200"/>
                                          </p:stCondLst>
                                        </p:cTn>
                                        <p:tgtEl>
                                          <p:spTgt spid="49"/>
                                        </p:tgtEl>
                                        <p:attrNameLst>
                                          <p:attrName>r</p:attrName>
                                        </p:attrNameLst>
                                      </p:cBhvr>
                                    </p:animRot>
                                    <p:animRot by="-240000">
                                      <p:cBhvr>
                                        <p:cTn id="124" dur="100" fill="hold">
                                          <p:stCondLst>
                                            <p:cond delay="300"/>
                                          </p:stCondLst>
                                        </p:cTn>
                                        <p:tgtEl>
                                          <p:spTgt spid="49"/>
                                        </p:tgtEl>
                                        <p:attrNameLst>
                                          <p:attrName>r</p:attrName>
                                        </p:attrNameLst>
                                      </p:cBhvr>
                                    </p:animRot>
                                    <p:animRot by="120000">
                                      <p:cBhvr>
                                        <p:cTn id="125" dur="100" fill="hold">
                                          <p:stCondLst>
                                            <p:cond delay="400"/>
                                          </p:stCondLst>
                                        </p:cTn>
                                        <p:tgtEl>
                                          <p:spTgt spid="49"/>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0"/>
                  </p:tgtEl>
                </p:cond>
              </p:nextCondLst>
            </p:seq>
            <p:seq concurrent="1" nextAc="seek">
              <p:cTn id="126" restart="whenNotActive" fill="hold" evtFilter="cancelBubble" nodeType="interactiveSeq">
                <p:stCondLst>
                  <p:cond evt="onClick" delay="0">
                    <p:tgtEl>
                      <p:spTgt spid="247"/>
                    </p:tgtEl>
                  </p:cond>
                </p:stCondLst>
                <p:endSync evt="end" delay="0">
                  <p:rtn val="all"/>
                </p:endSync>
                <p:childTnLst>
                  <p:par>
                    <p:cTn id="127" fill="hold">
                      <p:stCondLst>
                        <p:cond delay="0"/>
                      </p:stCondLst>
                      <p:childTnLst>
                        <p:par>
                          <p:cTn id="128" fill="hold">
                            <p:stCondLst>
                              <p:cond delay="0"/>
                            </p:stCondLst>
                            <p:childTnLst>
                              <p:par>
                                <p:cTn id="129" presetID="35" presetClass="path" presetSubtype="0" accel="50000" decel="50000" fill="hold" nodeType="clickEffect">
                                  <p:stCondLst>
                                    <p:cond delay="0"/>
                                  </p:stCondLst>
                                  <p:childTnLst>
                                    <p:animMotion origin="layout" path="M -3.54167E-6 3.7037E-7 L -0.03672 3.7037E-7 " pathEditMode="relative" rAng="0" ptsTypes="AA">
                                      <p:cBhvr>
                                        <p:cTn id="130" dur="1000" fill="hold"/>
                                        <p:tgtEl>
                                          <p:spTgt spid="247"/>
                                        </p:tgtEl>
                                        <p:attrNameLst>
                                          <p:attrName>ppt_x</p:attrName>
                                          <p:attrName>ppt_y</p:attrName>
                                        </p:attrNameLst>
                                      </p:cBhvr>
                                      <p:rCtr x="-1836" y="0"/>
                                    </p:animMotion>
                                  </p:childTnLst>
                                  <p:subTnLst>
                                    <p:audio>
                                      <p:cMediaNode>
                                        <p:cTn display="0" masterRel="sameClick">
                                          <p:stCondLst>
                                            <p:cond evt="begin" delay="0">
                                              <p:tn val="129"/>
                                            </p:cond>
                                          </p:stCondLst>
                                          <p:endCondLst>
                                            <p:cond evt="onStopAudio" delay="0">
                                              <p:tgtEl>
                                                <p:sldTgt/>
                                              </p:tgtEl>
                                            </p:cond>
                                          </p:endCondLst>
                                        </p:cTn>
                                        <p:tgtEl>
                                          <p:sndTgt r:embed="rId4" name="DRUMROLL.WAV"/>
                                        </p:tgtEl>
                                      </p:cMediaNode>
                                    </p:audio>
                                  </p:subTnLst>
                                </p:cTn>
                              </p:par>
                              <p:par>
                                <p:cTn id="131" presetID="6" presetClass="emph" presetSubtype="0" autoRev="1" fill="hold" nodeType="withEffect">
                                  <p:stCondLst>
                                    <p:cond delay="0"/>
                                  </p:stCondLst>
                                  <p:childTnLst>
                                    <p:animScale>
                                      <p:cBhvr>
                                        <p:cTn id="132" dur="500" fill="hold"/>
                                        <p:tgtEl>
                                          <p:spTgt spid="247"/>
                                        </p:tgtEl>
                                      </p:cBhvr>
                                      <p:by x="140000" y="140000"/>
                                    </p:animScale>
                                  </p:childTnLst>
                                </p:cTn>
                              </p:par>
                              <p:par>
                                <p:cTn id="133" presetID="27" presetClass="emph" presetSubtype="0" repeatCount="5000" fill="remove" grpId="0" nodeType="withEffect">
                                  <p:stCondLst>
                                    <p:cond delay="0"/>
                                  </p:stCondLst>
                                  <p:childTnLst>
                                    <p:animClr clrSpc="rgb" dir="cw">
                                      <p:cBhvr override="childStyle">
                                        <p:cTn id="134" dur="250" autoRev="1" fill="remove"/>
                                        <p:tgtEl>
                                          <p:spTgt spid="132"/>
                                        </p:tgtEl>
                                        <p:attrNameLst>
                                          <p:attrName>style.color</p:attrName>
                                        </p:attrNameLst>
                                      </p:cBhvr>
                                      <p:to>
                                        <a:schemeClr val="bg1"/>
                                      </p:to>
                                    </p:animClr>
                                    <p:animClr clrSpc="rgb" dir="cw">
                                      <p:cBhvr>
                                        <p:cTn id="135" dur="250" autoRev="1" fill="remove"/>
                                        <p:tgtEl>
                                          <p:spTgt spid="132"/>
                                        </p:tgtEl>
                                        <p:attrNameLst>
                                          <p:attrName>fillcolor</p:attrName>
                                        </p:attrNameLst>
                                      </p:cBhvr>
                                      <p:to>
                                        <a:schemeClr val="bg1"/>
                                      </p:to>
                                    </p:animClr>
                                    <p:set>
                                      <p:cBhvr>
                                        <p:cTn id="136" dur="250" autoRev="1" fill="remove"/>
                                        <p:tgtEl>
                                          <p:spTgt spid="132"/>
                                        </p:tgtEl>
                                        <p:attrNameLst>
                                          <p:attrName>fill.type</p:attrName>
                                        </p:attrNameLst>
                                      </p:cBhvr>
                                      <p:to>
                                        <p:strVal val="solid"/>
                                      </p:to>
                                    </p:set>
                                    <p:set>
                                      <p:cBhvr>
                                        <p:cTn id="137" dur="250" autoRev="1" fill="remove"/>
                                        <p:tgtEl>
                                          <p:spTgt spid="132"/>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35" presetClass="path" presetSubtype="0" accel="50000" decel="50000" fill="hold" nodeType="clickEffect">
                                  <p:stCondLst>
                                    <p:cond delay="0"/>
                                  </p:stCondLst>
                                  <p:childTnLst>
                                    <p:animMotion origin="layout" path="M -0.03672 3.7037E-7 L -0.07109 0.00069 " pathEditMode="relative" rAng="0" ptsTypes="AA">
                                      <p:cBhvr>
                                        <p:cTn id="141" dur="1000" fill="hold"/>
                                        <p:tgtEl>
                                          <p:spTgt spid="247"/>
                                        </p:tgtEl>
                                        <p:attrNameLst>
                                          <p:attrName>ppt_x</p:attrName>
                                          <p:attrName>ppt_y</p:attrName>
                                        </p:attrNameLst>
                                      </p:cBhvr>
                                      <p:rCtr x="-1719" y="23"/>
                                    </p:animMotion>
                                  </p:childTnLst>
                                  <p:subTnLst>
                                    <p:audio>
                                      <p:cMediaNode>
                                        <p:cTn display="0" masterRel="sameClick">
                                          <p:stCondLst>
                                            <p:cond evt="begin" delay="0">
                                              <p:tn val="140"/>
                                            </p:cond>
                                          </p:stCondLst>
                                          <p:endCondLst>
                                            <p:cond evt="onStopAudio" delay="0">
                                              <p:tgtEl>
                                                <p:sldTgt/>
                                              </p:tgtEl>
                                            </p:cond>
                                          </p:endCondLst>
                                        </p:cTn>
                                        <p:tgtEl>
                                          <p:sndTgt r:embed="rId4" name="DRUMROLL.WAV"/>
                                        </p:tgtEl>
                                      </p:cMediaNode>
                                    </p:audio>
                                  </p:subTnLst>
                                </p:cTn>
                              </p:par>
                              <p:par>
                                <p:cTn id="142" presetID="6" presetClass="emph" presetSubtype="0" autoRev="1" fill="hold" nodeType="withEffect">
                                  <p:stCondLst>
                                    <p:cond delay="0"/>
                                  </p:stCondLst>
                                  <p:childTnLst>
                                    <p:animScale>
                                      <p:cBhvr>
                                        <p:cTn id="143" dur="500" fill="hold"/>
                                        <p:tgtEl>
                                          <p:spTgt spid="247"/>
                                        </p:tgtEl>
                                      </p:cBhvr>
                                      <p:by x="140000" y="140000"/>
                                    </p:animScale>
                                  </p:childTnLst>
                                </p:cTn>
                              </p:par>
                              <p:par>
                                <p:cTn id="144" presetID="27" presetClass="emph" presetSubtype="0" repeatCount="5000" fill="remove" grpId="0" nodeType="withEffect">
                                  <p:stCondLst>
                                    <p:cond delay="0"/>
                                  </p:stCondLst>
                                  <p:childTnLst>
                                    <p:animClr clrSpc="rgb" dir="cw">
                                      <p:cBhvr override="childStyle">
                                        <p:cTn id="145" dur="250" autoRev="1" fill="remove"/>
                                        <p:tgtEl>
                                          <p:spTgt spid="133"/>
                                        </p:tgtEl>
                                        <p:attrNameLst>
                                          <p:attrName>style.color</p:attrName>
                                        </p:attrNameLst>
                                      </p:cBhvr>
                                      <p:to>
                                        <a:schemeClr val="bg1"/>
                                      </p:to>
                                    </p:animClr>
                                    <p:animClr clrSpc="rgb" dir="cw">
                                      <p:cBhvr>
                                        <p:cTn id="146" dur="250" autoRev="1" fill="remove"/>
                                        <p:tgtEl>
                                          <p:spTgt spid="133"/>
                                        </p:tgtEl>
                                        <p:attrNameLst>
                                          <p:attrName>fillcolor</p:attrName>
                                        </p:attrNameLst>
                                      </p:cBhvr>
                                      <p:to>
                                        <a:schemeClr val="bg1"/>
                                      </p:to>
                                    </p:animClr>
                                    <p:set>
                                      <p:cBhvr>
                                        <p:cTn id="147" dur="250" autoRev="1" fill="remove"/>
                                        <p:tgtEl>
                                          <p:spTgt spid="133"/>
                                        </p:tgtEl>
                                        <p:attrNameLst>
                                          <p:attrName>fill.type</p:attrName>
                                        </p:attrNameLst>
                                      </p:cBhvr>
                                      <p:to>
                                        <p:strVal val="solid"/>
                                      </p:to>
                                    </p:set>
                                    <p:set>
                                      <p:cBhvr>
                                        <p:cTn id="148" dur="250" autoRev="1" fill="remove"/>
                                        <p:tgtEl>
                                          <p:spTgt spid="133"/>
                                        </p:tgtEl>
                                        <p:attrNameLst>
                                          <p:attrName>fill.on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35" presetClass="path" presetSubtype="0" accel="50000" decel="50000" fill="hold" nodeType="clickEffect">
                                  <p:stCondLst>
                                    <p:cond delay="0"/>
                                  </p:stCondLst>
                                  <p:childTnLst>
                                    <p:animMotion origin="layout" path="M -0.07109 0.00069 L -0.10547 0.00069 " pathEditMode="relative" rAng="0" ptsTypes="AA">
                                      <p:cBhvr>
                                        <p:cTn id="152" dur="1000" fill="hold"/>
                                        <p:tgtEl>
                                          <p:spTgt spid="247"/>
                                        </p:tgtEl>
                                        <p:attrNameLst>
                                          <p:attrName>ppt_x</p:attrName>
                                          <p:attrName>ppt_y</p:attrName>
                                        </p:attrNameLst>
                                      </p:cBhvr>
                                      <p:rCtr x="-1719" y="0"/>
                                    </p:animMotion>
                                  </p:childTnLst>
                                  <p:subTnLst>
                                    <p:audio>
                                      <p:cMediaNode>
                                        <p:cTn display="0" masterRel="sameClick">
                                          <p:stCondLst>
                                            <p:cond evt="begin" delay="0">
                                              <p:tn val="151"/>
                                            </p:cond>
                                          </p:stCondLst>
                                          <p:endCondLst>
                                            <p:cond evt="onStopAudio" delay="0">
                                              <p:tgtEl>
                                                <p:sldTgt/>
                                              </p:tgtEl>
                                            </p:cond>
                                          </p:endCondLst>
                                        </p:cTn>
                                        <p:tgtEl>
                                          <p:sndTgt r:embed="rId4" name="DRUMROLL.WAV"/>
                                        </p:tgtEl>
                                      </p:cMediaNode>
                                    </p:audio>
                                  </p:subTnLst>
                                </p:cTn>
                              </p:par>
                              <p:par>
                                <p:cTn id="153" presetID="6" presetClass="emph" presetSubtype="0" autoRev="1" fill="hold" nodeType="withEffect">
                                  <p:stCondLst>
                                    <p:cond delay="0"/>
                                  </p:stCondLst>
                                  <p:childTnLst>
                                    <p:animScale>
                                      <p:cBhvr>
                                        <p:cTn id="154" dur="500" fill="hold"/>
                                        <p:tgtEl>
                                          <p:spTgt spid="247"/>
                                        </p:tgtEl>
                                      </p:cBhvr>
                                      <p:by x="140000" y="140000"/>
                                    </p:animScale>
                                  </p:childTnLst>
                                </p:cTn>
                              </p:par>
                              <p:par>
                                <p:cTn id="155" presetID="27" presetClass="emph" presetSubtype="0" repeatCount="5000" fill="remove" grpId="0" nodeType="withEffect">
                                  <p:stCondLst>
                                    <p:cond delay="0"/>
                                  </p:stCondLst>
                                  <p:childTnLst>
                                    <p:animClr clrSpc="rgb" dir="cw">
                                      <p:cBhvr override="childStyle">
                                        <p:cTn id="156" dur="250" autoRev="1" fill="remove"/>
                                        <p:tgtEl>
                                          <p:spTgt spid="134"/>
                                        </p:tgtEl>
                                        <p:attrNameLst>
                                          <p:attrName>style.color</p:attrName>
                                        </p:attrNameLst>
                                      </p:cBhvr>
                                      <p:to>
                                        <a:schemeClr val="bg1"/>
                                      </p:to>
                                    </p:animClr>
                                    <p:animClr clrSpc="rgb" dir="cw">
                                      <p:cBhvr>
                                        <p:cTn id="157" dur="250" autoRev="1" fill="remove"/>
                                        <p:tgtEl>
                                          <p:spTgt spid="134"/>
                                        </p:tgtEl>
                                        <p:attrNameLst>
                                          <p:attrName>fillcolor</p:attrName>
                                        </p:attrNameLst>
                                      </p:cBhvr>
                                      <p:to>
                                        <a:schemeClr val="bg1"/>
                                      </p:to>
                                    </p:animClr>
                                    <p:set>
                                      <p:cBhvr>
                                        <p:cTn id="158" dur="250" autoRev="1" fill="remove"/>
                                        <p:tgtEl>
                                          <p:spTgt spid="134"/>
                                        </p:tgtEl>
                                        <p:attrNameLst>
                                          <p:attrName>fill.type</p:attrName>
                                        </p:attrNameLst>
                                      </p:cBhvr>
                                      <p:to>
                                        <p:strVal val="solid"/>
                                      </p:to>
                                    </p:set>
                                    <p:set>
                                      <p:cBhvr>
                                        <p:cTn id="159" dur="250" autoRev="1" fill="remove"/>
                                        <p:tgtEl>
                                          <p:spTgt spid="134"/>
                                        </p:tgtEl>
                                        <p:attrNameLst>
                                          <p:attrName>fill.on</p:attrName>
                                        </p:attrNameLst>
                                      </p:cBhvr>
                                      <p:to>
                                        <p:strVal val="true"/>
                                      </p:to>
                                    </p:set>
                                  </p:childTnLst>
                                </p:cTn>
                              </p:par>
                            </p:childTnLst>
                          </p:cTn>
                        </p:par>
                      </p:childTnLst>
                    </p:cTn>
                  </p:par>
                  <p:par>
                    <p:cTn id="160" fill="hold">
                      <p:stCondLst>
                        <p:cond delay="indefinite"/>
                      </p:stCondLst>
                      <p:childTnLst>
                        <p:par>
                          <p:cTn id="161" fill="hold">
                            <p:stCondLst>
                              <p:cond delay="0"/>
                            </p:stCondLst>
                            <p:childTnLst>
                              <p:par>
                                <p:cTn id="162" presetID="35" presetClass="path" presetSubtype="0" accel="50000" decel="50000" fill="hold" nodeType="clickEffect">
                                  <p:stCondLst>
                                    <p:cond delay="0"/>
                                  </p:stCondLst>
                                  <p:childTnLst>
                                    <p:animMotion origin="layout" path="M -0.10547 0.00069 L -0.13984 0.00069 " pathEditMode="relative" rAng="0" ptsTypes="AA">
                                      <p:cBhvr>
                                        <p:cTn id="163" dur="1000" fill="hold"/>
                                        <p:tgtEl>
                                          <p:spTgt spid="247"/>
                                        </p:tgtEl>
                                        <p:attrNameLst>
                                          <p:attrName>ppt_x</p:attrName>
                                          <p:attrName>ppt_y</p:attrName>
                                        </p:attrNameLst>
                                      </p:cBhvr>
                                      <p:rCtr x="-1719" y="0"/>
                                    </p:animMotion>
                                  </p:childTnLst>
                                  <p:subTnLst>
                                    <p:audio>
                                      <p:cMediaNode>
                                        <p:cTn display="0" masterRel="sameClick">
                                          <p:stCondLst>
                                            <p:cond evt="begin" delay="0">
                                              <p:tn val="162"/>
                                            </p:cond>
                                          </p:stCondLst>
                                          <p:endCondLst>
                                            <p:cond evt="onStopAudio" delay="0">
                                              <p:tgtEl>
                                                <p:sldTgt/>
                                              </p:tgtEl>
                                            </p:cond>
                                          </p:endCondLst>
                                        </p:cTn>
                                        <p:tgtEl>
                                          <p:sndTgt r:embed="rId4" name="DRUMROLL.WAV"/>
                                        </p:tgtEl>
                                      </p:cMediaNode>
                                    </p:audio>
                                  </p:subTnLst>
                                </p:cTn>
                              </p:par>
                              <p:par>
                                <p:cTn id="164" presetID="6" presetClass="emph" presetSubtype="0" autoRev="1" fill="hold" nodeType="withEffect">
                                  <p:stCondLst>
                                    <p:cond delay="0"/>
                                  </p:stCondLst>
                                  <p:childTnLst>
                                    <p:animScale>
                                      <p:cBhvr>
                                        <p:cTn id="165" dur="500" fill="hold"/>
                                        <p:tgtEl>
                                          <p:spTgt spid="247"/>
                                        </p:tgtEl>
                                      </p:cBhvr>
                                      <p:by x="140000" y="140000"/>
                                    </p:animScale>
                                  </p:childTnLst>
                                </p:cTn>
                              </p:par>
                              <p:par>
                                <p:cTn id="166" presetID="27" presetClass="emph" presetSubtype="0" repeatCount="5000" fill="remove" grpId="0" nodeType="withEffect">
                                  <p:stCondLst>
                                    <p:cond delay="0"/>
                                  </p:stCondLst>
                                  <p:childTnLst>
                                    <p:animClr clrSpc="rgb" dir="cw">
                                      <p:cBhvr override="childStyle">
                                        <p:cTn id="167" dur="250" autoRev="1" fill="remove"/>
                                        <p:tgtEl>
                                          <p:spTgt spid="135"/>
                                        </p:tgtEl>
                                        <p:attrNameLst>
                                          <p:attrName>style.color</p:attrName>
                                        </p:attrNameLst>
                                      </p:cBhvr>
                                      <p:to>
                                        <a:schemeClr val="bg1"/>
                                      </p:to>
                                    </p:animClr>
                                    <p:animClr clrSpc="rgb" dir="cw">
                                      <p:cBhvr>
                                        <p:cTn id="168" dur="250" autoRev="1" fill="remove"/>
                                        <p:tgtEl>
                                          <p:spTgt spid="135"/>
                                        </p:tgtEl>
                                        <p:attrNameLst>
                                          <p:attrName>fillcolor</p:attrName>
                                        </p:attrNameLst>
                                      </p:cBhvr>
                                      <p:to>
                                        <a:schemeClr val="bg1"/>
                                      </p:to>
                                    </p:animClr>
                                    <p:set>
                                      <p:cBhvr>
                                        <p:cTn id="169" dur="250" autoRev="1" fill="remove"/>
                                        <p:tgtEl>
                                          <p:spTgt spid="135"/>
                                        </p:tgtEl>
                                        <p:attrNameLst>
                                          <p:attrName>fill.type</p:attrName>
                                        </p:attrNameLst>
                                      </p:cBhvr>
                                      <p:to>
                                        <p:strVal val="solid"/>
                                      </p:to>
                                    </p:set>
                                    <p:set>
                                      <p:cBhvr>
                                        <p:cTn id="170" dur="250" autoRev="1" fill="remove"/>
                                        <p:tgtEl>
                                          <p:spTgt spid="135"/>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35" presetClass="path" presetSubtype="0" accel="50000" decel="50000" fill="hold" nodeType="clickEffect">
                                  <p:stCondLst>
                                    <p:cond delay="0"/>
                                  </p:stCondLst>
                                  <p:childTnLst>
                                    <p:animMotion origin="layout" path="M -0.13984 0.00069 L -0.17786 0.00069 " pathEditMode="relative" rAng="0" ptsTypes="AA">
                                      <p:cBhvr>
                                        <p:cTn id="174" dur="1000" fill="hold"/>
                                        <p:tgtEl>
                                          <p:spTgt spid="247"/>
                                        </p:tgtEl>
                                        <p:attrNameLst>
                                          <p:attrName>ppt_x</p:attrName>
                                          <p:attrName>ppt_y</p:attrName>
                                        </p:attrNameLst>
                                      </p:cBhvr>
                                      <p:rCtr x="-1901" y="0"/>
                                    </p:animMotion>
                                  </p:childTnLst>
                                  <p:subTnLst>
                                    <p:audio>
                                      <p:cMediaNode>
                                        <p:cTn display="0" masterRel="sameClick">
                                          <p:stCondLst>
                                            <p:cond evt="begin" delay="0">
                                              <p:tn val="173"/>
                                            </p:cond>
                                          </p:stCondLst>
                                          <p:endCondLst>
                                            <p:cond evt="onStopAudio" delay="0">
                                              <p:tgtEl>
                                                <p:sldTgt/>
                                              </p:tgtEl>
                                            </p:cond>
                                          </p:endCondLst>
                                        </p:cTn>
                                        <p:tgtEl>
                                          <p:sndTgt r:embed="rId4" name="DRUMROLL.WAV"/>
                                        </p:tgtEl>
                                      </p:cMediaNode>
                                    </p:audio>
                                  </p:subTnLst>
                                </p:cTn>
                              </p:par>
                              <p:par>
                                <p:cTn id="175" presetID="6" presetClass="emph" presetSubtype="0" autoRev="1" fill="hold" nodeType="withEffect">
                                  <p:stCondLst>
                                    <p:cond delay="0"/>
                                  </p:stCondLst>
                                  <p:childTnLst>
                                    <p:animScale>
                                      <p:cBhvr>
                                        <p:cTn id="176" dur="500" fill="hold"/>
                                        <p:tgtEl>
                                          <p:spTgt spid="247"/>
                                        </p:tgtEl>
                                      </p:cBhvr>
                                      <p:by x="140000" y="140000"/>
                                    </p:animScale>
                                  </p:childTnLst>
                                </p:cTn>
                              </p:par>
                              <p:par>
                                <p:cTn id="177" presetID="27" presetClass="emph" presetSubtype="0" repeatCount="5000" fill="remove" grpId="0" nodeType="withEffect">
                                  <p:stCondLst>
                                    <p:cond delay="0"/>
                                  </p:stCondLst>
                                  <p:childTnLst>
                                    <p:animClr clrSpc="rgb" dir="cw">
                                      <p:cBhvr override="childStyle">
                                        <p:cTn id="178" dur="250" autoRev="1" fill="remove"/>
                                        <p:tgtEl>
                                          <p:spTgt spid="136"/>
                                        </p:tgtEl>
                                        <p:attrNameLst>
                                          <p:attrName>style.color</p:attrName>
                                        </p:attrNameLst>
                                      </p:cBhvr>
                                      <p:to>
                                        <a:schemeClr val="bg1"/>
                                      </p:to>
                                    </p:animClr>
                                    <p:animClr clrSpc="rgb" dir="cw">
                                      <p:cBhvr>
                                        <p:cTn id="179" dur="250" autoRev="1" fill="remove"/>
                                        <p:tgtEl>
                                          <p:spTgt spid="136"/>
                                        </p:tgtEl>
                                        <p:attrNameLst>
                                          <p:attrName>fillcolor</p:attrName>
                                        </p:attrNameLst>
                                      </p:cBhvr>
                                      <p:to>
                                        <a:schemeClr val="bg1"/>
                                      </p:to>
                                    </p:animClr>
                                    <p:set>
                                      <p:cBhvr>
                                        <p:cTn id="180" dur="250" autoRev="1" fill="remove"/>
                                        <p:tgtEl>
                                          <p:spTgt spid="136"/>
                                        </p:tgtEl>
                                        <p:attrNameLst>
                                          <p:attrName>fill.type</p:attrName>
                                        </p:attrNameLst>
                                      </p:cBhvr>
                                      <p:to>
                                        <p:strVal val="solid"/>
                                      </p:to>
                                    </p:set>
                                    <p:set>
                                      <p:cBhvr>
                                        <p:cTn id="181" dur="250" autoRev="1" fill="remove"/>
                                        <p:tgtEl>
                                          <p:spTgt spid="136"/>
                                        </p:tgtEl>
                                        <p:attrNameLst>
                                          <p:attrName>fill.on</p:attrName>
                                        </p:attrNameLst>
                                      </p:cBhvr>
                                      <p:to>
                                        <p:strVal val="true"/>
                                      </p:to>
                                    </p:set>
                                  </p:childTnLst>
                                </p:cTn>
                              </p:par>
                            </p:childTnLst>
                          </p:cTn>
                        </p:par>
                        <p:par>
                          <p:cTn id="182" fill="hold">
                            <p:stCondLst>
                              <p:cond delay="2500"/>
                            </p:stCondLst>
                            <p:childTnLst>
                              <p:par>
                                <p:cTn id="183" presetID="35" presetClass="path" presetSubtype="0" accel="50000" decel="50000" fill="hold" nodeType="afterEffect">
                                  <p:stCondLst>
                                    <p:cond delay="0"/>
                                  </p:stCondLst>
                                  <p:childTnLst>
                                    <p:animMotion origin="layout" path="M -0.17786 0.00069 L -0.20937 0.00741 " pathEditMode="relative" rAng="0" ptsTypes="AA">
                                      <p:cBhvr>
                                        <p:cTn id="184" dur="1000" fill="hold"/>
                                        <p:tgtEl>
                                          <p:spTgt spid="247"/>
                                        </p:tgtEl>
                                        <p:attrNameLst>
                                          <p:attrName>ppt_x</p:attrName>
                                          <p:attrName>ppt_y</p:attrName>
                                        </p:attrNameLst>
                                      </p:cBhvr>
                                      <p:rCtr x="-1576" y="324"/>
                                    </p:animMotion>
                                  </p:childTnLst>
                                  <p:subTnLst>
                                    <p:audio>
                                      <p:cMediaNode>
                                        <p:cTn display="0" masterRel="sameClick">
                                          <p:stCondLst>
                                            <p:cond evt="begin" delay="0">
                                              <p:tn val="183"/>
                                            </p:cond>
                                          </p:stCondLst>
                                          <p:endCondLst>
                                            <p:cond evt="onStopAudio" delay="0">
                                              <p:tgtEl>
                                                <p:sldTgt/>
                                              </p:tgtEl>
                                            </p:cond>
                                          </p:endCondLst>
                                        </p:cTn>
                                        <p:tgtEl>
                                          <p:sndTgt r:embed="rId4" name="DRUMROLL.WAV"/>
                                        </p:tgtEl>
                                      </p:cMediaNode>
                                    </p:audio>
                                  </p:subTnLst>
                                </p:cTn>
                              </p:par>
                              <p:par>
                                <p:cTn id="185" presetID="6" presetClass="emph" presetSubtype="0" autoRev="1" fill="hold" nodeType="withEffect">
                                  <p:stCondLst>
                                    <p:cond delay="0"/>
                                  </p:stCondLst>
                                  <p:childTnLst>
                                    <p:animScale>
                                      <p:cBhvr>
                                        <p:cTn id="186" dur="500" fill="hold"/>
                                        <p:tgtEl>
                                          <p:spTgt spid="247"/>
                                        </p:tgtEl>
                                      </p:cBhvr>
                                      <p:by x="140000" y="140000"/>
                                    </p:animScale>
                                  </p:childTnLst>
                                </p:cTn>
                              </p:par>
                              <p:par>
                                <p:cTn id="187" presetID="10" presetClass="entr" presetSubtype="0" fill="hold" nodeType="withEffect">
                                  <p:stCondLst>
                                    <p:cond delay="0"/>
                                  </p:stCondLst>
                                  <p:childTnLst>
                                    <p:set>
                                      <p:cBhvr>
                                        <p:cTn id="188" dur="1" fill="hold">
                                          <p:stCondLst>
                                            <p:cond delay="0"/>
                                          </p:stCondLst>
                                        </p:cTn>
                                        <p:tgtEl>
                                          <p:spTgt spid="52"/>
                                        </p:tgtEl>
                                        <p:attrNameLst>
                                          <p:attrName>style.visibility</p:attrName>
                                        </p:attrNameLst>
                                      </p:cBhvr>
                                      <p:to>
                                        <p:strVal val="visible"/>
                                      </p:to>
                                    </p:set>
                                    <p:animEffect transition="in" filter="fade">
                                      <p:cBhvr>
                                        <p:cTn id="189" dur="500"/>
                                        <p:tgtEl>
                                          <p:spTgt spid="52"/>
                                        </p:tgtEl>
                                      </p:cBhvr>
                                    </p:animEffect>
                                  </p:childTnLst>
                                </p:cTn>
                              </p:par>
                              <p:par>
                                <p:cTn id="190" presetID="6" presetClass="emph" presetSubtype="0" repeatCount="indefinite" fill="hold" nodeType="withEffect">
                                  <p:stCondLst>
                                    <p:cond delay="0"/>
                                  </p:stCondLst>
                                  <p:childTnLst>
                                    <p:animScale>
                                      <p:cBhvr>
                                        <p:cTn id="191" dur="500" fill="hold"/>
                                        <p:tgtEl>
                                          <p:spTgt spid="52"/>
                                        </p:tgtEl>
                                      </p:cBhvr>
                                      <p:by x="130000" y="130000"/>
                                    </p:animScale>
                                  </p:childTnLst>
                                </p:cTn>
                              </p:par>
                              <p:par>
                                <p:cTn id="192" presetID="32" presetClass="emph" presetSubtype="0" repeatCount="indefinite" fill="hold" nodeType="withEffect">
                                  <p:stCondLst>
                                    <p:cond delay="0"/>
                                  </p:stCondLst>
                                  <p:childTnLst>
                                    <p:animRot by="120000">
                                      <p:cBhvr>
                                        <p:cTn id="193" dur="50" fill="hold">
                                          <p:stCondLst>
                                            <p:cond delay="0"/>
                                          </p:stCondLst>
                                        </p:cTn>
                                        <p:tgtEl>
                                          <p:spTgt spid="52"/>
                                        </p:tgtEl>
                                        <p:attrNameLst>
                                          <p:attrName>r</p:attrName>
                                        </p:attrNameLst>
                                      </p:cBhvr>
                                    </p:animRot>
                                    <p:animRot by="-240000">
                                      <p:cBhvr>
                                        <p:cTn id="194" dur="100" fill="hold">
                                          <p:stCondLst>
                                            <p:cond delay="100"/>
                                          </p:stCondLst>
                                        </p:cTn>
                                        <p:tgtEl>
                                          <p:spTgt spid="52"/>
                                        </p:tgtEl>
                                        <p:attrNameLst>
                                          <p:attrName>r</p:attrName>
                                        </p:attrNameLst>
                                      </p:cBhvr>
                                    </p:animRot>
                                    <p:animRot by="240000">
                                      <p:cBhvr>
                                        <p:cTn id="195" dur="100" fill="hold">
                                          <p:stCondLst>
                                            <p:cond delay="200"/>
                                          </p:stCondLst>
                                        </p:cTn>
                                        <p:tgtEl>
                                          <p:spTgt spid="52"/>
                                        </p:tgtEl>
                                        <p:attrNameLst>
                                          <p:attrName>r</p:attrName>
                                        </p:attrNameLst>
                                      </p:cBhvr>
                                    </p:animRot>
                                    <p:animRot by="-240000">
                                      <p:cBhvr>
                                        <p:cTn id="196" dur="100" fill="hold">
                                          <p:stCondLst>
                                            <p:cond delay="300"/>
                                          </p:stCondLst>
                                        </p:cTn>
                                        <p:tgtEl>
                                          <p:spTgt spid="52"/>
                                        </p:tgtEl>
                                        <p:attrNameLst>
                                          <p:attrName>r</p:attrName>
                                        </p:attrNameLst>
                                      </p:cBhvr>
                                    </p:animRot>
                                    <p:animRot by="120000">
                                      <p:cBhvr>
                                        <p:cTn id="197" dur="100" fill="hold">
                                          <p:stCondLst>
                                            <p:cond delay="400"/>
                                          </p:stCondLst>
                                        </p:cTn>
                                        <p:tgtEl>
                                          <p:spTgt spid="52"/>
                                        </p:tgtEl>
                                        <p:attrNameLst>
                                          <p:attrName>r</p:attrName>
                                        </p:attrNameLst>
                                      </p:cBhvr>
                                    </p:animRot>
                                  </p:childTnLst>
                                  <p:subTnLst>
                                    <p:audio>
                                      <p:cMediaNode>
                                        <p:cTn display="0" masterRel="sameClick">
                                          <p:stCondLst>
                                            <p:cond evt="begin" delay="0">
                                              <p:tn val="1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7"/>
                  </p:tgtEl>
                </p:cond>
              </p:nextCondLst>
            </p:seq>
            <p:seq concurrent="1" nextAc="seek">
              <p:cTn id="198" restart="whenNotActive" fill="hold" evtFilter="cancelBubble" nodeType="interactiveSeq">
                <p:stCondLst>
                  <p:cond evt="onClick" delay="0">
                    <p:tgtEl>
                      <p:spTgt spid="248"/>
                    </p:tgtEl>
                  </p:cond>
                </p:stCondLst>
                <p:endSync evt="end" delay="0">
                  <p:rtn val="all"/>
                </p:endSync>
                <p:childTnLst>
                  <p:par>
                    <p:cTn id="199" fill="hold">
                      <p:stCondLst>
                        <p:cond delay="0"/>
                      </p:stCondLst>
                      <p:childTnLst>
                        <p:par>
                          <p:cTn id="200" fill="hold">
                            <p:stCondLst>
                              <p:cond delay="0"/>
                            </p:stCondLst>
                            <p:childTnLst>
                              <p:par>
                                <p:cTn id="201" presetID="63" presetClass="path" presetSubtype="0" accel="50000" decel="50000" fill="hold" nodeType="clickEffect">
                                  <p:stCondLst>
                                    <p:cond delay="0"/>
                                  </p:stCondLst>
                                  <p:childTnLst>
                                    <p:animMotion origin="layout" path="M -4.58333E-6 -2.59259E-6 L 0.0448 0.00047 " pathEditMode="relative" rAng="0" ptsTypes="AA">
                                      <p:cBhvr>
                                        <p:cTn id="202" dur="1000" fill="hold"/>
                                        <p:tgtEl>
                                          <p:spTgt spid="248"/>
                                        </p:tgtEl>
                                        <p:attrNameLst>
                                          <p:attrName>ppt_x</p:attrName>
                                          <p:attrName>ppt_y</p:attrName>
                                        </p:attrNameLst>
                                      </p:cBhvr>
                                      <p:rCtr x="2240" y="23"/>
                                    </p:animMotion>
                                  </p:childTnLst>
                                  <p:subTnLst>
                                    <p:audio>
                                      <p:cMediaNode>
                                        <p:cTn display="0" masterRel="sameClick">
                                          <p:stCondLst>
                                            <p:cond evt="begin" delay="0">
                                              <p:tn val="201"/>
                                            </p:cond>
                                          </p:stCondLst>
                                          <p:endCondLst>
                                            <p:cond evt="onStopAudio" delay="0">
                                              <p:tgtEl>
                                                <p:sldTgt/>
                                              </p:tgtEl>
                                            </p:cond>
                                          </p:endCondLst>
                                        </p:cTn>
                                        <p:tgtEl>
                                          <p:sndTgt r:embed="rId4" name="DRUMROLL.WAV"/>
                                        </p:tgtEl>
                                      </p:cMediaNode>
                                    </p:audio>
                                  </p:subTnLst>
                                </p:cTn>
                              </p:par>
                              <p:par>
                                <p:cTn id="203" presetID="6" presetClass="emph" presetSubtype="0" autoRev="1" fill="hold" nodeType="withEffect">
                                  <p:stCondLst>
                                    <p:cond delay="0"/>
                                  </p:stCondLst>
                                  <p:childTnLst>
                                    <p:animScale>
                                      <p:cBhvr>
                                        <p:cTn id="204" dur="500" fill="hold"/>
                                        <p:tgtEl>
                                          <p:spTgt spid="248"/>
                                        </p:tgtEl>
                                      </p:cBhvr>
                                      <p:by x="140000" y="140000"/>
                                    </p:animScale>
                                  </p:childTnLst>
                                </p:cTn>
                              </p:par>
                              <p:par>
                                <p:cTn id="205" presetID="27" presetClass="emph" presetSubtype="0" repeatCount="5000" fill="remove" grpId="0" nodeType="withEffect">
                                  <p:stCondLst>
                                    <p:cond delay="0"/>
                                  </p:stCondLst>
                                  <p:childTnLst>
                                    <p:animClr clrSpc="rgb" dir="cw">
                                      <p:cBhvr override="childStyle">
                                        <p:cTn id="206" dur="250" autoRev="1" fill="remove"/>
                                        <p:tgtEl>
                                          <p:spTgt spid="142"/>
                                        </p:tgtEl>
                                        <p:attrNameLst>
                                          <p:attrName>style.color</p:attrName>
                                        </p:attrNameLst>
                                      </p:cBhvr>
                                      <p:to>
                                        <a:schemeClr val="bg1"/>
                                      </p:to>
                                    </p:animClr>
                                    <p:animClr clrSpc="rgb" dir="cw">
                                      <p:cBhvr>
                                        <p:cTn id="207" dur="250" autoRev="1" fill="remove"/>
                                        <p:tgtEl>
                                          <p:spTgt spid="142"/>
                                        </p:tgtEl>
                                        <p:attrNameLst>
                                          <p:attrName>fillcolor</p:attrName>
                                        </p:attrNameLst>
                                      </p:cBhvr>
                                      <p:to>
                                        <a:schemeClr val="bg1"/>
                                      </p:to>
                                    </p:animClr>
                                    <p:set>
                                      <p:cBhvr>
                                        <p:cTn id="208" dur="250" autoRev="1" fill="remove"/>
                                        <p:tgtEl>
                                          <p:spTgt spid="142"/>
                                        </p:tgtEl>
                                        <p:attrNameLst>
                                          <p:attrName>fill.type</p:attrName>
                                        </p:attrNameLst>
                                      </p:cBhvr>
                                      <p:to>
                                        <p:strVal val="solid"/>
                                      </p:to>
                                    </p:set>
                                    <p:set>
                                      <p:cBhvr>
                                        <p:cTn id="209" dur="250" autoRev="1" fill="remove"/>
                                        <p:tgtEl>
                                          <p:spTgt spid="142"/>
                                        </p:tgtEl>
                                        <p:attrNameLst>
                                          <p:attrName>fill.on</p:attrName>
                                        </p:attrNameLst>
                                      </p:cBhvr>
                                      <p:to>
                                        <p:strVal val="true"/>
                                      </p:to>
                                    </p:set>
                                  </p:childTnLst>
                                </p:cTn>
                              </p:par>
                            </p:childTnLst>
                          </p:cTn>
                        </p:par>
                      </p:childTnLst>
                    </p:cTn>
                  </p:par>
                  <p:par>
                    <p:cTn id="210" fill="hold">
                      <p:stCondLst>
                        <p:cond delay="indefinite"/>
                      </p:stCondLst>
                      <p:childTnLst>
                        <p:par>
                          <p:cTn id="211" fill="hold">
                            <p:stCondLst>
                              <p:cond delay="0"/>
                            </p:stCondLst>
                            <p:childTnLst>
                              <p:par>
                                <p:cTn id="212" presetID="63" presetClass="path" presetSubtype="0" accel="50000" decel="50000" fill="hold" nodeType="clickEffect">
                                  <p:stCondLst>
                                    <p:cond delay="0"/>
                                  </p:stCondLst>
                                  <p:childTnLst>
                                    <p:animMotion origin="layout" path="M 0.0448 0.00047 L 0.08269 0.00047 " pathEditMode="relative" rAng="0" ptsTypes="AA">
                                      <p:cBhvr>
                                        <p:cTn id="213" dur="1000" fill="hold"/>
                                        <p:tgtEl>
                                          <p:spTgt spid="248"/>
                                        </p:tgtEl>
                                        <p:attrNameLst>
                                          <p:attrName>ppt_x</p:attrName>
                                          <p:attrName>ppt_y</p:attrName>
                                        </p:attrNameLst>
                                      </p:cBhvr>
                                      <p:rCtr x="1888" y="0"/>
                                    </p:animMotion>
                                  </p:childTnLst>
                                  <p:subTnLst>
                                    <p:audio>
                                      <p:cMediaNode>
                                        <p:cTn display="0" masterRel="sameClick">
                                          <p:stCondLst>
                                            <p:cond evt="begin" delay="0">
                                              <p:tn val="212"/>
                                            </p:cond>
                                          </p:stCondLst>
                                          <p:endCondLst>
                                            <p:cond evt="onStopAudio" delay="0">
                                              <p:tgtEl>
                                                <p:sldTgt/>
                                              </p:tgtEl>
                                            </p:cond>
                                          </p:endCondLst>
                                        </p:cTn>
                                        <p:tgtEl>
                                          <p:sndTgt r:embed="rId4" name="DRUMROLL.WAV"/>
                                        </p:tgtEl>
                                      </p:cMediaNode>
                                    </p:audio>
                                  </p:subTnLst>
                                </p:cTn>
                              </p:par>
                              <p:par>
                                <p:cTn id="214" presetID="6" presetClass="emph" presetSubtype="0" autoRev="1" fill="hold" nodeType="withEffect">
                                  <p:stCondLst>
                                    <p:cond delay="0"/>
                                  </p:stCondLst>
                                  <p:childTnLst>
                                    <p:animScale>
                                      <p:cBhvr>
                                        <p:cTn id="215" dur="500" fill="hold"/>
                                        <p:tgtEl>
                                          <p:spTgt spid="248"/>
                                        </p:tgtEl>
                                      </p:cBhvr>
                                      <p:by x="140000" y="140000"/>
                                    </p:animScale>
                                  </p:childTnLst>
                                </p:cTn>
                              </p:par>
                              <p:par>
                                <p:cTn id="216" presetID="27" presetClass="emph" presetSubtype="0" repeatCount="5000" fill="remove" grpId="0" nodeType="withEffect">
                                  <p:stCondLst>
                                    <p:cond delay="0"/>
                                  </p:stCondLst>
                                  <p:childTnLst>
                                    <p:animClr clrSpc="rgb" dir="cw">
                                      <p:cBhvr override="childStyle">
                                        <p:cTn id="217" dur="250" autoRev="1" fill="remove"/>
                                        <p:tgtEl>
                                          <p:spTgt spid="141"/>
                                        </p:tgtEl>
                                        <p:attrNameLst>
                                          <p:attrName>style.color</p:attrName>
                                        </p:attrNameLst>
                                      </p:cBhvr>
                                      <p:to>
                                        <a:schemeClr val="bg1"/>
                                      </p:to>
                                    </p:animClr>
                                    <p:animClr clrSpc="rgb" dir="cw">
                                      <p:cBhvr>
                                        <p:cTn id="218" dur="250" autoRev="1" fill="remove"/>
                                        <p:tgtEl>
                                          <p:spTgt spid="141"/>
                                        </p:tgtEl>
                                        <p:attrNameLst>
                                          <p:attrName>fillcolor</p:attrName>
                                        </p:attrNameLst>
                                      </p:cBhvr>
                                      <p:to>
                                        <a:schemeClr val="bg1"/>
                                      </p:to>
                                    </p:animClr>
                                    <p:set>
                                      <p:cBhvr>
                                        <p:cTn id="219" dur="250" autoRev="1" fill="remove"/>
                                        <p:tgtEl>
                                          <p:spTgt spid="141"/>
                                        </p:tgtEl>
                                        <p:attrNameLst>
                                          <p:attrName>fill.type</p:attrName>
                                        </p:attrNameLst>
                                      </p:cBhvr>
                                      <p:to>
                                        <p:strVal val="solid"/>
                                      </p:to>
                                    </p:set>
                                    <p:set>
                                      <p:cBhvr>
                                        <p:cTn id="220" dur="250" autoRev="1" fill="remove"/>
                                        <p:tgtEl>
                                          <p:spTgt spid="141"/>
                                        </p:tgtEl>
                                        <p:attrNameLst>
                                          <p:attrName>fill.on</p:attrName>
                                        </p:attrNameLst>
                                      </p:cBhvr>
                                      <p:to>
                                        <p:strVal val="true"/>
                                      </p:to>
                                    </p:set>
                                  </p:childTnLst>
                                </p:cTn>
                              </p:par>
                            </p:childTnLst>
                          </p:cTn>
                        </p:par>
                      </p:childTnLst>
                    </p:cTn>
                  </p:par>
                  <p:par>
                    <p:cTn id="221" fill="hold">
                      <p:stCondLst>
                        <p:cond delay="indefinite"/>
                      </p:stCondLst>
                      <p:childTnLst>
                        <p:par>
                          <p:cTn id="222" fill="hold">
                            <p:stCondLst>
                              <p:cond delay="0"/>
                            </p:stCondLst>
                            <p:childTnLst>
                              <p:par>
                                <p:cTn id="223" presetID="63" presetClass="path" presetSubtype="0" accel="50000" decel="50000" fill="hold" nodeType="clickEffect">
                                  <p:stCondLst>
                                    <p:cond delay="0"/>
                                  </p:stCondLst>
                                  <p:childTnLst>
                                    <p:animMotion origin="layout" path="M 0.08269 0.00047 L 0.11941 0.00047 " pathEditMode="relative" rAng="0" ptsTypes="AA">
                                      <p:cBhvr>
                                        <p:cTn id="224" dur="1000" fill="hold"/>
                                        <p:tgtEl>
                                          <p:spTgt spid="248"/>
                                        </p:tgtEl>
                                        <p:attrNameLst>
                                          <p:attrName>ppt_x</p:attrName>
                                          <p:attrName>ppt_y</p:attrName>
                                        </p:attrNameLst>
                                      </p:cBhvr>
                                      <p:rCtr x="1836" y="0"/>
                                    </p:animMotion>
                                  </p:childTnLst>
                                  <p:subTnLst>
                                    <p:audio>
                                      <p:cMediaNode>
                                        <p:cTn display="0" masterRel="sameClick">
                                          <p:stCondLst>
                                            <p:cond evt="begin" delay="0">
                                              <p:tn val="223"/>
                                            </p:cond>
                                          </p:stCondLst>
                                          <p:endCondLst>
                                            <p:cond evt="onStopAudio" delay="0">
                                              <p:tgtEl>
                                                <p:sldTgt/>
                                              </p:tgtEl>
                                            </p:cond>
                                          </p:endCondLst>
                                        </p:cTn>
                                        <p:tgtEl>
                                          <p:sndTgt r:embed="rId4" name="DRUMROLL.WAV"/>
                                        </p:tgtEl>
                                      </p:cMediaNode>
                                    </p:audio>
                                  </p:subTnLst>
                                </p:cTn>
                              </p:par>
                              <p:par>
                                <p:cTn id="225" presetID="6" presetClass="emph" presetSubtype="0" autoRev="1" fill="hold" nodeType="withEffect">
                                  <p:stCondLst>
                                    <p:cond delay="0"/>
                                  </p:stCondLst>
                                  <p:childTnLst>
                                    <p:animScale>
                                      <p:cBhvr>
                                        <p:cTn id="226" dur="500" fill="hold"/>
                                        <p:tgtEl>
                                          <p:spTgt spid="248"/>
                                        </p:tgtEl>
                                      </p:cBhvr>
                                      <p:by x="140000" y="140000"/>
                                    </p:animScale>
                                  </p:childTnLst>
                                </p:cTn>
                              </p:par>
                              <p:par>
                                <p:cTn id="227" presetID="27" presetClass="emph" presetSubtype="0" repeatCount="5000" fill="remove" grpId="0" nodeType="withEffect">
                                  <p:stCondLst>
                                    <p:cond delay="0"/>
                                  </p:stCondLst>
                                  <p:childTnLst>
                                    <p:animClr clrSpc="rgb" dir="cw">
                                      <p:cBhvr override="childStyle">
                                        <p:cTn id="228" dur="250" autoRev="1" fill="remove"/>
                                        <p:tgtEl>
                                          <p:spTgt spid="140"/>
                                        </p:tgtEl>
                                        <p:attrNameLst>
                                          <p:attrName>style.color</p:attrName>
                                        </p:attrNameLst>
                                      </p:cBhvr>
                                      <p:to>
                                        <a:schemeClr val="bg1"/>
                                      </p:to>
                                    </p:animClr>
                                    <p:animClr clrSpc="rgb" dir="cw">
                                      <p:cBhvr>
                                        <p:cTn id="229" dur="250" autoRev="1" fill="remove"/>
                                        <p:tgtEl>
                                          <p:spTgt spid="140"/>
                                        </p:tgtEl>
                                        <p:attrNameLst>
                                          <p:attrName>fillcolor</p:attrName>
                                        </p:attrNameLst>
                                      </p:cBhvr>
                                      <p:to>
                                        <a:schemeClr val="bg1"/>
                                      </p:to>
                                    </p:animClr>
                                    <p:set>
                                      <p:cBhvr>
                                        <p:cTn id="230" dur="250" autoRev="1" fill="remove"/>
                                        <p:tgtEl>
                                          <p:spTgt spid="140"/>
                                        </p:tgtEl>
                                        <p:attrNameLst>
                                          <p:attrName>fill.type</p:attrName>
                                        </p:attrNameLst>
                                      </p:cBhvr>
                                      <p:to>
                                        <p:strVal val="solid"/>
                                      </p:to>
                                    </p:set>
                                    <p:set>
                                      <p:cBhvr>
                                        <p:cTn id="231" dur="250" autoRev="1" fill="remove"/>
                                        <p:tgtEl>
                                          <p:spTgt spid="140"/>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63" presetClass="path" presetSubtype="0" accel="50000" decel="50000" fill="hold" nodeType="clickEffect">
                                  <p:stCondLst>
                                    <p:cond delay="0"/>
                                  </p:stCondLst>
                                  <p:childTnLst>
                                    <p:animMotion origin="layout" path="M 0.11941 0.00047 L 0.15183 0.00047 " pathEditMode="relative" rAng="0" ptsTypes="AA">
                                      <p:cBhvr>
                                        <p:cTn id="235" dur="1000" fill="hold"/>
                                        <p:tgtEl>
                                          <p:spTgt spid="248"/>
                                        </p:tgtEl>
                                        <p:attrNameLst>
                                          <p:attrName>ppt_x</p:attrName>
                                          <p:attrName>ppt_y</p:attrName>
                                        </p:attrNameLst>
                                      </p:cBhvr>
                                      <p:rCtr x="1615" y="0"/>
                                    </p:animMotion>
                                  </p:childTnLst>
                                  <p:subTnLst>
                                    <p:audio>
                                      <p:cMediaNode>
                                        <p:cTn display="0" masterRel="sameClick">
                                          <p:stCondLst>
                                            <p:cond evt="begin" delay="0">
                                              <p:tn val="234"/>
                                            </p:cond>
                                          </p:stCondLst>
                                          <p:endCondLst>
                                            <p:cond evt="onStopAudio" delay="0">
                                              <p:tgtEl>
                                                <p:sldTgt/>
                                              </p:tgtEl>
                                            </p:cond>
                                          </p:endCondLst>
                                        </p:cTn>
                                        <p:tgtEl>
                                          <p:sndTgt r:embed="rId4" name="DRUMROLL.WAV"/>
                                        </p:tgtEl>
                                      </p:cMediaNode>
                                    </p:audio>
                                  </p:subTnLst>
                                </p:cTn>
                              </p:par>
                              <p:par>
                                <p:cTn id="236" presetID="6" presetClass="emph" presetSubtype="0" autoRev="1" fill="hold" nodeType="withEffect">
                                  <p:stCondLst>
                                    <p:cond delay="0"/>
                                  </p:stCondLst>
                                  <p:childTnLst>
                                    <p:animScale>
                                      <p:cBhvr>
                                        <p:cTn id="237" dur="500" fill="hold"/>
                                        <p:tgtEl>
                                          <p:spTgt spid="248"/>
                                        </p:tgtEl>
                                      </p:cBhvr>
                                      <p:by x="140000" y="140000"/>
                                    </p:animScale>
                                  </p:childTnLst>
                                </p:cTn>
                              </p:par>
                              <p:par>
                                <p:cTn id="238" presetID="27" presetClass="emph" presetSubtype="0" repeatCount="5000" fill="remove" grpId="0" nodeType="withEffect">
                                  <p:stCondLst>
                                    <p:cond delay="0"/>
                                  </p:stCondLst>
                                  <p:childTnLst>
                                    <p:animClr clrSpc="rgb" dir="cw">
                                      <p:cBhvr override="childStyle">
                                        <p:cTn id="239" dur="250" autoRev="1" fill="remove"/>
                                        <p:tgtEl>
                                          <p:spTgt spid="139"/>
                                        </p:tgtEl>
                                        <p:attrNameLst>
                                          <p:attrName>style.color</p:attrName>
                                        </p:attrNameLst>
                                      </p:cBhvr>
                                      <p:to>
                                        <a:schemeClr val="bg1"/>
                                      </p:to>
                                    </p:animClr>
                                    <p:animClr clrSpc="rgb" dir="cw">
                                      <p:cBhvr>
                                        <p:cTn id="240" dur="250" autoRev="1" fill="remove"/>
                                        <p:tgtEl>
                                          <p:spTgt spid="139"/>
                                        </p:tgtEl>
                                        <p:attrNameLst>
                                          <p:attrName>fillcolor</p:attrName>
                                        </p:attrNameLst>
                                      </p:cBhvr>
                                      <p:to>
                                        <a:schemeClr val="bg1"/>
                                      </p:to>
                                    </p:animClr>
                                    <p:set>
                                      <p:cBhvr>
                                        <p:cTn id="241" dur="250" autoRev="1" fill="remove"/>
                                        <p:tgtEl>
                                          <p:spTgt spid="139"/>
                                        </p:tgtEl>
                                        <p:attrNameLst>
                                          <p:attrName>fill.type</p:attrName>
                                        </p:attrNameLst>
                                      </p:cBhvr>
                                      <p:to>
                                        <p:strVal val="solid"/>
                                      </p:to>
                                    </p:set>
                                    <p:set>
                                      <p:cBhvr>
                                        <p:cTn id="242" dur="250" autoRev="1" fill="remove"/>
                                        <p:tgtEl>
                                          <p:spTgt spid="139"/>
                                        </p:tgtEl>
                                        <p:attrNameLst>
                                          <p:attrName>fill.on</p:attrName>
                                        </p:attrNameLst>
                                      </p:cBhvr>
                                      <p:to>
                                        <p:strVal val="true"/>
                                      </p:to>
                                    </p:set>
                                  </p:childTnLst>
                                </p:cTn>
                              </p:par>
                            </p:childTnLst>
                          </p:cTn>
                        </p:par>
                      </p:childTnLst>
                    </p:cTn>
                  </p:par>
                  <p:par>
                    <p:cTn id="243" fill="hold">
                      <p:stCondLst>
                        <p:cond delay="indefinite"/>
                      </p:stCondLst>
                      <p:childTnLst>
                        <p:par>
                          <p:cTn id="244" fill="hold">
                            <p:stCondLst>
                              <p:cond delay="0"/>
                            </p:stCondLst>
                            <p:childTnLst>
                              <p:par>
                                <p:cTn id="245" presetID="63" presetClass="path" presetSubtype="0" accel="50000" decel="50000" fill="hold" nodeType="clickEffect">
                                  <p:stCondLst>
                                    <p:cond delay="0"/>
                                  </p:stCondLst>
                                  <p:childTnLst>
                                    <p:animMotion origin="layout" path="M 0.15183 0.00047 L 0.18607 0.00047 " pathEditMode="relative" rAng="0" ptsTypes="AA">
                                      <p:cBhvr>
                                        <p:cTn id="246" dur="1000" fill="hold"/>
                                        <p:tgtEl>
                                          <p:spTgt spid="248"/>
                                        </p:tgtEl>
                                        <p:attrNameLst>
                                          <p:attrName>ppt_x</p:attrName>
                                          <p:attrName>ppt_y</p:attrName>
                                        </p:attrNameLst>
                                      </p:cBhvr>
                                      <p:rCtr x="1706" y="0"/>
                                    </p:animMotion>
                                  </p:childTnLst>
                                  <p:subTnLst>
                                    <p:audio>
                                      <p:cMediaNode>
                                        <p:cTn display="0" masterRel="sameClick">
                                          <p:stCondLst>
                                            <p:cond evt="begin" delay="0">
                                              <p:tn val="245"/>
                                            </p:cond>
                                          </p:stCondLst>
                                          <p:endCondLst>
                                            <p:cond evt="onStopAudio" delay="0">
                                              <p:tgtEl>
                                                <p:sldTgt/>
                                              </p:tgtEl>
                                            </p:cond>
                                          </p:endCondLst>
                                        </p:cTn>
                                        <p:tgtEl>
                                          <p:sndTgt r:embed="rId4" name="DRUMROLL.WAV"/>
                                        </p:tgtEl>
                                      </p:cMediaNode>
                                    </p:audio>
                                  </p:subTnLst>
                                </p:cTn>
                              </p:par>
                              <p:par>
                                <p:cTn id="247" presetID="6" presetClass="emph" presetSubtype="0" autoRev="1" fill="hold" nodeType="withEffect">
                                  <p:stCondLst>
                                    <p:cond delay="0"/>
                                  </p:stCondLst>
                                  <p:childTnLst>
                                    <p:animScale>
                                      <p:cBhvr>
                                        <p:cTn id="248" dur="500" fill="hold"/>
                                        <p:tgtEl>
                                          <p:spTgt spid="248"/>
                                        </p:tgtEl>
                                      </p:cBhvr>
                                      <p:by x="140000" y="140000"/>
                                    </p:animScale>
                                  </p:childTnLst>
                                </p:cTn>
                              </p:par>
                              <p:par>
                                <p:cTn id="249" presetID="27" presetClass="emph" presetSubtype="0" repeatCount="5000" fill="remove" grpId="0" nodeType="withEffect">
                                  <p:stCondLst>
                                    <p:cond delay="0"/>
                                  </p:stCondLst>
                                  <p:childTnLst>
                                    <p:animClr clrSpc="rgb" dir="cw">
                                      <p:cBhvr override="childStyle">
                                        <p:cTn id="250" dur="250" autoRev="1" fill="remove"/>
                                        <p:tgtEl>
                                          <p:spTgt spid="138"/>
                                        </p:tgtEl>
                                        <p:attrNameLst>
                                          <p:attrName>style.color</p:attrName>
                                        </p:attrNameLst>
                                      </p:cBhvr>
                                      <p:to>
                                        <a:schemeClr val="bg1"/>
                                      </p:to>
                                    </p:animClr>
                                    <p:animClr clrSpc="rgb" dir="cw">
                                      <p:cBhvr>
                                        <p:cTn id="251" dur="250" autoRev="1" fill="remove"/>
                                        <p:tgtEl>
                                          <p:spTgt spid="138"/>
                                        </p:tgtEl>
                                        <p:attrNameLst>
                                          <p:attrName>fillcolor</p:attrName>
                                        </p:attrNameLst>
                                      </p:cBhvr>
                                      <p:to>
                                        <a:schemeClr val="bg1"/>
                                      </p:to>
                                    </p:animClr>
                                    <p:set>
                                      <p:cBhvr>
                                        <p:cTn id="252" dur="250" autoRev="1" fill="remove"/>
                                        <p:tgtEl>
                                          <p:spTgt spid="138"/>
                                        </p:tgtEl>
                                        <p:attrNameLst>
                                          <p:attrName>fill.type</p:attrName>
                                        </p:attrNameLst>
                                      </p:cBhvr>
                                      <p:to>
                                        <p:strVal val="solid"/>
                                      </p:to>
                                    </p:set>
                                    <p:set>
                                      <p:cBhvr>
                                        <p:cTn id="253" dur="250" autoRev="1" fill="remove"/>
                                        <p:tgtEl>
                                          <p:spTgt spid="138"/>
                                        </p:tgtEl>
                                        <p:attrNameLst>
                                          <p:attrName>fill.on</p:attrName>
                                        </p:attrNameLst>
                                      </p:cBhvr>
                                      <p:to>
                                        <p:strVal val="true"/>
                                      </p:to>
                                    </p:set>
                                  </p:childTnLst>
                                </p:cTn>
                              </p:par>
                            </p:childTnLst>
                          </p:cTn>
                        </p:par>
                        <p:par>
                          <p:cTn id="254" fill="hold">
                            <p:stCondLst>
                              <p:cond delay="2500"/>
                            </p:stCondLst>
                            <p:childTnLst>
                              <p:par>
                                <p:cTn id="255" presetID="63" presetClass="path" presetSubtype="0" accel="50000" decel="50000" fill="hold" nodeType="afterEffect">
                                  <p:stCondLst>
                                    <p:cond delay="0"/>
                                  </p:stCondLst>
                                  <p:childTnLst>
                                    <p:animMotion origin="layout" path="M 0.18607 0.00047 L 0.21433 0.01968 " pathEditMode="relative" rAng="0" ptsTypes="AA">
                                      <p:cBhvr>
                                        <p:cTn id="256" dur="1000" fill="hold"/>
                                        <p:tgtEl>
                                          <p:spTgt spid="248"/>
                                        </p:tgtEl>
                                        <p:attrNameLst>
                                          <p:attrName>ppt_x</p:attrName>
                                          <p:attrName>ppt_y</p:attrName>
                                        </p:attrNameLst>
                                      </p:cBhvr>
                                      <p:rCtr x="1406" y="949"/>
                                    </p:animMotion>
                                  </p:childTnLst>
                                  <p:subTnLst>
                                    <p:audio>
                                      <p:cMediaNode>
                                        <p:cTn display="0" masterRel="sameClick">
                                          <p:stCondLst>
                                            <p:cond evt="begin" delay="0">
                                              <p:tn val="255"/>
                                            </p:cond>
                                          </p:stCondLst>
                                          <p:endCondLst>
                                            <p:cond evt="onStopAudio" delay="0">
                                              <p:tgtEl>
                                                <p:sldTgt/>
                                              </p:tgtEl>
                                            </p:cond>
                                          </p:endCondLst>
                                        </p:cTn>
                                        <p:tgtEl>
                                          <p:sndTgt r:embed="rId4" name="DRUMROLL.WAV"/>
                                        </p:tgtEl>
                                      </p:cMediaNode>
                                    </p:audio>
                                  </p:subTnLst>
                                </p:cTn>
                              </p:par>
                              <p:par>
                                <p:cTn id="257" presetID="6" presetClass="emph" presetSubtype="0" autoRev="1" fill="hold" nodeType="withEffect">
                                  <p:stCondLst>
                                    <p:cond delay="0"/>
                                  </p:stCondLst>
                                  <p:childTnLst>
                                    <p:animScale>
                                      <p:cBhvr>
                                        <p:cTn id="258" dur="500" fill="hold"/>
                                        <p:tgtEl>
                                          <p:spTgt spid="248"/>
                                        </p:tgtEl>
                                      </p:cBhvr>
                                      <p:by x="140000" y="140000"/>
                                    </p:animScale>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500"/>
                                        <p:tgtEl>
                                          <p:spTgt spid="51"/>
                                        </p:tgtEl>
                                      </p:cBhvr>
                                    </p:animEffect>
                                  </p:childTnLst>
                                </p:cTn>
                              </p:par>
                              <p:par>
                                <p:cTn id="262" presetID="6" presetClass="emph" presetSubtype="0" repeatCount="indefinite" fill="hold" nodeType="withEffect">
                                  <p:stCondLst>
                                    <p:cond delay="0"/>
                                  </p:stCondLst>
                                  <p:childTnLst>
                                    <p:animScale>
                                      <p:cBhvr>
                                        <p:cTn id="263" dur="500" fill="hold"/>
                                        <p:tgtEl>
                                          <p:spTgt spid="51"/>
                                        </p:tgtEl>
                                      </p:cBhvr>
                                      <p:by x="130000" y="130000"/>
                                    </p:animScale>
                                  </p:childTnLst>
                                </p:cTn>
                              </p:par>
                              <p:par>
                                <p:cTn id="264" presetID="32" presetClass="emph" presetSubtype="0" repeatCount="indefinite" fill="hold" nodeType="withEffect">
                                  <p:stCondLst>
                                    <p:cond delay="0"/>
                                  </p:stCondLst>
                                  <p:childTnLst>
                                    <p:animRot by="120000">
                                      <p:cBhvr>
                                        <p:cTn id="265" dur="50" fill="hold">
                                          <p:stCondLst>
                                            <p:cond delay="0"/>
                                          </p:stCondLst>
                                        </p:cTn>
                                        <p:tgtEl>
                                          <p:spTgt spid="51"/>
                                        </p:tgtEl>
                                        <p:attrNameLst>
                                          <p:attrName>r</p:attrName>
                                        </p:attrNameLst>
                                      </p:cBhvr>
                                    </p:animRot>
                                    <p:animRot by="-240000">
                                      <p:cBhvr>
                                        <p:cTn id="266" dur="100" fill="hold">
                                          <p:stCondLst>
                                            <p:cond delay="100"/>
                                          </p:stCondLst>
                                        </p:cTn>
                                        <p:tgtEl>
                                          <p:spTgt spid="51"/>
                                        </p:tgtEl>
                                        <p:attrNameLst>
                                          <p:attrName>r</p:attrName>
                                        </p:attrNameLst>
                                      </p:cBhvr>
                                    </p:animRot>
                                    <p:animRot by="240000">
                                      <p:cBhvr>
                                        <p:cTn id="267" dur="100" fill="hold">
                                          <p:stCondLst>
                                            <p:cond delay="200"/>
                                          </p:stCondLst>
                                        </p:cTn>
                                        <p:tgtEl>
                                          <p:spTgt spid="51"/>
                                        </p:tgtEl>
                                        <p:attrNameLst>
                                          <p:attrName>r</p:attrName>
                                        </p:attrNameLst>
                                      </p:cBhvr>
                                    </p:animRot>
                                    <p:animRot by="-240000">
                                      <p:cBhvr>
                                        <p:cTn id="268" dur="100" fill="hold">
                                          <p:stCondLst>
                                            <p:cond delay="300"/>
                                          </p:stCondLst>
                                        </p:cTn>
                                        <p:tgtEl>
                                          <p:spTgt spid="51"/>
                                        </p:tgtEl>
                                        <p:attrNameLst>
                                          <p:attrName>r</p:attrName>
                                        </p:attrNameLst>
                                      </p:cBhvr>
                                    </p:animRot>
                                    <p:animRot by="120000">
                                      <p:cBhvr>
                                        <p:cTn id="269" dur="100" fill="hold">
                                          <p:stCondLst>
                                            <p:cond delay="400"/>
                                          </p:stCondLst>
                                        </p:cTn>
                                        <p:tgtEl>
                                          <p:spTgt spid="51"/>
                                        </p:tgtEl>
                                        <p:attrNameLst>
                                          <p:attrName>r</p:attrName>
                                        </p:attrNameLst>
                                      </p:cBhvr>
                                    </p:animRot>
                                  </p:childTnLst>
                                  <p:subTnLst>
                                    <p:audio>
                                      <p:cMediaNode>
                                        <p:cTn display="0" masterRel="sameClick">
                                          <p:stCondLst>
                                            <p:cond evt="begin" delay="0">
                                              <p:tn val="26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8"/>
                  </p:tgtEl>
                </p:cond>
              </p:nextCondLst>
            </p:seq>
            <p:seq concurrent="1" nextAc="seek">
              <p:cTn id="270" restart="whenNotActive" fill="hold" evtFilter="cancelBubble" nodeType="interactiveSeq">
                <p:stCondLst>
                  <p:cond evt="onClick" delay="0">
                    <p:tgtEl>
                      <p:spTgt spid="249"/>
                    </p:tgtEl>
                  </p:cond>
                </p:stCondLst>
                <p:endSync evt="end" delay="0">
                  <p:rtn val="all"/>
                </p:endSync>
                <p:childTnLst>
                  <p:par>
                    <p:cTn id="271" fill="hold">
                      <p:stCondLst>
                        <p:cond delay="0"/>
                      </p:stCondLst>
                      <p:childTnLst>
                        <p:par>
                          <p:cTn id="272" fill="hold">
                            <p:stCondLst>
                              <p:cond delay="0"/>
                            </p:stCondLst>
                            <p:childTnLst>
                              <p:par>
                                <p:cTn id="273" presetID="42" presetClass="path" presetSubtype="0" accel="50000" decel="50000" fill="hold" nodeType="clickEffect">
                                  <p:stCondLst>
                                    <p:cond delay="0"/>
                                  </p:stCondLst>
                                  <p:childTnLst>
                                    <p:animMotion origin="layout" path="M -1.25E-6 2.96296E-6 L 0.00052 0.05671 " pathEditMode="relative" rAng="0" ptsTypes="AA">
                                      <p:cBhvr>
                                        <p:cTn id="274" dur="1000" fill="hold"/>
                                        <p:tgtEl>
                                          <p:spTgt spid="249"/>
                                        </p:tgtEl>
                                        <p:attrNameLst>
                                          <p:attrName>ppt_x</p:attrName>
                                          <p:attrName>ppt_y</p:attrName>
                                        </p:attrNameLst>
                                      </p:cBhvr>
                                      <p:rCtr x="26" y="2824"/>
                                    </p:animMotion>
                                  </p:childTnLst>
                                  <p:subTnLst>
                                    <p:audio>
                                      <p:cMediaNode>
                                        <p:cTn display="0" masterRel="sameClick">
                                          <p:stCondLst>
                                            <p:cond evt="begin" delay="0">
                                              <p:tn val="273"/>
                                            </p:cond>
                                          </p:stCondLst>
                                          <p:endCondLst>
                                            <p:cond evt="onStopAudio" delay="0">
                                              <p:tgtEl>
                                                <p:sldTgt/>
                                              </p:tgtEl>
                                            </p:cond>
                                          </p:endCondLst>
                                        </p:cTn>
                                        <p:tgtEl>
                                          <p:sndTgt r:embed="rId4" name="DRUMROLL.WAV"/>
                                        </p:tgtEl>
                                      </p:cMediaNode>
                                    </p:audio>
                                  </p:subTnLst>
                                </p:cTn>
                              </p:par>
                              <p:par>
                                <p:cTn id="275" presetID="6" presetClass="emph" presetSubtype="0" autoRev="1" fill="hold" nodeType="withEffect">
                                  <p:stCondLst>
                                    <p:cond delay="0"/>
                                  </p:stCondLst>
                                  <p:childTnLst>
                                    <p:animScale>
                                      <p:cBhvr>
                                        <p:cTn id="276" dur="500" fill="hold"/>
                                        <p:tgtEl>
                                          <p:spTgt spid="249"/>
                                        </p:tgtEl>
                                      </p:cBhvr>
                                      <p:by x="140000" y="140000"/>
                                    </p:animScale>
                                  </p:childTnLst>
                                </p:cTn>
                              </p:par>
                              <p:par>
                                <p:cTn id="277" presetID="27" presetClass="emph" presetSubtype="0" repeatCount="5000" fill="remove" grpId="0" nodeType="withEffect">
                                  <p:stCondLst>
                                    <p:cond delay="0"/>
                                  </p:stCondLst>
                                  <p:childTnLst>
                                    <p:animClr clrSpc="rgb" dir="cw">
                                      <p:cBhvr override="childStyle">
                                        <p:cTn id="278" dur="250" autoRev="1" fill="remove"/>
                                        <p:tgtEl>
                                          <p:spTgt spid="124"/>
                                        </p:tgtEl>
                                        <p:attrNameLst>
                                          <p:attrName>style.color</p:attrName>
                                        </p:attrNameLst>
                                      </p:cBhvr>
                                      <p:to>
                                        <a:schemeClr val="bg1"/>
                                      </p:to>
                                    </p:animClr>
                                    <p:animClr clrSpc="rgb" dir="cw">
                                      <p:cBhvr>
                                        <p:cTn id="279" dur="250" autoRev="1" fill="remove"/>
                                        <p:tgtEl>
                                          <p:spTgt spid="124"/>
                                        </p:tgtEl>
                                        <p:attrNameLst>
                                          <p:attrName>fillcolor</p:attrName>
                                        </p:attrNameLst>
                                      </p:cBhvr>
                                      <p:to>
                                        <a:schemeClr val="bg1"/>
                                      </p:to>
                                    </p:animClr>
                                    <p:set>
                                      <p:cBhvr>
                                        <p:cTn id="280" dur="250" autoRev="1" fill="remove"/>
                                        <p:tgtEl>
                                          <p:spTgt spid="124"/>
                                        </p:tgtEl>
                                        <p:attrNameLst>
                                          <p:attrName>fill.type</p:attrName>
                                        </p:attrNameLst>
                                      </p:cBhvr>
                                      <p:to>
                                        <p:strVal val="solid"/>
                                      </p:to>
                                    </p:set>
                                    <p:set>
                                      <p:cBhvr>
                                        <p:cTn id="281" dur="250" autoRev="1" fill="remove"/>
                                        <p:tgtEl>
                                          <p:spTgt spid="124"/>
                                        </p:tgtEl>
                                        <p:attrNameLst>
                                          <p:attrName>fill.on</p:attrName>
                                        </p:attrNameLst>
                                      </p:cBhvr>
                                      <p:to>
                                        <p:strVal val="true"/>
                                      </p:to>
                                    </p:set>
                                  </p:childTnLst>
                                </p:cTn>
                              </p:par>
                            </p:childTnLst>
                          </p:cTn>
                        </p:par>
                      </p:childTnLst>
                    </p:cTn>
                  </p:par>
                  <p:par>
                    <p:cTn id="282" fill="hold">
                      <p:stCondLst>
                        <p:cond delay="indefinite"/>
                      </p:stCondLst>
                      <p:childTnLst>
                        <p:par>
                          <p:cTn id="283" fill="hold">
                            <p:stCondLst>
                              <p:cond delay="0"/>
                            </p:stCondLst>
                            <p:childTnLst>
                              <p:par>
                                <p:cTn id="284" presetID="42" presetClass="path" presetSubtype="0" accel="50000" decel="50000" fill="hold" nodeType="clickEffect">
                                  <p:stCondLst>
                                    <p:cond delay="0"/>
                                  </p:stCondLst>
                                  <p:childTnLst>
                                    <p:animMotion origin="layout" path="M 0.00052 0.05671 L 0.00052 0.12199 " pathEditMode="relative" rAng="0" ptsTypes="AA">
                                      <p:cBhvr>
                                        <p:cTn id="285" dur="1000" fill="hold"/>
                                        <p:tgtEl>
                                          <p:spTgt spid="249"/>
                                        </p:tgtEl>
                                        <p:attrNameLst>
                                          <p:attrName>ppt_x</p:attrName>
                                          <p:attrName>ppt_y</p:attrName>
                                        </p:attrNameLst>
                                      </p:cBhvr>
                                      <p:rCtr x="0" y="3264"/>
                                    </p:animMotion>
                                  </p:childTnLst>
                                  <p:subTnLst>
                                    <p:audio>
                                      <p:cMediaNode>
                                        <p:cTn display="0" masterRel="sameClick">
                                          <p:stCondLst>
                                            <p:cond evt="begin" delay="0">
                                              <p:tn val="284"/>
                                            </p:cond>
                                          </p:stCondLst>
                                          <p:endCondLst>
                                            <p:cond evt="onStopAudio" delay="0">
                                              <p:tgtEl>
                                                <p:sldTgt/>
                                              </p:tgtEl>
                                            </p:cond>
                                          </p:endCondLst>
                                        </p:cTn>
                                        <p:tgtEl>
                                          <p:sndTgt r:embed="rId4" name="DRUMROLL.WAV"/>
                                        </p:tgtEl>
                                      </p:cMediaNode>
                                    </p:audio>
                                  </p:subTnLst>
                                </p:cTn>
                              </p:par>
                              <p:par>
                                <p:cTn id="286" presetID="6" presetClass="emph" presetSubtype="0" autoRev="1" fill="hold" nodeType="withEffect">
                                  <p:stCondLst>
                                    <p:cond delay="0"/>
                                  </p:stCondLst>
                                  <p:childTnLst>
                                    <p:animScale>
                                      <p:cBhvr>
                                        <p:cTn id="287" dur="500" fill="hold"/>
                                        <p:tgtEl>
                                          <p:spTgt spid="249"/>
                                        </p:tgtEl>
                                      </p:cBhvr>
                                      <p:by x="140000" y="140000"/>
                                    </p:animScale>
                                  </p:childTnLst>
                                </p:cTn>
                              </p:par>
                              <p:par>
                                <p:cTn id="288" presetID="27" presetClass="emph" presetSubtype="0" repeatCount="5000" fill="remove" grpId="0" nodeType="withEffect">
                                  <p:stCondLst>
                                    <p:cond delay="0"/>
                                  </p:stCondLst>
                                  <p:childTnLst>
                                    <p:animClr clrSpc="rgb" dir="cw">
                                      <p:cBhvr override="childStyle">
                                        <p:cTn id="289" dur="250" autoRev="1" fill="remove"/>
                                        <p:tgtEl>
                                          <p:spTgt spid="125"/>
                                        </p:tgtEl>
                                        <p:attrNameLst>
                                          <p:attrName>style.color</p:attrName>
                                        </p:attrNameLst>
                                      </p:cBhvr>
                                      <p:to>
                                        <a:schemeClr val="bg1"/>
                                      </p:to>
                                    </p:animClr>
                                    <p:animClr clrSpc="rgb" dir="cw">
                                      <p:cBhvr>
                                        <p:cTn id="290" dur="250" autoRev="1" fill="remove"/>
                                        <p:tgtEl>
                                          <p:spTgt spid="125"/>
                                        </p:tgtEl>
                                        <p:attrNameLst>
                                          <p:attrName>fillcolor</p:attrName>
                                        </p:attrNameLst>
                                      </p:cBhvr>
                                      <p:to>
                                        <a:schemeClr val="bg1"/>
                                      </p:to>
                                    </p:animClr>
                                    <p:set>
                                      <p:cBhvr>
                                        <p:cTn id="291" dur="250" autoRev="1" fill="remove"/>
                                        <p:tgtEl>
                                          <p:spTgt spid="125"/>
                                        </p:tgtEl>
                                        <p:attrNameLst>
                                          <p:attrName>fill.type</p:attrName>
                                        </p:attrNameLst>
                                      </p:cBhvr>
                                      <p:to>
                                        <p:strVal val="solid"/>
                                      </p:to>
                                    </p:set>
                                    <p:set>
                                      <p:cBhvr>
                                        <p:cTn id="292" dur="250" autoRev="1" fill="remove"/>
                                        <p:tgtEl>
                                          <p:spTgt spid="125"/>
                                        </p:tgtEl>
                                        <p:attrNameLst>
                                          <p:attrName>fill.on</p:attrName>
                                        </p:attrNameLst>
                                      </p:cBhvr>
                                      <p:to>
                                        <p:strVal val="true"/>
                                      </p:to>
                                    </p:set>
                                  </p:childTnLst>
                                </p:cTn>
                              </p:par>
                            </p:childTnLst>
                          </p:cTn>
                        </p:par>
                      </p:childTnLst>
                    </p:cTn>
                  </p:par>
                  <p:par>
                    <p:cTn id="293" fill="hold">
                      <p:stCondLst>
                        <p:cond delay="indefinite"/>
                      </p:stCondLst>
                      <p:childTnLst>
                        <p:par>
                          <p:cTn id="294" fill="hold">
                            <p:stCondLst>
                              <p:cond delay="0"/>
                            </p:stCondLst>
                            <p:childTnLst>
                              <p:par>
                                <p:cTn id="295" presetID="42" presetClass="path" presetSubtype="0" accel="50000" decel="50000" fill="hold" nodeType="clickEffect">
                                  <p:stCondLst>
                                    <p:cond delay="0"/>
                                  </p:stCondLst>
                                  <p:childTnLst>
                                    <p:animMotion origin="layout" path="M 0.00052 0.12199 L 0.00052 0.17662 " pathEditMode="relative" rAng="0" ptsTypes="AA">
                                      <p:cBhvr>
                                        <p:cTn id="296" dur="1000" fill="hold"/>
                                        <p:tgtEl>
                                          <p:spTgt spid="249"/>
                                        </p:tgtEl>
                                        <p:attrNameLst>
                                          <p:attrName>ppt_x</p:attrName>
                                          <p:attrName>ppt_y</p:attrName>
                                        </p:attrNameLst>
                                      </p:cBhvr>
                                      <p:rCtr x="0" y="2731"/>
                                    </p:animMotion>
                                  </p:childTnLst>
                                  <p:subTnLst>
                                    <p:audio>
                                      <p:cMediaNode>
                                        <p:cTn display="0" masterRel="sameClick">
                                          <p:stCondLst>
                                            <p:cond evt="begin" delay="0">
                                              <p:tn val="295"/>
                                            </p:cond>
                                          </p:stCondLst>
                                          <p:endCondLst>
                                            <p:cond evt="onStopAudio" delay="0">
                                              <p:tgtEl>
                                                <p:sldTgt/>
                                              </p:tgtEl>
                                            </p:cond>
                                          </p:endCondLst>
                                        </p:cTn>
                                        <p:tgtEl>
                                          <p:sndTgt r:embed="rId4" name="DRUMROLL.WAV"/>
                                        </p:tgtEl>
                                      </p:cMediaNode>
                                    </p:audio>
                                  </p:subTnLst>
                                </p:cTn>
                              </p:par>
                              <p:par>
                                <p:cTn id="297" presetID="6" presetClass="emph" presetSubtype="0" autoRev="1" fill="hold" nodeType="withEffect">
                                  <p:stCondLst>
                                    <p:cond delay="0"/>
                                  </p:stCondLst>
                                  <p:childTnLst>
                                    <p:animScale>
                                      <p:cBhvr>
                                        <p:cTn id="298" dur="500" fill="hold"/>
                                        <p:tgtEl>
                                          <p:spTgt spid="249"/>
                                        </p:tgtEl>
                                      </p:cBhvr>
                                      <p:by x="140000" y="140000"/>
                                    </p:animScale>
                                  </p:childTnLst>
                                </p:cTn>
                              </p:par>
                              <p:par>
                                <p:cTn id="299" presetID="27" presetClass="emph" presetSubtype="0" repeatCount="5000" fill="remove" grpId="0" nodeType="withEffect">
                                  <p:stCondLst>
                                    <p:cond delay="0"/>
                                  </p:stCondLst>
                                  <p:childTnLst>
                                    <p:animClr clrSpc="rgb" dir="cw">
                                      <p:cBhvr override="childStyle">
                                        <p:cTn id="300" dur="250" autoRev="1" fill="remove"/>
                                        <p:tgtEl>
                                          <p:spTgt spid="126"/>
                                        </p:tgtEl>
                                        <p:attrNameLst>
                                          <p:attrName>style.color</p:attrName>
                                        </p:attrNameLst>
                                      </p:cBhvr>
                                      <p:to>
                                        <a:schemeClr val="bg1"/>
                                      </p:to>
                                    </p:animClr>
                                    <p:animClr clrSpc="rgb" dir="cw">
                                      <p:cBhvr>
                                        <p:cTn id="301" dur="250" autoRev="1" fill="remove"/>
                                        <p:tgtEl>
                                          <p:spTgt spid="126"/>
                                        </p:tgtEl>
                                        <p:attrNameLst>
                                          <p:attrName>fillcolor</p:attrName>
                                        </p:attrNameLst>
                                      </p:cBhvr>
                                      <p:to>
                                        <a:schemeClr val="bg1"/>
                                      </p:to>
                                    </p:animClr>
                                    <p:set>
                                      <p:cBhvr>
                                        <p:cTn id="302" dur="250" autoRev="1" fill="remove"/>
                                        <p:tgtEl>
                                          <p:spTgt spid="126"/>
                                        </p:tgtEl>
                                        <p:attrNameLst>
                                          <p:attrName>fill.type</p:attrName>
                                        </p:attrNameLst>
                                      </p:cBhvr>
                                      <p:to>
                                        <p:strVal val="solid"/>
                                      </p:to>
                                    </p:set>
                                    <p:set>
                                      <p:cBhvr>
                                        <p:cTn id="303" dur="250" autoRev="1" fill="remove"/>
                                        <p:tgtEl>
                                          <p:spTgt spid="126"/>
                                        </p:tgtEl>
                                        <p:attrNameLst>
                                          <p:attrName>fill.on</p:attrName>
                                        </p:attrNameLst>
                                      </p:cBhvr>
                                      <p:to>
                                        <p:strVal val="true"/>
                                      </p:to>
                                    </p:set>
                                  </p:childTnLst>
                                </p:cTn>
                              </p:par>
                            </p:childTnLst>
                          </p:cTn>
                        </p:par>
                      </p:childTnLst>
                    </p:cTn>
                  </p:par>
                  <p:par>
                    <p:cTn id="304" fill="hold">
                      <p:stCondLst>
                        <p:cond delay="indefinite"/>
                      </p:stCondLst>
                      <p:childTnLst>
                        <p:par>
                          <p:cTn id="305" fill="hold">
                            <p:stCondLst>
                              <p:cond delay="0"/>
                            </p:stCondLst>
                            <p:childTnLst>
                              <p:par>
                                <p:cTn id="306" presetID="42" presetClass="path" presetSubtype="0" accel="50000" decel="50000" fill="hold" nodeType="clickEffect">
                                  <p:stCondLst>
                                    <p:cond delay="0"/>
                                  </p:stCondLst>
                                  <p:childTnLst>
                                    <p:animMotion origin="layout" path="M 0.00052 0.17662 L 0.00078 0.24143 " pathEditMode="relative" rAng="0" ptsTypes="AA">
                                      <p:cBhvr>
                                        <p:cTn id="307" dur="1000" fill="hold"/>
                                        <p:tgtEl>
                                          <p:spTgt spid="249"/>
                                        </p:tgtEl>
                                        <p:attrNameLst>
                                          <p:attrName>ppt_x</p:attrName>
                                          <p:attrName>ppt_y</p:attrName>
                                        </p:attrNameLst>
                                      </p:cBhvr>
                                      <p:rCtr x="13" y="3241"/>
                                    </p:animMotion>
                                  </p:childTnLst>
                                  <p:subTnLst>
                                    <p:audio>
                                      <p:cMediaNode>
                                        <p:cTn display="0" masterRel="sameClick">
                                          <p:stCondLst>
                                            <p:cond evt="begin" delay="0">
                                              <p:tn val="306"/>
                                            </p:cond>
                                          </p:stCondLst>
                                          <p:endCondLst>
                                            <p:cond evt="onStopAudio" delay="0">
                                              <p:tgtEl>
                                                <p:sldTgt/>
                                              </p:tgtEl>
                                            </p:cond>
                                          </p:endCondLst>
                                        </p:cTn>
                                        <p:tgtEl>
                                          <p:sndTgt r:embed="rId4" name="DRUMROLL.WAV"/>
                                        </p:tgtEl>
                                      </p:cMediaNode>
                                    </p:audio>
                                  </p:subTnLst>
                                </p:cTn>
                              </p:par>
                              <p:par>
                                <p:cTn id="308" presetID="6" presetClass="emph" presetSubtype="0" autoRev="1" fill="hold" nodeType="withEffect">
                                  <p:stCondLst>
                                    <p:cond delay="0"/>
                                  </p:stCondLst>
                                  <p:childTnLst>
                                    <p:animScale>
                                      <p:cBhvr>
                                        <p:cTn id="309" dur="500" fill="hold"/>
                                        <p:tgtEl>
                                          <p:spTgt spid="249"/>
                                        </p:tgtEl>
                                      </p:cBhvr>
                                      <p:by x="140000" y="140000"/>
                                    </p:animScale>
                                  </p:childTnLst>
                                </p:cTn>
                              </p:par>
                              <p:par>
                                <p:cTn id="310" presetID="27" presetClass="emph" presetSubtype="0" repeatCount="5000" fill="remove" grpId="0" nodeType="withEffect">
                                  <p:stCondLst>
                                    <p:cond delay="0"/>
                                  </p:stCondLst>
                                  <p:childTnLst>
                                    <p:animClr clrSpc="rgb" dir="cw">
                                      <p:cBhvr override="childStyle">
                                        <p:cTn id="311" dur="250" autoRev="1" fill="remove"/>
                                        <p:tgtEl>
                                          <p:spTgt spid="127"/>
                                        </p:tgtEl>
                                        <p:attrNameLst>
                                          <p:attrName>style.color</p:attrName>
                                        </p:attrNameLst>
                                      </p:cBhvr>
                                      <p:to>
                                        <a:schemeClr val="bg1"/>
                                      </p:to>
                                    </p:animClr>
                                    <p:animClr clrSpc="rgb" dir="cw">
                                      <p:cBhvr>
                                        <p:cTn id="312" dur="250" autoRev="1" fill="remove"/>
                                        <p:tgtEl>
                                          <p:spTgt spid="127"/>
                                        </p:tgtEl>
                                        <p:attrNameLst>
                                          <p:attrName>fillcolor</p:attrName>
                                        </p:attrNameLst>
                                      </p:cBhvr>
                                      <p:to>
                                        <a:schemeClr val="bg1"/>
                                      </p:to>
                                    </p:animClr>
                                    <p:set>
                                      <p:cBhvr>
                                        <p:cTn id="313" dur="250" autoRev="1" fill="remove"/>
                                        <p:tgtEl>
                                          <p:spTgt spid="127"/>
                                        </p:tgtEl>
                                        <p:attrNameLst>
                                          <p:attrName>fill.type</p:attrName>
                                        </p:attrNameLst>
                                      </p:cBhvr>
                                      <p:to>
                                        <p:strVal val="solid"/>
                                      </p:to>
                                    </p:set>
                                    <p:set>
                                      <p:cBhvr>
                                        <p:cTn id="314" dur="250" autoRev="1" fill="remove"/>
                                        <p:tgtEl>
                                          <p:spTgt spid="127"/>
                                        </p:tgtEl>
                                        <p:attrNameLst>
                                          <p:attrName>fill.on</p:attrName>
                                        </p:attrNameLst>
                                      </p:cBhvr>
                                      <p:to>
                                        <p:strVal val="true"/>
                                      </p:to>
                                    </p:set>
                                  </p:childTnLst>
                                </p:cTn>
                              </p:par>
                            </p:childTnLst>
                          </p:cTn>
                        </p:par>
                      </p:childTnLst>
                    </p:cTn>
                  </p:par>
                  <p:par>
                    <p:cTn id="315" fill="hold">
                      <p:stCondLst>
                        <p:cond delay="indefinite"/>
                      </p:stCondLst>
                      <p:childTnLst>
                        <p:par>
                          <p:cTn id="316" fill="hold">
                            <p:stCondLst>
                              <p:cond delay="0"/>
                            </p:stCondLst>
                            <p:childTnLst>
                              <p:par>
                                <p:cTn id="317" presetID="42" presetClass="path" presetSubtype="0" accel="50000" decel="50000" fill="hold" nodeType="clickEffect">
                                  <p:stCondLst>
                                    <p:cond delay="0"/>
                                  </p:stCondLst>
                                  <p:childTnLst>
                                    <p:animMotion origin="layout" path="M 0.00078 0.24143 L 0.00104 0.31088 " pathEditMode="relative" rAng="0" ptsTypes="AA">
                                      <p:cBhvr>
                                        <p:cTn id="318" dur="1000" fill="hold"/>
                                        <p:tgtEl>
                                          <p:spTgt spid="249"/>
                                        </p:tgtEl>
                                        <p:attrNameLst>
                                          <p:attrName>ppt_x</p:attrName>
                                          <p:attrName>ppt_y</p:attrName>
                                        </p:attrNameLst>
                                      </p:cBhvr>
                                      <p:rCtr x="13" y="3472"/>
                                    </p:animMotion>
                                  </p:childTnLst>
                                  <p:subTnLst>
                                    <p:audio>
                                      <p:cMediaNode>
                                        <p:cTn display="0" masterRel="sameClick">
                                          <p:stCondLst>
                                            <p:cond evt="begin" delay="0">
                                              <p:tn val="317"/>
                                            </p:cond>
                                          </p:stCondLst>
                                          <p:endCondLst>
                                            <p:cond evt="onStopAudio" delay="0">
                                              <p:tgtEl>
                                                <p:sldTgt/>
                                              </p:tgtEl>
                                            </p:cond>
                                          </p:endCondLst>
                                        </p:cTn>
                                        <p:tgtEl>
                                          <p:sndTgt r:embed="rId4" name="DRUMROLL.WAV"/>
                                        </p:tgtEl>
                                      </p:cMediaNode>
                                    </p:audio>
                                  </p:subTnLst>
                                </p:cTn>
                              </p:par>
                              <p:par>
                                <p:cTn id="319" presetID="6" presetClass="emph" presetSubtype="0" autoRev="1" fill="hold" nodeType="withEffect">
                                  <p:stCondLst>
                                    <p:cond delay="0"/>
                                  </p:stCondLst>
                                  <p:childTnLst>
                                    <p:animScale>
                                      <p:cBhvr>
                                        <p:cTn id="320" dur="500" fill="hold"/>
                                        <p:tgtEl>
                                          <p:spTgt spid="249"/>
                                        </p:tgtEl>
                                      </p:cBhvr>
                                      <p:by x="140000" y="140000"/>
                                    </p:animScale>
                                  </p:childTnLst>
                                </p:cTn>
                              </p:par>
                              <p:par>
                                <p:cTn id="321" presetID="27" presetClass="emph" presetSubtype="0" repeatCount="5000" fill="remove" grpId="0" nodeType="withEffect">
                                  <p:stCondLst>
                                    <p:cond delay="0"/>
                                  </p:stCondLst>
                                  <p:childTnLst>
                                    <p:animClr clrSpc="rgb" dir="cw">
                                      <p:cBhvr override="childStyle">
                                        <p:cTn id="322" dur="250" autoRev="1" fill="remove"/>
                                        <p:tgtEl>
                                          <p:spTgt spid="128"/>
                                        </p:tgtEl>
                                        <p:attrNameLst>
                                          <p:attrName>style.color</p:attrName>
                                        </p:attrNameLst>
                                      </p:cBhvr>
                                      <p:to>
                                        <a:schemeClr val="bg1"/>
                                      </p:to>
                                    </p:animClr>
                                    <p:animClr clrSpc="rgb" dir="cw">
                                      <p:cBhvr>
                                        <p:cTn id="323" dur="250" autoRev="1" fill="remove"/>
                                        <p:tgtEl>
                                          <p:spTgt spid="128"/>
                                        </p:tgtEl>
                                        <p:attrNameLst>
                                          <p:attrName>fillcolor</p:attrName>
                                        </p:attrNameLst>
                                      </p:cBhvr>
                                      <p:to>
                                        <a:schemeClr val="bg1"/>
                                      </p:to>
                                    </p:animClr>
                                    <p:set>
                                      <p:cBhvr>
                                        <p:cTn id="324" dur="250" autoRev="1" fill="remove"/>
                                        <p:tgtEl>
                                          <p:spTgt spid="128"/>
                                        </p:tgtEl>
                                        <p:attrNameLst>
                                          <p:attrName>fill.type</p:attrName>
                                        </p:attrNameLst>
                                      </p:cBhvr>
                                      <p:to>
                                        <p:strVal val="solid"/>
                                      </p:to>
                                    </p:set>
                                    <p:set>
                                      <p:cBhvr>
                                        <p:cTn id="325" dur="250" autoRev="1" fill="remove"/>
                                        <p:tgtEl>
                                          <p:spTgt spid="128"/>
                                        </p:tgtEl>
                                        <p:attrNameLst>
                                          <p:attrName>fill.on</p:attrName>
                                        </p:attrNameLst>
                                      </p:cBhvr>
                                      <p:to>
                                        <p:strVal val="true"/>
                                      </p:to>
                                    </p:set>
                                  </p:childTnLst>
                                </p:cTn>
                              </p:par>
                            </p:childTnLst>
                          </p:cTn>
                        </p:par>
                        <p:par>
                          <p:cTn id="326" fill="hold">
                            <p:stCondLst>
                              <p:cond delay="2500"/>
                            </p:stCondLst>
                            <p:childTnLst>
                              <p:par>
                                <p:cTn id="327" presetID="42" presetClass="path" presetSubtype="0" accel="50000" decel="50000" fill="hold" nodeType="afterEffect">
                                  <p:stCondLst>
                                    <p:cond delay="0"/>
                                  </p:stCondLst>
                                  <p:childTnLst>
                                    <p:animMotion origin="layout" path="M 0.00104 0.31088 L 0.00365 0.36551 " pathEditMode="relative" rAng="0" ptsTypes="AA">
                                      <p:cBhvr>
                                        <p:cTn id="328" dur="1000" fill="hold"/>
                                        <p:tgtEl>
                                          <p:spTgt spid="249"/>
                                        </p:tgtEl>
                                        <p:attrNameLst>
                                          <p:attrName>ppt_x</p:attrName>
                                          <p:attrName>ppt_y</p:attrName>
                                        </p:attrNameLst>
                                      </p:cBhvr>
                                      <p:rCtr x="130" y="2731"/>
                                    </p:animMotion>
                                  </p:childTnLst>
                                  <p:subTnLst>
                                    <p:audio>
                                      <p:cMediaNode>
                                        <p:cTn display="0" masterRel="sameClick">
                                          <p:stCondLst>
                                            <p:cond evt="begin" delay="0">
                                              <p:tn val="327"/>
                                            </p:cond>
                                          </p:stCondLst>
                                          <p:endCondLst>
                                            <p:cond evt="onStopAudio" delay="0">
                                              <p:tgtEl>
                                                <p:sldTgt/>
                                              </p:tgtEl>
                                            </p:cond>
                                          </p:endCondLst>
                                        </p:cTn>
                                        <p:tgtEl>
                                          <p:sndTgt r:embed="rId4" name="DRUMROLL.WAV"/>
                                        </p:tgtEl>
                                      </p:cMediaNode>
                                    </p:audio>
                                  </p:subTnLst>
                                </p:cTn>
                              </p:par>
                              <p:par>
                                <p:cTn id="329" presetID="6" presetClass="emph" presetSubtype="0" autoRev="1" fill="hold" nodeType="withEffect">
                                  <p:stCondLst>
                                    <p:cond delay="0"/>
                                  </p:stCondLst>
                                  <p:childTnLst>
                                    <p:animScale>
                                      <p:cBhvr>
                                        <p:cTn id="330" dur="500" fill="hold"/>
                                        <p:tgtEl>
                                          <p:spTgt spid="249"/>
                                        </p:tgtEl>
                                      </p:cBhvr>
                                      <p:by x="140000" y="140000"/>
                                    </p:animScale>
                                  </p:childTnLst>
                                </p:cTn>
                              </p:par>
                              <p:par>
                                <p:cTn id="331" presetID="10" presetClass="entr" presetSubtype="0" fill="hold" nodeType="withEffect">
                                  <p:stCondLst>
                                    <p:cond delay="0"/>
                                  </p:stCondLst>
                                  <p:childTnLst>
                                    <p:set>
                                      <p:cBhvr>
                                        <p:cTn id="332" dur="1" fill="hold">
                                          <p:stCondLst>
                                            <p:cond delay="0"/>
                                          </p:stCondLst>
                                        </p:cTn>
                                        <p:tgtEl>
                                          <p:spTgt spid="50"/>
                                        </p:tgtEl>
                                        <p:attrNameLst>
                                          <p:attrName>style.visibility</p:attrName>
                                        </p:attrNameLst>
                                      </p:cBhvr>
                                      <p:to>
                                        <p:strVal val="visible"/>
                                      </p:to>
                                    </p:set>
                                    <p:animEffect transition="in" filter="fade">
                                      <p:cBhvr>
                                        <p:cTn id="333" dur="500"/>
                                        <p:tgtEl>
                                          <p:spTgt spid="50"/>
                                        </p:tgtEl>
                                      </p:cBhvr>
                                    </p:animEffect>
                                  </p:childTnLst>
                                </p:cTn>
                              </p:par>
                              <p:par>
                                <p:cTn id="334" presetID="6" presetClass="emph" presetSubtype="0" repeatCount="indefinite" fill="hold" nodeType="withEffect">
                                  <p:stCondLst>
                                    <p:cond delay="0"/>
                                  </p:stCondLst>
                                  <p:childTnLst>
                                    <p:animScale>
                                      <p:cBhvr>
                                        <p:cTn id="335" dur="500" fill="hold"/>
                                        <p:tgtEl>
                                          <p:spTgt spid="50"/>
                                        </p:tgtEl>
                                      </p:cBhvr>
                                      <p:by x="130000" y="130000"/>
                                    </p:animScale>
                                  </p:childTnLst>
                                </p:cTn>
                              </p:par>
                              <p:par>
                                <p:cTn id="336" presetID="32" presetClass="emph" presetSubtype="0" repeatCount="indefinite" fill="hold" nodeType="withEffect">
                                  <p:stCondLst>
                                    <p:cond delay="0"/>
                                  </p:stCondLst>
                                  <p:childTnLst>
                                    <p:animRot by="120000">
                                      <p:cBhvr>
                                        <p:cTn id="337" dur="50" fill="hold">
                                          <p:stCondLst>
                                            <p:cond delay="0"/>
                                          </p:stCondLst>
                                        </p:cTn>
                                        <p:tgtEl>
                                          <p:spTgt spid="50"/>
                                        </p:tgtEl>
                                        <p:attrNameLst>
                                          <p:attrName>r</p:attrName>
                                        </p:attrNameLst>
                                      </p:cBhvr>
                                    </p:animRot>
                                    <p:animRot by="-240000">
                                      <p:cBhvr>
                                        <p:cTn id="338" dur="100" fill="hold">
                                          <p:stCondLst>
                                            <p:cond delay="100"/>
                                          </p:stCondLst>
                                        </p:cTn>
                                        <p:tgtEl>
                                          <p:spTgt spid="50"/>
                                        </p:tgtEl>
                                        <p:attrNameLst>
                                          <p:attrName>r</p:attrName>
                                        </p:attrNameLst>
                                      </p:cBhvr>
                                    </p:animRot>
                                    <p:animRot by="240000">
                                      <p:cBhvr>
                                        <p:cTn id="339" dur="100" fill="hold">
                                          <p:stCondLst>
                                            <p:cond delay="200"/>
                                          </p:stCondLst>
                                        </p:cTn>
                                        <p:tgtEl>
                                          <p:spTgt spid="50"/>
                                        </p:tgtEl>
                                        <p:attrNameLst>
                                          <p:attrName>r</p:attrName>
                                        </p:attrNameLst>
                                      </p:cBhvr>
                                    </p:animRot>
                                    <p:animRot by="-240000">
                                      <p:cBhvr>
                                        <p:cTn id="340" dur="100" fill="hold">
                                          <p:stCondLst>
                                            <p:cond delay="300"/>
                                          </p:stCondLst>
                                        </p:cTn>
                                        <p:tgtEl>
                                          <p:spTgt spid="50"/>
                                        </p:tgtEl>
                                        <p:attrNameLst>
                                          <p:attrName>r</p:attrName>
                                        </p:attrNameLst>
                                      </p:cBhvr>
                                    </p:animRot>
                                    <p:animRot by="120000">
                                      <p:cBhvr>
                                        <p:cTn id="341" dur="100" fill="hold">
                                          <p:stCondLst>
                                            <p:cond delay="400"/>
                                          </p:stCondLst>
                                        </p:cTn>
                                        <p:tgtEl>
                                          <p:spTgt spid="50"/>
                                        </p:tgtEl>
                                        <p:attrNameLst>
                                          <p:attrName>r</p:attrName>
                                        </p:attrNameLst>
                                      </p:cBhvr>
                                    </p:animRot>
                                  </p:childTnLst>
                                  <p:subTnLst>
                                    <p:audio>
                                      <p:cMediaNode>
                                        <p:cTn display="0" masterRel="sameClick">
                                          <p:stCondLst>
                                            <p:cond evt="begin" delay="0">
                                              <p:tn val="3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9"/>
                  </p:tgtEl>
                </p:cond>
              </p:nextCondLst>
            </p:seq>
            <p:seq concurrent="1" nextAc="seek">
              <p:cTn id="342" restart="whenNotActive" fill="hold" evtFilter="cancelBubble" nodeType="interactiveSeq">
                <p:stCondLst>
                  <p:cond evt="onClick" delay="0">
                    <p:tgtEl>
                      <p:spTgt spid="34"/>
                    </p:tgtEl>
                  </p:cond>
                </p:stCondLst>
                <p:endSync evt="end" delay="0">
                  <p:rtn val="all"/>
                </p:endSync>
                <p:childTnLst>
                  <p:par>
                    <p:cTn id="343" fill="hold">
                      <p:stCondLst>
                        <p:cond delay="0"/>
                      </p:stCondLst>
                      <p:childTnLst>
                        <p:par>
                          <p:cTn id="344" fill="hold">
                            <p:stCondLst>
                              <p:cond delay="0"/>
                            </p:stCondLst>
                            <p:childTnLst>
                              <p:par>
                                <p:cTn id="345" presetID="1" presetClass="emph" presetSubtype="2" repeatCount="5000" fill="hold" nodeType="clickEffect">
                                  <p:stCondLst>
                                    <p:cond delay="0"/>
                                  </p:stCondLst>
                                  <p:childTnLst>
                                    <p:animClr clrSpc="rgb" dir="cw">
                                      <p:cBhvr>
                                        <p:cTn id="346" dur="500" fill="hold"/>
                                        <p:tgtEl>
                                          <p:spTgt spid="34"/>
                                        </p:tgtEl>
                                        <p:attrNameLst>
                                          <p:attrName>fillcolor</p:attrName>
                                        </p:attrNameLst>
                                      </p:cBhvr>
                                      <p:to>
                                        <a:srgbClr val="000000"/>
                                      </p:to>
                                    </p:animClr>
                                    <p:set>
                                      <p:cBhvr>
                                        <p:cTn id="347" dur="500" fill="hold"/>
                                        <p:tgtEl>
                                          <p:spTgt spid="34"/>
                                        </p:tgtEl>
                                        <p:attrNameLst>
                                          <p:attrName>fill.type</p:attrName>
                                        </p:attrNameLst>
                                      </p:cBhvr>
                                      <p:to>
                                        <p:strVal val="solid"/>
                                      </p:to>
                                    </p:set>
                                    <p:set>
                                      <p:cBhvr>
                                        <p:cTn id="34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49" restart="whenNotActive" fill="hold" evtFilter="cancelBubble" nodeType="interactiveSeq">
                <p:stCondLst>
                  <p:cond evt="onClick" delay="0">
                    <p:tgtEl>
                      <p:spTgt spid="35"/>
                    </p:tgtEl>
                  </p:cond>
                </p:stCondLst>
                <p:endSync evt="end" delay="0">
                  <p:rtn val="all"/>
                </p:endSync>
                <p:childTnLst>
                  <p:par>
                    <p:cTn id="350" fill="hold">
                      <p:stCondLst>
                        <p:cond delay="0"/>
                      </p:stCondLst>
                      <p:childTnLst>
                        <p:par>
                          <p:cTn id="351" fill="hold">
                            <p:stCondLst>
                              <p:cond delay="0"/>
                            </p:stCondLst>
                            <p:childTnLst>
                              <p:par>
                                <p:cTn id="352" presetID="1" presetClass="emph" presetSubtype="2" repeatCount="5000" fill="hold" nodeType="clickEffect">
                                  <p:stCondLst>
                                    <p:cond delay="0"/>
                                  </p:stCondLst>
                                  <p:childTnLst>
                                    <p:animClr clrSpc="rgb" dir="cw">
                                      <p:cBhvr>
                                        <p:cTn id="353" dur="500" fill="hold"/>
                                        <p:tgtEl>
                                          <p:spTgt spid="35"/>
                                        </p:tgtEl>
                                        <p:attrNameLst>
                                          <p:attrName>fillcolor</p:attrName>
                                        </p:attrNameLst>
                                      </p:cBhvr>
                                      <p:to>
                                        <a:srgbClr val="000000"/>
                                      </p:to>
                                    </p:animClr>
                                    <p:set>
                                      <p:cBhvr>
                                        <p:cTn id="354" dur="500" fill="hold"/>
                                        <p:tgtEl>
                                          <p:spTgt spid="35"/>
                                        </p:tgtEl>
                                        <p:attrNameLst>
                                          <p:attrName>fill.type</p:attrName>
                                        </p:attrNameLst>
                                      </p:cBhvr>
                                      <p:to>
                                        <p:strVal val="solid"/>
                                      </p:to>
                                    </p:set>
                                    <p:set>
                                      <p:cBhvr>
                                        <p:cTn id="35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56" restart="whenNotActive" fill="hold" evtFilter="cancelBubble" nodeType="interactiveSeq">
                <p:stCondLst>
                  <p:cond evt="onClick" delay="0">
                    <p:tgtEl>
                      <p:spTgt spid="36"/>
                    </p:tgtEl>
                  </p:cond>
                </p:stCondLst>
                <p:endSync evt="end" delay="0">
                  <p:rtn val="all"/>
                </p:endSync>
                <p:childTnLst>
                  <p:par>
                    <p:cTn id="357" fill="hold">
                      <p:stCondLst>
                        <p:cond delay="0"/>
                      </p:stCondLst>
                      <p:childTnLst>
                        <p:par>
                          <p:cTn id="358" fill="hold">
                            <p:stCondLst>
                              <p:cond delay="0"/>
                            </p:stCondLst>
                            <p:childTnLst>
                              <p:par>
                                <p:cTn id="359" presetID="1" presetClass="emph" presetSubtype="2" repeatCount="5000" fill="hold" nodeType="clickEffect">
                                  <p:stCondLst>
                                    <p:cond delay="0"/>
                                  </p:stCondLst>
                                  <p:childTnLst>
                                    <p:animClr clrSpc="rgb" dir="cw">
                                      <p:cBhvr>
                                        <p:cTn id="360" dur="500" fill="hold"/>
                                        <p:tgtEl>
                                          <p:spTgt spid="36"/>
                                        </p:tgtEl>
                                        <p:attrNameLst>
                                          <p:attrName>fillcolor</p:attrName>
                                        </p:attrNameLst>
                                      </p:cBhvr>
                                      <p:to>
                                        <a:srgbClr val="000000"/>
                                      </p:to>
                                    </p:animClr>
                                    <p:set>
                                      <p:cBhvr>
                                        <p:cTn id="361" dur="500" fill="hold"/>
                                        <p:tgtEl>
                                          <p:spTgt spid="36"/>
                                        </p:tgtEl>
                                        <p:attrNameLst>
                                          <p:attrName>fill.type</p:attrName>
                                        </p:attrNameLst>
                                      </p:cBhvr>
                                      <p:to>
                                        <p:strVal val="solid"/>
                                      </p:to>
                                    </p:set>
                                    <p:set>
                                      <p:cBhvr>
                                        <p:cTn id="36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363" restart="whenNotActive" fill="hold" evtFilter="cancelBubble" nodeType="interactiveSeq">
                <p:stCondLst>
                  <p:cond evt="onClick" delay="0">
                    <p:tgtEl>
                      <p:spTgt spid="37"/>
                    </p:tgtEl>
                  </p:cond>
                </p:stCondLst>
                <p:endSync evt="end" delay="0">
                  <p:rtn val="all"/>
                </p:endSync>
                <p:childTnLst>
                  <p:par>
                    <p:cTn id="364" fill="hold">
                      <p:stCondLst>
                        <p:cond delay="0"/>
                      </p:stCondLst>
                      <p:childTnLst>
                        <p:par>
                          <p:cTn id="365" fill="hold">
                            <p:stCondLst>
                              <p:cond delay="0"/>
                            </p:stCondLst>
                            <p:childTnLst>
                              <p:par>
                                <p:cTn id="366" presetID="1" presetClass="emph" presetSubtype="2" repeatCount="5000" fill="hold" nodeType="clickEffect">
                                  <p:stCondLst>
                                    <p:cond delay="0"/>
                                  </p:stCondLst>
                                  <p:childTnLst>
                                    <p:animClr clrSpc="rgb" dir="cw">
                                      <p:cBhvr>
                                        <p:cTn id="367" dur="500" fill="hold"/>
                                        <p:tgtEl>
                                          <p:spTgt spid="37"/>
                                        </p:tgtEl>
                                        <p:attrNameLst>
                                          <p:attrName>fillcolor</p:attrName>
                                        </p:attrNameLst>
                                      </p:cBhvr>
                                      <p:to>
                                        <a:srgbClr val="000000"/>
                                      </p:to>
                                    </p:animClr>
                                    <p:set>
                                      <p:cBhvr>
                                        <p:cTn id="368" dur="500" fill="hold"/>
                                        <p:tgtEl>
                                          <p:spTgt spid="37"/>
                                        </p:tgtEl>
                                        <p:attrNameLst>
                                          <p:attrName>fill.type</p:attrName>
                                        </p:attrNameLst>
                                      </p:cBhvr>
                                      <p:to>
                                        <p:strVal val="solid"/>
                                      </p:to>
                                    </p:set>
                                    <p:set>
                                      <p:cBhvr>
                                        <p:cTn id="36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370" restart="whenNotActive" fill="hold" evtFilter="cancelBubble" nodeType="interactiveSeq">
                <p:stCondLst>
                  <p:cond evt="onClick" delay="0">
                    <p:tgtEl>
                      <p:spTgt spid="38"/>
                    </p:tgtEl>
                  </p:cond>
                </p:stCondLst>
                <p:endSync evt="end" delay="0">
                  <p:rtn val="all"/>
                </p:endSync>
                <p:childTnLst>
                  <p:par>
                    <p:cTn id="371" fill="hold">
                      <p:stCondLst>
                        <p:cond delay="0"/>
                      </p:stCondLst>
                      <p:childTnLst>
                        <p:par>
                          <p:cTn id="372" fill="hold">
                            <p:stCondLst>
                              <p:cond delay="0"/>
                            </p:stCondLst>
                            <p:childTnLst>
                              <p:par>
                                <p:cTn id="373" presetID="1" presetClass="emph" presetSubtype="2" repeatCount="5000" fill="hold" nodeType="clickEffect">
                                  <p:stCondLst>
                                    <p:cond delay="0"/>
                                  </p:stCondLst>
                                  <p:childTnLst>
                                    <p:animClr clrSpc="rgb" dir="cw">
                                      <p:cBhvr>
                                        <p:cTn id="374" dur="500" fill="hold"/>
                                        <p:tgtEl>
                                          <p:spTgt spid="38"/>
                                        </p:tgtEl>
                                        <p:attrNameLst>
                                          <p:attrName>fillcolor</p:attrName>
                                        </p:attrNameLst>
                                      </p:cBhvr>
                                      <p:to>
                                        <a:srgbClr val="000000"/>
                                      </p:to>
                                    </p:animClr>
                                    <p:set>
                                      <p:cBhvr>
                                        <p:cTn id="375" dur="500" fill="hold"/>
                                        <p:tgtEl>
                                          <p:spTgt spid="38"/>
                                        </p:tgtEl>
                                        <p:attrNameLst>
                                          <p:attrName>fill.type</p:attrName>
                                        </p:attrNameLst>
                                      </p:cBhvr>
                                      <p:to>
                                        <p:strVal val="solid"/>
                                      </p:to>
                                    </p:set>
                                    <p:set>
                                      <p:cBhvr>
                                        <p:cTn id="37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377" restart="whenNotActive" fill="hold" evtFilter="cancelBubble" nodeType="interactiveSeq">
                <p:stCondLst>
                  <p:cond evt="onClick" delay="0">
                    <p:tgtEl>
                      <p:spTgt spid="39"/>
                    </p:tgtEl>
                  </p:cond>
                </p:stCondLst>
                <p:endSync evt="end" delay="0">
                  <p:rtn val="all"/>
                </p:endSync>
                <p:childTnLst>
                  <p:par>
                    <p:cTn id="378" fill="hold">
                      <p:stCondLst>
                        <p:cond delay="0"/>
                      </p:stCondLst>
                      <p:childTnLst>
                        <p:par>
                          <p:cTn id="379" fill="hold">
                            <p:stCondLst>
                              <p:cond delay="0"/>
                            </p:stCondLst>
                            <p:childTnLst>
                              <p:par>
                                <p:cTn id="380" presetID="1" presetClass="emph" presetSubtype="2" repeatCount="5000" fill="hold" nodeType="clickEffect">
                                  <p:stCondLst>
                                    <p:cond delay="0"/>
                                  </p:stCondLst>
                                  <p:childTnLst>
                                    <p:animClr clrSpc="rgb" dir="cw">
                                      <p:cBhvr>
                                        <p:cTn id="381" dur="500" fill="hold"/>
                                        <p:tgtEl>
                                          <p:spTgt spid="39"/>
                                        </p:tgtEl>
                                        <p:attrNameLst>
                                          <p:attrName>fillcolor</p:attrName>
                                        </p:attrNameLst>
                                      </p:cBhvr>
                                      <p:to>
                                        <a:srgbClr val="000000"/>
                                      </p:to>
                                    </p:animClr>
                                    <p:set>
                                      <p:cBhvr>
                                        <p:cTn id="382" dur="500" fill="hold"/>
                                        <p:tgtEl>
                                          <p:spTgt spid="39"/>
                                        </p:tgtEl>
                                        <p:attrNameLst>
                                          <p:attrName>fill.type</p:attrName>
                                        </p:attrNameLst>
                                      </p:cBhvr>
                                      <p:to>
                                        <p:strVal val="solid"/>
                                      </p:to>
                                    </p:set>
                                    <p:set>
                                      <p:cBhvr>
                                        <p:cTn id="38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384" restart="whenNotActive" fill="hold" evtFilter="cancelBubble" nodeType="interactiveSeq">
                <p:stCondLst>
                  <p:cond evt="onClick" delay="0">
                    <p:tgtEl>
                      <p:spTgt spid="40"/>
                    </p:tgtEl>
                  </p:cond>
                </p:stCondLst>
                <p:endSync evt="end" delay="0">
                  <p:rtn val="all"/>
                </p:endSync>
                <p:childTnLst>
                  <p:par>
                    <p:cTn id="385" fill="hold">
                      <p:stCondLst>
                        <p:cond delay="0"/>
                      </p:stCondLst>
                      <p:childTnLst>
                        <p:par>
                          <p:cTn id="386" fill="hold">
                            <p:stCondLst>
                              <p:cond delay="0"/>
                            </p:stCondLst>
                            <p:childTnLst>
                              <p:par>
                                <p:cTn id="387" presetID="1" presetClass="emph" presetSubtype="2" repeatCount="5000" fill="hold" nodeType="clickEffect">
                                  <p:stCondLst>
                                    <p:cond delay="0"/>
                                  </p:stCondLst>
                                  <p:childTnLst>
                                    <p:animClr clrSpc="rgb" dir="cw">
                                      <p:cBhvr>
                                        <p:cTn id="388" dur="500" fill="hold"/>
                                        <p:tgtEl>
                                          <p:spTgt spid="40"/>
                                        </p:tgtEl>
                                        <p:attrNameLst>
                                          <p:attrName>fillcolor</p:attrName>
                                        </p:attrNameLst>
                                      </p:cBhvr>
                                      <p:to>
                                        <a:srgbClr val="000000"/>
                                      </p:to>
                                    </p:animClr>
                                    <p:set>
                                      <p:cBhvr>
                                        <p:cTn id="389" dur="500" fill="hold"/>
                                        <p:tgtEl>
                                          <p:spTgt spid="40"/>
                                        </p:tgtEl>
                                        <p:attrNameLst>
                                          <p:attrName>fill.type</p:attrName>
                                        </p:attrNameLst>
                                      </p:cBhvr>
                                      <p:to>
                                        <p:strVal val="solid"/>
                                      </p:to>
                                    </p:set>
                                    <p:set>
                                      <p:cBhvr>
                                        <p:cTn id="39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391" restart="whenNotActive" fill="hold" evtFilter="cancelBubble" nodeType="interactiveSeq">
                <p:stCondLst>
                  <p:cond evt="onClick" delay="0">
                    <p:tgtEl>
                      <p:spTgt spid="41"/>
                    </p:tgtEl>
                  </p:cond>
                </p:stCondLst>
                <p:endSync evt="end" delay="0">
                  <p:rtn val="all"/>
                </p:endSync>
                <p:childTnLst>
                  <p:par>
                    <p:cTn id="392" fill="hold">
                      <p:stCondLst>
                        <p:cond delay="0"/>
                      </p:stCondLst>
                      <p:childTnLst>
                        <p:par>
                          <p:cTn id="393" fill="hold">
                            <p:stCondLst>
                              <p:cond delay="0"/>
                            </p:stCondLst>
                            <p:childTnLst>
                              <p:par>
                                <p:cTn id="394" presetID="1" presetClass="emph" presetSubtype="2" repeatCount="5000" fill="hold" nodeType="clickEffect">
                                  <p:stCondLst>
                                    <p:cond delay="0"/>
                                  </p:stCondLst>
                                  <p:childTnLst>
                                    <p:animClr clrSpc="rgb" dir="cw">
                                      <p:cBhvr>
                                        <p:cTn id="395" dur="500" fill="hold"/>
                                        <p:tgtEl>
                                          <p:spTgt spid="41"/>
                                        </p:tgtEl>
                                        <p:attrNameLst>
                                          <p:attrName>fillcolor</p:attrName>
                                        </p:attrNameLst>
                                      </p:cBhvr>
                                      <p:to>
                                        <a:srgbClr val="000000"/>
                                      </p:to>
                                    </p:animClr>
                                    <p:set>
                                      <p:cBhvr>
                                        <p:cTn id="396" dur="500" fill="hold"/>
                                        <p:tgtEl>
                                          <p:spTgt spid="41"/>
                                        </p:tgtEl>
                                        <p:attrNameLst>
                                          <p:attrName>fill.type</p:attrName>
                                        </p:attrNameLst>
                                      </p:cBhvr>
                                      <p:to>
                                        <p:strVal val="solid"/>
                                      </p:to>
                                    </p:set>
                                    <p:set>
                                      <p:cBhvr>
                                        <p:cTn id="397" dur="5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398" restart="whenNotActive" fill="hold" evtFilter="cancelBubble" nodeType="interactiveSeq">
                <p:stCondLst>
                  <p:cond evt="onClick" delay="0">
                    <p:tgtEl>
                      <p:spTgt spid="42"/>
                    </p:tgtEl>
                  </p:cond>
                </p:stCondLst>
                <p:endSync evt="end" delay="0">
                  <p:rtn val="all"/>
                </p:endSync>
                <p:childTnLst>
                  <p:par>
                    <p:cTn id="399" fill="hold">
                      <p:stCondLst>
                        <p:cond delay="0"/>
                      </p:stCondLst>
                      <p:childTnLst>
                        <p:par>
                          <p:cTn id="400" fill="hold">
                            <p:stCondLst>
                              <p:cond delay="0"/>
                            </p:stCondLst>
                            <p:childTnLst>
                              <p:par>
                                <p:cTn id="401" presetID="1" presetClass="emph" presetSubtype="2" repeatCount="5000" fill="hold" nodeType="clickEffect">
                                  <p:stCondLst>
                                    <p:cond delay="0"/>
                                  </p:stCondLst>
                                  <p:childTnLst>
                                    <p:animClr clrSpc="rgb" dir="cw">
                                      <p:cBhvr>
                                        <p:cTn id="402" dur="500" fill="hold"/>
                                        <p:tgtEl>
                                          <p:spTgt spid="42"/>
                                        </p:tgtEl>
                                        <p:attrNameLst>
                                          <p:attrName>fillcolor</p:attrName>
                                        </p:attrNameLst>
                                      </p:cBhvr>
                                      <p:to>
                                        <a:srgbClr val="000000"/>
                                      </p:to>
                                    </p:animClr>
                                    <p:set>
                                      <p:cBhvr>
                                        <p:cTn id="403" dur="500" fill="hold"/>
                                        <p:tgtEl>
                                          <p:spTgt spid="42"/>
                                        </p:tgtEl>
                                        <p:attrNameLst>
                                          <p:attrName>fill.type</p:attrName>
                                        </p:attrNameLst>
                                      </p:cBhvr>
                                      <p:to>
                                        <p:strVal val="solid"/>
                                      </p:to>
                                    </p:set>
                                    <p:set>
                                      <p:cBhvr>
                                        <p:cTn id="404" dur="5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05" restart="whenNotActive" fill="hold" evtFilter="cancelBubble" nodeType="interactiveSeq">
                <p:stCondLst>
                  <p:cond evt="onClick" delay="0">
                    <p:tgtEl>
                      <p:spTgt spid="43"/>
                    </p:tgtEl>
                  </p:cond>
                </p:stCondLst>
                <p:endSync evt="end" delay="0">
                  <p:rtn val="all"/>
                </p:endSync>
                <p:childTnLst>
                  <p:par>
                    <p:cTn id="406" fill="hold">
                      <p:stCondLst>
                        <p:cond delay="0"/>
                      </p:stCondLst>
                      <p:childTnLst>
                        <p:par>
                          <p:cTn id="407" fill="hold">
                            <p:stCondLst>
                              <p:cond delay="0"/>
                            </p:stCondLst>
                            <p:childTnLst>
                              <p:par>
                                <p:cTn id="408" presetID="1" presetClass="emph" presetSubtype="2" repeatCount="5000" fill="hold" nodeType="clickEffect">
                                  <p:stCondLst>
                                    <p:cond delay="0"/>
                                  </p:stCondLst>
                                  <p:childTnLst>
                                    <p:animClr clrSpc="rgb" dir="cw">
                                      <p:cBhvr>
                                        <p:cTn id="409" dur="500" fill="hold"/>
                                        <p:tgtEl>
                                          <p:spTgt spid="43"/>
                                        </p:tgtEl>
                                        <p:attrNameLst>
                                          <p:attrName>fillcolor</p:attrName>
                                        </p:attrNameLst>
                                      </p:cBhvr>
                                      <p:to>
                                        <a:srgbClr val="000000"/>
                                      </p:to>
                                    </p:animClr>
                                    <p:set>
                                      <p:cBhvr>
                                        <p:cTn id="410" dur="500" fill="hold"/>
                                        <p:tgtEl>
                                          <p:spTgt spid="43"/>
                                        </p:tgtEl>
                                        <p:attrNameLst>
                                          <p:attrName>fill.type</p:attrName>
                                        </p:attrNameLst>
                                      </p:cBhvr>
                                      <p:to>
                                        <p:strVal val="solid"/>
                                      </p:to>
                                    </p:set>
                                    <p:set>
                                      <p:cBhvr>
                                        <p:cTn id="411"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12" restart="whenNotActive" fill="hold" evtFilter="cancelBubble" nodeType="interactiveSeq">
                <p:stCondLst>
                  <p:cond evt="onClick" delay="0">
                    <p:tgtEl>
                      <p:spTgt spid="44"/>
                    </p:tgtEl>
                  </p:cond>
                </p:stCondLst>
                <p:endSync evt="end" delay="0">
                  <p:rtn val="all"/>
                </p:endSync>
                <p:childTnLst>
                  <p:par>
                    <p:cTn id="413" fill="hold">
                      <p:stCondLst>
                        <p:cond delay="0"/>
                      </p:stCondLst>
                      <p:childTnLst>
                        <p:par>
                          <p:cTn id="414" fill="hold">
                            <p:stCondLst>
                              <p:cond delay="0"/>
                            </p:stCondLst>
                            <p:childTnLst>
                              <p:par>
                                <p:cTn id="415" presetID="1" presetClass="emph" presetSubtype="2" repeatCount="5000" fill="hold" nodeType="clickEffect">
                                  <p:stCondLst>
                                    <p:cond delay="0"/>
                                  </p:stCondLst>
                                  <p:childTnLst>
                                    <p:animClr clrSpc="rgb" dir="cw">
                                      <p:cBhvr>
                                        <p:cTn id="416" dur="500" fill="hold"/>
                                        <p:tgtEl>
                                          <p:spTgt spid="44"/>
                                        </p:tgtEl>
                                        <p:attrNameLst>
                                          <p:attrName>fillcolor</p:attrName>
                                        </p:attrNameLst>
                                      </p:cBhvr>
                                      <p:to>
                                        <a:srgbClr val="000000"/>
                                      </p:to>
                                    </p:animClr>
                                    <p:set>
                                      <p:cBhvr>
                                        <p:cTn id="417" dur="500" fill="hold"/>
                                        <p:tgtEl>
                                          <p:spTgt spid="44"/>
                                        </p:tgtEl>
                                        <p:attrNameLst>
                                          <p:attrName>fill.type</p:attrName>
                                        </p:attrNameLst>
                                      </p:cBhvr>
                                      <p:to>
                                        <p:strVal val="solid"/>
                                      </p:to>
                                    </p:set>
                                    <p:set>
                                      <p:cBhvr>
                                        <p:cTn id="418"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419" restart="whenNotActive" fill="hold" evtFilter="cancelBubble" nodeType="interactiveSeq">
                <p:stCondLst>
                  <p:cond evt="onClick" delay="0">
                    <p:tgtEl>
                      <p:spTgt spid="45"/>
                    </p:tgtEl>
                  </p:cond>
                </p:stCondLst>
                <p:endSync evt="end" delay="0">
                  <p:rtn val="all"/>
                </p:endSync>
                <p:childTnLst>
                  <p:par>
                    <p:cTn id="420" fill="hold">
                      <p:stCondLst>
                        <p:cond delay="0"/>
                      </p:stCondLst>
                      <p:childTnLst>
                        <p:par>
                          <p:cTn id="421" fill="hold">
                            <p:stCondLst>
                              <p:cond delay="0"/>
                            </p:stCondLst>
                            <p:childTnLst>
                              <p:par>
                                <p:cTn id="422" presetID="1" presetClass="emph" presetSubtype="2" repeatCount="5000" fill="hold" nodeType="clickEffect">
                                  <p:stCondLst>
                                    <p:cond delay="0"/>
                                  </p:stCondLst>
                                  <p:childTnLst>
                                    <p:animClr clrSpc="rgb" dir="cw">
                                      <p:cBhvr>
                                        <p:cTn id="423" dur="500" fill="hold"/>
                                        <p:tgtEl>
                                          <p:spTgt spid="45"/>
                                        </p:tgtEl>
                                        <p:attrNameLst>
                                          <p:attrName>fillcolor</p:attrName>
                                        </p:attrNameLst>
                                      </p:cBhvr>
                                      <p:to>
                                        <a:srgbClr val="000000"/>
                                      </p:to>
                                    </p:animClr>
                                    <p:set>
                                      <p:cBhvr>
                                        <p:cTn id="424" dur="500" fill="hold"/>
                                        <p:tgtEl>
                                          <p:spTgt spid="45"/>
                                        </p:tgtEl>
                                        <p:attrNameLst>
                                          <p:attrName>fill.type</p:attrName>
                                        </p:attrNameLst>
                                      </p:cBhvr>
                                      <p:to>
                                        <p:strVal val="solid"/>
                                      </p:to>
                                    </p:set>
                                    <p:set>
                                      <p:cBhvr>
                                        <p:cTn id="425"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426" restart="whenNotActive" fill="hold" evtFilter="cancelBubble" nodeType="interactiveSeq">
                <p:stCondLst>
                  <p:cond evt="onClick" delay="0">
                    <p:tgtEl>
                      <p:spTgt spid="46"/>
                    </p:tgtEl>
                  </p:cond>
                </p:stCondLst>
                <p:endSync evt="end" delay="0">
                  <p:rtn val="all"/>
                </p:endSync>
                <p:childTnLst>
                  <p:par>
                    <p:cTn id="427" fill="hold">
                      <p:stCondLst>
                        <p:cond delay="0"/>
                      </p:stCondLst>
                      <p:childTnLst>
                        <p:par>
                          <p:cTn id="428" fill="hold">
                            <p:stCondLst>
                              <p:cond delay="0"/>
                            </p:stCondLst>
                            <p:childTnLst>
                              <p:par>
                                <p:cTn id="429" presetID="1" presetClass="emph" presetSubtype="2" repeatCount="5000" fill="hold" nodeType="clickEffect">
                                  <p:stCondLst>
                                    <p:cond delay="0"/>
                                  </p:stCondLst>
                                  <p:childTnLst>
                                    <p:animClr clrSpc="rgb" dir="cw">
                                      <p:cBhvr>
                                        <p:cTn id="430" dur="500" fill="hold"/>
                                        <p:tgtEl>
                                          <p:spTgt spid="46"/>
                                        </p:tgtEl>
                                        <p:attrNameLst>
                                          <p:attrName>fillcolor</p:attrName>
                                        </p:attrNameLst>
                                      </p:cBhvr>
                                      <p:to>
                                        <a:srgbClr val="000000"/>
                                      </p:to>
                                    </p:animClr>
                                    <p:set>
                                      <p:cBhvr>
                                        <p:cTn id="431" dur="500" fill="hold"/>
                                        <p:tgtEl>
                                          <p:spTgt spid="46"/>
                                        </p:tgtEl>
                                        <p:attrNameLst>
                                          <p:attrName>fill.type</p:attrName>
                                        </p:attrNameLst>
                                      </p:cBhvr>
                                      <p:to>
                                        <p:strVal val="solid"/>
                                      </p:to>
                                    </p:set>
                                    <p:set>
                                      <p:cBhvr>
                                        <p:cTn id="432"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433" restart="whenNotActive" fill="hold" evtFilter="cancelBubble" nodeType="interactiveSeq">
                <p:stCondLst>
                  <p:cond evt="onClick" delay="0">
                    <p:tgtEl>
                      <p:spTgt spid="4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repeatCount="5000" fill="hold" nodeType="clickEffect">
                                  <p:stCondLst>
                                    <p:cond delay="0"/>
                                  </p:stCondLst>
                                  <p:childTnLst>
                                    <p:animClr clrSpc="rgb" dir="cw">
                                      <p:cBhvr>
                                        <p:cTn id="437" dur="500" fill="hold"/>
                                        <p:tgtEl>
                                          <p:spTgt spid="47"/>
                                        </p:tgtEl>
                                        <p:attrNameLst>
                                          <p:attrName>fillcolor</p:attrName>
                                        </p:attrNameLst>
                                      </p:cBhvr>
                                      <p:to>
                                        <a:srgbClr val="000000"/>
                                      </p:to>
                                    </p:animClr>
                                    <p:set>
                                      <p:cBhvr>
                                        <p:cTn id="438" dur="500" fill="hold"/>
                                        <p:tgtEl>
                                          <p:spTgt spid="47"/>
                                        </p:tgtEl>
                                        <p:attrNameLst>
                                          <p:attrName>fill.type</p:attrName>
                                        </p:attrNameLst>
                                      </p:cBhvr>
                                      <p:to>
                                        <p:strVal val="solid"/>
                                      </p:to>
                                    </p:set>
                                    <p:set>
                                      <p:cBhvr>
                                        <p:cTn id="439"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40" restart="whenNotActive" fill="hold" evtFilter="cancelBubble" nodeType="interactiveSeq">
                <p:stCondLst>
                  <p:cond evt="onClick" delay="0">
                    <p:tgtEl>
                      <p:spTgt spid="4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repeatCount="5000" fill="hold" nodeType="clickEffect">
                                  <p:stCondLst>
                                    <p:cond delay="0"/>
                                  </p:stCondLst>
                                  <p:childTnLst>
                                    <p:animClr clrSpc="rgb" dir="cw">
                                      <p:cBhvr>
                                        <p:cTn id="444" dur="500" fill="hold"/>
                                        <p:tgtEl>
                                          <p:spTgt spid="48"/>
                                        </p:tgtEl>
                                        <p:attrNameLst>
                                          <p:attrName>fillcolor</p:attrName>
                                        </p:attrNameLst>
                                      </p:cBhvr>
                                      <p:to>
                                        <a:srgbClr val="000000"/>
                                      </p:to>
                                    </p:animClr>
                                    <p:set>
                                      <p:cBhvr>
                                        <p:cTn id="445" dur="500" fill="hold"/>
                                        <p:tgtEl>
                                          <p:spTgt spid="48"/>
                                        </p:tgtEl>
                                        <p:attrNameLst>
                                          <p:attrName>fill.type</p:attrName>
                                        </p:attrNameLst>
                                      </p:cBhvr>
                                      <p:to>
                                        <p:strVal val="solid"/>
                                      </p:to>
                                    </p:set>
                                    <p:set>
                                      <p:cBhvr>
                                        <p:cTn id="446"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447" fill="hold" display="0">
                  <p:stCondLst>
                    <p:cond delay="indefinite"/>
                  </p:stCondLst>
                  <p:endCondLst>
                    <p:cond evt="onStopAudio" delay="0">
                      <p:tgtEl>
                        <p:sldTgt/>
                      </p:tgtEl>
                    </p:cond>
                  </p:endCondLst>
                </p:cTn>
                <p:tgtEl>
                  <p:spTgt spid="7"/>
                </p:tgtEl>
              </p:cMediaNode>
            </p:audio>
          </p:childTnLst>
        </p:cTn>
      </p:par>
    </p:tnLst>
    <p:bldLst>
      <p:bldP spid="23" grpId="0" animBg="1"/>
      <p:bldP spid="24" grpId="0" animBg="1"/>
      <p:bldP spid="25" grpId="0" animBg="1"/>
      <p:bldP spid="26" grpId="0" animBg="1"/>
      <p:bldP spid="27" grpId="0" animBg="1"/>
      <p:bldP spid="124" grpId="0" animBg="1"/>
      <p:bldP spid="125" grpId="0" animBg="1"/>
      <p:bldP spid="126" grpId="0" animBg="1"/>
      <p:bldP spid="127" grpId="0" animBg="1"/>
      <p:bldP spid="128" grpId="0" animBg="1"/>
      <p:bldP spid="132" grpId="0" animBg="1"/>
      <p:bldP spid="133" grpId="0" animBg="1"/>
      <p:bldP spid="134" grpId="0" animBg="1"/>
      <p:bldP spid="135" grpId="0" animBg="1"/>
      <p:bldP spid="136" grpId="0" animBg="1"/>
      <p:bldP spid="138" grpId="0" animBg="1"/>
      <p:bldP spid="139" grpId="0" animBg="1"/>
      <p:bldP spid="140" grpId="0" animBg="1"/>
      <p:bldP spid="141" grpId="0" animBg="1"/>
      <p:bldP spid="142"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3586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1. </a:t>
            </a:r>
            <a:r>
              <a:rPr lang="en-US" sz="3200">
                <a:solidFill>
                  <a:schemeClr val="tx1"/>
                </a:solidFill>
                <a:latin typeface="Times New Roman" panose="02020603050405020304" pitchFamily="18" charset="0"/>
                <a:cs typeface="Times New Roman" panose="02020603050405020304" pitchFamily="18" charset="0"/>
              </a:rPr>
              <a:t>Nhận định nào sau đây nói đúng về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159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A. Là những truyện kể về các sự việc hoàn toàn có thật</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949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B. Là những truyện kể có sự đan xen giữa những yếu tố có thật và yếu tố hoang đường</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253840"/>
            <a:ext cx="4906798" cy="15193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C. Là những truyện kể về các sự việc hoàn toàn do tác giả tưởng tượng ra.</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4049633"/>
            <a:ext cx="4906798" cy="972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D. Là những truyện kể về các nhân vật lịch sử.</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138" y="2669915"/>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6079" y="4317611"/>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918" y="4528601"/>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234" y="3231942"/>
            <a:ext cx="804742" cy="643793"/>
          </a:xfrm>
          <a:prstGeom prst="rect">
            <a:avLst/>
          </a:prstGeom>
        </p:spPr>
      </p:pic>
      <p:pic>
        <p:nvPicPr>
          <p:cNvPr id="17" name="Picture 16">
            <a:hlinkClick r:id="rId8" action="ppaction://hlinksldjump"/>
            <a:extLst>
              <a:ext uri="{FF2B5EF4-FFF2-40B4-BE49-F238E27FC236}">
                <a16:creationId xmlns="" xmlns:a16="http://schemas.microsoft.com/office/drawing/2014/main" id="{9C7DBEE8-26A1-4F05-AA2B-AE4A4318B8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159924" y="4847601"/>
            <a:ext cx="2123661" cy="2010399"/>
          </a:xfrm>
          <a:prstGeom prst="rect">
            <a:avLst/>
          </a:prstGeom>
        </p:spPr>
      </p:pic>
    </p:spTree>
    <p:extLst>
      <p:ext uri="{BB962C8B-B14F-4D97-AF65-F5344CB8AC3E}">
        <p14:creationId xmlns:p14="http://schemas.microsoft.com/office/powerpoint/2010/main" val="37721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2. </a:t>
            </a:r>
            <a:r>
              <a:rPr lang="en-US" sz="3200">
                <a:solidFill>
                  <a:schemeClr val="tx1"/>
                </a:solidFill>
                <a:latin typeface="Times New Roman" panose="02020603050405020304" pitchFamily="18" charset="0"/>
                <a:cs typeface="Times New Roman" panose="02020603050405020304" pitchFamily="18" charset="0"/>
              </a:rPr>
              <a:t>Dòng nào </a:t>
            </a:r>
            <a:r>
              <a:rPr lang="en-US" sz="3200" b="1">
                <a:solidFill>
                  <a:schemeClr val="tx1"/>
                </a:solidFill>
                <a:latin typeface="Times New Roman" panose="02020603050405020304" pitchFamily="18" charset="0"/>
                <a:cs typeface="Times New Roman" panose="02020603050405020304" pitchFamily="18" charset="0"/>
              </a:rPr>
              <a:t>không </a:t>
            </a:r>
            <a:r>
              <a:rPr lang="en-US" sz="3200">
                <a:solidFill>
                  <a:schemeClr val="tx1"/>
                </a:solidFill>
                <a:latin typeface="Times New Roman" panose="02020603050405020304" pitchFamily="18" charset="0"/>
                <a:cs typeface="Times New Roman" panose="02020603050405020304" pitchFamily="18" charset="0"/>
              </a:rPr>
              <a:t>đúng khi nói về yếu tố kì ảo trong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2236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A. Là phương thức nghệ thuật để phản ánh cuộc sống</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5669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B. Là các yếu tố hoàn toàn được các tác giả lấy từ văn học dân gian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380497"/>
            <a:ext cx="4906798" cy="13220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C. Yếu tố kì ảo đan xen linh hoạt với yếu tố hiện thực</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3669507"/>
            <a:ext cx="4906798" cy="12245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D. Gửi gắm quan niệm và thái độ của tác giả</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893" y="2745050"/>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13650" y="4121311"/>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5042" y="419983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7631" y="2831115"/>
            <a:ext cx="804742" cy="643793"/>
          </a:xfrm>
          <a:prstGeom prst="rect">
            <a:avLst/>
          </a:prstGeom>
        </p:spPr>
      </p:pic>
      <p:pic>
        <p:nvPicPr>
          <p:cNvPr id="15" name="Picture 14">
            <a:hlinkClick r:id="rId8" action="ppaction://hlinksldjump"/>
            <a:extLst>
              <a:ext uri="{FF2B5EF4-FFF2-40B4-BE49-F238E27FC236}">
                <a16:creationId xmlns="" xmlns:a16="http://schemas.microsoft.com/office/drawing/2014/main" id="{CEC676D8-5326-4101-AF35-9F1DA2232F7F}"/>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Tree>
    <p:extLst>
      <p:ext uri="{BB962C8B-B14F-4D97-AF65-F5344CB8AC3E}">
        <p14:creationId xmlns:p14="http://schemas.microsoft.com/office/powerpoint/2010/main" val="19272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3. </a:t>
            </a:r>
            <a:r>
              <a:rPr lang="en-US" sz="3200">
                <a:solidFill>
                  <a:schemeClr val="tx1"/>
                </a:solidFill>
                <a:latin typeface="Times New Roman" panose="02020603050405020304" pitchFamily="18" charset="0"/>
                <a:cs typeface="Times New Roman" panose="02020603050405020304" pitchFamily="18" charset="0"/>
              </a:rPr>
              <a:t>Ý nào nêu </a:t>
            </a:r>
            <a:r>
              <a:rPr lang="en-US" sz="3200" b="1">
                <a:solidFill>
                  <a:schemeClr val="tx1"/>
                </a:solidFill>
                <a:latin typeface="Times New Roman" panose="02020603050405020304" pitchFamily="18" charset="0"/>
                <a:cs typeface="Times New Roman" panose="02020603050405020304" pitchFamily="18" charset="0"/>
              </a:rPr>
              <a:t>không</a:t>
            </a:r>
            <a:r>
              <a:rPr lang="en-US" sz="3200">
                <a:solidFill>
                  <a:schemeClr val="tx1"/>
                </a:solidFill>
                <a:latin typeface="Times New Roman" panose="02020603050405020304" pitchFamily="18" charset="0"/>
                <a:cs typeface="Times New Roman" panose="02020603050405020304" pitchFamily="18" charset="0"/>
              </a:rPr>
              <a:t> đúng đặc điểm cốt truyện của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9915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Gồm chuỗi các sự kiện được sắp xếp theo một trình tự nhất định, có quan hệ nhân quả.</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210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Vay mượn hoặc phỏng theo cốt truyện dân gian.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4090910"/>
            <a:ext cx="4906798" cy="15231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Gồm chuỗi các sự kiện được sắp xếp theo trình tự tuyến tính.</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3146" y="3386747"/>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D</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Bao gồm chuỗi các sự kiện được sắp xếp theo trình tự đảo lộn thời gian.</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7424" y="3312891"/>
            <a:ext cx="805722" cy="708059"/>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315" y="5064070"/>
            <a:ext cx="732404"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747" y="4702499"/>
            <a:ext cx="804742" cy="643793"/>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9" name="Picture 18">
            <a:hlinkClick r:id="rId7" action="ppaction://hlinksldjump"/>
            <a:extLst>
              <a:ext uri="{FF2B5EF4-FFF2-40B4-BE49-F238E27FC236}">
                <a16:creationId xmlns="" xmlns:a16="http://schemas.microsoft.com/office/drawing/2014/main" id="{7F081C38-2E74-462B-B16D-40542823C9CD}"/>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59113" y="4904529"/>
            <a:ext cx="2123661" cy="2010399"/>
          </a:xfrm>
          <a:prstGeom prst="rect">
            <a:avLst/>
          </a:prstGeom>
        </p:spPr>
      </p:pic>
    </p:spTree>
    <p:extLst>
      <p:ext uri="{BB962C8B-B14F-4D97-AF65-F5344CB8AC3E}">
        <p14:creationId xmlns:p14="http://schemas.microsoft.com/office/powerpoint/2010/main" val="181277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4. </a:t>
            </a:r>
            <a:r>
              <a:rPr lang="en-US" sz="3200">
                <a:solidFill>
                  <a:schemeClr val="tx1"/>
                </a:solidFill>
                <a:latin typeface="Times New Roman" panose="02020603050405020304" pitchFamily="18" charset="0"/>
                <a:cs typeface="Times New Roman" panose="02020603050405020304" pitchFamily="18" charset="0"/>
              </a:rPr>
              <a:t>Không gian trong truyện truyền kì có gì đặc biệt?</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641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vũ trụ nguyên sơ, thường chia làm 3 cõi: trời – đất  - nước</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6371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cộng đồng, bao gồm: KG thiên nhiên, KG xã hội</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727690"/>
            <a:ext cx="4906798" cy="1779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có sự pha trộn giữa cõi trần, cõi âm, cõi tiên.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17602" y="3711924"/>
            <a:ext cx="4906798" cy="17384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D</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cõi trần, cõi âm, cõi tiên tồn tại tách biệt nhau.</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880" y="3027497"/>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650" y="4863264"/>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0448" y="5000501"/>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8418" y="3047814"/>
            <a:ext cx="732592" cy="643793"/>
          </a:xfrm>
          <a:prstGeom prst="rect">
            <a:avLst/>
          </a:prstGeom>
        </p:spPr>
      </p:pic>
      <p:pic>
        <p:nvPicPr>
          <p:cNvPr id="19" name="Picture 18">
            <a:hlinkClick r:id="rId7" action="ppaction://hlinksldjump"/>
            <a:extLst>
              <a:ext uri="{FF2B5EF4-FFF2-40B4-BE49-F238E27FC236}">
                <a16:creationId xmlns="" xmlns:a16="http://schemas.microsoft.com/office/drawing/2014/main" id="{C85E8988-359A-4EDF-BCF0-69913E4A6F79}"/>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96787" y="4819497"/>
            <a:ext cx="2123661" cy="2010399"/>
          </a:xfrm>
          <a:prstGeom prst="rect">
            <a:avLst/>
          </a:prstGeom>
        </p:spPr>
      </p:pic>
    </p:spTree>
    <p:extLst>
      <p:ext uri="{BB962C8B-B14F-4D97-AF65-F5344CB8AC3E}">
        <p14:creationId xmlns:p14="http://schemas.microsoft.com/office/powerpoint/2010/main" val="291847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1367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5</a:t>
            </a:r>
            <a:r>
              <a:rPr lang="en-US" sz="3200">
                <a:solidFill>
                  <a:schemeClr val="tx1"/>
                </a:solidFill>
                <a:latin typeface="Times New Roman" panose="02020603050405020304" pitchFamily="18" charset="0"/>
                <a:cs typeface="Times New Roman" panose="02020603050405020304" pitchFamily="18" charset="0"/>
              </a:rPr>
              <a:t>. Dòng nào nêu đúng đặc điểm nhân vật trong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07918" y="1598155"/>
            <a:ext cx="5669546" cy="16018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những vị thần có hình dạng và hành động phi thường, có khả năng biến hoá khôn lường.</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4" y="1598154"/>
            <a:ext cx="5006777" cy="16018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những người bình thường, thường có số phận bất hạnh</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113306" y="3586703"/>
            <a:ext cx="5041392" cy="2186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cs typeface="Times New Roman" panose="02020603050405020304" pitchFamily="18" charset="0"/>
              </a:rPr>
              <a:t>. </a:t>
            </a:r>
            <a:r>
              <a:rPr lang="pt-BR" sz="3200">
                <a:solidFill>
                  <a:schemeClr val="tx1"/>
                </a:solidFill>
                <a:latin typeface="Times New Roman" panose="02020603050405020304" pitchFamily="18" charset="0"/>
                <a:cs typeface="Times New Roman" panose="02020603050405020304" pitchFamily="18" charset="0"/>
              </a:rPr>
              <a:t>Thường có những nét kì lạ về nguồn gốc ra đời, ngoại hình hay năng lực siêu nhân.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307918" y="3398294"/>
            <a:ext cx="5669546" cy="2563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D</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những người anh hùng có sức mạnh, tài năng, phẩm chất và vẻ đẹp phi thường, dũng cảm, xả thân vì cộng đồng,  tiêu biểu cho vẻ đẹp cộng đồng.</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482" y="2513586"/>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1117" y="4969806"/>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227" y="5608289"/>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7686" y="2577852"/>
            <a:ext cx="732592" cy="643793"/>
          </a:xfrm>
          <a:prstGeom prst="rect">
            <a:avLst/>
          </a:prstGeom>
        </p:spPr>
      </p:pic>
      <p:pic>
        <p:nvPicPr>
          <p:cNvPr id="20" name="Picture 19">
            <a:hlinkClick r:id="rId7" action="ppaction://hlinksldjump"/>
            <a:extLst>
              <a:ext uri="{FF2B5EF4-FFF2-40B4-BE49-F238E27FC236}">
                <a16:creationId xmlns="" xmlns:a16="http://schemas.microsoft.com/office/drawing/2014/main" id="{877EB8B0-504C-4BBE-B682-53C385B24A40}"/>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585278" y="4956687"/>
            <a:ext cx="2123661" cy="2010399"/>
          </a:xfrm>
          <a:prstGeom prst="rect">
            <a:avLst/>
          </a:prstGeom>
        </p:spPr>
      </p:pic>
    </p:spTree>
    <p:extLst>
      <p:ext uri="{BB962C8B-B14F-4D97-AF65-F5344CB8AC3E}">
        <p14:creationId xmlns:p14="http://schemas.microsoft.com/office/powerpoint/2010/main" val="3313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25176996"/>
              </p:ext>
            </p:extLst>
          </p:nvPr>
        </p:nvGraphicFramePr>
        <p:xfrm>
          <a:off x="411480" y="964769"/>
          <a:ext cx="11569171" cy="5120640"/>
        </p:xfrm>
        <a:graphic>
          <a:graphicData uri="http://schemas.openxmlformats.org/drawingml/2006/table">
            <a:tbl>
              <a:tblPr firstRow="1" firstCol="1" bandRow="1">
                <a:effectLst>
                  <a:outerShdw blurRad="50800" dist="38100" algn="l" rotWithShape="0">
                    <a:prstClr val="black">
                      <a:alpha val="40000"/>
                    </a:prstClr>
                  </a:outerShdw>
                </a:effectLst>
              </a:tblPr>
              <a:tblGrid>
                <a:gridCol w="2384395"/>
                <a:gridCol w="9184776"/>
              </a:tblGrid>
              <a:tr h="544680">
                <a:tc>
                  <a:txBody>
                    <a:bodyPr/>
                    <a:lstStyle/>
                    <a:p>
                      <a:pPr algn="ctr">
                        <a:lnSpc>
                          <a:spcPct val="100000"/>
                        </a:lnSpc>
                        <a:spcAft>
                          <a:spcPts val="0"/>
                        </a:spcAft>
                      </a:pPr>
                      <a:r>
                        <a:rPr lang="pt-BR" sz="2800" b="1">
                          <a:solidFill>
                            <a:srgbClr val="262626"/>
                          </a:solidFill>
                          <a:effectLst/>
                          <a:latin typeface="Times New Roman" panose="02020603050405020304" pitchFamily="18" charset="0"/>
                          <a:ea typeface="Calibri" panose="020F0502020204030204" pitchFamily="34" charset="0"/>
                        </a:rPr>
                        <a:t>1. Thời kì ra đời, phát triển</a:t>
                      </a:r>
                      <a:endParaRPr lang="en-GB" sz="28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00000"/>
                        </a:lnSpc>
                        <a:spcAft>
                          <a:spcPts val="0"/>
                        </a:spcAft>
                      </a:pPr>
                      <a:r>
                        <a:rPr lang="pt-BR" sz="2800">
                          <a:solidFill>
                            <a:srgbClr val="0D0D0D"/>
                          </a:solidFill>
                          <a:effectLst/>
                          <a:latin typeface="Times New Roman" panose="02020603050405020304" pitchFamily="18" charset="0"/>
                          <a:ea typeface="Times New Roman" panose="02020603050405020304" pitchFamily="18" charset="0"/>
                        </a:rPr>
                        <a:t>Phát triển mạnh mẽ từ thời </a:t>
                      </a:r>
                      <a:r>
                        <a:rPr lang="pt-BR" sz="2800" b="1">
                          <a:solidFill>
                            <a:srgbClr val="0D0D0D"/>
                          </a:solidFill>
                          <a:effectLst/>
                          <a:latin typeface="Times New Roman" panose="02020603050405020304" pitchFamily="18" charset="0"/>
                          <a:ea typeface="Times New Roman" panose="02020603050405020304" pitchFamily="18" charset="0"/>
                        </a:rPr>
                        <a:t>trung đại.</a:t>
                      </a:r>
                      <a:endParaRPr lang="en-GB" sz="28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6240">
                <a:tc>
                  <a:txBody>
                    <a:bodyPr/>
                    <a:lstStyle/>
                    <a:p>
                      <a:pPr algn="ctr">
                        <a:lnSpc>
                          <a:spcPct val="100000"/>
                        </a:lnSpc>
                        <a:spcAft>
                          <a:spcPts val="0"/>
                        </a:spcAft>
                      </a:pPr>
                      <a:r>
                        <a:rPr lang="pt-BR" sz="2800" b="1">
                          <a:solidFill>
                            <a:srgbClr val="262626"/>
                          </a:solidFill>
                          <a:effectLst/>
                          <a:latin typeface="Times New Roman" panose="02020603050405020304" pitchFamily="18" charset="0"/>
                          <a:ea typeface="Calibri" panose="020F0502020204030204" pitchFamily="34" charset="0"/>
                        </a:rPr>
                        <a:t>2. Cốt truyện </a:t>
                      </a:r>
                      <a:endParaRPr lang="en-GB" sz="28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00000"/>
                        </a:lnSpc>
                        <a:spcAft>
                          <a:spcPts val="0"/>
                        </a:spcAft>
                      </a:pPr>
                      <a:r>
                        <a:rPr lang="en-US" sz="2800">
                          <a:solidFill>
                            <a:srgbClr val="0D0D0D"/>
                          </a:solidFill>
                          <a:effectLst/>
                          <a:latin typeface="Times New Roman" panose="02020603050405020304" pitchFamily="18" charset="0"/>
                          <a:ea typeface="Calibri" panose="020F0502020204030204" pitchFamily="34" charset="0"/>
                        </a:rPr>
                        <a:t>Thường theo </a:t>
                      </a:r>
                      <a:r>
                        <a:rPr lang="en-US" sz="2800" b="1">
                          <a:solidFill>
                            <a:srgbClr val="0D0D0D"/>
                          </a:solidFill>
                          <a:effectLst/>
                          <a:latin typeface="Times New Roman" panose="02020603050405020304" pitchFamily="18" charset="0"/>
                          <a:ea typeface="Calibri" panose="020F0502020204030204" pitchFamily="34" charset="0"/>
                        </a:rPr>
                        <a:t>motip</a:t>
                      </a:r>
                      <a:r>
                        <a:rPr lang="en-US" sz="2800">
                          <a:solidFill>
                            <a:srgbClr val="0D0D0D"/>
                          </a:solidFill>
                          <a:effectLst/>
                          <a:latin typeface="Times New Roman" panose="02020603050405020304" pitchFamily="18" charset="0"/>
                          <a:ea typeface="Calibri" panose="020F0502020204030204" pitchFamily="34" charset="0"/>
                        </a:rPr>
                        <a:t> người hóa thần, người chết sống lại,...; cũng có khi là sự vay mượn hoặc phỏng theo </a:t>
                      </a:r>
                      <a:r>
                        <a:rPr lang="en-US" sz="2800" b="1">
                          <a:solidFill>
                            <a:srgbClr val="0D0D0D"/>
                          </a:solidFill>
                          <a:effectLst/>
                          <a:latin typeface="Times New Roman" panose="02020603050405020304" pitchFamily="18" charset="0"/>
                          <a:ea typeface="Calibri" panose="020F0502020204030204" pitchFamily="34" charset="0"/>
                        </a:rPr>
                        <a:t>cốt truyện dân gian.</a:t>
                      </a:r>
                      <a:endParaRPr lang="en-GB" sz="28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120">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Calibri" panose="020F0502020204030204" pitchFamily="34" charset="0"/>
                        </a:rPr>
                        <a:t>3. Nhân vật </a:t>
                      </a:r>
                      <a:endParaRPr lang="en-GB" sz="28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00000"/>
                        </a:lnSpc>
                        <a:spcAft>
                          <a:spcPts val="0"/>
                        </a:spcAft>
                      </a:pPr>
                      <a:r>
                        <a:rPr lang="en-US" sz="2800">
                          <a:solidFill>
                            <a:srgbClr val="0D0D0D"/>
                          </a:solidFill>
                          <a:effectLst/>
                          <a:latin typeface="Times New Roman" panose="02020603050405020304" pitchFamily="18" charset="0"/>
                          <a:ea typeface="Calibri" panose="020F0502020204030204" pitchFamily="34" charset="0"/>
                        </a:rPr>
                        <a:t>Có sự </a:t>
                      </a:r>
                      <a:r>
                        <a:rPr lang="en-US" sz="2800" b="1">
                          <a:solidFill>
                            <a:srgbClr val="0D0D0D"/>
                          </a:solidFill>
                          <a:effectLst/>
                          <a:latin typeface="Times New Roman" panose="02020603050405020304" pitchFamily="18" charset="0"/>
                          <a:ea typeface="Calibri" panose="020F0502020204030204" pitchFamily="34" charset="0"/>
                        </a:rPr>
                        <a:t>tương giao</a:t>
                      </a:r>
                      <a:r>
                        <a:rPr lang="en-US" sz="2800">
                          <a:solidFill>
                            <a:srgbClr val="0D0D0D"/>
                          </a:solidFill>
                          <a:effectLst/>
                          <a:latin typeface="Times New Roman" panose="02020603050405020304" pitchFamily="18" charset="0"/>
                          <a:ea typeface="Calibri" panose="020F0502020204030204" pitchFamily="34" charset="0"/>
                        </a:rPr>
                        <a:t> giữa thần và người, cõi sống và cõi chết,...</a:t>
                      </a:r>
                      <a:endParaRPr lang="en-GB" sz="28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6240">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Calibri" panose="020F0502020204030204" pitchFamily="34" charset="0"/>
                        </a:rPr>
                        <a:t>4. Vai trò của yếu tố kì ảo</a:t>
                      </a:r>
                      <a:endParaRPr lang="en-GB" sz="28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00000"/>
                        </a:lnSpc>
                        <a:spcAft>
                          <a:spcPts val="0"/>
                        </a:spcAft>
                      </a:pPr>
                      <a:r>
                        <a:rPr lang="en-US" sz="2800">
                          <a:solidFill>
                            <a:srgbClr val="0D0D0D"/>
                          </a:solidFill>
                          <a:effectLst/>
                          <a:latin typeface="Times New Roman" panose="02020603050405020304" pitchFamily="18" charset="0"/>
                          <a:ea typeface="Calibri" panose="020F0502020204030204" pitchFamily="34" charset="0"/>
                        </a:rPr>
                        <a:t>- Khiến câu chuyện thêm hấp dẫn, thú vị.</a:t>
                      </a:r>
                      <a:endParaRPr lang="en-GB" sz="2800">
                        <a:effectLst/>
                        <a:latin typeface="Times New Roman" panose="02020603050405020304" pitchFamily="18" charset="0"/>
                        <a:ea typeface="Calibri" panose="020F0502020204030204" pitchFamily="34" charset="0"/>
                      </a:endParaRPr>
                    </a:p>
                    <a:p>
                      <a:pPr marR="91440" algn="just">
                        <a:lnSpc>
                          <a:spcPct val="100000"/>
                        </a:lnSpc>
                        <a:spcAft>
                          <a:spcPts val="0"/>
                        </a:spcAft>
                      </a:pPr>
                      <a:r>
                        <a:rPr lang="en-US" sz="2800">
                          <a:solidFill>
                            <a:srgbClr val="0D0D0D"/>
                          </a:solidFill>
                          <a:effectLst/>
                          <a:latin typeface="Times New Roman" panose="02020603050405020304" pitchFamily="18" charset="0"/>
                          <a:ea typeface="Calibri" panose="020F0502020204030204" pitchFamily="34" charset="0"/>
                        </a:rPr>
                        <a:t>- Kín đáo phản ánh hiện thực và bộc lộ thái độ của người viết.</a:t>
                      </a:r>
                      <a:endParaRPr lang="en-GB" sz="28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9359">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Calibri" panose="020F0502020204030204" pitchFamily="34" charset="0"/>
                        </a:rPr>
                        <a:t>5. Nội dung - Ý nghĩa</a:t>
                      </a:r>
                      <a:endParaRPr lang="en-GB" sz="28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00000"/>
                        </a:lnSpc>
                        <a:spcAft>
                          <a:spcPts val="0"/>
                        </a:spcAft>
                      </a:pPr>
                      <a:r>
                        <a:rPr lang="en-US" sz="2800">
                          <a:solidFill>
                            <a:srgbClr val="0D0D0D"/>
                          </a:solidFill>
                          <a:effectLst/>
                          <a:latin typeface="Times New Roman" panose="02020603050405020304" pitchFamily="18" charset="0"/>
                          <a:ea typeface="Calibri" panose="020F0502020204030204" pitchFamily="34" charset="0"/>
                        </a:rPr>
                        <a:t>- Viết về những câu chuyện xảy ra trong quá khứ, thường mượn “xưa” để nói “nay”.</a:t>
                      </a:r>
                      <a:endParaRPr lang="en-GB" sz="2800">
                        <a:effectLst/>
                        <a:latin typeface="Times New Roman" panose="02020603050405020304" pitchFamily="18" charset="0"/>
                        <a:ea typeface="Calibri" panose="020F0502020204030204" pitchFamily="34" charset="0"/>
                      </a:endParaRPr>
                    </a:p>
                    <a:p>
                      <a:pPr marR="91440" algn="just">
                        <a:lnSpc>
                          <a:spcPct val="100000"/>
                        </a:lnSpc>
                        <a:spcAft>
                          <a:spcPts val="0"/>
                        </a:spcAft>
                      </a:pPr>
                      <a:r>
                        <a:rPr lang="en-US" sz="2800">
                          <a:solidFill>
                            <a:srgbClr val="0D0D0D"/>
                          </a:solidFill>
                          <a:effectLst/>
                          <a:latin typeface="Times New Roman" panose="02020603050405020304" pitchFamily="18" charset="0"/>
                          <a:ea typeface="Calibri" panose="020F0502020204030204" pitchFamily="34" charset="0"/>
                        </a:rPr>
                        <a:t>- Thường có lời bình mang hàm ý khuyên răn hoặc nêu lên một bài học trong cuộc sống.</a:t>
                      </a:r>
                      <a:endParaRPr lang="en-GB" sz="28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7" name="组合 1"/>
          <p:cNvGrpSpPr>
            <a:grpSpLocks/>
          </p:cNvGrpSpPr>
          <p:nvPr/>
        </p:nvGrpSpPr>
        <p:grpSpPr bwMode="auto">
          <a:xfrm rot="5239797">
            <a:off x="423520" y="-749675"/>
            <a:ext cx="1709211" cy="2590800"/>
            <a:chOff x="3668724" y="1507724"/>
            <a:chExt cx="4868459" cy="5272906"/>
          </a:xfrm>
        </p:grpSpPr>
        <p:pic>
          <p:nvPicPr>
            <p:cNvPr id="8"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2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987552" y="2887038"/>
            <a:ext cx="5366115" cy="2123658"/>
          </a:xfrm>
          <a:prstGeom prst="rect">
            <a:avLst/>
          </a:prstGeom>
        </p:spPr>
        <p:txBody>
          <a:bodyPr wrap="square">
            <a:spAutoFit/>
          </a:bodyPr>
          <a:lstStyle/>
          <a:p>
            <a:pPr algn="ctr"/>
            <a:r>
              <a:rPr lang="en-US"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pt-BR"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Mối quan hệ giữa truyện truyền kì và truyện cổ dân gian</a:t>
            </a:r>
            <a:endParaRPr lang="en-GB" sz="4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25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392483" y="255951"/>
            <a:ext cx="7685309" cy="1446550"/>
          </a:xfrm>
          <a:prstGeom prst="rect">
            <a:avLst/>
          </a:prstGeom>
        </p:spPr>
        <p:txBody>
          <a:bodyPr wrap="square">
            <a:spAutoFit/>
          </a:bodyPr>
          <a:lstStyle/>
          <a:p>
            <a:pPr algn="ctr"/>
            <a:r>
              <a:rPr lang="pt-BR" sz="4400" b="1">
                <a:solidFill>
                  <a:prstClr val="black"/>
                </a:solidFill>
                <a:latin typeface="Times New Roman" panose="02020603050405020304" pitchFamily="18" charset="0"/>
                <a:cs typeface="Times New Roman" panose="02020603050405020304" pitchFamily="18" charset="0"/>
              </a:rPr>
              <a:t>2. Mối quan hệ giữa truyện truyền kì và truyện cổ dân gian</a:t>
            </a:r>
            <a:endParaRPr lang="en-GB" sz="440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7104039"/>
              </p:ext>
            </p:extLst>
          </p:nvPr>
        </p:nvGraphicFramePr>
        <p:xfrm>
          <a:off x="3021898" y="2279286"/>
          <a:ext cx="7830249" cy="2535936"/>
        </p:xfrm>
        <a:graphic>
          <a:graphicData uri="http://schemas.openxmlformats.org/drawingml/2006/table">
            <a:tbl>
              <a:tblPr firstRow="1" firstCol="1" bandRow="1">
                <a:effectLst>
                  <a:outerShdw blurRad="50800" dist="38100" algn="l" rotWithShape="0">
                    <a:prstClr val="black">
                      <a:alpha val="40000"/>
                    </a:prstClr>
                  </a:outerShdw>
                </a:effectLst>
              </a:tblPr>
              <a:tblGrid>
                <a:gridCol w="2442780"/>
                <a:gridCol w="2221755"/>
                <a:gridCol w="3165714"/>
              </a:tblGrid>
              <a:tr h="0">
                <a:tc>
                  <a:txBody>
                    <a:bodyPr/>
                    <a:lstStyle/>
                    <a:p>
                      <a:pPr algn="ctr">
                        <a:lnSpc>
                          <a:spcPct val="130000"/>
                        </a:lnSpc>
                        <a:spcAft>
                          <a:spcPts val="0"/>
                        </a:spcAft>
                      </a:pPr>
                      <a:r>
                        <a:rPr lang="pt-BR" sz="3200" b="1">
                          <a:solidFill>
                            <a:srgbClr val="0D0D0D"/>
                          </a:solidFill>
                          <a:effectLst/>
                          <a:latin typeface="Times New Roman" panose="02020603050405020304" pitchFamily="18" charset="0"/>
                          <a:ea typeface="Times New Roman" panose="02020603050405020304" pitchFamily="18" charset="0"/>
                        </a:rPr>
                        <a:t>So sánh</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b="1">
                          <a:solidFill>
                            <a:srgbClr val="0D0D0D"/>
                          </a:solidFill>
                          <a:effectLst/>
                          <a:latin typeface="Times New Roman" panose="02020603050405020304" pitchFamily="18" charset="0"/>
                          <a:ea typeface="Times New Roman" panose="02020603050405020304" pitchFamily="18" charset="0"/>
                        </a:rPr>
                        <a:t>Truyện truyền kì</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b="1">
                          <a:solidFill>
                            <a:srgbClr val="0D0D0D"/>
                          </a:solidFill>
                          <a:effectLst/>
                          <a:latin typeface="Times New Roman" panose="02020603050405020304" pitchFamily="18" charset="0"/>
                          <a:ea typeface="Times New Roman" panose="02020603050405020304" pitchFamily="18" charset="0"/>
                        </a:rPr>
                        <a:t>Truyện cổ dân gian</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pt-BR" sz="3200">
                          <a:solidFill>
                            <a:srgbClr val="0D0D0D"/>
                          </a:solidFill>
                          <a:effectLst/>
                          <a:latin typeface="Times New Roman" panose="02020603050405020304" pitchFamily="18" charset="0"/>
                          <a:ea typeface="Times New Roman" panose="02020603050405020304" pitchFamily="18" charset="0"/>
                        </a:rPr>
                        <a:t>Điểm giống</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30000"/>
                        </a:lnSpc>
                        <a:spcAft>
                          <a:spcPts val="0"/>
                        </a:spcAft>
                      </a:pPr>
                      <a:r>
                        <a:rPr lang="pt-BR" sz="3200">
                          <a:solidFill>
                            <a:srgbClr val="262626"/>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nSpc>
                          <a:spcPct val="130000"/>
                        </a:lnSpc>
                        <a:spcAft>
                          <a:spcPts val="0"/>
                        </a:spcAft>
                      </a:pPr>
                      <a:r>
                        <a:rPr lang="pt-BR" sz="3200">
                          <a:solidFill>
                            <a:srgbClr val="0D0D0D"/>
                          </a:solidFill>
                          <a:effectLst/>
                          <a:latin typeface="Times New Roman" panose="02020603050405020304" pitchFamily="18" charset="0"/>
                          <a:ea typeface="Times New Roman" panose="02020603050405020304" pitchFamily="18" charset="0"/>
                        </a:rPr>
                        <a:t>Điểm khác</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a:solidFill>
                            <a:srgbClr val="262626"/>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a:solidFill>
                            <a:srgbClr val="262626"/>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 name="组合 1"/>
          <p:cNvGrpSpPr>
            <a:grpSpLocks/>
          </p:cNvGrpSpPr>
          <p:nvPr/>
        </p:nvGrpSpPr>
        <p:grpSpPr bwMode="auto">
          <a:xfrm rot="5239797">
            <a:off x="233319" y="-550397"/>
            <a:ext cx="2108200" cy="2590800"/>
            <a:chOff x="3668724" y="1507724"/>
            <a:chExt cx="4868459" cy="5272906"/>
          </a:xfrm>
        </p:grpSpPr>
        <p:pic>
          <p:nvPicPr>
            <p:cNvPr id="7"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073" b="99798" l="0" r="100000">
                        <a14:foregroundMark x1="57947" y1="91935" x2="54967" y2="98790"/>
                      </a14:backgroundRemoval>
                    </a14:imgEffect>
                    <a14:imgEffect>
                      <a14:colorTemperature colorTemp="11200"/>
                    </a14:imgEffect>
                  </a14:imgLayer>
                </a14:imgProps>
              </a:ext>
              <a:ext uri="{28A0092B-C50C-407E-A947-70E740481C1C}">
                <a14:useLocalDpi xmlns:a14="http://schemas.microsoft.com/office/drawing/2010/main" val="0"/>
              </a:ext>
            </a:extLst>
          </a:blip>
          <a:srcRect t="9320" b="1022"/>
          <a:stretch/>
        </p:blipFill>
        <p:spPr>
          <a:xfrm flipH="1">
            <a:off x="-78744" y="1153151"/>
            <a:ext cx="3839792" cy="5654200"/>
          </a:xfrm>
          <a:prstGeom prst="rect">
            <a:avLst/>
          </a:prstGeom>
        </p:spPr>
      </p:pic>
    </p:spTree>
    <p:extLst>
      <p:ext uri="{BB962C8B-B14F-4D97-AF65-F5344CB8AC3E}">
        <p14:creationId xmlns:p14="http://schemas.microsoft.com/office/powerpoint/2010/main" val="392945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44196993"/>
              </p:ext>
            </p:extLst>
          </p:nvPr>
        </p:nvGraphicFramePr>
        <p:xfrm>
          <a:off x="829118" y="1672155"/>
          <a:ext cx="10659357" cy="3840480"/>
        </p:xfrm>
        <a:graphic>
          <a:graphicData uri="http://schemas.openxmlformats.org/drawingml/2006/table">
            <a:tbl>
              <a:tblPr firstRow="1" firstCol="1" bandRow="1">
                <a:effectLst>
                  <a:outerShdw blurRad="50800" dist="38100" algn="l" rotWithShape="0">
                    <a:prstClr val="black">
                      <a:alpha val="40000"/>
                    </a:prstClr>
                  </a:outerShdw>
                </a:effectLst>
              </a:tblPr>
              <a:tblGrid>
                <a:gridCol w="1456882"/>
                <a:gridCol w="4577123"/>
                <a:gridCol w="1201574"/>
                <a:gridCol w="3423778"/>
              </a:tblGrid>
              <a:tr h="287470">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So sánh</a:t>
                      </a:r>
                      <a:endParaRPr lang="en-GB" sz="28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Truyện truyền kì</a:t>
                      </a:r>
                      <a:endParaRPr lang="en-GB" sz="28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Truyện cổ dân gian</a:t>
                      </a:r>
                      <a:endParaRPr lang="en-GB" sz="28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718675">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Điểm giống</a:t>
                      </a:r>
                      <a:endParaRPr lang="en-GB" sz="2800" b="1">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Cùng có chung mô hình về thế giới: sự song song tồn tại và tác động qua lại của thế giới người (cõi trần) và thần tiên, ma quỷ (thiên đình, cõi âm).</a:t>
                      </a:r>
                      <a:endParaRPr lang="en-GB" sz="28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857429">
                <a:tc>
                  <a:txBody>
                    <a:bodyPr/>
                    <a:lstStyle/>
                    <a:p>
                      <a:pPr algn="ctr">
                        <a:lnSpc>
                          <a:spcPct val="10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Điểm khác</a:t>
                      </a:r>
                      <a:endParaRPr lang="en-GB" sz="2800" b="1">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Đã thể hiện tính cá tính sáng tạo của người viết – đặc điểm của văn học viết. Điều đó được thể hiện qua việc tiếp thu và cải biến một cách sáng tạo những mô típ kì ảo của truyện dân gian.</a:t>
                      </a:r>
                      <a:endParaRPr lang="en-GB" sz="28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30000"/>
                        </a:lnSpc>
                        <a:spcAft>
                          <a:spcPts val="0"/>
                        </a:spcAft>
                      </a:pPr>
                      <a:endParaRPr lang="en-GB" sz="20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Là sáng tác tập thể nên không hiện diện cá tính sáng tạo.</a:t>
                      </a:r>
                      <a:endParaRPr lang="en-GB" sz="2800">
                        <a:effectLst/>
                        <a:latin typeface="Times New Roman" panose="02020603050405020304" pitchFamily="18" charset="0"/>
                        <a:ea typeface="Calibri" panose="020F0502020204030204" pitchFamily="34" charset="0"/>
                      </a:endParaRPr>
                    </a:p>
                  </a:txBody>
                  <a:tcPr marL="38273" marR="382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 name="组合 1"/>
          <p:cNvGrpSpPr>
            <a:grpSpLocks/>
          </p:cNvGrpSpPr>
          <p:nvPr/>
        </p:nvGrpSpPr>
        <p:grpSpPr bwMode="auto">
          <a:xfrm rot="5239797">
            <a:off x="233319" y="-550397"/>
            <a:ext cx="2108200" cy="2590800"/>
            <a:chOff x="3668724" y="1507724"/>
            <a:chExt cx="4868459" cy="5272906"/>
          </a:xfrm>
        </p:grpSpPr>
        <p:pic>
          <p:nvPicPr>
            <p:cNvPr id="6"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48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128"/>
            <a:ext cx="12106315" cy="693812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209544" y="1810512"/>
            <a:ext cx="6464808" cy="2249424"/>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Rectangle 3"/>
          <p:cNvSpPr/>
          <p:nvPr/>
        </p:nvSpPr>
        <p:spPr>
          <a:xfrm>
            <a:off x="3951362" y="2058061"/>
            <a:ext cx="4981172" cy="1754326"/>
          </a:xfrm>
          <a:prstGeom prst="rect">
            <a:avLst/>
          </a:prstGeom>
        </p:spPr>
        <p:txBody>
          <a:bodyPr wrap="none">
            <a:spAutoFit/>
          </a:bodyPr>
          <a:lstStyle/>
          <a:p>
            <a:pPr algn="ctr" defTabSz="914400"/>
            <a:r>
              <a:rPr lang="vi-VN" sz="5400" b="1">
                <a:effectLst>
                  <a:reflection blurRad="6350" stA="55000" endA="300" endPos="45500" dir="5400000" sy="-100000" algn="bl" rotWithShape="0"/>
                </a:effectLst>
                <a:latin typeface="Times New Roman" panose="02020603050405020304" pitchFamily="18" charset="0"/>
                <a:ea typeface="Calibri" panose="020F0502020204030204" pitchFamily="34" charset="0"/>
              </a:rPr>
              <a:t>HOẠT ĐỘNG </a:t>
            </a:r>
            <a:r>
              <a:rPr lang="vi-VN" sz="5400" b="1" smtClean="0">
                <a:effectLst>
                  <a:reflection blurRad="6350" stA="55000" endA="300" endPos="45500" dir="5400000" sy="-100000" algn="bl" rotWithShape="0"/>
                </a:effectLst>
                <a:latin typeface="Times New Roman" panose="02020603050405020304" pitchFamily="18" charset="0"/>
                <a:ea typeface="Calibri" panose="020F0502020204030204" pitchFamily="34" charset="0"/>
              </a:rPr>
              <a:t>1</a:t>
            </a:r>
          </a:p>
          <a:p>
            <a:pPr algn="ctr" defTabSz="914400"/>
            <a:r>
              <a:rPr lang="vi-VN" sz="5400" b="1" smtClean="0">
                <a:effectLst>
                  <a:reflection blurRad="6350" stA="55000" endA="300" endPos="45500" dir="5400000" sy="-100000" algn="bl" rotWithShape="0"/>
                </a:effectLst>
                <a:latin typeface="Times New Roman" panose="02020603050405020304" pitchFamily="18" charset="0"/>
                <a:ea typeface="Calibri" panose="020F0502020204030204" pitchFamily="34" charset="0"/>
              </a:rPr>
              <a:t>KHỞI </a:t>
            </a:r>
            <a:r>
              <a:rPr lang="vi-VN" sz="5400" b="1">
                <a:effectLst>
                  <a:reflection blurRad="6350" stA="55000" endA="300" endPos="45500" dir="5400000" sy="-100000" algn="bl" rotWithShape="0"/>
                </a:effectLst>
                <a:latin typeface="Times New Roman" panose="02020603050405020304" pitchFamily="18" charset="0"/>
                <a:ea typeface="Calibri" panose="020F0502020204030204" pitchFamily="34" charset="0"/>
              </a:rPr>
              <a:t>ĐỘNG</a:t>
            </a:r>
            <a:endParaRPr lang="en-GB" sz="5400">
              <a:effectLst>
                <a:reflection blurRad="6350" stA="55000" endA="300" endPos="45500" dir="5400000" sy="-100000" algn="bl" rotWithShape="0"/>
              </a:effectLst>
            </a:endParaRPr>
          </a:p>
        </p:txBody>
      </p:sp>
    </p:spTree>
    <p:extLst>
      <p:ext uri="{BB962C8B-B14F-4D97-AF65-F5344CB8AC3E}">
        <p14:creationId xmlns:p14="http://schemas.microsoft.com/office/powerpoint/2010/main" val="8347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33652"/>
          <a:stretch/>
        </p:blipFill>
        <p:spPr>
          <a:xfrm>
            <a:off x="-78744" y="447"/>
            <a:ext cx="12384235" cy="6863457"/>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7831" b="83133" l="8625" r="57875">
                        <a14:foregroundMark x1="16375" y1="55422" x2="18625" y2="64819"/>
                        <a14:foregroundMark x1="15125" y1="54940" x2="16750" y2="60723"/>
                      </a14:backgroundRemoval>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flipH="1">
            <a:off x="7178040" y="3010631"/>
            <a:ext cx="5127451" cy="4004269"/>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9073" b="99798" l="0" r="100000">
                        <a14:foregroundMark x1="57947" y1="91935" x2="54967" y2="98790"/>
                      </a14:backgroundRemoval>
                    </a14:imgEffect>
                    <a14:imgEffect>
                      <a14:colorTemperature colorTemp="11200"/>
                    </a14:imgEffect>
                  </a14:imgLayer>
                </a14:imgProps>
              </a:ext>
              <a:ext uri="{28A0092B-C50C-407E-A947-70E740481C1C}">
                <a14:useLocalDpi xmlns:a14="http://schemas.microsoft.com/office/drawing/2010/main" val="0"/>
              </a:ext>
            </a:extLst>
          </a:blip>
          <a:srcRect t="9320" b="1022"/>
          <a:stretch/>
        </p:blipFill>
        <p:spPr>
          <a:xfrm flipH="1">
            <a:off x="-78744" y="1153151"/>
            <a:ext cx="3839792" cy="5654200"/>
          </a:xfrm>
          <a:prstGeom prst="rect">
            <a:avLst/>
          </a:prstGeom>
        </p:spPr>
      </p:pic>
      <p:sp>
        <p:nvSpPr>
          <p:cNvPr id="10" name="Rectangle 9"/>
          <p:cNvSpPr/>
          <p:nvPr/>
        </p:nvSpPr>
        <p:spPr>
          <a:xfrm>
            <a:off x="1965959" y="562098"/>
            <a:ext cx="5840929" cy="1938992"/>
          </a:xfrm>
          <a:prstGeom prst="rect">
            <a:avLst/>
          </a:prstGeom>
        </p:spPr>
        <p:txBody>
          <a:bodyPr wrap="square">
            <a:spAutoFit/>
          </a:bodyPr>
          <a:lstStyle/>
          <a:p>
            <a:pPr algn="ctr"/>
            <a:r>
              <a:rPr lang="pt-BR" sz="4000" b="1">
                <a:solidFill>
                  <a:srgbClr val="C00000"/>
                </a:solidFill>
                <a:latin typeface="Broadway" panose="04040905080B02020502" pitchFamily="82" charset="0"/>
                <a:cs typeface="Times New Roman" panose="02020603050405020304" pitchFamily="18" charset="0"/>
              </a:rPr>
              <a:t>3. Giá trị nhận thức, giáo dục, thẩm mĩ của văn học</a:t>
            </a:r>
            <a:endParaRPr lang="en-GB" sz="4000">
              <a:solidFill>
                <a:srgbClr val="C00000"/>
              </a:solidFill>
              <a:latin typeface="Broadway" panose="04040905080B02020502" pitchFamily="82"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841152" y="388020"/>
            <a:ext cx="6229350" cy="2057400"/>
          </a:xfrm>
          <a:prstGeom prst="rect">
            <a:avLst/>
          </a:prstGeom>
        </p:spPr>
      </p:pic>
    </p:spTree>
    <p:extLst>
      <p:ext uri="{BB962C8B-B14F-4D97-AF65-F5344CB8AC3E}">
        <p14:creationId xmlns:p14="http://schemas.microsoft.com/office/powerpoint/2010/main" val="769796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48362641"/>
              </p:ext>
            </p:extLst>
          </p:nvPr>
        </p:nvGraphicFramePr>
        <p:xfrm>
          <a:off x="2348183" y="1245227"/>
          <a:ext cx="7946009" cy="4437888"/>
        </p:xfrm>
        <a:graphic>
          <a:graphicData uri="http://schemas.openxmlformats.org/drawingml/2006/table">
            <a:tbl>
              <a:tblPr firstRow="1" firstCol="1" bandRow="1">
                <a:effectLst>
                  <a:outerShdw blurRad="50800" dist="38100" algn="l" rotWithShape="0">
                    <a:prstClr val="black">
                      <a:alpha val="40000"/>
                    </a:prstClr>
                  </a:outerShdw>
                </a:effectLst>
              </a:tblPr>
              <a:tblGrid>
                <a:gridCol w="3826510"/>
                <a:gridCol w="4119499"/>
              </a:tblGrid>
              <a:tr h="0">
                <a:tc>
                  <a:txBody>
                    <a:bodyPr/>
                    <a:lstStyle/>
                    <a:p>
                      <a:pPr algn="ctr">
                        <a:lnSpc>
                          <a:spcPct val="130000"/>
                        </a:lnSpc>
                        <a:spcAft>
                          <a:spcPts val="0"/>
                        </a:spcAft>
                      </a:pPr>
                      <a:r>
                        <a:rPr lang="pt-BR" sz="3200" b="1">
                          <a:solidFill>
                            <a:srgbClr val="0D0D0D"/>
                          </a:solidFill>
                          <a:effectLst/>
                          <a:latin typeface="Times New Roman" panose="02020603050405020304" pitchFamily="18" charset="0"/>
                          <a:ea typeface="Times New Roman" panose="02020603050405020304" pitchFamily="18" charset="0"/>
                        </a:rPr>
                        <a:t>Giá trị của văn học</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b="1">
                          <a:solidFill>
                            <a:srgbClr val="0D0D0D"/>
                          </a:solidFill>
                          <a:effectLst/>
                          <a:latin typeface="Times New Roman" panose="02020603050405020304" pitchFamily="18" charset="0"/>
                          <a:ea typeface="Times New Roman" panose="02020603050405020304" pitchFamily="18" charset="0"/>
                        </a:rPr>
                        <a:t>Là gì?</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pt-BR" sz="3200">
                          <a:solidFill>
                            <a:srgbClr val="0D0D0D"/>
                          </a:solidFill>
                          <a:effectLst/>
                          <a:latin typeface="Times New Roman" panose="02020603050405020304" pitchFamily="18" charset="0"/>
                          <a:ea typeface="Times New Roman" panose="02020603050405020304" pitchFamily="18" charset="0"/>
                        </a:rPr>
                        <a:t>Giá trị nhận thức</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pt-BR" sz="3200">
                          <a:solidFill>
                            <a:srgbClr val="0D0D0D"/>
                          </a:solidFill>
                          <a:effectLst/>
                          <a:latin typeface="Times New Roman" panose="02020603050405020304" pitchFamily="18" charset="0"/>
                          <a:ea typeface="Times New Roman" panose="02020603050405020304" pitchFamily="18" charset="0"/>
                        </a:rPr>
                        <a:t>Giá trị giáo dục</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pt-BR" sz="3200">
                          <a:solidFill>
                            <a:srgbClr val="0D0D0D"/>
                          </a:solidFill>
                          <a:effectLst/>
                          <a:latin typeface="Times New Roman" panose="02020603050405020304" pitchFamily="18" charset="0"/>
                          <a:ea typeface="Times New Roman" panose="02020603050405020304" pitchFamily="18" charset="0"/>
                        </a:rPr>
                        <a:t>Giá trị thẩm mì</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nSpc>
                          <a:spcPct val="130000"/>
                        </a:lnSpc>
                        <a:spcAft>
                          <a:spcPts val="0"/>
                        </a:spcAft>
                      </a:pPr>
                      <a:r>
                        <a:rPr lang="pt-BR" sz="3200">
                          <a:solidFill>
                            <a:srgbClr val="0D0D0D"/>
                          </a:solidFill>
                          <a:effectLst/>
                          <a:latin typeface="Times New Roman" panose="02020603050405020304" pitchFamily="18" charset="0"/>
                          <a:ea typeface="Calibri" panose="020F0502020204030204" pitchFamily="34" charset="0"/>
                        </a:rPr>
                        <a:t>=&gt; Mối quan hệ giữa các giá trị của văn học:</a:t>
                      </a:r>
                      <a:endParaRPr lang="en-GB" sz="3200">
                        <a:effectLst/>
                        <a:latin typeface="Times New Roman" panose="02020603050405020304" pitchFamily="18" charset="0"/>
                        <a:ea typeface="Calibri" panose="020F0502020204030204" pitchFamily="34" charset="0"/>
                      </a:endParaRPr>
                    </a:p>
                    <a:p>
                      <a:pPr algn="ctr">
                        <a:lnSpc>
                          <a:spcPct val="130000"/>
                        </a:lnSpc>
                        <a:spcAft>
                          <a:spcPts val="0"/>
                        </a:spcAft>
                      </a:pPr>
                      <a:r>
                        <a:rPr lang="pt-BR" sz="3200" smtClean="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grpSp>
        <p:nvGrpSpPr>
          <p:cNvPr id="5" name="组合 1"/>
          <p:cNvGrpSpPr>
            <a:grpSpLocks/>
          </p:cNvGrpSpPr>
          <p:nvPr/>
        </p:nvGrpSpPr>
        <p:grpSpPr bwMode="auto">
          <a:xfrm rot="5239797">
            <a:off x="233319" y="-550397"/>
            <a:ext cx="2108200" cy="2590800"/>
            <a:chOff x="3668724" y="1507724"/>
            <a:chExt cx="4868459" cy="5272906"/>
          </a:xfrm>
        </p:grpSpPr>
        <p:pic>
          <p:nvPicPr>
            <p:cNvPr id="6"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08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6" name="Group 5"/>
          <p:cNvGrpSpPr/>
          <p:nvPr/>
        </p:nvGrpSpPr>
        <p:grpSpPr>
          <a:xfrm flipH="1">
            <a:off x="155447" y="289550"/>
            <a:ext cx="11765914" cy="1044536"/>
            <a:chOff x="799766" y="8216578"/>
            <a:chExt cx="4344981" cy="2202545"/>
          </a:xfrm>
        </p:grpSpPr>
        <p:sp>
          <p:nvSpPr>
            <p:cNvPr id="7" name="TextBox 6"/>
            <p:cNvSpPr txBox="1">
              <a:spLocks noChangeArrowheads="1"/>
            </p:cNvSpPr>
            <p:nvPr/>
          </p:nvSpPr>
          <p:spPr bwMode="auto">
            <a:xfrm>
              <a:off x="799766" y="8336983"/>
              <a:ext cx="4314628" cy="72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3916" eaLnBrk="1" fontAlgn="auto" latinLnBrk="0" hangingPunct="1">
                <a:lnSpc>
                  <a:spcPct val="100000"/>
                </a:lnSpc>
                <a:spcBef>
                  <a:spcPts val="0"/>
                </a:spcBef>
                <a:spcAft>
                  <a:spcPts val="0"/>
                </a:spcAft>
                <a:buClrTx/>
                <a:buSzTx/>
                <a:buFontTx/>
                <a:buNone/>
                <a:tabLst/>
                <a:defRPr/>
              </a:pPr>
              <a:endParaRPr kumimoji="0" lang="vi-VN" sz="4400" b="1" i="0" u="none" strike="noStrike" kern="0" cap="none" spc="0" normalizeH="0" baseline="0" noProof="0" dirty="0">
                <a:ln>
                  <a:noFill/>
                </a:ln>
                <a:solidFill>
                  <a:prstClr val="black"/>
                </a:solidFill>
                <a:effectLst/>
                <a:uLnTx/>
                <a:uFillTx/>
                <a:latin typeface="Arial" charset="0"/>
                <a:cs typeface="Arial" charset="0"/>
              </a:endParaRPr>
            </a:p>
          </p:txBody>
        </p:sp>
        <p:sp>
          <p:nvSpPr>
            <p:cNvPr id="8" name="Rounded Rectangle 7"/>
            <p:cNvSpPr/>
            <p:nvPr/>
          </p:nvSpPr>
          <p:spPr>
            <a:xfrm>
              <a:off x="799768" y="8216578"/>
              <a:ext cx="4344979" cy="2202545"/>
            </a:xfrm>
            <a:prstGeom prst="roundRect">
              <a:avLst>
                <a:gd name="adj" fmla="val 7951"/>
              </a:avLst>
            </a:prstGeom>
            <a:noFill/>
            <a:ln w="28575" cap="flat" cmpd="sng" algn="ctr">
              <a:solidFill>
                <a:srgbClr val="F79646">
                  <a:lumMod val="50000"/>
                </a:srgbClr>
              </a:solidFill>
              <a:prstDash val="sysDot"/>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smtClean="0">
                <a:ln>
                  <a:noFill/>
                </a:ln>
                <a:solidFill>
                  <a:srgbClr val="0000FF"/>
                </a:solidFill>
                <a:effectLst/>
                <a:uLnTx/>
                <a:uFillTx/>
                <a:latin typeface="Calibri"/>
                <a:ea typeface="+mn-ea"/>
                <a:cs typeface="+mn-cs"/>
              </a:endParaRPr>
            </a:p>
          </p:txBody>
        </p:sp>
      </p:grpSp>
      <p:grpSp>
        <p:nvGrpSpPr>
          <p:cNvPr id="10" name="Group 9"/>
          <p:cNvGrpSpPr/>
          <p:nvPr/>
        </p:nvGrpSpPr>
        <p:grpSpPr>
          <a:xfrm flipH="1">
            <a:off x="169162" y="1420263"/>
            <a:ext cx="11765919" cy="1116784"/>
            <a:chOff x="799766" y="8216578"/>
            <a:chExt cx="4344981" cy="2202545"/>
          </a:xfrm>
        </p:grpSpPr>
        <p:sp>
          <p:nvSpPr>
            <p:cNvPr id="11" name="TextBox 10"/>
            <p:cNvSpPr txBox="1">
              <a:spLocks noChangeArrowheads="1"/>
            </p:cNvSpPr>
            <p:nvPr/>
          </p:nvSpPr>
          <p:spPr bwMode="auto">
            <a:xfrm>
              <a:off x="799766" y="8336983"/>
              <a:ext cx="4314628" cy="72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3916" eaLnBrk="1" fontAlgn="auto" latinLnBrk="0" hangingPunct="1">
                <a:lnSpc>
                  <a:spcPct val="100000"/>
                </a:lnSpc>
                <a:spcBef>
                  <a:spcPts val="0"/>
                </a:spcBef>
                <a:spcAft>
                  <a:spcPts val="0"/>
                </a:spcAft>
                <a:buClrTx/>
                <a:buSzTx/>
                <a:buFontTx/>
                <a:buNone/>
                <a:tabLst/>
                <a:defRPr/>
              </a:pPr>
              <a:endParaRPr kumimoji="0" lang="vi-VN" sz="4400" b="1" i="0" u="none" strike="noStrike" kern="0" cap="none" spc="0" normalizeH="0" baseline="0" noProof="0" dirty="0">
                <a:ln>
                  <a:noFill/>
                </a:ln>
                <a:solidFill>
                  <a:prstClr val="black"/>
                </a:solidFill>
                <a:effectLst/>
                <a:uLnTx/>
                <a:uFillTx/>
                <a:latin typeface="Arial" charset="0"/>
                <a:cs typeface="Arial" charset="0"/>
              </a:endParaRPr>
            </a:p>
          </p:txBody>
        </p:sp>
        <p:sp>
          <p:nvSpPr>
            <p:cNvPr id="12" name="Rounded Rectangle 11"/>
            <p:cNvSpPr/>
            <p:nvPr/>
          </p:nvSpPr>
          <p:spPr>
            <a:xfrm>
              <a:off x="799768" y="8216578"/>
              <a:ext cx="4344979" cy="2202545"/>
            </a:xfrm>
            <a:prstGeom prst="roundRect">
              <a:avLst>
                <a:gd name="adj" fmla="val 7951"/>
              </a:avLst>
            </a:prstGeom>
            <a:noFill/>
            <a:ln w="28575" cap="flat" cmpd="sng" algn="ctr">
              <a:solidFill>
                <a:srgbClr val="F79646">
                  <a:lumMod val="50000"/>
                </a:srgbClr>
              </a:solidFill>
              <a:prstDash val="sysDot"/>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smtClean="0">
                <a:ln>
                  <a:noFill/>
                </a:ln>
                <a:solidFill>
                  <a:srgbClr val="0000FF"/>
                </a:solidFill>
                <a:effectLst/>
                <a:uLnTx/>
                <a:uFillTx/>
                <a:latin typeface="Calibri"/>
                <a:ea typeface="+mn-ea"/>
                <a:cs typeface="+mn-cs"/>
              </a:endParaRPr>
            </a:p>
          </p:txBody>
        </p:sp>
      </p:grpSp>
      <p:grpSp>
        <p:nvGrpSpPr>
          <p:cNvPr id="13" name="Group 12"/>
          <p:cNvGrpSpPr/>
          <p:nvPr/>
        </p:nvGrpSpPr>
        <p:grpSpPr>
          <a:xfrm flipH="1">
            <a:off x="182864" y="2651597"/>
            <a:ext cx="11738491" cy="1069791"/>
            <a:chOff x="799766" y="8216578"/>
            <a:chExt cx="4344981" cy="2202545"/>
          </a:xfrm>
        </p:grpSpPr>
        <p:sp>
          <p:nvSpPr>
            <p:cNvPr id="14" name="TextBox 13"/>
            <p:cNvSpPr txBox="1">
              <a:spLocks noChangeArrowheads="1"/>
            </p:cNvSpPr>
            <p:nvPr/>
          </p:nvSpPr>
          <p:spPr bwMode="auto">
            <a:xfrm>
              <a:off x="799766" y="8336983"/>
              <a:ext cx="4314628" cy="72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3916" eaLnBrk="1" fontAlgn="auto" latinLnBrk="0" hangingPunct="1">
                <a:lnSpc>
                  <a:spcPct val="100000"/>
                </a:lnSpc>
                <a:spcBef>
                  <a:spcPts val="0"/>
                </a:spcBef>
                <a:spcAft>
                  <a:spcPts val="0"/>
                </a:spcAft>
                <a:buClrTx/>
                <a:buSzTx/>
                <a:buFontTx/>
                <a:buNone/>
                <a:tabLst/>
                <a:defRPr/>
              </a:pPr>
              <a:endParaRPr kumimoji="0" lang="vi-VN" sz="4400" b="1" i="0" u="none" strike="noStrike" kern="0" cap="none" spc="0" normalizeH="0" baseline="0" noProof="0" dirty="0">
                <a:ln>
                  <a:noFill/>
                </a:ln>
                <a:solidFill>
                  <a:prstClr val="black"/>
                </a:solidFill>
                <a:effectLst/>
                <a:uLnTx/>
                <a:uFillTx/>
                <a:latin typeface="Arial" charset="0"/>
                <a:cs typeface="Arial" charset="0"/>
              </a:endParaRPr>
            </a:p>
          </p:txBody>
        </p:sp>
        <p:sp>
          <p:nvSpPr>
            <p:cNvPr id="15" name="Rounded Rectangle 14"/>
            <p:cNvSpPr/>
            <p:nvPr/>
          </p:nvSpPr>
          <p:spPr>
            <a:xfrm>
              <a:off x="799768" y="8216578"/>
              <a:ext cx="4344979" cy="2202545"/>
            </a:xfrm>
            <a:prstGeom prst="roundRect">
              <a:avLst>
                <a:gd name="adj" fmla="val 7951"/>
              </a:avLst>
            </a:prstGeom>
            <a:noFill/>
            <a:ln w="28575" cap="flat" cmpd="sng" algn="ctr">
              <a:solidFill>
                <a:srgbClr val="F79646">
                  <a:lumMod val="50000"/>
                </a:srgbClr>
              </a:solidFill>
              <a:prstDash val="sysDot"/>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smtClean="0">
                <a:ln>
                  <a:noFill/>
                </a:ln>
                <a:solidFill>
                  <a:srgbClr val="0000FF"/>
                </a:solidFill>
                <a:effectLst/>
                <a:uLnTx/>
                <a:uFillTx/>
                <a:latin typeface="Calibri"/>
                <a:ea typeface="+mn-ea"/>
                <a:cs typeface="+mn-cs"/>
              </a:endParaRPr>
            </a:p>
          </p:txBody>
        </p:sp>
      </p:grpSp>
      <p:grpSp>
        <p:nvGrpSpPr>
          <p:cNvPr id="16" name="Group 15"/>
          <p:cNvGrpSpPr/>
          <p:nvPr/>
        </p:nvGrpSpPr>
        <p:grpSpPr>
          <a:xfrm flipH="1">
            <a:off x="174003" y="3851618"/>
            <a:ext cx="11810993" cy="2183422"/>
            <a:chOff x="799766" y="8216578"/>
            <a:chExt cx="4344981" cy="2202545"/>
          </a:xfrm>
        </p:grpSpPr>
        <p:sp>
          <p:nvSpPr>
            <p:cNvPr id="17" name="TextBox 16"/>
            <p:cNvSpPr txBox="1">
              <a:spLocks noChangeArrowheads="1"/>
            </p:cNvSpPr>
            <p:nvPr/>
          </p:nvSpPr>
          <p:spPr bwMode="auto">
            <a:xfrm>
              <a:off x="799766" y="8336983"/>
              <a:ext cx="4314628" cy="72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ctr" defTabSz="913916" eaLnBrk="1" fontAlgn="auto" latinLnBrk="0" hangingPunct="1">
                <a:lnSpc>
                  <a:spcPct val="100000"/>
                </a:lnSpc>
                <a:spcBef>
                  <a:spcPts val="0"/>
                </a:spcBef>
                <a:spcAft>
                  <a:spcPts val="0"/>
                </a:spcAft>
                <a:buClrTx/>
                <a:buSzTx/>
                <a:buFontTx/>
                <a:buNone/>
                <a:tabLst/>
                <a:defRPr/>
              </a:pPr>
              <a:endParaRPr kumimoji="0" lang="vi-VN" sz="4400" b="1" i="0" u="none" strike="noStrike" kern="0" cap="none" spc="0" normalizeH="0" baseline="0" noProof="0" dirty="0">
                <a:ln>
                  <a:noFill/>
                </a:ln>
                <a:solidFill>
                  <a:prstClr val="black"/>
                </a:solidFill>
                <a:effectLst/>
                <a:uLnTx/>
                <a:uFillTx/>
                <a:latin typeface="Arial" charset="0"/>
                <a:cs typeface="Arial" charset="0"/>
              </a:endParaRPr>
            </a:p>
          </p:txBody>
        </p:sp>
        <p:sp>
          <p:nvSpPr>
            <p:cNvPr id="18" name="Rounded Rectangle 17"/>
            <p:cNvSpPr/>
            <p:nvPr/>
          </p:nvSpPr>
          <p:spPr>
            <a:xfrm>
              <a:off x="799768" y="8216578"/>
              <a:ext cx="4344979" cy="2202545"/>
            </a:xfrm>
            <a:prstGeom prst="roundRect">
              <a:avLst>
                <a:gd name="adj" fmla="val 7951"/>
              </a:avLst>
            </a:prstGeom>
            <a:noFill/>
            <a:ln w="28575" cap="flat" cmpd="sng" algn="ctr">
              <a:solidFill>
                <a:srgbClr val="F79646">
                  <a:lumMod val="50000"/>
                </a:srgbClr>
              </a:solidFill>
              <a:prstDash val="sysDot"/>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smtClean="0">
                <a:ln>
                  <a:noFill/>
                </a:ln>
                <a:solidFill>
                  <a:srgbClr val="0000FF"/>
                </a:solidFill>
                <a:effectLst/>
                <a:uLnTx/>
                <a:uFillTx/>
                <a:latin typeface="Calibri"/>
                <a:ea typeface="+mn-ea"/>
                <a:cs typeface="+mn-cs"/>
              </a:endParaRPr>
            </a:p>
          </p:txBody>
        </p:sp>
      </p:grpSp>
      <p:sp>
        <p:nvSpPr>
          <p:cNvPr id="2" name="Rectangle 1"/>
          <p:cNvSpPr/>
          <p:nvPr/>
        </p:nvSpPr>
        <p:spPr>
          <a:xfrm>
            <a:off x="264882" y="311625"/>
            <a:ext cx="10000488" cy="1077218"/>
          </a:xfrm>
          <a:prstGeom prst="rect">
            <a:avLst/>
          </a:prstGeom>
        </p:spPr>
        <p:txBody>
          <a:bodyPr wrap="square">
            <a:spAutoFit/>
          </a:bodyPr>
          <a:lstStyle/>
          <a:p>
            <a:r>
              <a:rPr lang="en-US" sz="3200" b="1" i="1">
                <a:solidFill>
                  <a:srgbClr val="0D0D0D"/>
                </a:solidFill>
                <a:latin typeface="Times New Roman" panose="02020603050405020304" pitchFamily="18" charset="0"/>
                <a:ea typeface="Calibri" panose="020F0502020204030204" pitchFamily="34" charset="0"/>
              </a:rPr>
              <a:t>Giá trị nhận thức</a:t>
            </a:r>
            <a:r>
              <a:rPr lang="en-US" sz="3200">
                <a:solidFill>
                  <a:srgbClr val="0D0D0D"/>
                </a:solidFill>
                <a:latin typeface="Times New Roman" panose="02020603050405020304" pitchFamily="18" charset="0"/>
                <a:ea typeface="Calibri" panose="020F0502020204030204" pitchFamily="34" charset="0"/>
              </a:rPr>
              <a:t>: VH giúp người đọc hiểu về đời sống hiện thực khách quan, hiểu người khác và hiểu chính mình.</a:t>
            </a:r>
            <a:endParaRPr lang="en-GB" sz="3200"/>
          </a:p>
        </p:txBody>
      </p:sp>
      <p:sp>
        <p:nvSpPr>
          <p:cNvPr id="19" name="Rectangle 18"/>
          <p:cNvSpPr/>
          <p:nvPr/>
        </p:nvSpPr>
        <p:spPr>
          <a:xfrm>
            <a:off x="264881" y="1447117"/>
            <a:ext cx="11518619" cy="1077218"/>
          </a:xfrm>
          <a:prstGeom prst="rect">
            <a:avLst/>
          </a:prstGeom>
        </p:spPr>
        <p:txBody>
          <a:bodyPr wrap="square">
            <a:spAutoFit/>
          </a:bodyPr>
          <a:lstStyle/>
          <a:p>
            <a:pPr algn="just"/>
            <a:r>
              <a:rPr lang="en-US" sz="3200" b="1" i="1">
                <a:solidFill>
                  <a:srgbClr val="0D0D0D"/>
                </a:solidFill>
                <a:latin typeface="Times New Roman" panose="02020603050405020304" pitchFamily="18" charset="0"/>
                <a:ea typeface="Calibri" panose="020F0502020204030204" pitchFamily="34" charset="0"/>
              </a:rPr>
              <a:t>Giá trị giáo dục</a:t>
            </a:r>
            <a:r>
              <a:rPr lang="en-US" sz="3200">
                <a:solidFill>
                  <a:srgbClr val="0D0D0D"/>
                </a:solidFill>
                <a:latin typeface="Times New Roman" panose="02020603050405020304" pitchFamily="18" charset="0"/>
                <a:ea typeface="Calibri" panose="020F0502020204030204" pitchFamily="34" charset="0"/>
              </a:rPr>
              <a:t>: VH góp phần hình thành hoặc làm biến đổi một cách tự nhiên hệ giá trị, chuẩn mực đạo đức người đọc.</a:t>
            </a:r>
            <a:endParaRPr lang="en-GB" sz="3200"/>
          </a:p>
        </p:txBody>
      </p:sp>
      <p:sp>
        <p:nvSpPr>
          <p:cNvPr id="20" name="Rectangle 19"/>
          <p:cNvSpPr/>
          <p:nvPr/>
        </p:nvSpPr>
        <p:spPr>
          <a:xfrm>
            <a:off x="202988" y="2644170"/>
            <a:ext cx="11483044" cy="1077218"/>
          </a:xfrm>
          <a:prstGeom prst="rect">
            <a:avLst/>
          </a:prstGeom>
        </p:spPr>
        <p:txBody>
          <a:bodyPr wrap="square">
            <a:spAutoFit/>
          </a:bodyPr>
          <a:lstStyle/>
          <a:p>
            <a:pPr algn="just"/>
            <a:r>
              <a:rPr lang="en-US" sz="3200" b="1" i="1">
                <a:solidFill>
                  <a:srgbClr val="0D0D0D"/>
                </a:solidFill>
                <a:latin typeface="Times New Roman" panose="02020603050405020304" pitchFamily="18" charset="0"/>
                <a:ea typeface="Calibri" panose="020F0502020204030204" pitchFamily="34" charset="0"/>
              </a:rPr>
              <a:t>Giá trị thẩm mĩ</a:t>
            </a:r>
            <a:r>
              <a:rPr lang="en-US" sz="3200" i="1">
                <a:solidFill>
                  <a:srgbClr val="0D0D0D"/>
                </a:solidFill>
                <a:latin typeface="Times New Roman" panose="02020603050405020304" pitchFamily="18" charset="0"/>
                <a:ea typeface="Calibri" panose="020F0502020204030204" pitchFamily="34" charset="0"/>
              </a:rPr>
              <a:t>:</a:t>
            </a:r>
            <a:r>
              <a:rPr lang="en-US" sz="3200">
                <a:solidFill>
                  <a:srgbClr val="0D0D0D"/>
                </a:solidFill>
                <a:latin typeface="Times New Roman" panose="02020603050405020304" pitchFamily="18" charset="0"/>
                <a:ea typeface="Calibri" panose="020F0502020204030204" pitchFamily="34" charset="0"/>
              </a:rPr>
              <a:t> Qua quá trình tiếp xúc của người đọc với thế giới hình tượng, tác phẩm văn học đem lại khoái cảm về cái đẹp.</a:t>
            </a:r>
            <a:endParaRPr lang="en-GB" sz="3200"/>
          </a:p>
        </p:txBody>
      </p:sp>
      <p:sp>
        <p:nvSpPr>
          <p:cNvPr id="21" name="Rectangle 20"/>
          <p:cNvSpPr/>
          <p:nvPr/>
        </p:nvSpPr>
        <p:spPr>
          <a:xfrm>
            <a:off x="295041" y="3987370"/>
            <a:ext cx="11488459" cy="2062103"/>
          </a:xfrm>
          <a:prstGeom prst="rect">
            <a:avLst/>
          </a:prstGeom>
        </p:spPr>
        <p:txBody>
          <a:bodyPr wrap="square">
            <a:spAutoFit/>
          </a:bodyPr>
          <a:lstStyle/>
          <a:p>
            <a:pPr algn="just"/>
            <a:r>
              <a:rPr lang="en-US" sz="3200" b="1" i="1">
                <a:solidFill>
                  <a:srgbClr val="0D0D0D"/>
                </a:solidFill>
                <a:latin typeface="Times New Roman" panose="02020603050405020304" pitchFamily="18" charset="0"/>
                <a:ea typeface="Calibri" panose="020F0502020204030204" pitchFamily="34" charset="0"/>
              </a:rPr>
              <a:t>Mối quan hệ giữa các giá trị của văn học</a:t>
            </a:r>
            <a:r>
              <a:rPr lang="en-US" sz="3200">
                <a:solidFill>
                  <a:srgbClr val="0D0D0D"/>
                </a:solidFill>
                <a:latin typeface="Times New Roman" panose="02020603050405020304" pitchFamily="18" charset="0"/>
                <a:ea typeface="Calibri" panose="020F0502020204030204" pitchFamily="34" charset="0"/>
              </a:rPr>
              <a:t>: Các giá trị trên của VH đan bện với nhau và được tiếp nhận đồng thời trong quá trình người đọc tiếp xúc với tác phẩm. Do đó, VH có tác động nhiều mặt và sâu sắc đến người đọc.</a:t>
            </a:r>
            <a:endParaRPr lang="en-GB" sz="3200"/>
          </a:p>
        </p:txBody>
      </p:sp>
      <p:pic>
        <p:nvPicPr>
          <p:cNvPr id="26"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3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Rectangle 5"/>
          <p:cNvSpPr/>
          <p:nvPr/>
        </p:nvSpPr>
        <p:spPr>
          <a:xfrm>
            <a:off x="1411524" y="4348776"/>
            <a:ext cx="7758855" cy="956352"/>
          </a:xfrm>
          <a:prstGeom prst="rect">
            <a:avLst/>
          </a:prstGeom>
        </p:spPr>
        <p:txBody>
          <a:bodyPr wrap="none">
            <a:spAutoFit/>
          </a:bodyPr>
          <a:lstStyle/>
          <a:p>
            <a:pPr algn="just">
              <a:lnSpc>
                <a:spcPct val="130000"/>
              </a:lnSpc>
              <a:spcAft>
                <a:spcPts val="0"/>
              </a:spcAft>
            </a:pPr>
            <a:r>
              <a:rPr lang="vi-VN" sz="4800" b="1" smtClean="0">
                <a:solidFill>
                  <a:srgbClr val="FF0000"/>
                </a:solidFill>
                <a:latin typeface="Times New Roman" panose="02020603050405020304" pitchFamily="18" charset="0"/>
                <a:ea typeface="Calibri" panose="020F0502020204030204" pitchFamily="34" charset="0"/>
              </a:rPr>
              <a:t>II</a:t>
            </a:r>
            <a:r>
              <a:rPr lang="en-US" sz="4800" b="1" smtClean="0">
                <a:solidFill>
                  <a:srgbClr val="FF0000"/>
                </a:solidFill>
                <a:latin typeface="#9Slide07 SVNNexa Rust Slab Bla" panose="020B0606040200020203" pitchFamily="34" charset="0"/>
                <a:ea typeface="Calibri" panose="020F0502020204030204" pitchFamily="34" charset="0"/>
              </a:rPr>
              <a:t>. </a:t>
            </a:r>
            <a:r>
              <a:rPr lang="en-US" sz="4800" b="1">
                <a:solidFill>
                  <a:srgbClr val="FF0000"/>
                </a:solidFill>
                <a:latin typeface="#9Slide07 SVNNexa Rust Slab Bla" panose="020B0606040200020203" pitchFamily="34" charset="0"/>
                <a:ea typeface="Calibri" panose="020F0502020204030204" pitchFamily="34" charset="0"/>
              </a:rPr>
              <a:t>TÌM HIỂU CHUNG </a:t>
            </a:r>
            <a:endParaRPr lang="en-GB" sz="4800">
              <a:effectLst/>
              <a:latin typeface="#9Slide07 SVNNexa Rust Slab Bla" panose="020B0606040200020203" pitchFamily="34" charset="0"/>
              <a:ea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72" y="4348776"/>
            <a:ext cx="8326957" cy="1189566"/>
          </a:xfrm>
          <a:prstGeom prst="rect">
            <a:avLst/>
          </a:prstGeom>
        </p:spPr>
      </p:pic>
    </p:spTree>
    <p:extLst>
      <p:ext uri="{BB962C8B-B14F-4D97-AF65-F5344CB8AC3E}">
        <p14:creationId xmlns:p14="http://schemas.microsoft.com/office/powerpoint/2010/main" val="2556539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87"/>
            <a:ext cx="12192000" cy="612648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21939751"/>
              </p:ext>
            </p:extLst>
          </p:nvPr>
        </p:nvGraphicFramePr>
        <p:xfrm>
          <a:off x="1901295" y="1121664"/>
          <a:ext cx="8389409" cy="388315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651540"/>
                <a:gridCol w="1604043"/>
                <a:gridCol w="1693157"/>
                <a:gridCol w="1440669"/>
              </a:tblGrid>
              <a:tr h="211455">
                <a:tc>
                  <a:txBody>
                    <a:bodyPr/>
                    <a:lstStyle/>
                    <a:p>
                      <a:pPr algn="ctr">
                        <a:lnSpc>
                          <a:spcPct val="130000"/>
                        </a:lnSpc>
                        <a:spcAft>
                          <a:spcPts val="0"/>
                        </a:spcAft>
                      </a:pPr>
                      <a:r>
                        <a:rPr lang="en-US" sz="2800" b="1">
                          <a:effectLst/>
                          <a:latin typeface="Times New Roman" panose="02020603050405020304" pitchFamily="18" charset="0"/>
                          <a:ea typeface="Calibri" panose="020F0502020204030204" pitchFamily="34" charset="0"/>
                        </a:rPr>
                        <a:t>Tác giả </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b="1">
                          <a:effectLst/>
                          <a:latin typeface="Times New Roman" panose="02020603050405020304" pitchFamily="18" charset="0"/>
                          <a:ea typeface="Calibri" panose="020F0502020204030204" pitchFamily="34" charset="0"/>
                        </a:rPr>
                        <a:t>Nguyễn Dữ</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Quê hương</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a:effectLst/>
                          <a:latin typeface="Times New Roman" panose="02020603050405020304" pitchFamily="18" charset="0"/>
                          <a:ea typeface="Calibri" panose="020F0502020204030204" pitchFamily="34" charset="0"/>
                        </a:rPr>
                        <a:t>... </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Thời đại – Cuộc đời</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Đóng góp văn học</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11455">
                <a:tc>
                  <a:txBody>
                    <a:bodyPr/>
                    <a:lstStyle/>
                    <a:p>
                      <a:pPr algn="ctr">
                        <a:lnSpc>
                          <a:spcPct val="130000"/>
                        </a:lnSpc>
                        <a:spcAft>
                          <a:spcPts val="0"/>
                        </a:spcAft>
                      </a:pPr>
                      <a:r>
                        <a:rPr lang="en-US" sz="2800" b="1">
                          <a:effectLst/>
                          <a:latin typeface="Times New Roman" panose="02020603050405020304" pitchFamily="18" charset="0"/>
                          <a:ea typeface="Calibri" panose="020F0502020204030204" pitchFamily="34" charset="0"/>
                        </a:rPr>
                        <a:t>Tác phẩm </a:t>
                      </a:r>
                      <a:r>
                        <a:rPr lang="en-US" sz="2800" b="1" i="1">
                          <a:effectLst/>
                          <a:latin typeface="Times New Roman" panose="02020603050405020304" pitchFamily="18" charset="0"/>
                          <a:ea typeface="Calibri" panose="020F0502020204030204" pitchFamily="34" charset="0"/>
                        </a:rPr>
                        <a:t>Chuyện chức phán sự đền Tản Viên</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Thể loại</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a:effectLst/>
                          <a:latin typeface="Times New Roman" panose="02020603050405020304" pitchFamily="18" charset="0"/>
                          <a:ea typeface="Calibri" panose="020F0502020204030204" pitchFamily="34" charset="0"/>
                        </a:rPr>
                        <a:t>... </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Xuất xứ</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Đề tài</a:t>
                      </a:r>
                      <a:endParaRPr lang="en-GB" sz="2800">
                        <a:effectLst/>
                        <a:latin typeface="Times New Roman" panose="02020603050405020304" pitchFamily="18" charset="0"/>
                        <a:ea typeface="Calibri" panose="020F0502020204030204" pitchFamily="34" charset="0"/>
                      </a:endParaRPr>
                    </a:p>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grpSp>
        <p:nvGrpSpPr>
          <p:cNvPr id="6" name="组合 1"/>
          <p:cNvGrpSpPr>
            <a:grpSpLocks/>
          </p:cNvGrpSpPr>
          <p:nvPr/>
        </p:nvGrpSpPr>
        <p:grpSpPr bwMode="auto">
          <a:xfrm rot="5239797">
            <a:off x="233319" y="-550397"/>
            <a:ext cx="2108200" cy="2590800"/>
            <a:chOff x="3668724" y="1507724"/>
            <a:chExt cx="4868459" cy="5272906"/>
          </a:xfrm>
        </p:grpSpPr>
        <p:pic>
          <p:nvPicPr>
            <p:cNvPr id="7"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Kết quả hình ảnh cho nguyễn dữ"/>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93423">
            <a:off x="168724" y="3935463"/>
            <a:ext cx="2073637" cy="263508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1915" y="997627"/>
            <a:ext cx="3170085" cy="5206498"/>
          </a:xfrm>
          <a:prstGeom prst="roundRect">
            <a:avLst>
              <a:gd name="adj" fmla="val 8008"/>
            </a:avLst>
          </a:prstGeom>
        </p:spPr>
      </p:pic>
    </p:spTree>
    <p:extLst>
      <p:ext uri="{BB962C8B-B14F-4D97-AF65-F5344CB8AC3E}">
        <p14:creationId xmlns:p14="http://schemas.microsoft.com/office/powerpoint/2010/main" val="260966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51226" y="1735328"/>
            <a:ext cx="8110653" cy="4628896"/>
            <a:chOff x="7375291" y="5020962"/>
            <a:chExt cx="22852228" cy="10923753"/>
          </a:xfrm>
        </p:grpSpPr>
        <p:sp>
          <p:nvSpPr>
            <p:cNvPr id="3" name="Rectangle 10"/>
            <p:cNvSpPr>
              <a:spLocks noChangeArrowheads="1"/>
            </p:cNvSpPr>
            <p:nvPr/>
          </p:nvSpPr>
          <p:spPr bwMode="auto">
            <a:xfrm rot="5400000">
              <a:off x="18498280" y="4515215"/>
              <a:ext cx="306509" cy="22552488"/>
            </a:xfrm>
            <a:prstGeom prst="rect">
              <a:avLst/>
            </a:prstGeom>
            <a:gradFill>
              <a:gsLst>
                <a:gs pos="0">
                  <a:schemeClr val="accent6">
                    <a:lumMod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Freeform 9"/>
            <p:cNvSpPr>
              <a:spLocks/>
            </p:cNvSpPr>
            <p:nvPr/>
          </p:nvSpPr>
          <p:spPr bwMode="auto">
            <a:xfrm rot="5400000">
              <a:off x="26597988" y="12315183"/>
              <a:ext cx="6955510" cy="303553"/>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 name="Freeform 9"/>
            <p:cNvSpPr>
              <a:spLocks/>
            </p:cNvSpPr>
            <p:nvPr/>
          </p:nvSpPr>
          <p:spPr bwMode="auto">
            <a:xfrm rot="16200000" flipV="1">
              <a:off x="27938025" y="7006905"/>
              <a:ext cx="4275437" cy="303551"/>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Rectangle 10"/>
            <p:cNvSpPr>
              <a:spLocks noChangeArrowheads="1"/>
            </p:cNvSpPr>
            <p:nvPr/>
          </p:nvSpPr>
          <p:spPr bwMode="auto">
            <a:xfrm rot="16200000" flipV="1">
              <a:off x="20210043" y="-4384706"/>
              <a:ext cx="312064" cy="19123404"/>
            </a:xfrm>
            <a:prstGeom prst="rect">
              <a:avLst/>
            </a:prstGeom>
            <a:gradFill>
              <a:gsLst>
                <a:gs pos="0">
                  <a:schemeClr val="accent6">
                    <a:lumMod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8" name="Group 7"/>
          <p:cNvGrpSpPr/>
          <p:nvPr/>
        </p:nvGrpSpPr>
        <p:grpSpPr>
          <a:xfrm>
            <a:off x="4798140" y="2031058"/>
            <a:ext cx="5801710" cy="523220"/>
            <a:chOff x="9337934" y="5439133"/>
            <a:chExt cx="11604931" cy="1046575"/>
          </a:xfrm>
        </p:grpSpPr>
        <p:sp>
          <p:nvSpPr>
            <p:cNvPr id="9" name="TextBox 8"/>
            <p:cNvSpPr txBox="1"/>
            <p:nvPr/>
          </p:nvSpPr>
          <p:spPr>
            <a:xfrm>
              <a:off x="9641083" y="5439133"/>
              <a:ext cx="11301782" cy="1046575"/>
            </a:xfrm>
            <a:prstGeom prst="rect">
              <a:avLst/>
            </a:prstGeom>
            <a:noFill/>
          </p:spPr>
          <p:txBody>
            <a:bodyPr wrap="square" rtlCol="0">
              <a:spAutoFit/>
            </a:bodyPr>
            <a:lstStyle/>
            <a:p>
              <a:pPr algn="just" defTabSz="1088421"/>
              <a:r>
                <a:rPr lang="en-US" sz="2800">
                  <a:latin typeface="Times New Roman" panose="02020603050405020304" pitchFamily="18" charset="0"/>
                  <a:cs typeface="Times New Roman" panose="02020603050405020304" pitchFamily="18" charset="0"/>
                </a:rPr>
                <a:t>Quê Hải Dương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Oval 9"/>
            <p:cNvSpPr/>
            <p:nvPr/>
          </p:nvSpPr>
          <p:spPr>
            <a:xfrm>
              <a:off x="9337934" y="5762575"/>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400">
                <a:solidFill>
                  <a:prstClr val="white"/>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798140" y="2703098"/>
            <a:ext cx="6393129" cy="523220"/>
            <a:chOff x="9221787" y="5776793"/>
            <a:chExt cx="12787922" cy="1046575"/>
          </a:xfrm>
        </p:grpSpPr>
        <p:sp>
          <p:nvSpPr>
            <p:cNvPr id="12" name="TextBox 11"/>
            <p:cNvSpPr txBox="1"/>
            <p:nvPr/>
          </p:nvSpPr>
          <p:spPr>
            <a:xfrm>
              <a:off x="9621885" y="5776793"/>
              <a:ext cx="12387824" cy="1046575"/>
            </a:xfrm>
            <a:prstGeom prst="rect">
              <a:avLst/>
            </a:prstGeom>
            <a:noFill/>
          </p:spPr>
          <p:txBody>
            <a:bodyPr wrap="square" rtlCol="0">
              <a:spAutoFit/>
            </a:bodyPr>
            <a:lstStyle/>
            <a:p>
              <a:pPr algn="just" defTabSz="1088421"/>
              <a:r>
                <a:rPr lang="en-US" sz="2800">
                  <a:latin typeface="Times New Roman" panose="02020603050405020304" pitchFamily="18" charset="0"/>
                  <a:cs typeface="Times New Roman" panose="02020603050405020304" pitchFamily="18" charset="0"/>
                </a:rPr>
                <a:t>Sống ở thế kỉ XVI</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9221787" y="6172200"/>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4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798140" y="3532341"/>
            <a:ext cx="6430692" cy="954107"/>
            <a:chOff x="9221787" y="5838029"/>
            <a:chExt cx="12863059" cy="1908461"/>
          </a:xfrm>
        </p:grpSpPr>
        <p:sp>
          <p:nvSpPr>
            <p:cNvPr id="15" name="TextBox 14"/>
            <p:cNvSpPr txBox="1"/>
            <p:nvPr/>
          </p:nvSpPr>
          <p:spPr>
            <a:xfrm>
              <a:off x="9621885" y="5838029"/>
              <a:ext cx="12462961" cy="1908461"/>
            </a:xfrm>
            <a:prstGeom prst="rect">
              <a:avLst/>
            </a:prstGeom>
            <a:noFill/>
          </p:spPr>
          <p:txBody>
            <a:bodyPr wrap="square" rtlCol="0">
              <a:spAutoFit/>
            </a:bodyPr>
            <a:lstStyle/>
            <a:p>
              <a:pPr algn="just" defTabSz="1088421"/>
              <a:r>
                <a:rPr lang="pt-BR" sz="2800">
                  <a:latin typeface="Times New Roman" panose="02020603050405020304" pitchFamily="18" charset="0"/>
                  <a:cs typeface="Times New Roman" panose="02020603050405020304" pitchFamily="18" charset="0"/>
                </a:rPr>
                <a:t>Là người học rộng tài cao nhưng chỉ làm quan một thời gian ngắn rồi về quê ẩn dật.</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6" name="Oval 15"/>
            <p:cNvSpPr/>
            <p:nvPr/>
          </p:nvSpPr>
          <p:spPr>
            <a:xfrm>
              <a:off x="9221787" y="6172200"/>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400">
                <a:solidFill>
                  <a:prstClr val="white"/>
                </a:solidFill>
                <a:latin typeface="Times New Roman" panose="02020603050405020304" pitchFamily="18" charset="0"/>
                <a:cs typeface="Times New Roman" panose="02020603050405020304" pitchFamily="18" charset="0"/>
              </a:endParaRPr>
            </a:p>
          </p:txBody>
        </p:sp>
      </p:grpSp>
      <p:sp>
        <p:nvSpPr>
          <p:cNvPr id="20" name="Rounded Rectangle 19"/>
          <p:cNvSpPr/>
          <p:nvPr/>
        </p:nvSpPr>
        <p:spPr>
          <a:xfrm>
            <a:off x="5431536" y="248345"/>
            <a:ext cx="3648456" cy="1237258"/>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4000" b="1" smtClean="0">
                <a:solidFill>
                  <a:prstClr val="black"/>
                </a:solidFill>
                <a:effectLst>
                  <a:outerShdw blurRad="38100" dist="38100" dir="2700000" algn="tl">
                    <a:srgbClr val="000000">
                      <a:alpha val="43137"/>
                    </a:srgbClr>
                  </a:outerShdw>
                </a:effectLst>
                <a:latin typeface="Times New Roman" panose="02020603050405020304" pitchFamily="18" charset="0"/>
              </a:rPr>
              <a:t>Tác giả Nguyễn Dữ</a:t>
            </a:r>
            <a:endParaRPr lang="en-GB" sz="4000" b="1">
              <a:solidFill>
                <a:prstClr val="black"/>
              </a:solidFill>
              <a:effectLst>
                <a:outerShdw blurRad="38100" dist="38100" dir="2700000" algn="tl">
                  <a:srgbClr val="000000">
                    <a:alpha val="43137"/>
                  </a:srgbClr>
                </a:outerShdw>
              </a:effectLst>
              <a:latin typeface="等线 Light"/>
            </a:endParaRPr>
          </a:p>
        </p:txBody>
      </p:sp>
      <p:sp>
        <p:nvSpPr>
          <p:cNvPr id="17" name="Horizontal Scroll 16"/>
          <p:cNvSpPr/>
          <p:nvPr/>
        </p:nvSpPr>
        <p:spPr>
          <a:xfrm>
            <a:off x="571318" y="1914380"/>
            <a:ext cx="3621024" cy="3886200"/>
          </a:xfrm>
          <a:prstGeom prst="horizontalScroll">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12" descr="Kết quả hình ảnh cho nguyễn d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540" y="2663926"/>
            <a:ext cx="2930080" cy="2445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799535" y="4748562"/>
            <a:ext cx="5848784" cy="954107"/>
            <a:chOff x="9221787" y="5830454"/>
            <a:chExt cx="11699092" cy="1908460"/>
          </a:xfrm>
        </p:grpSpPr>
        <p:sp>
          <p:nvSpPr>
            <p:cNvPr id="23" name="TextBox 22"/>
            <p:cNvSpPr txBox="1"/>
            <p:nvPr/>
          </p:nvSpPr>
          <p:spPr>
            <a:xfrm>
              <a:off x="9619097" y="5830454"/>
              <a:ext cx="11301782" cy="1908460"/>
            </a:xfrm>
            <a:prstGeom prst="rect">
              <a:avLst/>
            </a:prstGeom>
            <a:noFill/>
          </p:spPr>
          <p:txBody>
            <a:bodyPr wrap="square" rtlCol="0">
              <a:spAutoFit/>
            </a:bodyPr>
            <a:lstStyle/>
            <a:p>
              <a:pPr algn="just" defTabSz="1088421"/>
              <a:r>
                <a:rPr lang="en-US" sz="2800">
                  <a:latin typeface="Times New Roman" panose="02020603050405020304" pitchFamily="18" charset="0"/>
                  <a:cs typeface="Times New Roman" panose="02020603050405020304" pitchFamily="18" charset="0"/>
                </a:rPr>
                <a:t>Có đóng góp quan trọng ở thể loại truyện truyền kì.</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24" name="Oval 23"/>
            <p:cNvSpPr/>
            <p:nvPr/>
          </p:nvSpPr>
          <p:spPr>
            <a:xfrm>
              <a:off x="9221787" y="6172200"/>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40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8090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51226" y="2080742"/>
            <a:ext cx="8110653" cy="3519982"/>
            <a:chOff x="7375291" y="5020962"/>
            <a:chExt cx="22852228" cy="10923753"/>
          </a:xfrm>
        </p:grpSpPr>
        <p:sp>
          <p:nvSpPr>
            <p:cNvPr id="3" name="Rectangle 10"/>
            <p:cNvSpPr>
              <a:spLocks noChangeArrowheads="1"/>
            </p:cNvSpPr>
            <p:nvPr/>
          </p:nvSpPr>
          <p:spPr bwMode="auto">
            <a:xfrm rot="5400000">
              <a:off x="18498280" y="4515215"/>
              <a:ext cx="306509" cy="22552488"/>
            </a:xfrm>
            <a:prstGeom prst="rect">
              <a:avLst/>
            </a:prstGeom>
            <a:gradFill>
              <a:gsLst>
                <a:gs pos="0">
                  <a:schemeClr val="accent6">
                    <a:lumMod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Freeform 9"/>
            <p:cNvSpPr>
              <a:spLocks/>
            </p:cNvSpPr>
            <p:nvPr/>
          </p:nvSpPr>
          <p:spPr bwMode="auto">
            <a:xfrm rot="5400000">
              <a:off x="26597988" y="12315183"/>
              <a:ext cx="6955510" cy="303553"/>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 name="Freeform 9"/>
            <p:cNvSpPr>
              <a:spLocks/>
            </p:cNvSpPr>
            <p:nvPr/>
          </p:nvSpPr>
          <p:spPr bwMode="auto">
            <a:xfrm rot="16200000" flipV="1">
              <a:off x="27938025" y="7006905"/>
              <a:ext cx="4275437" cy="303551"/>
            </a:xfrm>
            <a:custGeom>
              <a:avLst/>
              <a:gdLst>
                <a:gd name="T0" fmla="*/ 1662 w 1662"/>
                <a:gd name="T1" fmla="*/ 118 h 118"/>
                <a:gd name="T2" fmla="*/ 0 w 1662"/>
                <a:gd name="T3" fmla="*/ 118 h 118"/>
                <a:gd name="T4" fmla="*/ 0 w 1662"/>
                <a:gd name="T5" fmla="*/ 0 h 118"/>
                <a:gd name="T6" fmla="*/ 1551 w 1662"/>
                <a:gd name="T7" fmla="*/ 0 h 118"/>
                <a:gd name="T8" fmla="*/ 1662 w 1662"/>
                <a:gd name="T9" fmla="*/ 118 h 118"/>
              </a:gdLst>
              <a:ahLst/>
              <a:cxnLst>
                <a:cxn ang="0">
                  <a:pos x="T0" y="T1"/>
                </a:cxn>
                <a:cxn ang="0">
                  <a:pos x="T2" y="T3"/>
                </a:cxn>
                <a:cxn ang="0">
                  <a:pos x="T4" y="T5"/>
                </a:cxn>
                <a:cxn ang="0">
                  <a:pos x="T6" y="T7"/>
                </a:cxn>
                <a:cxn ang="0">
                  <a:pos x="T8" y="T9"/>
                </a:cxn>
              </a:cxnLst>
              <a:rect l="0" t="0" r="r" b="b"/>
              <a:pathLst>
                <a:path w="1662" h="118">
                  <a:moveTo>
                    <a:pt x="1662" y="118"/>
                  </a:moveTo>
                  <a:lnTo>
                    <a:pt x="0" y="118"/>
                  </a:lnTo>
                  <a:lnTo>
                    <a:pt x="0" y="0"/>
                  </a:lnTo>
                  <a:lnTo>
                    <a:pt x="1551" y="0"/>
                  </a:lnTo>
                  <a:lnTo>
                    <a:pt x="1662" y="118"/>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Rectangle 10"/>
            <p:cNvSpPr>
              <a:spLocks noChangeArrowheads="1"/>
            </p:cNvSpPr>
            <p:nvPr/>
          </p:nvSpPr>
          <p:spPr bwMode="auto">
            <a:xfrm rot="16200000" flipV="1">
              <a:off x="20210043" y="-4384706"/>
              <a:ext cx="312064" cy="19123404"/>
            </a:xfrm>
            <a:prstGeom prst="rect">
              <a:avLst/>
            </a:prstGeom>
            <a:gradFill>
              <a:gsLst>
                <a:gs pos="0">
                  <a:schemeClr val="accent6">
                    <a:lumMod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8" name="Group 7"/>
          <p:cNvGrpSpPr/>
          <p:nvPr/>
        </p:nvGrpSpPr>
        <p:grpSpPr>
          <a:xfrm>
            <a:off x="4723060" y="2440685"/>
            <a:ext cx="5961059" cy="523220"/>
            <a:chOff x="9221787" y="5867403"/>
            <a:chExt cx="11923671" cy="1046575"/>
          </a:xfrm>
        </p:grpSpPr>
        <p:sp>
          <p:nvSpPr>
            <p:cNvPr id="9" name="TextBox 8"/>
            <p:cNvSpPr txBox="1"/>
            <p:nvPr/>
          </p:nvSpPr>
          <p:spPr>
            <a:xfrm>
              <a:off x="9843676" y="5867403"/>
              <a:ext cx="11301782" cy="1046575"/>
            </a:xfrm>
            <a:prstGeom prst="rect">
              <a:avLst/>
            </a:prstGeom>
            <a:noFill/>
          </p:spPr>
          <p:txBody>
            <a:bodyPr wrap="square" rtlCol="0">
              <a:spAutoFit/>
            </a:bodyPr>
            <a:lstStyle/>
            <a:p>
              <a:pPr algn="just" defTabSz="1088421"/>
              <a:r>
                <a:rPr lang="en-US" sz="2800">
                  <a:latin typeface="Times New Roman" panose="02020603050405020304" pitchFamily="18" charset="0"/>
                  <a:cs typeface="Times New Roman" panose="02020603050405020304" pitchFamily="18" charset="0"/>
                </a:rPr>
                <a:t>Truyện truyền kì</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Oval 9"/>
            <p:cNvSpPr/>
            <p:nvPr/>
          </p:nvSpPr>
          <p:spPr>
            <a:xfrm>
              <a:off x="9221787" y="6172200"/>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088421"/>
              <a:endParaRPr lang="en-US" sz="2400">
                <a:solidFill>
                  <a:prstClr val="white"/>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723060" y="3154210"/>
            <a:ext cx="6435374" cy="954107"/>
            <a:chOff x="9221787" y="5551856"/>
            <a:chExt cx="12872423" cy="1908461"/>
          </a:xfrm>
        </p:grpSpPr>
        <p:sp>
          <p:nvSpPr>
            <p:cNvPr id="12" name="TextBox 11"/>
            <p:cNvSpPr txBox="1"/>
            <p:nvPr/>
          </p:nvSpPr>
          <p:spPr>
            <a:xfrm>
              <a:off x="9706386" y="5551856"/>
              <a:ext cx="12387824" cy="1908461"/>
            </a:xfrm>
            <a:prstGeom prst="rect">
              <a:avLst/>
            </a:prstGeom>
            <a:noFill/>
          </p:spPr>
          <p:txBody>
            <a:bodyPr wrap="square" rtlCol="0">
              <a:spAutoFit/>
            </a:bodyPr>
            <a:lstStyle/>
            <a:p>
              <a:pPr algn="just" defTabSz="1088421"/>
              <a:r>
                <a:rPr lang="pt-BR" sz="2800">
                  <a:latin typeface="Times New Roman" panose="02020603050405020304" pitchFamily="18" charset="0"/>
                  <a:cs typeface="Times New Roman" panose="02020603050405020304" pitchFamily="18" charset="0"/>
                </a:rPr>
                <a:t>Là một trong 20 truyện của tập “Truyền kì mạn lục” – áng “thiên cổ kì bút”</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9221787" y="6172200"/>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088421"/>
              <a:endParaRPr lang="en-US" sz="24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723060" y="4413869"/>
            <a:ext cx="5961059" cy="954107"/>
            <a:chOff x="9221787" y="5867403"/>
            <a:chExt cx="11923671" cy="1908460"/>
          </a:xfrm>
        </p:grpSpPr>
        <p:sp>
          <p:nvSpPr>
            <p:cNvPr id="15" name="TextBox 14"/>
            <p:cNvSpPr txBox="1"/>
            <p:nvPr/>
          </p:nvSpPr>
          <p:spPr>
            <a:xfrm>
              <a:off x="9843676" y="5867403"/>
              <a:ext cx="11301782" cy="190846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Đề tài: Thuộc nhóm truyện về đề tài nho sĩ.</a:t>
              </a:r>
              <a:endParaRPr lang="en-GB" sz="2800">
                <a:latin typeface="Times New Roman" panose="02020603050405020304" pitchFamily="18" charset="0"/>
                <a:cs typeface="Times New Roman" panose="02020603050405020304" pitchFamily="18" charset="0"/>
              </a:endParaRPr>
            </a:p>
          </p:txBody>
        </p:sp>
        <p:sp>
          <p:nvSpPr>
            <p:cNvPr id="16" name="Oval 15"/>
            <p:cNvSpPr/>
            <p:nvPr/>
          </p:nvSpPr>
          <p:spPr>
            <a:xfrm>
              <a:off x="9221787" y="6172200"/>
              <a:ext cx="300359"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088421"/>
              <a:endParaRPr lang="en-US" sz="2400">
                <a:solidFill>
                  <a:prstClr val="white"/>
                </a:solidFill>
                <a:latin typeface="Times New Roman" panose="02020603050405020304" pitchFamily="18" charset="0"/>
                <a:cs typeface="Times New Roman" panose="02020603050405020304" pitchFamily="18" charset="0"/>
              </a:endParaRPr>
            </a:p>
          </p:txBody>
        </p:sp>
      </p:grpSp>
      <p:sp>
        <p:nvSpPr>
          <p:cNvPr id="20" name="Rounded Rectangle 19"/>
          <p:cNvSpPr/>
          <p:nvPr/>
        </p:nvSpPr>
        <p:spPr>
          <a:xfrm>
            <a:off x="5212080" y="507524"/>
            <a:ext cx="3648456" cy="914400"/>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b="1">
                <a:latin typeface="Times New Roman" panose="02020603050405020304" pitchFamily="18" charset="0"/>
                <a:cs typeface="Times New Roman" panose="02020603050405020304" pitchFamily="18" charset="0"/>
              </a:rPr>
              <a:t>Tác phẩm </a:t>
            </a:r>
            <a:endParaRPr lang="en-GB"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Picture 2" descr="Kết quả hình ảnh cho nguyễn d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21" y="1979708"/>
            <a:ext cx="2960119" cy="3761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18463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2" descr="Kết quả hình ảnh cho nguyễn d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93423">
            <a:off x="8678235" y="3090805"/>
            <a:ext cx="2073637" cy="263508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915" y="1044512"/>
            <a:ext cx="3170085" cy="5206498"/>
          </a:xfrm>
          <a:prstGeom prst="roundRect">
            <a:avLst>
              <a:gd name="adj" fmla="val 8008"/>
            </a:avLst>
          </a:prstGeom>
        </p:spPr>
      </p:pic>
      <p:sp>
        <p:nvSpPr>
          <p:cNvPr id="2" name="Rectangle 1"/>
          <p:cNvSpPr/>
          <p:nvPr/>
        </p:nvSpPr>
        <p:spPr>
          <a:xfrm>
            <a:off x="2322176" y="997627"/>
            <a:ext cx="7998023" cy="892552"/>
          </a:xfrm>
          <a:prstGeom prst="rect">
            <a:avLst/>
          </a:prstGeom>
        </p:spPr>
        <p:txBody>
          <a:bodyPr wrap="none">
            <a:spAutoFit/>
          </a:bodyPr>
          <a:lstStyle/>
          <a:p>
            <a:pPr algn="just">
              <a:lnSpc>
                <a:spcPct val="130000"/>
              </a:lnSpc>
              <a:spcAft>
                <a:spcPts val="0"/>
              </a:spcAft>
            </a:pPr>
            <a:r>
              <a:rPr lang="en-US" sz="4000" b="1">
                <a:solidFill>
                  <a:srgbClr val="FF0000"/>
                </a:solidFill>
                <a:latin typeface="Times New Roman" panose="02020603050405020304" pitchFamily="18" charset="0"/>
                <a:ea typeface="Calibri" panose="020F0502020204030204" pitchFamily="34" charset="0"/>
              </a:rPr>
              <a:t>III. ĐỌC – KHÁM PHÁ VĂN BẢN</a:t>
            </a:r>
            <a:endParaRPr lang="en-GB" sz="4000">
              <a:effectLst/>
              <a:latin typeface="Times New Roman" panose="02020603050405020304" pitchFamily="18" charset="0"/>
              <a:ea typeface="Calibri" panose="020F0502020204030204" pitchFamily="34" charset="0"/>
            </a:endParaRPr>
          </a:p>
        </p:txBody>
      </p:sp>
      <p:grpSp>
        <p:nvGrpSpPr>
          <p:cNvPr id="9" name="组合 1"/>
          <p:cNvGrpSpPr>
            <a:grpSpLocks/>
          </p:cNvGrpSpPr>
          <p:nvPr/>
        </p:nvGrpSpPr>
        <p:grpSpPr bwMode="auto">
          <a:xfrm rot="5239797">
            <a:off x="233319" y="-550397"/>
            <a:ext cx="2108200" cy="25908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50632" y="1858304"/>
            <a:ext cx="3433953" cy="892552"/>
          </a:xfrm>
          <a:prstGeom prst="rect">
            <a:avLst/>
          </a:prstGeom>
        </p:spPr>
        <p:txBody>
          <a:bodyPr wrap="none">
            <a:spAutoFit/>
          </a:bodyPr>
          <a:lstStyle/>
          <a:p>
            <a:pPr algn="just">
              <a:lnSpc>
                <a:spcPct val="130000"/>
              </a:lnSpc>
              <a:spcAft>
                <a:spcPts val="0"/>
              </a:spcAft>
            </a:pPr>
            <a:r>
              <a:rPr lang="en-US" sz="4000" b="1">
                <a:solidFill>
                  <a:srgbClr val="0070C0"/>
                </a:solidFill>
                <a:latin typeface="Times New Roman" panose="02020603050405020304" pitchFamily="18" charset="0"/>
                <a:ea typeface="Calibri" panose="020F0502020204030204" pitchFamily="34" charset="0"/>
              </a:rPr>
              <a:t>1. Đọc văn bản</a:t>
            </a:r>
            <a:endParaRPr lang="en-GB" sz="4000">
              <a:effectLst/>
              <a:latin typeface="Times New Roman" panose="02020603050405020304" pitchFamily="18" charset="0"/>
              <a:ea typeface="Calibri" panose="020F0502020204030204" pitchFamily="34" charset="0"/>
            </a:endParaRPr>
          </a:p>
        </p:txBody>
      </p:sp>
      <p:sp>
        <p:nvSpPr>
          <p:cNvPr id="14" name="Rectangle 13"/>
          <p:cNvSpPr/>
          <p:nvPr/>
        </p:nvSpPr>
        <p:spPr>
          <a:xfrm>
            <a:off x="5111423" y="2721517"/>
            <a:ext cx="1338828" cy="892552"/>
          </a:xfrm>
          <a:prstGeom prst="rect">
            <a:avLst/>
          </a:prstGeom>
        </p:spPr>
        <p:txBody>
          <a:bodyPr wrap="none">
            <a:spAutoFit/>
          </a:bodyPr>
          <a:lstStyle/>
          <a:p>
            <a:pPr algn="just">
              <a:lnSpc>
                <a:spcPct val="130000"/>
              </a:lnSpc>
              <a:spcAft>
                <a:spcPts val="0"/>
              </a:spcAft>
            </a:pPr>
            <a:r>
              <a:rPr lang="en-US" sz="4000">
                <a:solidFill>
                  <a:srgbClr val="0D0D0D"/>
                </a:solidFill>
                <a:latin typeface="Times New Roman" panose="02020603050405020304" pitchFamily="18" charset="0"/>
                <a:ea typeface="Calibri" panose="020F0502020204030204" pitchFamily="34" charset="0"/>
              </a:rPr>
              <a:t>- Đọc</a:t>
            </a:r>
            <a:endParaRPr lang="en-GB" sz="4000">
              <a:effectLst/>
              <a:latin typeface="Times New Roman" panose="02020603050405020304" pitchFamily="18" charset="0"/>
              <a:ea typeface="Calibri" panose="020F0502020204030204" pitchFamily="34" charset="0"/>
            </a:endParaRPr>
          </a:p>
        </p:txBody>
      </p:sp>
      <p:sp>
        <p:nvSpPr>
          <p:cNvPr id="15" name="Rectangle 14"/>
          <p:cNvSpPr/>
          <p:nvPr/>
        </p:nvSpPr>
        <p:spPr>
          <a:xfrm>
            <a:off x="3254086" y="3647761"/>
            <a:ext cx="5175135" cy="892552"/>
          </a:xfrm>
          <a:prstGeom prst="rect">
            <a:avLst/>
          </a:prstGeom>
        </p:spPr>
        <p:txBody>
          <a:bodyPr wrap="none">
            <a:spAutoFit/>
          </a:bodyPr>
          <a:lstStyle/>
          <a:p>
            <a:pPr algn="just">
              <a:lnSpc>
                <a:spcPct val="130000"/>
              </a:lnSpc>
              <a:spcAft>
                <a:spcPts val="0"/>
              </a:spcAft>
            </a:pPr>
            <a:r>
              <a:rPr lang="en-US" sz="4000">
                <a:solidFill>
                  <a:srgbClr val="0D0D0D"/>
                </a:solidFill>
                <a:latin typeface="Times New Roman" panose="02020603050405020304" pitchFamily="18" charset="0"/>
                <a:ea typeface="Calibri" panose="020F0502020204030204" pitchFamily="34" charset="0"/>
              </a:rPr>
              <a:t>- Tìm hiểu các chú thích</a:t>
            </a:r>
            <a:endParaRPr lang="en-GB" sz="4000">
              <a:effectLst/>
              <a:latin typeface="Times New Roman" panose="02020603050405020304" pitchFamily="18" charset="0"/>
              <a:ea typeface="Calibri" panose="020F0502020204030204" pitchFamily="34" charset="0"/>
            </a:endParaRPr>
          </a:p>
        </p:txBody>
      </p:sp>
      <p:pic>
        <p:nvPicPr>
          <p:cNvPr id="16"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18795" b="82651" l="9125" r="55500"/>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a:off x="-166424" y="3932642"/>
            <a:ext cx="4220524" cy="2919195"/>
          </a:xfrm>
          <a:prstGeom prst="rect">
            <a:avLst/>
          </a:prstGeom>
        </p:spPr>
      </p:pic>
    </p:spTree>
    <p:extLst>
      <p:ext uri="{BB962C8B-B14F-4D97-AF65-F5344CB8AC3E}">
        <p14:creationId xmlns:p14="http://schemas.microsoft.com/office/powerpoint/2010/main" val="34084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6" name="组合 1"/>
          <p:cNvGrpSpPr>
            <a:grpSpLocks/>
          </p:cNvGrpSpPr>
          <p:nvPr/>
        </p:nvGrpSpPr>
        <p:grpSpPr bwMode="auto">
          <a:xfrm rot="5239797">
            <a:off x="233319" y="-550397"/>
            <a:ext cx="2108200" cy="2590800"/>
            <a:chOff x="3668724" y="1507724"/>
            <a:chExt cx="4868459" cy="5272906"/>
          </a:xfrm>
        </p:grpSpPr>
        <p:pic>
          <p:nvPicPr>
            <p:cNvPr id="7"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30144" y="140329"/>
            <a:ext cx="7507183" cy="646331"/>
          </a:xfrm>
          <a:prstGeom prst="rect">
            <a:avLst/>
          </a:prstGeom>
        </p:spPr>
        <p:txBody>
          <a:bodyPr wrap="none">
            <a:spAutoFit/>
          </a:bodyPr>
          <a:lstStyle/>
          <a:p>
            <a:r>
              <a:rPr lang="en-US" sz="3600" b="1">
                <a:solidFill>
                  <a:srgbClr val="0070C0"/>
                </a:solidFill>
                <a:latin typeface="Times New Roman" panose="02020603050405020304" pitchFamily="18" charset="0"/>
                <a:ea typeface="Calibri" panose="020F0502020204030204" pitchFamily="34" charset="0"/>
              </a:rPr>
              <a:t>2. Cốt truyện và bố cục của tác phẩm</a:t>
            </a:r>
            <a:endParaRPr lang="en-GB" sz="3600"/>
          </a:p>
        </p:txBody>
      </p:sp>
      <p:sp>
        <p:nvSpPr>
          <p:cNvPr id="3" name="Rectangle 2"/>
          <p:cNvSpPr/>
          <p:nvPr/>
        </p:nvSpPr>
        <p:spPr>
          <a:xfrm>
            <a:off x="4602434" y="709114"/>
            <a:ext cx="2787943" cy="740652"/>
          </a:xfrm>
          <a:prstGeom prst="rect">
            <a:avLst/>
          </a:prstGeom>
        </p:spPr>
        <p:txBody>
          <a:bodyPr wrap="none">
            <a:spAutoFit/>
          </a:bodyPr>
          <a:lstStyle/>
          <a:p>
            <a:pPr algn="just">
              <a:lnSpc>
                <a:spcPct val="130000"/>
              </a:lnSpc>
              <a:spcAft>
                <a:spcPts val="0"/>
              </a:spcAft>
            </a:pPr>
            <a:r>
              <a:rPr lang="en-US" sz="3600" b="1">
                <a:solidFill>
                  <a:srgbClr val="0070C0"/>
                </a:solidFill>
                <a:latin typeface="Times New Roman" panose="02020603050405020304" pitchFamily="18" charset="0"/>
                <a:ea typeface="Calibri" panose="020F0502020204030204" pitchFamily="34" charset="0"/>
              </a:rPr>
              <a:t>a. Cốt truyện</a:t>
            </a:r>
            <a:endParaRPr lang="en-GB" sz="3600">
              <a:effectLst/>
              <a:latin typeface="Times New Roman" panose="02020603050405020304" pitchFamily="18" charset="0"/>
              <a:ea typeface="Calibri" panose="020F050202020403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025192594"/>
              </p:ext>
            </p:extLst>
          </p:nvPr>
        </p:nvGraphicFramePr>
        <p:xfrm>
          <a:off x="519149" y="1627161"/>
          <a:ext cx="10954512" cy="4265904"/>
        </p:xfrm>
        <a:graphic>
          <a:graphicData uri="http://schemas.openxmlformats.org/drawingml/2006/table">
            <a:tbl>
              <a:tblPr firstRow="1" firstCol="1" bandRow="1"/>
              <a:tblGrid>
                <a:gridCol w="649224"/>
                <a:gridCol w="8970264"/>
                <a:gridCol w="1335024"/>
              </a:tblGrid>
              <a:tr h="215602">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STT</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Sự việc</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Trình tự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807">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1</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Giới thiệu nhân vật Ngô Tử Văn: Tên Soạn</a:t>
                      </a:r>
                      <a:r>
                        <a:rPr lang="en-US" sz="2400">
                          <a:solidFill>
                            <a:srgbClr val="222222"/>
                          </a:solidFill>
                          <a:effectLst/>
                          <a:latin typeface="Times New Roman" panose="02020603050405020304" pitchFamily="18" charset="0"/>
                          <a:ea typeface="Calibri" panose="020F0502020204030204" pitchFamily="34" charset="0"/>
                        </a:rPr>
                        <a:t>, quê làng Yên Dũng, đất Lạng Giang, tính tình, hành động đốt đền.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807">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2</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Tử Văn bị giải xuống Minh Ty; tại đây, trước mặt Diêm Vương, Tử Văn tâu bày sự thật và thắng kiện.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608">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3</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Tử Văn được thổ công tiến cử vào chức quan phán sự ở đền Tản Viên; Tử Văn nhận lời, thu xếp việc nhà, không bệnh mà mất.</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747">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4</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Đốt đền xong, về nhà, Tử Văn gặp hồn ma tướng giặc đến bắt dựng lại đền; rồi chiều tối thổ công nước Việt đến gặp Tử Văn để cung cấp chứng cứ giúp Tử Văn thắng kiện.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602">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5</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Lời bình của tác giả cuối truyện.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131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264343465"/>
              </p:ext>
            </p:extLst>
          </p:nvPr>
        </p:nvGraphicFramePr>
        <p:xfrm>
          <a:off x="1102165" y="1614659"/>
          <a:ext cx="10113263" cy="4023360"/>
        </p:xfrm>
        <a:graphic>
          <a:graphicData uri="http://schemas.openxmlformats.org/drawingml/2006/table">
            <a:tbl>
              <a:tblPr firstRow="1" firstCol="1" bandRow="1">
                <a:effectLst>
                  <a:outerShdw blurRad="50800" dist="38100" algn="l" rotWithShape="0">
                    <a:prstClr val="black">
                      <a:alpha val="40000"/>
                    </a:prstClr>
                  </a:outerShdw>
                </a:effectLst>
              </a:tblPr>
              <a:tblGrid>
                <a:gridCol w="781499"/>
                <a:gridCol w="8028432"/>
                <a:gridCol w="1303332"/>
              </a:tblGrid>
              <a:tr h="328537">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STT</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Sự việc</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Trình tự </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4">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1</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Giới thiệu nhân vật Ngô Tử Văn: Tên Soạn</a:t>
                      </a:r>
                      <a:r>
                        <a:rPr lang="en-US" sz="2400">
                          <a:solidFill>
                            <a:srgbClr val="222222"/>
                          </a:solidFill>
                          <a:effectLst/>
                          <a:latin typeface="Times New Roman" panose="02020603050405020304" pitchFamily="18" charset="0"/>
                          <a:ea typeface="Calibri" panose="020F0502020204030204" pitchFamily="34" charset="0"/>
                        </a:rPr>
                        <a:t>, quê làng Yên Dũng, đất Lạng Giang, tính tình, hành động đốt đền.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1</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5611">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4</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Đốt đền xong, về nhà, Tử Văn gặp hồn ma tướng giặc đến bắt dựng lại đền; rồi chiều tối thổ công nước Việt đến gặp Tử Văn để cung cấp chứng cứ giúp Tử Văn thắng kiện.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2</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4">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2</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2400">
                          <a:effectLst/>
                          <a:latin typeface="Times New Roman" panose="02020603050405020304" pitchFamily="18" charset="0"/>
                          <a:ea typeface="Calibri" panose="020F0502020204030204" pitchFamily="34" charset="0"/>
                        </a:rPr>
                        <a:t>   </a:t>
                      </a:r>
                      <a:r>
                        <a:rPr lang="en-US" sz="2400" kern="100">
                          <a:effectLst/>
                          <a:latin typeface="Times New Roman" panose="02020603050405020304" pitchFamily="18" charset="0"/>
                          <a:ea typeface="Calibri" panose="020F0502020204030204" pitchFamily="34" charset="0"/>
                        </a:rPr>
                        <a:t>Tử Văn bị giải xuống Minh Ty; tại đây, trước mặt Diêm Vương, Tử Văn tâu bày sự thật và thắng kiện.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3</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4">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3</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Tử Văn được thổ công tiến cử vào chức quan phán sự ở đền Tản Viên; Tử Văn nhận lời, thu xếp việc nhà, không bệnh mà mất.</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4</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268">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5</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Lời bình của tác giả cuối truyện.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5</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9670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7672" y="5454"/>
            <a:ext cx="7471824" cy="1569660"/>
          </a:xfrm>
          <a:prstGeom prst="rect">
            <a:avLst/>
          </a:prstGeom>
        </p:spPr>
        <p:txBody>
          <a:bodyPr wrap="square">
            <a:spAutoFit/>
          </a:bodyPr>
          <a:lstStyle/>
          <a:p>
            <a:pPr algn="ctr" defTabSz="914400"/>
            <a:r>
              <a:rPr lang="nl-NL" sz="3200">
                <a:solidFill>
                  <a:srgbClr val="0D0D0D"/>
                </a:solidFill>
                <a:latin typeface="Times New Roman" panose="02020603050405020304" pitchFamily="18" charset="0"/>
                <a:ea typeface="Arial" panose="020B0604020202020204" pitchFamily="34" charset="0"/>
              </a:rPr>
              <a:t>Những hình ảnh sau có thể gợi cho em liên tưởng đến những chi tiết nào, ở tác phẩm truyện nào đã học?</a:t>
            </a:r>
            <a:endParaRPr lang="en-GB" sz="3200">
              <a:solidFill>
                <a:prstClr val="black"/>
              </a:solidFill>
            </a:endParaRPr>
          </a:p>
        </p:txBody>
      </p:sp>
      <p:pic>
        <p:nvPicPr>
          <p:cNvPr id="4"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158" y="1680210"/>
            <a:ext cx="3796313" cy="234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descr="Truyền thuyết Sơn Tinh - Thủy Tinh - Kings Island Golf Res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633" y="1665162"/>
            <a:ext cx="3937351" cy="2355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descr="Truyện cổ tích Thạch Sa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158" y="4225921"/>
            <a:ext cx="3687280" cy="2467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5" descr="Sau khi đánh đuổi giặc Ân, gióng đã làm gì? Xem Bài Đọc 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69" y="4202870"/>
            <a:ext cx="4088478" cy="24905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63495" y="2373618"/>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1</a:t>
            </a:r>
            <a:endParaRPr lang="en-GB" sz="3600">
              <a:solidFill>
                <a:prstClr val="black"/>
              </a:solidFill>
            </a:endParaRPr>
          </a:p>
        </p:txBody>
      </p:sp>
      <p:sp>
        <p:nvSpPr>
          <p:cNvPr id="9" name="Rectangle 8"/>
          <p:cNvSpPr/>
          <p:nvPr/>
        </p:nvSpPr>
        <p:spPr>
          <a:xfrm>
            <a:off x="263495" y="4783089"/>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a:t>
            </a:r>
            <a:r>
              <a:rPr lang="vi-VN" sz="3600" b="1">
                <a:solidFill>
                  <a:srgbClr val="0D0D0D"/>
                </a:solidFill>
                <a:latin typeface="Times New Roman" panose="02020603050405020304" pitchFamily="18" charset="0"/>
                <a:ea typeface="Arial" panose="020B0604020202020204" pitchFamily="34" charset="0"/>
              </a:rPr>
              <a:t>2</a:t>
            </a:r>
            <a:endParaRPr lang="en-GB" sz="3600">
              <a:solidFill>
                <a:prstClr val="black"/>
              </a:solidFill>
            </a:endParaRPr>
          </a:p>
        </p:txBody>
      </p:sp>
      <p:sp>
        <p:nvSpPr>
          <p:cNvPr id="10" name="Rectangle 9"/>
          <p:cNvSpPr/>
          <p:nvPr/>
        </p:nvSpPr>
        <p:spPr>
          <a:xfrm>
            <a:off x="10381868" y="4999338"/>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a:t>
            </a:r>
            <a:r>
              <a:rPr lang="vi-VN" sz="3600" b="1" smtClean="0">
                <a:solidFill>
                  <a:srgbClr val="0D0D0D"/>
                </a:solidFill>
                <a:latin typeface="Times New Roman" panose="02020603050405020304" pitchFamily="18" charset="0"/>
                <a:ea typeface="Arial" panose="020B0604020202020204" pitchFamily="34" charset="0"/>
              </a:rPr>
              <a:t>4</a:t>
            </a:r>
            <a:endParaRPr lang="en-GB" sz="3600">
              <a:solidFill>
                <a:prstClr val="black"/>
              </a:solidFill>
            </a:endParaRPr>
          </a:p>
        </p:txBody>
      </p:sp>
      <p:sp>
        <p:nvSpPr>
          <p:cNvPr id="11" name="Rectangle 10"/>
          <p:cNvSpPr/>
          <p:nvPr/>
        </p:nvSpPr>
        <p:spPr>
          <a:xfrm>
            <a:off x="10381868" y="2265147"/>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a:t>
            </a:r>
            <a:r>
              <a:rPr lang="vi-VN" sz="3600" b="1" smtClean="0">
                <a:solidFill>
                  <a:srgbClr val="0D0D0D"/>
                </a:solidFill>
                <a:latin typeface="Times New Roman" panose="02020603050405020304" pitchFamily="18" charset="0"/>
                <a:ea typeface="Arial" panose="020B0604020202020204" pitchFamily="34" charset="0"/>
              </a:rPr>
              <a:t>3</a:t>
            </a:r>
            <a:endParaRPr lang="en-GB" sz="3600">
              <a:solidFill>
                <a:prstClr val="black"/>
              </a:solidFill>
            </a:endParaRPr>
          </a:p>
        </p:txBody>
      </p:sp>
    </p:spTree>
    <p:extLst>
      <p:ext uri="{BB962C8B-B14F-4D97-AF65-F5344CB8AC3E}">
        <p14:creationId xmlns:p14="http://schemas.microsoft.com/office/powerpoint/2010/main" val="146385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80">
                                          <p:stCondLst>
                                            <p:cond delay="0"/>
                                          </p:stCondLst>
                                        </p:cTn>
                                        <p:tgtEl>
                                          <p:spTgt spid="9"/>
                                        </p:tgtEl>
                                      </p:cBhvr>
                                    </p:animEffect>
                                    <p:anim calcmode="lin" valueType="num">
                                      <p:cBhvr>
                                        <p:cTn id="4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2" dur="26">
                                          <p:stCondLst>
                                            <p:cond delay="650"/>
                                          </p:stCondLst>
                                        </p:cTn>
                                        <p:tgtEl>
                                          <p:spTgt spid="9"/>
                                        </p:tgtEl>
                                      </p:cBhvr>
                                      <p:to x="100000" y="60000"/>
                                    </p:animScale>
                                    <p:animScale>
                                      <p:cBhvr>
                                        <p:cTn id="53" dur="166" decel="50000">
                                          <p:stCondLst>
                                            <p:cond delay="676"/>
                                          </p:stCondLst>
                                        </p:cTn>
                                        <p:tgtEl>
                                          <p:spTgt spid="9"/>
                                        </p:tgtEl>
                                      </p:cBhvr>
                                      <p:to x="100000" y="100000"/>
                                    </p:animScale>
                                    <p:animScale>
                                      <p:cBhvr>
                                        <p:cTn id="54" dur="26">
                                          <p:stCondLst>
                                            <p:cond delay="1312"/>
                                          </p:stCondLst>
                                        </p:cTn>
                                        <p:tgtEl>
                                          <p:spTgt spid="9"/>
                                        </p:tgtEl>
                                      </p:cBhvr>
                                      <p:to x="100000" y="80000"/>
                                    </p:animScale>
                                    <p:animScale>
                                      <p:cBhvr>
                                        <p:cTn id="55" dur="166" decel="50000">
                                          <p:stCondLst>
                                            <p:cond delay="1338"/>
                                          </p:stCondLst>
                                        </p:cTn>
                                        <p:tgtEl>
                                          <p:spTgt spid="9"/>
                                        </p:tgtEl>
                                      </p:cBhvr>
                                      <p:to x="100000" y="100000"/>
                                    </p:animScale>
                                    <p:animScale>
                                      <p:cBhvr>
                                        <p:cTn id="56" dur="26">
                                          <p:stCondLst>
                                            <p:cond delay="1642"/>
                                          </p:stCondLst>
                                        </p:cTn>
                                        <p:tgtEl>
                                          <p:spTgt spid="9"/>
                                        </p:tgtEl>
                                      </p:cBhvr>
                                      <p:to x="100000" y="90000"/>
                                    </p:animScale>
                                    <p:animScale>
                                      <p:cBhvr>
                                        <p:cTn id="57" dur="166" decel="50000">
                                          <p:stCondLst>
                                            <p:cond delay="1668"/>
                                          </p:stCondLst>
                                        </p:cTn>
                                        <p:tgtEl>
                                          <p:spTgt spid="9"/>
                                        </p:tgtEl>
                                      </p:cBhvr>
                                      <p:to x="100000" y="100000"/>
                                    </p:animScale>
                                    <p:animScale>
                                      <p:cBhvr>
                                        <p:cTn id="58" dur="26">
                                          <p:stCondLst>
                                            <p:cond delay="1808"/>
                                          </p:stCondLst>
                                        </p:cTn>
                                        <p:tgtEl>
                                          <p:spTgt spid="9"/>
                                        </p:tgtEl>
                                      </p:cBhvr>
                                      <p:to x="100000" y="95000"/>
                                    </p:animScale>
                                    <p:animScale>
                                      <p:cBhvr>
                                        <p:cTn id="59" dur="166" decel="50000">
                                          <p:stCondLst>
                                            <p:cond delay="1834"/>
                                          </p:stCondLst>
                                        </p:cTn>
                                        <p:tgtEl>
                                          <p:spTgt spid="9"/>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80">
                                          <p:stCondLst>
                                            <p:cond delay="0"/>
                                          </p:stCondLst>
                                        </p:cTn>
                                        <p:tgtEl>
                                          <p:spTgt spid="6"/>
                                        </p:tgtEl>
                                      </p:cBhvr>
                                    </p:animEffect>
                                    <p:anim calcmode="lin" valueType="num">
                                      <p:cBhvr>
                                        <p:cTn id="6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8" dur="26">
                                          <p:stCondLst>
                                            <p:cond delay="650"/>
                                          </p:stCondLst>
                                        </p:cTn>
                                        <p:tgtEl>
                                          <p:spTgt spid="6"/>
                                        </p:tgtEl>
                                      </p:cBhvr>
                                      <p:to x="100000" y="60000"/>
                                    </p:animScale>
                                    <p:animScale>
                                      <p:cBhvr>
                                        <p:cTn id="69" dur="166" decel="50000">
                                          <p:stCondLst>
                                            <p:cond delay="676"/>
                                          </p:stCondLst>
                                        </p:cTn>
                                        <p:tgtEl>
                                          <p:spTgt spid="6"/>
                                        </p:tgtEl>
                                      </p:cBhvr>
                                      <p:to x="100000" y="100000"/>
                                    </p:animScale>
                                    <p:animScale>
                                      <p:cBhvr>
                                        <p:cTn id="70" dur="26">
                                          <p:stCondLst>
                                            <p:cond delay="1312"/>
                                          </p:stCondLst>
                                        </p:cTn>
                                        <p:tgtEl>
                                          <p:spTgt spid="6"/>
                                        </p:tgtEl>
                                      </p:cBhvr>
                                      <p:to x="100000" y="80000"/>
                                    </p:animScale>
                                    <p:animScale>
                                      <p:cBhvr>
                                        <p:cTn id="71" dur="166" decel="50000">
                                          <p:stCondLst>
                                            <p:cond delay="1338"/>
                                          </p:stCondLst>
                                        </p:cTn>
                                        <p:tgtEl>
                                          <p:spTgt spid="6"/>
                                        </p:tgtEl>
                                      </p:cBhvr>
                                      <p:to x="100000" y="100000"/>
                                    </p:animScale>
                                    <p:animScale>
                                      <p:cBhvr>
                                        <p:cTn id="72" dur="26">
                                          <p:stCondLst>
                                            <p:cond delay="1642"/>
                                          </p:stCondLst>
                                        </p:cTn>
                                        <p:tgtEl>
                                          <p:spTgt spid="6"/>
                                        </p:tgtEl>
                                      </p:cBhvr>
                                      <p:to x="100000" y="90000"/>
                                    </p:animScale>
                                    <p:animScale>
                                      <p:cBhvr>
                                        <p:cTn id="73" dur="166" decel="50000">
                                          <p:stCondLst>
                                            <p:cond delay="1668"/>
                                          </p:stCondLst>
                                        </p:cTn>
                                        <p:tgtEl>
                                          <p:spTgt spid="6"/>
                                        </p:tgtEl>
                                      </p:cBhvr>
                                      <p:to x="100000" y="100000"/>
                                    </p:animScale>
                                    <p:animScale>
                                      <p:cBhvr>
                                        <p:cTn id="74" dur="26">
                                          <p:stCondLst>
                                            <p:cond delay="1808"/>
                                          </p:stCondLst>
                                        </p:cTn>
                                        <p:tgtEl>
                                          <p:spTgt spid="6"/>
                                        </p:tgtEl>
                                      </p:cBhvr>
                                      <p:to x="100000" y="95000"/>
                                    </p:animScale>
                                    <p:animScale>
                                      <p:cBhvr>
                                        <p:cTn id="75" dur="166" decel="50000">
                                          <p:stCondLst>
                                            <p:cond delay="1834"/>
                                          </p:stCondLst>
                                        </p:cTn>
                                        <p:tgtEl>
                                          <p:spTgt spid="6"/>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down)">
                                      <p:cBhvr>
                                        <p:cTn id="80" dur="580">
                                          <p:stCondLst>
                                            <p:cond delay="0"/>
                                          </p:stCondLst>
                                        </p:cTn>
                                        <p:tgtEl>
                                          <p:spTgt spid="5"/>
                                        </p:tgtEl>
                                      </p:cBhvr>
                                    </p:animEffect>
                                    <p:anim calcmode="lin" valueType="num">
                                      <p:cBhvr>
                                        <p:cTn id="8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6" dur="26">
                                          <p:stCondLst>
                                            <p:cond delay="650"/>
                                          </p:stCondLst>
                                        </p:cTn>
                                        <p:tgtEl>
                                          <p:spTgt spid="5"/>
                                        </p:tgtEl>
                                      </p:cBhvr>
                                      <p:to x="100000" y="60000"/>
                                    </p:animScale>
                                    <p:animScale>
                                      <p:cBhvr>
                                        <p:cTn id="87" dur="166" decel="50000">
                                          <p:stCondLst>
                                            <p:cond delay="676"/>
                                          </p:stCondLst>
                                        </p:cTn>
                                        <p:tgtEl>
                                          <p:spTgt spid="5"/>
                                        </p:tgtEl>
                                      </p:cBhvr>
                                      <p:to x="100000" y="100000"/>
                                    </p:animScale>
                                    <p:animScale>
                                      <p:cBhvr>
                                        <p:cTn id="88" dur="26">
                                          <p:stCondLst>
                                            <p:cond delay="1312"/>
                                          </p:stCondLst>
                                        </p:cTn>
                                        <p:tgtEl>
                                          <p:spTgt spid="5"/>
                                        </p:tgtEl>
                                      </p:cBhvr>
                                      <p:to x="100000" y="80000"/>
                                    </p:animScale>
                                    <p:animScale>
                                      <p:cBhvr>
                                        <p:cTn id="89" dur="166" decel="50000">
                                          <p:stCondLst>
                                            <p:cond delay="1338"/>
                                          </p:stCondLst>
                                        </p:cTn>
                                        <p:tgtEl>
                                          <p:spTgt spid="5"/>
                                        </p:tgtEl>
                                      </p:cBhvr>
                                      <p:to x="100000" y="100000"/>
                                    </p:animScale>
                                    <p:animScale>
                                      <p:cBhvr>
                                        <p:cTn id="90" dur="26">
                                          <p:stCondLst>
                                            <p:cond delay="1642"/>
                                          </p:stCondLst>
                                        </p:cTn>
                                        <p:tgtEl>
                                          <p:spTgt spid="5"/>
                                        </p:tgtEl>
                                      </p:cBhvr>
                                      <p:to x="100000" y="90000"/>
                                    </p:animScale>
                                    <p:animScale>
                                      <p:cBhvr>
                                        <p:cTn id="91" dur="166" decel="50000">
                                          <p:stCondLst>
                                            <p:cond delay="1668"/>
                                          </p:stCondLst>
                                        </p:cTn>
                                        <p:tgtEl>
                                          <p:spTgt spid="5"/>
                                        </p:tgtEl>
                                      </p:cBhvr>
                                      <p:to x="100000" y="100000"/>
                                    </p:animScale>
                                    <p:animScale>
                                      <p:cBhvr>
                                        <p:cTn id="92" dur="26">
                                          <p:stCondLst>
                                            <p:cond delay="1808"/>
                                          </p:stCondLst>
                                        </p:cTn>
                                        <p:tgtEl>
                                          <p:spTgt spid="5"/>
                                        </p:tgtEl>
                                      </p:cBhvr>
                                      <p:to x="100000" y="95000"/>
                                    </p:animScale>
                                    <p:animScale>
                                      <p:cBhvr>
                                        <p:cTn id="93" dur="166" decel="50000">
                                          <p:stCondLst>
                                            <p:cond delay="1834"/>
                                          </p:stCondLst>
                                        </p:cTn>
                                        <p:tgtEl>
                                          <p:spTgt spid="5"/>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down)">
                                      <p:cBhvr>
                                        <p:cTn id="96" dur="580">
                                          <p:stCondLst>
                                            <p:cond delay="0"/>
                                          </p:stCondLst>
                                        </p:cTn>
                                        <p:tgtEl>
                                          <p:spTgt spid="11"/>
                                        </p:tgtEl>
                                      </p:cBhvr>
                                    </p:animEffect>
                                    <p:anim calcmode="lin" valueType="num">
                                      <p:cBhvr>
                                        <p:cTn id="9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
                                        </p:tgtEl>
                                      </p:cBhvr>
                                      <p:to x="100000" y="60000"/>
                                    </p:animScale>
                                    <p:animScale>
                                      <p:cBhvr>
                                        <p:cTn id="103" dur="166" decel="50000">
                                          <p:stCondLst>
                                            <p:cond delay="676"/>
                                          </p:stCondLst>
                                        </p:cTn>
                                        <p:tgtEl>
                                          <p:spTgt spid="11"/>
                                        </p:tgtEl>
                                      </p:cBhvr>
                                      <p:to x="100000" y="100000"/>
                                    </p:animScale>
                                    <p:animScale>
                                      <p:cBhvr>
                                        <p:cTn id="104" dur="26">
                                          <p:stCondLst>
                                            <p:cond delay="1312"/>
                                          </p:stCondLst>
                                        </p:cTn>
                                        <p:tgtEl>
                                          <p:spTgt spid="11"/>
                                        </p:tgtEl>
                                      </p:cBhvr>
                                      <p:to x="100000" y="80000"/>
                                    </p:animScale>
                                    <p:animScale>
                                      <p:cBhvr>
                                        <p:cTn id="105" dur="166" decel="50000">
                                          <p:stCondLst>
                                            <p:cond delay="1338"/>
                                          </p:stCondLst>
                                        </p:cTn>
                                        <p:tgtEl>
                                          <p:spTgt spid="11"/>
                                        </p:tgtEl>
                                      </p:cBhvr>
                                      <p:to x="100000" y="100000"/>
                                    </p:animScale>
                                    <p:animScale>
                                      <p:cBhvr>
                                        <p:cTn id="106" dur="26">
                                          <p:stCondLst>
                                            <p:cond delay="1642"/>
                                          </p:stCondLst>
                                        </p:cTn>
                                        <p:tgtEl>
                                          <p:spTgt spid="11"/>
                                        </p:tgtEl>
                                      </p:cBhvr>
                                      <p:to x="100000" y="90000"/>
                                    </p:animScale>
                                    <p:animScale>
                                      <p:cBhvr>
                                        <p:cTn id="107" dur="166" decel="50000">
                                          <p:stCondLst>
                                            <p:cond delay="1668"/>
                                          </p:stCondLst>
                                        </p:cTn>
                                        <p:tgtEl>
                                          <p:spTgt spid="11"/>
                                        </p:tgtEl>
                                      </p:cBhvr>
                                      <p:to x="100000" y="100000"/>
                                    </p:animScale>
                                    <p:animScale>
                                      <p:cBhvr>
                                        <p:cTn id="108" dur="26">
                                          <p:stCondLst>
                                            <p:cond delay="1808"/>
                                          </p:stCondLst>
                                        </p:cTn>
                                        <p:tgtEl>
                                          <p:spTgt spid="11"/>
                                        </p:tgtEl>
                                      </p:cBhvr>
                                      <p:to x="100000" y="95000"/>
                                    </p:animScale>
                                    <p:animScale>
                                      <p:cBhvr>
                                        <p:cTn id="109" dur="166" decel="50000">
                                          <p:stCondLst>
                                            <p:cond delay="1834"/>
                                          </p:stCondLst>
                                        </p:cTn>
                                        <p:tgtEl>
                                          <p:spTgt spid="11"/>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wipe(down)">
                                      <p:cBhvr>
                                        <p:cTn id="114" dur="580">
                                          <p:stCondLst>
                                            <p:cond delay="0"/>
                                          </p:stCondLst>
                                        </p:cTn>
                                        <p:tgtEl>
                                          <p:spTgt spid="7"/>
                                        </p:tgtEl>
                                      </p:cBhvr>
                                    </p:animEffect>
                                    <p:anim calcmode="lin" valueType="num">
                                      <p:cBhvr>
                                        <p:cTn id="1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20" dur="26">
                                          <p:stCondLst>
                                            <p:cond delay="650"/>
                                          </p:stCondLst>
                                        </p:cTn>
                                        <p:tgtEl>
                                          <p:spTgt spid="7"/>
                                        </p:tgtEl>
                                      </p:cBhvr>
                                      <p:to x="100000" y="60000"/>
                                    </p:animScale>
                                    <p:animScale>
                                      <p:cBhvr>
                                        <p:cTn id="121" dur="166" decel="50000">
                                          <p:stCondLst>
                                            <p:cond delay="676"/>
                                          </p:stCondLst>
                                        </p:cTn>
                                        <p:tgtEl>
                                          <p:spTgt spid="7"/>
                                        </p:tgtEl>
                                      </p:cBhvr>
                                      <p:to x="100000" y="100000"/>
                                    </p:animScale>
                                    <p:animScale>
                                      <p:cBhvr>
                                        <p:cTn id="122" dur="26">
                                          <p:stCondLst>
                                            <p:cond delay="1312"/>
                                          </p:stCondLst>
                                        </p:cTn>
                                        <p:tgtEl>
                                          <p:spTgt spid="7"/>
                                        </p:tgtEl>
                                      </p:cBhvr>
                                      <p:to x="100000" y="80000"/>
                                    </p:animScale>
                                    <p:animScale>
                                      <p:cBhvr>
                                        <p:cTn id="123" dur="166" decel="50000">
                                          <p:stCondLst>
                                            <p:cond delay="1338"/>
                                          </p:stCondLst>
                                        </p:cTn>
                                        <p:tgtEl>
                                          <p:spTgt spid="7"/>
                                        </p:tgtEl>
                                      </p:cBhvr>
                                      <p:to x="100000" y="100000"/>
                                    </p:animScale>
                                    <p:animScale>
                                      <p:cBhvr>
                                        <p:cTn id="124" dur="26">
                                          <p:stCondLst>
                                            <p:cond delay="1642"/>
                                          </p:stCondLst>
                                        </p:cTn>
                                        <p:tgtEl>
                                          <p:spTgt spid="7"/>
                                        </p:tgtEl>
                                      </p:cBhvr>
                                      <p:to x="100000" y="90000"/>
                                    </p:animScale>
                                    <p:animScale>
                                      <p:cBhvr>
                                        <p:cTn id="125" dur="166" decel="50000">
                                          <p:stCondLst>
                                            <p:cond delay="1668"/>
                                          </p:stCondLst>
                                        </p:cTn>
                                        <p:tgtEl>
                                          <p:spTgt spid="7"/>
                                        </p:tgtEl>
                                      </p:cBhvr>
                                      <p:to x="100000" y="100000"/>
                                    </p:animScale>
                                    <p:animScale>
                                      <p:cBhvr>
                                        <p:cTn id="126" dur="26">
                                          <p:stCondLst>
                                            <p:cond delay="1808"/>
                                          </p:stCondLst>
                                        </p:cTn>
                                        <p:tgtEl>
                                          <p:spTgt spid="7"/>
                                        </p:tgtEl>
                                      </p:cBhvr>
                                      <p:to x="100000" y="95000"/>
                                    </p:animScale>
                                    <p:animScale>
                                      <p:cBhvr>
                                        <p:cTn id="127" dur="166" decel="50000">
                                          <p:stCondLst>
                                            <p:cond delay="1834"/>
                                          </p:stCondLst>
                                        </p:cTn>
                                        <p:tgtEl>
                                          <p:spTgt spid="7"/>
                                        </p:tgtEl>
                                      </p:cBhvr>
                                      <p:to x="100000" y="100000"/>
                                    </p:animScale>
                                  </p:childTnLst>
                                </p:cTn>
                              </p:par>
                              <p:par>
                                <p:cTn id="128" presetID="26" presetClass="entr" presetSubtype="0" fill="hold" grpId="0" nodeType="with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wipe(down)">
                                      <p:cBhvr>
                                        <p:cTn id="130" dur="580">
                                          <p:stCondLst>
                                            <p:cond delay="0"/>
                                          </p:stCondLst>
                                        </p:cTn>
                                        <p:tgtEl>
                                          <p:spTgt spid="10"/>
                                        </p:tgtEl>
                                      </p:cBhvr>
                                    </p:animEffect>
                                    <p:anim calcmode="lin" valueType="num">
                                      <p:cBhvr>
                                        <p:cTn id="1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6" dur="26">
                                          <p:stCondLst>
                                            <p:cond delay="650"/>
                                          </p:stCondLst>
                                        </p:cTn>
                                        <p:tgtEl>
                                          <p:spTgt spid="10"/>
                                        </p:tgtEl>
                                      </p:cBhvr>
                                      <p:to x="100000" y="60000"/>
                                    </p:animScale>
                                    <p:animScale>
                                      <p:cBhvr>
                                        <p:cTn id="137" dur="166" decel="50000">
                                          <p:stCondLst>
                                            <p:cond delay="676"/>
                                          </p:stCondLst>
                                        </p:cTn>
                                        <p:tgtEl>
                                          <p:spTgt spid="10"/>
                                        </p:tgtEl>
                                      </p:cBhvr>
                                      <p:to x="100000" y="100000"/>
                                    </p:animScale>
                                    <p:animScale>
                                      <p:cBhvr>
                                        <p:cTn id="138" dur="26">
                                          <p:stCondLst>
                                            <p:cond delay="1312"/>
                                          </p:stCondLst>
                                        </p:cTn>
                                        <p:tgtEl>
                                          <p:spTgt spid="10"/>
                                        </p:tgtEl>
                                      </p:cBhvr>
                                      <p:to x="100000" y="80000"/>
                                    </p:animScale>
                                    <p:animScale>
                                      <p:cBhvr>
                                        <p:cTn id="139" dur="166" decel="50000">
                                          <p:stCondLst>
                                            <p:cond delay="1338"/>
                                          </p:stCondLst>
                                        </p:cTn>
                                        <p:tgtEl>
                                          <p:spTgt spid="10"/>
                                        </p:tgtEl>
                                      </p:cBhvr>
                                      <p:to x="100000" y="100000"/>
                                    </p:animScale>
                                    <p:animScale>
                                      <p:cBhvr>
                                        <p:cTn id="140" dur="26">
                                          <p:stCondLst>
                                            <p:cond delay="1642"/>
                                          </p:stCondLst>
                                        </p:cTn>
                                        <p:tgtEl>
                                          <p:spTgt spid="10"/>
                                        </p:tgtEl>
                                      </p:cBhvr>
                                      <p:to x="100000" y="90000"/>
                                    </p:animScale>
                                    <p:animScale>
                                      <p:cBhvr>
                                        <p:cTn id="141" dur="166" decel="50000">
                                          <p:stCondLst>
                                            <p:cond delay="1668"/>
                                          </p:stCondLst>
                                        </p:cTn>
                                        <p:tgtEl>
                                          <p:spTgt spid="10"/>
                                        </p:tgtEl>
                                      </p:cBhvr>
                                      <p:to x="100000" y="100000"/>
                                    </p:animScale>
                                    <p:animScale>
                                      <p:cBhvr>
                                        <p:cTn id="142" dur="26">
                                          <p:stCondLst>
                                            <p:cond delay="1808"/>
                                          </p:stCondLst>
                                        </p:cTn>
                                        <p:tgtEl>
                                          <p:spTgt spid="10"/>
                                        </p:tgtEl>
                                      </p:cBhvr>
                                      <p:to x="100000" y="95000"/>
                                    </p:animScale>
                                    <p:animScale>
                                      <p:cBhvr>
                                        <p:cTn id="14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16106" y="453478"/>
            <a:ext cx="3454792" cy="646331"/>
          </a:xfrm>
          <a:prstGeom prst="rect">
            <a:avLst/>
          </a:prstGeom>
        </p:spPr>
        <p:txBody>
          <a:bodyPr wrap="none">
            <a:spAutoFit/>
          </a:bodyPr>
          <a:lstStyle/>
          <a:p>
            <a:r>
              <a:rPr lang="en-US" sz="3600" b="1">
                <a:latin typeface="Times New Roman" panose="02020603050405020304" pitchFamily="18" charset="0"/>
                <a:ea typeface="Calibri" panose="020F0502020204030204" pitchFamily="34" charset="0"/>
              </a:rPr>
              <a:t>Tóm tắt văn bản</a:t>
            </a:r>
            <a:endParaRPr lang="en-GB" sz="3600"/>
          </a:p>
        </p:txBody>
      </p:sp>
      <p:sp>
        <p:nvSpPr>
          <p:cNvPr id="11" name="Rectangle 10"/>
          <p:cNvSpPr/>
          <p:nvPr/>
        </p:nvSpPr>
        <p:spPr>
          <a:xfrm>
            <a:off x="392601" y="1389762"/>
            <a:ext cx="8738361" cy="4832092"/>
          </a:xfrm>
          <a:prstGeom prst="rect">
            <a:avLst/>
          </a:prstGeom>
        </p:spPr>
        <p:txBody>
          <a:bodyPr wrap="square">
            <a:spAutoFit/>
          </a:bodyPr>
          <a:lstStyle/>
          <a:p>
            <a:pPr algn="just">
              <a:spcAft>
                <a:spcPts val="0"/>
              </a:spcAft>
            </a:pPr>
            <a:r>
              <a:rPr lang="en-US" sz="2800">
                <a:latin typeface="Times New Roman" panose="02020603050405020304" pitchFamily="18" charset="0"/>
                <a:ea typeface="Calibri" panose="020F0502020204030204" pitchFamily="34" charset="0"/>
              </a:rPr>
              <a:t>Ngô Tử Văn là một kẻ sĩ nổi tiếng khẳng khái, chính trực vốn không chịu được sự tác yêu tác quái của hồn tên tướng giặc bại trận nên đã đốt đền thờ của hắn, trừ hại cho dân. Tên hung thần quyết kiện Tử Văn ở âm phủ. Tử Văn được thổ thần mách bảo về tung tích và tội ác của tên tướng giặc, đồng thời bày cho chàng cách đối phó với hắn. Xuống dưới Minh ti, trước mặt Diêm Vương, Tử Văn đã dũng cảm vạch trần tội ác của tên hung thần. Công lý được thực thi: tên tướng giặc bị trừng trị, thổ thần được phục chức, Tử Văn được sống lại, sau đó được nhận chức Phán sự đền Tản Viên chuyên trông coi việc xử án.</a:t>
            </a:r>
            <a:endParaRPr lang="en-GB" sz="2800">
              <a:effectLst/>
              <a:latin typeface="Times New Roman" panose="02020603050405020304" pitchFamily="18" charset="0"/>
              <a:ea typeface="Calibri" panose="020F0502020204030204" pitchFamily="34" charset="0"/>
            </a:endParaRPr>
          </a:p>
        </p:txBody>
      </p:sp>
      <p:pic>
        <p:nvPicPr>
          <p:cNvPr id="14" name="Picture 13"/>
          <p:cNvPicPr>
            <a:picLocks noChangeAspect="1"/>
          </p:cNvPicPr>
          <p:nvPr/>
        </p:nvPicPr>
        <p:blipFill rotWithShape="1">
          <a:blip r:embed="rId6"/>
          <a:srcRect l="38531"/>
          <a:stretch/>
        </p:blipFill>
        <p:spPr>
          <a:xfrm flipH="1">
            <a:off x="9130962" y="3203039"/>
            <a:ext cx="3061038" cy="2923441"/>
          </a:xfrm>
          <a:prstGeom prst="rect">
            <a:avLst/>
          </a:prstGeom>
        </p:spPr>
      </p:pic>
    </p:spTree>
    <p:extLst>
      <p:ext uri="{BB962C8B-B14F-4D97-AF65-F5344CB8AC3E}">
        <p14:creationId xmlns:p14="http://schemas.microsoft.com/office/powerpoint/2010/main" val="32967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1053134" y="3683893"/>
            <a:ext cx="9991309" cy="1288691"/>
            <a:chOff x="3324403" y="5577041"/>
            <a:chExt cx="19985219" cy="1107242"/>
          </a:xfrm>
        </p:grpSpPr>
        <p:sp>
          <p:nvSpPr>
            <p:cNvPr id="22" name="Rectangle 21"/>
            <p:cNvSpPr/>
            <p:nvPr/>
          </p:nvSpPr>
          <p:spPr>
            <a:xfrm>
              <a:off x="4519657" y="5577041"/>
              <a:ext cx="18789965" cy="110724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7739772" y="5699775"/>
              <a:ext cx="15569850" cy="819768"/>
            </a:xfrm>
            <a:prstGeom prst="rect">
              <a:avLst/>
            </a:prstGeom>
            <a:noFill/>
          </p:spPr>
          <p:txBody>
            <a:bodyPr wrap="square" rtlCol="0">
              <a:spAutoFit/>
            </a:bodyPr>
            <a:lstStyle/>
            <a:p>
              <a:r>
                <a:rPr lang="vi-VN" sz="2800" smtClean="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Tử Văn vâng lời</a:t>
              </a:r>
              <a:r>
                <a:rPr lang="vi-VN" sz="2800" i="1">
                  <a:latin typeface="Times New Roman" panose="02020603050405020304" pitchFamily="18" charset="0"/>
                  <a:cs typeface="Times New Roman" panose="02020603050405020304" pitchFamily="18" charset="0"/>
                </a:rPr>
                <a:t>…như cám vậy</a:t>
              </a:r>
              <a:r>
                <a:rPr lang="vi-VN" sz="2800">
                  <a:latin typeface="Times New Roman" panose="02020603050405020304" pitchFamily="18" charset="0"/>
                  <a:cs typeface="Times New Roman" panose="02020603050405020304" pitchFamily="18" charset="0"/>
                </a:rPr>
                <a:t>”): Cuộc đấu tranh giành công lí của Tử Văn ở âm cung.</a:t>
              </a:r>
              <a:endParaRPr lang="en-GB" sz="2800">
                <a:latin typeface="Times New Roman" panose="02020603050405020304" pitchFamily="18" charset="0"/>
                <a:cs typeface="Times New Roman" panose="02020603050405020304" pitchFamily="18" charset="0"/>
              </a:endParaRPr>
            </a:p>
          </p:txBody>
        </p:sp>
        <p:sp>
          <p:nvSpPr>
            <p:cNvPr id="24" name="Right Arrow Callout 23"/>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4BACC6"/>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25" name="Rectangle 24"/>
            <p:cNvSpPr/>
            <p:nvPr/>
          </p:nvSpPr>
          <p:spPr>
            <a:xfrm>
              <a:off x="3324403" y="5907578"/>
              <a:ext cx="4214394" cy="449550"/>
            </a:xfrm>
            <a:prstGeom prst="rect">
              <a:avLst/>
            </a:prstGeom>
          </p:spPr>
          <p:txBody>
            <a:bodyPr wrap="square">
              <a:spAutoFit/>
            </a:bodyPr>
            <a:lstStyle/>
            <a:p>
              <a:pPr lvl="0" algn="ctr" defTabSz="457109">
                <a:defRPr/>
              </a:pPr>
              <a:r>
                <a:rPr lang="en-US" sz="2800" b="1">
                  <a:latin typeface="Times New Roman" panose="02020603050405020304" pitchFamily="18" charset="0"/>
                  <a:cs typeface="Times New Roman" panose="02020603050405020304" pitchFamily="18" charset="0"/>
                </a:rPr>
                <a:t>Phần </a:t>
              </a:r>
              <a:r>
                <a:rPr lang="vi-VN" sz="2800" b="1" smtClean="0">
                  <a:latin typeface="Times New Roman" panose="02020603050405020304" pitchFamily="18" charset="0"/>
                  <a:cs typeface="Times New Roman" panose="02020603050405020304" pitchFamily="18" charset="0"/>
                </a:rPr>
                <a:t>3</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1068125" y="5152569"/>
            <a:ext cx="9976319" cy="1394893"/>
            <a:chOff x="3324403" y="5577041"/>
            <a:chExt cx="19955236" cy="1107242"/>
          </a:xfrm>
        </p:grpSpPr>
        <p:sp>
          <p:nvSpPr>
            <p:cNvPr id="27" name="Rectangle 26"/>
            <p:cNvSpPr/>
            <p:nvPr/>
          </p:nvSpPr>
          <p:spPr>
            <a:xfrm>
              <a:off x="4519657" y="5577041"/>
              <a:ext cx="18759981" cy="110724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TextBox 27"/>
            <p:cNvSpPr txBox="1"/>
            <p:nvPr/>
          </p:nvSpPr>
          <p:spPr>
            <a:xfrm>
              <a:off x="7739772" y="5699775"/>
              <a:ext cx="15539867" cy="757354"/>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Còn lại: Ngô Tử Văn được tiến cử giữ chức Phán sự đền Tản Viên; lời bình của tác giả cuối truyện.</a:t>
              </a:r>
              <a:endParaRPr lang="en-GB" sz="2800">
                <a:latin typeface="Times New Roman" panose="02020603050405020304" pitchFamily="18" charset="0"/>
                <a:cs typeface="Times New Roman" panose="02020603050405020304" pitchFamily="18" charset="0"/>
              </a:endParaRPr>
            </a:p>
          </p:txBody>
        </p:sp>
        <p:sp>
          <p:nvSpPr>
            <p:cNvPr id="29" name="Right Arrow Callout 28"/>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30" name="Rectangle 29"/>
            <p:cNvSpPr/>
            <p:nvPr/>
          </p:nvSpPr>
          <p:spPr>
            <a:xfrm>
              <a:off x="3324403" y="5871300"/>
              <a:ext cx="4214395" cy="415323"/>
            </a:xfrm>
            <a:prstGeom prst="rect">
              <a:avLst/>
            </a:prstGeom>
          </p:spPr>
          <p:txBody>
            <a:bodyPr wrap="square">
              <a:spAutoFit/>
            </a:bodyPr>
            <a:lstStyle/>
            <a:p>
              <a:pPr lvl="0" algn="ctr" defTabSz="457109">
                <a:defRPr/>
              </a:pPr>
              <a:r>
                <a:rPr lang="en-US" sz="2800" b="1">
                  <a:latin typeface="Times New Roman" panose="02020603050405020304" pitchFamily="18" charset="0"/>
                  <a:cs typeface="Times New Roman" panose="02020603050405020304" pitchFamily="18" charset="0"/>
                </a:rPr>
                <a:t>Phần </a:t>
              </a:r>
              <a:r>
                <a:rPr lang="vi-VN" sz="2800" b="1" smtClean="0">
                  <a:latin typeface="Times New Roman" panose="02020603050405020304" pitchFamily="18" charset="0"/>
                  <a:cs typeface="Times New Roman" panose="02020603050405020304" pitchFamily="18" charset="0"/>
                </a:rPr>
                <a:t>4</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a:off x="1028270" y="1003203"/>
            <a:ext cx="10016175" cy="1131875"/>
            <a:chOff x="3274665" y="5577041"/>
            <a:chExt cx="20034957" cy="1107242"/>
          </a:xfrm>
        </p:grpSpPr>
        <p:sp>
          <p:nvSpPr>
            <p:cNvPr id="32" name="Rectangle 31"/>
            <p:cNvSpPr/>
            <p:nvPr/>
          </p:nvSpPr>
          <p:spPr>
            <a:xfrm>
              <a:off x="4519657" y="5577041"/>
              <a:ext cx="18789965" cy="110724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p:cNvSpPr txBox="1"/>
            <p:nvPr/>
          </p:nvSpPr>
          <p:spPr>
            <a:xfrm>
              <a:off x="7739772" y="5699775"/>
              <a:ext cx="15569850" cy="843019"/>
            </a:xfrm>
            <a:prstGeom prst="rect">
              <a:avLst/>
            </a:prstGeom>
            <a:noFill/>
          </p:spPr>
          <p:txBody>
            <a:bodyPr wrap="square" rtlCol="0">
              <a:spAutoFit/>
            </a:bodyPr>
            <a:lstStyle/>
            <a:p>
              <a:pPr lvl="0" defTabSz="457109">
                <a:lnSpc>
                  <a:spcPts val="2999"/>
                </a:lnSpc>
              </a:pPr>
              <a:r>
                <a:rPr lang="en-US" sz="2800">
                  <a:latin typeface="Times New Roman" panose="02020603050405020304" pitchFamily="18" charset="0"/>
                  <a:cs typeface="Times New Roman" panose="02020603050405020304" pitchFamily="18" charset="0"/>
                </a:rPr>
                <a:t>(“</a:t>
              </a:r>
              <a:r>
                <a:rPr lang="nb-NO" sz="2800">
                  <a:latin typeface="Times New Roman" panose="02020603050405020304" pitchFamily="18" charset="0"/>
                  <a:cs typeface="Times New Roman" panose="02020603050405020304" pitchFamily="18" charset="0"/>
                </a:rPr>
                <a:t>Ngô Tử Văn</a:t>
              </a:r>
              <a:r>
                <a:rPr lang="en-US" sz="2800" i="1">
                  <a:latin typeface="Times New Roman" panose="02020603050405020304" pitchFamily="18" charset="0"/>
                  <a:cs typeface="Times New Roman" panose="02020603050405020304" pitchFamily="18" charset="0"/>
                </a:rPr>
                <a:t>….không cần gì cả</a:t>
              </a:r>
              <a:r>
                <a:rPr lang="nb-NO" sz="2800" i="1">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a:t>
              </a:r>
              <a:r>
                <a:rPr lang="nb-NO"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Ngô Tử Văn đốt đền tên tướng giặc họ </a:t>
              </a:r>
              <a:r>
                <a:rPr lang="en-US" sz="2800" smtClean="0">
                  <a:latin typeface="Times New Roman" panose="02020603050405020304" pitchFamily="18" charset="0"/>
                  <a:cs typeface="Times New Roman" panose="02020603050405020304" pitchFamily="18" charset="0"/>
                </a:rPr>
                <a:t>Thôi</a:t>
              </a:r>
              <a:r>
                <a:rPr kumimoji="0" lang="vi-VN" sz="2800"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Right Arrow Callout 33"/>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4BACC6"/>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35" name="Rectangle 34"/>
            <p:cNvSpPr/>
            <p:nvPr/>
          </p:nvSpPr>
          <p:spPr>
            <a:xfrm>
              <a:off x="3274665" y="5869256"/>
              <a:ext cx="4214394" cy="511833"/>
            </a:xfrm>
            <a:prstGeom prst="rect">
              <a:avLst/>
            </a:prstGeom>
          </p:spPr>
          <p:txBody>
            <a:bodyPr wrap="square">
              <a:spAutoFit/>
            </a:bodyPr>
            <a:lstStyle/>
            <a:p>
              <a:pPr lvl="0" algn="ctr" defTabSz="457109">
                <a:defRPr/>
              </a:pPr>
              <a:r>
                <a:rPr lang="en-US" sz="2800" b="1">
                  <a:latin typeface="Times New Roman" panose="02020603050405020304" pitchFamily="18" charset="0"/>
                  <a:cs typeface="Times New Roman" panose="02020603050405020304" pitchFamily="18" charset="0"/>
                </a:rPr>
                <a:t>Phần 1</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1024322" y="2256560"/>
            <a:ext cx="10044128" cy="1384995"/>
            <a:chOff x="3236784" y="5539436"/>
            <a:chExt cx="20090871" cy="1208210"/>
          </a:xfrm>
        </p:grpSpPr>
        <p:sp>
          <p:nvSpPr>
            <p:cNvPr id="37" name="Rectangle 36"/>
            <p:cNvSpPr/>
            <p:nvPr/>
          </p:nvSpPr>
          <p:spPr>
            <a:xfrm>
              <a:off x="4519657" y="5577041"/>
              <a:ext cx="18759981" cy="110724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7787788" y="5539436"/>
              <a:ext cx="15539867" cy="1208210"/>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(“Đốt đền xong</a:t>
              </a:r>
              <a:r>
                <a:rPr lang="vi-VN" sz="2800" i="1">
                  <a:latin typeface="Times New Roman" panose="02020603050405020304" pitchFamily="18" charset="0"/>
                  <a:cs typeface="Times New Roman" panose="02020603050405020304" pitchFamily="18" charset="0"/>
                </a:rPr>
                <a:t>… khó lòng thoát nạn.</a:t>
              </a:r>
              <a:r>
                <a:rPr lang="vi-VN" sz="2800">
                  <a:latin typeface="Times New Roman" panose="02020603050405020304" pitchFamily="18" charset="0"/>
                  <a:cs typeface="Times New Roman" panose="02020603050405020304" pitchFamily="18" charset="0"/>
                </a:rPr>
                <a:t>”): Cuộc gặp gỡ giữa Ngô Tử Văn với tên tướng giặc họ Thôi và với vị Thổ công.</a:t>
              </a:r>
              <a:endParaRPr lang="en-GB" sz="2800">
                <a:latin typeface="Times New Roman" panose="02020603050405020304" pitchFamily="18" charset="0"/>
                <a:cs typeface="Times New Roman" panose="02020603050405020304" pitchFamily="18" charset="0"/>
              </a:endParaRPr>
            </a:p>
          </p:txBody>
        </p:sp>
        <p:sp>
          <p:nvSpPr>
            <p:cNvPr id="39" name="Right Arrow Callout 38"/>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40" name="Rectangle 39"/>
            <p:cNvSpPr/>
            <p:nvPr/>
          </p:nvSpPr>
          <p:spPr>
            <a:xfrm>
              <a:off x="3236784" y="5867135"/>
              <a:ext cx="4214395" cy="456435"/>
            </a:xfrm>
            <a:prstGeom prst="rect">
              <a:avLst/>
            </a:prstGeom>
          </p:spPr>
          <p:txBody>
            <a:bodyPr wrap="square">
              <a:spAutoFit/>
            </a:bodyPr>
            <a:lstStyle/>
            <a:p>
              <a:pPr lvl="0" algn="ctr" defTabSz="457109">
                <a:defRPr/>
              </a:pPr>
              <a:r>
                <a:rPr lang="en-US" sz="2800" b="1">
                  <a:latin typeface="Times New Roman" panose="02020603050405020304" pitchFamily="18" charset="0"/>
                  <a:cs typeface="Times New Roman" panose="02020603050405020304" pitchFamily="18" charset="0"/>
                </a:rPr>
                <a:t>Phần </a:t>
              </a:r>
              <a:r>
                <a:rPr lang="vi-VN" sz="2800" b="1" smtClean="0">
                  <a:latin typeface="Times New Roman" panose="02020603050405020304" pitchFamily="18" charset="0"/>
                  <a:cs typeface="Times New Roman" panose="02020603050405020304" pitchFamily="18" charset="0"/>
                </a:rPr>
                <a:t>2</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 name="Rectangle 1"/>
          <p:cNvSpPr/>
          <p:nvPr/>
        </p:nvSpPr>
        <p:spPr>
          <a:xfrm>
            <a:off x="4698614" y="19565"/>
            <a:ext cx="2595582" cy="830997"/>
          </a:xfrm>
          <a:prstGeom prst="rect">
            <a:avLst/>
          </a:prstGeom>
        </p:spPr>
        <p:txBody>
          <a:bodyPr wrap="none">
            <a:spAutoFit/>
          </a:bodyPr>
          <a:lstStyle/>
          <a:p>
            <a:r>
              <a:rPr lang="en-US" sz="4800" b="1">
                <a:solidFill>
                  <a:srgbClr val="0070C0"/>
                </a:solidFill>
                <a:latin typeface="Times New Roman" panose="02020603050405020304" pitchFamily="18" charset="0"/>
                <a:ea typeface="Calibri" panose="020F0502020204030204" pitchFamily="34" charset="0"/>
              </a:rPr>
              <a:t>b. Bố cục</a:t>
            </a:r>
            <a:endParaRPr lang="en-GB" sz="4800"/>
          </a:p>
        </p:txBody>
      </p:sp>
      <p:grpSp>
        <p:nvGrpSpPr>
          <p:cNvPr id="41" name="组合 1"/>
          <p:cNvGrpSpPr>
            <a:grpSpLocks/>
          </p:cNvGrpSpPr>
          <p:nvPr/>
        </p:nvGrpSpPr>
        <p:grpSpPr bwMode="auto">
          <a:xfrm rot="5239797">
            <a:off x="279152" y="-589816"/>
            <a:ext cx="2041970" cy="2590800"/>
            <a:chOff x="3668724" y="2428713"/>
            <a:chExt cx="4715515" cy="5272906"/>
          </a:xfrm>
        </p:grpSpPr>
        <p:pic>
          <p:nvPicPr>
            <p:cNvPr id="42"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531905" y="2428713"/>
              <a:ext cx="3852334"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90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66286" y="137698"/>
            <a:ext cx="4985019" cy="812530"/>
          </a:xfrm>
          <a:prstGeom prst="rect">
            <a:avLst/>
          </a:prstGeom>
        </p:spPr>
        <p:txBody>
          <a:bodyPr wrap="none">
            <a:spAutoFit/>
          </a:bodyPr>
          <a:lstStyle/>
          <a:p>
            <a:pPr algn="just">
              <a:lnSpc>
                <a:spcPct val="130000"/>
              </a:lnSpc>
              <a:spcAft>
                <a:spcPts val="0"/>
              </a:spcAft>
            </a:pPr>
            <a:r>
              <a:rPr lang="pt-BR" sz="3600" b="1" kern="100">
                <a:solidFill>
                  <a:srgbClr val="0070C0"/>
                </a:solidFill>
                <a:latin typeface="Times New Roman" panose="02020603050405020304" pitchFamily="18" charset="0"/>
                <a:ea typeface="Calibri" panose="020F0502020204030204" pitchFamily="34" charset="0"/>
              </a:rPr>
              <a:t>3. Nhân vật Ngô Tử Văn</a:t>
            </a:r>
            <a:endParaRPr lang="en-GB" sz="3600">
              <a:effectLst/>
              <a:latin typeface="Times New Roman" panose="02020603050405020304" pitchFamily="18" charset="0"/>
              <a:ea typeface="Calibri" panose="020F0502020204030204" pitchFamily="34" charset="0"/>
            </a:endParaRPr>
          </a:p>
        </p:txBody>
      </p:sp>
      <p:sp>
        <p:nvSpPr>
          <p:cNvPr id="11" name="Rectangle 10"/>
          <p:cNvSpPr/>
          <p:nvPr/>
        </p:nvSpPr>
        <p:spPr>
          <a:xfrm>
            <a:off x="3521979" y="792557"/>
            <a:ext cx="5147563" cy="812530"/>
          </a:xfrm>
          <a:prstGeom prst="rect">
            <a:avLst/>
          </a:prstGeom>
        </p:spPr>
        <p:txBody>
          <a:bodyPr wrap="none">
            <a:spAutoFit/>
          </a:bodyPr>
          <a:lstStyle/>
          <a:p>
            <a:pPr algn="just">
              <a:lnSpc>
                <a:spcPct val="130000"/>
              </a:lnSpc>
              <a:spcAft>
                <a:spcPts val="0"/>
              </a:spcAft>
            </a:pPr>
            <a:r>
              <a:rPr lang="pt-BR" sz="3600" b="1" kern="100">
                <a:solidFill>
                  <a:srgbClr val="FF0000"/>
                </a:solidFill>
                <a:latin typeface="Times New Roman" panose="02020603050405020304" pitchFamily="18" charset="0"/>
                <a:ea typeface="Calibri" panose="020F0502020204030204" pitchFamily="34" charset="0"/>
              </a:rPr>
              <a:t>3.1. Lai lịch của nhân vật</a:t>
            </a:r>
            <a:endParaRPr lang="en-GB" sz="3600">
              <a:effectLst/>
              <a:latin typeface="Times New Roman" panose="02020603050405020304" pitchFamily="18" charset="0"/>
              <a:ea typeface="Calibri" panose="020F050202020403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93" y="1706444"/>
            <a:ext cx="2631114" cy="3705794"/>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18795" b="82651" l="9125" r="55500"/>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a:off x="-210285" y="4106378"/>
            <a:ext cx="4220524" cy="2919195"/>
          </a:xfrm>
          <a:prstGeom prst="rect">
            <a:avLst/>
          </a:prstGeom>
        </p:spPr>
      </p:pic>
      <p:sp>
        <p:nvSpPr>
          <p:cNvPr id="14" name="Oval 13"/>
          <p:cNvSpPr/>
          <p:nvPr/>
        </p:nvSpPr>
        <p:spPr>
          <a:xfrm>
            <a:off x="3088067" y="1910187"/>
            <a:ext cx="212223" cy="230571"/>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defTabSz="2177278" eaLnBrk="1" fontAlgn="auto" latinLnBrk="0" hangingPunct="1">
              <a:lnSpc>
                <a:spcPts val="6000"/>
              </a:lnSpc>
              <a:spcBef>
                <a:spcPts val="0"/>
              </a:spcBef>
              <a:spcAft>
                <a:spcPts val="0"/>
              </a:spcAft>
              <a:buClrTx/>
              <a:buSzTx/>
              <a:buFontTx/>
              <a:buNone/>
              <a:tabLst/>
              <a:defRPr/>
            </a:pPr>
            <a:endParaRPr kumimoji="0" lang="en-US" sz="4400" b="1" i="0" u="none" strike="noStrike" kern="0" cap="none" spc="0" normalizeH="0" baseline="0" noProof="0" smtClean="0">
              <a:ln>
                <a:noFill/>
              </a:ln>
              <a:solidFill>
                <a:prstClr val="black"/>
              </a:solidFill>
              <a:effectLst/>
              <a:uLnTx/>
              <a:uFillTx/>
              <a:latin typeface="Arial" pitchFamily="34" charset="0"/>
              <a:ea typeface="+mn-ea"/>
              <a:cs typeface="Arial" panose="020B0604020202020204" pitchFamily="34" charset="0"/>
            </a:endParaRPr>
          </a:p>
        </p:txBody>
      </p:sp>
      <p:sp>
        <p:nvSpPr>
          <p:cNvPr id="15" name="Oval 14"/>
          <p:cNvSpPr/>
          <p:nvPr/>
        </p:nvSpPr>
        <p:spPr>
          <a:xfrm>
            <a:off x="3120080" y="2717703"/>
            <a:ext cx="212223" cy="230571"/>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defTabSz="2177278" eaLnBrk="1" fontAlgn="auto" latinLnBrk="0" hangingPunct="1">
              <a:lnSpc>
                <a:spcPts val="6000"/>
              </a:lnSpc>
              <a:spcBef>
                <a:spcPts val="0"/>
              </a:spcBef>
              <a:spcAft>
                <a:spcPts val="0"/>
              </a:spcAft>
              <a:buClrTx/>
              <a:buSzTx/>
              <a:buFontTx/>
              <a:buNone/>
              <a:tabLst/>
              <a:defRPr/>
            </a:pPr>
            <a:endParaRPr kumimoji="0" lang="en-US" sz="4400" b="1" i="0" u="none" strike="noStrike" kern="0" cap="none" spc="0" normalizeH="0" baseline="0" noProof="0" smtClean="0">
              <a:ln>
                <a:noFill/>
              </a:ln>
              <a:solidFill>
                <a:prstClr val="black"/>
              </a:solidFill>
              <a:effectLst/>
              <a:uLnTx/>
              <a:uFillTx/>
              <a:latin typeface="Arial" pitchFamily="34" charset="0"/>
              <a:ea typeface="+mn-ea"/>
              <a:cs typeface="Arial" panose="020B0604020202020204" pitchFamily="34" charset="0"/>
            </a:endParaRPr>
          </a:p>
        </p:txBody>
      </p:sp>
      <p:sp>
        <p:nvSpPr>
          <p:cNvPr id="16" name="Oval 15"/>
          <p:cNvSpPr/>
          <p:nvPr/>
        </p:nvSpPr>
        <p:spPr>
          <a:xfrm>
            <a:off x="3120079" y="3615284"/>
            <a:ext cx="212223" cy="230571"/>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defTabSz="2177278" eaLnBrk="1" fontAlgn="auto" latinLnBrk="0" hangingPunct="1">
              <a:lnSpc>
                <a:spcPts val="6000"/>
              </a:lnSpc>
              <a:spcBef>
                <a:spcPts val="0"/>
              </a:spcBef>
              <a:spcAft>
                <a:spcPts val="0"/>
              </a:spcAft>
              <a:buClrTx/>
              <a:buSzTx/>
              <a:buFontTx/>
              <a:buNone/>
              <a:tabLst/>
              <a:defRPr/>
            </a:pPr>
            <a:endParaRPr kumimoji="0" lang="en-US" sz="4400" b="1" i="0" u="none" strike="noStrike" kern="0" cap="none" spc="0" normalizeH="0" baseline="0" noProof="0" smtClean="0">
              <a:ln>
                <a:noFill/>
              </a:ln>
              <a:solidFill>
                <a:prstClr val="black"/>
              </a:solidFill>
              <a:effectLst/>
              <a:uLnTx/>
              <a:uFillTx/>
              <a:latin typeface="Arial" pitchFamily="34" charset="0"/>
              <a:ea typeface="+mn-ea"/>
              <a:cs typeface="Arial" panose="020B0604020202020204" pitchFamily="34" charset="0"/>
            </a:endParaRPr>
          </a:p>
        </p:txBody>
      </p:sp>
      <p:sp>
        <p:nvSpPr>
          <p:cNvPr id="17" name="Rectangle 16"/>
          <p:cNvSpPr/>
          <p:nvPr/>
        </p:nvSpPr>
        <p:spPr>
          <a:xfrm>
            <a:off x="3300290" y="1745336"/>
            <a:ext cx="5624810" cy="584775"/>
          </a:xfrm>
          <a:prstGeom prst="rect">
            <a:avLst/>
          </a:prstGeom>
        </p:spPr>
        <p:txBody>
          <a:bodyPr wrap="none">
            <a:spAutoFit/>
          </a:bodyPr>
          <a:lstStyle/>
          <a:p>
            <a:r>
              <a:rPr lang="pt-BR" sz="3200" b="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 họ:</a:t>
            </a:r>
            <a:r>
              <a:rPr lang="pt-BR" sz="32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Ngô Tử Văn tên là Soạn</a:t>
            </a:r>
            <a:endParaRPr lang="en-GB" sz="3200">
              <a:latin typeface="Times New Roman" panose="02020603050405020304" pitchFamily="18" charset="0"/>
              <a:cs typeface="Times New Roman" panose="02020603050405020304" pitchFamily="18" charset="0"/>
            </a:endParaRPr>
          </a:p>
        </p:txBody>
      </p:sp>
      <p:sp>
        <p:nvSpPr>
          <p:cNvPr id="18" name="Rectangle 17"/>
          <p:cNvSpPr/>
          <p:nvPr/>
        </p:nvSpPr>
        <p:spPr>
          <a:xfrm>
            <a:off x="3332303" y="2487270"/>
            <a:ext cx="8671972" cy="584775"/>
          </a:xfrm>
          <a:prstGeom prst="rect">
            <a:avLst/>
          </a:prstGeom>
        </p:spPr>
        <p:txBody>
          <a:bodyPr wrap="square">
            <a:spAutoFit/>
          </a:bodyPr>
          <a:lstStyle/>
          <a:p>
            <a:r>
              <a:rPr lang="pt-BR" sz="3200" b="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Quê quán</a:t>
            </a:r>
            <a:r>
              <a:rPr lang="pt-BR" sz="32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người huyện Yên Dũng, đất Lạng Giang</a:t>
            </a:r>
            <a:endParaRPr lang="en-GB" sz="3200">
              <a:latin typeface="Times New Roman" panose="02020603050405020304" pitchFamily="18" charset="0"/>
              <a:cs typeface="Times New Roman" panose="02020603050405020304" pitchFamily="18" charset="0"/>
            </a:endParaRPr>
          </a:p>
        </p:txBody>
      </p:sp>
      <p:sp>
        <p:nvSpPr>
          <p:cNvPr id="19" name="Rectangle 18"/>
          <p:cNvSpPr/>
          <p:nvPr/>
        </p:nvSpPr>
        <p:spPr>
          <a:xfrm>
            <a:off x="3436473" y="3409876"/>
            <a:ext cx="8567801" cy="1569660"/>
          </a:xfrm>
          <a:prstGeom prst="rect">
            <a:avLst/>
          </a:prstGeom>
        </p:spPr>
        <p:txBody>
          <a:bodyPr wrap="square">
            <a:spAutoFit/>
          </a:bodyPr>
          <a:lstStyle/>
          <a:p>
            <a:pPr algn="just"/>
            <a:r>
              <a:rPr lang="en-US" sz="3200" b="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 cách</a:t>
            </a:r>
            <a:r>
              <a:rPr lang="en-US" sz="32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Chàng vốn khảng khái, nóng nảy, thấy sự tà gian</a:t>
            </a:r>
            <a:r>
              <a:rPr lang="en-US" sz="3200" i="1">
                <a:solidFill>
                  <a:srgbClr val="333333"/>
                </a:solidFill>
                <a:latin typeface="Times New Roman" panose="02020603050405020304" pitchFamily="18" charset="0"/>
                <a:ea typeface="Calibri" panose="020F0502020204030204" pitchFamily="34" charset="0"/>
                <a:cs typeface="Times New Roman" panose="02020603050405020304" pitchFamily="18" charset="0"/>
              </a:rPr>
              <a:t> thì không thể chịu được, vùng Bắc người ta vẫn khen là một</a:t>
            </a:r>
            <a:r>
              <a:rPr lang="pt-BR" sz="3200" i="1">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người cương trực</a:t>
            </a:r>
            <a:r>
              <a:rPr lang="en-US" sz="320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4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animBg="1"/>
      <p:bldP spid="15" grpId="0" animBg="1"/>
      <p:bldP spid="16" grpId="0" animBg="1"/>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Kết quả hình ảnh cho thể loại truyền k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8787" y="1087789"/>
            <a:ext cx="3773213" cy="50386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44194" y="4842967"/>
            <a:ext cx="12954000" cy="899862"/>
          </a:xfrm>
          <a:prstGeom prst="rect">
            <a:avLst/>
          </a:prstGeom>
          <a:noFill/>
        </p:spPr>
        <p:txBody>
          <a:bodyPr wrap="square" rtlCol="0">
            <a:spAutoFit/>
          </a:bodyPr>
          <a:lstStyle/>
          <a:p>
            <a:pPr marL="0" marR="0" lvl="0" indent="0" algn="just" defTabSz="2177278" eaLnBrk="1" fontAlgn="auto" latinLnBrk="0" hangingPunct="1">
              <a:lnSpc>
                <a:spcPts val="7000"/>
              </a:lnSpc>
              <a:spcBef>
                <a:spcPts val="0"/>
              </a:spcBef>
              <a:spcAft>
                <a:spcPts val="0"/>
              </a:spcAft>
              <a:buClrTx/>
              <a:buSzTx/>
              <a:buFontTx/>
              <a:buNone/>
              <a:tabLst/>
              <a:defRPr/>
            </a:pPr>
            <a:endParaRPr kumimoji="0" lang="vi-VN" sz="4600" b="1" i="0" u="none" strike="noStrike" kern="0" cap="none" spc="0" normalizeH="0" baseline="0" noProof="0" dirty="0" smtClean="0">
              <a:ln>
                <a:noFill/>
              </a:ln>
              <a:solidFill>
                <a:prstClr val="black"/>
              </a:solidFill>
              <a:effectLst/>
              <a:uLnTx/>
              <a:uFillTx/>
              <a:cs typeface="Arial" pitchFamily="34" charset="0"/>
            </a:endParaRPr>
          </a:p>
        </p:txBody>
      </p:sp>
      <p:sp>
        <p:nvSpPr>
          <p:cNvPr id="20" name="Rounded Rectangle 19"/>
          <p:cNvSpPr/>
          <p:nvPr/>
        </p:nvSpPr>
        <p:spPr>
          <a:xfrm>
            <a:off x="1055802" y="1614658"/>
            <a:ext cx="7006441" cy="3334413"/>
          </a:xfrm>
          <a:prstGeom prst="roundRect">
            <a:avLst>
              <a:gd name="adj" fmla="val 4030"/>
            </a:avLst>
          </a:prstGeom>
          <a:solidFill>
            <a:sysClr val="window" lastClr="FFFFFF"/>
          </a:solidFill>
          <a:ln w="38100" cap="flat" cmpd="sng" algn="ctr">
            <a:solidFill>
              <a:srgbClr val="4F81BD">
                <a:shade val="50000"/>
              </a:srgbClr>
            </a:solidFill>
            <a:prstDash val="sysDot"/>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 name="Rectangle 20"/>
          <p:cNvSpPr/>
          <p:nvPr/>
        </p:nvSpPr>
        <p:spPr>
          <a:xfrm>
            <a:off x="1116127" y="1761226"/>
            <a:ext cx="6885790" cy="3046988"/>
          </a:xfrm>
          <a:prstGeom prst="rect">
            <a:avLst/>
          </a:prstGeom>
        </p:spPr>
        <p:txBody>
          <a:bodyPr wrap="square">
            <a:spAutoFit/>
          </a:bodyPr>
          <a:lstStyle/>
          <a:p>
            <a:pPr lvl="0" algn="ctr">
              <a:spcAft>
                <a:spcPts val="0"/>
              </a:spcAft>
            </a:pPr>
            <a:r>
              <a:rPr lang="vi-VN" sz="3200" b="1" kern="100">
                <a:solidFill>
                  <a:srgbClr val="0D0D0D"/>
                </a:solidFill>
                <a:latin typeface="Times New Roman" panose="02020603050405020304" pitchFamily="18" charset="0"/>
                <a:ea typeface="Calibri" panose="020F0502020204030204" pitchFamily="34" charset="0"/>
              </a:rPr>
              <a:t>Nhận </a:t>
            </a:r>
            <a:r>
              <a:rPr lang="vi-VN" sz="3200" b="1" kern="100" smtClean="0">
                <a:solidFill>
                  <a:srgbClr val="0D0D0D"/>
                </a:solidFill>
                <a:latin typeface="Times New Roman" panose="02020603050405020304" pitchFamily="18" charset="0"/>
                <a:ea typeface="Calibri" panose="020F0502020204030204" pitchFamily="34" charset="0"/>
              </a:rPr>
              <a:t>xét</a:t>
            </a:r>
          </a:p>
          <a:p>
            <a:pPr lvl="0" algn="just">
              <a:spcAft>
                <a:spcPts val="0"/>
              </a:spcAft>
            </a:pPr>
            <a:r>
              <a:rPr lang="vi-VN" sz="3200" smtClean="0">
                <a:solidFill>
                  <a:srgbClr val="0D0D0D"/>
                </a:solidFill>
                <a:latin typeface="Times New Roman" panose="02020603050405020304" pitchFamily="18" charset="0"/>
                <a:ea typeface="Calibri" panose="020F0502020204030204" pitchFamily="34" charset="0"/>
              </a:rPr>
              <a:t>Nhân </a:t>
            </a:r>
            <a:r>
              <a:rPr lang="vi-VN" sz="3200">
                <a:solidFill>
                  <a:srgbClr val="0D0D0D"/>
                </a:solidFill>
                <a:latin typeface="Times New Roman" panose="02020603050405020304" pitchFamily="18" charset="0"/>
                <a:ea typeface="Calibri" panose="020F0502020204030204" pitchFamily="34" charset="0"/>
              </a:rPr>
              <a:t>vật Ngô Tử Văn được giới thiệu theo công thức truyền thống của văn học trung đại: tên, quê quán cụ thể, </a:t>
            </a:r>
            <a:r>
              <a:rPr lang="vi-VN" sz="3200">
                <a:latin typeface="Times New Roman" panose="02020603050405020304" pitchFamily="18" charset="0"/>
                <a:ea typeface="Calibri" panose="020F0502020204030204" pitchFamily="34" charset="0"/>
              </a:rPr>
              <a:t>đặc biệt là tính tình, phẩm chất bằng những từ ngữ khẳng định, khen ngợi.</a:t>
            </a:r>
            <a:endParaRPr lang="en-GB" sz="3200">
              <a:effectLst/>
              <a:latin typeface="Times New Roman" panose="02020603050405020304" pitchFamily="18" charset="0"/>
              <a:ea typeface="Calibri" panose="020F0502020204030204" pitchFamily="34" charset="0"/>
            </a:endParaRPr>
          </a:p>
        </p:txBody>
      </p:sp>
      <p:pic>
        <p:nvPicPr>
          <p:cNvPr id="22"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9080" y="278427"/>
            <a:ext cx="6452324" cy="1077218"/>
          </a:xfrm>
          <a:prstGeom prst="rect">
            <a:avLst/>
          </a:prstGeom>
        </p:spPr>
        <p:txBody>
          <a:bodyPr wrap="square">
            <a:spAutoFit/>
          </a:bodyPr>
          <a:lstStyle/>
          <a:p>
            <a:pPr algn="ctr"/>
            <a:r>
              <a:rPr lang="en-US" sz="3200" b="1">
                <a:latin typeface="Times New Roman" panose="02020603050405020304" pitchFamily="18" charset="0"/>
                <a:cs typeface="Times New Roman" panose="02020603050405020304" pitchFamily="18" charset="0"/>
              </a:rPr>
              <a:t>3.2. Nhân vật Ngô Tử Văn trong tương quan với các nhân vật </a:t>
            </a:r>
            <a:r>
              <a:rPr lang="en-US" sz="3200" b="1" smtClean="0">
                <a:latin typeface="Times New Roman" panose="02020603050405020304" pitchFamily="18" charset="0"/>
                <a:cs typeface="Times New Roman" panose="02020603050405020304" pitchFamily="18" charset="0"/>
              </a:rPr>
              <a:t>khác</a:t>
            </a:r>
            <a:endParaRPr lang="en-GB" sz="3200">
              <a:latin typeface="Times New Roman" panose="02020603050405020304" pitchFamily="18" charset="0"/>
              <a:cs typeface="Times New Roman" panose="02020603050405020304" pitchFamily="18" charset="0"/>
            </a:endParaRPr>
          </a:p>
        </p:txBody>
      </p:sp>
      <p:pic>
        <p:nvPicPr>
          <p:cNvPr id="20" name="Picture 2" descr="Kết quả hình ảnh cho thể loại truyền k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463" y="1087788"/>
            <a:ext cx="3316435" cy="50386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6">
                    <a14:imgEffect>
                      <a14:backgroundRemoval t="18795" b="82651" l="9125" r="55500"/>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a:off x="-210285" y="4106378"/>
            <a:ext cx="4220524" cy="2919195"/>
          </a:xfrm>
          <a:prstGeom prst="rect">
            <a:avLst/>
          </a:prstGeom>
        </p:spPr>
      </p:pic>
      <p:grpSp>
        <p:nvGrpSpPr>
          <p:cNvPr id="22" name="组合 1"/>
          <p:cNvGrpSpPr>
            <a:grpSpLocks/>
          </p:cNvGrpSpPr>
          <p:nvPr/>
        </p:nvGrpSpPr>
        <p:grpSpPr bwMode="auto">
          <a:xfrm rot="5239797">
            <a:off x="233319" y="-550397"/>
            <a:ext cx="2108200" cy="2590800"/>
            <a:chOff x="3668724" y="1507724"/>
            <a:chExt cx="4868459" cy="5272906"/>
          </a:xfrm>
        </p:grpSpPr>
        <p:pic>
          <p:nvPicPr>
            <p:cNvPr id="23" name="图片 14"/>
            <p:cNvPicPr>
              <a:picLocks noChangeAspect="1"/>
            </p:cNvPicPr>
            <p:nvPr/>
          </p:nvPicPr>
          <p:blipFill>
            <a:blip r:embed="rId7"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5"/>
            <p:cNvPicPr>
              <a:picLocks noChangeAspect="1"/>
            </p:cNvPicPr>
            <p:nvPr/>
          </p:nvPicPr>
          <p:blipFill>
            <a:blip r:embed="rId8"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6"/>
            <p:cNvPicPr>
              <a:picLocks noChangeAspect="1"/>
            </p:cNvPicPr>
            <p:nvPr/>
          </p:nvPicPr>
          <p:blipFill>
            <a:blip r:embed="rId8"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245" y="1405763"/>
            <a:ext cx="7679021" cy="48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49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1000"/>
                                        <p:tgtEl>
                                          <p:spTgt spid="13314"/>
                                        </p:tgtEl>
                                      </p:cBhvr>
                                    </p:animEffect>
                                    <p:anim calcmode="lin" valueType="num">
                                      <p:cBhvr>
                                        <p:cTn id="15" dur="1000" fill="hold"/>
                                        <p:tgtEl>
                                          <p:spTgt spid="13314"/>
                                        </p:tgtEl>
                                        <p:attrNameLst>
                                          <p:attrName>ppt_x</p:attrName>
                                        </p:attrNameLst>
                                      </p:cBhvr>
                                      <p:tavLst>
                                        <p:tav tm="0">
                                          <p:val>
                                            <p:strVal val="#ppt_x"/>
                                          </p:val>
                                        </p:tav>
                                        <p:tav tm="100000">
                                          <p:val>
                                            <p:strVal val="#ppt_x"/>
                                          </p:val>
                                        </p:tav>
                                      </p:tavLst>
                                    </p:anim>
                                    <p:anim calcmode="lin" valueType="num">
                                      <p:cBhvr>
                                        <p:cTn id="16"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5" name="Rounded Rectangle 4"/>
          <p:cNvSpPr/>
          <p:nvPr/>
        </p:nvSpPr>
        <p:spPr>
          <a:xfrm>
            <a:off x="1389888" y="228600"/>
            <a:ext cx="5669280" cy="22128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24023" y="365528"/>
            <a:ext cx="5201009" cy="1938992"/>
          </a:xfrm>
          <a:prstGeom prst="rect">
            <a:avLst/>
          </a:prstGeom>
        </p:spPr>
        <p:txBody>
          <a:bodyPr wrap="square">
            <a:spAutoFit/>
          </a:bodyPr>
          <a:lstStyle/>
          <a:p>
            <a:pPr algn="ctr"/>
            <a:r>
              <a:rPr lang="vi-VN" sz="4000" b="1" smtClean="0">
                <a:solidFill>
                  <a:srgbClr val="FFFF00"/>
                </a:solidFill>
                <a:latin typeface="Times New Roman" panose="02020603050405020304" pitchFamily="18" charset="0"/>
                <a:ea typeface="Calibri" panose="020F0502020204030204" pitchFamily="34" charset="0"/>
              </a:rPr>
              <a:t>Ngô Tử Văn</a:t>
            </a:r>
            <a:r>
              <a:rPr lang="pt-BR" sz="4000" b="1" smtClean="0">
                <a:solidFill>
                  <a:srgbClr val="FFFF00"/>
                </a:solidFill>
                <a:latin typeface="Times New Roman" panose="02020603050405020304" pitchFamily="18" charset="0"/>
                <a:ea typeface="Calibri" panose="020F0502020204030204" pitchFamily="34" charset="0"/>
              </a:rPr>
              <a:t> </a:t>
            </a:r>
            <a:r>
              <a:rPr lang="pt-BR" sz="4000" b="1">
                <a:solidFill>
                  <a:srgbClr val="FFFF00"/>
                </a:solidFill>
                <a:latin typeface="Times New Roman" panose="02020603050405020304" pitchFamily="18" charset="0"/>
                <a:ea typeface="Calibri" panose="020F0502020204030204" pitchFamily="34" charset="0"/>
              </a:rPr>
              <a:t>trong mối tương quan với viên bách hộ họ Thôi</a:t>
            </a:r>
            <a:endParaRPr lang="en-GB" sz="4000">
              <a:solidFill>
                <a:srgbClr val="FFFF00"/>
              </a:solidFill>
            </a:endParaRPr>
          </a:p>
        </p:txBody>
      </p:sp>
    </p:spTree>
    <p:extLst>
      <p:ext uri="{BB962C8B-B14F-4D97-AF65-F5344CB8AC3E}">
        <p14:creationId xmlns:p14="http://schemas.microsoft.com/office/powerpoint/2010/main" val="360754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31672098"/>
              </p:ext>
            </p:extLst>
          </p:nvPr>
        </p:nvGraphicFramePr>
        <p:xfrm>
          <a:off x="320040" y="654368"/>
          <a:ext cx="5843016" cy="499286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843016"/>
              </a:tblGrid>
              <a:tr h="1109710">
                <a:tc>
                  <a:txBody>
                    <a:bodyPr/>
                    <a:lstStyle/>
                    <a:p>
                      <a:pPr algn="just">
                        <a:lnSpc>
                          <a:spcPct val="130000"/>
                        </a:lnSpc>
                        <a:spcAft>
                          <a:spcPts val="0"/>
                        </a:spcAft>
                        <a:tabLst>
                          <a:tab pos="1386840" algn="l"/>
                        </a:tabLst>
                      </a:pPr>
                      <a:r>
                        <a:rPr lang="pt-BR" sz="2800" b="1">
                          <a:solidFill>
                            <a:srgbClr val="0070C0"/>
                          </a:solidFill>
                          <a:effectLst/>
                          <a:latin typeface="Times New Roman" panose="02020603050405020304" pitchFamily="18" charset="0"/>
                          <a:ea typeface="MS Mincho"/>
                          <a:cs typeface="Times New Roman" panose="02020603050405020304" pitchFamily="18" charset="0"/>
                        </a:rPr>
                        <a:t>Nhóm 1:</a:t>
                      </a:r>
                      <a:r>
                        <a:rPr lang="pt-BR" sz="2800" b="1">
                          <a:solidFill>
                            <a:srgbClr val="0D0D0D"/>
                          </a:solidFill>
                          <a:effectLst/>
                          <a:latin typeface="Times New Roman" panose="02020603050405020304" pitchFamily="18" charset="0"/>
                          <a:ea typeface="MS Mincho"/>
                          <a:cs typeface="Times New Roman" panose="02020603050405020304" pitchFamily="18" charset="0"/>
                        </a:rPr>
                        <a:t> </a:t>
                      </a:r>
                      <a:r>
                        <a:rPr lang="pt-BR" sz="2800" b="1">
                          <a:effectLst/>
                          <a:latin typeface="Times New Roman" panose="02020603050405020304" pitchFamily="18" charset="0"/>
                          <a:ea typeface="Calibri" panose="020F0502020204030204" pitchFamily="34" charset="0"/>
                          <a:cs typeface="Times New Roman" panose="02020603050405020304" pitchFamily="18" charset="0"/>
                        </a:rPr>
                        <a:t>Tìm hiểu NTV trong mối tương quan với viên bách hộ họ Thôi</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3329130">
                <a:tc>
                  <a:txBody>
                    <a:bodyPr/>
                    <a:lstStyle/>
                    <a:p>
                      <a:pPr algn="ctr">
                        <a:lnSpc>
                          <a:spcPct val="130000"/>
                        </a:lnSpc>
                        <a:spcAft>
                          <a:spcPts val="0"/>
                        </a:spcAft>
                        <a:tabLst>
                          <a:tab pos="1386840" algn="l"/>
                        </a:tabLst>
                      </a:pPr>
                      <a:r>
                        <a:rPr lang="pt-BR" sz="2800" b="1">
                          <a:solidFill>
                            <a:srgbClr val="0D0D0D"/>
                          </a:solidFill>
                          <a:effectLst/>
                          <a:latin typeface="Times New Roman" panose="02020603050405020304" pitchFamily="18" charset="0"/>
                          <a:ea typeface="MS Mincho"/>
                          <a:cs typeface="Times New Roman" panose="02020603050405020304" pitchFamily="18" charset="0"/>
                        </a:rPr>
                        <a:t>Yêu </a:t>
                      </a:r>
                      <a:r>
                        <a:rPr lang="pt-BR" sz="2800" b="1" smtClean="0">
                          <a:solidFill>
                            <a:srgbClr val="0D0D0D"/>
                          </a:solidFill>
                          <a:effectLst/>
                          <a:latin typeface="Times New Roman" panose="02020603050405020304" pitchFamily="18" charset="0"/>
                          <a:ea typeface="MS Mincho"/>
                          <a:cs typeface="Times New Roman" panose="02020603050405020304" pitchFamily="18" charset="0"/>
                        </a:rPr>
                        <a:t>cầu</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pt-BR" sz="2800">
                          <a:solidFill>
                            <a:srgbClr val="0D0D0D"/>
                          </a:solidFill>
                          <a:effectLst/>
                          <a:latin typeface="Times New Roman" panose="02020603050405020304" pitchFamily="18" charset="0"/>
                          <a:ea typeface="MS Mincho"/>
                          <a:cs typeface="Times New Roman" panose="02020603050405020304" pitchFamily="18" charset="0"/>
                        </a:rPr>
                        <a:t>- Vì sao NTV lại đốt ngôi đền? Hành động đó cho thấy phẩm chất gì của Tử Văn?</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pt-BR" sz="2800">
                          <a:solidFill>
                            <a:srgbClr val="0D0D0D"/>
                          </a:solidFill>
                          <a:effectLst/>
                          <a:latin typeface="Times New Roman" panose="02020603050405020304" pitchFamily="18" charset="0"/>
                          <a:ea typeface="MS Mincho"/>
                          <a:cs typeface="Times New Roman" panose="02020603050405020304" pitchFamily="18" charset="0"/>
                        </a:rPr>
                        <a:t>- Trước lời đe dọa của viên bách hộ khi đến đòi Tử Văn dựng trả lại đền, thái độ của Tử Văn như thế nào?</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423700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392529625"/>
              </p:ext>
            </p:extLst>
          </p:nvPr>
        </p:nvGraphicFramePr>
        <p:xfrm>
          <a:off x="64009" y="109728"/>
          <a:ext cx="12042646" cy="5760720"/>
        </p:xfrm>
        <a:graphic>
          <a:graphicData uri="http://schemas.openxmlformats.org/drawingml/2006/table">
            <a:tbl>
              <a:tblPr firstRow="1" firstCol="1" bandRow="1"/>
              <a:tblGrid>
                <a:gridCol w="6021323"/>
                <a:gridCol w="6021323"/>
              </a:tblGrid>
              <a:tr h="201100">
                <a:tc gridSpan="2">
                  <a:txBody>
                    <a:bodyPr/>
                    <a:lstStyle/>
                    <a:p>
                      <a:pPr algn="just">
                        <a:lnSpc>
                          <a:spcPct val="100000"/>
                        </a:lnSpc>
                        <a:spcAft>
                          <a:spcPts val="0"/>
                        </a:spcAft>
                      </a:pPr>
                      <a:r>
                        <a:rPr lang="vi-VN" sz="2100" b="1" kern="100" smtClean="0">
                          <a:solidFill>
                            <a:srgbClr val="0D0D0D"/>
                          </a:solidFill>
                          <a:effectLst/>
                          <a:latin typeface="Times New Roman" panose="02020603050405020304" pitchFamily="18" charset="0"/>
                          <a:ea typeface="Calibri" panose="020F0502020204030204" pitchFamily="34" charset="0"/>
                        </a:rPr>
                        <a:t>                               </a:t>
                      </a:r>
                      <a:r>
                        <a:rPr lang="en-US" sz="2100" b="1" kern="100" smtClean="0">
                          <a:solidFill>
                            <a:srgbClr val="0D0D0D"/>
                          </a:solidFill>
                          <a:effectLst/>
                          <a:latin typeface="Times New Roman" panose="02020603050405020304" pitchFamily="18" charset="0"/>
                          <a:ea typeface="Calibri" panose="020F0502020204030204" pitchFamily="34" charset="0"/>
                        </a:rPr>
                        <a:t>Viên </a:t>
                      </a:r>
                      <a:r>
                        <a:rPr lang="en-US" sz="2100" b="1" kern="100">
                          <a:solidFill>
                            <a:srgbClr val="0D0D0D"/>
                          </a:solidFill>
                          <a:effectLst/>
                          <a:latin typeface="Times New Roman" panose="02020603050405020304" pitchFamily="18" charset="0"/>
                          <a:ea typeface="Calibri" panose="020F0502020204030204" pitchFamily="34" charset="0"/>
                        </a:rPr>
                        <a:t>bách </a:t>
                      </a:r>
                      <a:r>
                        <a:rPr lang="en-US" sz="2100" b="1" kern="100" smtClean="0">
                          <a:solidFill>
                            <a:srgbClr val="0D0D0D"/>
                          </a:solidFill>
                          <a:effectLst/>
                          <a:latin typeface="Times New Roman" panose="02020603050405020304" pitchFamily="18" charset="0"/>
                          <a:ea typeface="Calibri" panose="020F0502020204030204" pitchFamily="34" charset="0"/>
                        </a:rPr>
                        <a:t>hộ</a:t>
                      </a:r>
                      <a:r>
                        <a:rPr lang="vi-VN" sz="2100" b="1" kern="100" smtClean="0">
                          <a:solidFill>
                            <a:srgbClr val="0D0D0D"/>
                          </a:solidFill>
                          <a:effectLst/>
                          <a:latin typeface="Times New Roman" panose="02020603050405020304" pitchFamily="18" charset="0"/>
                          <a:ea typeface="Calibri" panose="020F0502020204030204" pitchFamily="34" charset="0"/>
                        </a:rPr>
                        <a:t>                                                                                           </a:t>
                      </a:r>
                      <a:r>
                        <a:rPr lang="en-US" sz="2100" b="1" kern="100" smtClean="0">
                          <a:solidFill>
                            <a:srgbClr val="0D0D0D"/>
                          </a:solidFill>
                          <a:effectLst/>
                          <a:latin typeface="Times New Roman" panose="02020603050405020304" pitchFamily="18" charset="0"/>
                          <a:ea typeface="Calibri" panose="020F0502020204030204" pitchFamily="34" charset="0"/>
                        </a:rPr>
                        <a:t>Ngô Tử Văn</a:t>
                      </a:r>
                      <a:r>
                        <a:rPr lang="vi-VN" sz="2100" b="1" kern="100" smtClean="0">
                          <a:solidFill>
                            <a:srgbClr val="0D0D0D"/>
                          </a:solidFill>
                          <a:effectLst/>
                          <a:latin typeface="Times New Roman" panose="02020603050405020304" pitchFamily="18" charset="0"/>
                          <a:ea typeface="Calibri" panose="020F0502020204030204" pitchFamily="34" charset="0"/>
                        </a:rPr>
                        <a:t>                                                                                                                  </a:t>
                      </a:r>
                      <a:endParaRPr lang="en-GB" sz="21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r>
              <a:tr h="435089">
                <a:tc>
                  <a:txBody>
                    <a:bodyPr/>
                    <a:lstStyle/>
                    <a:p>
                      <a:pPr algn="just">
                        <a:lnSpc>
                          <a:spcPct val="100000"/>
                        </a:lnSpc>
                        <a:spcAft>
                          <a:spcPts val="0"/>
                        </a:spcAft>
                      </a:pPr>
                      <a:r>
                        <a:rPr lang="en-US" sz="2100" b="1" kern="100">
                          <a:solidFill>
                            <a:srgbClr val="0D0D0D"/>
                          </a:solidFill>
                          <a:effectLst/>
                          <a:latin typeface="Times New Roman" panose="02020603050405020304" pitchFamily="18" charset="0"/>
                          <a:ea typeface="Calibri" panose="020F0502020204030204" pitchFamily="34" charset="0"/>
                        </a:rPr>
                        <a:t>+ </a:t>
                      </a:r>
                      <a:r>
                        <a:rPr lang="en-US" sz="2100">
                          <a:solidFill>
                            <a:srgbClr val="333333"/>
                          </a:solidFill>
                          <a:effectLst/>
                          <a:latin typeface="Times New Roman" panose="02020603050405020304" pitchFamily="18" charset="0"/>
                          <a:ea typeface="Calibri" panose="020F0502020204030204" pitchFamily="34" charset="0"/>
                        </a:rPr>
                        <a:t>Cướp đền của Thổ công nước Việt, rồi tác oai tác quái trong dân gian, gây nhũng nhiễu khiến nhân dân chịu nhiều khổ cực, oan ức.</a:t>
                      </a:r>
                      <a:endParaRPr lang="en-GB" sz="21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100" b="1" kern="100">
                          <a:solidFill>
                            <a:srgbClr val="0D0D0D"/>
                          </a:solidFill>
                          <a:effectLst/>
                          <a:latin typeface="Times New Roman" panose="02020603050405020304" pitchFamily="18" charset="0"/>
                          <a:ea typeface="Calibri" panose="020F0502020204030204" pitchFamily="34" charset="0"/>
                        </a:rPr>
                        <a:t> </a:t>
                      </a:r>
                      <a:endParaRPr lang="en-GB" sz="21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2100" b="1" kern="100">
                          <a:solidFill>
                            <a:srgbClr val="0D0D0D"/>
                          </a:solidFill>
                          <a:effectLst/>
                          <a:latin typeface="Times New Roman" panose="02020603050405020304" pitchFamily="18" charset="0"/>
                          <a:ea typeface="Times New Roman" panose="02020603050405020304" pitchFamily="18" charset="0"/>
                        </a:rPr>
                        <a:t>+ </a:t>
                      </a:r>
                      <a:r>
                        <a:rPr lang="en-US" sz="2100" kern="100">
                          <a:solidFill>
                            <a:srgbClr val="0D0D0D"/>
                          </a:solidFill>
                          <a:effectLst/>
                          <a:latin typeface="Times New Roman" panose="02020603050405020304" pitchFamily="18" charset="0"/>
                          <a:ea typeface="Times New Roman" panose="02020603050405020304" pitchFamily="18" charset="0"/>
                        </a:rPr>
                        <a:t>Không chịu được sự tà gian trong đền, Tử Văn tắm gội sạch sẽ, khấn trời rồi</a:t>
                      </a:r>
                      <a:r>
                        <a:rPr lang="en-US" sz="2100" b="1" kern="100">
                          <a:solidFill>
                            <a:srgbClr val="0D0D0D"/>
                          </a:solidFill>
                          <a:effectLst/>
                          <a:latin typeface="Times New Roman" panose="02020603050405020304" pitchFamily="18" charset="0"/>
                          <a:ea typeface="Times New Roman" panose="02020603050405020304" pitchFamily="18" charset="0"/>
                        </a:rPr>
                        <a:t> </a:t>
                      </a:r>
                      <a:r>
                        <a:rPr lang="vi-VN" sz="2100">
                          <a:solidFill>
                            <a:srgbClr val="333333"/>
                          </a:solidFill>
                          <a:effectLst/>
                          <a:latin typeface="Times New Roman" panose="02020603050405020304" pitchFamily="18" charset="0"/>
                          <a:ea typeface="Times New Roman" panose="02020603050405020304" pitchFamily="18" charset="0"/>
                        </a:rPr>
                        <a:t>châm lửa đốt đền, nhằm tiêu trừ hiểm họa cho nhân dân.</a:t>
                      </a:r>
                      <a:r>
                        <a:rPr lang="en-US" sz="2100">
                          <a:solidFill>
                            <a:srgbClr val="333333"/>
                          </a:solidFill>
                          <a:effectLst/>
                          <a:latin typeface="Times New Roman" panose="02020603050405020304" pitchFamily="18" charset="0"/>
                          <a:ea typeface="Times New Roman" panose="02020603050405020304" pitchFamily="18" charset="0"/>
                        </a:rPr>
                        <a:t> Mọi người đều lo sợ thay cho Tử Văn, còn </a:t>
                      </a:r>
                      <a:r>
                        <a:rPr lang="en-US" sz="2100" i="1">
                          <a:solidFill>
                            <a:srgbClr val="333333"/>
                          </a:solidFill>
                          <a:effectLst/>
                          <a:latin typeface="Times New Roman" panose="02020603050405020304" pitchFamily="18" charset="0"/>
                          <a:ea typeface="Times New Roman" panose="02020603050405020304" pitchFamily="18" charset="0"/>
                        </a:rPr>
                        <a:t>“chàng vẫn vung tay không sợ gì cả”</a:t>
                      </a:r>
                      <a:endParaRPr lang="en-GB" sz="21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100" i="1">
                          <a:solidFill>
                            <a:srgbClr val="333333"/>
                          </a:solidFill>
                          <a:effectLst/>
                          <a:latin typeface="Times New Roman" panose="02020603050405020304" pitchFamily="18" charset="0"/>
                          <a:ea typeface="Times New Roman" panose="02020603050405020304" pitchFamily="18" charset="0"/>
                        </a:rPr>
                        <a:t>=&gt; </a:t>
                      </a:r>
                      <a:r>
                        <a:rPr lang="vi-VN" sz="2100">
                          <a:solidFill>
                            <a:srgbClr val="333333"/>
                          </a:solidFill>
                          <a:effectLst/>
                          <a:latin typeface="Times New Roman" panose="02020603050405020304" pitchFamily="18" charset="0"/>
                          <a:ea typeface="Times New Roman" panose="02020603050405020304" pitchFamily="18" charset="0"/>
                        </a:rPr>
                        <a:t>Hành động dũng cảm</a:t>
                      </a:r>
                      <a:r>
                        <a:rPr lang="en-US" sz="2100">
                          <a:solidFill>
                            <a:srgbClr val="333333"/>
                          </a:solidFill>
                          <a:effectLst/>
                          <a:latin typeface="Times New Roman" panose="02020603050405020304" pitchFamily="18" charset="0"/>
                          <a:ea typeface="Times New Roman" panose="02020603050405020304" pitchFamily="18" charset="0"/>
                        </a:rPr>
                        <a:t>, minh chứng cho sự khảng khái, chính trực của nhân vật .</a:t>
                      </a:r>
                      <a:endParaRPr lang="en-GB" sz="21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8118">
                <a:tc>
                  <a:txBody>
                    <a:bodyPr/>
                    <a:lstStyle/>
                    <a:p>
                      <a:pPr algn="just">
                        <a:lnSpc>
                          <a:spcPct val="100000"/>
                        </a:lnSpc>
                        <a:spcAft>
                          <a:spcPts val="0"/>
                        </a:spcAft>
                      </a:pPr>
                      <a:r>
                        <a:rPr lang="en-US" sz="2100">
                          <a:solidFill>
                            <a:srgbClr val="333333"/>
                          </a:solidFill>
                          <a:effectLst/>
                          <a:latin typeface="Times New Roman" panose="02020603050405020304" pitchFamily="18" charset="0"/>
                          <a:ea typeface="Calibri" panose="020F0502020204030204" pitchFamily="34" charset="0"/>
                        </a:rPr>
                        <a:t>+ Dùng nguyên lí đạo Nho để buộc tội Tử Văn: “</a:t>
                      </a:r>
                      <a:r>
                        <a:rPr lang="en-US" sz="2100" i="1">
                          <a:solidFill>
                            <a:srgbClr val="333333"/>
                          </a:solidFill>
                          <a:effectLst/>
                          <a:latin typeface="Times New Roman" panose="02020603050405020304" pitchFamily="18" charset="0"/>
                          <a:ea typeface="Calibri" panose="020F0502020204030204" pitchFamily="34" charset="0"/>
                        </a:rPr>
                        <a:t>Nhà ngươi đã theo nghiệp nho...có nơi hiển hiện</a:t>
                      </a:r>
                      <a:r>
                        <a:rPr lang="en-US" sz="2100">
                          <a:solidFill>
                            <a:srgbClr val="333333"/>
                          </a:solidFill>
                          <a:effectLst/>
                          <a:latin typeface="Times New Roman" panose="02020603050405020304" pitchFamily="18" charset="0"/>
                          <a:ea typeface="Calibri" panose="020F0502020204030204" pitchFamily="34" charset="0"/>
                        </a:rPr>
                        <a:t>” </a:t>
                      </a:r>
                      <a:endParaRPr lang="en-GB" sz="21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100">
                          <a:solidFill>
                            <a:srgbClr val="333333"/>
                          </a:solidFill>
                          <a:effectLst/>
                          <a:latin typeface="Times New Roman" panose="02020603050405020304" pitchFamily="18" charset="0"/>
                          <a:ea typeface="Calibri" panose="020F0502020204030204" pitchFamily="34" charset="0"/>
                        </a:rPr>
                        <a:t>+ Lấy gương Cố Thiệu đốt đền Lư Sơn để hăm dọạ.</a:t>
                      </a:r>
                      <a:endParaRPr lang="en-GB" sz="210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100">
                          <a:solidFill>
                            <a:srgbClr val="333333"/>
                          </a:solidFill>
                          <a:effectLst/>
                          <a:latin typeface="Times New Roman" panose="02020603050405020304" pitchFamily="18" charset="0"/>
                          <a:ea typeface="Calibri" panose="020F0502020204030204" pitchFamily="34" charset="0"/>
                        </a:rPr>
                        <a:t>+ Dọa kiện Tử Văn dưới Minh Ty.</a:t>
                      </a:r>
                      <a:endParaRPr lang="en-GB" sz="21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2100" kern="100">
                          <a:solidFill>
                            <a:srgbClr val="0D0D0D"/>
                          </a:solidFill>
                          <a:effectLst/>
                          <a:latin typeface="Times New Roman" panose="02020603050405020304" pitchFamily="18" charset="0"/>
                          <a:ea typeface="Times New Roman" panose="02020603050405020304" pitchFamily="18" charset="0"/>
                        </a:rPr>
                        <a:t>+ </a:t>
                      </a:r>
                      <a:r>
                        <a:rPr lang="vi-VN" sz="2100">
                          <a:solidFill>
                            <a:srgbClr val="333333"/>
                          </a:solidFill>
                          <a:effectLst/>
                          <a:latin typeface="Times New Roman" panose="02020603050405020304" pitchFamily="18" charset="0"/>
                          <a:ea typeface="Times New Roman" panose="02020603050405020304" pitchFamily="18" charset="0"/>
                        </a:rPr>
                        <a:t>Thái độ ung dung, thản nhiên, coi thường lời buộc tội và đe dọa của viên bách hộ: “</a:t>
                      </a:r>
                      <a:r>
                        <a:rPr lang="vi-VN" sz="2100" i="1" kern="100">
                          <a:solidFill>
                            <a:srgbClr val="0D0D0D"/>
                          </a:solidFill>
                          <a:effectLst/>
                          <a:latin typeface="Times New Roman" panose="02020603050405020304" pitchFamily="18" charset="0"/>
                          <a:ea typeface="Times New Roman" panose="02020603050405020304" pitchFamily="18" charset="0"/>
                        </a:rPr>
                        <a:t>Tử Văn</a:t>
                      </a:r>
                      <a:r>
                        <a:rPr lang="vi-VN" sz="2100" kern="100">
                          <a:solidFill>
                            <a:srgbClr val="0D0D0D"/>
                          </a:solidFill>
                          <a:effectLst/>
                          <a:latin typeface="Times New Roman" panose="02020603050405020304" pitchFamily="18" charset="0"/>
                          <a:ea typeface="Times New Roman" panose="02020603050405020304" pitchFamily="18" charset="0"/>
                        </a:rPr>
                        <a:t> </a:t>
                      </a:r>
                      <a:r>
                        <a:rPr lang="vi-VN" sz="2100" i="1">
                          <a:solidFill>
                            <a:srgbClr val="333333"/>
                          </a:solidFill>
                          <a:effectLst/>
                          <a:latin typeface="Times New Roman" panose="02020603050405020304" pitchFamily="18" charset="0"/>
                          <a:ea typeface="Times New Roman" panose="02020603050405020304" pitchFamily="18" charset="0"/>
                        </a:rPr>
                        <a:t>mặc kệ, vẫn cứ ngồi ngất ngưởng, tự nhiên</a:t>
                      </a:r>
                      <a:r>
                        <a:rPr lang="en-US" sz="2100" i="1">
                          <a:solidFill>
                            <a:srgbClr val="333333"/>
                          </a:solidFill>
                          <a:effectLst/>
                          <a:latin typeface="Times New Roman" panose="02020603050405020304" pitchFamily="18" charset="0"/>
                          <a:ea typeface="Times New Roman" panose="02020603050405020304" pitchFamily="18" charset="0"/>
                        </a:rPr>
                        <a:t>.”</a:t>
                      </a:r>
                      <a:endParaRPr lang="en-GB" sz="21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100">
                          <a:solidFill>
                            <a:srgbClr val="333333"/>
                          </a:solidFill>
                          <a:effectLst/>
                          <a:latin typeface="Times New Roman" panose="02020603050405020304" pitchFamily="18" charset="0"/>
                          <a:ea typeface="Calibri" panose="020F0502020204030204" pitchFamily="34" charset="0"/>
                        </a:rPr>
                        <a:t> </a:t>
                      </a:r>
                      <a:endParaRPr lang="en-GB" sz="21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479">
                <a:tc>
                  <a:txBody>
                    <a:bodyPr/>
                    <a:lstStyle/>
                    <a:p>
                      <a:pPr algn="just">
                        <a:lnSpc>
                          <a:spcPct val="100000"/>
                        </a:lnSpc>
                        <a:spcAft>
                          <a:spcPts val="0"/>
                        </a:spcAft>
                      </a:pPr>
                      <a:r>
                        <a:rPr lang="en-US" sz="2100">
                          <a:solidFill>
                            <a:srgbClr val="333333"/>
                          </a:solidFill>
                          <a:effectLst/>
                          <a:latin typeface="Times New Roman" panose="02020603050405020304" pitchFamily="18" charset="0"/>
                          <a:ea typeface="Calibri" panose="020F0502020204030204" pitchFamily="34" charset="0"/>
                        </a:rPr>
                        <a:t>+ Trong cuộc xử kiện dưới Minh Ty: Viên bách hộ giảo hoạt, che đậy tội ác của mình, nhưng cuối cùng sự thật cũng bại lộ. Hắn phải chịu hình phạt thích đáng.</a:t>
                      </a:r>
                      <a:endParaRPr lang="en-GB" sz="2100">
                        <a:effectLst/>
                        <a:latin typeface="Times New Roman" panose="02020603050405020304" pitchFamily="18" charset="0"/>
                        <a:ea typeface="Calibri" panose="020F0502020204030204" pitchFamily="34" charset="0"/>
                      </a:endParaRPr>
                    </a:p>
                    <a:p>
                      <a:pPr marL="74295" algn="just">
                        <a:lnSpc>
                          <a:spcPct val="100000"/>
                        </a:lnSpc>
                        <a:spcAft>
                          <a:spcPts val="0"/>
                        </a:spcAft>
                      </a:pPr>
                      <a:r>
                        <a:rPr lang="en-US" sz="2100">
                          <a:effectLst/>
                          <a:latin typeface="Times New Roman" panose="02020603050405020304" pitchFamily="18" charset="0"/>
                          <a:ea typeface="Calibri" panose="020F0502020204030204" pitchFamily="34" charset="0"/>
                        </a:rPr>
                        <a:t>=&gt;Viên bách hộ họ Thôi là tên gian xảo, quen thói lọc lừa, tham lam, hung ác. Y bị đốt đền là đúng mà lại nhân danh cái thiện, cao giọng giảng giải đạo đức, làm như mình là người bị hại</a:t>
                      </a:r>
                      <a:r>
                        <a:rPr lang="en-US" sz="2100" smtClean="0">
                          <a:effectLst/>
                          <a:latin typeface="Times New Roman" panose="02020603050405020304" pitchFamily="18" charset="0"/>
                          <a:ea typeface="Calibri" panose="020F0502020204030204" pitchFamily="34" charset="0"/>
                        </a:rPr>
                        <a:t>.</a:t>
                      </a:r>
                      <a:endParaRPr lang="en-GB" sz="21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100">
                          <a:solidFill>
                            <a:srgbClr val="333333"/>
                          </a:solidFill>
                          <a:effectLst/>
                          <a:latin typeface="Times New Roman" panose="02020603050405020304" pitchFamily="18" charset="0"/>
                          <a:ea typeface="Times New Roman" panose="02020603050405020304" pitchFamily="18" charset="0"/>
                        </a:rPr>
                        <a:t>+ Dưới Minh Ty, Tử Văn vẫn kiên quyết, dũng cảm vạch mặt tội ác của tên bách hộ, không chịu nhún nhường.   </a:t>
                      </a:r>
                      <a:endParaRPr lang="en-GB" sz="21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100">
                          <a:solidFill>
                            <a:srgbClr val="333333"/>
                          </a:solidFill>
                          <a:effectLst/>
                          <a:latin typeface="Times New Roman" panose="02020603050405020304" pitchFamily="18" charset="0"/>
                          <a:ea typeface="Times New Roman" panose="02020603050405020304" pitchFamily="18" charset="0"/>
                        </a:rPr>
                        <a:t>=&gt; </a:t>
                      </a:r>
                      <a:r>
                        <a:rPr lang="vi-VN" sz="2100">
                          <a:solidFill>
                            <a:srgbClr val="333333"/>
                          </a:solidFill>
                          <a:effectLst/>
                          <a:latin typeface="Times New Roman" panose="02020603050405020304" pitchFamily="18" charset="0"/>
                          <a:ea typeface="Times New Roman" panose="02020603050405020304" pitchFamily="18" charset="0"/>
                        </a:rPr>
                        <a:t>Tử Văn </a:t>
                      </a:r>
                      <a:r>
                        <a:rPr lang="vi-VN" sz="2100">
                          <a:effectLst/>
                          <a:latin typeface="Times New Roman" panose="02020603050405020304" pitchFamily="18" charset="0"/>
                          <a:ea typeface="Times New Roman" panose="02020603050405020304" pitchFamily="18" charset="0"/>
                        </a:rPr>
                        <a:t>tự tin vào việc mình làm, không sợ những lời đe dọa của kẻ xấu. Hành động đốt đền tà và thái độ của chàng trước lời đe dọa của viên bách hộ bước đầu thể hiện tính khảng khái, cương trực của Tử Văn.</a:t>
                      </a:r>
                      <a:endParaRPr lang="en-GB" sz="21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300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73729" cy="6858000"/>
          </a:xfrm>
          <a:prstGeom prst="rect">
            <a:avLst/>
          </a:prstGeom>
        </p:spPr>
      </p:pic>
      <p:sp>
        <p:nvSpPr>
          <p:cNvPr id="5" name="Rounded Rectangle 4"/>
          <p:cNvSpPr/>
          <p:nvPr/>
        </p:nvSpPr>
        <p:spPr>
          <a:xfrm>
            <a:off x="0" y="219456"/>
            <a:ext cx="6095748" cy="174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8139" y="492543"/>
            <a:ext cx="5919469" cy="1200329"/>
          </a:xfrm>
          <a:prstGeom prst="rect">
            <a:avLst/>
          </a:prstGeom>
        </p:spPr>
        <p:txBody>
          <a:bodyPr wrap="square">
            <a:spAutoFit/>
          </a:bodyPr>
          <a:lstStyle/>
          <a:p>
            <a:pPr algn="ctr">
              <a:spcAft>
                <a:spcPts val="0"/>
              </a:spcAft>
              <a:tabLst>
                <a:tab pos="1386840" algn="l"/>
              </a:tabLst>
            </a:pPr>
            <a:r>
              <a:rPr lang="vi-VN" sz="3600" b="1" smtClean="0">
                <a:latin typeface="Times New Roman" panose="02020603050405020304" pitchFamily="18" charset="0"/>
                <a:ea typeface="Calibri" panose="020F0502020204030204" pitchFamily="34" charset="0"/>
              </a:rPr>
              <a:t>Ngô Tử Văn</a:t>
            </a:r>
            <a:r>
              <a:rPr lang="pt-BR" sz="3600" b="1" smtClean="0">
                <a:latin typeface="Times New Roman" panose="02020603050405020304" pitchFamily="18" charset="0"/>
                <a:ea typeface="Calibri" panose="020F0502020204030204" pitchFamily="34" charset="0"/>
              </a:rPr>
              <a:t> </a:t>
            </a:r>
            <a:r>
              <a:rPr lang="pt-BR" sz="3600" b="1">
                <a:latin typeface="Times New Roman" panose="02020603050405020304" pitchFamily="18" charset="0"/>
                <a:ea typeface="Calibri" panose="020F0502020204030204" pitchFamily="34" charset="0"/>
              </a:rPr>
              <a:t>trong mối tương quan với thổ thần</a:t>
            </a:r>
            <a:endParaRPr lang="en-GB" sz="36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276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8038738"/>
              </p:ext>
            </p:extLst>
          </p:nvPr>
        </p:nvGraphicFramePr>
        <p:xfrm>
          <a:off x="82296" y="706660"/>
          <a:ext cx="6080760" cy="4267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6080760"/>
              </a:tblGrid>
              <a:tr h="0">
                <a:tc>
                  <a:txBody>
                    <a:bodyPr/>
                    <a:lstStyle/>
                    <a:p>
                      <a:pPr algn="ctr">
                        <a:lnSpc>
                          <a:spcPct val="100000"/>
                        </a:lnSpc>
                        <a:spcAft>
                          <a:spcPts val="0"/>
                        </a:spcAft>
                        <a:tabLst>
                          <a:tab pos="1386840" algn="l"/>
                        </a:tabLst>
                      </a:pPr>
                      <a:r>
                        <a:rPr lang="pt-BR" sz="2800" b="1">
                          <a:solidFill>
                            <a:srgbClr val="0070C0"/>
                          </a:solidFill>
                          <a:effectLst/>
                          <a:latin typeface="Times New Roman" panose="02020603050405020304" pitchFamily="18" charset="0"/>
                          <a:ea typeface="MS Mincho"/>
                        </a:rPr>
                        <a:t>Nhóm 2:</a:t>
                      </a:r>
                      <a:r>
                        <a:rPr lang="pt-BR" sz="2800" b="1">
                          <a:solidFill>
                            <a:srgbClr val="0D0D0D"/>
                          </a:solidFill>
                          <a:effectLst/>
                          <a:latin typeface="Times New Roman" panose="02020603050405020304" pitchFamily="18" charset="0"/>
                          <a:ea typeface="MS Mincho"/>
                        </a:rPr>
                        <a:t> </a:t>
                      </a:r>
                      <a:r>
                        <a:rPr lang="pt-BR" sz="2800" b="1">
                          <a:effectLst/>
                          <a:latin typeface="Times New Roman" panose="02020603050405020304" pitchFamily="18" charset="0"/>
                          <a:ea typeface="Calibri" panose="020F0502020204030204" pitchFamily="34" charset="0"/>
                        </a:rPr>
                        <a:t>Tìm hiểu NTV trong mối tương quan với thổ thần</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r h="0">
                <a:tc>
                  <a:txBody>
                    <a:bodyPr/>
                    <a:lstStyle/>
                    <a:p>
                      <a:pPr algn="ctr">
                        <a:lnSpc>
                          <a:spcPct val="100000"/>
                        </a:lnSpc>
                        <a:spcAft>
                          <a:spcPts val="0"/>
                        </a:spcAft>
                        <a:tabLst>
                          <a:tab pos="1386840" algn="l"/>
                        </a:tabLst>
                      </a:pPr>
                      <a:r>
                        <a:rPr lang="pt-BR" sz="2800" b="1">
                          <a:solidFill>
                            <a:srgbClr val="0D0D0D"/>
                          </a:solidFill>
                          <a:effectLst/>
                          <a:latin typeface="Times New Roman" panose="02020603050405020304" pitchFamily="18" charset="0"/>
                          <a:ea typeface="MS Mincho"/>
                        </a:rPr>
                        <a:t>Yêu </a:t>
                      </a:r>
                      <a:r>
                        <a:rPr lang="pt-BR" sz="2800" b="1" smtClean="0">
                          <a:solidFill>
                            <a:srgbClr val="0D0D0D"/>
                          </a:solidFill>
                          <a:effectLst/>
                          <a:latin typeface="Times New Roman" panose="02020603050405020304" pitchFamily="18" charset="0"/>
                          <a:ea typeface="MS Mincho"/>
                        </a:rPr>
                        <a:t>cầu</a:t>
                      </a:r>
                      <a:endParaRPr lang="en-GB" sz="28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2800">
                          <a:solidFill>
                            <a:srgbClr val="0D0D0D"/>
                          </a:solidFill>
                          <a:effectLst/>
                          <a:latin typeface="Times New Roman" panose="02020603050405020304" pitchFamily="18" charset="0"/>
                          <a:ea typeface="MS Mincho"/>
                        </a:rPr>
                        <a:t>- Tử Văn có suy nghĩ và cảm xúc gì sau khi nghe thổ công kể </a:t>
                      </a:r>
                      <a:r>
                        <a:rPr lang="pt-BR" sz="2800">
                          <a:solidFill>
                            <a:srgbClr val="000000"/>
                          </a:solidFill>
                          <a:effectLst/>
                          <a:latin typeface="Times New Roman" panose="02020603050405020304" pitchFamily="18" charset="0"/>
                          <a:ea typeface="Calibri" panose="020F0502020204030204" pitchFamily="34" charset="0"/>
                        </a:rPr>
                        <a:t>lại sự việc bị hại của mình cho chàng nghe?</a:t>
                      </a:r>
                      <a:endParaRPr lang="en-GB" sz="28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2800">
                          <a:solidFill>
                            <a:srgbClr val="000000"/>
                          </a:solidFill>
                          <a:effectLst/>
                          <a:latin typeface="Times New Roman" panose="02020603050405020304" pitchFamily="18" charset="0"/>
                          <a:ea typeface="Calibri" panose="020F0502020204030204" pitchFamily="34" charset="0"/>
                        </a:rPr>
                        <a:t>- Em có cho rằng câu hỏi “Hắn có thực là tay hung hãn, có thể gieo vạ cho tôi không?” thể hiện thái độ lo sợ của Tử Văn không?</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bl>
          </a:graphicData>
        </a:graphic>
      </p:graphicFrame>
    </p:spTree>
    <p:extLst>
      <p:ext uri="{BB962C8B-B14F-4D97-AF65-F5344CB8AC3E}">
        <p14:creationId xmlns:p14="http://schemas.microsoft.com/office/powerpoint/2010/main" val="18632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22" y="199969"/>
            <a:ext cx="4262601" cy="30982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Truyện cổ tích Thạch S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550" y="3557126"/>
            <a:ext cx="4472042" cy="3108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208351" y="587288"/>
            <a:ext cx="6294800" cy="2554545"/>
          </a:xfrm>
          <a:prstGeom prst="rect">
            <a:avLst/>
          </a:prstGeom>
        </p:spPr>
        <p:txBody>
          <a:bodyPr wrap="square">
            <a:spAutoFit/>
          </a:bodyPr>
          <a:lstStyle/>
          <a:p>
            <a:pPr algn="just" defTabSz="914400"/>
            <a:r>
              <a:rPr lang="en-US" sz="3200">
                <a:solidFill>
                  <a:srgbClr val="0D0D0D"/>
                </a:solidFill>
                <a:latin typeface="Times New Roman" panose="02020603050405020304" pitchFamily="18" charset="0"/>
                <a:ea typeface="MS Mincho"/>
              </a:rPr>
              <a:t>Chi tiết những điều ước của em bé bán diêm biến thành hiện thực trong giây lát, rồi nhanh chóng tan biến trong truyện cổ tích “Em bé bán diêm” (An-đéc-xen)</a:t>
            </a:r>
            <a:endParaRPr lang="en-GB" sz="3200">
              <a:solidFill>
                <a:prstClr val="black"/>
              </a:solidFill>
            </a:endParaRPr>
          </a:p>
        </p:txBody>
      </p:sp>
      <p:sp>
        <p:nvSpPr>
          <p:cNvPr id="5" name="Rectangle 4"/>
          <p:cNvSpPr/>
          <p:nvPr/>
        </p:nvSpPr>
        <p:spPr>
          <a:xfrm>
            <a:off x="5208350" y="3801956"/>
            <a:ext cx="6294801" cy="2554545"/>
          </a:xfrm>
          <a:prstGeom prst="rect">
            <a:avLst/>
          </a:prstGeom>
        </p:spPr>
        <p:txBody>
          <a:bodyPr wrap="square">
            <a:spAutoFit/>
          </a:bodyPr>
          <a:lstStyle/>
          <a:p>
            <a:pPr algn="just" defTabSz="914400"/>
            <a:r>
              <a:rPr lang="en-US" sz="3200">
                <a:solidFill>
                  <a:srgbClr val="0D0D0D"/>
                </a:solidFill>
                <a:latin typeface="Times New Roman" panose="02020603050405020304" pitchFamily="18" charset="0"/>
                <a:ea typeface="MS Mincho"/>
              </a:rPr>
              <a:t>Chi tiết Sơn Tinh</a:t>
            </a:r>
            <a:r>
              <a:rPr lang="en-US" sz="3200" i="1">
                <a:solidFill>
                  <a:srgbClr val="0D0D0D"/>
                </a:solidFill>
                <a:latin typeface="Times New Roman" panose="02020603050405020304" pitchFamily="18" charset="0"/>
                <a:ea typeface="MS Mincho"/>
              </a:rPr>
              <a:t> </a:t>
            </a:r>
            <a:r>
              <a:rPr lang="en-US" sz="3200">
                <a:solidFill>
                  <a:srgbClr val="000000"/>
                </a:solidFill>
                <a:latin typeface="Times New Roman" panose="02020603050405020304" pitchFamily="18" charset="0"/>
                <a:ea typeface="Calibri" panose="020F0502020204030204" pitchFamily="34" charset="0"/>
              </a:rPr>
              <a:t>bốc từng quả đồi dời từng dãy núi ngăn chặn dòng nước lũ, nước dâng cao bao nhiêu núi dâng cao bấy nhiêu trong truyện truyền thuyết “Sơn Tinh, Thủy Tinh”.</a:t>
            </a:r>
            <a:endParaRPr lang="en-GB" sz="3200">
              <a:solidFill>
                <a:prstClr val="black"/>
              </a:solidFill>
            </a:endParaRPr>
          </a:p>
        </p:txBody>
      </p:sp>
    </p:spTree>
    <p:extLst>
      <p:ext uri="{BB962C8B-B14F-4D97-AF65-F5344CB8AC3E}">
        <p14:creationId xmlns:p14="http://schemas.microsoft.com/office/powerpoint/2010/main" val="6341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2569818087"/>
              </p:ext>
            </p:extLst>
          </p:nvPr>
        </p:nvGraphicFramePr>
        <p:xfrm>
          <a:off x="207090" y="624676"/>
          <a:ext cx="11744118" cy="5486400"/>
        </p:xfrm>
        <a:graphic>
          <a:graphicData uri="http://schemas.openxmlformats.org/drawingml/2006/table">
            <a:tbl>
              <a:tblPr firstRow="1" firstCol="1" bandRow="1"/>
              <a:tblGrid>
                <a:gridCol w="4703238"/>
                <a:gridCol w="7040880"/>
              </a:tblGrid>
              <a:tr h="93234">
                <a:tc gridSpan="2">
                  <a:txBody>
                    <a:bodyPr/>
                    <a:lstStyle/>
                    <a:p>
                      <a:pPr algn="just">
                        <a:lnSpc>
                          <a:spcPct val="100000"/>
                        </a:lnSpc>
                        <a:spcAft>
                          <a:spcPts val="0"/>
                        </a:spcAft>
                      </a:pPr>
                      <a:r>
                        <a:rPr lang="vi-VN" sz="2400" b="1" kern="100">
                          <a:solidFill>
                            <a:srgbClr val="0D0D0D"/>
                          </a:solidFill>
                          <a:effectLst/>
                          <a:latin typeface="Times New Roman" panose="02020603050405020304" pitchFamily="18" charset="0"/>
                          <a:ea typeface="Calibri" panose="020F0502020204030204" pitchFamily="34" charset="0"/>
                        </a:rPr>
                        <a:t>   </a:t>
                      </a:r>
                      <a:r>
                        <a:rPr lang="vi-VN" sz="2400" b="1" kern="100" smtClean="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Thổ thần nước </a:t>
                      </a:r>
                      <a:r>
                        <a:rPr lang="en-US" sz="2400" b="1" kern="100" smtClean="0">
                          <a:solidFill>
                            <a:srgbClr val="0D0D0D"/>
                          </a:solidFill>
                          <a:effectLst/>
                          <a:latin typeface="Times New Roman" panose="02020603050405020304" pitchFamily="18" charset="0"/>
                          <a:ea typeface="Calibri" panose="020F0502020204030204" pitchFamily="34" charset="0"/>
                        </a:rPr>
                        <a:t>Việt</a:t>
                      </a:r>
                      <a:r>
                        <a:rPr lang="vi-VN" sz="2400" b="0" kern="1200" baseline="0" smtClean="0">
                          <a:solidFill>
                            <a:schemeClr val="tx1"/>
                          </a:solidFill>
                          <a:effectLst/>
                          <a:latin typeface="Times New Roman" panose="02020603050405020304" pitchFamily="18" charset="0"/>
                          <a:ea typeface="Calibri" panose="020F0502020204030204" pitchFamily="34" charset="0"/>
                        </a:rPr>
                        <a:t>                                                       </a:t>
                      </a:r>
                      <a:r>
                        <a:rPr lang="en-US" sz="2400" b="1" kern="100" smtClean="0">
                          <a:solidFill>
                            <a:srgbClr val="0D0D0D"/>
                          </a:solidFill>
                          <a:effectLst/>
                          <a:latin typeface="Times New Roman" panose="02020603050405020304" pitchFamily="18" charset="0"/>
                          <a:ea typeface="Calibri" panose="020F0502020204030204" pitchFamily="34" charset="0"/>
                        </a:rPr>
                        <a:t>Ngô </a:t>
                      </a:r>
                      <a:r>
                        <a:rPr lang="en-US" sz="2400" b="1" kern="100">
                          <a:solidFill>
                            <a:srgbClr val="0D0D0D"/>
                          </a:solidFill>
                          <a:effectLst/>
                          <a:latin typeface="Times New Roman" panose="02020603050405020304" pitchFamily="18" charset="0"/>
                          <a:ea typeface="Calibri" panose="020F0502020204030204" pitchFamily="34" charset="0"/>
                        </a:rPr>
                        <a:t>Tử Văn</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r>
              <a:tr h="621556">
                <a:tc>
                  <a:txBody>
                    <a:bodyPr/>
                    <a:lstStyle/>
                    <a:p>
                      <a:pPr algn="just">
                        <a:lnSpc>
                          <a:spcPct val="100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 Kể lại </a:t>
                      </a:r>
                      <a:r>
                        <a:rPr lang="vi-VN" sz="2400">
                          <a:solidFill>
                            <a:srgbClr val="000000"/>
                          </a:solidFill>
                          <a:effectLst/>
                          <a:latin typeface="Times New Roman" panose="02020603050405020304" pitchFamily="18" charset="0"/>
                          <a:ea typeface="Times New Roman" panose="02020603050405020304" pitchFamily="18" charset="0"/>
                        </a:rPr>
                        <a:t>sự việc bị hại của mình </a:t>
                      </a:r>
                      <a:endParaRPr lang="en-GB" sz="24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 Căn </a:t>
                      </a:r>
                      <a:r>
                        <a:rPr lang="vi-VN" sz="2400">
                          <a:solidFill>
                            <a:srgbClr val="000000"/>
                          </a:solidFill>
                          <a:effectLst/>
                          <a:latin typeface="Times New Roman" panose="02020603050405020304" pitchFamily="18" charset="0"/>
                          <a:ea typeface="Times New Roman" panose="02020603050405020304" pitchFamily="18" charset="0"/>
                        </a:rPr>
                        <a:t>dặn Tử Văn những điều cần làm khi đối phó với tên hung thần và trong cuộc đối chất với Diêm Vương dưới âm phủ</a:t>
                      </a:r>
                      <a:r>
                        <a:rPr lang="en-US" sz="2400" smtClean="0">
                          <a:solidFill>
                            <a:srgbClr val="000000"/>
                          </a:solidFill>
                          <a:effectLst/>
                          <a:latin typeface="Times New Roman" panose="02020603050405020304" pitchFamily="18" charset="0"/>
                          <a:ea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=&gt; </a:t>
                      </a:r>
                      <a:r>
                        <a:rPr lang="vi-VN" sz="2400">
                          <a:effectLst/>
                          <a:latin typeface="Times New Roman" panose="02020603050405020304" pitchFamily="18" charset="0"/>
                          <a:ea typeface="Times New Roman" panose="02020603050405020304" pitchFamily="18" charset="0"/>
                        </a:rPr>
                        <a:t>Thổ công giúp đỡ và ủng hộ hành động của Tử Văn. </a:t>
                      </a:r>
                      <a:endParaRPr lang="en-GB" sz="24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b="1" kern="100">
                          <a:solidFill>
                            <a:srgbClr val="0D0D0D"/>
                          </a:solidFill>
                          <a:effectLst/>
                          <a:latin typeface="Times New Roman" panose="02020603050405020304" pitchFamily="18" charset="0"/>
                          <a:ea typeface="Calibri" panose="020F0502020204030204" pitchFamily="34" charset="0"/>
                        </a:rPr>
                        <a:t>+ </a:t>
                      </a:r>
                      <a:r>
                        <a:rPr lang="en-US" sz="2400" kern="100">
                          <a:solidFill>
                            <a:srgbClr val="0D0D0D"/>
                          </a:solidFill>
                          <a:effectLst/>
                          <a:latin typeface="Times New Roman" panose="02020603050405020304" pitchFamily="18" charset="0"/>
                          <a:ea typeface="Calibri" panose="020F0502020204030204" pitchFamily="34" charset="0"/>
                        </a:rPr>
                        <a:t>Đồng cảm trước nỗi uất ức của thổ thần khi bị cướp đền; căm phẫn cái ác.</a:t>
                      </a:r>
                      <a:endParaRPr lang="en-GB" sz="2400">
                        <a:effectLst/>
                        <a:latin typeface="Times New Roman" panose="02020603050405020304" pitchFamily="18" charset="0"/>
                        <a:ea typeface="Calibri" panose="020F0502020204030204" pitchFamily="34" charset="0"/>
                      </a:endParaRPr>
                    </a:p>
                    <a:p>
                      <a:pPr algn="just">
                        <a:lnSpc>
                          <a:spcPct val="100000"/>
                        </a:lnSpc>
                        <a:spcAft>
                          <a:spcPts val="0"/>
                        </a:spcAft>
                      </a:pPr>
                      <a:r>
                        <a:rPr lang="vi-VN" sz="2400" b="1" kern="100">
                          <a:solidFill>
                            <a:srgbClr val="0D0D0D"/>
                          </a:solidFill>
                          <a:effectLst/>
                          <a:latin typeface="Times New Roman" panose="02020603050405020304" pitchFamily="18" charset="0"/>
                          <a:ea typeface="Times New Roman" panose="02020603050405020304" pitchFamily="18" charset="0"/>
                        </a:rPr>
                        <a:t>+ </a:t>
                      </a:r>
                      <a:r>
                        <a:rPr lang="vi-VN" sz="2400" kern="100">
                          <a:solidFill>
                            <a:srgbClr val="0D0D0D"/>
                          </a:solidFill>
                          <a:effectLst/>
                          <a:latin typeface="Times New Roman" panose="02020603050405020304" pitchFamily="18" charset="0"/>
                          <a:ea typeface="Times New Roman" panose="02020603050405020304" pitchFamily="18" charset="0"/>
                        </a:rPr>
                        <a:t>K</a:t>
                      </a:r>
                      <a:r>
                        <a:rPr lang="vi-VN" sz="2400">
                          <a:solidFill>
                            <a:srgbClr val="000000"/>
                          </a:solidFill>
                          <a:effectLst/>
                          <a:latin typeface="Times New Roman" panose="02020603050405020304" pitchFamily="18" charset="0"/>
                          <a:ea typeface="Times New Roman" panose="02020603050405020304" pitchFamily="18" charset="0"/>
                        </a:rPr>
                        <a:t>hông khiếp sợ trước gian tà </a:t>
                      </a:r>
                      <a:r>
                        <a:rPr lang="vi-VN" sz="2400">
                          <a:solidFill>
                            <a:srgbClr val="333333"/>
                          </a:solidFill>
                          <a:effectLst/>
                          <a:latin typeface="Times New Roman" panose="02020603050405020304" pitchFamily="18" charset="0"/>
                          <a:ea typeface="Times New Roman" panose="02020603050405020304" pitchFamily="18" charset="0"/>
                        </a:rPr>
                        <a:t>mà</a:t>
                      </a:r>
                      <a:r>
                        <a:rPr lang="en-US" sz="2400">
                          <a:solidFill>
                            <a:srgbClr val="333333"/>
                          </a:solidFill>
                          <a:effectLst/>
                          <a:latin typeface="Times New Roman" panose="02020603050405020304" pitchFamily="18" charset="0"/>
                          <a:ea typeface="Times New Roman" panose="02020603050405020304" pitchFamily="18" charset="0"/>
                        </a:rPr>
                        <a:t> luôn bình tĩnh,</a:t>
                      </a:r>
                      <a:r>
                        <a:rPr lang="vi-VN" sz="2400">
                          <a:solidFill>
                            <a:srgbClr val="333333"/>
                          </a:solidFill>
                          <a:effectLst/>
                          <a:latin typeface="Times New Roman" panose="02020603050405020304" pitchFamily="18" charset="0"/>
                          <a:ea typeface="Times New Roman" panose="02020603050405020304" pitchFamily="18" charset="0"/>
                        </a:rPr>
                        <a:t> muốn biết rõ về kẻ thù, để tính kế đối phó. Đây là cơ sở để có thể giành chiến thắng.</a:t>
                      </a:r>
                      <a:endParaRPr lang="en-GB" sz="24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rPr>
                        <a:t>+ Ngô Tử Văn quyết tâm đấu tranh chống lại cái ác đến cùng.</a:t>
                      </a:r>
                      <a:endParaRPr lang="en-GB" sz="24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2400" b="1" kern="100">
                          <a:solidFill>
                            <a:srgbClr val="0D0D0D"/>
                          </a:solidFill>
                          <a:effectLst/>
                          <a:latin typeface="Times New Roman" panose="02020603050405020304" pitchFamily="18" charset="0"/>
                          <a:ea typeface="Times New Roman" panose="02020603050405020304" pitchFamily="18" charset="0"/>
                        </a:rPr>
                        <a:t>=&gt; </a:t>
                      </a:r>
                      <a:r>
                        <a:rPr lang="vi-VN" sz="2400">
                          <a:effectLst/>
                          <a:latin typeface="Times New Roman" panose="02020603050405020304" pitchFamily="18" charset="0"/>
                          <a:ea typeface="Times New Roman" panose="02020603050405020304" pitchFamily="18" charset="0"/>
                        </a:rPr>
                        <a:t>Tử Văn bất bình, dò hỏi kĩ về đối thủ, chuẩn bị cho cuộc đấu tranh đầy cam go sắp tới</a:t>
                      </a:r>
                      <a:r>
                        <a:rPr lang="vi-VN" sz="2400" smtClean="0">
                          <a:effectLst/>
                          <a:latin typeface="Times New Roman" panose="02020603050405020304" pitchFamily="18" charset="0"/>
                          <a:ea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778">
                <a:tc>
                  <a:txBody>
                    <a:bodyPr/>
                    <a:lstStyle/>
                    <a:p>
                      <a:pPr algn="just">
                        <a:lnSpc>
                          <a:spcPct val="100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rPr>
                        <a:t>Sau khi được Tử Văn giúp đòi lại ngôi đền, Thổ công đã báo ơn bằng cách tiến cử Tử Văn vào chức quan Phán sự ở đền Tản Viên.</a:t>
                      </a:r>
                      <a:endParaRPr lang="en-GB" sz="24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2400" kern="100">
                          <a:solidFill>
                            <a:srgbClr val="0D0D0D"/>
                          </a:solidFill>
                          <a:effectLst/>
                          <a:latin typeface="Times New Roman" panose="02020603050405020304" pitchFamily="18" charset="0"/>
                          <a:ea typeface="Calibri" panose="020F0502020204030204" pitchFamily="34" charset="0"/>
                        </a:rPr>
                        <a:t>Tử Văn vui vẻ nhận lời, thu xếp việc nhà, không bệnh mà mất.</a:t>
                      </a:r>
                      <a:endParaRPr lang="en-GB" sz="2400">
                        <a:effectLst/>
                        <a:latin typeface="Times New Roman" panose="02020603050405020304" pitchFamily="18" charset="0"/>
                        <a:ea typeface="Calibri" panose="020F0502020204030204" pitchFamily="34" charset="0"/>
                      </a:endParaRPr>
                    </a:p>
                    <a:p>
                      <a:pPr algn="just">
                        <a:lnSpc>
                          <a:spcPct val="100000"/>
                        </a:lnSpc>
                        <a:spcAft>
                          <a:spcPts val="0"/>
                        </a:spcAft>
                      </a:pPr>
                      <a:r>
                        <a:rPr lang="vi-VN" sz="2400">
                          <a:solidFill>
                            <a:srgbClr val="000000"/>
                          </a:solidFill>
                          <a:effectLst/>
                          <a:latin typeface="Times New Roman" panose="02020603050405020304" pitchFamily="18" charset="0"/>
                          <a:ea typeface="Calibri" panose="020F0502020204030204" pitchFamily="34" charset="0"/>
                        </a:rPr>
                        <a:t>=&gt; Ngô Tử Văn trở thành người đảm nhiệm trọng trách giữ gìn công lí, là biểu tượng của công lí, chính nghĩa được bất tử hoá.</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6436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0942"/>
          </a:xfrm>
          <a:prstGeom prst="rect">
            <a:avLst/>
          </a:prstGeom>
        </p:spPr>
      </p:pic>
      <p:sp>
        <p:nvSpPr>
          <p:cNvPr id="5" name="Rounded Rectangle 4"/>
          <p:cNvSpPr/>
          <p:nvPr/>
        </p:nvSpPr>
        <p:spPr>
          <a:xfrm>
            <a:off x="146304" y="221390"/>
            <a:ext cx="4769185" cy="199390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9455" y="341181"/>
            <a:ext cx="4622881" cy="1754326"/>
          </a:xfrm>
          <a:prstGeom prst="rect">
            <a:avLst/>
          </a:prstGeom>
        </p:spPr>
        <p:txBody>
          <a:bodyPr wrap="square">
            <a:spAutoFit/>
          </a:bodyPr>
          <a:lstStyle/>
          <a:p>
            <a:pPr algn="ctr">
              <a:spcAft>
                <a:spcPts val="0"/>
              </a:spcAft>
              <a:tabLst>
                <a:tab pos="1386840" algn="l"/>
              </a:tabLst>
            </a:pPr>
            <a:r>
              <a:rPr lang="vi-VN" sz="3600" b="1" smtClean="0">
                <a:latin typeface="Times New Roman" panose="02020603050405020304" pitchFamily="18" charset="0"/>
                <a:ea typeface="Calibri" panose="020F0502020204030204" pitchFamily="34" charset="0"/>
              </a:rPr>
              <a:t>Ngô Tử Văn </a:t>
            </a:r>
            <a:r>
              <a:rPr lang="pt-BR" sz="3600" b="1" smtClean="0">
                <a:latin typeface="Times New Roman" panose="02020603050405020304" pitchFamily="18" charset="0"/>
                <a:ea typeface="Calibri" panose="020F0502020204030204" pitchFamily="34" charset="0"/>
              </a:rPr>
              <a:t>trong </a:t>
            </a:r>
            <a:r>
              <a:rPr lang="pt-BR" sz="3600" b="1">
                <a:latin typeface="Times New Roman" panose="02020603050405020304" pitchFamily="18" charset="0"/>
                <a:ea typeface="Calibri" panose="020F0502020204030204" pitchFamily="34" charset="0"/>
              </a:rPr>
              <a:t>mối tương quan với </a:t>
            </a:r>
            <a:endParaRPr lang="vi-VN" sz="3600" b="1" smtClean="0">
              <a:latin typeface="Times New Roman" panose="02020603050405020304" pitchFamily="18" charset="0"/>
              <a:ea typeface="Calibri" panose="020F0502020204030204" pitchFamily="34" charset="0"/>
            </a:endParaRPr>
          </a:p>
          <a:p>
            <a:pPr algn="ctr">
              <a:spcAft>
                <a:spcPts val="0"/>
              </a:spcAft>
              <a:tabLst>
                <a:tab pos="1386840" algn="l"/>
              </a:tabLst>
            </a:pPr>
            <a:r>
              <a:rPr lang="pt-BR" sz="3600" b="1" smtClean="0">
                <a:latin typeface="Times New Roman" panose="02020603050405020304" pitchFamily="18" charset="0"/>
                <a:ea typeface="Calibri" panose="020F0502020204030204" pitchFamily="34" charset="0"/>
              </a:rPr>
              <a:t>Diêm </a:t>
            </a:r>
            <a:r>
              <a:rPr lang="pt-BR" sz="3600" b="1">
                <a:latin typeface="Times New Roman" panose="02020603050405020304" pitchFamily="18" charset="0"/>
                <a:ea typeface="Calibri" panose="020F0502020204030204" pitchFamily="34" charset="0"/>
              </a:rPr>
              <a:t>Vương</a:t>
            </a:r>
            <a:endParaRPr lang="en-GB" sz="40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869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8460091"/>
              </p:ext>
            </p:extLst>
          </p:nvPr>
        </p:nvGraphicFramePr>
        <p:xfrm>
          <a:off x="226244" y="316313"/>
          <a:ext cx="5665509" cy="5486400"/>
        </p:xfrm>
        <a:graphic>
          <a:graphicData uri="http://schemas.openxmlformats.org/drawingml/2006/table">
            <a:tbl>
              <a:tblPr firstRow="1" firstCol="1" bandRow="1"/>
              <a:tblGrid>
                <a:gridCol w="5665509"/>
              </a:tblGrid>
              <a:tr h="0">
                <a:tc>
                  <a:txBody>
                    <a:bodyPr/>
                    <a:lstStyle/>
                    <a:p>
                      <a:pPr algn="ctr">
                        <a:lnSpc>
                          <a:spcPct val="100000"/>
                        </a:lnSpc>
                        <a:spcAft>
                          <a:spcPts val="0"/>
                        </a:spcAft>
                        <a:tabLst>
                          <a:tab pos="1386840" algn="l"/>
                        </a:tabLst>
                      </a:pPr>
                      <a:r>
                        <a:rPr lang="pt-BR" sz="3600" b="1">
                          <a:solidFill>
                            <a:srgbClr val="0070C0"/>
                          </a:solidFill>
                          <a:effectLst/>
                          <a:latin typeface="Times New Roman" panose="02020603050405020304" pitchFamily="18" charset="0"/>
                          <a:ea typeface="MS Mincho"/>
                        </a:rPr>
                        <a:t>Nhóm 3:</a:t>
                      </a:r>
                      <a:r>
                        <a:rPr lang="pt-BR" sz="3600" b="1">
                          <a:solidFill>
                            <a:srgbClr val="0D0D0D"/>
                          </a:solidFill>
                          <a:effectLst/>
                          <a:latin typeface="Times New Roman" panose="02020603050405020304" pitchFamily="18" charset="0"/>
                          <a:ea typeface="MS Mincho"/>
                        </a:rPr>
                        <a:t> </a:t>
                      </a:r>
                      <a:r>
                        <a:rPr lang="pt-BR" sz="3600" b="1">
                          <a:effectLst/>
                          <a:latin typeface="Times New Roman" panose="02020603050405020304" pitchFamily="18" charset="0"/>
                          <a:ea typeface="Calibri" panose="020F0502020204030204" pitchFamily="34" charset="0"/>
                        </a:rPr>
                        <a:t>Tìm hiểu NTV trong mối tương quan với Diêm Vương</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0">
                <a:tc>
                  <a:txBody>
                    <a:bodyPr/>
                    <a:lstStyle/>
                    <a:p>
                      <a:pPr algn="ctr">
                        <a:lnSpc>
                          <a:spcPct val="100000"/>
                        </a:lnSpc>
                        <a:spcAft>
                          <a:spcPts val="0"/>
                        </a:spcAft>
                        <a:tabLst>
                          <a:tab pos="1386840" algn="l"/>
                        </a:tabLst>
                      </a:pPr>
                      <a:r>
                        <a:rPr lang="pt-BR" sz="3600" b="1">
                          <a:solidFill>
                            <a:srgbClr val="0D0D0D"/>
                          </a:solidFill>
                          <a:effectLst/>
                          <a:latin typeface="Times New Roman" panose="02020603050405020304" pitchFamily="18" charset="0"/>
                          <a:ea typeface="MS Mincho"/>
                        </a:rPr>
                        <a:t>Yêu cầu: </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600">
                          <a:solidFill>
                            <a:srgbClr val="0D0D0D"/>
                          </a:solidFill>
                          <a:effectLst/>
                          <a:latin typeface="Times New Roman" panose="02020603050405020304" pitchFamily="18" charset="0"/>
                          <a:ea typeface="MS Mincho"/>
                        </a:rPr>
                        <a:t>- Trước mặt Diêm Vương, Tử Văn có những lời nói và thái độ như thế nào? </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600">
                          <a:solidFill>
                            <a:srgbClr val="0D0D0D"/>
                          </a:solidFill>
                          <a:effectLst/>
                          <a:latin typeface="Times New Roman" panose="02020603050405020304" pitchFamily="18" charset="0"/>
                          <a:ea typeface="MS Mincho"/>
                        </a:rPr>
                        <a:t>- Em có nhận xét gì về phẩm chất của Tử Văn qua cuộc xử kiện dưới Minh Ty</a:t>
                      </a:r>
                      <a:r>
                        <a:rPr lang="pt-BR" sz="3600" smtClean="0">
                          <a:solidFill>
                            <a:srgbClr val="0D0D0D"/>
                          </a:solidFill>
                          <a:effectLst/>
                          <a:latin typeface="Times New Roman" panose="02020603050405020304" pitchFamily="18" charset="0"/>
                          <a:ea typeface="MS Mincho"/>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bl>
          </a:graphicData>
        </a:graphic>
      </p:graphicFrame>
    </p:spTree>
    <p:extLst>
      <p:ext uri="{BB962C8B-B14F-4D97-AF65-F5344CB8AC3E}">
        <p14:creationId xmlns:p14="http://schemas.microsoft.com/office/powerpoint/2010/main" val="23607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9320" b="1022"/>
          <a:stretch/>
        </p:blipFill>
        <p:spPr>
          <a:xfrm>
            <a:off x="9754903" y="2490455"/>
            <a:ext cx="2437097" cy="358869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332772594"/>
              </p:ext>
            </p:extLst>
          </p:nvPr>
        </p:nvGraphicFramePr>
        <p:xfrm>
          <a:off x="137157" y="124282"/>
          <a:ext cx="10104122" cy="5943600"/>
        </p:xfrm>
        <a:graphic>
          <a:graphicData uri="http://schemas.openxmlformats.org/drawingml/2006/table">
            <a:tbl>
              <a:tblPr firstRow="1" firstCol="1" bandRow="1"/>
              <a:tblGrid>
                <a:gridCol w="4736595"/>
                <a:gridCol w="5367527"/>
              </a:tblGrid>
              <a:tr h="31078">
                <a:tc>
                  <a:txBody>
                    <a:bodyPr/>
                    <a:lstStyle/>
                    <a:p>
                      <a:pPr algn="ctr">
                        <a:lnSpc>
                          <a:spcPct val="130000"/>
                        </a:lnSpc>
                        <a:spcAft>
                          <a:spcPts val="0"/>
                        </a:spcAft>
                      </a:pPr>
                      <a:r>
                        <a:rPr lang="vi-VN" sz="2000" b="1" kern="100">
                          <a:solidFill>
                            <a:srgbClr val="0D0D0D"/>
                          </a:solidFill>
                          <a:effectLst/>
                          <a:latin typeface="Times New Roman" panose="02020603050405020304" pitchFamily="18" charset="0"/>
                          <a:ea typeface="Calibri" panose="020F0502020204030204" pitchFamily="34" charset="0"/>
                        </a:rPr>
                        <a:t>       </a:t>
                      </a:r>
                      <a:r>
                        <a:rPr lang="en-US" sz="2000" b="1" kern="100">
                          <a:solidFill>
                            <a:srgbClr val="0D0D0D"/>
                          </a:solidFill>
                          <a:effectLst/>
                          <a:latin typeface="Times New Roman" panose="02020603050405020304" pitchFamily="18" charset="0"/>
                          <a:ea typeface="Calibri" panose="020F0502020204030204" pitchFamily="34" charset="0"/>
                        </a:rPr>
                        <a:t>Diêm Vương</a:t>
                      </a:r>
                      <a:endParaRPr lang="en-GB" sz="20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000" b="1" kern="100">
                          <a:solidFill>
                            <a:srgbClr val="0D0D0D"/>
                          </a:solidFill>
                          <a:effectLst/>
                          <a:latin typeface="Times New Roman" panose="02020603050405020304" pitchFamily="18" charset="0"/>
                          <a:ea typeface="Calibri" panose="020F0502020204030204" pitchFamily="34" charset="0"/>
                        </a:rPr>
                        <a:t>       Ngô Tử Văn</a:t>
                      </a:r>
                      <a:endParaRPr lang="en-GB" sz="20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2335">
                <a:tc>
                  <a:txBody>
                    <a:bodyPr/>
                    <a:lstStyle/>
                    <a:p>
                      <a:pPr algn="just">
                        <a:lnSpc>
                          <a:spcPct val="130000"/>
                        </a:lnSpc>
                        <a:spcAft>
                          <a:spcPts val="0"/>
                        </a:spcAft>
                      </a:pPr>
                      <a:r>
                        <a:rPr lang="vi-VN" sz="2000" b="1" kern="100">
                          <a:solidFill>
                            <a:srgbClr val="0D0D0D"/>
                          </a:solidFill>
                          <a:effectLst/>
                          <a:latin typeface="Times New Roman" panose="02020603050405020304" pitchFamily="18" charset="0"/>
                          <a:ea typeface="Times New Roman" panose="02020603050405020304" pitchFamily="18" charset="0"/>
                        </a:rPr>
                        <a:t>+ </a:t>
                      </a:r>
                      <a:r>
                        <a:rPr lang="vi-VN" sz="2000" kern="100">
                          <a:solidFill>
                            <a:srgbClr val="0D0D0D"/>
                          </a:solidFill>
                          <a:effectLst/>
                          <a:latin typeface="Times New Roman" panose="02020603050405020304" pitchFamily="18" charset="0"/>
                          <a:ea typeface="Times New Roman" panose="02020603050405020304" pitchFamily="18" charset="0"/>
                        </a:rPr>
                        <a:t>Lúc đầu: Cho rằng Tử Văn là người có tội, đứng về phía viên bách hộ, </a:t>
                      </a:r>
                      <a:r>
                        <a:rPr lang="vi-VN" sz="2000">
                          <a:solidFill>
                            <a:srgbClr val="333333"/>
                          </a:solidFill>
                          <a:effectLst/>
                          <a:latin typeface="Times New Roman" panose="02020603050405020304" pitchFamily="18" charset="0"/>
                          <a:ea typeface="Times New Roman" panose="02020603050405020304" pitchFamily="18" charset="0"/>
                        </a:rPr>
                        <a:t>dùng uy lực của kẻ bề trên để quát mắng, đe dọa, buộc tội Tử Văn</a:t>
                      </a:r>
                      <a:r>
                        <a:rPr lang="en-US" sz="2000">
                          <a:solidFill>
                            <a:srgbClr val="333333"/>
                          </a:solidFill>
                          <a:effectLst/>
                          <a:latin typeface="Times New Roman" panose="02020603050405020304" pitchFamily="18" charset="0"/>
                          <a:ea typeface="Times New Roman" panose="02020603050405020304" pitchFamily="18" charset="0"/>
                        </a:rPr>
                        <a:t>: </a:t>
                      </a:r>
                      <a:r>
                        <a:rPr lang="en-US" sz="2000" i="1">
                          <a:solidFill>
                            <a:srgbClr val="333333"/>
                          </a:solidFill>
                          <a:effectLst/>
                          <a:latin typeface="Times New Roman" panose="02020603050405020304" pitchFamily="18" charset="0"/>
                          <a:ea typeface="Times New Roman" panose="02020603050405020304" pitchFamily="18" charset="0"/>
                        </a:rPr>
                        <a:t>“Kẻ kia... còn trốn đi đằng nào?”</a:t>
                      </a:r>
                      <a:endParaRPr lang="en-GB" sz="2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2000" b="1" kern="100">
                          <a:solidFill>
                            <a:srgbClr val="0D0D0D"/>
                          </a:solidFill>
                          <a:effectLst/>
                          <a:latin typeface="Times New Roman" panose="02020603050405020304" pitchFamily="18" charset="0"/>
                          <a:ea typeface="Calibri" panose="020F0502020204030204" pitchFamily="34" charset="0"/>
                        </a:rPr>
                        <a:t>+ </a:t>
                      </a:r>
                      <a:r>
                        <a:rPr lang="en-US" sz="2000" kern="100">
                          <a:solidFill>
                            <a:srgbClr val="0D0D0D"/>
                          </a:solidFill>
                          <a:effectLst/>
                          <a:latin typeface="Times New Roman" panose="02020603050405020304" pitchFamily="18" charset="0"/>
                          <a:ea typeface="Calibri" panose="020F0502020204030204" pitchFamily="34" charset="0"/>
                        </a:rPr>
                        <a:t>Về sau: trước thái độ cứng cỏi của Tử Văn, Diêm Vương sinh nghi; đồng ý với lời đề nghị của Tử Văn sai người đến đền Tản Viên để lấy chứng thực</a:t>
                      </a:r>
                      <a:r>
                        <a:rPr lang="en-US" sz="2000">
                          <a:solidFill>
                            <a:srgbClr val="333333"/>
                          </a:solidFill>
                          <a:effectLst/>
                          <a:latin typeface="Times New Roman" panose="02020603050405020304" pitchFamily="18" charset="0"/>
                          <a:ea typeface="Calibri" panose="020F0502020204030204" pitchFamily="34" charset="0"/>
                        </a:rPr>
                        <a:t>, biết được sự thật và xử án công bằng.</a:t>
                      </a:r>
                      <a:endParaRPr lang="en-GB" sz="200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000">
                          <a:solidFill>
                            <a:srgbClr val="333333"/>
                          </a:solidFill>
                          <a:effectLst/>
                          <a:latin typeface="Times New Roman" panose="02020603050405020304" pitchFamily="18" charset="0"/>
                          <a:ea typeface="Calibri" panose="020F0502020204030204" pitchFamily="34" charset="0"/>
                        </a:rPr>
                        <a:t>+ Xử tội viên bách hộ họ Thôi; ban thưởng cho Tử Văn</a:t>
                      </a:r>
                      <a:endParaRPr lang="en-GB" sz="200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000">
                          <a:solidFill>
                            <a:srgbClr val="333333"/>
                          </a:solidFill>
                          <a:effectLst/>
                          <a:latin typeface="Times New Roman" panose="02020603050405020304" pitchFamily="18" charset="0"/>
                          <a:ea typeface="Calibri" panose="020F0502020204030204" pitchFamily="34" charset="0"/>
                        </a:rPr>
                        <a:t>=&gt; Diêm Vương thể hiện uy quyền của người giữ cán cân công lí, thưởng phạt nghiêm minh.</a:t>
                      </a:r>
                      <a:endParaRPr lang="en-GB" sz="20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a:solidFill>
                            <a:srgbClr val="333333"/>
                          </a:solidFill>
                          <a:effectLst/>
                          <a:latin typeface="Times New Roman" panose="02020603050405020304" pitchFamily="18" charset="0"/>
                          <a:ea typeface="Calibri" panose="020F0502020204030204" pitchFamily="34" charset="0"/>
                        </a:rPr>
                        <a:t>+ Ý thức sâu sắc về nhân cách của bản thân: “</a:t>
                      </a:r>
                      <a:r>
                        <a:rPr lang="en-US" sz="2000" i="1">
                          <a:solidFill>
                            <a:srgbClr val="333333"/>
                          </a:solidFill>
                          <a:effectLst/>
                          <a:latin typeface="Times New Roman" panose="02020603050405020304" pitchFamily="18" charset="0"/>
                          <a:ea typeface="Calibri" panose="020F0502020204030204" pitchFamily="34" charset="0"/>
                        </a:rPr>
                        <a:t>Ngô Soạn này là một kẻ sĩ ngay thẳng ở trần gian...oan uổng</a:t>
                      </a:r>
                      <a:r>
                        <a:rPr lang="en-US" sz="2000">
                          <a:solidFill>
                            <a:srgbClr val="333333"/>
                          </a:solidFill>
                          <a:effectLst/>
                          <a:latin typeface="Times New Roman" panose="02020603050405020304" pitchFamily="18" charset="0"/>
                          <a:ea typeface="Calibri" panose="020F0502020204030204" pitchFamily="34" charset="0"/>
                        </a:rPr>
                        <a:t>”.</a:t>
                      </a:r>
                      <a:endParaRPr lang="en-GB" sz="200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000">
                          <a:solidFill>
                            <a:srgbClr val="333333"/>
                          </a:solidFill>
                          <a:effectLst/>
                          <a:latin typeface="Times New Roman" panose="02020603050405020304" pitchFamily="18" charset="0"/>
                          <a:ea typeface="Calibri" panose="020F0502020204030204" pitchFamily="34" charset="0"/>
                        </a:rPr>
                        <a:t>+ Cứng cỏi, bình tĩnh và can đảm tâu bày sự thật, không chịu nhún nhường.</a:t>
                      </a:r>
                      <a:endParaRPr lang="en-GB" sz="200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000">
                          <a:solidFill>
                            <a:srgbClr val="333333"/>
                          </a:solidFill>
                          <a:effectLst/>
                          <a:latin typeface="Times New Roman" panose="02020603050405020304" pitchFamily="18" charset="0"/>
                          <a:ea typeface="Calibri" panose="020F0502020204030204" pitchFamily="34" charset="0"/>
                        </a:rPr>
                        <a:t>+ Khi công lí được thực thi, được Diêm Vương ban thưởng (hưởng một phần xôi lợn của dân cúng tế trong đền); được thổ công giới thiệu vào chức quan phán sự.</a:t>
                      </a:r>
                      <a:endParaRPr lang="en-GB" sz="200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000">
                          <a:solidFill>
                            <a:srgbClr val="333333"/>
                          </a:solidFill>
                          <a:effectLst/>
                          <a:latin typeface="Times New Roman" panose="02020603050405020304" pitchFamily="18" charset="0"/>
                          <a:ea typeface="Calibri" panose="020F0502020204030204" pitchFamily="34" charset="0"/>
                        </a:rPr>
                        <a:t> </a:t>
                      </a:r>
                      <a:r>
                        <a:rPr lang="vi-VN" sz="2000" smtClean="0">
                          <a:solidFill>
                            <a:srgbClr val="333333"/>
                          </a:solidFill>
                          <a:effectLst/>
                          <a:latin typeface="Times New Roman" panose="02020603050405020304" pitchFamily="18" charset="0"/>
                          <a:ea typeface="Calibri" panose="020F0502020204030204" pitchFamily="34" charset="0"/>
                        </a:rPr>
                        <a:t>=</a:t>
                      </a:r>
                      <a:r>
                        <a:rPr lang="en-US" sz="2000" smtClean="0">
                          <a:solidFill>
                            <a:srgbClr val="333333"/>
                          </a:solidFill>
                          <a:effectLst/>
                          <a:latin typeface="Times New Roman" panose="02020603050405020304" pitchFamily="18" charset="0"/>
                          <a:ea typeface="Calibri" panose="020F0502020204030204" pitchFamily="34" charset="0"/>
                        </a:rPr>
                        <a:t>&gt; </a:t>
                      </a:r>
                      <a:r>
                        <a:rPr lang="en-US" sz="2000">
                          <a:effectLst/>
                          <a:latin typeface="Times New Roman" panose="02020603050405020304" pitchFamily="18" charset="0"/>
                          <a:ea typeface="Calibri" panose="020F0502020204030204" pitchFamily="34" charset="0"/>
                        </a:rPr>
                        <a:t>Thái độ, lời lẽ cứng cỏi của Tử văn chứng tỏ chàng không hề nhụt chí, run rẩy hay khiếp sợ trước cảnh địa ngục, ma quỷ xung quanh mình. Chàng quyết đấu tranh cho lẽ phải, cho công lí. Điều đó rất đáng trân trọng ở con người này.</a:t>
                      </a:r>
                      <a:endParaRPr lang="en-GB" sz="20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695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5" name="Rounded Rectangle 4"/>
          <p:cNvSpPr/>
          <p:nvPr/>
        </p:nvSpPr>
        <p:spPr>
          <a:xfrm>
            <a:off x="1389888" y="228600"/>
            <a:ext cx="5669280" cy="22128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1629545" y="392728"/>
            <a:ext cx="5330693" cy="1938992"/>
          </a:xfrm>
          <a:prstGeom prst="rect">
            <a:avLst/>
          </a:prstGeom>
        </p:spPr>
        <p:txBody>
          <a:bodyPr wrap="square">
            <a:spAutoFit/>
          </a:bodyPr>
          <a:lstStyle/>
          <a:p>
            <a:pPr algn="ctr">
              <a:spcAft>
                <a:spcPts val="0"/>
              </a:spcAft>
              <a:tabLst>
                <a:tab pos="1386840" algn="l"/>
              </a:tabLst>
            </a:pPr>
            <a:r>
              <a:rPr lang="pt-BR" sz="4000" b="1">
                <a:solidFill>
                  <a:srgbClr val="FFFF00"/>
                </a:solidFill>
                <a:latin typeface="Times New Roman" panose="02020603050405020304" pitchFamily="18" charset="0"/>
                <a:ea typeface="Calibri" panose="020F0502020204030204" pitchFamily="34" charset="0"/>
              </a:rPr>
              <a:t>Tìm hiểu về nghệ thuật xây dựng nhân vật </a:t>
            </a:r>
            <a:endParaRPr lang="vi-VN" sz="4000" b="1" smtClean="0">
              <a:solidFill>
                <a:srgbClr val="FFFF00"/>
              </a:solidFill>
              <a:latin typeface="Times New Roman" panose="02020603050405020304" pitchFamily="18" charset="0"/>
              <a:ea typeface="Calibri" panose="020F0502020204030204" pitchFamily="34" charset="0"/>
            </a:endParaRPr>
          </a:p>
          <a:p>
            <a:pPr algn="ctr">
              <a:spcAft>
                <a:spcPts val="0"/>
              </a:spcAft>
              <a:tabLst>
                <a:tab pos="1386840" algn="l"/>
              </a:tabLst>
            </a:pPr>
            <a:r>
              <a:rPr lang="vi-VN" sz="4000" b="1" smtClean="0">
                <a:solidFill>
                  <a:srgbClr val="FFFF00"/>
                </a:solidFill>
                <a:latin typeface="Times New Roman" panose="02020603050405020304" pitchFamily="18" charset="0"/>
                <a:ea typeface="Calibri" panose="020F0502020204030204" pitchFamily="34" charset="0"/>
              </a:rPr>
              <a:t>Ngô Tử Văn</a:t>
            </a:r>
            <a:endParaRPr lang="en-GB" sz="4400">
              <a:solidFill>
                <a:srgbClr val="FFFF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0848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9496587"/>
              </p:ext>
            </p:extLst>
          </p:nvPr>
        </p:nvGraphicFramePr>
        <p:xfrm>
          <a:off x="187388" y="909352"/>
          <a:ext cx="6021388" cy="3901440"/>
        </p:xfrm>
        <a:graphic>
          <a:graphicData uri="http://schemas.openxmlformats.org/drawingml/2006/table">
            <a:tbl>
              <a:tblPr firstRow="1" firstCol="1" bandRow="1"/>
              <a:tblGrid>
                <a:gridCol w="6021388"/>
              </a:tblGrid>
              <a:tr h="0">
                <a:tc>
                  <a:txBody>
                    <a:bodyPr/>
                    <a:lstStyle/>
                    <a:p>
                      <a:pPr algn="ctr">
                        <a:lnSpc>
                          <a:spcPct val="100000"/>
                        </a:lnSpc>
                        <a:spcAft>
                          <a:spcPts val="0"/>
                        </a:spcAft>
                        <a:tabLst>
                          <a:tab pos="1386840" algn="l"/>
                        </a:tabLst>
                      </a:pPr>
                      <a:r>
                        <a:rPr lang="pt-BR" sz="3200" b="1">
                          <a:solidFill>
                            <a:srgbClr val="0070C0"/>
                          </a:solidFill>
                          <a:effectLst/>
                          <a:latin typeface="Times New Roman" panose="02020603050405020304" pitchFamily="18" charset="0"/>
                          <a:ea typeface="MS Mincho"/>
                        </a:rPr>
                        <a:t>Nhóm 4:</a:t>
                      </a:r>
                      <a:r>
                        <a:rPr lang="pt-BR" sz="3200" b="1">
                          <a:solidFill>
                            <a:srgbClr val="0D0D0D"/>
                          </a:solidFill>
                          <a:effectLst/>
                          <a:latin typeface="Times New Roman" panose="02020603050405020304" pitchFamily="18" charset="0"/>
                          <a:ea typeface="MS Mincho"/>
                        </a:rPr>
                        <a:t> </a:t>
                      </a:r>
                      <a:r>
                        <a:rPr lang="pt-BR" sz="3200" b="1">
                          <a:effectLst/>
                          <a:latin typeface="Times New Roman" panose="02020603050405020304" pitchFamily="18" charset="0"/>
                          <a:ea typeface="Calibri" panose="020F0502020204030204" pitchFamily="34" charset="0"/>
                        </a:rPr>
                        <a:t>Tìm hiểu về nghệ thuật xây dựng nhân vật NTV</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r h="0">
                <a:tc>
                  <a:txBody>
                    <a:bodyPr/>
                    <a:lstStyle/>
                    <a:p>
                      <a:pPr algn="just">
                        <a:lnSpc>
                          <a:spcPct val="100000"/>
                        </a:lnSpc>
                        <a:spcAft>
                          <a:spcPts val="0"/>
                        </a:spcAft>
                        <a:tabLst>
                          <a:tab pos="1386840" algn="l"/>
                        </a:tabLst>
                      </a:pPr>
                      <a:r>
                        <a:rPr lang="pt-BR" sz="3200" b="1">
                          <a:solidFill>
                            <a:srgbClr val="0D0D0D"/>
                          </a:solidFill>
                          <a:effectLst/>
                          <a:latin typeface="Times New Roman" panose="02020603050405020304" pitchFamily="18" charset="0"/>
                          <a:ea typeface="MS Mincho"/>
                        </a:rPr>
                        <a:t>Gợi ý tìm hiểu về:</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 Điểm nhìn</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 Ngôn ngữ người kể chuyện, ngôn ngữ nhân vật</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 Các phương diện miêu tả nhân vật</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bl>
          </a:graphicData>
        </a:graphic>
      </p:graphicFrame>
    </p:spTree>
    <p:extLst>
      <p:ext uri="{BB962C8B-B14F-4D97-AF65-F5344CB8AC3E}">
        <p14:creationId xmlns:p14="http://schemas.microsoft.com/office/powerpoint/2010/main" val="12774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70106" y="2840698"/>
            <a:ext cx="4367785" cy="4050791"/>
          </a:xfrm>
          <a:prstGeom prst="rect">
            <a:avLst/>
          </a:prstGeom>
        </p:spPr>
      </p:pic>
      <p:grpSp>
        <p:nvGrpSpPr>
          <p:cNvPr id="3" name="Group 2"/>
          <p:cNvGrpSpPr/>
          <p:nvPr/>
        </p:nvGrpSpPr>
        <p:grpSpPr>
          <a:xfrm>
            <a:off x="366061" y="-38970"/>
            <a:ext cx="11281768" cy="6930459"/>
            <a:chOff x="841960" y="1904366"/>
            <a:chExt cx="22566474" cy="11520169"/>
          </a:xfrm>
        </p:grpSpPr>
        <p:sp>
          <p:nvSpPr>
            <p:cNvPr id="5" name="Rectangle 7"/>
            <p:cNvSpPr/>
            <p:nvPr/>
          </p:nvSpPr>
          <p:spPr>
            <a:xfrm>
              <a:off x="1149069" y="3768056"/>
              <a:ext cx="22259365" cy="8707265"/>
            </a:xfrm>
            <a:custGeom>
              <a:avLst/>
              <a:gdLst>
                <a:gd name="connsiteX0" fmla="*/ 0 w 22326600"/>
                <a:gd name="connsiteY0" fmla="*/ 0 h 7916673"/>
                <a:gd name="connsiteX1" fmla="*/ 22326600 w 22326600"/>
                <a:gd name="connsiteY1" fmla="*/ 0 h 7916673"/>
                <a:gd name="connsiteX2" fmla="*/ 22326600 w 22326600"/>
                <a:gd name="connsiteY2" fmla="*/ 7916673 h 7916673"/>
                <a:gd name="connsiteX3" fmla="*/ 0 w 22326600"/>
                <a:gd name="connsiteY3" fmla="*/ 7916673 h 7916673"/>
                <a:gd name="connsiteX4" fmla="*/ 0 w 22326600"/>
                <a:gd name="connsiteY4" fmla="*/ 0 h 7916673"/>
                <a:gd name="connsiteX0" fmla="*/ 0 w 22326600"/>
                <a:gd name="connsiteY0" fmla="*/ 0 h 8008113"/>
                <a:gd name="connsiteX1" fmla="*/ 22326600 w 22326600"/>
                <a:gd name="connsiteY1" fmla="*/ 0 h 8008113"/>
                <a:gd name="connsiteX2" fmla="*/ 22326600 w 22326600"/>
                <a:gd name="connsiteY2" fmla="*/ 7916673 h 8008113"/>
                <a:gd name="connsiteX3" fmla="*/ 982980 w 22326600"/>
                <a:gd name="connsiteY3" fmla="*/ 8008113 h 8008113"/>
                <a:gd name="connsiteX4" fmla="*/ 0 w 22326600"/>
                <a:gd name="connsiteY4" fmla="*/ 0 h 8008113"/>
                <a:gd name="connsiteX0" fmla="*/ 0 w 22326600"/>
                <a:gd name="connsiteY0" fmla="*/ 0 h 8021560"/>
                <a:gd name="connsiteX1" fmla="*/ 22326600 w 22326600"/>
                <a:gd name="connsiteY1" fmla="*/ 0 h 8021560"/>
                <a:gd name="connsiteX2" fmla="*/ 22326600 w 22326600"/>
                <a:gd name="connsiteY2" fmla="*/ 7916673 h 8021560"/>
                <a:gd name="connsiteX3" fmla="*/ 821615 w 22326600"/>
                <a:gd name="connsiteY3" fmla="*/ 8021560 h 8021560"/>
                <a:gd name="connsiteX4" fmla="*/ 0 w 22326600"/>
                <a:gd name="connsiteY4" fmla="*/ 0 h 8021560"/>
                <a:gd name="connsiteX0" fmla="*/ 0 w 22259365"/>
                <a:gd name="connsiteY0" fmla="*/ 0 h 8021560"/>
                <a:gd name="connsiteX1" fmla="*/ 22259365 w 22259365"/>
                <a:gd name="connsiteY1" fmla="*/ 0 h 8021560"/>
                <a:gd name="connsiteX2" fmla="*/ 22259365 w 22259365"/>
                <a:gd name="connsiteY2" fmla="*/ 7916673 h 8021560"/>
                <a:gd name="connsiteX3" fmla="*/ 754380 w 22259365"/>
                <a:gd name="connsiteY3" fmla="*/ 8021560 h 8021560"/>
                <a:gd name="connsiteX4" fmla="*/ 0 w 22259365"/>
                <a:gd name="connsiteY4" fmla="*/ 0 h 802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9365" h="8021560">
                  <a:moveTo>
                    <a:pt x="0" y="0"/>
                  </a:moveTo>
                  <a:lnTo>
                    <a:pt x="22259365" y="0"/>
                  </a:lnTo>
                  <a:lnTo>
                    <a:pt x="22259365" y="7916673"/>
                  </a:lnTo>
                  <a:lnTo>
                    <a:pt x="754380" y="8021560"/>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Pentagon 5"/>
            <p:cNvSpPr/>
            <p:nvPr/>
          </p:nvSpPr>
          <p:spPr>
            <a:xfrm>
              <a:off x="1882117" y="3335940"/>
              <a:ext cx="11524733" cy="961931"/>
            </a:xfrm>
            <a:prstGeom prst="homePlate">
              <a:avLst>
                <a:gd name="adj" fmla="val 42453"/>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Rectangle 6"/>
            <p:cNvSpPr/>
            <p:nvPr/>
          </p:nvSpPr>
          <p:spPr>
            <a:xfrm>
              <a:off x="1460788" y="3202141"/>
              <a:ext cx="11859890" cy="1169702"/>
            </a:xfrm>
            <a:prstGeom prst="rect">
              <a:avLst/>
            </a:prstGeom>
          </p:spPr>
          <p:txBody>
            <a:bodyPr wrap="square">
              <a:spAutoFit/>
            </a:bodyPr>
            <a:lstStyle/>
            <a:p>
              <a:pPr algn="ctr" defTabSz="1088421"/>
              <a:r>
                <a:rPr lang="en-US" sz="32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a:t>
              </a:r>
              <a:r>
                <a:rPr lang="en-US" sz="3200" b="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vi-VN" sz="3200" b="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xây dựng nhân vật</a:t>
              </a:r>
              <a:endPar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7072">
              <a:off x="841960" y="1904366"/>
              <a:ext cx="1937195" cy="11520169"/>
            </a:xfrm>
            <a:prstGeom prst="rect">
              <a:avLst/>
            </a:prstGeom>
          </p:spPr>
        </p:pic>
      </p:grpSp>
      <p:sp>
        <p:nvSpPr>
          <p:cNvPr id="11" name="Rectangle 10"/>
          <p:cNvSpPr/>
          <p:nvPr/>
        </p:nvSpPr>
        <p:spPr>
          <a:xfrm>
            <a:off x="1116351" y="1660095"/>
            <a:ext cx="10295361" cy="4401205"/>
          </a:xfrm>
          <a:prstGeom prst="rect">
            <a:avLst/>
          </a:prstGeom>
        </p:spPr>
        <p:txBody>
          <a:bodyPr wrap="square">
            <a:spAutoFit/>
          </a:bodyPr>
          <a:lstStyle/>
          <a:p>
            <a:pPr algn="just"/>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Đặt nhân vật </a:t>
            </a:r>
            <a:r>
              <a:rPr lang="en-US" sz="2800" smtClean="0">
                <a:latin typeface="Times New Roman" panose="02020603050405020304" pitchFamily="18" charset="0"/>
                <a:cs typeface="Times New Roman" panose="02020603050405020304" pitchFamily="18" charset="0"/>
              </a:rPr>
              <a:t>vào </a:t>
            </a:r>
            <a:r>
              <a:rPr lang="en-US" sz="2800">
                <a:latin typeface="Times New Roman" panose="02020603050405020304" pitchFamily="18" charset="0"/>
                <a:cs typeface="Times New Roman" panose="02020603050405020304" pitchFamily="18" charset="0"/>
              </a:rPr>
              <a:t>tình huống có tính thử thách để bộc lộ vẻ đẹp tính cách nhân vật (cuộc đấu tranh với cái ác).</a:t>
            </a:r>
            <a:endParaRPr lang="en-GB"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Nghệ thuật trần thuật giàu kịch tính, kết cấu chặt chẽ, logic, sử dụng các yếu tố kì ảo.</a:t>
            </a:r>
            <a:endParaRPr lang="en-GB"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Tính cách của Ngô Tử Văn được khắc họa gián tiếp chủ yếu lời kể của người kể chuyện ngôi ba; được khắc họa trực tiếp qua hành động và ngôn ngữ đối thoại của nhân vật.</a:t>
            </a:r>
            <a:endParaRPr lang="en-GB"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Chủ yếu sử dụng điểm nhìn của người kể chuyện ngôi ba, điểm nhìn của các nhân vật khác (người dân, viên bách hộ, thổ công, Diêm Vương).</a:t>
            </a:r>
            <a:endParaRPr lang="en-GB"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415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barn(inVertical)">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barn(inVertical)">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8382" y="271343"/>
            <a:ext cx="6438062" cy="646331"/>
          </a:xfrm>
          <a:prstGeom prst="rect">
            <a:avLst/>
          </a:prstGeom>
        </p:spPr>
        <p:txBody>
          <a:bodyPr wrap="square">
            <a:spAutoFit/>
          </a:bodyPr>
          <a:lstStyle/>
          <a:p>
            <a:r>
              <a:rPr lang="de-DE" sz="3600" b="1">
                <a:latin typeface="Times New Roman" panose="02020603050405020304" pitchFamily="18" charset="0"/>
                <a:cs typeface="Times New Roman" panose="02020603050405020304" pitchFamily="18" charset="0"/>
              </a:rPr>
              <a:t>4. Các yếu tố kì ảo</a:t>
            </a:r>
            <a:endParaRPr lang="en-GB" sz="3600">
              <a:latin typeface="Times New Roman" panose="02020603050405020304" pitchFamily="18" charset="0"/>
              <a:cs typeface="Times New Roman" panose="02020603050405020304" pitchFamily="18" charset="0"/>
            </a:endParaRPr>
          </a:p>
        </p:txBody>
      </p:sp>
      <p:grpSp>
        <p:nvGrpSpPr>
          <p:cNvPr id="4" name="Group 3"/>
          <p:cNvGrpSpPr/>
          <p:nvPr/>
        </p:nvGrpSpPr>
        <p:grpSpPr>
          <a:xfrm>
            <a:off x="2058191" y="230268"/>
            <a:ext cx="6588658" cy="62898"/>
            <a:chOff x="2800193" y="4876800"/>
            <a:chExt cx="13179031" cy="149111"/>
          </a:xfrm>
        </p:grpSpPr>
        <p:grpSp>
          <p:nvGrpSpPr>
            <p:cNvPr id="5" name="Group 4"/>
            <p:cNvGrpSpPr/>
            <p:nvPr/>
          </p:nvGrpSpPr>
          <p:grpSpPr>
            <a:xfrm>
              <a:off x="2800193" y="4876800"/>
              <a:ext cx="11069794" cy="149111"/>
              <a:chOff x="2211387" y="5029200"/>
              <a:chExt cx="11679394" cy="126831"/>
            </a:xfrm>
          </p:grpSpPr>
          <p:sp>
            <p:nvSpPr>
              <p:cNvPr id="10" name="Freeform 5"/>
              <p:cNvSpPr>
                <a:spLocks/>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1" name="Freeform 6"/>
              <p:cNvSpPr>
                <a:spLocks/>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2" name="Freeform 7"/>
              <p:cNvSpPr>
                <a:spLocks/>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3" name="Freeform 8"/>
              <p:cNvSpPr>
                <a:spLocks/>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4" name="Freeform 9"/>
              <p:cNvSpPr>
                <a:spLocks/>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5" name="Freeform 10"/>
              <p:cNvSpPr>
                <a:spLocks/>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6" name="Freeform 11"/>
              <p:cNvSpPr>
                <a:spLocks/>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7" name="Freeform 12"/>
              <p:cNvSpPr>
                <a:spLocks/>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8" name="Freeform 13"/>
              <p:cNvSpPr>
                <a:spLocks/>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9" name="Freeform 14"/>
              <p:cNvSpPr>
                <a:spLocks/>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0" name="Freeform 15"/>
              <p:cNvSpPr>
                <a:spLocks/>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1" name="Freeform 16"/>
              <p:cNvSpPr>
                <a:spLocks/>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2" name="Freeform 17"/>
              <p:cNvSpPr>
                <a:spLocks/>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3" name="Freeform 18"/>
              <p:cNvSpPr>
                <a:spLocks/>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4" name="Freeform 19"/>
              <p:cNvSpPr>
                <a:spLocks/>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5" name="Freeform 20"/>
              <p:cNvSpPr>
                <a:spLocks/>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6" name="Freeform 21"/>
              <p:cNvSpPr>
                <a:spLocks/>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7" name="Freeform 22"/>
              <p:cNvSpPr>
                <a:spLocks/>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8" name="Freeform 23"/>
              <p:cNvSpPr>
                <a:spLocks/>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9" name="Freeform 24"/>
              <p:cNvSpPr>
                <a:spLocks/>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0" name="Freeform 25"/>
              <p:cNvSpPr>
                <a:spLocks/>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sp>
          <p:nvSpPr>
            <p:cNvPr id="6" name="Freeform 5"/>
            <p:cNvSpPr>
              <a:spLocks/>
            </p:cNvSpPr>
            <p:nvPr/>
          </p:nvSpPr>
          <p:spPr bwMode="auto">
            <a:xfrm>
              <a:off x="13899624"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7" name="Freeform 6"/>
            <p:cNvSpPr>
              <a:spLocks/>
            </p:cNvSpPr>
            <p:nvPr/>
          </p:nvSpPr>
          <p:spPr bwMode="auto">
            <a:xfrm>
              <a:off x="14428169" y="48768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8" name="Freeform 7"/>
            <p:cNvSpPr>
              <a:spLocks/>
            </p:cNvSpPr>
            <p:nvPr/>
          </p:nvSpPr>
          <p:spPr bwMode="auto">
            <a:xfrm>
              <a:off x="14955067"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9" name="Freeform 8"/>
            <p:cNvSpPr>
              <a:spLocks/>
            </p:cNvSpPr>
            <p:nvPr/>
          </p:nvSpPr>
          <p:spPr bwMode="auto">
            <a:xfrm>
              <a:off x="15481964" y="48768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grpSp>
        <p:nvGrpSpPr>
          <p:cNvPr id="31" name="Group 30"/>
          <p:cNvGrpSpPr/>
          <p:nvPr/>
        </p:nvGrpSpPr>
        <p:grpSpPr>
          <a:xfrm>
            <a:off x="2058191" y="923719"/>
            <a:ext cx="6588658" cy="62898"/>
            <a:chOff x="2800193" y="4876800"/>
            <a:chExt cx="13179031" cy="149111"/>
          </a:xfrm>
        </p:grpSpPr>
        <p:grpSp>
          <p:nvGrpSpPr>
            <p:cNvPr id="32" name="Group 31"/>
            <p:cNvGrpSpPr/>
            <p:nvPr/>
          </p:nvGrpSpPr>
          <p:grpSpPr>
            <a:xfrm>
              <a:off x="2800193" y="4876800"/>
              <a:ext cx="11069794" cy="149111"/>
              <a:chOff x="2211387" y="5029200"/>
              <a:chExt cx="11679394" cy="126831"/>
            </a:xfrm>
          </p:grpSpPr>
          <p:sp>
            <p:nvSpPr>
              <p:cNvPr id="37" name="Freeform 5"/>
              <p:cNvSpPr>
                <a:spLocks/>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8" name="Freeform 6"/>
              <p:cNvSpPr>
                <a:spLocks/>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9" name="Freeform 7"/>
              <p:cNvSpPr>
                <a:spLocks/>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0" name="Freeform 8"/>
              <p:cNvSpPr>
                <a:spLocks/>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1" name="Freeform 9"/>
              <p:cNvSpPr>
                <a:spLocks/>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2" name="Freeform 10"/>
              <p:cNvSpPr>
                <a:spLocks/>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3" name="Freeform 11"/>
              <p:cNvSpPr>
                <a:spLocks/>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4" name="Freeform 12"/>
              <p:cNvSpPr>
                <a:spLocks/>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5" name="Freeform 13"/>
              <p:cNvSpPr>
                <a:spLocks/>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6" name="Freeform 14"/>
              <p:cNvSpPr>
                <a:spLocks/>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7" name="Freeform 15"/>
              <p:cNvSpPr>
                <a:spLocks/>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8" name="Freeform 16"/>
              <p:cNvSpPr>
                <a:spLocks/>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9" name="Freeform 17"/>
              <p:cNvSpPr>
                <a:spLocks/>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0" name="Freeform 18"/>
              <p:cNvSpPr>
                <a:spLocks/>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1" name="Freeform 19"/>
              <p:cNvSpPr>
                <a:spLocks/>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2" name="Freeform 20"/>
              <p:cNvSpPr>
                <a:spLocks/>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3" name="Freeform 21"/>
              <p:cNvSpPr>
                <a:spLocks/>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4" name="Freeform 22"/>
              <p:cNvSpPr>
                <a:spLocks/>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5" name="Freeform 23"/>
              <p:cNvSpPr>
                <a:spLocks/>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6" name="Freeform 24"/>
              <p:cNvSpPr>
                <a:spLocks/>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7" name="Freeform 25"/>
              <p:cNvSpPr>
                <a:spLocks/>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sp>
          <p:nvSpPr>
            <p:cNvPr id="33" name="Freeform 5"/>
            <p:cNvSpPr>
              <a:spLocks/>
            </p:cNvSpPr>
            <p:nvPr/>
          </p:nvSpPr>
          <p:spPr bwMode="auto">
            <a:xfrm>
              <a:off x="13899624"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4" name="Freeform 6"/>
            <p:cNvSpPr>
              <a:spLocks/>
            </p:cNvSpPr>
            <p:nvPr/>
          </p:nvSpPr>
          <p:spPr bwMode="auto">
            <a:xfrm>
              <a:off x="14428169" y="48768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5" name="Freeform 7"/>
            <p:cNvSpPr>
              <a:spLocks/>
            </p:cNvSpPr>
            <p:nvPr/>
          </p:nvSpPr>
          <p:spPr bwMode="auto">
            <a:xfrm>
              <a:off x="14955067"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6" name="Freeform 8"/>
            <p:cNvSpPr>
              <a:spLocks/>
            </p:cNvSpPr>
            <p:nvPr/>
          </p:nvSpPr>
          <p:spPr bwMode="auto">
            <a:xfrm>
              <a:off x="15481964" y="48768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sp>
        <p:nvSpPr>
          <p:cNvPr id="61" name="Rounded Rectangle 60"/>
          <p:cNvSpPr/>
          <p:nvPr/>
        </p:nvSpPr>
        <p:spPr>
          <a:xfrm>
            <a:off x="131406" y="1617169"/>
            <a:ext cx="2981267" cy="3164746"/>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2" name="Rounded Rectangle 61"/>
          <p:cNvSpPr/>
          <p:nvPr/>
        </p:nvSpPr>
        <p:spPr>
          <a:xfrm>
            <a:off x="3268231" y="1617348"/>
            <a:ext cx="2058636" cy="321054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3" name="Rectangle 62"/>
          <p:cNvSpPr/>
          <p:nvPr/>
        </p:nvSpPr>
        <p:spPr>
          <a:xfrm>
            <a:off x="246854" y="1673372"/>
            <a:ext cx="2722720" cy="3108543"/>
          </a:xfrm>
          <a:prstGeom prst="rect">
            <a:avLst/>
          </a:prstGeom>
        </p:spPr>
        <p:txBody>
          <a:bodyPr wrap="square">
            <a:spAutoFit/>
          </a:bodyPr>
          <a:lstStyle/>
          <a:p>
            <a:pPr algn="just" defTabSz="914400"/>
            <a:r>
              <a:rPr lang="de-DE" sz="2800" b="1" i="1">
                <a:latin typeface="Times New Roman" panose="02020603050405020304" pitchFamily="18" charset="0"/>
                <a:cs typeface="Times New Roman" panose="02020603050405020304" pitchFamily="18" charset="0"/>
              </a:rPr>
              <a:t>Nhân vật kì ảo</a:t>
            </a:r>
            <a:r>
              <a:rPr lang="de-DE" sz="2800">
                <a:latin typeface="Times New Roman" panose="02020603050405020304" pitchFamily="18" charset="0"/>
                <a:cs typeface="Times New Roman" panose="02020603050405020304" pitchFamily="18" charset="0"/>
              </a:rPr>
              <a:t>: Hồn ma tướng giặc (viên bách hộ họ Thôi); Thổ thần nước Việt, Diêm Vương, quỷ Dạ Xoa,...</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3362094" y="1719350"/>
            <a:ext cx="1917818" cy="3108543"/>
          </a:xfrm>
          <a:prstGeom prst="rect">
            <a:avLst/>
          </a:prstGeom>
        </p:spPr>
        <p:txBody>
          <a:bodyPr wrap="square">
            <a:spAutoFit/>
          </a:bodyPr>
          <a:lstStyle/>
          <a:p>
            <a:pPr algn="just" defTabSz="914400"/>
            <a:r>
              <a:rPr lang="de-DE" sz="2800" b="1" i="1">
                <a:latin typeface="Times New Roman" panose="02020603050405020304" pitchFamily="18" charset="0"/>
                <a:cs typeface="Times New Roman" panose="02020603050405020304" pitchFamily="18" charset="0"/>
              </a:rPr>
              <a:t>Không gian kì ảo</a:t>
            </a:r>
            <a:r>
              <a:rPr lang="de-DE" sz="2800">
                <a:latin typeface="Times New Roman" panose="02020603050405020304" pitchFamily="18" charset="0"/>
                <a:cs typeface="Times New Roman" panose="02020603050405020304" pitchFamily="18" charset="0"/>
              </a:rPr>
              <a:t>: Địa ngục – Minh ti (cõi âm) với khung cảnh rùng rợn.</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65" name="Rounded Rectangle 64"/>
          <p:cNvSpPr/>
          <p:nvPr/>
        </p:nvSpPr>
        <p:spPr>
          <a:xfrm>
            <a:off x="5482425" y="1617170"/>
            <a:ext cx="6560223" cy="3210724"/>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Rectangle 1"/>
          <p:cNvSpPr/>
          <p:nvPr/>
        </p:nvSpPr>
        <p:spPr>
          <a:xfrm>
            <a:off x="5625524" y="1692157"/>
            <a:ext cx="6417123" cy="3108543"/>
          </a:xfrm>
          <a:prstGeom prst="rect">
            <a:avLst/>
          </a:prstGeom>
        </p:spPr>
        <p:txBody>
          <a:bodyPr wrap="square">
            <a:spAutoFit/>
          </a:bodyPr>
          <a:lstStyle/>
          <a:p>
            <a:pPr algn="just"/>
            <a:r>
              <a:rPr lang="de-DE" sz="2800" b="1" i="1">
                <a:latin typeface="Times New Roman" panose="02020603050405020304" pitchFamily="18" charset="0"/>
                <a:cs typeface="Times New Roman" panose="02020603050405020304" pitchFamily="18" charset="0"/>
              </a:rPr>
              <a:t>Sự kiện kì ảo</a:t>
            </a:r>
            <a:r>
              <a:rPr lang="de-DE" sz="2800">
                <a:latin typeface="Times New Roman" panose="02020603050405020304" pitchFamily="18" charset="0"/>
                <a:cs typeface="Times New Roman" panose="02020603050405020304" pitchFamily="18" charset="0"/>
              </a:rPr>
              <a:t>: Cuộc gặp gỡ giữa con người và hồn ma, con người và thần thánh; Tử Văn bị hai tên quỷ sứ đến bắt đi, cuộc xử kiện dưới Minh Ty; sự việc Tử Văn chết đi – sống lạị; Ngô Tử Văn được giới thiệu và đồng ý nhận chức quan phán sự; sự việc người đi đường gặp xe quan phán sự.</a:t>
            </a:r>
            <a:endParaRPr lang="en-GB" sz="2800">
              <a:latin typeface="Times New Roman" panose="02020603050405020304" pitchFamily="18" charset="0"/>
              <a:cs typeface="Times New Roman" panose="02020603050405020304" pitchFamily="18" charset="0"/>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370971">
            <a:off x="2605958" y="858694"/>
            <a:ext cx="960531" cy="860072"/>
          </a:xfrm>
          <a:prstGeom prst="rect">
            <a:avLst/>
          </a:prstGeom>
        </p:spPr>
      </p:pic>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84730" y="971830"/>
            <a:ext cx="718204" cy="684880"/>
          </a:xfrm>
          <a:prstGeom prst="rect">
            <a:avLst/>
          </a:prstGeom>
        </p:spPr>
      </p:pic>
      <p:pic>
        <p:nvPicPr>
          <p:cNvPr id="68" name="Pictur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9123">
            <a:off x="6896951" y="944011"/>
            <a:ext cx="974452" cy="715765"/>
          </a:xfrm>
          <a:prstGeom prst="rect">
            <a:avLst/>
          </a:prstGeom>
        </p:spPr>
      </p:pic>
    </p:spTree>
    <p:extLst>
      <p:ext uri="{BB962C8B-B14F-4D97-AF65-F5344CB8AC3E}">
        <p14:creationId xmlns:p14="http://schemas.microsoft.com/office/powerpoint/2010/main" val="156814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barn(inVertical)">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anim calcmode="lin" valueType="num">
                                      <p:cBhvr>
                                        <p:cTn id="23" dur="1000" fill="hold"/>
                                        <p:tgtEl>
                                          <p:spTgt spid="61"/>
                                        </p:tgtEl>
                                        <p:attrNameLst>
                                          <p:attrName>ppt_x</p:attrName>
                                        </p:attrNameLst>
                                      </p:cBhvr>
                                      <p:tavLst>
                                        <p:tav tm="0">
                                          <p:val>
                                            <p:strVal val="#ppt_x"/>
                                          </p:val>
                                        </p:tav>
                                        <p:tav tm="100000">
                                          <p:val>
                                            <p:strVal val="#ppt_x"/>
                                          </p:val>
                                        </p:tav>
                                      </p:tavLst>
                                    </p:anim>
                                    <p:anim calcmode="lin" valueType="num">
                                      <p:cBhvr>
                                        <p:cTn id="2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down)">
                                      <p:cBhvr>
                                        <p:cTn id="29" dur="500"/>
                                        <p:tgtEl>
                                          <p:spTgt spid="6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wipe(down)">
                                      <p:cBhvr>
                                        <p:cTn id="40" dur="500"/>
                                        <p:tgtEl>
                                          <p:spTgt spid="6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down)">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1" grpId="0" animBg="1"/>
      <p:bldP spid="62" grpId="0" animBg="1"/>
      <p:bldP spid="63" grpId="0"/>
      <p:bldP spid="64" grpId="0"/>
      <p:bldP spid="65"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576960" y="2034259"/>
            <a:ext cx="4199970" cy="3260117"/>
            <a:chOff x="3725931" y="6537678"/>
            <a:chExt cx="6441687" cy="6521083"/>
          </a:xfrm>
        </p:grpSpPr>
        <p:sp>
          <p:nvSpPr>
            <p:cNvPr id="34" name="Rounded Rectangle 33"/>
            <p:cNvSpPr/>
            <p:nvPr/>
          </p:nvSpPr>
          <p:spPr>
            <a:xfrm>
              <a:off x="3725931" y="6537678"/>
              <a:ext cx="6441687" cy="6521083"/>
            </a:xfrm>
            <a:prstGeom prst="roundRect">
              <a:avLst>
                <a:gd name="adj" fmla="val 7560"/>
              </a:avLst>
            </a:prstGeom>
            <a:solidFill>
              <a:srgbClr val="4BACC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smtClean="0">
                <a:solidFill>
                  <a:prstClr val="white"/>
                </a:solidFill>
                <a:latin typeface="Calibri"/>
              </a:endParaRPr>
            </a:p>
          </p:txBody>
        </p:sp>
        <p:sp>
          <p:nvSpPr>
            <p:cNvPr id="33" name="Rounded Rectangle 32"/>
            <p:cNvSpPr/>
            <p:nvPr/>
          </p:nvSpPr>
          <p:spPr>
            <a:xfrm>
              <a:off x="3816561" y="6622793"/>
              <a:ext cx="6189804" cy="6234768"/>
            </a:xfrm>
            <a:prstGeom prst="roundRect">
              <a:avLst>
                <a:gd name="adj" fmla="val 12071"/>
              </a:avLst>
            </a:prstGeom>
            <a:solidFill>
              <a:sysClr val="window" lastClr="FFFFFF"/>
            </a:solidFill>
            <a:ln w="12700" cap="flat" cmpd="sng" algn="ctr">
              <a:noFill/>
              <a:prstDash val="dash"/>
            </a:ln>
            <a:effectLst>
              <a:innerShdw blurRad="114300">
                <a:prstClr val="black"/>
              </a:innerShdw>
            </a:effectLst>
          </p:spPr>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defRPr/>
              </a:pPr>
              <a:endParaRPr lang="vi-VN" sz="2100" b="1" dirty="0">
                <a:solidFill>
                  <a:srgbClr val="4BACC6">
                    <a:lumMod val="75000"/>
                  </a:srgbClr>
                </a:solidFill>
                <a:cs typeface="Arial" pitchFamily="34" charset="0"/>
              </a:endParaRPr>
            </a:p>
          </p:txBody>
        </p:sp>
      </p:grpSp>
      <p:grpSp>
        <p:nvGrpSpPr>
          <p:cNvPr id="36" name="Group 35"/>
          <p:cNvGrpSpPr/>
          <p:nvPr/>
        </p:nvGrpSpPr>
        <p:grpSpPr>
          <a:xfrm>
            <a:off x="2295144" y="531954"/>
            <a:ext cx="7008113" cy="621592"/>
            <a:chOff x="5499326" y="3387775"/>
            <a:chExt cx="14018050" cy="1243345"/>
          </a:xfrm>
        </p:grpSpPr>
        <p:sp>
          <p:nvSpPr>
            <p:cNvPr id="37" name="Rounded Rectangle 36"/>
            <p:cNvSpPr/>
            <p:nvPr/>
          </p:nvSpPr>
          <p:spPr>
            <a:xfrm>
              <a:off x="5499326" y="3387775"/>
              <a:ext cx="14018050" cy="1243345"/>
            </a:xfrm>
            <a:prstGeom prst="roundRect">
              <a:avLst/>
            </a:prstGeom>
            <a:solidFill>
              <a:srgbClr val="F7964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smtClean="0">
                <a:solidFill>
                  <a:prstClr val="white"/>
                </a:solidFill>
                <a:latin typeface="Calibri"/>
              </a:endParaRPr>
            </a:p>
          </p:txBody>
        </p:sp>
        <p:sp>
          <p:nvSpPr>
            <p:cNvPr id="38" name="Rectangle 37"/>
            <p:cNvSpPr/>
            <p:nvPr/>
          </p:nvSpPr>
          <p:spPr>
            <a:xfrm>
              <a:off x="6267216" y="3431223"/>
              <a:ext cx="12776186" cy="1169701"/>
            </a:xfrm>
            <a:prstGeom prst="rect">
              <a:avLst/>
            </a:prstGeom>
          </p:spPr>
          <p:txBody>
            <a:bodyPr wrap="none">
              <a:spAutoFit/>
            </a:bodyPr>
            <a:lstStyle/>
            <a:p>
              <a:pPr algn="ctr" defTabSz="1088421"/>
              <a:r>
                <a:rPr lang="de-DE" sz="3200" b="1">
                  <a:solidFill>
                    <a:schemeClr val="bg1"/>
                  </a:solidFill>
                  <a:latin typeface="Times New Roman" panose="02020603050405020304" pitchFamily="18" charset="0"/>
                  <a:cs typeface="Times New Roman" panose="02020603050405020304" pitchFamily="18" charset="0"/>
                </a:rPr>
                <a:t>Ý nghĩa - Tác dụng của yếu tố kì ảo</a:t>
              </a:r>
              <a:endParaRPr lang="en-US" sz="2800" b="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505012" y="2037669"/>
            <a:ext cx="2939023" cy="3256707"/>
            <a:chOff x="3725931" y="6537678"/>
            <a:chExt cx="5220096" cy="5975566"/>
          </a:xfrm>
        </p:grpSpPr>
        <p:sp>
          <p:nvSpPr>
            <p:cNvPr id="42" name="Rounded Rectangle 41"/>
            <p:cNvSpPr/>
            <p:nvPr/>
          </p:nvSpPr>
          <p:spPr>
            <a:xfrm>
              <a:off x="3725931" y="6537678"/>
              <a:ext cx="5220096" cy="5975566"/>
            </a:xfrm>
            <a:prstGeom prst="roundRect">
              <a:avLst>
                <a:gd name="adj" fmla="val 7560"/>
              </a:avLst>
            </a:prstGeom>
            <a:solidFill>
              <a:srgbClr val="4BACC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smtClean="0">
                <a:solidFill>
                  <a:prstClr val="white"/>
                </a:solidFill>
                <a:latin typeface="Calibri"/>
              </a:endParaRPr>
            </a:p>
          </p:txBody>
        </p:sp>
        <p:sp>
          <p:nvSpPr>
            <p:cNvPr id="41" name="Rounded Rectangle 40"/>
            <p:cNvSpPr/>
            <p:nvPr/>
          </p:nvSpPr>
          <p:spPr>
            <a:xfrm>
              <a:off x="3803528" y="6670642"/>
              <a:ext cx="5116512" cy="5709636"/>
            </a:xfrm>
            <a:prstGeom prst="roundRect">
              <a:avLst>
                <a:gd name="adj" fmla="val 12071"/>
              </a:avLst>
            </a:prstGeom>
            <a:solidFill>
              <a:sysClr val="window" lastClr="FFFFFF"/>
            </a:solidFill>
            <a:ln w="12700" cap="flat" cmpd="sng" algn="ctr">
              <a:noFill/>
              <a:prstDash val="dash"/>
            </a:ln>
            <a:effectLst>
              <a:innerShdw blurRad="114300">
                <a:prstClr val="black"/>
              </a:innerShdw>
            </a:effectLst>
          </p:spPr>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defRPr/>
              </a:pPr>
              <a:endParaRPr lang="vi-VN" sz="2100" b="1" dirty="0">
                <a:solidFill>
                  <a:srgbClr val="4BACC6">
                    <a:lumMod val="75000"/>
                  </a:srgbClr>
                </a:solidFill>
                <a:cs typeface="Arial" pitchFamily="34" charset="0"/>
              </a:endParaRPr>
            </a:p>
          </p:txBody>
        </p:sp>
      </p:grpSp>
      <p:grpSp>
        <p:nvGrpSpPr>
          <p:cNvPr id="44" name="Group 43"/>
          <p:cNvGrpSpPr/>
          <p:nvPr/>
        </p:nvGrpSpPr>
        <p:grpSpPr>
          <a:xfrm>
            <a:off x="3607891" y="2034259"/>
            <a:ext cx="3817037" cy="3256707"/>
            <a:chOff x="4626048" y="6371589"/>
            <a:chExt cx="6938501" cy="2735006"/>
          </a:xfrm>
        </p:grpSpPr>
        <p:sp>
          <p:nvSpPr>
            <p:cNvPr id="47" name="Rounded Rectangle 46"/>
            <p:cNvSpPr/>
            <p:nvPr/>
          </p:nvSpPr>
          <p:spPr>
            <a:xfrm>
              <a:off x="4626048" y="6371589"/>
              <a:ext cx="6938501" cy="2735006"/>
            </a:xfrm>
            <a:prstGeom prst="roundRect">
              <a:avLst>
                <a:gd name="adj" fmla="val 7560"/>
              </a:avLst>
            </a:prstGeom>
            <a:solidFill>
              <a:srgbClr val="4BACC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smtClean="0">
                <a:solidFill>
                  <a:prstClr val="white"/>
                </a:solidFill>
                <a:latin typeface="Calibri"/>
              </a:endParaRPr>
            </a:p>
          </p:txBody>
        </p:sp>
        <p:sp>
          <p:nvSpPr>
            <p:cNvPr id="46" name="Rounded Rectangle 45"/>
            <p:cNvSpPr/>
            <p:nvPr/>
          </p:nvSpPr>
          <p:spPr>
            <a:xfrm>
              <a:off x="4801269" y="6408250"/>
              <a:ext cx="6598667" cy="2616735"/>
            </a:xfrm>
            <a:prstGeom prst="roundRect">
              <a:avLst>
                <a:gd name="adj" fmla="val 12071"/>
              </a:avLst>
            </a:prstGeom>
            <a:solidFill>
              <a:sysClr val="window" lastClr="FFFFFF"/>
            </a:solidFill>
            <a:ln w="12700" cap="flat" cmpd="sng" algn="ctr">
              <a:noFill/>
              <a:prstDash val="dash"/>
            </a:ln>
            <a:effectLst>
              <a:innerShdw blurRad="114300">
                <a:prstClr val="black"/>
              </a:innerShdw>
            </a:effectLst>
          </p:spPr>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defRPr/>
              </a:pPr>
              <a:endParaRPr lang="vi-VN" sz="2100" b="1" dirty="0">
                <a:solidFill>
                  <a:srgbClr val="4BACC6">
                    <a:lumMod val="75000"/>
                  </a:srgbClr>
                </a:solidFill>
                <a:cs typeface="Arial" pitchFamily="34" charset="0"/>
              </a:endParaRPr>
            </a:p>
          </p:txBody>
        </p:sp>
      </p:grpSp>
      <p:pic>
        <p:nvPicPr>
          <p:cNvPr id="56"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73709">
            <a:off x="2661602" y="1420832"/>
            <a:ext cx="1176734" cy="446737"/>
          </a:xfrm>
          <a:prstGeom prst="rect">
            <a:avLst/>
          </a:prstGeom>
        </p:spPr>
      </p:pic>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597989">
            <a:off x="5233360" y="1368595"/>
            <a:ext cx="1176734" cy="446737"/>
          </a:xfrm>
          <a:prstGeom prst="rect">
            <a:avLst/>
          </a:prstGeom>
        </p:spPr>
      </p:pic>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19100">
            <a:off x="6969548" y="1426917"/>
            <a:ext cx="1176734" cy="446737"/>
          </a:xfrm>
          <a:prstGeom prst="rect">
            <a:avLst/>
          </a:prstGeom>
        </p:spPr>
      </p:pic>
      <p:sp>
        <p:nvSpPr>
          <p:cNvPr id="59" name="Rectangle 58"/>
          <p:cNvSpPr/>
          <p:nvPr/>
        </p:nvSpPr>
        <p:spPr>
          <a:xfrm>
            <a:off x="675072" y="2296472"/>
            <a:ext cx="2617448" cy="2677656"/>
          </a:xfrm>
          <a:prstGeom prst="rect">
            <a:avLst/>
          </a:prstGeom>
        </p:spPr>
        <p:txBody>
          <a:bodyPr wrap="square">
            <a:spAutoFit/>
          </a:bodyPr>
          <a:lstStyle/>
          <a:p>
            <a:pPr algn="just" defTabSz="914400"/>
            <a:r>
              <a:rPr lang="de-DE" sz="2800">
                <a:latin typeface="Times New Roman" panose="02020603050405020304" pitchFamily="18" charset="0"/>
                <a:cs typeface="Times New Roman" panose="02020603050405020304" pitchFamily="18" charset="0"/>
              </a:rPr>
              <a:t>Làm cho câu chuyện thêm sinh động, hấp dẫn, tạo màu sắc truyền kì cho câu chuyện.</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3870406" y="2296472"/>
            <a:ext cx="3146578" cy="2677656"/>
          </a:xfrm>
          <a:prstGeom prst="rect">
            <a:avLst/>
          </a:prstGeom>
        </p:spPr>
        <p:txBody>
          <a:bodyPr wrap="square">
            <a:spAutoFit/>
          </a:bodyPr>
          <a:lstStyle/>
          <a:p>
            <a:pPr algn="just"/>
            <a:r>
              <a:rPr lang="de-DE" sz="2800">
                <a:latin typeface="Times New Roman" panose="02020603050405020304" pitchFamily="18" charset="0"/>
                <a:cs typeface="Times New Roman" panose="02020603050405020304" pitchFamily="18" charset="0"/>
              </a:rPr>
              <a:t>Mượn yếu tố kì ảo để nói về hiện thực xã hội, nhằm phê phán, phơi bày hiện thực đầy rẫy những bất công ở cõi trần. </a:t>
            </a:r>
            <a:endParaRPr lang="en-GB" sz="2800">
              <a:latin typeface="Times New Roman" panose="02020603050405020304" pitchFamily="18" charset="0"/>
              <a:cs typeface="Times New Roman" panose="02020603050405020304" pitchFamily="18" charset="0"/>
            </a:endParaRPr>
          </a:p>
        </p:txBody>
      </p:sp>
      <p:sp>
        <p:nvSpPr>
          <p:cNvPr id="61" name="Rectangle 60"/>
          <p:cNvSpPr/>
          <p:nvPr/>
        </p:nvSpPr>
        <p:spPr>
          <a:xfrm>
            <a:off x="7776277" y="2187372"/>
            <a:ext cx="3604272" cy="3025700"/>
          </a:xfrm>
          <a:prstGeom prst="rect">
            <a:avLst/>
          </a:prstGeom>
        </p:spPr>
        <p:txBody>
          <a:bodyPr wrap="square">
            <a:spAutoFit/>
          </a:bodyPr>
          <a:lstStyle/>
          <a:p>
            <a:pPr algn="just" defTabSz="914400">
              <a:lnSpc>
                <a:spcPct val="115000"/>
              </a:lnSpc>
              <a:spcAft>
                <a:spcPts val="800"/>
              </a:spcAft>
            </a:pPr>
            <a:r>
              <a:rPr lang="de-DE" sz="2800">
                <a:latin typeface="Times New Roman" panose="02020603050405020304" pitchFamily="18" charset="0"/>
                <a:cs typeface="Times New Roman" panose="02020603050405020304" pitchFamily="18" charset="0"/>
              </a:rPr>
              <a:t>Hai yếu tố hiện thực và kì ảo đan xen làm cho thế giới kì ảo mơ hồ trở nên gần với cuộc đời thực, làm tăng độ tin cậy cho câu chuyện.</a:t>
            </a:r>
            <a:endParaRPr lang="en-GB"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674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000"/>
                                        <p:tgtEl>
                                          <p:spTgt spid="60"/>
                                        </p:tgtEl>
                                      </p:cBhvr>
                                    </p:animEffect>
                                    <p:anim calcmode="lin" valueType="num">
                                      <p:cBhvr>
                                        <p:cTn id="42" dur="1000" fill="hold"/>
                                        <p:tgtEl>
                                          <p:spTgt spid="60"/>
                                        </p:tgtEl>
                                        <p:attrNameLst>
                                          <p:attrName>ppt_x</p:attrName>
                                        </p:attrNameLst>
                                      </p:cBhvr>
                                      <p:tavLst>
                                        <p:tav tm="0">
                                          <p:val>
                                            <p:strVal val="#ppt_x"/>
                                          </p:val>
                                        </p:tav>
                                        <p:tav tm="100000">
                                          <p:val>
                                            <p:strVal val="#ppt_x"/>
                                          </p:val>
                                        </p:tav>
                                      </p:tavLst>
                                    </p:anim>
                                    <p:anim calcmode="lin" valueType="num">
                                      <p:cBhvr>
                                        <p:cTn id="4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55299" y="115303"/>
            <a:ext cx="6918260" cy="1569660"/>
          </a:xfrm>
          <a:prstGeom prst="rect">
            <a:avLst/>
          </a:prstGeom>
        </p:spPr>
        <p:txBody>
          <a:bodyPr wrap="square">
            <a:spAutoFit/>
          </a:bodyPr>
          <a:lstStyle/>
          <a:p>
            <a:pPr algn="ctr"/>
            <a:r>
              <a:rPr lang="de-DE" sz="3200" b="1">
                <a:latin typeface="Times New Roman" panose="02020603050405020304" pitchFamily="18" charset="0"/>
                <a:ea typeface="Calibri" panose="020F0502020204030204" pitchFamily="34" charset="0"/>
              </a:rPr>
              <a:t>Nguyễn Dữ đã đã tiếp thu sáng tạo những yếu tố kì ảo trong một số truyện dân gian</a:t>
            </a:r>
            <a:endParaRPr lang="en-GB" sz="3200"/>
          </a:p>
        </p:txBody>
      </p:sp>
      <p:sp>
        <p:nvSpPr>
          <p:cNvPr id="13" name="Rounded Rectangle 12"/>
          <p:cNvSpPr/>
          <p:nvPr/>
        </p:nvSpPr>
        <p:spPr>
          <a:xfrm>
            <a:off x="762123" y="2604382"/>
            <a:ext cx="5192993" cy="194673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Rounded Rectangle 13"/>
          <p:cNvSpPr/>
          <p:nvPr/>
        </p:nvSpPr>
        <p:spPr>
          <a:xfrm>
            <a:off x="6362424" y="2604382"/>
            <a:ext cx="4462529" cy="194673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Rectangle 10"/>
          <p:cNvSpPr/>
          <p:nvPr/>
        </p:nvSpPr>
        <p:spPr>
          <a:xfrm>
            <a:off x="4777177" y="1747560"/>
            <a:ext cx="2877711" cy="646331"/>
          </a:xfrm>
          <a:prstGeom prst="rect">
            <a:avLst/>
          </a:prstGeom>
        </p:spPr>
        <p:txBody>
          <a:bodyPr wrap="none">
            <a:spAutoFit/>
          </a:bodyPr>
          <a:lstStyle/>
          <a:p>
            <a:r>
              <a:rPr lang="de-DE" sz="3600" b="1">
                <a:latin typeface="Times New Roman" panose="02020603050405020304" pitchFamily="18" charset="0"/>
                <a:ea typeface="Calibri" panose="020F0502020204030204" pitchFamily="34" charset="0"/>
              </a:rPr>
              <a:t>Điểm tiếp thu</a:t>
            </a:r>
            <a:endParaRPr lang="en-GB" sz="3600"/>
          </a:p>
        </p:txBody>
      </p:sp>
      <p:sp>
        <p:nvSpPr>
          <p:cNvPr id="16" name="Rectangle 15"/>
          <p:cNvSpPr/>
          <p:nvPr/>
        </p:nvSpPr>
        <p:spPr>
          <a:xfrm>
            <a:off x="961750" y="2796791"/>
            <a:ext cx="4789826" cy="1754326"/>
          </a:xfrm>
          <a:prstGeom prst="rect">
            <a:avLst/>
          </a:prstGeom>
        </p:spPr>
        <p:txBody>
          <a:bodyPr wrap="square">
            <a:spAutoFit/>
          </a:bodyPr>
          <a:lstStyle/>
          <a:p>
            <a:pPr algn="just"/>
            <a:r>
              <a:rPr lang="de-DE" sz="3600">
                <a:latin typeface="Times New Roman" panose="02020603050405020304" pitchFamily="18" charset="0"/>
                <a:ea typeface="Calibri" panose="020F0502020204030204" pitchFamily="34" charset="0"/>
              </a:rPr>
              <a:t>Xây dựng không gian đan xen giữa cõi trần và cõi âm.</a:t>
            </a:r>
            <a:endParaRPr lang="en-GB" sz="3600"/>
          </a:p>
        </p:txBody>
      </p:sp>
      <p:sp>
        <p:nvSpPr>
          <p:cNvPr id="17" name="Rectangle 16"/>
          <p:cNvSpPr/>
          <p:nvPr/>
        </p:nvSpPr>
        <p:spPr>
          <a:xfrm>
            <a:off x="6565964" y="2768597"/>
            <a:ext cx="4074237" cy="1754326"/>
          </a:xfrm>
          <a:prstGeom prst="rect">
            <a:avLst/>
          </a:prstGeom>
        </p:spPr>
        <p:txBody>
          <a:bodyPr wrap="square">
            <a:spAutoFit/>
          </a:bodyPr>
          <a:lstStyle/>
          <a:p>
            <a:pPr algn="just"/>
            <a:r>
              <a:rPr lang="de-DE" sz="3600">
                <a:latin typeface="Times New Roman" panose="02020603050405020304" pitchFamily="18" charset="0"/>
                <a:ea typeface="Calibri" panose="020F0502020204030204" pitchFamily="34" charset="0"/>
              </a:rPr>
              <a:t>Sử dụng một số mô típ kì ảo của truyện cổ dân gian </a:t>
            </a:r>
            <a:endParaRPr lang="en-GB" sz="3600"/>
          </a:p>
        </p:txBody>
      </p:sp>
    </p:spTree>
    <p:extLst>
      <p:ext uri="{BB962C8B-B14F-4D97-AF65-F5344CB8AC3E}">
        <p14:creationId xmlns:p14="http://schemas.microsoft.com/office/powerpoint/2010/main" val="8249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1"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4887" y="888808"/>
            <a:ext cx="6096000" cy="1938992"/>
          </a:xfrm>
          <a:prstGeom prst="rect">
            <a:avLst/>
          </a:prstGeom>
        </p:spPr>
        <p:txBody>
          <a:bodyPr>
            <a:spAutoFit/>
          </a:bodyPr>
          <a:lstStyle/>
          <a:p>
            <a:pPr algn="just" defTabSz="914400"/>
            <a:r>
              <a:rPr lang="en-US" sz="4000">
                <a:solidFill>
                  <a:prstClr val="black"/>
                </a:solidFill>
                <a:latin typeface="Times New Roman" panose="02020603050405020304" pitchFamily="18" charset="0"/>
                <a:cs typeface="Times New Roman" panose="02020603050405020304" pitchFamily="18" charset="0"/>
              </a:rPr>
              <a:t>Chi tiết Thạch Sanh giết chết chằn tinh trong truyện cổ tích “Thạch Sanh”.</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4887" y="3584536"/>
            <a:ext cx="6096000" cy="2554545"/>
          </a:xfrm>
          <a:prstGeom prst="rect">
            <a:avLst/>
          </a:prstGeom>
        </p:spPr>
        <p:txBody>
          <a:bodyPr>
            <a:spAutoFit/>
          </a:bodyPr>
          <a:lstStyle/>
          <a:p>
            <a:pPr algn="just" defTabSz="914400"/>
            <a:r>
              <a:rPr lang="en-US" sz="4000">
                <a:solidFill>
                  <a:prstClr val="black"/>
                </a:solidFill>
                <a:latin typeface="Times New Roman" panose="02020603050405020304" pitchFamily="18" charset="0"/>
                <a:cs typeface="Times New Roman" panose="02020603050405020304" pitchFamily="18" charset="0"/>
              </a:rPr>
              <a:t>Chi tiết Thánh Gióng bay về trời sau khi đánh xong giặc Ân trong truyền thuyết “Thánh Gióng”.</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4" name="Picture 3" descr="Truyền thuyết Sơn Tinh - Thủy Tinh - Kings Island Golf Res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79" y="341273"/>
            <a:ext cx="3994985" cy="3034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5" descr="Sau khi đánh đuổi giặc Ân, gióng đã làm gì? Xem Bài Đọc 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79" y="3776074"/>
            <a:ext cx="4104682" cy="2734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89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802" y="1873651"/>
            <a:ext cx="5192993" cy="232188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Rounded Rectangle 13"/>
          <p:cNvSpPr/>
          <p:nvPr/>
        </p:nvSpPr>
        <p:spPr>
          <a:xfrm>
            <a:off x="6234408" y="1761504"/>
            <a:ext cx="5744232" cy="267765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Rectangle 10"/>
          <p:cNvSpPr/>
          <p:nvPr/>
        </p:nvSpPr>
        <p:spPr>
          <a:xfrm>
            <a:off x="4061250" y="490035"/>
            <a:ext cx="3292889" cy="707886"/>
          </a:xfrm>
          <a:prstGeom prst="rect">
            <a:avLst/>
          </a:prstGeom>
        </p:spPr>
        <p:txBody>
          <a:bodyPr wrap="none">
            <a:spAutoFit/>
          </a:bodyPr>
          <a:lstStyle/>
          <a:p>
            <a:r>
              <a:rPr lang="de-DE" sz="4000" b="1">
                <a:latin typeface="Times New Roman" panose="02020603050405020304" pitchFamily="18" charset="0"/>
                <a:cs typeface="Times New Roman" panose="02020603050405020304" pitchFamily="18" charset="0"/>
              </a:rPr>
              <a:t>Điểm sáng tạo</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rot="10800000" flipV="1">
            <a:off x="481894" y="1996670"/>
            <a:ext cx="4898223" cy="2062103"/>
          </a:xfrm>
          <a:prstGeom prst="rect">
            <a:avLst/>
          </a:prstGeom>
        </p:spPr>
        <p:txBody>
          <a:bodyPr wrap="square">
            <a:spAutoFit/>
          </a:bodyPr>
          <a:lstStyle/>
          <a:p>
            <a:pPr algn="just"/>
            <a:r>
              <a:rPr lang="de-DE" sz="3200">
                <a:latin typeface="Times New Roman" panose="02020603050405020304" pitchFamily="18" charset="0"/>
                <a:cs typeface="Times New Roman" panose="02020603050405020304" pitchFamily="18" charset="0"/>
              </a:rPr>
              <a:t>Xây dựng cõi âm cũng chứa đựng những tệ lậu như cõi trần qua lời kể của thổ thần, lời nói của Diêm Vương</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298526" y="1872960"/>
            <a:ext cx="5615995" cy="2554545"/>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Đan xen yếu tố kì ảo với những yếu tố thực về địa danh, thời điểm lịch sử làm cho thế giới kỳ ảo trở nên chân thật hơn, tăng độ tin cậy cho câu chuyện được kể</a:t>
            </a:r>
            <a:endParaRPr lang="en-GB"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56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1"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885599" y="1685102"/>
            <a:ext cx="3738031" cy="1538193"/>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Rounded Rectangle 13"/>
          <p:cNvSpPr/>
          <p:nvPr/>
        </p:nvSpPr>
        <p:spPr>
          <a:xfrm>
            <a:off x="4739675" y="1314736"/>
            <a:ext cx="6213515" cy="2231409"/>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Rectangle 10"/>
          <p:cNvSpPr/>
          <p:nvPr/>
        </p:nvSpPr>
        <p:spPr>
          <a:xfrm>
            <a:off x="3958538" y="140306"/>
            <a:ext cx="5209648" cy="1077218"/>
          </a:xfrm>
          <a:prstGeom prst="rect">
            <a:avLst/>
          </a:prstGeom>
        </p:spPr>
        <p:txBody>
          <a:bodyPr wrap="square">
            <a:spAutoFit/>
          </a:bodyPr>
          <a:lstStyle/>
          <a:p>
            <a:r>
              <a:rPr lang="en-US" sz="3200" b="1">
                <a:latin typeface="Times New Roman" panose="02020603050405020304" pitchFamily="18" charset="0"/>
                <a:cs typeface="Times New Roman" panose="02020603050405020304" pitchFamily="18" charset="0"/>
              </a:rPr>
              <a:t>5.</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Chức năng của người kể chuyện và người bình luận</a:t>
            </a:r>
            <a:endParaRPr lang="en-GB" sz="3200">
              <a:latin typeface="Times New Roman" panose="02020603050405020304" pitchFamily="18" charset="0"/>
              <a:cs typeface="Times New Roman" panose="02020603050405020304" pitchFamily="18" charset="0"/>
            </a:endParaRPr>
          </a:p>
        </p:txBody>
      </p:sp>
      <p:sp>
        <p:nvSpPr>
          <p:cNvPr id="16" name="Rectangle 15"/>
          <p:cNvSpPr/>
          <p:nvPr/>
        </p:nvSpPr>
        <p:spPr>
          <a:xfrm rot="10800000" flipV="1">
            <a:off x="925920" y="1719330"/>
            <a:ext cx="3697710"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Truyện được trần thuật theo lời kể của người kể chuyện ngôi thứ ba.</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791191" y="1278814"/>
            <a:ext cx="6045954" cy="2246769"/>
          </a:xfrm>
          <a:prstGeom prst="rect">
            <a:avLst/>
          </a:prstGeom>
        </p:spPr>
        <p:txBody>
          <a:bodyPr wrap="square">
            <a:spAutoFit/>
          </a:bodyPr>
          <a:lstStyle/>
          <a:p>
            <a:pPr algn="just"/>
            <a:r>
              <a:rPr lang="en-US" sz="2800" b="1">
                <a:latin typeface="Times New Roman" panose="02020603050405020304" pitchFamily="18" charset="0"/>
                <a:cs typeface="Times New Roman" panose="02020603050405020304" pitchFamily="18" charset="0"/>
              </a:rPr>
              <a:t>Chức năng của người kể chuyện trong phần chính văn</a:t>
            </a:r>
            <a:r>
              <a:rPr lang="en-US" sz="2800">
                <a:latin typeface="Times New Roman" panose="02020603050405020304" pitchFamily="18" charset="0"/>
                <a:cs typeface="Times New Roman" panose="02020603050405020304" pitchFamily="18" charset="0"/>
              </a:rPr>
              <a:t>: Dẫn dắt người đọc vào thế giới nghệ thuật của truyện kể để cảm nhận và hiểu về các nhân vật, sự kiện, không gian, thời gian trong truyện,...</a:t>
            </a:r>
            <a:endParaRPr lang="en-GB" sz="2800">
              <a:latin typeface="Times New Roman" panose="02020603050405020304" pitchFamily="18" charset="0"/>
              <a:cs typeface="Times New Roman" panose="02020603050405020304" pitchFamily="18" charset="0"/>
            </a:endParaRPr>
          </a:p>
        </p:txBody>
      </p:sp>
      <p:sp>
        <p:nvSpPr>
          <p:cNvPr id="15" name="Rounded Rectangle 14"/>
          <p:cNvSpPr/>
          <p:nvPr/>
        </p:nvSpPr>
        <p:spPr>
          <a:xfrm>
            <a:off x="930681" y="3849981"/>
            <a:ext cx="10062831" cy="217591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Rectangle 1"/>
          <p:cNvSpPr/>
          <p:nvPr/>
        </p:nvSpPr>
        <p:spPr>
          <a:xfrm>
            <a:off x="1081868" y="3829419"/>
            <a:ext cx="9760455" cy="2246769"/>
          </a:xfrm>
          <a:prstGeom prst="rect">
            <a:avLst/>
          </a:prstGeom>
        </p:spPr>
        <p:txBody>
          <a:bodyPr wrap="square">
            <a:spAutoFit/>
          </a:bodyPr>
          <a:lstStyle/>
          <a:p>
            <a:pPr algn="just">
              <a:spcAft>
                <a:spcPts val="0"/>
              </a:spcAft>
            </a:pPr>
            <a:r>
              <a:rPr lang="en-US" sz="2800" b="1">
                <a:solidFill>
                  <a:srgbClr val="141414"/>
                </a:solidFill>
                <a:latin typeface="Times New Roman" panose="02020603050405020304" pitchFamily="18" charset="0"/>
                <a:ea typeface="Calibri" panose="020F0502020204030204" pitchFamily="34" charset="0"/>
                <a:cs typeface="Times New Roman" panose="02020603050405020304" pitchFamily="18" charset="0"/>
              </a:rPr>
              <a:t>Chức năng của người bình luận ở cuối truyện: </a:t>
            </a: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a:solidFill>
                  <a:srgbClr val="141414"/>
                </a:solidFill>
                <a:latin typeface="Times New Roman" panose="02020603050405020304" pitchFamily="18" charset="0"/>
                <a:ea typeface="Calibri" panose="020F0502020204030204" pitchFamily="34" charset="0"/>
                <a:cs typeface="Times New Roman" panose="02020603050405020304" pitchFamily="18" charset="0"/>
              </a:rPr>
              <a:t>Than ôi! Người ta thường nói [...] không nên kiêng sợ sự cứng cỏi</a:t>
            </a: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 Giúp truyền tải thông điệp, chủ đề của tác </a:t>
            </a:r>
            <a:r>
              <a:rPr lang="vi-VN" sz="2800" smtClean="0">
                <a:solidFill>
                  <a:srgbClr val="141414"/>
                </a:solidFill>
                <a:latin typeface="Times New Roman" panose="02020603050405020304" pitchFamily="18" charset="0"/>
                <a:ea typeface="Calibri" panose="020F0502020204030204" pitchFamily="34" charset="0"/>
                <a:cs typeface="Times New Roman" panose="02020603050405020304" pitchFamily="18" charset="0"/>
              </a:rPr>
              <a:t>phẩm.</a:t>
            </a:r>
          </a:p>
          <a:p>
            <a:pPr algn="just">
              <a:spcAft>
                <a:spcPts val="0"/>
              </a:spcAft>
            </a:pPr>
            <a:r>
              <a:rPr lang="en-US" sz="2800" smtClean="0">
                <a:solidFill>
                  <a:srgbClr val="141414"/>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Gợi mở suy nghĩ, khơi dậy những suy tư về ý nghĩa mà truyện gợi ra. </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4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P spid="16" grpId="0"/>
      <p:bldP spid="17" grpId="0"/>
      <p:bldP spid="15"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E6AFA31-CBEC-8046-8975-A0AE3BB8ADD2}"/>
              </a:ext>
            </a:extLst>
          </p:cNvPr>
          <p:cNvSpPr>
            <a:spLocks noGrp="1"/>
          </p:cNvSpPr>
          <p:nvPr>
            <p:ph idx="1"/>
          </p:nvPr>
        </p:nvSpPr>
        <p:spPr>
          <a:xfrm>
            <a:off x="720837" y="2926080"/>
            <a:ext cx="6109731" cy="786384"/>
          </a:xfrm>
        </p:spPr>
        <p:txBody>
          <a:bodyPr>
            <a:noAutofit/>
          </a:bodyPr>
          <a:lstStyle/>
          <a:p>
            <a:pPr marL="0" indent="0">
              <a:buNone/>
            </a:pPr>
            <a:r>
              <a:rPr lang="vi-VN" sz="9600" b="1" smtClean="0">
                <a:latin typeface="iCiel Brush Up" panose="02000000000000000000" pitchFamily="2" charset="-93"/>
                <a:cs typeface="Times New Roman" panose="02020603050405020304" pitchFamily="18" charset="0"/>
              </a:rPr>
              <a:t>III. </a:t>
            </a:r>
            <a:r>
              <a:rPr lang="vi-VN" sz="9600" b="1">
                <a:latin typeface="iCiel Brush Up" panose="02000000000000000000" pitchFamily="2" charset="-93"/>
                <a:cs typeface="Times New Roman" panose="02020603050405020304" pitchFamily="18" charset="0"/>
              </a:rPr>
              <a:t>TỔNG KẾT</a:t>
            </a:r>
            <a:endParaRPr lang="en-GB" sz="9600">
              <a:latin typeface="iCiel Brush Up" panose="02000000000000000000" pitchFamily="2" charset="-93"/>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2" y="2551756"/>
            <a:ext cx="6126717" cy="2321415"/>
          </a:xfrm>
          <a:prstGeom prst="rect">
            <a:avLst/>
          </a:prstGeom>
        </p:spPr>
      </p:pic>
    </p:spTree>
    <p:extLst>
      <p:ext uri="{BB962C8B-B14F-4D97-AF65-F5344CB8AC3E}">
        <p14:creationId xmlns:p14="http://schemas.microsoft.com/office/powerpoint/2010/main" val="72443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70106" y="2840698"/>
            <a:ext cx="4367785" cy="4050791"/>
          </a:xfrm>
          <a:prstGeom prst="rect">
            <a:avLst/>
          </a:prstGeom>
        </p:spPr>
      </p:pic>
      <p:grpSp>
        <p:nvGrpSpPr>
          <p:cNvPr id="3" name="Group 2"/>
          <p:cNvGrpSpPr/>
          <p:nvPr/>
        </p:nvGrpSpPr>
        <p:grpSpPr>
          <a:xfrm>
            <a:off x="366061" y="-38970"/>
            <a:ext cx="11281768" cy="5759335"/>
            <a:chOff x="841960" y="1904366"/>
            <a:chExt cx="22566474" cy="11520169"/>
          </a:xfrm>
        </p:grpSpPr>
        <p:sp>
          <p:nvSpPr>
            <p:cNvPr id="5" name="Rectangle 7"/>
            <p:cNvSpPr/>
            <p:nvPr/>
          </p:nvSpPr>
          <p:spPr>
            <a:xfrm>
              <a:off x="1149069" y="3768056"/>
              <a:ext cx="22259365" cy="8707265"/>
            </a:xfrm>
            <a:custGeom>
              <a:avLst/>
              <a:gdLst>
                <a:gd name="connsiteX0" fmla="*/ 0 w 22326600"/>
                <a:gd name="connsiteY0" fmla="*/ 0 h 7916673"/>
                <a:gd name="connsiteX1" fmla="*/ 22326600 w 22326600"/>
                <a:gd name="connsiteY1" fmla="*/ 0 h 7916673"/>
                <a:gd name="connsiteX2" fmla="*/ 22326600 w 22326600"/>
                <a:gd name="connsiteY2" fmla="*/ 7916673 h 7916673"/>
                <a:gd name="connsiteX3" fmla="*/ 0 w 22326600"/>
                <a:gd name="connsiteY3" fmla="*/ 7916673 h 7916673"/>
                <a:gd name="connsiteX4" fmla="*/ 0 w 22326600"/>
                <a:gd name="connsiteY4" fmla="*/ 0 h 7916673"/>
                <a:gd name="connsiteX0" fmla="*/ 0 w 22326600"/>
                <a:gd name="connsiteY0" fmla="*/ 0 h 8008113"/>
                <a:gd name="connsiteX1" fmla="*/ 22326600 w 22326600"/>
                <a:gd name="connsiteY1" fmla="*/ 0 h 8008113"/>
                <a:gd name="connsiteX2" fmla="*/ 22326600 w 22326600"/>
                <a:gd name="connsiteY2" fmla="*/ 7916673 h 8008113"/>
                <a:gd name="connsiteX3" fmla="*/ 982980 w 22326600"/>
                <a:gd name="connsiteY3" fmla="*/ 8008113 h 8008113"/>
                <a:gd name="connsiteX4" fmla="*/ 0 w 22326600"/>
                <a:gd name="connsiteY4" fmla="*/ 0 h 8008113"/>
                <a:gd name="connsiteX0" fmla="*/ 0 w 22326600"/>
                <a:gd name="connsiteY0" fmla="*/ 0 h 8021560"/>
                <a:gd name="connsiteX1" fmla="*/ 22326600 w 22326600"/>
                <a:gd name="connsiteY1" fmla="*/ 0 h 8021560"/>
                <a:gd name="connsiteX2" fmla="*/ 22326600 w 22326600"/>
                <a:gd name="connsiteY2" fmla="*/ 7916673 h 8021560"/>
                <a:gd name="connsiteX3" fmla="*/ 821615 w 22326600"/>
                <a:gd name="connsiteY3" fmla="*/ 8021560 h 8021560"/>
                <a:gd name="connsiteX4" fmla="*/ 0 w 22326600"/>
                <a:gd name="connsiteY4" fmla="*/ 0 h 8021560"/>
                <a:gd name="connsiteX0" fmla="*/ 0 w 22259365"/>
                <a:gd name="connsiteY0" fmla="*/ 0 h 8021560"/>
                <a:gd name="connsiteX1" fmla="*/ 22259365 w 22259365"/>
                <a:gd name="connsiteY1" fmla="*/ 0 h 8021560"/>
                <a:gd name="connsiteX2" fmla="*/ 22259365 w 22259365"/>
                <a:gd name="connsiteY2" fmla="*/ 7916673 h 8021560"/>
                <a:gd name="connsiteX3" fmla="*/ 754380 w 22259365"/>
                <a:gd name="connsiteY3" fmla="*/ 8021560 h 8021560"/>
                <a:gd name="connsiteX4" fmla="*/ 0 w 22259365"/>
                <a:gd name="connsiteY4" fmla="*/ 0 h 802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9365" h="8021560">
                  <a:moveTo>
                    <a:pt x="0" y="0"/>
                  </a:moveTo>
                  <a:lnTo>
                    <a:pt x="22259365" y="0"/>
                  </a:lnTo>
                  <a:lnTo>
                    <a:pt x="22259365" y="7916673"/>
                  </a:lnTo>
                  <a:lnTo>
                    <a:pt x="754380" y="8021560"/>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Pentagon 5"/>
            <p:cNvSpPr/>
            <p:nvPr/>
          </p:nvSpPr>
          <p:spPr>
            <a:xfrm>
              <a:off x="1882117" y="3335940"/>
              <a:ext cx="5708391" cy="1188085"/>
            </a:xfrm>
            <a:prstGeom prst="homePlate">
              <a:avLst>
                <a:gd name="adj" fmla="val 42453"/>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Rectangle 6"/>
            <p:cNvSpPr/>
            <p:nvPr/>
          </p:nvSpPr>
          <p:spPr>
            <a:xfrm>
              <a:off x="2387365" y="3231195"/>
              <a:ext cx="4370997" cy="1292830"/>
            </a:xfrm>
            <a:prstGeom prst="rect">
              <a:avLst/>
            </a:prstGeom>
          </p:spPr>
          <p:txBody>
            <a:bodyPr wrap="none">
              <a:spAutoFit/>
            </a:bodyPr>
            <a:lstStyle/>
            <a:p>
              <a:r>
                <a:rPr lang="vi-VN" sz="3600" b="1">
                  <a:solidFill>
                    <a:schemeClr val="bg1"/>
                  </a:solidFill>
                  <a:latin typeface="Times New Roman" panose="02020603050405020304" pitchFamily="18" charset="0"/>
                  <a:cs typeface="Times New Roman" panose="02020603050405020304" pitchFamily="18" charset="0"/>
                </a:rPr>
                <a:t>1. Chủ đề </a:t>
              </a:r>
              <a:endParaRPr lang="en-GB" sz="360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7072">
              <a:off x="841960" y="1904366"/>
              <a:ext cx="1937195" cy="11520169"/>
            </a:xfrm>
            <a:prstGeom prst="rect">
              <a:avLst/>
            </a:prstGeom>
          </p:spPr>
        </p:pic>
      </p:grpSp>
      <p:sp>
        <p:nvSpPr>
          <p:cNvPr id="11" name="Rectangle 10"/>
          <p:cNvSpPr/>
          <p:nvPr/>
        </p:nvSpPr>
        <p:spPr>
          <a:xfrm>
            <a:off x="910611" y="1448918"/>
            <a:ext cx="10346202" cy="3539430"/>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Đề cao tinh thần khảng khái, cương trực dám đấu tranh chống lại cái ác</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Thể hiện niềm tin vào công lí, chính nghĩa nhất định thắng gian tà. </a:t>
            </a:r>
            <a:endParaRPr lang="en-GB" sz="3200">
              <a:latin typeface="Times New Roman" panose="02020603050405020304" pitchFamily="18" charset="0"/>
              <a:cs typeface="Times New Roman" panose="02020603050405020304" pitchFamily="18" charset="0"/>
            </a:endParaRPr>
          </a:p>
          <a:p>
            <a:pPr algn="just"/>
            <a:r>
              <a:rPr lang="vi-VN" sz="320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Phơi bày những bất công ngang trái trong xã hội đương thời.</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Răn dạy những người nắm chức quyền trong tay phải công tâm và làm việc có hiệu quả.</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51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barn(inVertical)">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barn(inVertical)">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70106" y="2840698"/>
            <a:ext cx="4367785" cy="4050791"/>
          </a:xfrm>
          <a:prstGeom prst="rect">
            <a:avLst/>
          </a:prstGeom>
        </p:spPr>
      </p:pic>
      <p:grpSp>
        <p:nvGrpSpPr>
          <p:cNvPr id="3" name="Group 2"/>
          <p:cNvGrpSpPr/>
          <p:nvPr/>
        </p:nvGrpSpPr>
        <p:grpSpPr>
          <a:xfrm>
            <a:off x="366061" y="-38970"/>
            <a:ext cx="11281768" cy="5759335"/>
            <a:chOff x="841960" y="1904366"/>
            <a:chExt cx="22566474" cy="11520169"/>
          </a:xfrm>
        </p:grpSpPr>
        <p:sp>
          <p:nvSpPr>
            <p:cNvPr id="5" name="Rectangle 7"/>
            <p:cNvSpPr/>
            <p:nvPr/>
          </p:nvSpPr>
          <p:spPr>
            <a:xfrm>
              <a:off x="1149069" y="3768056"/>
              <a:ext cx="22259365" cy="8707265"/>
            </a:xfrm>
            <a:custGeom>
              <a:avLst/>
              <a:gdLst>
                <a:gd name="connsiteX0" fmla="*/ 0 w 22326600"/>
                <a:gd name="connsiteY0" fmla="*/ 0 h 7916673"/>
                <a:gd name="connsiteX1" fmla="*/ 22326600 w 22326600"/>
                <a:gd name="connsiteY1" fmla="*/ 0 h 7916673"/>
                <a:gd name="connsiteX2" fmla="*/ 22326600 w 22326600"/>
                <a:gd name="connsiteY2" fmla="*/ 7916673 h 7916673"/>
                <a:gd name="connsiteX3" fmla="*/ 0 w 22326600"/>
                <a:gd name="connsiteY3" fmla="*/ 7916673 h 7916673"/>
                <a:gd name="connsiteX4" fmla="*/ 0 w 22326600"/>
                <a:gd name="connsiteY4" fmla="*/ 0 h 7916673"/>
                <a:gd name="connsiteX0" fmla="*/ 0 w 22326600"/>
                <a:gd name="connsiteY0" fmla="*/ 0 h 8008113"/>
                <a:gd name="connsiteX1" fmla="*/ 22326600 w 22326600"/>
                <a:gd name="connsiteY1" fmla="*/ 0 h 8008113"/>
                <a:gd name="connsiteX2" fmla="*/ 22326600 w 22326600"/>
                <a:gd name="connsiteY2" fmla="*/ 7916673 h 8008113"/>
                <a:gd name="connsiteX3" fmla="*/ 982980 w 22326600"/>
                <a:gd name="connsiteY3" fmla="*/ 8008113 h 8008113"/>
                <a:gd name="connsiteX4" fmla="*/ 0 w 22326600"/>
                <a:gd name="connsiteY4" fmla="*/ 0 h 8008113"/>
                <a:gd name="connsiteX0" fmla="*/ 0 w 22326600"/>
                <a:gd name="connsiteY0" fmla="*/ 0 h 8021560"/>
                <a:gd name="connsiteX1" fmla="*/ 22326600 w 22326600"/>
                <a:gd name="connsiteY1" fmla="*/ 0 h 8021560"/>
                <a:gd name="connsiteX2" fmla="*/ 22326600 w 22326600"/>
                <a:gd name="connsiteY2" fmla="*/ 7916673 h 8021560"/>
                <a:gd name="connsiteX3" fmla="*/ 821615 w 22326600"/>
                <a:gd name="connsiteY3" fmla="*/ 8021560 h 8021560"/>
                <a:gd name="connsiteX4" fmla="*/ 0 w 22326600"/>
                <a:gd name="connsiteY4" fmla="*/ 0 h 8021560"/>
                <a:gd name="connsiteX0" fmla="*/ 0 w 22259365"/>
                <a:gd name="connsiteY0" fmla="*/ 0 h 8021560"/>
                <a:gd name="connsiteX1" fmla="*/ 22259365 w 22259365"/>
                <a:gd name="connsiteY1" fmla="*/ 0 h 8021560"/>
                <a:gd name="connsiteX2" fmla="*/ 22259365 w 22259365"/>
                <a:gd name="connsiteY2" fmla="*/ 7916673 h 8021560"/>
                <a:gd name="connsiteX3" fmla="*/ 754380 w 22259365"/>
                <a:gd name="connsiteY3" fmla="*/ 8021560 h 8021560"/>
                <a:gd name="connsiteX4" fmla="*/ 0 w 22259365"/>
                <a:gd name="connsiteY4" fmla="*/ 0 h 802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9365" h="8021560">
                  <a:moveTo>
                    <a:pt x="0" y="0"/>
                  </a:moveTo>
                  <a:lnTo>
                    <a:pt x="22259365" y="0"/>
                  </a:lnTo>
                  <a:lnTo>
                    <a:pt x="22259365" y="7916673"/>
                  </a:lnTo>
                  <a:lnTo>
                    <a:pt x="754380" y="8021560"/>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Pentagon 5"/>
            <p:cNvSpPr/>
            <p:nvPr/>
          </p:nvSpPr>
          <p:spPr>
            <a:xfrm>
              <a:off x="2247925" y="3231197"/>
              <a:ext cx="10299277" cy="1115877"/>
            </a:xfrm>
            <a:prstGeom prst="homePlate">
              <a:avLst>
                <a:gd name="adj" fmla="val 42453"/>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Rectangle 6"/>
            <p:cNvSpPr/>
            <p:nvPr/>
          </p:nvSpPr>
          <p:spPr>
            <a:xfrm>
              <a:off x="2387365" y="3231195"/>
              <a:ext cx="8805480" cy="1169702"/>
            </a:xfrm>
            <a:prstGeom prst="rect">
              <a:avLst/>
            </a:prstGeom>
          </p:spPr>
          <p:txBody>
            <a:bodyPr wrap="none">
              <a:spAutoFit/>
            </a:bodyPr>
            <a:lstStyle/>
            <a:p>
              <a:r>
                <a:rPr lang="vi-VN" sz="3200" b="1">
                  <a:solidFill>
                    <a:schemeClr val="bg1"/>
                  </a:solidFill>
                  <a:latin typeface="Times New Roman" panose="02020603050405020304" pitchFamily="18" charset="0"/>
                  <a:cs typeface="Times New Roman" panose="02020603050405020304" pitchFamily="18" charset="0"/>
                </a:rPr>
                <a:t>2. Đặc sắc về nghệ thuật</a:t>
              </a:r>
              <a:endParaRPr lang="en-GB" sz="320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7072">
              <a:off x="841960" y="1904366"/>
              <a:ext cx="1937195" cy="11520169"/>
            </a:xfrm>
            <a:prstGeom prst="rect">
              <a:avLst/>
            </a:prstGeom>
          </p:spPr>
        </p:pic>
      </p:grpSp>
      <p:sp>
        <p:nvSpPr>
          <p:cNvPr id="11" name="Rectangle 10"/>
          <p:cNvSpPr/>
          <p:nvPr/>
        </p:nvSpPr>
        <p:spPr>
          <a:xfrm>
            <a:off x="1138662" y="1496463"/>
            <a:ext cx="10401066" cy="3539430"/>
          </a:xfrm>
          <a:prstGeom prst="rect">
            <a:avLst/>
          </a:prstGeom>
        </p:spPr>
        <p:txBody>
          <a:bodyPr wrap="square">
            <a:spAutoFit/>
          </a:bodyPr>
          <a:lstStyle/>
          <a:p>
            <a:pPr algn="just"/>
            <a:r>
              <a:rPr lang="vi-VN" sz="3200" smtClean="0">
                <a:latin typeface="Times New Roman" panose="02020603050405020304" pitchFamily="18" charset="0"/>
                <a:cs typeface="Times New Roman" panose="02020603050405020304" pitchFamily="18" charset="0"/>
              </a:rPr>
              <a:t>- Nghệ </a:t>
            </a:r>
            <a:r>
              <a:rPr lang="vi-VN" sz="3200">
                <a:latin typeface="Times New Roman" panose="02020603050405020304" pitchFamily="18" charset="0"/>
                <a:cs typeface="Times New Roman" panose="02020603050405020304" pitchFamily="18" charset="0"/>
              </a:rPr>
              <a:t>thuật xây dựng cốt truyện hấp dẫn, giàu kịch tính: Dựa vào những mô típ kì ảo của truyện cổ dân gian cộng với sự sáng tạo của tác giả, tăng cường tính bi kịch và làm truyện trở nên hấp dẫn, sinh động</a:t>
            </a:r>
            <a:r>
              <a:rPr lang="vi-VN" sz="3200" smtClean="0">
                <a:latin typeface="Times New Roman" panose="02020603050405020304" pitchFamily="18" charset="0"/>
                <a:cs typeface="Times New Roman" panose="02020603050405020304" pitchFamily="18" charset="0"/>
              </a:rPr>
              <a:t>.</a:t>
            </a:r>
          </a:p>
          <a:p>
            <a:pPr algn="just"/>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Nghệ thuật xây dựng nhân vật: Xây dựng qua lời người kể chuyện và qua lời nói của nhân vật (lời đối thoại).</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Sử dụng sáng tạo các yếu tố kì ảo, hoang đường.</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87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barn(inVertical)">
                                      <p:cBhvr>
                                        <p:cTn id="2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0084" y="283464"/>
            <a:ext cx="9703531" cy="5936119"/>
          </a:xfrm>
          <a:prstGeom prst="roundRect">
            <a:avLst>
              <a:gd name="adj" fmla="val 3666"/>
            </a:avLst>
          </a:prstGeom>
          <a:solidFill>
            <a:schemeClr val="bg1"/>
          </a:solidFill>
          <a:ln w="38100" cap="flat" cmpd="sng" algn="ctr">
            <a:solidFill>
              <a:schemeClr val="accent5">
                <a:lumMod val="75000"/>
              </a:schemeClr>
            </a:solidFill>
            <a:prstDash val="solid"/>
          </a:ln>
          <a:effectLst/>
        </p:spPr>
        <p:txBody>
          <a:bodyPr rtlCol="0" anchor="ctr"/>
          <a:lstStyle/>
          <a:p>
            <a:pPr algn="ctr" defTabSz="914400">
              <a:defRPr/>
            </a:pPr>
            <a:endParaRPr lang="en-US" sz="900" kern="0">
              <a:solidFill>
                <a:sysClr val="window" lastClr="FFFFFF"/>
              </a:solidFill>
            </a:endParaRPr>
          </a:p>
        </p:txBody>
      </p:sp>
      <p:sp>
        <p:nvSpPr>
          <p:cNvPr id="3" name="Round Same Side Corner Rectangle 2"/>
          <p:cNvSpPr/>
          <p:nvPr/>
        </p:nvSpPr>
        <p:spPr>
          <a:xfrm rot="10800000">
            <a:off x="1192036" y="135279"/>
            <a:ext cx="9332707" cy="636264"/>
          </a:xfrm>
          <a:prstGeom prst="round2Same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Rectangle 3"/>
          <p:cNvSpPr/>
          <p:nvPr/>
        </p:nvSpPr>
        <p:spPr>
          <a:xfrm>
            <a:off x="1290516" y="131288"/>
            <a:ext cx="9974892" cy="1200329"/>
          </a:xfrm>
          <a:prstGeom prst="rect">
            <a:avLst/>
          </a:prstGeom>
        </p:spPr>
        <p:txBody>
          <a:bodyPr wrap="square">
            <a:spAutoFit/>
          </a:bodyPr>
          <a:lstStyle/>
          <a:p>
            <a:pPr defTabSz="914400"/>
            <a:r>
              <a:rPr lang="vi-VN" sz="3600" b="1">
                <a:solidFill>
                  <a:schemeClr val="bg1"/>
                </a:solidFill>
                <a:latin typeface="Times New Roman" panose="02020603050405020304" pitchFamily="18" charset="0"/>
                <a:cs typeface="Times New Roman" panose="02020603050405020304" pitchFamily="18" charset="0"/>
              </a:rPr>
              <a:t>IV. Cách đọc hiểu tác phẩm truyện truyền kì</a:t>
            </a:r>
            <a:endParaRPr lang="en-GB" sz="3600">
              <a:solidFill>
                <a:schemeClr val="bg1"/>
              </a:solidFill>
              <a:latin typeface="Times New Roman" panose="02020603050405020304" pitchFamily="18" charset="0"/>
              <a:cs typeface="Times New Roman" panose="02020603050405020304" pitchFamily="18" charset="0"/>
            </a:endParaRPr>
          </a:p>
          <a:p>
            <a:pPr defTabSz="914400"/>
            <a:endParaRPr lang="en-GB" sz="360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92036" y="846232"/>
            <a:ext cx="9207245" cy="5262979"/>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1. Tóm tắt được cốt truyện.</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2. Xác định lời người kể chuyện, lời nhân vật trong tác phẩm.</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3. Phân tích được những đặc điểm của nhân vật trung tâm trong mối quan hệ với các nhân vật khác; lí giải vai trò, ý nghĩa của nhân vật với chủ đề, tư tưởng của tác phẩm.</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4. Phân tích và đánh giá được sự phù hợp của người kể chuyện, điểm nhìn trong việc thể hiện chủ đề của văn bản.</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5. Tìm hiểu các yếu tố kì ảo: Truyện có các yếu tố kì ảo nào? Các yếu tố kì ảo có tác dụng gì trong việc thể hiện chủ đề tác phẩm?</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6. Nêu được chủ đề, tư tưởng, thông điệp mà văn bản muốn gửi đến người đọc. </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70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128"/>
            <a:ext cx="12106315" cy="693812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209544" y="1810512"/>
            <a:ext cx="6464808" cy="2249424"/>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Rectangle 3"/>
          <p:cNvSpPr/>
          <p:nvPr/>
        </p:nvSpPr>
        <p:spPr>
          <a:xfrm>
            <a:off x="3945110" y="2058061"/>
            <a:ext cx="4993675" cy="1754326"/>
          </a:xfrm>
          <a:prstGeom prst="rect">
            <a:avLst/>
          </a:prstGeom>
        </p:spPr>
        <p:txBody>
          <a:bodyPr wrap="none">
            <a:spAutoFit/>
          </a:bodyPr>
          <a:lstStyle/>
          <a:p>
            <a:pPr algn="ctr" defTabSz="914400"/>
            <a:r>
              <a:rPr lang="vi-VN" sz="5400" b="1">
                <a:latin typeface="Times New Roman" panose="02020603050405020304" pitchFamily="18" charset="0"/>
                <a:cs typeface="Times New Roman" panose="02020603050405020304" pitchFamily="18" charset="0"/>
              </a:rPr>
              <a:t>HOẠT ĐỘNG </a:t>
            </a:r>
            <a:r>
              <a:rPr lang="vi-VN" sz="5400" b="1" smtClean="0">
                <a:latin typeface="Times New Roman" panose="02020603050405020304" pitchFamily="18" charset="0"/>
                <a:cs typeface="Times New Roman" panose="02020603050405020304" pitchFamily="18" charset="0"/>
              </a:rPr>
              <a:t>3</a:t>
            </a:r>
          </a:p>
          <a:p>
            <a:pPr algn="ctr" defTabSz="914400"/>
            <a:r>
              <a:rPr lang="vi-VN" sz="5400" b="1" smtClean="0">
                <a:latin typeface="Times New Roman" panose="02020603050405020304" pitchFamily="18" charset="0"/>
                <a:cs typeface="Times New Roman" panose="02020603050405020304" pitchFamily="18" charset="0"/>
              </a:rPr>
              <a:t> </a:t>
            </a:r>
            <a:r>
              <a:rPr lang="vi-VN" sz="5400" b="1">
                <a:latin typeface="Times New Roman" panose="02020603050405020304" pitchFamily="18" charset="0"/>
                <a:cs typeface="Times New Roman" panose="02020603050405020304" pitchFamily="18" charset="0"/>
              </a:rPr>
              <a:t>LUYỆN TẬP</a:t>
            </a:r>
            <a:endParaRPr lang="en-GB" sz="5400">
              <a:solidFill>
                <a:prstClr val="black"/>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7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02080" y="649891"/>
            <a:ext cx="7165848" cy="4524315"/>
          </a:xfrm>
          <a:prstGeom prst="rect">
            <a:avLst/>
          </a:prstGeom>
        </p:spPr>
        <p:txBody>
          <a:bodyPr wrap="square">
            <a:spAutoFit/>
          </a:bodyPr>
          <a:lstStyle/>
          <a:p>
            <a:pPr algn="ctr"/>
            <a:r>
              <a:rPr lang="vi-VN" sz="4800" b="1" smtClean="0">
                <a:latin typeface="Times New Roman" panose="02020603050405020304" pitchFamily="18" charset="0"/>
                <a:ea typeface="Times New Roman" panose="02020603050405020304" pitchFamily="18" charset="0"/>
              </a:rPr>
              <a:t>Nhiệm vụ </a:t>
            </a:r>
            <a:r>
              <a:rPr lang="vi-VN" sz="4800" b="1" smtClean="0">
                <a:latin typeface="Times New Roman" panose="02020603050405020304" pitchFamily="18" charset="0"/>
                <a:ea typeface="Times New Roman" panose="02020603050405020304" pitchFamily="18" charset="0"/>
              </a:rPr>
              <a:t>1</a:t>
            </a:r>
          </a:p>
          <a:p>
            <a:pPr algn="just"/>
            <a:r>
              <a:rPr lang="vi-VN" sz="4800" smtClean="0">
                <a:latin typeface="Times New Roman" panose="02020603050405020304" pitchFamily="18" charset="0"/>
                <a:ea typeface="Times New Roman" panose="02020603050405020304" pitchFamily="18" charset="0"/>
              </a:rPr>
              <a:t> </a:t>
            </a:r>
            <a:r>
              <a:rPr lang="vi-VN" sz="4800" smtClean="0">
                <a:latin typeface="Times New Roman" panose="02020603050405020304" pitchFamily="18" charset="0"/>
                <a:ea typeface="Times New Roman" panose="02020603050405020304" pitchFamily="18" charset="0"/>
              </a:rPr>
              <a:t>Thiết </a:t>
            </a:r>
            <a:r>
              <a:rPr lang="vi-VN" sz="4800">
                <a:latin typeface="Times New Roman" panose="02020603050405020304" pitchFamily="18" charset="0"/>
                <a:ea typeface="Times New Roman" panose="02020603050405020304" pitchFamily="18" charset="0"/>
              </a:rPr>
              <a:t>kế bộ thẻ đố tri thức về tác giả Nguyễn Dữ và tác phẩm </a:t>
            </a:r>
            <a:r>
              <a:rPr lang="vi-VN" sz="4800" i="1">
                <a:latin typeface="Times New Roman" panose="02020603050405020304" pitchFamily="18" charset="0"/>
                <a:ea typeface="Times New Roman" panose="02020603050405020304" pitchFamily="18" charset="0"/>
              </a:rPr>
              <a:t>Chuyện chức phán sự đền Tản Viên; </a:t>
            </a:r>
            <a:r>
              <a:rPr lang="vi-VN" sz="4800">
                <a:latin typeface="Times New Roman" panose="02020603050405020304" pitchFamily="18" charset="0"/>
                <a:ea typeface="Times New Roman" panose="02020603050405020304" pitchFamily="18" charset="0"/>
              </a:rPr>
              <a:t>viết kết nối với đọc.</a:t>
            </a:r>
            <a:endParaRPr lang="en-GB" sz="4800"/>
          </a:p>
        </p:txBody>
      </p:sp>
    </p:spTree>
    <p:extLst>
      <p:ext uri="{BB962C8B-B14F-4D97-AF65-F5344CB8AC3E}">
        <p14:creationId xmlns:p14="http://schemas.microsoft.com/office/powerpoint/2010/main" val="1471113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31136" y="1006507"/>
            <a:ext cx="6684264" cy="3785652"/>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Viết đoạn văn (khoảng 150 chữ) phân tích một yếu tố làm nên sức hấp dẫn của câu chuyện trong </a:t>
            </a:r>
            <a:r>
              <a:rPr lang="vi-VN" sz="4000" b="1" i="1">
                <a:latin typeface="Times New Roman" panose="02020603050405020304" pitchFamily="18" charset="0"/>
                <a:cs typeface="Times New Roman" panose="02020603050405020304" pitchFamily="18" charset="0"/>
              </a:rPr>
              <a:t>Chuyện chức phán sự đền Tản Viên</a:t>
            </a:r>
            <a:r>
              <a:rPr lang="vi-VN"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(có thể cho về nhà).</a:t>
            </a:r>
            <a:endParaRPr lang="en-GB" sz="4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40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98E561-E5AE-B749-B48D-9E7FFFF40F2F}"/>
              </a:ext>
            </a:extLst>
          </p:cNvPr>
          <p:cNvSpPr>
            <a:spLocks noGrp="1"/>
          </p:cNvSpPr>
          <p:nvPr>
            <p:ph idx="1"/>
          </p:nvPr>
        </p:nvSpPr>
        <p:spPr>
          <a:xfrm>
            <a:off x="329185" y="2152061"/>
            <a:ext cx="6355079" cy="399115"/>
          </a:xfrm>
        </p:spPr>
        <p:txBody>
          <a:bodyPr>
            <a:noAutofit/>
          </a:bodyPr>
          <a:lstStyle/>
          <a:p>
            <a:pPr marL="0" indent="0" algn="ctr">
              <a:lnSpc>
                <a:spcPct val="100000"/>
              </a:lnSpc>
              <a:buNone/>
            </a:pPr>
            <a:r>
              <a:rPr lang="vi-VN" sz="6000" b="1" i="1">
                <a:latin typeface="Times New Roman" panose="02020603050405020304" pitchFamily="18" charset="0"/>
                <a:cs typeface="Times New Roman" panose="02020603050405020304" pitchFamily="18" charset="0"/>
              </a:rPr>
              <a:t>Bảng kiểm kĩ năng viết đoạn </a:t>
            </a:r>
            <a:r>
              <a:rPr lang="vi-VN" sz="6000" b="1" i="1" smtClean="0">
                <a:latin typeface="Times New Roman" panose="02020603050405020304" pitchFamily="18" charset="0"/>
                <a:cs typeface="Times New Roman" panose="02020603050405020304" pitchFamily="18" charset="0"/>
              </a:rPr>
              <a:t>văn</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2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466627" y="581414"/>
            <a:ext cx="4197096" cy="3720611"/>
          </a:xfrm>
          <a:prstGeom prst="wedgeRoundRectCallou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ular Callout 4"/>
          <p:cNvSpPr/>
          <p:nvPr/>
        </p:nvSpPr>
        <p:spPr>
          <a:xfrm>
            <a:off x="5943600" y="2197240"/>
            <a:ext cx="4197096" cy="3720611"/>
          </a:xfrm>
          <a:prstGeom prst="wedgeRoundRectCallou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41792" y="825892"/>
            <a:ext cx="3669952" cy="3231654"/>
          </a:xfrm>
          <a:prstGeom prst="rect">
            <a:avLst/>
          </a:prstGeom>
        </p:spPr>
        <p:txBody>
          <a:bodyPr wrap="square">
            <a:spAutoFit/>
          </a:bodyPr>
          <a:lstStyle/>
          <a:p>
            <a:pPr algn="just" defTabSz="914400"/>
            <a:r>
              <a:rPr lang="nl-NL" sz="3400">
                <a:solidFill>
                  <a:prstClr val="black"/>
                </a:solidFill>
                <a:latin typeface="Times New Roman" panose="02020603050405020304" pitchFamily="18" charset="0"/>
                <a:cs typeface="Times New Roman" panose="02020603050405020304" pitchFamily="18" charset="0"/>
              </a:rPr>
              <a:t>Em hãy rút ra điểm giống nhau của các chi tiết truyện trên.</a:t>
            </a:r>
            <a:endParaRPr lang="en-GB" sz="3400">
              <a:solidFill>
                <a:prstClr val="black"/>
              </a:solidFill>
              <a:latin typeface="Times New Roman" panose="02020603050405020304" pitchFamily="18" charset="0"/>
              <a:cs typeface="Times New Roman" panose="02020603050405020304" pitchFamily="18" charset="0"/>
            </a:endParaRPr>
          </a:p>
          <a:p>
            <a:pPr algn="just" defTabSz="914400"/>
            <a:r>
              <a:rPr lang="nl-NL" sz="3400">
                <a:solidFill>
                  <a:prstClr val="black"/>
                </a:solidFill>
                <a:latin typeface="Times New Roman" panose="02020603050405020304" pitchFamily="18" charset="0"/>
                <a:cs typeface="Times New Roman" panose="02020603050405020304" pitchFamily="18" charset="0"/>
              </a:rPr>
              <a:t> Nêu ý nghĩa của một chi tiết mà em ấn tượng nhất.</a:t>
            </a:r>
            <a:endParaRPr lang="en-GB" sz="340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71616" y="2419856"/>
            <a:ext cx="3922776" cy="3108543"/>
          </a:xfrm>
          <a:prstGeom prst="rect">
            <a:avLst/>
          </a:prstGeom>
        </p:spPr>
        <p:txBody>
          <a:bodyPr wrap="square">
            <a:spAutoFit/>
          </a:bodyPr>
          <a:lstStyle/>
          <a:p>
            <a:pPr algn="just" defTabSz="914400"/>
            <a:r>
              <a:rPr lang="en-US" sz="2800">
                <a:solidFill>
                  <a:srgbClr val="0D0D0D"/>
                </a:solidFill>
                <a:latin typeface="Times New Roman" panose="02020603050405020304" pitchFamily="18" charset="0"/>
                <a:ea typeface="MS Mincho"/>
              </a:rPr>
              <a:t>Các chi tiết trên đều là các chi tiết kì ảo, không có thật, góp phần làm cho cốt truyện thêm li kì, hấp dẫn; gửi gắm quan điểm, thái độ của nhân dân dành cho những nhân vật.</a:t>
            </a:r>
            <a:endParaRPr lang="en-GB" sz="2800">
              <a:solidFill>
                <a:prstClr val="black"/>
              </a:solidFill>
            </a:endParaRPr>
          </a:p>
        </p:txBody>
      </p:sp>
    </p:spTree>
    <p:extLst>
      <p:ext uri="{BB962C8B-B14F-4D97-AF65-F5344CB8AC3E}">
        <p14:creationId xmlns:p14="http://schemas.microsoft.com/office/powerpoint/2010/main" val="29892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80273132"/>
              </p:ext>
            </p:extLst>
          </p:nvPr>
        </p:nvGraphicFramePr>
        <p:xfrm>
          <a:off x="254000" y="336074"/>
          <a:ext cx="9603232" cy="3767328"/>
        </p:xfrm>
        <a:graphic>
          <a:graphicData uri="http://schemas.openxmlformats.org/drawingml/2006/table">
            <a:tbl>
              <a:tblPr firstRow="1" firstCol="1" bandRow="1"/>
              <a:tblGrid>
                <a:gridCol w="843280"/>
                <a:gridCol w="6647688"/>
                <a:gridCol w="667512"/>
                <a:gridCol w="1444752"/>
              </a:tblGrid>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STT</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Tiêu chí</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Đạt</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Chưa đạt</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1</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2</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a:solidFill>
                            <a:srgbClr val="0D0D0D"/>
                          </a:solidFill>
                          <a:effectLst/>
                          <a:latin typeface="Times New Roman" panose="02020603050405020304" pitchFamily="18" charset="0"/>
                          <a:ea typeface="Calibri" panose="020F0502020204030204" pitchFamily="34" charset="0"/>
                        </a:rPr>
                        <a:t>Đoạn văn đúng chủ đề: </a:t>
                      </a:r>
                      <a:r>
                        <a:rPr lang="en-US" sz="2400">
                          <a:effectLst/>
                          <a:latin typeface="Times New Roman" panose="02020603050405020304" pitchFamily="18" charset="0"/>
                          <a:ea typeface="Calibri" panose="020F0502020204030204" pitchFamily="34" charset="0"/>
                        </a:rPr>
                        <a:t>phân tích một yếu tố làm nên sức hấp dẫn của câu chuyện (</a:t>
                      </a:r>
                      <a:r>
                        <a:rPr lang="en-US" sz="2400" i="1">
                          <a:solidFill>
                            <a:srgbClr val="0D0D0D"/>
                          </a:solidFill>
                          <a:effectLst/>
                          <a:latin typeface="Times New Roman" panose="02020603050405020304" pitchFamily="18" charset="0"/>
                          <a:ea typeface="Calibri" panose="020F0502020204030204" pitchFamily="34" charset="0"/>
                        </a:rPr>
                        <a:t>chi tiết kì ảo, cách xây dựng nhân vật, ngôn ngữ kể chuyện, ngôi kể,</a:t>
                      </a:r>
                      <a:r>
                        <a:rPr lang="en-US" sz="2400">
                          <a:solidFill>
                            <a:srgbClr val="0D0D0D"/>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3</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4</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343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128"/>
            <a:ext cx="12106315" cy="693812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209544" y="1810512"/>
            <a:ext cx="6464808" cy="2249424"/>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Rectangle 3"/>
          <p:cNvSpPr/>
          <p:nvPr/>
        </p:nvSpPr>
        <p:spPr>
          <a:xfrm>
            <a:off x="3945110" y="2058061"/>
            <a:ext cx="4993675" cy="1754326"/>
          </a:xfrm>
          <a:prstGeom prst="rect">
            <a:avLst/>
          </a:prstGeom>
        </p:spPr>
        <p:txBody>
          <a:bodyPr wrap="none">
            <a:spAutoFit/>
          </a:bodyPr>
          <a:lstStyle/>
          <a:p>
            <a:pPr algn="ctr" defTabSz="914400"/>
            <a:r>
              <a:rPr lang="vi-VN" sz="5400" b="1"/>
              <a:t>HOẠT ĐỘNG </a:t>
            </a:r>
            <a:r>
              <a:rPr lang="vi-VN" sz="5400" b="1" smtClean="0"/>
              <a:t>4</a:t>
            </a:r>
          </a:p>
          <a:p>
            <a:pPr algn="ctr" defTabSz="914400"/>
            <a:r>
              <a:rPr lang="vi-VN" sz="5400" b="1" smtClean="0"/>
              <a:t> </a:t>
            </a:r>
            <a:r>
              <a:rPr lang="vi-VN" sz="5400" b="1"/>
              <a:t>VẬN DỤNG</a:t>
            </a:r>
            <a:endParaRPr lang="en-GB" sz="5400">
              <a:solidFill>
                <a:prstClr val="black"/>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30069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57" y="189558"/>
            <a:ext cx="9235464" cy="1077218"/>
          </a:xfrm>
          <a:prstGeom prst="rect">
            <a:avLst/>
          </a:prstGeom>
        </p:spPr>
        <p:txBody>
          <a:bodyPr wrap="square">
            <a:spAutoFit/>
          </a:bodyPr>
          <a:lstStyle/>
          <a:p>
            <a:pPr marR="30480" algn="just">
              <a:spcAft>
                <a:spcPts val="0"/>
              </a:spcAft>
            </a:pPr>
            <a:r>
              <a:rPr lang="vi-VN" sz="32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vi-VN" sz="3200" i="1">
                <a:latin typeface="Times New Roman" panose="02020603050405020304" pitchFamily="18" charset="0"/>
                <a:ea typeface="Times New Roman" panose="02020603050405020304" pitchFamily="18" charset="0"/>
                <a:cs typeface="Times New Roman" panose="02020603050405020304" pitchFamily="18" charset="0"/>
              </a:rPr>
              <a:t>Câu chuyện đã tác động đến suy nghĩ và tình cảm của em như thế nào?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74320" y="1266776"/>
            <a:ext cx="9144000" cy="1569660"/>
          </a:xfrm>
          <a:prstGeom prst="rect">
            <a:avLst/>
          </a:prstGeom>
        </p:spPr>
        <p:txBody>
          <a:bodyPr wrap="square">
            <a:spAutoFit/>
          </a:bodyPr>
          <a:lstStyle/>
          <a:p>
            <a:pPr marR="30480" algn="just">
              <a:spcAft>
                <a:spcPts val="0"/>
              </a:spcAft>
            </a:pPr>
            <a:r>
              <a:rPr lang="vi-VN" sz="32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vi-VN" sz="3200" i="1">
                <a:latin typeface="Times New Roman" panose="02020603050405020304" pitchFamily="18" charset="0"/>
                <a:ea typeface="Times New Roman" panose="02020603050405020304" pitchFamily="18" charset="0"/>
                <a:cs typeface="Times New Roman" panose="02020603050405020304" pitchFamily="18" charset="0"/>
              </a:rPr>
              <a:t>Nêu suy nghĩ của em về lời bình ở cuối truyện: “Kẻ sĩ chỉ lo không cứng cỏi được, còn gãy hay không là việc của trời”.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688080" y="4344067"/>
            <a:ext cx="8144256" cy="1569660"/>
          </a:xfrm>
          <a:prstGeom prst="rect">
            <a:avLst/>
          </a:prstGeom>
        </p:spPr>
        <p:txBody>
          <a:bodyPr wrap="square">
            <a:spAutoFit/>
          </a:bodyPr>
          <a:lstStyle/>
          <a:p>
            <a:pPr algn="just"/>
            <a:r>
              <a:rPr lang="vi-VN" sz="3200" b="1" i="1" smtClean="0">
                <a:latin typeface="Times New Roman" panose="02020603050405020304" pitchFamily="18" charset="0"/>
                <a:ea typeface="Calibri" panose="020F0502020204030204" pitchFamily="34" charset="0"/>
                <a:cs typeface="Times New Roman" panose="02020603050405020304" pitchFamily="18" charset="0"/>
              </a:rPr>
              <a:t>Yêu cầu</a:t>
            </a:r>
            <a:r>
              <a:rPr lang="vi-VN" sz="3200" smtClean="0">
                <a:latin typeface="Times New Roman" panose="02020603050405020304" pitchFamily="18" charset="0"/>
                <a:ea typeface="Calibri" panose="020F0502020204030204" pitchFamily="34" charset="0"/>
                <a:cs typeface="Times New Roman" panose="02020603050405020304" pitchFamily="18" charset="0"/>
              </a:rPr>
              <a:t>: </a:t>
            </a:r>
            <a:r>
              <a:rPr lang="en-US" sz="3200" smtClean="0">
                <a:latin typeface="Times New Roman" panose="02020603050405020304" pitchFamily="18" charset="0"/>
                <a:ea typeface="Calibri" panose="020F0502020204030204" pitchFamily="34" charset="0"/>
                <a:cs typeface="Times New Roman" panose="02020603050405020304" pitchFamily="18" charset="0"/>
              </a:rPr>
              <a:t>HS </a:t>
            </a:r>
            <a:r>
              <a:rPr lang="en-US" sz="3200">
                <a:latin typeface="Times New Roman" panose="02020603050405020304" pitchFamily="18" charset="0"/>
                <a:ea typeface="Calibri" panose="020F0502020204030204" pitchFamily="34" charset="0"/>
                <a:cs typeface="Times New Roman" panose="02020603050405020304" pitchFamily="18" charset="0"/>
              </a:rPr>
              <a:t>về nhà tìm hiểu thêm về Thánh Tản Viên trong truyền thuyết và trong đời sống văn hóa của người Việt.</a:t>
            </a:r>
            <a:endParaRPr lang="en-GB" sz="3200">
              <a:latin typeface="Times New Roman" panose="02020603050405020304" pitchFamily="18" charset="0"/>
              <a:cs typeface="Times New Roman" panose="02020603050405020304" pitchFamily="18" charset="0"/>
            </a:endParaRPr>
          </a:p>
        </p:txBody>
      </p:sp>
      <p:sp>
        <p:nvSpPr>
          <p:cNvPr id="6" name="Rectangle 5"/>
          <p:cNvSpPr/>
          <p:nvPr/>
        </p:nvSpPr>
        <p:spPr>
          <a:xfrm>
            <a:off x="1240091" y="2952603"/>
            <a:ext cx="6096000" cy="1077218"/>
          </a:xfrm>
          <a:prstGeom prst="rect">
            <a:avLst/>
          </a:prstGeom>
        </p:spPr>
        <p:txBody>
          <a:bodyPr>
            <a:spAutoFit/>
          </a:bodyPr>
          <a:lstStyle/>
          <a:p>
            <a:pPr marR="30480" algn="just"/>
            <a:r>
              <a:rPr lang="vi-VN" sz="3200" b="1" i="1">
                <a:latin typeface="Times New Roman" panose="02020603050405020304" pitchFamily="18" charset="0"/>
                <a:cs typeface="Times New Roman" panose="02020603050405020304" pitchFamily="18" charset="0"/>
              </a:rPr>
              <a:t>Y</a:t>
            </a:r>
            <a:r>
              <a:rPr lang="vi-VN" sz="3200" b="1" i="1" smtClean="0">
                <a:latin typeface="Times New Roman" panose="02020603050405020304" pitchFamily="18" charset="0"/>
                <a:cs typeface="Times New Roman" panose="02020603050405020304" pitchFamily="18" charset="0"/>
              </a:rPr>
              <a:t>êu cầu: </a:t>
            </a:r>
            <a:r>
              <a:rPr lang="vi-VN" sz="3200">
                <a:latin typeface="Times New Roman" panose="02020603050405020304" pitchFamily="18" charset="0"/>
                <a:cs typeface="Times New Roman" panose="02020603050405020304" pitchFamily="18" charset="0"/>
              </a:rPr>
              <a:t>HS biên kịch và nhập vai tái hiện cảnh xử kiện ở Minh ty</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28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2477738"/>
              </p:ext>
            </p:extLst>
          </p:nvPr>
        </p:nvGraphicFramePr>
        <p:xfrm>
          <a:off x="399288" y="1097312"/>
          <a:ext cx="11268455" cy="3803904"/>
        </p:xfrm>
        <a:graphic>
          <a:graphicData uri="http://schemas.openxmlformats.org/drawingml/2006/table">
            <a:tbl>
              <a:tblPr firstRow="1" firstCol="1" bandRow="1" bandCol="1"/>
              <a:tblGrid>
                <a:gridCol w="2389632"/>
                <a:gridCol w="2121408"/>
                <a:gridCol w="3465576"/>
                <a:gridCol w="3291839"/>
              </a:tblGrid>
              <a:tr h="0">
                <a:tc>
                  <a:txBody>
                    <a:bodyPr/>
                    <a:lstStyle/>
                    <a:p>
                      <a:pPr algn="just">
                        <a:lnSpc>
                          <a:spcPct val="130000"/>
                        </a:lnSpc>
                        <a:spcAft>
                          <a:spcPts val="0"/>
                        </a:spcAft>
                        <a:tabLst>
                          <a:tab pos="602615" algn="l"/>
                        </a:tabLst>
                      </a:pPr>
                      <a:r>
                        <a:rPr lang="en-US" sz="2400" b="1" smtClean="0">
                          <a:effectLst/>
                          <a:latin typeface="Times New Roman" panose="02020603050405020304" pitchFamily="18" charset="0"/>
                          <a:ea typeface="Calibri" panose="020F0502020204030204" pitchFamily="34" charset="0"/>
                        </a:rPr>
                        <a:t>Mức </a:t>
                      </a:r>
                      <a:r>
                        <a:rPr lang="en-US" sz="2400" b="1">
                          <a:effectLst/>
                          <a:latin typeface="Times New Roman" panose="02020603050405020304" pitchFamily="18" charset="0"/>
                          <a:ea typeface="Calibri" panose="020F0502020204030204" pitchFamily="34" charset="0"/>
                        </a:rPr>
                        <a:t>độ</a:t>
                      </a:r>
                      <a:endParaRPr lang="en-GB" sz="2400">
                        <a:effectLst/>
                        <a:latin typeface="Times New Roman" panose="02020603050405020304" pitchFamily="18" charset="0"/>
                        <a:ea typeface="Calibri" panose="020F0502020204030204" pitchFamily="34" charset="0"/>
                      </a:endParaRPr>
                    </a:p>
                    <a:p>
                      <a:pPr algn="just">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Tiêu chí</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1</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2</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3</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Thiết kế một kịch bản (sân khấu hóa) về cảnh xử kiện ở Minh ty </a:t>
                      </a:r>
                      <a:r>
                        <a:rPr lang="en-US" sz="2400" b="1" smtClean="0">
                          <a:solidFill>
                            <a:srgbClr val="171717"/>
                          </a:solidFill>
                          <a:effectLst/>
                          <a:latin typeface="Times New Roman" panose="02020603050405020304" pitchFamily="18" charset="0"/>
                          <a:ea typeface="Calibri" panose="020F0502020204030204" pitchFamily="34" charset="0"/>
                        </a:rPr>
                        <a:t>(</a:t>
                      </a:r>
                      <a:r>
                        <a:rPr lang="en-US" sz="2400" b="1">
                          <a:solidFill>
                            <a:srgbClr val="171717"/>
                          </a:solidFill>
                          <a:effectLst/>
                          <a:latin typeface="Times New Roman" panose="02020603050405020304" pitchFamily="18" charset="0"/>
                          <a:ea typeface="Calibri" panose="020F0502020204030204" pitchFamily="34" charset="0"/>
                        </a:rPr>
                        <a:t>10 điểm)</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Kịch bản đúng hướng nhưng chưa đầy đủ nội dung, diễn viên chưa nhập vai </a:t>
                      </a:r>
                      <a:r>
                        <a:rPr lang="en-US" sz="2400" smtClean="0">
                          <a:effectLst/>
                          <a:latin typeface="Times New Roman" panose="02020603050405020304" pitchFamily="18" charset="0"/>
                          <a:ea typeface="Calibri" panose="020F0502020204030204" pitchFamily="34" charset="0"/>
                        </a:rPr>
                        <a:t>tốt</a:t>
                      </a:r>
                      <a:r>
                        <a:rPr lang="vi-VN" sz="2400" baseline="0" smtClean="0">
                          <a:effectLst/>
                          <a:latin typeface="Times New Roman" panose="02020603050405020304" pitchFamily="18" charset="0"/>
                          <a:ea typeface="Calibri" panose="020F0502020204030204" pitchFamily="34" charset="0"/>
                        </a:rPr>
                        <a:t> </a:t>
                      </a:r>
                      <a:r>
                        <a:rPr lang="en-US" sz="2400" smtClean="0">
                          <a:solidFill>
                            <a:srgbClr val="171717"/>
                          </a:solidFill>
                          <a:effectLst/>
                          <a:latin typeface="Times New Roman" panose="02020603050405020304" pitchFamily="18" charset="0"/>
                        </a:rPr>
                        <a:t> (5 </a:t>
                      </a:r>
                      <a:r>
                        <a:rPr lang="en-US" sz="2400">
                          <a:solidFill>
                            <a:srgbClr val="171717"/>
                          </a:solidFill>
                          <a:effectLst/>
                          <a:latin typeface="Times New Roman" panose="02020603050405020304" pitchFamily="18" charset="0"/>
                        </a:rPr>
                        <a:t>– 6 điểm)</a:t>
                      </a:r>
                      <a:endParaRPr lang="en-GB" sz="240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Kịch bản đủ nội dung nhưng chưa hấp dẫn, các diễn viên diễn có ý thức diễn xuất nhưng chưa tạo được ấn tượng sâu. </a:t>
                      </a:r>
                      <a:r>
                        <a:rPr lang="en-US" sz="2400" smtClean="0">
                          <a:solidFill>
                            <a:srgbClr val="171717"/>
                          </a:solidFill>
                          <a:effectLst/>
                          <a:latin typeface="Times New Roman" panose="02020603050405020304" pitchFamily="18" charset="0"/>
                          <a:ea typeface="Calibri" panose="020F0502020204030204" pitchFamily="34" charset="0"/>
                        </a:rPr>
                        <a:t>(</a:t>
                      </a:r>
                      <a:r>
                        <a:rPr lang="en-US" sz="2400">
                          <a:solidFill>
                            <a:srgbClr val="171717"/>
                          </a:solidFill>
                          <a:effectLst/>
                          <a:latin typeface="Times New Roman" panose="02020603050405020304" pitchFamily="18" charset="0"/>
                          <a:ea typeface="Calibri" panose="020F0502020204030204" pitchFamily="34" charset="0"/>
                        </a:rPr>
                        <a:t>7 – 8 điểm)</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Kịch bản đầy đủ nội dung và hấp dẫn, cuốn hút người đọc, diễn viên diễn xuất tốt, mang lại cảm xúc cho người xem</a:t>
                      </a:r>
                      <a:r>
                        <a:rPr lang="en-US" sz="2400" smtClean="0">
                          <a:effectLst/>
                          <a:latin typeface="Times New Roman" panose="02020603050405020304" pitchFamily="18" charset="0"/>
                          <a:ea typeface="Calibri" panose="020F0502020204030204" pitchFamily="34" charset="0"/>
                        </a:rPr>
                        <a:t>.</a:t>
                      </a:r>
                      <a:r>
                        <a:rPr lang="vi-VN" sz="2400" baseline="0" smtClean="0">
                          <a:solidFill>
                            <a:srgbClr val="171717"/>
                          </a:solidFill>
                          <a:effectLst/>
                          <a:latin typeface="Times New Roman" panose="02020603050405020304" pitchFamily="18" charset="0"/>
                          <a:ea typeface="Calibri" panose="020F0502020204030204" pitchFamily="34" charset="0"/>
                        </a:rPr>
                        <a:t> </a:t>
                      </a:r>
                      <a:r>
                        <a:rPr lang="en-US" sz="2400" smtClean="0">
                          <a:solidFill>
                            <a:srgbClr val="171717"/>
                          </a:solidFill>
                          <a:effectLst/>
                          <a:latin typeface="Times New Roman" panose="02020603050405020304" pitchFamily="18" charset="0"/>
                          <a:ea typeface="Calibri" panose="020F0502020204030204" pitchFamily="34" charset="0"/>
                        </a:rPr>
                        <a:t>(</a:t>
                      </a:r>
                      <a:r>
                        <a:rPr lang="en-US" sz="2400">
                          <a:solidFill>
                            <a:srgbClr val="171717"/>
                          </a:solidFill>
                          <a:effectLst/>
                          <a:latin typeface="Times New Roman" panose="02020603050405020304" pitchFamily="18" charset="0"/>
                          <a:ea typeface="Calibri" panose="020F0502020204030204" pitchFamily="34" charset="0"/>
                        </a:rPr>
                        <a:t>9 - 10 điểm)</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3211340" y="219566"/>
            <a:ext cx="6689652" cy="584775"/>
          </a:xfrm>
          <a:prstGeom prst="rect">
            <a:avLst/>
          </a:prstGeom>
        </p:spPr>
        <p:txBody>
          <a:bodyPr wrap="none">
            <a:spAutoFit/>
          </a:bodyPr>
          <a:lstStyle/>
          <a:p>
            <a:r>
              <a:rPr lang="vi-VN" sz="3200" b="1" i="1">
                <a:solidFill>
                  <a:srgbClr val="0D0D0D"/>
                </a:solidFill>
                <a:latin typeface="Times New Roman" panose="02020603050405020304" pitchFamily="18" charset="0"/>
                <a:ea typeface="Calibri" panose="020F0502020204030204" pitchFamily="34" charset="0"/>
              </a:rPr>
              <a:t>Rubric thiết kế kịch bản và diễn xuất</a:t>
            </a:r>
            <a:endParaRPr lang="en-GB" sz="3200" b="1" i="1"/>
          </a:p>
        </p:txBody>
      </p:sp>
    </p:spTree>
    <p:extLst>
      <p:ext uri="{BB962C8B-B14F-4D97-AF65-F5344CB8AC3E}">
        <p14:creationId xmlns:p14="http://schemas.microsoft.com/office/powerpoint/2010/main" val="33718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Content Placeholder 2"/>
          <p:cNvSpPr>
            <a:spLocks noGrp="1"/>
          </p:cNvSpPr>
          <p:nvPr>
            <p:ph idx="1"/>
          </p:nvPr>
        </p:nvSpPr>
        <p:spPr/>
        <p:txBody>
          <a:bodyPr/>
          <a:lstStyle/>
          <a:p>
            <a:endParaRPr lang="en-US" smtClean="0"/>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04842"/>
            <a:ext cx="118872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154910"/>
      </p:ext>
    </p:extLst>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128"/>
            <a:ext cx="12106315" cy="693812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808362" y="1810512"/>
            <a:ext cx="7515214" cy="2249424"/>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Rectangle 3"/>
          <p:cNvSpPr/>
          <p:nvPr/>
        </p:nvSpPr>
        <p:spPr>
          <a:xfrm>
            <a:off x="2808362" y="2211949"/>
            <a:ext cx="7417863" cy="1446550"/>
          </a:xfrm>
          <a:prstGeom prst="rect">
            <a:avLst/>
          </a:prstGeom>
        </p:spPr>
        <p:txBody>
          <a:bodyPr wrap="none">
            <a:spAutoFit/>
          </a:bodyPr>
          <a:lstStyle/>
          <a:p>
            <a:pPr algn="ctr"/>
            <a:r>
              <a:rPr lang="en-US" sz="4400" b="1">
                <a:latin typeface="Times New Roman" panose="02020603050405020304" pitchFamily="18" charset="0"/>
                <a:cs typeface="Times New Roman" panose="02020603050405020304" pitchFamily="18" charset="0"/>
              </a:rPr>
              <a:t>HOẠT ĐỘNG </a:t>
            </a:r>
            <a:r>
              <a:rPr lang="en-US" sz="4400" b="1" smtClean="0">
                <a:latin typeface="Times New Roman" panose="02020603050405020304" pitchFamily="18" charset="0"/>
                <a:cs typeface="Times New Roman" panose="02020603050405020304" pitchFamily="18" charset="0"/>
              </a:rPr>
              <a:t>2</a:t>
            </a:r>
            <a:endParaRPr lang="vi-VN" sz="4400" b="1" smtClean="0">
              <a:latin typeface="Times New Roman" panose="02020603050405020304" pitchFamily="18" charset="0"/>
              <a:cs typeface="Times New Roman" panose="02020603050405020304" pitchFamily="18" charset="0"/>
            </a:endParaRPr>
          </a:p>
          <a:p>
            <a:pPr algn="ctr"/>
            <a:r>
              <a:rPr lang="en-US" sz="4400" b="1" smtClean="0">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HÌNH THÀNH KIẾN THỨC</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2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2280401" y="3862018"/>
            <a:ext cx="7742825" cy="831959"/>
          </a:xfrm>
          <a:prstGeom prst="rect">
            <a:avLst/>
          </a:prstGeom>
        </p:spPr>
        <p:txBody>
          <a:bodyPr wrap="none">
            <a:spAutoFit/>
          </a:bodyPr>
          <a:lstStyle/>
          <a:p>
            <a:pPr lvl="0" defTabSz="914400">
              <a:lnSpc>
                <a:spcPct val="120000"/>
              </a:lnSpc>
              <a:spcBef>
                <a:spcPts val="1000"/>
              </a:spcBef>
              <a:buClr>
                <a:srgbClr val="B71E42"/>
              </a:buClr>
              <a:buSzPct val="100000"/>
            </a:pPr>
            <a:r>
              <a:rPr lang="en-US" sz="4400" b="1">
                <a:latin typeface="#9Slide07 SVNNexa Rust Slab Bla" panose="020B0606040200020203" pitchFamily="34" charset="0"/>
              </a:rPr>
              <a:t>I. TRI THỨC NGỮ VĂN</a:t>
            </a:r>
            <a:endParaRPr lang="en-GB" sz="4400">
              <a:latin typeface="#9Slide07 SVNNexa Rust Slab Bla" panose="020B0606040200020203" pitchFamily="34" charset="0"/>
            </a:endParaRPr>
          </a:p>
        </p:txBody>
      </p:sp>
      <p:sp>
        <p:nvSpPr>
          <p:cNvPr id="3" name="Rectangle 2"/>
          <p:cNvSpPr/>
          <p:nvPr/>
        </p:nvSpPr>
        <p:spPr>
          <a:xfrm>
            <a:off x="2921603" y="4926150"/>
            <a:ext cx="6460423" cy="739048"/>
          </a:xfrm>
          <a:prstGeom prst="rect">
            <a:avLst/>
          </a:prstGeom>
        </p:spPr>
        <p:txBody>
          <a:bodyPr wrap="none">
            <a:spAutoFit/>
          </a:bodyPr>
          <a:lstStyle/>
          <a:p>
            <a:pPr marR="91440">
              <a:lnSpc>
                <a:spcPct val="130000"/>
              </a:lnSpc>
              <a:spcAft>
                <a:spcPts val="0"/>
              </a:spcAft>
            </a:pPr>
            <a:r>
              <a:rPr lang="en-US" sz="3600" b="1">
                <a:latin typeface="#9Slide07 SVNNexa Rust Slab Bla" panose="020B0606040200020203" pitchFamily="34" charset="0"/>
                <a:ea typeface="Calibri" panose="020F0502020204030204" pitchFamily="34" charset="0"/>
              </a:rPr>
              <a:t>1. Truyện truyền kì</a:t>
            </a:r>
            <a:endParaRPr lang="en-GB" sz="3600">
              <a:effectLst/>
              <a:latin typeface="#9Slide07 SVNNexa Rust Slab Bla" panose="020B0606040200020203" pitchFamily="34" charset="0"/>
              <a:ea typeface="Calibri" panose="020F0502020204030204" pitchFamily="34" charset="0"/>
            </a:endParaRPr>
          </a:p>
        </p:txBody>
      </p:sp>
      <p:pic>
        <p:nvPicPr>
          <p:cNvPr id="4" name="Picture 3"/>
          <p:cNvPicPr>
            <a:picLocks noChangeAspect="1"/>
          </p:cNvPicPr>
          <p:nvPr/>
        </p:nvPicPr>
        <p:blipFill>
          <a:blip r:embed="rId3"/>
          <a:stretch>
            <a:fillRect/>
          </a:stretch>
        </p:blipFill>
        <p:spPr>
          <a:xfrm>
            <a:off x="1723644" y="3735525"/>
            <a:ext cx="8763000" cy="2381250"/>
          </a:xfrm>
          <a:prstGeom prst="rect">
            <a:avLst/>
          </a:prstGeom>
        </p:spPr>
      </p:pic>
    </p:spTree>
    <p:extLst>
      <p:ext uri="{BB962C8B-B14F-4D97-AF65-F5344CB8AC3E}">
        <p14:creationId xmlns:p14="http://schemas.microsoft.com/office/powerpoint/2010/main" val="3333229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990481" y="251292"/>
            <a:ext cx="6787436" cy="646331"/>
          </a:xfrm>
          <a:prstGeom prst="rect">
            <a:avLst/>
          </a:prstGeom>
        </p:spPr>
        <p:txBody>
          <a:bodyPr wrap="none">
            <a:spAutoFit/>
          </a:bodyPr>
          <a:lstStyle/>
          <a:p>
            <a:r>
              <a:rPr lang="pt-BR" sz="3600" b="1">
                <a:solidFill>
                  <a:srgbClr val="FF0000"/>
                </a:solidFill>
                <a:latin typeface="Times New Roman" panose="02020603050405020304" pitchFamily="18" charset="0"/>
                <a:ea typeface="Times New Roman" panose="02020603050405020304" pitchFamily="18" charset="0"/>
              </a:rPr>
              <a:t>Phiếu học tập 01</a:t>
            </a:r>
            <a:r>
              <a:rPr lang="pt-BR" sz="3600" b="1">
                <a:latin typeface="Times New Roman" panose="02020603050405020304" pitchFamily="18" charset="0"/>
                <a:ea typeface="Times New Roman" panose="02020603050405020304" pitchFamily="18" charset="0"/>
              </a:rPr>
              <a:t>: Chuẩn bị ở nhà</a:t>
            </a:r>
            <a:endParaRPr lang="en-GB" sz="3600"/>
          </a:p>
        </p:txBody>
      </p:sp>
      <p:sp>
        <p:nvSpPr>
          <p:cNvPr id="6" name="Rectangle 5"/>
          <p:cNvSpPr/>
          <p:nvPr/>
        </p:nvSpPr>
        <p:spPr>
          <a:xfrm>
            <a:off x="2990481" y="880562"/>
            <a:ext cx="6096000" cy="1754326"/>
          </a:xfrm>
          <a:prstGeom prst="rect">
            <a:avLst/>
          </a:prstGeom>
        </p:spPr>
        <p:txBody>
          <a:bodyPr>
            <a:spAutoFit/>
          </a:bodyPr>
          <a:lstStyle/>
          <a:p>
            <a:pPr algn="ctr">
              <a:spcAft>
                <a:spcPts val="0"/>
              </a:spcAft>
            </a:pPr>
            <a:r>
              <a:rPr lang="pt-BR" sz="3600" b="1">
                <a:solidFill>
                  <a:srgbClr val="0070C0"/>
                </a:solidFill>
                <a:latin typeface="Times New Roman" panose="02020603050405020304" pitchFamily="18" charset="0"/>
                <a:ea typeface="Times New Roman" panose="02020603050405020304" pitchFamily="18" charset="0"/>
              </a:rPr>
              <a:t>1. Tìm hiểu đặc điểm truyện truyền kì</a:t>
            </a:r>
            <a:endParaRPr lang="en-GB" sz="3600">
              <a:latin typeface="Times New Roman" panose="02020603050405020304" pitchFamily="18" charset="0"/>
              <a:ea typeface="Calibri" panose="020F0502020204030204" pitchFamily="34" charset="0"/>
            </a:endParaRPr>
          </a:p>
          <a:p>
            <a:pPr algn="ctr">
              <a:spcAft>
                <a:spcPts val="0"/>
              </a:spcAft>
            </a:pPr>
            <a:r>
              <a:rPr lang="pt-BR" sz="3600" b="1">
                <a:solidFill>
                  <a:srgbClr val="0D0D0D"/>
                </a:solidFill>
                <a:latin typeface="Times New Roman" panose="02020603050405020304" pitchFamily="18" charset="0"/>
                <a:ea typeface="Times New Roman" panose="02020603050405020304" pitchFamily="18" charset="0"/>
              </a:rPr>
              <a:t>Hoàn thành bảng </a:t>
            </a:r>
            <a:r>
              <a:rPr lang="pt-BR" sz="3600" b="1" smtClean="0">
                <a:solidFill>
                  <a:srgbClr val="0D0D0D"/>
                </a:solidFill>
                <a:latin typeface="Times New Roman" panose="02020603050405020304" pitchFamily="18" charset="0"/>
                <a:ea typeface="Times New Roman" panose="02020603050405020304" pitchFamily="18" charset="0"/>
              </a:rPr>
              <a:t>sau</a:t>
            </a:r>
            <a:endParaRPr lang="en-GB" sz="3600">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509018673"/>
              </p:ext>
            </p:extLst>
          </p:nvPr>
        </p:nvGraphicFramePr>
        <p:xfrm>
          <a:off x="1064701" y="2737350"/>
          <a:ext cx="10385954" cy="3328416"/>
        </p:xfrm>
        <a:graphic>
          <a:graphicData uri="http://schemas.openxmlformats.org/drawingml/2006/table">
            <a:tbl>
              <a:tblPr firstRow="1" firstCol="1" bandRow="1">
                <a:effectLst>
                  <a:outerShdw blurRad="50800" dist="38100" algn="l" rotWithShape="0">
                    <a:prstClr val="black">
                      <a:alpha val="40000"/>
                    </a:prstClr>
                  </a:outerShdw>
                </a:effectLst>
              </a:tblPr>
              <a:tblGrid>
                <a:gridCol w="1474328"/>
                <a:gridCol w="6344982"/>
                <a:gridCol w="2566644"/>
              </a:tblGrid>
              <a:tr h="0">
                <a:tc>
                  <a:txBody>
                    <a:bodyPr/>
                    <a:lstStyle/>
                    <a:p>
                      <a:pPr>
                        <a:lnSpc>
                          <a:spcPct val="13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STT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Đặc điểm</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Trả lời</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1</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Thời kì ra đời, phát triển</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2</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Cốt truyện </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3</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Nhân vật </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4</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Vai trò của yếu tố kì ảo</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5</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Nội dung - Ý nghĩa</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 </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8" name="组合 1"/>
          <p:cNvGrpSpPr>
            <a:grpSpLocks/>
          </p:cNvGrpSpPr>
          <p:nvPr/>
        </p:nvGrpSpPr>
        <p:grpSpPr bwMode="auto">
          <a:xfrm rot="5239797">
            <a:off x="233319" y="-550397"/>
            <a:ext cx="2108200" cy="2590800"/>
            <a:chOff x="3668724" y="1507724"/>
            <a:chExt cx="4868459" cy="5272906"/>
          </a:xfrm>
        </p:grpSpPr>
        <p:pic>
          <p:nvPicPr>
            <p:cNvPr id="9"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2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1268</TotalTime>
  <Words>4507</Words>
  <PresentationFormat>Widescreen</PresentationFormat>
  <Paragraphs>391</Paragraphs>
  <Slides>64</Slides>
  <Notes>5</Notes>
  <HiddenSlides>0</HiddenSlides>
  <MMClips>1</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64</vt:i4>
      </vt:variant>
    </vt:vector>
  </HeadingPairs>
  <TitlesOfParts>
    <vt:vector size="90" baseType="lpstr">
      <vt:lpstr>#9Slide07 SVNNexa Rust Slab Bla</vt:lpstr>
      <vt:lpstr>Arial</vt:lpstr>
      <vt:lpstr>AvantGarde-Demi</vt:lpstr>
      <vt:lpstr>Broadway</vt:lpstr>
      <vt:lpstr>Calibri</vt:lpstr>
      <vt:lpstr>Calibri Light</vt:lpstr>
      <vt:lpstr>等线</vt:lpstr>
      <vt:lpstr>等线 Light</vt:lpstr>
      <vt:lpstr>Gill Sans MT</vt:lpstr>
      <vt:lpstr>Helvetica Neue</vt:lpstr>
      <vt:lpstr>iCiel Brush Up</vt:lpstr>
      <vt:lpstr>MS Mincho</vt:lpstr>
      <vt:lpstr>Tahoma</vt:lpstr>
      <vt:lpstr>Times New Roman</vt:lpstr>
      <vt:lpstr>Wingdings</vt:lpstr>
      <vt:lpstr>Gallery</vt:lpstr>
      <vt:lpstr>1_Office Theme</vt:lpstr>
      <vt:lpstr>Office 主题​​</vt:lpstr>
      <vt:lpstr>Office Theme</vt:lpstr>
      <vt:lpstr>2_Office Theme</vt:lpstr>
      <vt:lpstr>3_Office Theme</vt:lpstr>
      <vt:lpstr>4_Office Theme</vt:lpstr>
      <vt:lpstr>5_Office Theme</vt:lpstr>
      <vt:lpstr>6_Office Theme</vt:lpstr>
      <vt:lpstr>15_Office Theme</vt:lpstr>
      <vt:lpstr>7_Office Theme</vt:lpstr>
      <vt:lpstr>CHUYỆN CHỨC PHÁN SỰ ĐỀN TẢN VIÊN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2021-08-13T02:05:06Z</dcterms:created>
  <dcterms:modified xsi:type="dcterms:W3CDTF">2024-05-26T08:54:23Z</dcterms:modified>
</cp:coreProperties>
</file>