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69" r:id="rId7"/>
    <p:sldId id="271" r:id="rId8"/>
    <p:sldId id="272" r:id="rId9"/>
    <p:sldId id="273" r:id="rId10"/>
    <p:sldId id="274" r:id="rId11"/>
    <p:sldId id="258" r:id="rId12"/>
    <p:sldId id="275" r:id="rId13"/>
    <p:sldId id="276" r:id="rId14"/>
    <p:sldId id="277" r:id="rId15"/>
    <p:sldId id="278" r:id="rId16"/>
    <p:sldId id="280" r:id="rId17"/>
    <p:sldId id="279" r:id="rId18"/>
    <p:sldId id="281" r:id="rId19"/>
    <p:sldId id="282" r:id="rId20"/>
    <p:sldId id="265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28.svg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32.sv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42.svg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0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6.svg"/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4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42.svg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0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42.svg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0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42.svg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0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6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6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svg"/><Relationship Id="rId18" Type="http://schemas.openxmlformats.org/officeDocument/2006/relationships/image" Target="../media/image6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17" Type="http://schemas.openxmlformats.org/officeDocument/2006/relationships/image" Target="../media/image10.svg"/><Relationship Id="rId2" Type="http://schemas.openxmlformats.org/officeDocument/2006/relationships/image" Target="../media/image17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5" Type="http://schemas.openxmlformats.org/officeDocument/2006/relationships/image" Target="../media/image26.svg"/><Relationship Id="rId15" Type="http://schemas.openxmlformats.org/officeDocument/2006/relationships/image" Target="../media/image16.svg"/><Relationship Id="rId10" Type="http://schemas.openxmlformats.org/officeDocument/2006/relationships/image" Target="../media/image2.png"/><Relationship Id="rId19" Type="http://schemas.openxmlformats.org/officeDocument/2006/relationships/image" Target="../media/image12.svg"/><Relationship Id="rId4" Type="http://schemas.openxmlformats.org/officeDocument/2006/relationships/image" Target="../media/image18.png"/><Relationship Id="rId9" Type="http://schemas.openxmlformats.org/officeDocument/2006/relationships/image" Target="../media/image14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42.svg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0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2.sv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6.svg"/><Relationship Id="rId5" Type="http://schemas.openxmlformats.org/officeDocument/2006/relationships/image" Target="../media/image30.svg"/><Relationship Id="rId1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6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31105" y="2711015"/>
            <a:ext cx="7756895" cy="7488930"/>
          </a:xfrm>
          <a:custGeom>
            <a:avLst/>
            <a:gdLst/>
            <a:ahLst/>
            <a:cxnLst/>
            <a:rect l="l" t="t" r="r" b="b"/>
            <a:pathLst>
              <a:path w="7756895" h="7488930">
                <a:moveTo>
                  <a:pt x="0" y="0"/>
                </a:moveTo>
                <a:lnTo>
                  <a:pt x="7756895" y="0"/>
                </a:lnTo>
                <a:lnTo>
                  <a:pt x="7756895" y="7488930"/>
                </a:lnTo>
                <a:lnTo>
                  <a:pt x="0" y="7488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437055" y="7723221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2849853" y="0"/>
                </a:moveTo>
                <a:lnTo>
                  <a:pt x="0" y="0"/>
                </a:lnTo>
                <a:lnTo>
                  <a:pt x="0" y="1105435"/>
                </a:lnTo>
                <a:lnTo>
                  <a:pt x="2849853" y="1105435"/>
                </a:lnTo>
                <a:lnTo>
                  <a:pt x="2849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2108511" y="7759545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2849852" y="0"/>
                </a:moveTo>
                <a:lnTo>
                  <a:pt x="0" y="0"/>
                </a:lnTo>
                <a:lnTo>
                  <a:pt x="0" y="1105435"/>
                </a:lnTo>
                <a:lnTo>
                  <a:pt x="2849852" y="1105435"/>
                </a:lnTo>
                <a:lnTo>
                  <a:pt x="28498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3801738" y="7728927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2849852" y="0"/>
                </a:moveTo>
                <a:lnTo>
                  <a:pt x="0" y="0"/>
                </a:lnTo>
                <a:lnTo>
                  <a:pt x="0" y="1105435"/>
                </a:lnTo>
                <a:lnTo>
                  <a:pt x="2849852" y="1105435"/>
                </a:lnTo>
                <a:lnTo>
                  <a:pt x="28498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51213" y="7698309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0" y="0"/>
                </a:moveTo>
                <a:lnTo>
                  <a:pt x="2849853" y="0"/>
                </a:lnTo>
                <a:lnTo>
                  <a:pt x="2849853" y="1105435"/>
                </a:lnTo>
                <a:lnTo>
                  <a:pt x="0" y="1105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V="1">
            <a:off x="0" y="-1140868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3503441"/>
                </a:moveTo>
                <a:lnTo>
                  <a:pt x="16269551" y="3503441"/>
                </a:lnTo>
                <a:lnTo>
                  <a:pt x="16269551" y="0"/>
                </a:lnTo>
                <a:lnTo>
                  <a:pt x="0" y="0"/>
                </a:lnTo>
                <a:lnTo>
                  <a:pt x="0" y="350344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098009">
            <a:off x="-854184" y="5899865"/>
            <a:ext cx="4721275" cy="749666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0" y="0"/>
                </a:moveTo>
                <a:lnTo>
                  <a:pt x="4721276" y="0"/>
                </a:lnTo>
                <a:lnTo>
                  <a:pt x="4721276" y="7496670"/>
                </a:lnTo>
                <a:lnTo>
                  <a:pt x="0" y="7496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11" name="Freeform 11"/>
          <p:cNvSpPr/>
          <p:nvPr/>
        </p:nvSpPr>
        <p:spPr>
          <a:xfrm rot="1798449">
            <a:off x="5656065" y="772482"/>
            <a:ext cx="2240794" cy="2253436"/>
          </a:xfrm>
          <a:custGeom>
            <a:avLst/>
            <a:gdLst/>
            <a:ahLst/>
            <a:cxnLst/>
            <a:rect l="l" t="t" r="r" b="b"/>
            <a:pathLst>
              <a:path w="2240794" h="2253436">
                <a:moveTo>
                  <a:pt x="0" y="0"/>
                </a:moveTo>
                <a:lnTo>
                  <a:pt x="2240794" y="0"/>
                </a:lnTo>
                <a:lnTo>
                  <a:pt x="2240794" y="2253437"/>
                </a:lnTo>
                <a:lnTo>
                  <a:pt x="0" y="2253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76084">
            <a:off x="3158247" y="8921423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0" y="0"/>
                </a:moveTo>
                <a:lnTo>
                  <a:pt x="1891278" y="0"/>
                </a:lnTo>
                <a:lnTo>
                  <a:pt x="1891278" y="898251"/>
                </a:lnTo>
                <a:lnTo>
                  <a:pt x="0" y="8982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69551" y="-1140868"/>
            <a:ext cx="2649489" cy="2649489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-78662" y="3589185"/>
            <a:ext cx="10643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latin typeface="SVN-Steady" pitchFamily="50" charset="0"/>
                <a:ea typeface="Calibri" panose="020F0502020204030204" pitchFamily="34" charset="0"/>
              </a:rPr>
              <a:t>TRÌNH BÀY VỀ SO SÁNH, ĐÁNH GIÁ HAI TÁC PHẨM TRUYỆN</a:t>
            </a:r>
            <a:endParaRPr lang="en-GB" sz="8000">
              <a:latin typeface="SVN-Steady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064" y="3529968"/>
            <a:ext cx="10351063" cy="39040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369106" y="2792917"/>
            <a:ext cx="4891402" cy="5823097"/>
          </a:xfrm>
          <a:custGeom>
            <a:avLst/>
            <a:gdLst/>
            <a:ahLst/>
            <a:cxnLst/>
            <a:rect l="l" t="t" r="r" b="b"/>
            <a:pathLst>
              <a:path w="4891402" h="5823097">
                <a:moveTo>
                  <a:pt x="0" y="0"/>
                </a:moveTo>
                <a:lnTo>
                  <a:pt x="4891402" y="0"/>
                </a:lnTo>
                <a:lnTo>
                  <a:pt x="4891402" y="5823097"/>
                </a:lnTo>
                <a:lnTo>
                  <a:pt x="0" y="5823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 flipV="1">
            <a:off x="2018449" y="-1140868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1"/>
                </a:moveTo>
                <a:lnTo>
                  <a:pt x="0" y="3503441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7162800" y="2776588"/>
            <a:ext cx="10013381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So sánh yếu tố kì ảo trong "Chuyện chức phán sự đền Tản Viên” của Nguyễn Dữ với yếu tố kì ảo trong truyện cổ tích "Thạch Sanh".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369656" y="-2590231"/>
            <a:ext cx="4299162" cy="4299162"/>
          </a:xfrm>
          <a:custGeom>
            <a:avLst/>
            <a:gdLst/>
            <a:ahLst/>
            <a:cxnLst/>
            <a:rect l="l" t="t" r="r" b="b"/>
            <a:pathLst>
              <a:path w="4299162" h="4299162">
                <a:moveTo>
                  <a:pt x="0" y="0"/>
                </a:moveTo>
                <a:lnTo>
                  <a:pt x="4299162" y="0"/>
                </a:lnTo>
                <a:lnTo>
                  <a:pt x="4299162" y="4299162"/>
                </a:lnTo>
                <a:lnTo>
                  <a:pt x="0" y="4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1230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36803" y="2803572"/>
            <a:ext cx="7751197" cy="7483428"/>
          </a:xfrm>
          <a:custGeom>
            <a:avLst/>
            <a:gdLst/>
            <a:ahLst/>
            <a:cxnLst/>
            <a:rect l="l" t="t" r="r" b="b"/>
            <a:pathLst>
              <a:path w="7751197" h="7483428">
                <a:moveTo>
                  <a:pt x="0" y="0"/>
                </a:moveTo>
                <a:lnTo>
                  <a:pt x="7751197" y="0"/>
                </a:lnTo>
                <a:lnTo>
                  <a:pt x="7751197" y="7483428"/>
                </a:lnTo>
                <a:lnTo>
                  <a:pt x="0" y="7483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537029" y="475439"/>
            <a:ext cx="12039599" cy="1273494"/>
          </a:xfrm>
          <a:custGeom>
            <a:avLst/>
            <a:gdLst/>
            <a:ahLst/>
            <a:cxnLst/>
            <a:rect l="l" t="t" r="r" b="b"/>
            <a:pathLst>
              <a:path w="2023802" h="785016">
                <a:moveTo>
                  <a:pt x="2023802" y="0"/>
                </a:moveTo>
                <a:lnTo>
                  <a:pt x="0" y="0"/>
                </a:lnTo>
                <a:lnTo>
                  <a:pt x="0" y="785016"/>
                </a:lnTo>
                <a:lnTo>
                  <a:pt x="2023802" y="785016"/>
                </a:lnTo>
                <a:lnTo>
                  <a:pt x="20238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8813113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flipH="1" flipV="1">
            <a:off x="12980232" y="-2230759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5357910"/>
                </a:moveTo>
                <a:lnTo>
                  <a:pt x="0" y="5357910"/>
                </a:lnTo>
                <a:lnTo>
                  <a:pt x="0" y="0"/>
                </a:lnTo>
                <a:lnTo>
                  <a:pt x="7415792" y="0"/>
                </a:lnTo>
                <a:lnTo>
                  <a:pt x="7415792" y="535791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460240">
            <a:off x="44961" y="-929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0" y="0"/>
                </a:moveTo>
                <a:lnTo>
                  <a:pt x="1891278" y="0"/>
                </a:lnTo>
                <a:lnTo>
                  <a:pt x="1891278" y="898251"/>
                </a:lnTo>
                <a:lnTo>
                  <a:pt x="0" y="898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 rot="1274199">
            <a:off x="15259296" y="79585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Rectangle 14"/>
          <p:cNvSpPr/>
          <p:nvPr/>
        </p:nvSpPr>
        <p:spPr>
          <a:xfrm>
            <a:off x="1135060" y="650521"/>
            <a:ext cx="10973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ea typeface="MS Mincho"/>
              </a:rPr>
              <a:t>Bước 1: CHUẨN BỊ NÓI VÀ NGHE</a:t>
            </a:r>
            <a:endParaRPr lang="en-GB" sz="5400"/>
          </a:p>
        </p:txBody>
      </p:sp>
      <p:sp>
        <p:nvSpPr>
          <p:cNvPr id="16" name="Rectangle 15"/>
          <p:cNvSpPr/>
          <p:nvPr/>
        </p:nvSpPr>
        <p:spPr>
          <a:xfrm>
            <a:off x="1280673" y="2056206"/>
            <a:ext cx="10995318" cy="1064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30000"/>
              </a:lnSpc>
              <a:spcAft>
                <a:spcPts val="0"/>
              </a:spcAft>
            </a:pPr>
            <a:r>
              <a:rPr lang="en-US" sz="5400" b="1">
                <a:latin typeface="Times New Roman" panose="02020603050405020304" pitchFamily="18" charset="0"/>
                <a:ea typeface="MS Mincho"/>
              </a:rPr>
              <a:t>Chuẩn bị nội dung bài thuyết trình</a:t>
            </a:r>
            <a:endParaRPr lang="en-GB" sz="5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791417"/>
            <a:ext cx="992720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Xem lại nội dung dàn ý của phần Viết.</a:t>
            </a:r>
            <a:endParaRPr lang="en-GB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Tóm tắt bằng sơ đồ / bảng biểu cốt truyện của hai tác phẩm.</a:t>
            </a:r>
            <a:endParaRPr lang="en-GB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</a:t>
            </a: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 các tranh, ảnh; chuẩn bị nội dung trình bày bằng PowerPoint; máy chiếu, màn hình (nếu có</a:t>
            </a: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0480" marR="30480" algn="just"/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Dự kiến trước những vấn đề đem lại sự thích thú cho người nghe và có thể có những câu hỏi tranh luận.</a:t>
            </a:r>
            <a:endParaRPr lang="en-GB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12407" y="6617857"/>
            <a:ext cx="10825997" cy="7821783"/>
          </a:xfrm>
          <a:custGeom>
            <a:avLst/>
            <a:gdLst/>
            <a:ahLst/>
            <a:cxnLst/>
            <a:rect l="l" t="t" r="r" b="b"/>
            <a:pathLst>
              <a:path w="10825997" h="7821783">
                <a:moveTo>
                  <a:pt x="0" y="0"/>
                </a:moveTo>
                <a:lnTo>
                  <a:pt x="10825998" y="0"/>
                </a:lnTo>
                <a:lnTo>
                  <a:pt x="10825998" y="7821783"/>
                </a:lnTo>
                <a:lnTo>
                  <a:pt x="0" y="7821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5143500"/>
            <a:ext cx="6777772" cy="5385248"/>
          </a:xfrm>
          <a:custGeom>
            <a:avLst/>
            <a:gdLst/>
            <a:ahLst/>
            <a:cxnLst/>
            <a:rect l="l" t="t" r="r" b="b"/>
            <a:pathLst>
              <a:path w="6777772" h="5385248">
                <a:moveTo>
                  <a:pt x="0" y="0"/>
                </a:moveTo>
                <a:lnTo>
                  <a:pt x="6777772" y="0"/>
                </a:lnTo>
                <a:lnTo>
                  <a:pt x="6777772" y="5385248"/>
                </a:lnTo>
                <a:lnTo>
                  <a:pt x="0" y="5385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5798719" y="2673040"/>
            <a:ext cx="7753807" cy="3007639"/>
          </a:xfrm>
          <a:custGeom>
            <a:avLst/>
            <a:gdLst/>
            <a:ahLst/>
            <a:cxnLst/>
            <a:rect l="l" t="t" r="r" b="b"/>
            <a:pathLst>
              <a:path w="7753807" h="3007639">
                <a:moveTo>
                  <a:pt x="0" y="0"/>
                </a:moveTo>
                <a:lnTo>
                  <a:pt x="7753806" y="0"/>
                </a:lnTo>
                <a:lnTo>
                  <a:pt x="7753806" y="3007639"/>
                </a:lnTo>
                <a:lnTo>
                  <a:pt x="0" y="30076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0181691" y="2741346"/>
            <a:ext cx="7753807" cy="3007639"/>
          </a:xfrm>
          <a:custGeom>
            <a:avLst/>
            <a:gdLst/>
            <a:ahLst/>
            <a:cxnLst/>
            <a:rect l="l" t="t" r="r" b="b"/>
            <a:pathLst>
              <a:path w="7753807" h="3007639">
                <a:moveTo>
                  <a:pt x="0" y="0"/>
                </a:moveTo>
                <a:lnTo>
                  <a:pt x="7753807" y="0"/>
                </a:lnTo>
                <a:lnTo>
                  <a:pt x="7753807" y="3007639"/>
                </a:lnTo>
                <a:lnTo>
                  <a:pt x="0" y="30076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181691" y="6015685"/>
            <a:ext cx="7753807" cy="3007639"/>
          </a:xfrm>
          <a:custGeom>
            <a:avLst/>
            <a:gdLst/>
            <a:ahLst/>
            <a:cxnLst/>
            <a:rect l="l" t="t" r="r" b="b"/>
            <a:pathLst>
              <a:path w="7753807" h="3007639">
                <a:moveTo>
                  <a:pt x="0" y="0"/>
                </a:moveTo>
                <a:lnTo>
                  <a:pt x="7753807" y="0"/>
                </a:lnTo>
                <a:lnTo>
                  <a:pt x="7753807" y="3007638"/>
                </a:lnTo>
                <a:lnTo>
                  <a:pt x="0" y="3007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777772" y="6015685"/>
            <a:ext cx="7753807" cy="3007639"/>
          </a:xfrm>
          <a:custGeom>
            <a:avLst/>
            <a:gdLst/>
            <a:ahLst/>
            <a:cxnLst/>
            <a:rect l="l" t="t" r="r" b="b"/>
            <a:pathLst>
              <a:path w="7753807" h="3007639">
                <a:moveTo>
                  <a:pt x="0" y="0"/>
                </a:moveTo>
                <a:lnTo>
                  <a:pt x="7753807" y="0"/>
                </a:lnTo>
                <a:lnTo>
                  <a:pt x="7753807" y="3007638"/>
                </a:lnTo>
                <a:lnTo>
                  <a:pt x="0" y="3007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flipH="1" flipV="1">
            <a:off x="2270534" y="-1211864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1"/>
                </a:moveTo>
                <a:lnTo>
                  <a:pt x="0" y="3503441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-144766" y="1652898"/>
            <a:ext cx="5749072" cy="25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3"/>
              </a:lnSpc>
            </a:pPr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lang="en-US" sz="8378">
              <a:solidFill>
                <a:srgbClr val="4B6F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2"/>
          <p:cNvSpPr/>
          <p:nvPr/>
        </p:nvSpPr>
        <p:spPr>
          <a:xfrm rot="1274199">
            <a:off x="8955363" y="587138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7" y="0"/>
                </a:lnTo>
                <a:lnTo>
                  <a:pt x="1578337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081835" flipH="1">
            <a:off x="16695776" y="9348856"/>
            <a:ext cx="1517923" cy="720928"/>
          </a:xfrm>
          <a:custGeom>
            <a:avLst/>
            <a:gdLst/>
            <a:ahLst/>
            <a:cxnLst/>
            <a:rect l="l" t="t" r="r" b="b"/>
            <a:pathLst>
              <a:path w="1517923" h="720928">
                <a:moveTo>
                  <a:pt x="1517923" y="0"/>
                </a:moveTo>
                <a:lnTo>
                  <a:pt x="0" y="0"/>
                </a:lnTo>
                <a:lnTo>
                  <a:pt x="0" y="720928"/>
                </a:lnTo>
                <a:lnTo>
                  <a:pt x="1517923" y="720928"/>
                </a:lnTo>
                <a:lnTo>
                  <a:pt x="151792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8138053" y="6542177"/>
            <a:ext cx="853700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spcBef>
                <a:spcPct val="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nghe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đề tài, chủ để và nội dung bài thuyết trình, dự kiến những vấn đề cần làm rõ.</a:t>
            </a:r>
            <a:endParaRPr lang="en-US" sz="4000">
              <a:solidFill>
                <a:srgbClr val="42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29400" y="2948124"/>
            <a:ext cx="10327045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spcBef>
                <a:spcPct val="0"/>
              </a:spcBef>
            </a:pP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thuyết trình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Xem lại dàn ý đã làm ở phần Viết, cân nhắc yêu cầu của bài nói để bổ sung, sắp xếp lại các ý cho mạch lạc, phù hợp với nội dung cần trình bày</a:t>
            </a:r>
            <a:endParaRPr lang="en-GB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en-US" sz="4000">
              <a:solidFill>
                <a:srgbClr val="42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27824" y="8035393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0"/>
                </a:moveTo>
                <a:lnTo>
                  <a:pt x="0" y="0"/>
                </a:lnTo>
                <a:lnTo>
                  <a:pt x="0" y="5357910"/>
                </a:lnTo>
                <a:lnTo>
                  <a:pt x="7415792" y="5357910"/>
                </a:lnTo>
                <a:lnTo>
                  <a:pt x="74157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752280" y="3723539"/>
            <a:ext cx="14783440" cy="11504204"/>
          </a:xfrm>
          <a:custGeom>
            <a:avLst/>
            <a:gdLst/>
            <a:ahLst/>
            <a:cxnLst/>
            <a:rect l="l" t="t" r="r" b="b"/>
            <a:pathLst>
              <a:path w="14783440" h="11504204">
                <a:moveTo>
                  <a:pt x="0" y="0"/>
                </a:moveTo>
                <a:lnTo>
                  <a:pt x="14783440" y="0"/>
                </a:lnTo>
                <a:lnTo>
                  <a:pt x="14783440" y="11504204"/>
                </a:lnTo>
                <a:lnTo>
                  <a:pt x="0" y="1150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4631555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2" y="0"/>
                </a:lnTo>
                <a:lnTo>
                  <a:pt x="5788792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39087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1" y="0"/>
                </a:lnTo>
                <a:lnTo>
                  <a:pt x="5788791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038600" y="4748352"/>
            <a:ext cx="966045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vi-VN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NÓI VÀ NGHE</a:t>
            </a:r>
            <a:endParaRPr 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-3861663" y="-705981"/>
            <a:ext cx="11227886" cy="2417783"/>
          </a:xfrm>
          <a:custGeom>
            <a:avLst/>
            <a:gdLst/>
            <a:ahLst/>
            <a:cxnLst/>
            <a:rect l="l" t="t" r="r" b="b"/>
            <a:pathLst>
              <a:path w="11227886" h="2417783">
                <a:moveTo>
                  <a:pt x="0" y="2417782"/>
                </a:moveTo>
                <a:lnTo>
                  <a:pt x="11227886" y="2417782"/>
                </a:lnTo>
                <a:lnTo>
                  <a:pt x="11227886" y="0"/>
                </a:lnTo>
                <a:lnTo>
                  <a:pt x="0" y="0"/>
                </a:lnTo>
                <a:lnTo>
                  <a:pt x="0" y="24177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13136">
            <a:off x="1054434" y="145283"/>
            <a:ext cx="1756921" cy="1766833"/>
          </a:xfrm>
          <a:custGeom>
            <a:avLst/>
            <a:gdLst/>
            <a:ahLst/>
            <a:cxnLst/>
            <a:rect l="l" t="t" r="r" b="b"/>
            <a:pathLst>
              <a:path w="1756921" h="1766833">
                <a:moveTo>
                  <a:pt x="0" y="0"/>
                </a:moveTo>
                <a:lnTo>
                  <a:pt x="1756921" y="0"/>
                </a:lnTo>
                <a:lnTo>
                  <a:pt x="1756921" y="1766834"/>
                </a:lnTo>
                <a:lnTo>
                  <a:pt x="0" y="1766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2920748" flipH="1">
            <a:off x="16446237" y="7649234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1626126" y="0"/>
                </a:moveTo>
                <a:lnTo>
                  <a:pt x="0" y="0"/>
                </a:lnTo>
                <a:lnTo>
                  <a:pt x="0" y="772319"/>
                </a:lnTo>
                <a:lnTo>
                  <a:pt x="1626126" y="772319"/>
                </a:lnTo>
                <a:lnTo>
                  <a:pt x="16261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41316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5385" y="4265149"/>
            <a:ext cx="8342615" cy="6021851"/>
          </a:xfrm>
          <a:custGeom>
            <a:avLst/>
            <a:gdLst/>
            <a:ahLst/>
            <a:cxnLst/>
            <a:rect l="l" t="t" r="r" b="b"/>
            <a:pathLst>
              <a:path w="8342615" h="6021851">
                <a:moveTo>
                  <a:pt x="0" y="0"/>
                </a:moveTo>
                <a:lnTo>
                  <a:pt x="8342615" y="0"/>
                </a:lnTo>
                <a:lnTo>
                  <a:pt x="8342615" y="6021851"/>
                </a:lnTo>
                <a:lnTo>
                  <a:pt x="0" y="6021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486282" y="7920286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9101996" y="499573"/>
            <a:ext cx="8957403" cy="4283788"/>
          </a:xfrm>
          <a:custGeom>
            <a:avLst/>
            <a:gdLst/>
            <a:ahLst/>
            <a:cxnLst/>
            <a:rect l="l" t="t" r="r" b="b"/>
            <a:pathLst>
              <a:path w="7753807" h="3007639">
                <a:moveTo>
                  <a:pt x="0" y="0"/>
                </a:moveTo>
                <a:lnTo>
                  <a:pt x="7753807" y="0"/>
                </a:lnTo>
                <a:lnTo>
                  <a:pt x="7753807" y="3007638"/>
                </a:lnTo>
                <a:lnTo>
                  <a:pt x="0" y="3007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86597" y="1028700"/>
            <a:ext cx="8915399" cy="7239000"/>
          </a:xfrm>
          <a:custGeom>
            <a:avLst/>
            <a:gdLst/>
            <a:ahLst/>
            <a:cxnLst/>
            <a:rect l="l" t="t" r="r" b="b"/>
            <a:pathLst>
              <a:path w="4615404" h="1790278">
                <a:moveTo>
                  <a:pt x="0" y="0"/>
                </a:moveTo>
                <a:lnTo>
                  <a:pt x="4615404" y="0"/>
                </a:lnTo>
                <a:lnTo>
                  <a:pt x="4615404" y="1790277"/>
                </a:lnTo>
                <a:lnTo>
                  <a:pt x="0" y="17902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11603482" y="942961"/>
            <a:ext cx="6874023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Người nghe 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63498" y="1681025"/>
            <a:ext cx="6781887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Người nói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547720">
            <a:off x="219019" y="7522680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Rectangle 16"/>
          <p:cNvSpPr/>
          <p:nvPr/>
        </p:nvSpPr>
        <p:spPr>
          <a:xfrm>
            <a:off x="650806" y="2585735"/>
            <a:ext cx="78835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Trình bày </a:t>
            </a:r>
            <a:r>
              <a:rPr lang="vi-VN" sz="44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thuyết trình về so sánh, đánh giá hai tác phẩm truyện đảm bảo nội dung và hình thức trình bày.</a:t>
            </a:r>
            <a:endParaRPr lang="en-GB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Chú ý sự kết hợp các phương tiện phi ngôn ngữ; lời nói</a:t>
            </a: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giọng điệu, cử chỉ, nét mặt, tốc độ nói.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87000" y="2019579"/>
            <a:ext cx="68201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4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 nghe, ghi chép theo Phiếu ghi chép.</a:t>
            </a:r>
            <a:endParaRPr lang="en-GB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Tôn trọng người trình bày.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27824" y="8035393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0"/>
                </a:moveTo>
                <a:lnTo>
                  <a:pt x="0" y="0"/>
                </a:lnTo>
                <a:lnTo>
                  <a:pt x="0" y="5357910"/>
                </a:lnTo>
                <a:lnTo>
                  <a:pt x="7415792" y="5357910"/>
                </a:lnTo>
                <a:lnTo>
                  <a:pt x="74157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752280" y="3723539"/>
            <a:ext cx="14783440" cy="11504204"/>
          </a:xfrm>
          <a:custGeom>
            <a:avLst/>
            <a:gdLst/>
            <a:ahLst/>
            <a:cxnLst/>
            <a:rect l="l" t="t" r="r" b="b"/>
            <a:pathLst>
              <a:path w="14783440" h="11504204">
                <a:moveTo>
                  <a:pt x="0" y="0"/>
                </a:moveTo>
                <a:lnTo>
                  <a:pt x="14783440" y="0"/>
                </a:lnTo>
                <a:lnTo>
                  <a:pt x="14783440" y="11504204"/>
                </a:lnTo>
                <a:lnTo>
                  <a:pt x="0" y="1150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3657600" y="4690310"/>
            <a:ext cx="6762747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2" y="0"/>
                </a:lnTo>
                <a:lnTo>
                  <a:pt x="5788792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39086" y="4690310"/>
            <a:ext cx="6357913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1" y="0"/>
                </a:lnTo>
                <a:lnTo>
                  <a:pt x="5788791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3429000" y="4296719"/>
            <a:ext cx="1049865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7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vi-VN" sz="7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ĐÁNH GIÁ</a:t>
            </a:r>
            <a:endParaRPr lang="en-US" sz="6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-3861663" y="-705981"/>
            <a:ext cx="11227886" cy="2417783"/>
          </a:xfrm>
          <a:custGeom>
            <a:avLst/>
            <a:gdLst/>
            <a:ahLst/>
            <a:cxnLst/>
            <a:rect l="l" t="t" r="r" b="b"/>
            <a:pathLst>
              <a:path w="11227886" h="2417783">
                <a:moveTo>
                  <a:pt x="0" y="2417782"/>
                </a:moveTo>
                <a:lnTo>
                  <a:pt x="11227886" y="2417782"/>
                </a:lnTo>
                <a:lnTo>
                  <a:pt x="11227886" y="0"/>
                </a:lnTo>
                <a:lnTo>
                  <a:pt x="0" y="0"/>
                </a:lnTo>
                <a:lnTo>
                  <a:pt x="0" y="24177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13136">
            <a:off x="1054434" y="145283"/>
            <a:ext cx="1756921" cy="1766833"/>
          </a:xfrm>
          <a:custGeom>
            <a:avLst/>
            <a:gdLst/>
            <a:ahLst/>
            <a:cxnLst/>
            <a:rect l="l" t="t" r="r" b="b"/>
            <a:pathLst>
              <a:path w="1756921" h="1766833">
                <a:moveTo>
                  <a:pt x="0" y="0"/>
                </a:moveTo>
                <a:lnTo>
                  <a:pt x="1756921" y="0"/>
                </a:lnTo>
                <a:lnTo>
                  <a:pt x="1756921" y="1766834"/>
                </a:lnTo>
                <a:lnTo>
                  <a:pt x="0" y="1766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2920748" flipH="1">
            <a:off x="16446237" y="7649234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1626126" y="0"/>
                </a:moveTo>
                <a:lnTo>
                  <a:pt x="0" y="0"/>
                </a:lnTo>
                <a:lnTo>
                  <a:pt x="0" y="772319"/>
                </a:lnTo>
                <a:lnTo>
                  <a:pt x="1626126" y="772319"/>
                </a:lnTo>
                <a:lnTo>
                  <a:pt x="16261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2283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486282" y="7920286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 flipV="1">
            <a:off x="12980232" y="-2230759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5357910"/>
                </a:moveTo>
                <a:lnTo>
                  <a:pt x="0" y="5357910"/>
                </a:lnTo>
                <a:lnTo>
                  <a:pt x="0" y="0"/>
                </a:lnTo>
                <a:lnTo>
                  <a:pt x="7415792" y="0"/>
                </a:lnTo>
                <a:lnTo>
                  <a:pt x="7415792" y="53579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274199">
            <a:off x="15259296" y="79585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659888">
            <a:off x="11427765" y="8872141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0" y="0"/>
                </a:moveTo>
                <a:lnTo>
                  <a:pt x="1626126" y="0"/>
                </a:lnTo>
                <a:lnTo>
                  <a:pt x="1626126" y="772318"/>
                </a:lnTo>
                <a:lnTo>
                  <a:pt x="0" y="7723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5651652" flipH="1">
            <a:off x="-434596" y="-3139428"/>
            <a:ext cx="4721275" cy="749666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4721275" y="0"/>
                </a:moveTo>
                <a:lnTo>
                  <a:pt x="0" y="0"/>
                </a:lnTo>
                <a:lnTo>
                  <a:pt x="0" y="7496669"/>
                </a:lnTo>
                <a:lnTo>
                  <a:pt x="4721275" y="7496669"/>
                </a:lnTo>
                <a:lnTo>
                  <a:pt x="472127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7399" y="539856"/>
            <a:ext cx="1804946" cy="1804946"/>
          </a:xfrm>
          <a:custGeom>
            <a:avLst/>
            <a:gdLst/>
            <a:ahLst/>
            <a:cxnLst/>
            <a:rect l="l" t="t" r="r" b="b"/>
            <a:pathLst>
              <a:path w="1804946" h="1804946">
                <a:moveTo>
                  <a:pt x="0" y="0"/>
                </a:moveTo>
                <a:lnTo>
                  <a:pt x="1804946" y="0"/>
                </a:lnTo>
                <a:lnTo>
                  <a:pt x="1804946" y="1804946"/>
                </a:lnTo>
                <a:lnTo>
                  <a:pt x="0" y="1804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Rectangle 9"/>
          <p:cNvSpPr/>
          <p:nvPr/>
        </p:nvSpPr>
        <p:spPr>
          <a:xfrm>
            <a:off x="4356874" y="321263"/>
            <a:ext cx="10103473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2364105" algn="l"/>
                <a:tab pos="3510280" algn="ctr"/>
              </a:tabLst>
            </a:pP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GHI CHÉP CỦA NGƯỜI NGHE</a:t>
            </a:r>
            <a:endParaRPr lang="en-GB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  <a:tabLst>
                <a:tab pos="2364105" algn="l"/>
                <a:tab pos="3510280" algn="ctr"/>
              </a:tabLst>
            </a:pPr>
            <a:r>
              <a:rPr lang="vi-V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Tên người nói</a:t>
            </a:r>
            <a:r>
              <a:rPr lang="vi-VN" sz="3600">
                <a:latin typeface="Times New Roman" panose="02020603050405020304" pitchFamily="18" charset="0"/>
                <a:ea typeface="Times New Roman" panose="02020603050405020304" pitchFamily="18" charset="0"/>
              </a:rPr>
              <a:t>:.....................................................</a:t>
            </a:r>
            <a:endParaRPr lang="en-GB" sz="3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  <a:tabLst>
                <a:tab pos="2364105" algn="l"/>
                <a:tab pos="3510280" algn="ctr"/>
              </a:tabLst>
            </a:pPr>
            <a:r>
              <a:rPr lang="vi-V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Tên người nghe:</a:t>
            </a:r>
            <a:r>
              <a:rPr lang="vi-VN" sz="360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</a:t>
            </a:r>
            <a:endParaRPr lang="en-GB" sz="36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71403"/>
              </p:ext>
            </p:extLst>
          </p:nvPr>
        </p:nvGraphicFramePr>
        <p:xfrm>
          <a:off x="945242" y="2834915"/>
          <a:ext cx="16306801" cy="703092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296400"/>
                <a:gridCol w="3296269"/>
                <a:gridCol w="3714132"/>
              </a:tblGrid>
              <a:tr h="10057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Vấn đề cần theo dõi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Ghi chép của người nghe về bài nói của bạn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 điểm cá nhân (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 tình/ không đồng tình, nêu rõ)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 tương đồng giữa hai tác phẩm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 khác biệt giữa hai tác phẩm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 chứng phục vụ cho việc so sánh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nghĩa của sự tương đồng/khác biệt giữa hai tác phẩm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 xét phần trình bày của người nói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27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những câu hỏi/vấn đề nào cần hỏi?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52" marR="66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6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95600" y="3009900"/>
            <a:ext cx="1234472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RUBRICS ĐÁNH GIÁ BÀI NÓI THEO TIÊU CHÍ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về so sánh, đánh giá hai tác phẩm truyện</a:t>
            </a:r>
            <a:endParaRPr lang="en-US" sz="6000">
              <a:solidFill>
                <a:srgbClr val="42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86282" y="7920286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 flipV="1">
            <a:off x="12980232" y="-2230759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5357910"/>
                </a:moveTo>
                <a:lnTo>
                  <a:pt x="0" y="5357910"/>
                </a:lnTo>
                <a:lnTo>
                  <a:pt x="0" y="0"/>
                </a:lnTo>
                <a:lnTo>
                  <a:pt x="7415792" y="0"/>
                </a:lnTo>
                <a:lnTo>
                  <a:pt x="7415792" y="53579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274199">
            <a:off x="15259296" y="79585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659888">
            <a:off x="11427765" y="8872141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0" y="0"/>
                </a:moveTo>
                <a:lnTo>
                  <a:pt x="1626126" y="0"/>
                </a:lnTo>
                <a:lnTo>
                  <a:pt x="1626126" y="772318"/>
                </a:lnTo>
                <a:lnTo>
                  <a:pt x="0" y="7723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5651652" flipH="1">
            <a:off x="-434596" y="-3139428"/>
            <a:ext cx="4721275" cy="749666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4721275" y="0"/>
                </a:moveTo>
                <a:lnTo>
                  <a:pt x="0" y="0"/>
                </a:lnTo>
                <a:lnTo>
                  <a:pt x="0" y="7496669"/>
                </a:lnTo>
                <a:lnTo>
                  <a:pt x="4721275" y="7496669"/>
                </a:lnTo>
                <a:lnTo>
                  <a:pt x="472127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7399" y="539856"/>
            <a:ext cx="1804946" cy="1804946"/>
          </a:xfrm>
          <a:custGeom>
            <a:avLst/>
            <a:gdLst/>
            <a:ahLst/>
            <a:cxnLst/>
            <a:rect l="l" t="t" r="r" b="b"/>
            <a:pathLst>
              <a:path w="1804946" h="1804946">
                <a:moveTo>
                  <a:pt x="0" y="0"/>
                </a:moveTo>
                <a:lnTo>
                  <a:pt x="1804946" y="0"/>
                </a:lnTo>
                <a:lnTo>
                  <a:pt x="1804946" y="1804946"/>
                </a:lnTo>
                <a:lnTo>
                  <a:pt x="0" y="1804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2764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32097"/>
              </p:ext>
            </p:extLst>
          </p:nvPr>
        </p:nvGraphicFramePr>
        <p:xfrm>
          <a:off x="152398" y="38100"/>
          <a:ext cx="18135601" cy="98898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91002"/>
                <a:gridCol w="4191000"/>
                <a:gridCol w="5257800"/>
                <a:gridCol w="4495799"/>
              </a:tblGrid>
              <a:tr h="280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TIÊU CHÍ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Chưa đạt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Đạt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Tốt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1. Nội dung bài trình bày đầy đủ, sâu sắc, thuyết phục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    </a:t>
                      </a: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(5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Nôi dung sơ sài, chưa nêu được điểm giống và khác nhau của hai tác phẩm; chưa có những đánh giá của bản thân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r>
                        <a:rPr lang="vi-VN" sz="3000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 – 2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Đã nêu được một vài điểm giống và khác nhau của hai tác phẩm; có nêu được nhận xét của bản thân nhưng chưa sâu sắc.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 – 4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Nội dung đầy đủ, sâu sắc, thuyết phục.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Có những nhận xét, đánh giá sâu sắc về giá trị độc đáo của mỗi tác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phẩm</a:t>
                      </a:r>
                      <a:r>
                        <a:rPr lang="vi-VN" sz="3000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(5 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2. Phong thái tự tin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   (2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Còn rụt rè, chưa tương tác với người nghe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r>
                        <a:rPr lang="vi-VN" sz="3000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0.5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Đã 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mạnh dạn trình bày nhưng cử chỉ, lời nói chưa được tự nhiên; thiếu tương tác với người nghe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r>
                        <a:rPr lang="vi-VN" sz="3000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Tự tin khi trình bày; tương tác tốt với người nghe.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3. Nói to, rõ ràng, truyền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cảm</a:t>
                      </a:r>
                      <a:r>
                        <a:rPr lang="en-US" sz="3000" b="1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(1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Nói nhỏ, khó nghe, nói lặp lại, ngập ngừng nhiều lần.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(0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Nói to, nhưng đôi chỗ còn lặp lại hoặc ngập ngừng.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  (0.5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Nói to, truyền cảm; hầu như không lặp lại hay ngập ngừng.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4. Sử dụng các phương tiện hỗ trợ phù hợp (</a:t>
                      </a:r>
                      <a:r>
                        <a:rPr lang="en-US" sz="3000" i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tranh ảnh, video</a:t>
                      </a:r>
                      <a:r>
                        <a:rPr lang="en-US" sz="3000" i="1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,...)</a:t>
                      </a:r>
                      <a:r>
                        <a:rPr lang="en-US" sz="3000" b="1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(1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Không sử dụng các phương tiện hỗ trợ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r>
                        <a:rPr lang="vi-VN" sz="3000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Đã sử dụng thêm các phương tiện hỗ trợ, minh họa nhưng chưa hiệu quả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r>
                        <a:rPr lang="vi-VN" sz="3000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0.5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Sử dụng các phương tiện hỗ trợ, minh họa có hiệu quả cao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r>
                        <a:rPr lang="vi-VN" sz="3000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5. Mở đầu và kết thúc hợp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lí</a:t>
                      </a:r>
                      <a:r>
                        <a:rPr lang="vi-VN" sz="3000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b="1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(1 </a:t>
                      </a: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Không chào hỏi và/ hoặc không có lời kết thúc bài nói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r>
                        <a:rPr lang="vi-VN" sz="3000" baseline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 điểm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Chào hỏi và có lời kết thúc bài nói nhưng chưa ấn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tượng</a:t>
                      </a:r>
                      <a:r>
                        <a:rPr lang="vi-VN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(0.5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Chào hỏi và có lời kết thúc bài nói ấn 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tượng</a:t>
                      </a:r>
                      <a:r>
                        <a:rPr lang="vi-VN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.</a:t>
                      </a:r>
                      <a:r>
                        <a:rPr lang="en-US" sz="300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 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(1 điểm)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Điểm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TỔNG ĐIỂM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 </a:t>
                      </a:r>
                      <a:endParaRPr lang="en-GB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28" marR="27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4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87056" y="569600"/>
            <a:ext cx="936040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VÀ KIỂM TRA QUÁ TRÌNH NGHE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Người tự đánh giá</a:t>
            </a:r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:………………….</a:t>
            </a:r>
            <a:endParaRPr lang="en-US" sz="8800">
              <a:solidFill>
                <a:srgbClr val="42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86282" y="7920286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 flipV="1">
            <a:off x="12980232" y="-2230759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5357910"/>
                </a:moveTo>
                <a:lnTo>
                  <a:pt x="0" y="5357910"/>
                </a:lnTo>
                <a:lnTo>
                  <a:pt x="0" y="0"/>
                </a:lnTo>
                <a:lnTo>
                  <a:pt x="7415792" y="0"/>
                </a:lnTo>
                <a:lnTo>
                  <a:pt x="7415792" y="53579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274199">
            <a:off x="15259296" y="79585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659888">
            <a:off x="11427765" y="8872141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0" y="0"/>
                </a:moveTo>
                <a:lnTo>
                  <a:pt x="1626126" y="0"/>
                </a:lnTo>
                <a:lnTo>
                  <a:pt x="1626126" y="772318"/>
                </a:lnTo>
                <a:lnTo>
                  <a:pt x="0" y="7723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5651652" flipH="1">
            <a:off x="-434596" y="-3139428"/>
            <a:ext cx="4721275" cy="749666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4721275" y="0"/>
                </a:moveTo>
                <a:lnTo>
                  <a:pt x="0" y="0"/>
                </a:lnTo>
                <a:lnTo>
                  <a:pt x="0" y="7496669"/>
                </a:lnTo>
                <a:lnTo>
                  <a:pt x="4721275" y="7496669"/>
                </a:lnTo>
                <a:lnTo>
                  <a:pt x="472127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7399" y="539856"/>
            <a:ext cx="1804946" cy="1804946"/>
          </a:xfrm>
          <a:custGeom>
            <a:avLst/>
            <a:gdLst/>
            <a:ahLst/>
            <a:cxnLst/>
            <a:rect l="l" t="t" r="r" b="b"/>
            <a:pathLst>
              <a:path w="1804946" h="1804946">
                <a:moveTo>
                  <a:pt x="0" y="0"/>
                </a:moveTo>
                <a:lnTo>
                  <a:pt x="1804946" y="0"/>
                </a:lnTo>
                <a:lnTo>
                  <a:pt x="1804946" y="1804946"/>
                </a:lnTo>
                <a:lnTo>
                  <a:pt x="0" y="1804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72395"/>
              </p:ext>
            </p:extLst>
          </p:nvPr>
        </p:nvGraphicFramePr>
        <p:xfrm>
          <a:off x="730056" y="3081097"/>
          <a:ext cx="16795944" cy="58521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92255"/>
                <a:gridCol w="12308089"/>
                <a:gridCol w="1066800"/>
                <a:gridCol w="18288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STT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đánh giá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Kết quả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đạt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 QUÁ TRÌNH NGHE 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Thái độ nghe: tập trung và tôn trọng người nói 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Tích cực ghi chép 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ý bổ sung đúng vấn đề, có ý nghĩa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 hỏi phản biện đã hướng đến vấn đề chính của bài nói 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ĐÁNH GIÁ CHUNG 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 bản thân đã làm tốt trong kĩ năng nghe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 bản thân muốn khắc phục trong kĩ năng nghe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7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27824" y="8035393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0"/>
                </a:moveTo>
                <a:lnTo>
                  <a:pt x="0" y="0"/>
                </a:lnTo>
                <a:lnTo>
                  <a:pt x="0" y="5357910"/>
                </a:lnTo>
                <a:lnTo>
                  <a:pt x="7415792" y="5357910"/>
                </a:lnTo>
                <a:lnTo>
                  <a:pt x="74157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752280" y="3723539"/>
            <a:ext cx="14783440" cy="11504204"/>
          </a:xfrm>
          <a:custGeom>
            <a:avLst/>
            <a:gdLst/>
            <a:ahLst/>
            <a:cxnLst/>
            <a:rect l="l" t="t" r="r" b="b"/>
            <a:pathLst>
              <a:path w="14783440" h="11504204">
                <a:moveTo>
                  <a:pt x="0" y="0"/>
                </a:moveTo>
                <a:lnTo>
                  <a:pt x="14783440" y="0"/>
                </a:lnTo>
                <a:lnTo>
                  <a:pt x="14783440" y="11504204"/>
                </a:lnTo>
                <a:lnTo>
                  <a:pt x="0" y="1150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4631555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2" y="0"/>
                </a:lnTo>
                <a:lnTo>
                  <a:pt x="5788792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39087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1" y="0"/>
                </a:lnTo>
                <a:lnTo>
                  <a:pt x="5788791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V="1">
            <a:off x="-3861663" y="-705981"/>
            <a:ext cx="11227886" cy="2417783"/>
          </a:xfrm>
          <a:custGeom>
            <a:avLst/>
            <a:gdLst/>
            <a:ahLst/>
            <a:cxnLst/>
            <a:rect l="l" t="t" r="r" b="b"/>
            <a:pathLst>
              <a:path w="11227886" h="2417783">
                <a:moveTo>
                  <a:pt x="0" y="2417782"/>
                </a:moveTo>
                <a:lnTo>
                  <a:pt x="11227886" y="2417782"/>
                </a:lnTo>
                <a:lnTo>
                  <a:pt x="11227886" y="0"/>
                </a:lnTo>
                <a:lnTo>
                  <a:pt x="0" y="0"/>
                </a:lnTo>
                <a:lnTo>
                  <a:pt x="0" y="24177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13136">
            <a:off x="1054434" y="145283"/>
            <a:ext cx="1756921" cy="1766833"/>
          </a:xfrm>
          <a:custGeom>
            <a:avLst/>
            <a:gdLst/>
            <a:ahLst/>
            <a:cxnLst/>
            <a:rect l="l" t="t" r="r" b="b"/>
            <a:pathLst>
              <a:path w="1756921" h="1766833">
                <a:moveTo>
                  <a:pt x="0" y="0"/>
                </a:moveTo>
                <a:lnTo>
                  <a:pt x="1756921" y="0"/>
                </a:lnTo>
                <a:lnTo>
                  <a:pt x="1756921" y="1766834"/>
                </a:lnTo>
                <a:lnTo>
                  <a:pt x="0" y="1766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2920748" flipH="1">
            <a:off x="16446237" y="7649234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1626126" y="0"/>
                </a:moveTo>
                <a:lnTo>
                  <a:pt x="0" y="0"/>
                </a:lnTo>
                <a:lnTo>
                  <a:pt x="0" y="772319"/>
                </a:lnTo>
                <a:lnTo>
                  <a:pt x="1626126" y="772319"/>
                </a:lnTo>
                <a:lnTo>
                  <a:pt x="16261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Rectangle 10"/>
          <p:cNvSpPr/>
          <p:nvPr/>
        </p:nvSpPr>
        <p:spPr>
          <a:xfrm>
            <a:off x="4536344" y="4328496"/>
            <a:ext cx="880356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1440" algn="ctr">
              <a:spcAft>
                <a:spcPts val="0"/>
              </a:spcAft>
            </a:pPr>
            <a:r>
              <a:rPr lang="vi-VN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HOẠT ĐỘNG </a:t>
            </a:r>
            <a:r>
              <a:rPr lang="vi-VN" sz="9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</a:p>
          <a:p>
            <a:pPr marR="91440" algn="ctr">
              <a:spcAft>
                <a:spcPts val="0"/>
              </a:spcAft>
            </a:pPr>
            <a:r>
              <a:rPr lang="vi-VN" sz="9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KHỞI ĐỘNG </a:t>
            </a:r>
            <a:endParaRPr lang="en-GB" sz="9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27824" y="8035393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0"/>
                </a:moveTo>
                <a:lnTo>
                  <a:pt x="0" y="0"/>
                </a:lnTo>
                <a:lnTo>
                  <a:pt x="0" y="5357910"/>
                </a:lnTo>
                <a:lnTo>
                  <a:pt x="7415792" y="5357910"/>
                </a:lnTo>
                <a:lnTo>
                  <a:pt x="74157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752280" y="3723539"/>
            <a:ext cx="14783440" cy="11504204"/>
          </a:xfrm>
          <a:custGeom>
            <a:avLst/>
            <a:gdLst/>
            <a:ahLst/>
            <a:cxnLst/>
            <a:rect l="l" t="t" r="r" b="b"/>
            <a:pathLst>
              <a:path w="14783440" h="11504204">
                <a:moveTo>
                  <a:pt x="0" y="0"/>
                </a:moveTo>
                <a:lnTo>
                  <a:pt x="14783440" y="0"/>
                </a:lnTo>
                <a:lnTo>
                  <a:pt x="14783440" y="11504204"/>
                </a:lnTo>
                <a:lnTo>
                  <a:pt x="0" y="1150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4631555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2" y="0"/>
                </a:lnTo>
                <a:lnTo>
                  <a:pt x="5788792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39087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1" y="0"/>
                </a:lnTo>
                <a:lnTo>
                  <a:pt x="5788791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4557681" y="3998427"/>
            <a:ext cx="9172638" cy="232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947"/>
              </a:lnSpc>
            </a:pPr>
            <a:r>
              <a:rPr lang="en-US" sz="13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-3861663" y="-705981"/>
            <a:ext cx="11227886" cy="2417783"/>
          </a:xfrm>
          <a:custGeom>
            <a:avLst/>
            <a:gdLst/>
            <a:ahLst/>
            <a:cxnLst/>
            <a:rect l="l" t="t" r="r" b="b"/>
            <a:pathLst>
              <a:path w="11227886" h="2417783">
                <a:moveTo>
                  <a:pt x="0" y="2417782"/>
                </a:moveTo>
                <a:lnTo>
                  <a:pt x="11227886" y="2417782"/>
                </a:lnTo>
                <a:lnTo>
                  <a:pt x="11227886" y="0"/>
                </a:lnTo>
                <a:lnTo>
                  <a:pt x="0" y="0"/>
                </a:lnTo>
                <a:lnTo>
                  <a:pt x="0" y="24177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13136">
            <a:off x="1054434" y="145283"/>
            <a:ext cx="1756921" cy="1766833"/>
          </a:xfrm>
          <a:custGeom>
            <a:avLst/>
            <a:gdLst/>
            <a:ahLst/>
            <a:cxnLst/>
            <a:rect l="l" t="t" r="r" b="b"/>
            <a:pathLst>
              <a:path w="1756921" h="1766833">
                <a:moveTo>
                  <a:pt x="0" y="0"/>
                </a:moveTo>
                <a:lnTo>
                  <a:pt x="1756921" y="0"/>
                </a:lnTo>
                <a:lnTo>
                  <a:pt x="1756921" y="1766834"/>
                </a:lnTo>
                <a:lnTo>
                  <a:pt x="0" y="1766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2920748" flipH="1">
            <a:off x="16446237" y="7649234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1626126" y="0"/>
                </a:moveTo>
                <a:lnTo>
                  <a:pt x="0" y="0"/>
                </a:lnTo>
                <a:lnTo>
                  <a:pt x="0" y="772319"/>
                </a:lnTo>
                <a:lnTo>
                  <a:pt x="1626126" y="772319"/>
                </a:lnTo>
                <a:lnTo>
                  <a:pt x="16261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31105" y="2711015"/>
            <a:ext cx="7756895" cy="7488930"/>
          </a:xfrm>
          <a:custGeom>
            <a:avLst/>
            <a:gdLst/>
            <a:ahLst/>
            <a:cxnLst/>
            <a:rect l="l" t="t" r="r" b="b"/>
            <a:pathLst>
              <a:path w="7756895" h="7488930">
                <a:moveTo>
                  <a:pt x="0" y="0"/>
                </a:moveTo>
                <a:lnTo>
                  <a:pt x="7756895" y="0"/>
                </a:lnTo>
                <a:lnTo>
                  <a:pt x="7756895" y="7488930"/>
                </a:lnTo>
                <a:lnTo>
                  <a:pt x="0" y="7488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1028700" y="6722116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2849853" y="0"/>
                </a:moveTo>
                <a:lnTo>
                  <a:pt x="0" y="0"/>
                </a:lnTo>
                <a:lnTo>
                  <a:pt x="0" y="1105435"/>
                </a:lnTo>
                <a:lnTo>
                  <a:pt x="2849853" y="1105435"/>
                </a:lnTo>
                <a:lnTo>
                  <a:pt x="2849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2627079" y="6722116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2849852" y="0"/>
                </a:moveTo>
                <a:lnTo>
                  <a:pt x="0" y="0"/>
                </a:lnTo>
                <a:lnTo>
                  <a:pt x="0" y="1105435"/>
                </a:lnTo>
                <a:lnTo>
                  <a:pt x="2849852" y="1105435"/>
                </a:lnTo>
                <a:lnTo>
                  <a:pt x="28498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3818072" y="6722116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2849852" y="0"/>
                </a:moveTo>
                <a:lnTo>
                  <a:pt x="0" y="0"/>
                </a:lnTo>
                <a:lnTo>
                  <a:pt x="0" y="1105435"/>
                </a:lnTo>
                <a:lnTo>
                  <a:pt x="2849852" y="1105435"/>
                </a:lnTo>
                <a:lnTo>
                  <a:pt x="28498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4908214" y="6722116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0" y="0"/>
                </a:moveTo>
                <a:lnTo>
                  <a:pt x="2849853" y="0"/>
                </a:lnTo>
                <a:lnTo>
                  <a:pt x="2849853" y="1105435"/>
                </a:lnTo>
                <a:lnTo>
                  <a:pt x="0" y="1105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V="1">
            <a:off x="0" y="-1140868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3503441"/>
                </a:moveTo>
                <a:lnTo>
                  <a:pt x="16269551" y="3503441"/>
                </a:lnTo>
                <a:lnTo>
                  <a:pt x="16269551" y="0"/>
                </a:lnTo>
                <a:lnTo>
                  <a:pt x="0" y="0"/>
                </a:lnTo>
                <a:lnTo>
                  <a:pt x="0" y="350344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098009">
            <a:off x="-854184" y="5899865"/>
            <a:ext cx="4721275" cy="749666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0" y="0"/>
                </a:moveTo>
                <a:lnTo>
                  <a:pt x="4721276" y="0"/>
                </a:lnTo>
                <a:lnTo>
                  <a:pt x="4721276" y="7496670"/>
                </a:lnTo>
                <a:lnTo>
                  <a:pt x="0" y="7496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11" name="Freeform 11"/>
          <p:cNvSpPr/>
          <p:nvPr/>
        </p:nvSpPr>
        <p:spPr>
          <a:xfrm rot="1798449">
            <a:off x="6031286" y="123549"/>
            <a:ext cx="2240794" cy="2253436"/>
          </a:xfrm>
          <a:custGeom>
            <a:avLst/>
            <a:gdLst/>
            <a:ahLst/>
            <a:cxnLst/>
            <a:rect l="l" t="t" r="r" b="b"/>
            <a:pathLst>
              <a:path w="2240794" h="2253436">
                <a:moveTo>
                  <a:pt x="0" y="0"/>
                </a:moveTo>
                <a:lnTo>
                  <a:pt x="2240794" y="0"/>
                </a:lnTo>
                <a:lnTo>
                  <a:pt x="2240794" y="2253437"/>
                </a:lnTo>
                <a:lnTo>
                  <a:pt x="0" y="2253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76084">
            <a:off x="3158247" y="8921423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0" y="0"/>
                </a:moveTo>
                <a:lnTo>
                  <a:pt x="1891278" y="0"/>
                </a:lnTo>
                <a:lnTo>
                  <a:pt x="1891278" y="898251"/>
                </a:lnTo>
                <a:lnTo>
                  <a:pt x="0" y="8982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69551" y="-1140868"/>
            <a:ext cx="2649489" cy="2649489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-280066" y="1941633"/>
            <a:ext cx="10376559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>
                <a:latin typeface="SVN-Steady" pitchFamily="50" charset="0"/>
              </a:rPr>
              <a:t>Trò </a:t>
            </a:r>
            <a:r>
              <a:rPr lang="en-US" sz="16600" b="1" smtClean="0">
                <a:latin typeface="SVN-Steady" pitchFamily="50" charset="0"/>
              </a:rPr>
              <a:t>chơi</a:t>
            </a:r>
            <a:endParaRPr lang="vi-VN" sz="16600" b="1" smtClean="0">
              <a:latin typeface="SVN-Steady" pitchFamily="50" charset="0"/>
            </a:endParaRPr>
          </a:p>
          <a:p>
            <a:pPr algn="ctr"/>
            <a:r>
              <a:rPr lang="en-US" sz="16600" b="1" smtClean="0">
                <a:latin typeface="SVN-Steady" pitchFamily="50" charset="0"/>
              </a:rPr>
              <a:t> </a:t>
            </a:r>
            <a:r>
              <a:rPr lang="en-US" sz="16600" b="1">
                <a:latin typeface="SVN-Steady" pitchFamily="50" charset="0"/>
              </a:rPr>
              <a:t>“Tôi tinh mắt”</a:t>
            </a:r>
            <a:endParaRPr lang="en-GB" sz="16600">
              <a:solidFill>
                <a:prstClr val="black"/>
              </a:solidFill>
              <a:latin typeface="SVN-Steady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5" y="2272176"/>
            <a:ext cx="10052485" cy="44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486282" y="7920286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 flipV="1">
            <a:off x="12980232" y="-2230759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5357910"/>
                </a:moveTo>
                <a:lnTo>
                  <a:pt x="0" y="5357910"/>
                </a:lnTo>
                <a:lnTo>
                  <a:pt x="0" y="0"/>
                </a:lnTo>
                <a:lnTo>
                  <a:pt x="7415792" y="0"/>
                </a:lnTo>
                <a:lnTo>
                  <a:pt x="7415792" y="53579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274199">
            <a:off x="15259296" y="79585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659888">
            <a:off x="11427765" y="8872141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0" y="0"/>
                </a:moveTo>
                <a:lnTo>
                  <a:pt x="1626126" y="0"/>
                </a:lnTo>
                <a:lnTo>
                  <a:pt x="1626126" y="772318"/>
                </a:lnTo>
                <a:lnTo>
                  <a:pt x="0" y="7723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5651652" flipH="1">
            <a:off x="-434596" y="-3139428"/>
            <a:ext cx="4721275" cy="749666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4721275" y="0"/>
                </a:moveTo>
                <a:lnTo>
                  <a:pt x="0" y="0"/>
                </a:lnTo>
                <a:lnTo>
                  <a:pt x="0" y="7496669"/>
                </a:lnTo>
                <a:lnTo>
                  <a:pt x="4721275" y="7496669"/>
                </a:lnTo>
                <a:lnTo>
                  <a:pt x="472127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7399" y="539856"/>
            <a:ext cx="1804946" cy="1804946"/>
          </a:xfrm>
          <a:custGeom>
            <a:avLst/>
            <a:gdLst/>
            <a:ahLst/>
            <a:cxnLst/>
            <a:rect l="l" t="t" r="r" b="b"/>
            <a:pathLst>
              <a:path w="1804946" h="1804946">
                <a:moveTo>
                  <a:pt x="0" y="0"/>
                </a:moveTo>
                <a:lnTo>
                  <a:pt x="1804946" y="0"/>
                </a:lnTo>
                <a:lnTo>
                  <a:pt x="1804946" y="1804946"/>
                </a:lnTo>
                <a:lnTo>
                  <a:pt x="0" y="1804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Rectangle 9"/>
          <p:cNvSpPr/>
          <p:nvPr/>
        </p:nvSpPr>
        <p:spPr>
          <a:xfrm>
            <a:off x="371646" y="2974768"/>
            <a:ext cx="61749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tên các yếu tố đặc trưng của truyện ngắn được ẩn trong các hàng chữ ngẫu nhiên sau.</a:t>
            </a:r>
            <a:endParaRPr lang="en-GB" sz="5400" b="1"/>
          </a:p>
        </p:txBody>
      </p:sp>
      <p:pic>
        <p:nvPicPr>
          <p:cNvPr id="1026" name="Picture 6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594" y="348744"/>
            <a:ext cx="10350091" cy="95771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486282" y="7920286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 flipV="1">
            <a:off x="12980232" y="-2230759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5357910"/>
                </a:moveTo>
                <a:lnTo>
                  <a:pt x="0" y="5357910"/>
                </a:lnTo>
                <a:lnTo>
                  <a:pt x="0" y="0"/>
                </a:lnTo>
                <a:lnTo>
                  <a:pt x="7415792" y="0"/>
                </a:lnTo>
                <a:lnTo>
                  <a:pt x="7415792" y="53579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274199">
            <a:off x="15259296" y="79585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659888">
            <a:off x="11427765" y="8872141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0" y="0"/>
                </a:moveTo>
                <a:lnTo>
                  <a:pt x="1626126" y="0"/>
                </a:lnTo>
                <a:lnTo>
                  <a:pt x="1626126" y="772318"/>
                </a:lnTo>
                <a:lnTo>
                  <a:pt x="0" y="7723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5651652" flipH="1">
            <a:off x="-434596" y="-3139428"/>
            <a:ext cx="4721275" cy="749666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4721275" y="0"/>
                </a:moveTo>
                <a:lnTo>
                  <a:pt x="0" y="0"/>
                </a:lnTo>
                <a:lnTo>
                  <a:pt x="0" y="7496669"/>
                </a:lnTo>
                <a:lnTo>
                  <a:pt x="4721275" y="7496669"/>
                </a:lnTo>
                <a:lnTo>
                  <a:pt x="472127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7399" y="539856"/>
            <a:ext cx="1804946" cy="1804946"/>
          </a:xfrm>
          <a:custGeom>
            <a:avLst/>
            <a:gdLst/>
            <a:ahLst/>
            <a:cxnLst/>
            <a:rect l="l" t="t" r="r" b="b"/>
            <a:pathLst>
              <a:path w="1804946" h="1804946">
                <a:moveTo>
                  <a:pt x="0" y="0"/>
                </a:moveTo>
                <a:lnTo>
                  <a:pt x="1804946" y="0"/>
                </a:lnTo>
                <a:lnTo>
                  <a:pt x="1804946" y="1804946"/>
                </a:lnTo>
                <a:lnTo>
                  <a:pt x="0" y="1804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050" name="Picture 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110"/>
            <a:ext cx="11198350" cy="100418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7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098009">
            <a:off x="-854184" y="5899865"/>
            <a:ext cx="4721275" cy="749666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0" y="0"/>
                </a:moveTo>
                <a:lnTo>
                  <a:pt x="4721276" y="0"/>
                </a:lnTo>
                <a:lnTo>
                  <a:pt x="4721276" y="7496670"/>
                </a:lnTo>
                <a:lnTo>
                  <a:pt x="0" y="7496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67119" b="-683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275311" y="1711925"/>
            <a:ext cx="6426860" cy="6029563"/>
          </a:xfrm>
          <a:custGeom>
            <a:avLst/>
            <a:gdLst/>
            <a:ahLst/>
            <a:cxnLst/>
            <a:rect l="l" t="t" r="r" b="b"/>
            <a:pathLst>
              <a:path w="6426860" h="6029563">
                <a:moveTo>
                  <a:pt x="0" y="0"/>
                </a:moveTo>
                <a:lnTo>
                  <a:pt x="6426860" y="0"/>
                </a:lnTo>
                <a:lnTo>
                  <a:pt x="6426860" y="6029563"/>
                </a:lnTo>
                <a:lnTo>
                  <a:pt x="0" y="60295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 flipV="1">
            <a:off x="2018449" y="-1140868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1"/>
                </a:moveTo>
                <a:lnTo>
                  <a:pt x="0" y="3503441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481913" y="-634281"/>
            <a:ext cx="1988367" cy="1988367"/>
          </a:xfrm>
          <a:custGeom>
            <a:avLst/>
            <a:gdLst/>
            <a:ahLst/>
            <a:cxnLst/>
            <a:rect l="l" t="t" r="r" b="b"/>
            <a:pathLst>
              <a:path w="1988367" h="1988367">
                <a:moveTo>
                  <a:pt x="0" y="0"/>
                </a:moveTo>
                <a:lnTo>
                  <a:pt x="1988367" y="0"/>
                </a:lnTo>
                <a:lnTo>
                  <a:pt x="1988367" y="1988367"/>
                </a:lnTo>
                <a:lnTo>
                  <a:pt x="0" y="19883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8129740" y="3792508"/>
            <a:ext cx="4046969" cy="1569786"/>
          </a:xfrm>
          <a:custGeom>
            <a:avLst/>
            <a:gdLst/>
            <a:ahLst/>
            <a:cxnLst/>
            <a:rect l="l" t="t" r="r" b="b"/>
            <a:pathLst>
              <a:path w="4046969" h="1569786">
                <a:moveTo>
                  <a:pt x="0" y="0"/>
                </a:moveTo>
                <a:lnTo>
                  <a:pt x="4046969" y="0"/>
                </a:lnTo>
                <a:lnTo>
                  <a:pt x="4046969" y="1569787"/>
                </a:lnTo>
                <a:lnTo>
                  <a:pt x="0" y="15697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9150112" y="4024947"/>
            <a:ext cx="338361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67898" y="3573714"/>
            <a:ext cx="4046969" cy="1569786"/>
          </a:xfrm>
          <a:custGeom>
            <a:avLst/>
            <a:gdLst/>
            <a:ahLst/>
            <a:cxnLst/>
            <a:rect l="l" t="t" r="r" b="b"/>
            <a:pathLst>
              <a:path w="4046969" h="1569786">
                <a:moveTo>
                  <a:pt x="0" y="0"/>
                </a:moveTo>
                <a:lnTo>
                  <a:pt x="4046968" y="0"/>
                </a:lnTo>
                <a:lnTo>
                  <a:pt x="4046968" y="1569786"/>
                </a:lnTo>
                <a:lnTo>
                  <a:pt x="0" y="1569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3698685" y="3944589"/>
            <a:ext cx="338539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 vật</a:t>
            </a:r>
            <a:endParaRPr lang="en-US" sz="6000">
              <a:solidFill>
                <a:srgbClr val="42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097183" y="5686145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7297765" y="5929524"/>
            <a:ext cx="48185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662430" y="7663341"/>
            <a:ext cx="4705468" cy="1825213"/>
          </a:xfrm>
          <a:custGeom>
            <a:avLst/>
            <a:gdLst/>
            <a:ahLst/>
            <a:cxnLst/>
            <a:rect l="l" t="t" r="r" b="b"/>
            <a:pathLst>
              <a:path w="4705468" h="1825213">
                <a:moveTo>
                  <a:pt x="0" y="0"/>
                </a:moveTo>
                <a:lnTo>
                  <a:pt x="4705468" y="0"/>
                </a:lnTo>
                <a:lnTo>
                  <a:pt x="4705468" y="1825213"/>
                </a:lnTo>
                <a:lnTo>
                  <a:pt x="0" y="18252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8895599" y="8161930"/>
            <a:ext cx="423913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Yếu tố kì ảo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2328976" y="5606296"/>
            <a:ext cx="4046969" cy="1569786"/>
          </a:xfrm>
          <a:custGeom>
            <a:avLst/>
            <a:gdLst/>
            <a:ahLst/>
            <a:cxnLst/>
            <a:rect l="l" t="t" r="r" b="b"/>
            <a:pathLst>
              <a:path w="4046969" h="1569786">
                <a:moveTo>
                  <a:pt x="0" y="0"/>
                </a:moveTo>
                <a:lnTo>
                  <a:pt x="4046969" y="0"/>
                </a:lnTo>
                <a:lnTo>
                  <a:pt x="4046969" y="1569786"/>
                </a:lnTo>
                <a:lnTo>
                  <a:pt x="0" y="1569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2552467" y="5929524"/>
            <a:ext cx="439304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Cốt truyện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8"/>
          <p:cNvSpPr/>
          <p:nvPr/>
        </p:nvSpPr>
        <p:spPr>
          <a:xfrm flipH="1">
            <a:off x="13367898" y="7176082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0"/>
                </a:moveTo>
                <a:lnTo>
                  <a:pt x="0" y="0"/>
                </a:lnTo>
                <a:lnTo>
                  <a:pt x="0" y="5357911"/>
                </a:lnTo>
                <a:lnTo>
                  <a:pt x="7415792" y="5357911"/>
                </a:lnTo>
                <a:lnTo>
                  <a:pt x="741579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 rot="1274199">
            <a:off x="16204847" y="1099271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4" y="0"/>
                </a:lnTo>
                <a:lnTo>
                  <a:pt x="1741894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 rot="460240" flipH="1">
            <a:off x="15239179" y="8039023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1626126" y="0"/>
                </a:moveTo>
                <a:lnTo>
                  <a:pt x="0" y="0"/>
                </a:lnTo>
                <a:lnTo>
                  <a:pt x="0" y="772318"/>
                </a:lnTo>
                <a:lnTo>
                  <a:pt x="1626126" y="772318"/>
                </a:lnTo>
                <a:lnTo>
                  <a:pt x="1626126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27884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27824" y="8035393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0"/>
                </a:moveTo>
                <a:lnTo>
                  <a:pt x="0" y="0"/>
                </a:lnTo>
                <a:lnTo>
                  <a:pt x="0" y="5357910"/>
                </a:lnTo>
                <a:lnTo>
                  <a:pt x="7415792" y="5357910"/>
                </a:lnTo>
                <a:lnTo>
                  <a:pt x="74157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752280" y="3723539"/>
            <a:ext cx="14783440" cy="11504204"/>
          </a:xfrm>
          <a:custGeom>
            <a:avLst/>
            <a:gdLst/>
            <a:ahLst/>
            <a:cxnLst/>
            <a:rect l="l" t="t" r="r" b="b"/>
            <a:pathLst>
              <a:path w="14783440" h="11504204">
                <a:moveTo>
                  <a:pt x="0" y="0"/>
                </a:moveTo>
                <a:lnTo>
                  <a:pt x="14783440" y="0"/>
                </a:lnTo>
                <a:lnTo>
                  <a:pt x="14783440" y="11504204"/>
                </a:lnTo>
                <a:lnTo>
                  <a:pt x="0" y="1150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4631555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2" y="0"/>
                </a:lnTo>
                <a:lnTo>
                  <a:pt x="5788792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39087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1" y="0"/>
                </a:lnTo>
                <a:lnTo>
                  <a:pt x="5788791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V="1">
            <a:off x="-3861663" y="-705981"/>
            <a:ext cx="11227886" cy="2417783"/>
          </a:xfrm>
          <a:custGeom>
            <a:avLst/>
            <a:gdLst/>
            <a:ahLst/>
            <a:cxnLst/>
            <a:rect l="l" t="t" r="r" b="b"/>
            <a:pathLst>
              <a:path w="11227886" h="2417783">
                <a:moveTo>
                  <a:pt x="0" y="2417782"/>
                </a:moveTo>
                <a:lnTo>
                  <a:pt x="11227886" y="2417782"/>
                </a:lnTo>
                <a:lnTo>
                  <a:pt x="11227886" y="0"/>
                </a:lnTo>
                <a:lnTo>
                  <a:pt x="0" y="0"/>
                </a:lnTo>
                <a:lnTo>
                  <a:pt x="0" y="24177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13136">
            <a:off x="1054434" y="145283"/>
            <a:ext cx="1756921" cy="1766833"/>
          </a:xfrm>
          <a:custGeom>
            <a:avLst/>
            <a:gdLst/>
            <a:ahLst/>
            <a:cxnLst/>
            <a:rect l="l" t="t" r="r" b="b"/>
            <a:pathLst>
              <a:path w="1756921" h="1766833">
                <a:moveTo>
                  <a:pt x="0" y="0"/>
                </a:moveTo>
                <a:lnTo>
                  <a:pt x="1756921" y="0"/>
                </a:lnTo>
                <a:lnTo>
                  <a:pt x="1756921" y="1766834"/>
                </a:lnTo>
                <a:lnTo>
                  <a:pt x="0" y="1766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2920748" flipH="1">
            <a:off x="16446237" y="7649234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1626126" y="0"/>
                </a:moveTo>
                <a:lnTo>
                  <a:pt x="0" y="0"/>
                </a:lnTo>
                <a:lnTo>
                  <a:pt x="0" y="772319"/>
                </a:lnTo>
                <a:lnTo>
                  <a:pt x="1626126" y="772319"/>
                </a:lnTo>
                <a:lnTo>
                  <a:pt x="16261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Rectangle 10"/>
          <p:cNvSpPr/>
          <p:nvPr/>
        </p:nvSpPr>
        <p:spPr>
          <a:xfrm>
            <a:off x="4549139" y="4533900"/>
            <a:ext cx="8978740" cy="2145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1440" algn="ctr">
              <a:lnSpc>
                <a:spcPct val="130000"/>
              </a:lnSpc>
            </a:pP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5400" b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1440" algn="ctr">
              <a:lnSpc>
                <a:spcPct val="130000"/>
              </a:lnSpc>
            </a:pPr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GB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12407" y="6617857"/>
            <a:ext cx="10825997" cy="7821783"/>
          </a:xfrm>
          <a:custGeom>
            <a:avLst/>
            <a:gdLst/>
            <a:ahLst/>
            <a:cxnLst/>
            <a:rect l="l" t="t" r="r" b="b"/>
            <a:pathLst>
              <a:path w="10825997" h="7821783">
                <a:moveTo>
                  <a:pt x="0" y="0"/>
                </a:moveTo>
                <a:lnTo>
                  <a:pt x="10825998" y="0"/>
                </a:lnTo>
                <a:lnTo>
                  <a:pt x="10825998" y="7821783"/>
                </a:lnTo>
                <a:lnTo>
                  <a:pt x="0" y="7821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5143500"/>
            <a:ext cx="6777772" cy="5385248"/>
          </a:xfrm>
          <a:custGeom>
            <a:avLst/>
            <a:gdLst/>
            <a:ahLst/>
            <a:cxnLst/>
            <a:rect l="l" t="t" r="r" b="b"/>
            <a:pathLst>
              <a:path w="6777772" h="5385248">
                <a:moveTo>
                  <a:pt x="0" y="0"/>
                </a:moveTo>
                <a:lnTo>
                  <a:pt x="6777772" y="0"/>
                </a:lnTo>
                <a:lnTo>
                  <a:pt x="6777772" y="5385248"/>
                </a:lnTo>
                <a:lnTo>
                  <a:pt x="0" y="5385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5798719" y="2673040"/>
            <a:ext cx="7753807" cy="3007639"/>
          </a:xfrm>
          <a:custGeom>
            <a:avLst/>
            <a:gdLst/>
            <a:ahLst/>
            <a:cxnLst/>
            <a:rect l="l" t="t" r="r" b="b"/>
            <a:pathLst>
              <a:path w="7753807" h="3007639">
                <a:moveTo>
                  <a:pt x="0" y="0"/>
                </a:moveTo>
                <a:lnTo>
                  <a:pt x="7753806" y="0"/>
                </a:lnTo>
                <a:lnTo>
                  <a:pt x="7753806" y="3007639"/>
                </a:lnTo>
                <a:lnTo>
                  <a:pt x="0" y="30076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0181691" y="2741346"/>
            <a:ext cx="7753807" cy="3007639"/>
          </a:xfrm>
          <a:custGeom>
            <a:avLst/>
            <a:gdLst/>
            <a:ahLst/>
            <a:cxnLst/>
            <a:rect l="l" t="t" r="r" b="b"/>
            <a:pathLst>
              <a:path w="7753807" h="3007639">
                <a:moveTo>
                  <a:pt x="0" y="0"/>
                </a:moveTo>
                <a:lnTo>
                  <a:pt x="7753807" y="0"/>
                </a:lnTo>
                <a:lnTo>
                  <a:pt x="7753807" y="3007639"/>
                </a:lnTo>
                <a:lnTo>
                  <a:pt x="0" y="30076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181691" y="6015685"/>
            <a:ext cx="8106309" cy="3007639"/>
          </a:xfrm>
          <a:custGeom>
            <a:avLst/>
            <a:gdLst/>
            <a:ahLst/>
            <a:cxnLst/>
            <a:rect l="l" t="t" r="r" b="b"/>
            <a:pathLst>
              <a:path w="7753807" h="3007639">
                <a:moveTo>
                  <a:pt x="0" y="0"/>
                </a:moveTo>
                <a:lnTo>
                  <a:pt x="7753807" y="0"/>
                </a:lnTo>
                <a:lnTo>
                  <a:pt x="7753807" y="3007638"/>
                </a:lnTo>
                <a:lnTo>
                  <a:pt x="0" y="3007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777772" y="6015685"/>
            <a:ext cx="7753807" cy="3007639"/>
          </a:xfrm>
          <a:custGeom>
            <a:avLst/>
            <a:gdLst/>
            <a:ahLst/>
            <a:cxnLst/>
            <a:rect l="l" t="t" r="r" b="b"/>
            <a:pathLst>
              <a:path w="7753807" h="3007639">
                <a:moveTo>
                  <a:pt x="0" y="0"/>
                </a:moveTo>
                <a:lnTo>
                  <a:pt x="7753807" y="0"/>
                </a:lnTo>
                <a:lnTo>
                  <a:pt x="7753807" y="3007638"/>
                </a:lnTo>
                <a:lnTo>
                  <a:pt x="0" y="3007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flipH="1" flipV="1">
            <a:off x="2519899" y="-2047319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1"/>
                </a:moveTo>
                <a:lnTo>
                  <a:pt x="0" y="3503441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081835" flipH="1">
            <a:off x="16695776" y="9348856"/>
            <a:ext cx="1517923" cy="720928"/>
          </a:xfrm>
          <a:custGeom>
            <a:avLst/>
            <a:gdLst/>
            <a:ahLst/>
            <a:cxnLst/>
            <a:rect l="l" t="t" r="r" b="b"/>
            <a:pathLst>
              <a:path w="1517923" h="720928">
                <a:moveTo>
                  <a:pt x="1517923" y="0"/>
                </a:moveTo>
                <a:lnTo>
                  <a:pt x="0" y="0"/>
                </a:lnTo>
                <a:lnTo>
                  <a:pt x="0" y="720928"/>
                </a:lnTo>
                <a:lnTo>
                  <a:pt x="1517923" y="720928"/>
                </a:lnTo>
                <a:lnTo>
                  <a:pt x="151792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7162800" y="6385333"/>
            <a:ext cx="1077269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spcBef>
                <a:spcPct val="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Các đối tượng so sánh có thể là: so sánh điểm giống và khác nhau về nội dung hoặc hình thức nghệ thuật; làm rõ đặc điểm thể loại; vai trò của cá tính sáng tạo; những điểm chung trong quy luật sáng tạo tiếp nhận văn chương;...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53200" y="3074367"/>
            <a:ext cx="1066130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spcBef>
                <a:spcPct val="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về so sánh, đánh giá hai tác phẩm truyện là người nói thuyết trình về những điểm giống nhau và khác nhau của hai tác phẩm truyện; từ đó nêu nhận xét, đánh giá về giá trị độc đáo của mỗi tác phẩm.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987" y="935136"/>
            <a:ext cx="52994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4400" b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I. Tìm hiểu chung cách trình bày về so sánh, đánh giá hai tác phẩm truyện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0" y="1280425"/>
            <a:ext cx="3335208" cy="884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ct val="130000"/>
              </a:lnSpc>
              <a:spcAft>
                <a:spcPts val="0"/>
              </a:spcAft>
            </a:pPr>
            <a:r>
              <a:rPr lang="vi-VN" sz="4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lang="en-GB" sz="4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14799" y="2333233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6904100" y="2333233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12459407" y="3480787"/>
            <a:ext cx="5828593" cy="6806213"/>
          </a:xfrm>
          <a:custGeom>
            <a:avLst/>
            <a:gdLst/>
            <a:ahLst/>
            <a:cxnLst/>
            <a:rect l="l" t="t" r="r" b="b"/>
            <a:pathLst>
              <a:path w="5828593" h="6806213">
                <a:moveTo>
                  <a:pt x="5828593" y="0"/>
                </a:moveTo>
                <a:lnTo>
                  <a:pt x="0" y="0"/>
                </a:lnTo>
                <a:lnTo>
                  <a:pt x="0" y="6806213"/>
                </a:lnTo>
                <a:lnTo>
                  <a:pt x="5828593" y="6806213"/>
                </a:lnTo>
                <a:lnTo>
                  <a:pt x="58285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9378182" y="2333233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90" y="0"/>
                </a:lnTo>
                <a:lnTo>
                  <a:pt x="4262390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0621702" y="2333233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90" y="0"/>
                </a:lnTo>
                <a:lnTo>
                  <a:pt x="4262390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805786" y="4000762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3543796" y="4000762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997191" y="4000762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494534" y="5663633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2383604" y="5663633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90" y="0"/>
                </a:lnTo>
                <a:lnTo>
                  <a:pt x="4262390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5174277" y="5663633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8197018" y="5663633"/>
            <a:ext cx="4262389" cy="1653346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5518037" y="2456149"/>
            <a:ext cx="834833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được những truyện độc đáo, có giá trị để so sánh, đánh giá.</a:t>
            </a:r>
            <a:endParaRPr lang="en-US" sz="4000">
              <a:solidFill>
                <a:srgbClr val="42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04429" y="5803672"/>
            <a:ext cx="921757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/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được những thông tin đầy đủ về hai truyện</a:t>
            </a:r>
            <a:r>
              <a:rPr lang="vi-VN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720595" y="4150326"/>
            <a:ext cx="677999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so sánh phải hấp dẫn, thu hút với người nghe.</a:t>
            </a:r>
            <a:endParaRPr lang="en-US" sz="4000">
              <a:solidFill>
                <a:srgbClr val="42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83604" y="772114"/>
            <a:ext cx="13215913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Yêu cầu chung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0" y="7781348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 flipH="1" flipV="1">
            <a:off x="12980232" y="-2230759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5357910"/>
                </a:moveTo>
                <a:lnTo>
                  <a:pt x="0" y="5357910"/>
                </a:lnTo>
                <a:lnTo>
                  <a:pt x="0" y="0"/>
                </a:lnTo>
                <a:lnTo>
                  <a:pt x="7415792" y="0"/>
                </a:lnTo>
                <a:lnTo>
                  <a:pt x="7415792" y="535791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 rot="1274199">
            <a:off x="15259296" y="79585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 rot="-1535698">
            <a:off x="8018227" y="8073853"/>
            <a:ext cx="1517923" cy="720928"/>
          </a:xfrm>
          <a:custGeom>
            <a:avLst/>
            <a:gdLst/>
            <a:ahLst/>
            <a:cxnLst/>
            <a:rect l="l" t="t" r="r" b="b"/>
            <a:pathLst>
              <a:path w="1517923" h="720928">
                <a:moveTo>
                  <a:pt x="0" y="0"/>
                </a:moveTo>
                <a:lnTo>
                  <a:pt x="1517923" y="0"/>
                </a:lnTo>
                <a:lnTo>
                  <a:pt x="1517923" y="720928"/>
                </a:lnTo>
                <a:lnTo>
                  <a:pt x="0" y="7209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7"/>
          <p:cNvSpPr/>
          <p:nvPr/>
        </p:nvSpPr>
        <p:spPr>
          <a:xfrm>
            <a:off x="494534" y="7723897"/>
            <a:ext cx="11678192" cy="2563103"/>
          </a:xfrm>
          <a:custGeom>
            <a:avLst/>
            <a:gdLst/>
            <a:ahLst/>
            <a:cxnLst/>
            <a:rect l="l" t="t" r="r" b="b"/>
            <a:pathLst>
              <a:path w="4262389" h="1653346">
                <a:moveTo>
                  <a:pt x="0" y="0"/>
                </a:moveTo>
                <a:lnTo>
                  <a:pt x="4262389" y="0"/>
                </a:lnTo>
                <a:lnTo>
                  <a:pt x="4262389" y="1653346"/>
                </a:lnTo>
                <a:lnTo>
                  <a:pt x="0" y="16533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16"/>
          <p:cNvSpPr txBox="1"/>
          <p:nvPr/>
        </p:nvSpPr>
        <p:spPr>
          <a:xfrm>
            <a:off x="1261549" y="7989785"/>
            <a:ext cx="1027900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Biết sử dụng các phương tiện khác như âm thanh, hình ảnh,... để tạo không khí và cảm xúc cho buổi thuyết trình.</a:t>
            </a:r>
            <a:endParaRPr lang="en-US" sz="4000">
              <a:solidFill>
                <a:srgbClr val="42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1111</Words>
  <PresentationFormat>Custom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MS Mincho</vt:lpstr>
      <vt:lpstr>SVN-Steady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2024-06-06T08:46:25Z</dcterms:modified>
  <dc:identifier>DAF-CkPISDQ</dc:identifier>
</cp:coreProperties>
</file>