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7" r:id="rId5"/>
    <p:sldId id="256" r:id="rId6"/>
    <p:sldId id="259" r:id="rId7"/>
    <p:sldId id="261" r:id="rId8"/>
    <p:sldId id="271" r:id="rId9"/>
    <p:sldId id="265" r:id="rId10"/>
    <p:sldId id="295" r:id="rId11"/>
    <p:sldId id="296" r:id="rId12"/>
    <p:sldId id="294" r:id="rId13"/>
    <p:sldId id="276" r:id="rId14"/>
    <p:sldId id="266" r:id="rId15"/>
    <p:sldId id="275" r:id="rId16"/>
    <p:sldId id="289" r:id="rId17"/>
    <p:sldId id="297" r:id="rId18"/>
    <p:sldId id="298" r:id="rId19"/>
    <p:sldId id="292" r:id="rId20"/>
    <p:sldId id="293" r:id="rId21"/>
    <p:sldId id="299" r:id="rId22"/>
    <p:sldId id="277" r:id="rId23"/>
    <p:sldId id="278" r:id="rId24"/>
    <p:sldId id="279" r:id="rId25"/>
    <p:sldId id="280" r:id="rId26"/>
    <p:sldId id="281" r:id="rId27"/>
    <p:sldId id="282" r:id="rId28"/>
    <p:sldId id="283" r:id="rId29"/>
    <p:sldId id="284" r:id="rId30"/>
    <p:sldId id="300" r:id="rId31"/>
    <p:sldId id="285"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711"/>
    <a:srgbClr val="FF0000"/>
    <a:srgbClr val="FD8073"/>
    <a:srgbClr val="F7B163"/>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68004" autoAdjust="0"/>
  </p:normalViewPr>
  <p:slideViewPr>
    <p:cSldViewPr snapToGrid="0">
      <p:cViewPr varScale="1">
        <p:scale>
          <a:sx n="39" d="100"/>
          <a:sy n="39" d="100"/>
        </p:scale>
        <p:origin x="1264" y="44"/>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09/28/2023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chương trình tin học ở các lớp dưới, các em đã biết cấu trúc chung của máy tính bao gồm:</a:t>
            </a:r>
          </a:p>
          <a:p>
            <a:pPr marL="457200" indent="-457200">
              <a:buFont typeface="Arial" panose="020B0604020202020204" pitchFamily="34" charset="0"/>
              <a:buChar char="•"/>
            </a:pPr>
            <a:r>
              <a:rPr lang="en-US"/>
              <a:t>Bộ xử lí trung tâm</a:t>
            </a:r>
          </a:p>
          <a:p>
            <a:pPr marL="457200" indent="-457200">
              <a:buFont typeface="Arial" panose="020B0604020202020204" pitchFamily="34" charset="0"/>
              <a:buChar char="•"/>
            </a:pPr>
            <a:r>
              <a:rPr lang="en-US"/>
              <a:t>Bộ nhớ ngoài</a:t>
            </a:r>
          </a:p>
          <a:p>
            <a:pPr marL="457200" indent="-457200">
              <a:buFont typeface="Arial" panose="020B0604020202020204" pitchFamily="34" charset="0"/>
              <a:buChar char="•"/>
            </a:pPr>
            <a:r>
              <a:rPr lang="en-US"/>
              <a:t>Bộ nhớ trong</a:t>
            </a:r>
          </a:p>
          <a:p>
            <a:pPr marL="457200" indent="-457200">
              <a:buFont typeface="Arial" panose="020B0604020202020204" pitchFamily="34" charset="0"/>
              <a:buChar char="•"/>
            </a:pPr>
            <a:r>
              <a:rPr lang="en-US"/>
              <a:t>Thiết bị vào</a:t>
            </a:r>
          </a:p>
          <a:p>
            <a:pPr marL="457200" indent="-457200">
              <a:buFont typeface="Arial" panose="020B0604020202020204" pitchFamily="34" charset="0"/>
              <a:buChar char="•"/>
            </a:pPr>
            <a:r>
              <a:rPr lang="en-US"/>
              <a:t>Thiết bị ra</a:t>
            </a:r>
          </a:p>
          <a:p>
            <a:r>
              <a:rPr lang="en-US"/>
              <a:t>Tuy nhiên, các em chỉ nhìn thấy các thiết bị bên ngoài như màn hình, bàn phím, choột, máy chiếu, bộ nhớ ngoài (hay USB)</a:t>
            </a:r>
          </a:p>
          <a:p>
            <a:r>
              <a:rPr lang="en-US"/>
              <a:t>Vậy để biết  cụ thể trong máy tính có những thành phần nào, hôm nay chúng ta cùng tìm hiểu Bài 4: Bên trong máy tính.</a:t>
            </a:r>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371265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Core i9 &gt; Core i7 &gt; Core i5 &gt; Core i3: Nói rằng con chip CPU có bn nhân, luồng?</a:t>
            </a:r>
          </a:p>
          <a:p>
            <a:r>
              <a:rPr lang="vi-VN"/>
              <a:t>9 Thế hệ thứ 9, ra đời 2019</a:t>
            </a:r>
          </a:p>
          <a:p>
            <a:r>
              <a:rPr lang="vi-VN"/>
              <a:t>900 mã sản phẩm</a:t>
            </a:r>
          </a:p>
          <a:p>
            <a:r>
              <a:rPr lang="vi-VN"/>
              <a:t>K: cho biết loại chip CPU</a:t>
            </a:r>
          </a:p>
          <a:p>
            <a:r>
              <a:rPr lang="vi-VN"/>
              <a:t>	+ CPU thiết kế cho dân văn phòng: tiết kiệm điện, hiệu năng thấp</a:t>
            </a:r>
          </a:p>
          <a:p>
            <a:r>
              <a:rPr lang="vi-VN"/>
              <a:t>	+ CPU cho người làm công nghệ: ép xung...tốc độ xử lí nhanh hơn</a:t>
            </a:r>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377373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Các dòng Ram thương dùng là DDR4, DDR5</a:t>
            </a:r>
          </a:p>
          <a:p>
            <a:r>
              <a:rPr lang="vi-VN"/>
              <a:t>Mỗi dòng RAM sẽ có chi tiết và kích thước khác nhau</a:t>
            </a:r>
          </a:p>
          <a:p>
            <a:pPr marL="171450" indent="-171450">
              <a:buFont typeface="Wingdings" panose="05000000000000000000" pitchFamily="2" charset="2"/>
              <a:buChar char="à"/>
            </a:pPr>
            <a:r>
              <a:rPr lang="vi-VN">
                <a:sym typeface="Wingdings" panose="05000000000000000000" pitchFamily="2" charset="2"/>
              </a:rPr>
              <a:t>Cân nhắn tài chính khi mua.</a:t>
            </a:r>
          </a:p>
          <a:p>
            <a:pPr marL="0" indent="0">
              <a:buFont typeface="Wingdings" panose="05000000000000000000" pitchFamily="2" charset="2"/>
              <a:buNone/>
            </a:pPr>
            <a:r>
              <a:rPr lang="vi-VN">
                <a:sym typeface="Wingdings" panose="05000000000000000000" pitchFamily="2" charset="2"/>
              </a:rPr>
              <a:t>Giá trị sử dụng:</a:t>
            </a:r>
          </a:p>
          <a:p>
            <a:pPr marL="0" indent="0">
              <a:buFont typeface="Wingdings" panose="05000000000000000000" pitchFamily="2" charset="2"/>
              <a:buNone/>
            </a:pPr>
            <a:r>
              <a:rPr lang="vi-VN">
                <a:sym typeface="Wingdings" panose="05000000000000000000" pitchFamily="2" charset="2"/>
              </a:rPr>
              <a:t>	+ Nếu người dùng bình thường: 8GB</a:t>
            </a:r>
          </a:p>
          <a:p>
            <a:pPr marL="0" indent="0">
              <a:buFont typeface="Wingdings" panose="05000000000000000000" pitchFamily="2" charset="2"/>
              <a:buNone/>
            </a:pPr>
            <a:r>
              <a:rPr lang="vi-VN">
                <a:sym typeface="Wingdings" panose="05000000000000000000" pitchFamily="2" charset="2"/>
              </a:rPr>
              <a:t>	+ DÙng học công nghệ 16GB (mua hoặc tự gắn)</a:t>
            </a:r>
          </a:p>
          <a:p>
            <a:pPr marL="0" indent="0">
              <a:buFont typeface="Wingdings" panose="05000000000000000000" pitchFamily="2" charset="2"/>
              <a:buNone/>
            </a:pPr>
            <a:r>
              <a:rPr lang="vi-VN">
                <a:sym typeface="Wingdings" panose="05000000000000000000" pitchFamily="2" charset="2"/>
              </a:rPr>
              <a:t>Chạy Win mất 2GB</a:t>
            </a:r>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83717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đây ta tìm hiểu 1 số loại bộ nhớ ngoài cần biết</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239500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HHD (hard disk drive): Bộ nhớ ngoài, nhưng vì sao nói là bộ nhớ chính, Vì gần như toàn bộ dung lượng lưu hết ở đây.</a:t>
            </a:r>
          </a:p>
          <a:p>
            <a:r>
              <a:rPr lang="en-US"/>
              <a:t>Khi thay ổ cứng là thay  đổi.</a:t>
            </a:r>
          </a:p>
          <a:p>
            <a:r>
              <a:rPr lang="en-US"/>
              <a:t>Khi cài đặt p/m là thay đổi ổ cứng.</a:t>
            </a:r>
          </a:p>
          <a:p>
            <a:r>
              <a:rPr lang="en-US"/>
              <a:t>Cấu tạo HDD bao gồm 1 đĩa từ và 1 kim đọc</a:t>
            </a:r>
          </a:p>
          <a:p>
            <a:r>
              <a:rPr lang="en-US"/>
              <a:t>Ổ cứng (là 1 cái đĩa ghi, lưu trữ, ghi chép thông tin là việc ghi chép lên trên mặt đĩa từ (Đĩa từ tính là đĩa kim loại được phủ 1 vật liệu từ tính, thường ùng là vật liệu niken))</a:t>
            </a:r>
          </a:p>
          <a:p>
            <a:r>
              <a:rPr lang="en-US"/>
              <a:t>Hoạt động: Kim đọc luôn tịnh tiến từ bên ngoài vào bên trong, trong ra ngoài, mặt đĩa quay liên tục, kim tienhj tiến từ ngoài vào trong, từ trong ra ngoài nên kim đọc ra soát được toàn bộ bề mặt đĩa để ghi, xóa, sửa thông tin của đĩa cứng, tốc độ quay 7200 vòng/phút</a:t>
            </a:r>
          </a:p>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46909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SSD là ổ cứng ở trạng thái thể rắn, không dung mặt đĩa mà dung các con chip nhớ.</a:t>
            </a:r>
          </a:p>
          <a:p>
            <a:r>
              <a:rPr lang="en-US"/>
              <a:t>Ví dụ: thời điểm khởi động HĐH,</a:t>
            </a:r>
          </a:p>
          <a:p>
            <a:r>
              <a:rPr lang="en-US"/>
              <a:t>Khi dùng SSD: mất 10s, 20s để vào hệ thống</a:t>
            </a:r>
          </a:p>
          <a:p>
            <a:r>
              <a:rPr lang="en-US"/>
              <a:t>Tuy nhiên đối với HDD thì cần 1 2 phút</a:t>
            </a:r>
          </a:p>
          <a:p>
            <a:r>
              <a:rPr lang="en-US"/>
              <a:t>1 MT có thể sử dụng đồng thời cả 2 là HDD và SSD</a:t>
            </a:r>
          </a:p>
          <a:p>
            <a:endParaRPr lang="en-US"/>
          </a:p>
          <a:p>
            <a:endParaRPr lang="en-US"/>
          </a:p>
          <a:p>
            <a:r>
              <a:rPr lang="en-US"/>
              <a:t>Ngoài các bộ phân trên, máy tính còn có các thành phần sau:</a:t>
            </a:r>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305818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 ảnh trên là người dung đã cài đặt các thiết bị vào trong vỏ</a:t>
            </a:r>
          </a:p>
          <a:p>
            <a:r>
              <a:rPr lang="en-US"/>
              <a:t>Vỏ máy bằng kim loại</a:t>
            </a:r>
          </a:p>
          <a:p>
            <a:r>
              <a:rPr lang="en-US"/>
              <a:t>Mục đích làm đẹp</a:t>
            </a:r>
          </a:p>
          <a:p>
            <a:r>
              <a:rPr lang="en-US"/>
              <a:t>Bộ tản nhiệt (làm mát) bằng dung dịch, chứa dầu khoáng k phải bằng nước, có đặc điểm cách điện</a:t>
            </a:r>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79480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Là khối cung cấp toàn bộ năng lượng cho hệ thống máy tính hoạt động</a:t>
            </a:r>
          </a:p>
          <a:p>
            <a:r>
              <a:rPr lang="en-US"/>
              <a:t>Khi mua cần chú ý công suất:</a:t>
            </a:r>
          </a:p>
          <a:p>
            <a:r>
              <a:rPr lang="en-US"/>
              <a:t>- Nếu dành cho những máy tính sử dụng các chức năng cơ bản: mua khối nguồn 330W</a:t>
            </a:r>
          </a:p>
          <a:p>
            <a:r>
              <a:rPr lang="en-US"/>
              <a:t>- Nếu dành cho lập trình, đồ họa, game: 450W trở lên</a:t>
            </a:r>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314554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Card đồ hoạt, có những card rất đắt</a:t>
            </a:r>
          </a:p>
          <a:p>
            <a:r>
              <a:rPr lang="en-US"/>
              <a:t>Hình 1 3tr 5000</a:t>
            </a:r>
          </a:p>
          <a:p>
            <a:r>
              <a:rPr lang="en-US"/>
              <a:t>Hình 2 25 tr</a:t>
            </a:r>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73964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404879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Phép toán AND được mô tả với mạch điện tử là giống với mô hình mạch điện có khóa K1 K2</a:t>
            </a:r>
          </a:p>
          <a:p>
            <a:r>
              <a:rPr lang="en-US"/>
              <a:t>Khóa K có 2 trạng thái:</a:t>
            </a:r>
          </a:p>
          <a:p>
            <a:r>
              <a:rPr lang="en-US"/>
              <a:t>On (ĐÚng) cho dòng điện đi qua là 1</a:t>
            </a:r>
          </a:p>
          <a:p>
            <a:r>
              <a:rPr lang="en-US"/>
              <a:t>Off (sai) không cho dòng điện đi qua</a:t>
            </a:r>
          </a:p>
          <a:p>
            <a:r>
              <a:rPr lang="en-US"/>
              <a:t>Để trả về kết quả đèn sáng thì điều kiện là cả 2 K1 và K2 đều cho phép dòng điện cho qua, đồng nghĩa 1 and 1</a:t>
            </a:r>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dirty="0"/>
          </a:p>
        </p:txBody>
      </p:sp>
    </p:spTree>
    <p:extLst>
      <p:ext uri="{BB962C8B-B14F-4D97-AF65-F5344CB8AC3E}">
        <p14:creationId xmlns:p14="http://schemas.microsoft.com/office/powerpoint/2010/main" val="347510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bài này, ngoài các nội dung đã có trong máy tính, cô sẽ giới thiệu them các kiến thức bên ngoài bài, rất hữu ích cho các em.</a:t>
            </a:r>
          </a:p>
          <a:p>
            <a:r>
              <a:rPr lang="en-US"/>
              <a:t>Ta cùng tìm hiểu nội dung 1</a:t>
            </a:r>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375509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2 3 ví dụ, hs cho biết kq</a:t>
            </a:r>
          </a:p>
        </p:txBody>
      </p:sp>
      <p:sp>
        <p:nvSpPr>
          <p:cNvPr id="4" name="Slide Number Placeholder 3"/>
          <p:cNvSpPr>
            <a:spLocks noGrp="1"/>
          </p:cNvSpPr>
          <p:nvPr>
            <p:ph type="sldNum" sz="quarter" idx="5"/>
          </p:nvPr>
        </p:nvSpPr>
        <p:spPr/>
        <p:txBody>
          <a:bodyPr/>
          <a:lstStyle/>
          <a:p>
            <a:fld id="{F97DC217-DF71-1A49-B3EA-559F1F43B0FF}" type="slidenum">
              <a:rPr lang="en-US" smtClean="0"/>
              <a:t>26</a:t>
            </a:fld>
            <a:endParaRPr lang="en-US" dirty="0"/>
          </a:p>
        </p:txBody>
      </p:sp>
    </p:spTree>
    <p:extLst>
      <p:ext uri="{BB962C8B-B14F-4D97-AF65-F5344CB8AC3E}">
        <p14:creationId xmlns:p14="http://schemas.microsoft.com/office/powerpoint/2010/main" val="40748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29615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Hãy cho cô biết, hình ảnh trên là thành phần nào?</a:t>
            </a:r>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164410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 ảnh trên, là thành phần nào- Bảng mạch chính.</a:t>
            </a:r>
            <a:r>
              <a:rPr lang="vi-VN"/>
              <a:t> </a:t>
            </a:r>
          </a:p>
          <a:p>
            <a:r>
              <a:rPr lang="vi-VN"/>
              <a:t>Như vậy tất cả các thành phần ta vừa nêu như CPU, Ram, đĩa cứng, card màn hình đều được gắn trên bảng mạch chính này. Để có thể truyền thông tin, giao tiếp với nhau.</a:t>
            </a:r>
            <a:endParaRPr lang="en-US"/>
          </a:p>
          <a:p>
            <a:r>
              <a:rPr lang="en-US"/>
              <a:t>Chúng ta cùng tìm hiểu các thành phần đã giới thiệu vừa rồi</a:t>
            </a:r>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362753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ÁNh xạ với con người, máy tính do con người tạo ra, nên MT bản thân mang nhiều đặc tính của con người.</a:t>
            </a:r>
          </a:p>
          <a:p>
            <a:r>
              <a:rPr lang="en-US"/>
              <a:t>Nếu con người có bộ não để xử lí tư duy, lưu trữ… còn trong MT, CPU là bộ não của máy tính.</a:t>
            </a:r>
          </a:p>
          <a:p>
            <a:endParaRPr lang="en-US"/>
          </a:p>
          <a:p>
            <a:r>
              <a:rPr lang="en-US"/>
              <a:t>Vậy câu hỏi đặt ra, với CPU có 2 thành phần như vậy thì sẽ có mối quan hệ như thế nào?</a:t>
            </a:r>
          </a:p>
          <a:p>
            <a:pPr algn="l"/>
            <a:r>
              <a:rPr lang="vi-VN" b="0" i="0">
                <a:solidFill>
                  <a:srgbClr val="1F1F1F"/>
                </a:solidFill>
                <a:effectLst/>
                <a:latin typeface="Google Sans"/>
              </a:rPr>
              <a:t>ALU và CU hoạt động cùng nhau để thực hiện các chương trình máy tính. ALU thực hiện các phép toán cần thiết, trong khi CU điều khiển hoạt động của ALU và các thành phần khác của CPU.</a:t>
            </a:r>
          </a:p>
          <a:p>
            <a:pPr algn="l"/>
            <a:r>
              <a:rPr lang="vi-VN" b="0" i="0">
                <a:solidFill>
                  <a:srgbClr val="1F1F1F"/>
                </a:solidFill>
                <a:effectLst/>
                <a:latin typeface="Google Sans"/>
              </a:rPr>
              <a:t>Ví dụ, khi bạn đang chạy một chương trình tính toán, CU sẽ đọc lệnh từ bộ nhớ chính. Lệnh này sẽ chỉ định cho ALU thực hiện phép toán cộng. CU sẽ sau đó điều khiển ALU thực hiện phép toán cộng. Kết quả của phép toán cộng sẽ được lưu trữ trong một thanh ghi của CPU.</a:t>
            </a:r>
          </a:p>
          <a:p>
            <a:pPr algn="l"/>
            <a:r>
              <a:rPr lang="vi-VN" b="0" i="0">
                <a:solidFill>
                  <a:srgbClr val="1F1F1F"/>
                </a:solidFill>
                <a:effectLst/>
                <a:latin typeface="Google Sans"/>
              </a:rPr>
              <a:t>Bộ số học và logic và bộ điều khiển là hai thành phần quan trọng của CPU. Chúng làm việc cùng nhau để thực hiện các chương trình máy tính.</a:t>
            </a:r>
          </a:p>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44135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373451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Khi nói đến CPU, thì người ta sẽ chú ý đến tốc độ của CPU.</a:t>
            </a:r>
          </a:p>
          <a:p>
            <a:r>
              <a:rPr lang="vi-VN"/>
              <a:t>CPU có 1 đồng hồng tạo xung điện áp gửi đến mọi thành phần của máy để đồng bộ các hoạt động. Mỗi phép tính sẽ được thực hiện trong một số xung đồng hồ. Vì thế, người ta dùng tần số xung đồng hồ để đánh giá tốc độ của đồng hồ.</a:t>
            </a:r>
          </a:p>
          <a:p>
            <a:endParaRPr lang="vi-VN"/>
          </a:p>
          <a:p>
            <a:endParaRPr lang="vi-VN"/>
          </a:p>
          <a:p>
            <a:pPr algn="l"/>
            <a:r>
              <a:rPr lang="vi-VN" b="0" i="0">
                <a:solidFill>
                  <a:srgbClr val="1F1F1F"/>
                </a:solidFill>
                <a:effectLst/>
                <a:latin typeface="Google Sans"/>
              </a:rPr>
              <a:t>Đồng hồ xung gửi xung điện áp bằng cách sử dụng một mạch dao động. Mạch dao động này tạo ra một tín hiệu điện dao động với tần số xác định. Tần số này được gọi là tần số xung nhịp.</a:t>
            </a:r>
          </a:p>
          <a:p>
            <a:pPr algn="l"/>
            <a:r>
              <a:rPr lang="vi-VN" b="0" i="0">
                <a:solidFill>
                  <a:srgbClr val="1F1F1F"/>
                </a:solidFill>
                <a:effectLst/>
                <a:latin typeface="Google Sans"/>
              </a:rPr>
              <a:t>Cụ thể hơn, quá trình gửi xung điện áp của đồng hồ xung như sau:</a:t>
            </a:r>
          </a:p>
          <a:p>
            <a:pPr algn="l">
              <a:buFont typeface="+mj-lt"/>
              <a:buAutoNum type="arabicPeriod"/>
            </a:pPr>
            <a:r>
              <a:rPr lang="vi-VN" b="0" i="0">
                <a:solidFill>
                  <a:srgbClr val="1F1F1F"/>
                </a:solidFill>
                <a:effectLst/>
                <a:latin typeface="Google Sans"/>
              </a:rPr>
              <a:t>Mạch dao động của đồng hồ xung tạo ra một tín hiệu điện dao động với tần số xác định. Tần số này được gọi là tần số xung nhịp.</a:t>
            </a:r>
          </a:p>
          <a:p>
            <a:pPr algn="l">
              <a:buFont typeface="+mj-lt"/>
              <a:buAutoNum type="arabicPeriod"/>
            </a:pPr>
            <a:r>
              <a:rPr lang="vi-VN" b="0" i="0">
                <a:solidFill>
                  <a:srgbClr val="1F1F1F"/>
                </a:solidFill>
                <a:effectLst/>
                <a:latin typeface="Google Sans"/>
              </a:rPr>
              <a:t>Tín hiệu điện dao động này được truyền qua một đường dây dẫn đến các thiết bị cần được đồng bộ hóa.</a:t>
            </a:r>
          </a:p>
          <a:p>
            <a:pPr algn="l">
              <a:buFont typeface="+mj-lt"/>
              <a:buAutoNum type="arabicPeriod"/>
            </a:pPr>
            <a:r>
              <a:rPr lang="vi-VN" b="0" i="0">
                <a:solidFill>
                  <a:srgbClr val="1F1F1F"/>
                </a:solidFill>
                <a:effectLst/>
                <a:latin typeface="Google Sans"/>
              </a:rPr>
              <a:t>Khi tín hiệu điện này đạt đến một thiết bị, nó sẽ kích hoạt một mạch điện trong thiết bị đó.</a:t>
            </a:r>
          </a:p>
          <a:p>
            <a:pPr algn="l">
              <a:buFont typeface="+mj-lt"/>
              <a:buAutoNum type="arabicPeriod"/>
            </a:pPr>
            <a:r>
              <a:rPr lang="vi-VN" b="0" i="0">
                <a:solidFill>
                  <a:srgbClr val="1F1F1F"/>
                </a:solidFill>
                <a:effectLst/>
                <a:latin typeface="Google Sans"/>
              </a:rPr>
              <a:t>Mạch điện này sẽ tạo ra một xung điện áp.</a:t>
            </a:r>
          </a:p>
          <a:p>
            <a:pPr algn="l">
              <a:buFont typeface="+mj-lt"/>
              <a:buAutoNum type="arabicPeriod"/>
            </a:pPr>
            <a:r>
              <a:rPr lang="vi-VN" b="0" i="0">
                <a:solidFill>
                  <a:srgbClr val="1F1F1F"/>
                </a:solidFill>
                <a:effectLst/>
                <a:latin typeface="Google Sans"/>
              </a:rPr>
              <a:t>Xung điện áp này sẽ được sử dụng để đồng bộ hóa hoạt động của thiết bị.</a:t>
            </a:r>
          </a:p>
          <a:p>
            <a:pPr algn="l"/>
            <a:r>
              <a:rPr lang="vi-VN" b="0" i="0">
                <a:solidFill>
                  <a:srgbClr val="1F1F1F"/>
                </a:solidFill>
                <a:effectLst/>
                <a:latin typeface="Google Sans"/>
              </a:rPr>
              <a:t>Ví dụ, trong một hệ thống máy tính, xung điện áp này sẽ được sử dụng để đồng bộ hóa hoạt động của CPU, bộ nhớ và các thiết bị ngoại vi.</a:t>
            </a:r>
          </a:p>
          <a:p>
            <a:endParaRPr lang="vi-VN"/>
          </a:p>
          <a:p>
            <a:pPr algn="l"/>
            <a:endParaRPr lang="vi-VN" b="0" i="0">
              <a:solidFill>
                <a:srgbClr val="1F1F1F"/>
              </a:solidFill>
              <a:effectLst/>
              <a:latin typeface="Google Sans"/>
            </a:endParaRPr>
          </a:p>
          <a:p>
            <a:pPr algn="l"/>
            <a:endParaRPr lang="vi-VN" b="0" i="0">
              <a:solidFill>
                <a:srgbClr val="1F1F1F"/>
              </a:solidFill>
              <a:effectLst/>
              <a:latin typeface="Google Sans"/>
            </a:endParaRPr>
          </a:p>
          <a:p>
            <a:pPr algn="l"/>
            <a:endParaRPr lang="vi-VN" b="0" i="0">
              <a:solidFill>
                <a:srgbClr val="1F1F1F"/>
              </a:solidFill>
              <a:effectLst/>
              <a:latin typeface="Google Sans"/>
            </a:endParaRPr>
          </a:p>
          <a:p>
            <a:pPr algn="l"/>
            <a:r>
              <a:rPr lang="vi-VN" b="0" i="0">
                <a:solidFill>
                  <a:srgbClr val="1F1F1F"/>
                </a:solidFill>
                <a:effectLst/>
                <a:latin typeface="Google Sans"/>
              </a:rPr>
              <a:t>Tuy nhiên Tần số xung nhịp của CPU chỉ là một yếu tố trong số nhiều yếu tố quyết định hiệu suất của hệ thống máy tính. </a:t>
            </a:r>
          </a:p>
          <a:p>
            <a:pPr algn="l"/>
            <a:r>
              <a:rPr lang="vi-VN" b="0" i="0">
                <a:solidFill>
                  <a:srgbClr val="1F1F1F"/>
                </a:solidFill>
                <a:effectLst/>
                <a:latin typeface="Google Sans"/>
              </a:rPr>
              <a:t>Còn phụ thuộc vào nhiều yêu tố như: </a:t>
            </a:r>
          </a:p>
          <a:p>
            <a:pPr algn="l"/>
            <a:endParaRPr lang="vi-VN" b="0" i="0">
              <a:solidFill>
                <a:srgbClr val="1F1F1F"/>
              </a:solidFill>
              <a:effectLst/>
              <a:latin typeface="Google Sans"/>
            </a:endParaRPr>
          </a:p>
          <a:p>
            <a:pPr algn="l"/>
            <a:r>
              <a:rPr lang="vi-VN" b="0" i="0">
                <a:solidFill>
                  <a:srgbClr val="1F1F1F"/>
                </a:solidFill>
                <a:effectLst/>
                <a:latin typeface="Google Sans"/>
              </a:rPr>
              <a:t>Các yếu tố khác bao gồm:</a:t>
            </a:r>
          </a:p>
          <a:p>
            <a:pPr algn="l">
              <a:buFont typeface="Arial" panose="020B0604020202020204" pitchFamily="34" charset="0"/>
              <a:buChar char="•"/>
            </a:pPr>
            <a:r>
              <a:rPr lang="vi-VN" b="0" i="0">
                <a:solidFill>
                  <a:srgbClr val="1F1F1F"/>
                </a:solidFill>
                <a:effectLst/>
                <a:latin typeface="Google Sans"/>
              </a:rPr>
              <a:t>Kiến trúc CPU: Kiến trúc CPU hiện đại có thể thực hiện nhiều lệnh mỗi chu kỳ.</a:t>
            </a:r>
          </a:p>
          <a:p>
            <a:pPr algn="l">
              <a:buFont typeface="Arial" panose="020B0604020202020204" pitchFamily="34" charset="0"/>
              <a:buChar char="•"/>
            </a:pPr>
            <a:r>
              <a:rPr lang="vi-VN" b="0" i="0">
                <a:solidFill>
                  <a:srgbClr val="1F1F1F"/>
                </a:solidFill>
                <a:effectLst/>
                <a:latin typeface="Google Sans"/>
              </a:rPr>
              <a:t>Kích thước bộ nhớ cache: Bộ nhớ cache giúp CPU truy cập dữ liệu và mã nhanh hơn.</a:t>
            </a:r>
          </a:p>
          <a:p>
            <a:pPr algn="l">
              <a:buFont typeface="Arial" panose="020B0604020202020204" pitchFamily="34" charset="0"/>
              <a:buChar char="•"/>
            </a:pPr>
            <a:r>
              <a:rPr lang="vi-VN" b="0" i="0">
                <a:solidFill>
                  <a:srgbClr val="1F1F1F"/>
                </a:solidFill>
                <a:effectLst/>
                <a:latin typeface="Google Sans"/>
              </a:rPr>
              <a:t>Tốc độ bus: Tốc độ bus là tốc độ truyền dữ liệu giữa CPU và bộ nhớ chính.</a:t>
            </a:r>
          </a:p>
          <a:p>
            <a:endParaRPr lang="vi-VN"/>
          </a:p>
          <a:p>
            <a:endParaRPr lang="vi-VN"/>
          </a:p>
          <a:p>
            <a:r>
              <a:rPr lang="vi-VN"/>
              <a:t>Trong MT, CPU có tốc độ xử lí cao nhất và thường hơn hàng chục, hàng trăm lần so với RAM. LÀm sao để CPU và Ram xử lí trực tiếp với nhau... Nó phải đi qua trung giang, đó là bộ nhớ đệm và hàng đợi thông tin</a:t>
            </a:r>
            <a:r>
              <a:rPr lang="vi-VN">
                <a:sym typeface="Wingdings" panose="05000000000000000000" pitchFamily="2" charset="2"/>
              </a:rPr>
              <a:t> Hỗ trợ việc cho phép đồng bộ hóa các tốc độ giữa các thành phần có tốc độ chạy lệch nhau.</a:t>
            </a:r>
          </a:p>
          <a:p>
            <a:r>
              <a:rPr lang="vi-VN">
                <a:sym typeface="Wingdings" panose="05000000000000000000" pitchFamily="2" charset="2"/>
              </a:rPr>
              <a:t>Tốc độ xử lí và dồng bộ hóa trong máy tính ntn (về tìm hiểu thêm)</a:t>
            </a:r>
          </a:p>
          <a:p>
            <a:endParaRPr lang="vi-VN">
              <a:sym typeface="Wingdings" panose="05000000000000000000" pitchFamily="2" charset="2"/>
            </a:endParaRPr>
          </a:p>
          <a:p>
            <a:r>
              <a:rPr lang="vi-VN">
                <a:sym typeface="Wingdings" panose="05000000000000000000" pitchFamily="2" charset="2"/>
              </a:rPr>
              <a:t>CPU qua các thế hệ phát triển</a:t>
            </a:r>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66365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a:p>
          <a:p>
            <a:pPr marL="0" marR="0" lvl="0" indent="0" algn="l" defTabSz="914400" rtl="0" eaLnBrk="1" fontAlgn="auto" latinLnBrk="0" hangingPunct="1">
              <a:lnSpc>
                <a:spcPct val="100000"/>
              </a:lnSpc>
              <a:spcBef>
                <a:spcPts val="0"/>
              </a:spcBef>
              <a:spcAft>
                <a:spcPts val="0"/>
              </a:spcAft>
              <a:buClrTx/>
              <a:buSzTx/>
              <a:buFontTx/>
              <a:buNone/>
              <a:tabLst/>
              <a:defRPr/>
            </a:pPr>
            <a:r>
              <a:rPr lang="vi-VN"/>
              <a:t>? 4 tỉ xung điện mỗi giây.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CP qua các thế hệ phát triển, thì có 2 hang CPU lớn nhất thế giới là </a:t>
            </a:r>
            <a:r>
              <a:rPr lang="en-US" b="1"/>
              <a:t>Intel</a:t>
            </a:r>
            <a:r>
              <a:rPr lang="en-US"/>
              <a:t> và </a:t>
            </a:r>
            <a:r>
              <a:rPr lang="en-US" b="1"/>
              <a:t>ARD</a:t>
            </a:r>
          </a:p>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263463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8CB6516-2F2C-4993-B8D8-C66AE75B9CDE}" type="datetime1">
              <a:rPr lang="en-US" smtClean="0"/>
              <a:t>09/28/2023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E4B00BB-DF71-45A0-A289-D849113ED0BB}" type="datetime1">
              <a:rPr lang="en-US" smtClean="0"/>
              <a:t>09/28/2023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565D1042-E3B3-40CB-8CA1-8E28116AC807}" type="datetime1">
              <a:rPr lang="en-US" smtClean="0"/>
              <a:t>09/28/2023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088AB99-5CF5-4429-A930-686D8152F2BF}" type="datetime1">
              <a:rPr lang="en-US" smtClean="0"/>
              <a:t>09/28/2023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C43C28A7-03B7-4021-BB54-B79BC87B08D8}" type="datetime1">
              <a:rPr lang="en-US" smtClean="0"/>
              <a:t>09/28/2023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928C857B-A784-4218-AC0F-26B8F8CBEAC8}" type="datetime1">
              <a:rPr lang="en-US" smtClean="0"/>
              <a:t>09/28/2023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204944AD-4C1B-4DFC-9738-21098B5F2ED4}" type="datetime1">
              <a:rPr lang="en-US" smtClean="0"/>
              <a:t>09/28/2023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081CB103-1DDF-4E64-8A06-8A5722EF48D6}" type="datetime1">
              <a:rPr lang="en-US" smtClean="0"/>
              <a:t>09/28/2023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D0F79788-9A65-4D9A-A244-73738AB68273}" type="datetime1">
              <a:rPr lang="en-US" smtClean="0"/>
              <a:t>09/28/2023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BB2F7A50-90C3-4C01-8182-8ADDDFCCB485}" type="datetime1">
              <a:rPr lang="en-US" smtClean="0"/>
              <a:t>09/28/2023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endParaRPr lang="en-US" dirty="0"/>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26AB0FFD-8903-413E-91F8-EDE1693F92D8}" type="datetime1">
              <a:rPr lang="en-US" smtClean="0"/>
              <a:t>09/28/2023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jp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0.wdp"/><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png"/><Relationship Id="rId11" Type="http://schemas.microsoft.com/office/2007/relationships/hdphoto" Target="../media/hdphoto4.wdp"/><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2.sv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072206" y="0"/>
            <a:ext cx="5190970" cy="997781"/>
          </a:xfrm>
        </p:spPr>
        <p:txBody>
          <a:bodyPr/>
          <a:lstStyle/>
          <a:p>
            <a:r>
              <a:rPr lang="en-US">
                <a:solidFill>
                  <a:srgbClr val="0070C0"/>
                </a:solidFill>
              </a:rPr>
              <a:t>Cấu trúc máy tính</a:t>
            </a:r>
            <a:endParaRPr lang="en-US" dirty="0">
              <a:solidFill>
                <a:srgbClr val="0070C0"/>
              </a:solidFill>
            </a:endParaRP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072206" y="1308685"/>
            <a:ext cx="3651057" cy="2540885"/>
          </a:xfrm>
        </p:spPr>
        <p:txBody>
          <a:bodyPr vert="horz" lIns="91440" tIns="45720" rIns="91440" bIns="45720" rtlCol="0" anchor="t">
            <a:normAutofit/>
          </a:bodyPr>
          <a:lstStyle/>
          <a:p>
            <a:pPr marL="457200" indent="-457200">
              <a:buFont typeface="Arial" panose="020B0604020202020204" pitchFamily="34" charset="0"/>
              <a:buChar char="•"/>
            </a:pPr>
            <a:r>
              <a:rPr lang="en-US"/>
              <a:t>Bộ xử lí trung tâm</a:t>
            </a:r>
          </a:p>
          <a:p>
            <a:pPr marL="457200" indent="-457200">
              <a:buFont typeface="Arial" panose="020B0604020202020204" pitchFamily="34" charset="0"/>
              <a:buChar char="•"/>
            </a:pPr>
            <a:r>
              <a:rPr lang="en-US"/>
              <a:t>Bộ nhớ ngoài</a:t>
            </a:r>
          </a:p>
          <a:p>
            <a:pPr marL="457200" indent="-457200">
              <a:buFont typeface="Arial" panose="020B0604020202020204" pitchFamily="34" charset="0"/>
              <a:buChar char="•"/>
            </a:pPr>
            <a:r>
              <a:rPr lang="en-US"/>
              <a:t>Bộ nhớ trong</a:t>
            </a:r>
            <a:endParaRPr lang="en-US" dirty="0"/>
          </a:p>
          <a:p>
            <a:pPr marL="457200" indent="-457200">
              <a:buFont typeface="Arial" panose="020B0604020202020204" pitchFamily="34" charset="0"/>
              <a:buChar char="•"/>
            </a:pPr>
            <a:r>
              <a:rPr lang="en-US"/>
              <a:t>Thiết bị vào</a:t>
            </a:r>
            <a:endParaRPr lang="en-US" dirty="0"/>
          </a:p>
          <a:p>
            <a:pPr marL="457200" indent="-457200">
              <a:buFont typeface="Arial" panose="020B0604020202020204" pitchFamily="34" charset="0"/>
              <a:buChar char="•"/>
            </a:pPr>
            <a:r>
              <a:rPr lang="en-US"/>
              <a:t>Thiết bị ra</a:t>
            </a:r>
            <a:endParaRPr lang="en-US" dirty="0"/>
          </a:p>
          <a:p>
            <a:endParaRPr lang="en-US" dirty="0"/>
          </a:p>
        </p:txBody>
      </p:sp>
      <p:grpSp>
        <p:nvGrpSpPr>
          <p:cNvPr id="22" name="Group 21">
            <a:extLst>
              <a:ext uri="{FF2B5EF4-FFF2-40B4-BE49-F238E27FC236}">
                <a16:creationId xmlns:a16="http://schemas.microsoft.com/office/drawing/2014/main" id="{0F23188E-17A8-4A9A-BCC0-14CECBF6C89B}"/>
              </a:ext>
            </a:extLst>
          </p:cNvPr>
          <p:cNvGrpSpPr/>
          <p:nvPr/>
        </p:nvGrpSpPr>
        <p:grpSpPr>
          <a:xfrm>
            <a:off x="6263175" y="851997"/>
            <a:ext cx="5476009" cy="4572000"/>
            <a:chOff x="6263175" y="851997"/>
            <a:chExt cx="5476009" cy="4572000"/>
          </a:xfrm>
        </p:grpSpPr>
        <p:sp>
          <p:nvSpPr>
            <p:cNvPr id="14" name="Text Box 9" descr="Bản mạch chính">
              <a:extLst>
                <a:ext uri="{FF2B5EF4-FFF2-40B4-BE49-F238E27FC236}">
                  <a16:creationId xmlns:a16="http://schemas.microsoft.com/office/drawing/2014/main" id="{A5014EB2-2D43-484C-A156-CCE6DCB26A47}"/>
                </a:ext>
              </a:extLst>
            </p:cNvPr>
            <p:cNvSpPr txBox="1">
              <a:spLocks noChangeArrowheads="1"/>
            </p:cNvSpPr>
            <p:nvPr/>
          </p:nvSpPr>
          <p:spPr bwMode="auto">
            <a:xfrm>
              <a:off x="7316338" y="1766397"/>
              <a:ext cx="3352800" cy="3657600"/>
            </a:xfrm>
            <a:prstGeom prst="rect">
              <a:avLst/>
            </a:prstGeom>
            <a:solidFill>
              <a:srgbClr val="FD8073"/>
            </a:solidFill>
            <a:ln w="38160" cap="flat">
              <a:solidFill>
                <a:schemeClr val="tx1"/>
              </a:solidFill>
              <a:miter lim="800000"/>
              <a:headEnd/>
              <a:tailEnd/>
            </a:ln>
            <a:effectLst/>
          </p:spPr>
          <p:txBody>
            <a:bodyPr wrap="none" anchor="ct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7" name="Text Box 2">
              <a:extLst>
                <a:ext uri="{FF2B5EF4-FFF2-40B4-BE49-F238E27FC236}">
                  <a16:creationId xmlns:a16="http://schemas.microsoft.com/office/drawing/2014/main" id="{78A64EAF-78AB-459C-A1BC-4B149BC9DB17}"/>
                </a:ext>
              </a:extLst>
            </p:cNvPr>
            <p:cNvSpPr txBox="1">
              <a:spLocks noChangeArrowheads="1"/>
            </p:cNvSpPr>
            <p:nvPr/>
          </p:nvSpPr>
          <p:spPr bwMode="auto">
            <a:xfrm rot="5400000">
              <a:off x="5357506" y="3086808"/>
              <a:ext cx="2247900" cy="436562"/>
            </a:xfrm>
            <a:prstGeom prst="rect">
              <a:avLst/>
            </a:prstGeom>
            <a:solidFill>
              <a:srgbClr val="FD8073"/>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Thiết bị vào</a:t>
              </a:r>
            </a:p>
          </p:txBody>
        </p:sp>
        <p:sp>
          <p:nvSpPr>
            <p:cNvPr id="8" name="Text Box 3">
              <a:extLst>
                <a:ext uri="{FF2B5EF4-FFF2-40B4-BE49-F238E27FC236}">
                  <a16:creationId xmlns:a16="http://schemas.microsoft.com/office/drawing/2014/main" id="{0A287225-F432-44A7-8EEF-B82A2BD3D90A}"/>
                </a:ext>
              </a:extLst>
            </p:cNvPr>
            <p:cNvSpPr txBox="1">
              <a:spLocks noChangeArrowheads="1"/>
            </p:cNvSpPr>
            <p:nvPr/>
          </p:nvSpPr>
          <p:spPr bwMode="auto">
            <a:xfrm rot="5400000">
              <a:off x="10396953" y="3086808"/>
              <a:ext cx="2247900" cy="436562"/>
            </a:xfrm>
            <a:prstGeom prst="rect">
              <a:avLst/>
            </a:prstGeom>
            <a:solidFill>
              <a:srgbClr val="FD8073"/>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Thiết bị ra</a:t>
              </a:r>
            </a:p>
          </p:txBody>
        </p:sp>
        <p:sp>
          <p:nvSpPr>
            <p:cNvPr id="9" name="Text Box 4">
              <a:hlinkClick r:id="rId3" action="ppaction://hlinksldjump"/>
              <a:extLst>
                <a:ext uri="{FF2B5EF4-FFF2-40B4-BE49-F238E27FC236}">
                  <a16:creationId xmlns:a16="http://schemas.microsoft.com/office/drawing/2014/main" id="{6A1C8692-9F32-48DE-A391-229B83D0FDA0}"/>
                </a:ext>
              </a:extLst>
            </p:cNvPr>
            <p:cNvSpPr txBox="1">
              <a:spLocks noChangeArrowheads="1"/>
            </p:cNvSpPr>
            <p:nvPr/>
          </p:nvSpPr>
          <p:spPr bwMode="auto">
            <a:xfrm>
              <a:off x="7468738" y="2500803"/>
              <a:ext cx="3086100" cy="1780193"/>
            </a:xfrm>
            <a:prstGeom prst="rect">
              <a:avLst/>
            </a:prstGeom>
            <a:solidFill>
              <a:srgbClr val="FFFF00"/>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Bộ xử lí trung tâm</a:t>
              </a:r>
            </a:p>
          </p:txBody>
        </p:sp>
        <p:sp>
          <p:nvSpPr>
            <p:cNvPr id="10" name="Line 5">
              <a:extLst>
                <a:ext uri="{FF2B5EF4-FFF2-40B4-BE49-F238E27FC236}">
                  <a16:creationId xmlns:a16="http://schemas.microsoft.com/office/drawing/2014/main" id="{65E10A22-DC9D-4D30-A459-15E3F492CD17}"/>
                </a:ext>
              </a:extLst>
            </p:cNvPr>
            <p:cNvSpPr>
              <a:spLocks noChangeShapeType="1"/>
            </p:cNvSpPr>
            <p:nvPr/>
          </p:nvSpPr>
          <p:spPr bwMode="auto">
            <a:xfrm>
              <a:off x="6718787" y="3403109"/>
              <a:ext cx="571500" cy="1588"/>
            </a:xfrm>
            <a:prstGeom prst="line">
              <a:avLst/>
            </a:prstGeom>
            <a:noFill/>
            <a:ln w="5724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1" name="Line 6">
              <a:extLst>
                <a:ext uri="{FF2B5EF4-FFF2-40B4-BE49-F238E27FC236}">
                  <a16:creationId xmlns:a16="http://schemas.microsoft.com/office/drawing/2014/main" id="{C87C115B-FD43-49C6-9614-0E2C18CD9194}"/>
                </a:ext>
              </a:extLst>
            </p:cNvPr>
            <p:cNvSpPr>
              <a:spLocks noChangeShapeType="1"/>
            </p:cNvSpPr>
            <p:nvPr/>
          </p:nvSpPr>
          <p:spPr bwMode="auto">
            <a:xfrm>
              <a:off x="10681080" y="3404697"/>
              <a:ext cx="609600" cy="1588"/>
            </a:xfrm>
            <a:prstGeom prst="line">
              <a:avLst/>
            </a:prstGeom>
            <a:noFill/>
            <a:ln w="5724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2" name="Text Box 7">
              <a:extLst>
                <a:ext uri="{FF2B5EF4-FFF2-40B4-BE49-F238E27FC236}">
                  <a16:creationId xmlns:a16="http://schemas.microsoft.com/office/drawing/2014/main" id="{702A9D47-29EB-4A58-9F24-C309E441D3B6}"/>
                </a:ext>
              </a:extLst>
            </p:cNvPr>
            <p:cNvSpPr txBox="1">
              <a:spLocks noChangeArrowheads="1"/>
            </p:cNvSpPr>
            <p:nvPr/>
          </p:nvSpPr>
          <p:spPr bwMode="auto">
            <a:xfrm>
              <a:off x="7773538" y="3037917"/>
              <a:ext cx="990600" cy="1143000"/>
            </a:xfrm>
            <a:prstGeom prst="rect">
              <a:avLst/>
            </a:prstGeom>
            <a:solidFill>
              <a:schemeClr val="bg1"/>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Bộ điều khiển</a:t>
              </a:r>
            </a:p>
          </p:txBody>
        </p:sp>
        <p:sp>
          <p:nvSpPr>
            <p:cNvPr id="13" name="Text Box 8">
              <a:extLst>
                <a:ext uri="{FF2B5EF4-FFF2-40B4-BE49-F238E27FC236}">
                  <a16:creationId xmlns:a16="http://schemas.microsoft.com/office/drawing/2014/main" id="{071263C2-9109-4425-97C4-491F7C38CB75}"/>
                </a:ext>
              </a:extLst>
            </p:cNvPr>
            <p:cNvSpPr txBox="1">
              <a:spLocks noChangeArrowheads="1"/>
            </p:cNvSpPr>
            <p:nvPr/>
          </p:nvSpPr>
          <p:spPr bwMode="auto">
            <a:xfrm>
              <a:off x="9254322" y="3037917"/>
              <a:ext cx="990600" cy="1143000"/>
            </a:xfrm>
            <a:prstGeom prst="rect">
              <a:avLst/>
            </a:prstGeom>
            <a:solidFill>
              <a:schemeClr val="bg1"/>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Bộ số học /</a:t>
              </a:r>
            </a:p>
            <a:p>
              <a:pPr algn="ctr" defTabSz="457200" eaLnBrk="0" fontAlgn="base" hangingPunct="0">
                <a:spcBef>
                  <a:spcPct val="0"/>
                </a:spcBef>
                <a:spcAft>
                  <a:spcPct val="0"/>
                </a:spcAft>
                <a:buSzPct val="100000"/>
              </a:pPr>
              <a:r>
                <a:rPr lang="en-US" altLang="en-US" sz="2200">
                  <a:solidFill>
                    <a:schemeClr val="tx1"/>
                  </a:solidFill>
                  <a:latin typeface="+mn-lt"/>
                </a:rPr>
                <a:t>lôgic</a:t>
              </a:r>
            </a:p>
          </p:txBody>
        </p:sp>
        <p:sp>
          <p:nvSpPr>
            <p:cNvPr id="15" name="Text Box 10">
              <a:extLst>
                <a:ext uri="{FF2B5EF4-FFF2-40B4-BE49-F238E27FC236}">
                  <a16:creationId xmlns:a16="http://schemas.microsoft.com/office/drawing/2014/main" id="{080634B8-5597-497B-AA85-AA3BF4418701}"/>
                </a:ext>
              </a:extLst>
            </p:cNvPr>
            <p:cNvSpPr txBox="1">
              <a:spLocks noChangeArrowheads="1"/>
            </p:cNvSpPr>
            <p:nvPr/>
          </p:nvSpPr>
          <p:spPr bwMode="auto">
            <a:xfrm>
              <a:off x="7468738" y="4739785"/>
              <a:ext cx="3048000" cy="531812"/>
            </a:xfrm>
            <a:prstGeom prst="rect">
              <a:avLst/>
            </a:prstGeom>
            <a:solidFill>
              <a:srgbClr val="FFFF00"/>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Bộ nhớ trong</a:t>
              </a:r>
            </a:p>
          </p:txBody>
        </p:sp>
        <p:sp>
          <p:nvSpPr>
            <p:cNvPr id="16" name="Line 11">
              <a:extLst>
                <a:ext uri="{FF2B5EF4-FFF2-40B4-BE49-F238E27FC236}">
                  <a16:creationId xmlns:a16="http://schemas.microsoft.com/office/drawing/2014/main" id="{20CE0A2F-2E4A-49F3-B37A-5B085E9AC6C9}"/>
                </a:ext>
              </a:extLst>
            </p:cNvPr>
            <p:cNvSpPr>
              <a:spLocks noChangeShapeType="1"/>
            </p:cNvSpPr>
            <p:nvPr/>
          </p:nvSpPr>
          <p:spPr bwMode="auto">
            <a:xfrm>
              <a:off x="8305352" y="4357197"/>
              <a:ext cx="1587" cy="304800"/>
            </a:xfrm>
            <a:prstGeom prst="line">
              <a:avLst/>
            </a:prstGeom>
            <a:noFill/>
            <a:ln w="3816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7" name="Line 12">
              <a:extLst>
                <a:ext uri="{FF2B5EF4-FFF2-40B4-BE49-F238E27FC236}">
                  <a16:creationId xmlns:a16="http://schemas.microsoft.com/office/drawing/2014/main" id="{C36D04B9-7321-4E07-A9E8-EA11E68DDC91}"/>
                </a:ext>
              </a:extLst>
            </p:cNvPr>
            <p:cNvSpPr>
              <a:spLocks noChangeShapeType="1"/>
            </p:cNvSpPr>
            <p:nvPr/>
          </p:nvSpPr>
          <p:spPr bwMode="auto">
            <a:xfrm flipV="1">
              <a:off x="9751564" y="4355611"/>
              <a:ext cx="3175" cy="307975"/>
            </a:xfrm>
            <a:prstGeom prst="line">
              <a:avLst/>
            </a:prstGeom>
            <a:noFill/>
            <a:ln w="3816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18" name="Text Box 13">
              <a:extLst>
                <a:ext uri="{FF2B5EF4-FFF2-40B4-BE49-F238E27FC236}">
                  <a16:creationId xmlns:a16="http://schemas.microsoft.com/office/drawing/2014/main" id="{7F3607A7-6876-469A-9B3A-F0A24A920757}"/>
                </a:ext>
              </a:extLst>
            </p:cNvPr>
            <p:cNvSpPr txBox="1">
              <a:spLocks noChangeArrowheads="1"/>
            </p:cNvSpPr>
            <p:nvPr/>
          </p:nvSpPr>
          <p:spPr bwMode="auto">
            <a:xfrm>
              <a:off x="7468738" y="851997"/>
              <a:ext cx="2971800" cy="533400"/>
            </a:xfrm>
            <a:prstGeom prst="rect">
              <a:avLst/>
            </a:prstGeom>
            <a:solidFill>
              <a:srgbClr val="FD8073"/>
            </a:solidFill>
            <a:ln w="38160" cap="flat">
              <a:solidFill>
                <a:schemeClr val="tx1"/>
              </a:solidFill>
              <a:miter lim="800000"/>
              <a:headEnd/>
              <a:tailEnd/>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 PL SungtiL GB" charset="0"/>
                </a:defRPr>
              </a:lvl9pPr>
            </a:lstStyle>
            <a:p>
              <a:pPr algn="ctr" defTabSz="457200" eaLnBrk="0" fontAlgn="base" hangingPunct="0">
                <a:spcBef>
                  <a:spcPct val="0"/>
                </a:spcBef>
                <a:spcAft>
                  <a:spcPct val="0"/>
                </a:spcAft>
                <a:buSzPct val="100000"/>
              </a:pPr>
              <a:r>
                <a:rPr lang="en-US" altLang="en-US" sz="2200">
                  <a:solidFill>
                    <a:schemeClr val="tx1"/>
                  </a:solidFill>
                  <a:latin typeface="+mn-lt"/>
                </a:rPr>
                <a:t>Bộ nhớ ngoài</a:t>
              </a:r>
            </a:p>
          </p:txBody>
        </p:sp>
        <p:sp>
          <p:nvSpPr>
            <p:cNvPr id="19" name="Line 14">
              <a:extLst>
                <a:ext uri="{FF2B5EF4-FFF2-40B4-BE49-F238E27FC236}">
                  <a16:creationId xmlns:a16="http://schemas.microsoft.com/office/drawing/2014/main" id="{3427438D-D3EE-47BB-AFF0-C3A869CDE4A1}"/>
                </a:ext>
              </a:extLst>
            </p:cNvPr>
            <p:cNvSpPr>
              <a:spLocks noChangeShapeType="1"/>
            </p:cNvSpPr>
            <p:nvPr/>
          </p:nvSpPr>
          <p:spPr bwMode="auto">
            <a:xfrm flipV="1">
              <a:off x="8419652" y="1383811"/>
              <a:ext cx="1587" cy="384175"/>
            </a:xfrm>
            <a:prstGeom prst="line">
              <a:avLst/>
            </a:prstGeom>
            <a:noFill/>
            <a:ln w="28440" cap="flat">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20" name="Line 15">
              <a:extLst>
                <a:ext uri="{FF2B5EF4-FFF2-40B4-BE49-F238E27FC236}">
                  <a16:creationId xmlns:a16="http://schemas.microsoft.com/office/drawing/2014/main" id="{07478D00-F627-42B6-8A56-3CC121784380}"/>
                </a:ext>
              </a:extLst>
            </p:cNvPr>
            <p:cNvSpPr>
              <a:spLocks noChangeShapeType="1"/>
            </p:cNvSpPr>
            <p:nvPr/>
          </p:nvSpPr>
          <p:spPr bwMode="auto">
            <a:xfrm flipV="1">
              <a:off x="9449939" y="1383811"/>
              <a:ext cx="3175" cy="384175"/>
            </a:xfrm>
            <a:prstGeom prst="line">
              <a:avLst/>
            </a:prstGeom>
            <a:noFill/>
            <a:ln w="28440" cap="flat">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57200" eaLnBrk="0" fontAlgn="base" hangingPunct="0">
                <a:spcBef>
                  <a:spcPct val="0"/>
                </a:spcBef>
                <a:spcAft>
                  <a:spcPct val="0"/>
                </a:spcAft>
                <a:buClr>
                  <a:srgbClr val="000000"/>
                </a:buClr>
                <a:buSzPct val="100000"/>
                <a:buFont typeface="Times New Roman" panose="02020603050405020304" pitchFamily="18" charset="0"/>
                <a:buNone/>
              </a:pPr>
              <a:endParaRPr lang="en-US"/>
            </a:p>
          </p:txBody>
        </p:sp>
        <p:sp>
          <p:nvSpPr>
            <p:cNvPr id="21" name="TextBox 20">
              <a:extLst>
                <a:ext uri="{FF2B5EF4-FFF2-40B4-BE49-F238E27FC236}">
                  <a16:creationId xmlns:a16="http://schemas.microsoft.com/office/drawing/2014/main" id="{242909EC-EF05-43EE-9BE2-EFDC3F0C2D53}"/>
                </a:ext>
              </a:extLst>
            </p:cNvPr>
            <p:cNvSpPr txBox="1"/>
            <p:nvPr/>
          </p:nvSpPr>
          <p:spPr>
            <a:xfrm>
              <a:off x="7984577" y="1921629"/>
              <a:ext cx="2039341" cy="430887"/>
            </a:xfrm>
            <a:prstGeom prst="rect">
              <a:avLst/>
            </a:prstGeom>
            <a:noFill/>
          </p:spPr>
          <p:txBody>
            <a:bodyPr wrap="none" rtlCol="0">
              <a:spAutoFit/>
            </a:bodyPr>
            <a:lstStyle/>
            <a:p>
              <a:r>
                <a:rPr lang="en-US" sz="2200" b="1"/>
                <a:t>Bản mạch chính</a:t>
              </a:r>
            </a:p>
          </p:txBody>
        </p:sp>
      </p:grpSp>
      <p:sp>
        <p:nvSpPr>
          <p:cNvPr id="23" name="TextBox 22">
            <a:extLst>
              <a:ext uri="{FF2B5EF4-FFF2-40B4-BE49-F238E27FC236}">
                <a16:creationId xmlns:a16="http://schemas.microsoft.com/office/drawing/2014/main" id="{B9F166CD-51F5-4929-94BA-52937C5B984F}"/>
              </a:ext>
            </a:extLst>
          </p:cNvPr>
          <p:cNvSpPr txBox="1"/>
          <p:nvPr/>
        </p:nvSpPr>
        <p:spPr>
          <a:xfrm>
            <a:off x="1072206" y="5459616"/>
            <a:ext cx="6227931" cy="954107"/>
          </a:xfrm>
          <a:prstGeom prst="rect">
            <a:avLst/>
          </a:prstGeom>
          <a:noFill/>
        </p:spPr>
        <p:txBody>
          <a:bodyPr wrap="square" rtlCol="0">
            <a:spAutoFit/>
          </a:bodyPr>
          <a:lstStyle/>
          <a:p>
            <a:r>
              <a:rPr lang="en-US" sz="2800">
                <a:solidFill>
                  <a:srgbClr val="0070C0"/>
                </a:solidFill>
              </a:rPr>
              <a:t>Em có biết cụ thể trong thân máy có những bộ phận nào không?</a:t>
            </a:r>
          </a:p>
        </p:txBody>
      </p:sp>
      <p:pic>
        <p:nvPicPr>
          <p:cNvPr id="25" name="Graphic 24" descr="Lightbulb">
            <a:extLst>
              <a:ext uri="{FF2B5EF4-FFF2-40B4-BE49-F238E27FC236}">
                <a16:creationId xmlns:a16="http://schemas.microsoft.com/office/drawing/2014/main" id="{2F4F1F6F-9DDD-4BE8-AE44-8FC7DB5ABC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120" y="5209194"/>
            <a:ext cx="1342981" cy="1342981"/>
          </a:xfrm>
          <a:prstGeom prst="rect">
            <a:avLst/>
          </a:prstGeom>
        </p:spPr>
      </p:pic>
      <p:sp>
        <p:nvSpPr>
          <p:cNvPr id="4" name="Slide Number Placeholder 3">
            <a:extLst>
              <a:ext uri="{FF2B5EF4-FFF2-40B4-BE49-F238E27FC236}">
                <a16:creationId xmlns:a16="http://schemas.microsoft.com/office/drawing/2014/main" id="{77AE63C5-4BC5-B0DD-A880-9BD00718ED3B}"/>
              </a:ext>
            </a:extLst>
          </p:cNvPr>
          <p:cNvSpPr>
            <a:spLocks noGrp="1"/>
          </p:cNvSpPr>
          <p:nvPr>
            <p:ph type="sldNum" sz="quarter" idx="4"/>
          </p:nvPr>
        </p:nvSpPr>
        <p:spPr/>
        <p:txBody>
          <a:bodyPr/>
          <a:lstStyle/>
          <a:p>
            <a:fld id="{294A09A9-5501-47C1-A89A-A340965A2BE2}" type="slidenum">
              <a:rPr lang="en-US" smtClean="0"/>
              <a:pPr/>
              <a:t>1</a:t>
            </a:fld>
            <a:endParaRPr lang="en-US" dirty="0"/>
          </a:p>
        </p:txBody>
      </p:sp>
    </p:spTree>
    <p:extLst>
      <p:ext uri="{BB962C8B-B14F-4D97-AF65-F5344CB8AC3E}">
        <p14:creationId xmlns:p14="http://schemas.microsoft.com/office/powerpoint/2010/main" val="13256085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500" fill="hold"/>
                                        <p:tgtEl>
                                          <p:spTgt spid="22"/>
                                        </p:tgtEl>
                                        <p:attrNameLst>
                                          <p:attrName>ppt_x</p:attrName>
                                        </p:attrNameLst>
                                      </p:cBhvr>
                                      <p:tavLst>
                                        <p:tav tm="0">
                                          <p:val>
                                            <p:strVal val="#ppt_x"/>
                                          </p:val>
                                        </p:tav>
                                        <p:tav tm="100000">
                                          <p:val>
                                            <p:strVal val="#ppt_x"/>
                                          </p:val>
                                        </p:tav>
                                      </p:tavLst>
                                    </p:anim>
                                    <p:anim calcmode="lin" valueType="num">
                                      <p:cBhvr additive="base">
                                        <p:cTn id="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A7EF51-00F1-1325-CC7A-B36A7740852F}"/>
              </a:ext>
            </a:extLst>
          </p:cNvPr>
          <p:cNvSpPr/>
          <p:nvPr/>
        </p:nvSpPr>
        <p:spPr>
          <a:xfrm>
            <a:off x="5489428" y="306404"/>
            <a:ext cx="6531337" cy="2677656"/>
          </a:xfrm>
          <a:prstGeom prst="rect">
            <a:avLst/>
          </a:prstGeom>
        </p:spPr>
        <p:txBody>
          <a:bodyPr wrap="square">
            <a:spAutoFit/>
          </a:bodyPr>
          <a:lstStyle/>
          <a:p>
            <a:r>
              <a:rPr lang="vi-VN" sz="2400">
                <a:solidFill>
                  <a:srgbClr val="0070C0"/>
                </a:solidFill>
              </a:rPr>
              <a:t>Core i9 9900K</a:t>
            </a:r>
          </a:p>
          <a:p>
            <a:r>
              <a:rPr lang="vi-VN" sz="2400">
                <a:solidFill>
                  <a:srgbClr val="0070C0"/>
                </a:solidFill>
              </a:rPr>
              <a:t>SRG19 3.60GHZ</a:t>
            </a:r>
          </a:p>
          <a:p>
            <a:r>
              <a:rPr lang="vi-VN" sz="2400">
                <a:solidFill>
                  <a:srgbClr val="0070C0"/>
                </a:solidFill>
              </a:rPr>
              <a:t>X038H394</a:t>
            </a:r>
          </a:p>
          <a:p>
            <a:r>
              <a:rPr lang="vi-VN" sz="2400">
                <a:solidFill>
                  <a:srgbClr val="0070C0"/>
                </a:solidFill>
              </a:rPr>
              <a:t>Thông tin các thông số:</a:t>
            </a:r>
          </a:p>
          <a:p>
            <a:r>
              <a:rPr lang="vi-VN" sz="2400">
                <a:solidFill>
                  <a:srgbClr val="0070C0"/>
                </a:solidFill>
              </a:rPr>
              <a:t>+ 8 lõi, 16 luồng</a:t>
            </a:r>
          </a:p>
          <a:p>
            <a:r>
              <a:rPr lang="vi-VN" sz="2400">
                <a:solidFill>
                  <a:srgbClr val="0070C0"/>
                </a:solidFill>
              </a:rPr>
              <a:t>+ Tốc độ xung nhịp cơ bản là 3.60GHz</a:t>
            </a:r>
          </a:p>
          <a:p>
            <a:r>
              <a:rPr lang="vi-VN" sz="2400">
                <a:solidFill>
                  <a:srgbClr val="0070C0"/>
                </a:solidFill>
              </a:rPr>
              <a:t>+ Kích thước bộ nhớ đệm: 16MB</a:t>
            </a:r>
            <a:endParaRPr lang="en-US" sz="2400">
              <a:solidFill>
                <a:srgbClr val="0070C0"/>
              </a:solidFill>
            </a:endParaRPr>
          </a:p>
        </p:txBody>
      </p:sp>
      <p:pic>
        <p:nvPicPr>
          <p:cNvPr id="1026" name="Picture 2" descr="CPU intel core I7-4770(3.4GHz, 8M) - Ngọc Nguyễn Care">
            <a:extLst>
              <a:ext uri="{FF2B5EF4-FFF2-40B4-BE49-F238E27FC236}">
                <a16:creationId xmlns:a16="http://schemas.microsoft.com/office/drawing/2014/main" id="{8814D3F6-D754-5EAC-1548-A20745B63B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8" t="17019" r="17072" b="16492"/>
          <a:stretch/>
        </p:blipFill>
        <p:spPr bwMode="auto">
          <a:xfrm>
            <a:off x="143837" y="144544"/>
            <a:ext cx="5198725" cy="526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3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031015" y="232964"/>
            <a:ext cx="4469033" cy="846754"/>
          </a:xfrm>
        </p:spPr>
        <p:txBody>
          <a:bodyPr/>
          <a:lstStyle/>
          <a:p>
            <a:r>
              <a:rPr lang="en-US"/>
              <a:t>b. Bộ nhớ trong</a:t>
            </a:r>
            <a:endParaRPr lang="en-US" dirty="0"/>
          </a:p>
        </p:txBody>
      </p:sp>
      <p:sp>
        <p:nvSpPr>
          <p:cNvPr id="9" name="Content Placeholder 8">
            <a:extLst>
              <a:ext uri="{FF2B5EF4-FFF2-40B4-BE49-F238E27FC236}">
                <a16:creationId xmlns:a16="http://schemas.microsoft.com/office/drawing/2014/main" id="{472FA7B1-CD7F-3646-B44C-91A107A0CBEE}"/>
              </a:ext>
            </a:extLst>
          </p:cNvPr>
          <p:cNvSpPr>
            <a:spLocks noGrp="1"/>
          </p:cNvSpPr>
          <p:nvPr>
            <p:ph idx="11"/>
          </p:nvPr>
        </p:nvSpPr>
        <p:spPr>
          <a:xfrm>
            <a:off x="7836756" y="3609508"/>
            <a:ext cx="2103418" cy="522514"/>
          </a:xfrm>
        </p:spPr>
        <p:txBody>
          <a:bodyPr/>
          <a:lstStyle/>
          <a:p>
            <a:r>
              <a:rPr lang="en-US" sz="2800">
                <a:solidFill>
                  <a:srgbClr val="FB2711"/>
                </a:solidFill>
              </a:rPr>
              <a:t>ROM</a:t>
            </a:r>
            <a:endParaRPr lang="en-US" sz="2800" dirty="0">
              <a:solidFill>
                <a:srgbClr val="FB2711"/>
              </a:solidFill>
            </a:endParaRP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idx="1"/>
          </p:nvPr>
        </p:nvSpPr>
        <p:spPr>
          <a:xfrm>
            <a:off x="5755907" y="4132022"/>
            <a:ext cx="5961922" cy="3319710"/>
          </a:xfrm>
        </p:spPr>
        <p:txBody>
          <a:bodyPr vert="horz" lIns="91440" tIns="45720" rIns="91440" bIns="45720" rtlCol="0" anchor="t">
            <a:noAutofit/>
          </a:bodyPr>
          <a:lstStyle/>
          <a:p>
            <a:r>
              <a:rPr lang="en-US" sz="2400"/>
              <a:t>- ROM có thể l</a:t>
            </a:r>
            <a:r>
              <a:rPr lang="vi-VN" sz="2400"/>
              <a:t>ư</a:t>
            </a:r>
            <a:r>
              <a:rPr lang="en-US" sz="2400"/>
              <a:t>u trữ lâu dài dữ liệu.</a:t>
            </a:r>
          </a:p>
          <a:p>
            <a:r>
              <a:rPr lang="en-US" sz="2400"/>
              <a:t>- Các ch</a:t>
            </a:r>
            <a:r>
              <a:rPr lang="vi-VN" sz="2400"/>
              <a:t>ư</a:t>
            </a:r>
            <a:r>
              <a:rPr lang="en-US" sz="2400"/>
              <a:t>ơng trình ứng dụng chỉ có thể đọc mà không thể ghi hay xóa dữ liệu trong ROM.</a:t>
            </a:r>
          </a:p>
          <a:p>
            <a:r>
              <a:rPr lang="en-US" sz="2400"/>
              <a:t>- Th</a:t>
            </a:r>
            <a:r>
              <a:rPr lang="vi-VN" sz="2400"/>
              <a:t>ư</a:t>
            </a:r>
            <a:r>
              <a:rPr lang="en-US" sz="2400"/>
              <a:t>ờng l</a:t>
            </a:r>
            <a:r>
              <a:rPr lang="vi-VN" sz="2400"/>
              <a:t>ư</a:t>
            </a:r>
            <a:r>
              <a:rPr lang="en-US" sz="2400"/>
              <a:t>u các dữ liệu hệ thống cố định và các ch</a:t>
            </a:r>
            <a:r>
              <a:rPr lang="vi-VN" sz="2400"/>
              <a:t>ư</a:t>
            </a:r>
            <a:r>
              <a:rPr lang="en-US" sz="2400"/>
              <a:t>ơng trình kiểm tra hay khởi động máy tính</a:t>
            </a:r>
          </a:p>
          <a:p>
            <a:endParaRPr lang="en-US" sz="2400"/>
          </a:p>
          <a:p>
            <a:endParaRPr lang="en-US" sz="2400" dirty="0"/>
          </a:p>
          <a:p>
            <a:endParaRPr lang="en-US" sz="2400" dirty="0"/>
          </a:p>
          <a:p>
            <a:endParaRPr lang="en-US" sz="2400" dirty="0"/>
          </a:p>
        </p:txBody>
      </p:sp>
      <p:sp>
        <p:nvSpPr>
          <p:cNvPr id="10" name="Content Placeholder 9">
            <a:extLst>
              <a:ext uri="{FF2B5EF4-FFF2-40B4-BE49-F238E27FC236}">
                <a16:creationId xmlns:a16="http://schemas.microsoft.com/office/drawing/2014/main" id="{585697B7-EBBB-0E4B-AA02-0D3F94821C6E}"/>
              </a:ext>
            </a:extLst>
          </p:cNvPr>
          <p:cNvSpPr>
            <a:spLocks noGrp="1"/>
          </p:cNvSpPr>
          <p:nvPr>
            <p:ph idx="12"/>
          </p:nvPr>
        </p:nvSpPr>
        <p:spPr>
          <a:xfrm>
            <a:off x="1361652" y="3846661"/>
            <a:ext cx="3332129" cy="522514"/>
          </a:xfrm>
        </p:spPr>
        <p:txBody>
          <a:bodyPr/>
          <a:lstStyle/>
          <a:p>
            <a:r>
              <a:rPr lang="en-US" sz="2800">
                <a:solidFill>
                  <a:srgbClr val="FB2711"/>
                </a:solidFill>
              </a:rPr>
              <a:t>RAM</a:t>
            </a:r>
            <a:endParaRPr lang="en-US" sz="2800" dirty="0">
              <a:solidFill>
                <a:srgbClr val="FB2711"/>
              </a:solidFill>
            </a:endParaRP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idx="10"/>
          </p:nvPr>
        </p:nvSpPr>
        <p:spPr>
          <a:xfrm>
            <a:off x="1361651" y="4369176"/>
            <a:ext cx="4068493" cy="1791812"/>
          </a:xfrm>
        </p:spPr>
        <p:txBody>
          <a:bodyPr vert="horz" lIns="91440" tIns="45720" rIns="91440" bIns="45720" rtlCol="0" anchor="t">
            <a:normAutofit/>
          </a:bodyPr>
          <a:lstStyle/>
          <a:p>
            <a:r>
              <a:rPr lang="en-US" sz="2400"/>
              <a:t>- RAM l</a:t>
            </a:r>
            <a:r>
              <a:rPr lang="vi-VN" sz="2400"/>
              <a:t>ư</a:t>
            </a:r>
            <a:r>
              <a:rPr lang="en-US" sz="2400"/>
              <a:t>u trữ tạm thời dữ liệu.</a:t>
            </a:r>
          </a:p>
          <a:p>
            <a:r>
              <a:rPr lang="en-US" sz="2400"/>
              <a:t>- Dùng để ghi dữ liệu trong khi chạy các ch</a:t>
            </a:r>
            <a:r>
              <a:rPr lang="vi-VN" sz="2400"/>
              <a:t>ư</a:t>
            </a:r>
            <a:r>
              <a:rPr lang="en-US" sz="2400"/>
              <a:t>ơng trình.</a:t>
            </a:r>
            <a:endParaRPr lang="en-US" sz="2400" dirty="0"/>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41A10096-C26A-4A97-950A-C1E738A90EC3}" type="slidenum">
              <a:rPr lang="en-US" smtClean="0"/>
              <a:t>11</a:t>
            </a:fld>
            <a:fld id="{D1D2C526-AE08-493B-8EC9-B99C2F6A5DF4}" type="slidenum">
              <a:rPr lang="en-US" smtClean="0"/>
              <a:t>11</a:t>
            </a:fld>
            <a:endParaRPr lang="en-US" dirty="0"/>
          </a:p>
        </p:txBody>
      </p:sp>
      <p:sp>
        <p:nvSpPr>
          <p:cNvPr id="16" name="Rectangle 15">
            <a:extLst>
              <a:ext uri="{FF2B5EF4-FFF2-40B4-BE49-F238E27FC236}">
                <a16:creationId xmlns:a16="http://schemas.microsoft.com/office/drawing/2014/main" id="{12750D79-41B6-48F0-A80D-A62C8311BF0F}"/>
              </a:ext>
            </a:extLst>
          </p:cNvPr>
          <p:cNvSpPr/>
          <p:nvPr/>
        </p:nvSpPr>
        <p:spPr>
          <a:xfrm>
            <a:off x="1514901" y="1079718"/>
            <a:ext cx="9307774" cy="954107"/>
          </a:xfrm>
          <a:prstGeom prst="rect">
            <a:avLst/>
          </a:prstGeom>
        </p:spPr>
        <p:txBody>
          <a:bodyPr wrap="square">
            <a:spAutoFit/>
          </a:bodyPr>
          <a:lstStyle/>
          <a:p>
            <a:r>
              <a:rPr lang="en-US" sz="2800"/>
              <a:t>- </a:t>
            </a:r>
            <a:r>
              <a:rPr lang="vi-VN" sz="2800"/>
              <a:t>Là nơi chương trình được đưa vào để thực hiện và là nơi lưu trữ dữ liệu đang được xử lí.</a:t>
            </a:r>
          </a:p>
        </p:txBody>
      </p:sp>
      <p:pic>
        <p:nvPicPr>
          <p:cNvPr id="18" name="Picture 17">
            <a:extLst>
              <a:ext uri="{FF2B5EF4-FFF2-40B4-BE49-F238E27FC236}">
                <a16:creationId xmlns:a16="http://schemas.microsoft.com/office/drawing/2014/main" id="{B6EF8F52-8279-4A62-85AD-52E3CCB29E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0667" y1="55059" x2="10667" y2="55059"/>
                        <a14:foregroundMark x1="11833" y1="50353" x2="11833" y2="50353"/>
                        <a14:foregroundMark x1="12667" y1="51529" x2="12667" y2="51529"/>
                        <a14:foregroundMark x1="14333" y1="59765" x2="14333" y2="59765"/>
                        <a14:foregroundMark x1="15833" y1="56471" x2="15833" y2="56471"/>
                        <a14:foregroundMark x1="18500" y1="56471" x2="18500" y2="56471"/>
                        <a14:foregroundMark x1="18833" y1="64000" x2="18833" y2="64000"/>
                        <a14:foregroundMark x1="18000" y1="65882" x2="18000" y2="65882"/>
                        <a14:foregroundMark x1="21000" y1="69882" x2="21000" y2="69882"/>
                        <a14:foregroundMark x1="23500" y1="68000" x2="23500" y2="68000"/>
                        <a14:foregroundMark x1="25500" y1="75529" x2="25500" y2="75529"/>
                        <a14:foregroundMark x1="27500" y1="70353" x2="27500" y2="70353"/>
                        <a14:foregroundMark x1="30500" y1="75529" x2="30500" y2="75529"/>
                        <a14:foregroundMark x1="29167" y1="81647" x2="29167" y2="81647"/>
                        <a14:foregroundMark x1="35000" y1="83294" x2="35000" y2="83294"/>
                        <a14:foregroundMark x1="33333" y1="86353" x2="33333" y2="86353"/>
                        <a14:foregroundMark x1="34667" y1="81412" x2="34667" y2="81412"/>
                        <a14:foregroundMark x1="37167" y1="93176" x2="37167" y2="93176"/>
                        <a14:foregroundMark x1="56000" y1="89647" x2="56000" y2="89647"/>
                        <a14:foregroundMark x1="57667" y1="94353" x2="57667" y2="94353"/>
                        <a14:foregroundMark x1="63167" y1="90353" x2="63167" y2="90353"/>
                        <a14:foregroundMark x1="62000" y1="87294" x2="62000" y2="87294"/>
                        <a14:foregroundMark x1="61500" y1="83765" x2="61500" y2="83765"/>
                        <a14:foregroundMark x1="62000" y1="89176" x2="62000" y2="89176"/>
                        <a14:foregroundMark x1="63167" y1="89176" x2="63167" y2="89176"/>
                        <a14:foregroundMark x1="67000" y1="85647" x2="67000" y2="85647"/>
                        <a14:foregroundMark x1="66000" y1="82824" x2="66000" y2="82824"/>
                        <a14:foregroundMark x1="66500" y1="77882" x2="66000" y2="77412"/>
                        <a14:foregroundMark x1="67667" y1="84000" x2="67667" y2="84000"/>
                        <a14:foregroundMark x1="11333" y1="48235" x2="11333" y2="48235"/>
                        <a14:foregroundMark x1="81833" y1="58118" x2="81833" y2="58118"/>
                        <a14:foregroundMark x1="82333" y1="60471" x2="82333" y2="60471"/>
                        <a14:foregroundMark x1="84167" y1="64000" x2="84167" y2="64000"/>
                        <a14:foregroundMark x1="85500" y1="54588" x2="85500" y2="54588"/>
                        <a14:foregroundMark x1="86333" y1="56235" x2="86333" y2="56235"/>
                        <a14:foregroundMark x1="87500" y1="59294" x2="87500" y2="59294"/>
                        <a14:foregroundMark x1="87167" y1="52235" x2="87167" y2="52235"/>
                        <a14:foregroundMark x1="87667" y1="51059" x2="87667" y2="51059"/>
                        <a14:foregroundMark x1="78833" y1="63529" x2="78833" y2="63529"/>
                        <a14:foregroundMark x1="79000" y1="67529" x2="79000" y2="67529"/>
                        <a14:foregroundMark x1="79833" y1="69647" x2="79833" y2="69647"/>
                        <a14:foregroundMark x1="75500" y1="67529" x2="75500" y2="67529"/>
                        <a14:foregroundMark x1="73833" y1="71059" x2="73833" y2="70353"/>
                        <a14:foregroundMark x1="76333" y1="74353" x2="76333" y2="74353"/>
                        <a14:foregroundMark x1="75667" y1="74588" x2="75667" y2="74588"/>
                        <a14:foregroundMark x1="70167" y1="72000" x2="70167" y2="72000"/>
                        <a14:foregroundMark x1="70500" y1="73412" x2="70500" y2="73412"/>
                        <a14:foregroundMark x1="71500" y1="77882" x2="71500" y2="77882"/>
                        <a14:foregroundMark x1="71500" y1="80235" x2="71500" y2="80235"/>
                        <a14:foregroundMark x1="69667" y1="76941" x2="69667" y2="76941"/>
                        <a14:foregroundMark x1="38333" y1="90118" x2="38333" y2="90118"/>
                        <a14:foregroundMark x1="40000" y1="86824" x2="40000" y2="86824"/>
                        <a14:foregroundMark x1="39833" y1="84706" x2="39833" y2="84706"/>
                        <a14:foregroundMark x1="38667" y1="92471" x2="38667" y2="92471"/>
                        <a14:foregroundMark x1="38500" y1="93647" x2="38500" y2="93647"/>
                        <a14:foregroundMark x1="23500" y1="61882" x2="23500" y2="61882"/>
                        <a14:foregroundMark x1="65167" y1="75529" x2="65167" y2="75529"/>
                        <a14:foregroundMark x1="65500" y1="81882" x2="65500" y2="81882"/>
                        <a14:foregroundMark x1="64833" y1="80471" x2="64833" y2="80471"/>
                        <a14:foregroundMark x1="70333" y1="69882" x2="70333" y2="69882"/>
                        <a14:foregroundMark x1="73833" y1="65176" x2="73833" y2="65176"/>
                        <a14:foregroundMark x1="56500" y1="92706" x2="56500" y2="92706"/>
                        <a14:foregroundMark x1="55333" y1="86118" x2="55333" y2="86118"/>
                        <a14:backgroundMark x1="37833" y1="95529" x2="42500" y2="90824"/>
                        <a14:backgroundMark x1="41833" y1="92235" x2="42667" y2="86824"/>
                        <a14:backgroundMark x1="56167" y1="96000" x2="52500" y2="88000"/>
                      </a14:backgroundRemoval>
                    </a14:imgEffect>
                  </a14:imgLayer>
                </a14:imgProps>
              </a:ext>
            </a:extLst>
          </a:blip>
          <a:stretch>
            <a:fillRect/>
          </a:stretch>
        </p:blipFill>
        <p:spPr>
          <a:xfrm>
            <a:off x="7043740" y="1911220"/>
            <a:ext cx="2570671" cy="1820893"/>
          </a:xfrm>
          <a:prstGeom prst="rect">
            <a:avLst/>
          </a:prstGeom>
        </p:spPr>
      </p:pic>
      <p:pic>
        <p:nvPicPr>
          <p:cNvPr id="19" name="Picture 18" descr="A close-up of a computer chip&#10;&#10;Description automatically generated">
            <a:extLst>
              <a:ext uri="{FF2B5EF4-FFF2-40B4-BE49-F238E27FC236}">
                <a16:creationId xmlns:a16="http://schemas.microsoft.com/office/drawing/2014/main" id="{D3DC26B5-D438-491B-80C2-0A094D5D6F31}"/>
              </a:ext>
            </a:extLst>
          </p:cNvPr>
          <p:cNvPicPr>
            <a:picLocks noChangeAspect="1"/>
          </p:cNvPicPr>
          <p:nvPr/>
        </p:nvPicPr>
        <p:blipFill rotWithShape="1">
          <a:blip r:embed="rId5"/>
          <a:srcRect t="38486" b="38384"/>
          <a:stretch/>
        </p:blipFill>
        <p:spPr>
          <a:xfrm>
            <a:off x="153864" y="2404152"/>
            <a:ext cx="5480919" cy="1267741"/>
          </a:xfrm>
          <a:prstGeom prst="rect">
            <a:avLst/>
          </a:prstGeom>
        </p:spPr>
      </p:pic>
    </p:spTree>
    <p:extLst>
      <p:ext uri="{BB962C8B-B14F-4D97-AF65-F5344CB8AC3E}">
        <p14:creationId xmlns:p14="http://schemas.microsoft.com/office/powerpoint/2010/main" val="272150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barn(inVertical)">
                                      <p:cBhvr>
                                        <p:cTn id="33" dur="500"/>
                                        <p:tgtEl>
                                          <p:spTgt spid="10">
                                            <p:txEl>
                                              <p:pRg st="0" end="0"/>
                                            </p:txEl>
                                          </p:spTgt>
                                        </p:tgtEl>
                                      </p:cBhvr>
                                    </p:animEffect>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arn(inVertical)">
                                      <p:cBhvr>
                                        <p:cTn id="39" dur="500"/>
                                        <p:tgtEl>
                                          <p:spTgt spid="9">
                                            <p:txEl>
                                              <p:pRg st="0" end="0"/>
                                            </p:txEl>
                                          </p:spTgt>
                                        </p:tgtEl>
                                      </p:cBhvr>
                                    </p:animEffect>
                                  </p:childTnLst>
                                </p:cTn>
                              </p:par>
                            </p:childTnLst>
                          </p:cTn>
                        </p:par>
                      </p:childTnLst>
                    </p:cTn>
                  </p:par>
                </p:childTnLst>
              </p:cTn>
              <p:nextCondLst>
                <p:cond evt="onClick" delay="0">
                  <p:tgtEl>
                    <p:spTgt spid="18"/>
                  </p:tgtEl>
                </p:cond>
              </p:nextCondLst>
            </p:seq>
          </p:childTnLst>
        </p:cTn>
      </p:par>
    </p:tnLst>
    <p:bldLst>
      <p:bldP spid="9" grpId="0" build="p"/>
      <p:bldP spid="4" grpId="0" build="p"/>
      <p:bldP spid="10"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BC3FE5-882C-4447-9CD7-D2080643E3E0}"/>
              </a:ext>
            </a:extLst>
          </p:cNvPr>
          <p:cNvPicPr>
            <a:picLocks noChangeAspect="1"/>
          </p:cNvPicPr>
          <p:nvPr/>
        </p:nvPicPr>
        <p:blipFill>
          <a:blip r:embed="rId3"/>
          <a:stretch>
            <a:fillRect/>
          </a:stretch>
        </p:blipFill>
        <p:spPr>
          <a:xfrm>
            <a:off x="5689473" y="3898960"/>
            <a:ext cx="2650740" cy="2760738"/>
          </a:xfrm>
          <a:prstGeom prst="rect">
            <a:avLst/>
          </a:prstGeom>
        </p:spPr>
      </p:pic>
      <p:sp>
        <p:nvSpPr>
          <p:cNvPr id="8" name="Title 1">
            <a:extLst>
              <a:ext uri="{FF2B5EF4-FFF2-40B4-BE49-F238E27FC236}">
                <a16:creationId xmlns:a16="http://schemas.microsoft.com/office/drawing/2014/main" id="{44D625DA-B18A-4CD5-B26F-745C57869D99}"/>
              </a:ext>
            </a:extLst>
          </p:cNvPr>
          <p:cNvSpPr txBox="1">
            <a:spLocks/>
          </p:cNvSpPr>
          <p:nvPr/>
        </p:nvSpPr>
        <p:spPr>
          <a:xfrm>
            <a:off x="1358558" y="198302"/>
            <a:ext cx="6223769" cy="84675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4800"/>
              <a:t>b. Bộ nhớ ngoài</a:t>
            </a:r>
            <a:endParaRPr lang="en-US" sz="4800" dirty="0"/>
          </a:p>
        </p:txBody>
      </p:sp>
      <p:sp>
        <p:nvSpPr>
          <p:cNvPr id="9" name="Rectangle 8">
            <a:extLst>
              <a:ext uri="{FF2B5EF4-FFF2-40B4-BE49-F238E27FC236}">
                <a16:creationId xmlns:a16="http://schemas.microsoft.com/office/drawing/2014/main" id="{315FA955-4473-408E-9871-56C1611E4353}"/>
              </a:ext>
            </a:extLst>
          </p:cNvPr>
          <p:cNvSpPr/>
          <p:nvPr/>
        </p:nvSpPr>
        <p:spPr>
          <a:xfrm>
            <a:off x="8030012" y="790417"/>
            <a:ext cx="3921457" cy="353943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800">
                <a:solidFill>
                  <a:schemeClr val="accent1"/>
                </a:solidFill>
              </a:rPr>
              <a:t>- </a:t>
            </a:r>
            <a:r>
              <a:rPr lang="vi-VN" sz="2800">
                <a:solidFill>
                  <a:schemeClr val="accent1"/>
                </a:solidFill>
              </a:rPr>
              <a:t>Là nơi lưu trữ </a:t>
            </a:r>
            <a:r>
              <a:rPr lang="en-US" sz="2800">
                <a:solidFill>
                  <a:schemeClr val="accent1"/>
                </a:solidFill>
              </a:rPr>
              <a:t>lâu dài </a:t>
            </a:r>
            <a:r>
              <a:rPr lang="vi-VN" sz="2800">
                <a:solidFill>
                  <a:schemeClr val="accent1"/>
                </a:solidFill>
              </a:rPr>
              <a:t>dữ liệu.</a:t>
            </a:r>
            <a:endParaRPr lang="en-US" sz="2800">
              <a:solidFill>
                <a:schemeClr val="accent1"/>
              </a:solidFill>
            </a:endParaRPr>
          </a:p>
          <a:p>
            <a:pPr algn="just"/>
            <a:r>
              <a:rPr lang="en-US" sz="2800">
                <a:solidFill>
                  <a:schemeClr val="accent1"/>
                </a:solidFill>
              </a:rPr>
              <a:t>- Bộ nhớ ngoài th</a:t>
            </a:r>
            <a:r>
              <a:rPr lang="vi-VN" sz="2800">
                <a:solidFill>
                  <a:schemeClr val="accent1"/>
                </a:solidFill>
              </a:rPr>
              <a:t>ư</a:t>
            </a:r>
            <a:r>
              <a:rPr lang="en-US" sz="2800">
                <a:solidFill>
                  <a:schemeClr val="accent1"/>
                </a:solidFill>
              </a:rPr>
              <a:t>ờng là đĩa từ (đĩa cứng HDD, đĩa mềm), đĩa thể rắn (SSD), đĩa quang (CD/DVD)</a:t>
            </a:r>
          </a:p>
          <a:p>
            <a:pPr algn="just"/>
            <a:endParaRPr lang="vi-VN" sz="2800">
              <a:solidFill>
                <a:schemeClr val="accent1"/>
              </a:solidFill>
            </a:endParaRPr>
          </a:p>
        </p:txBody>
      </p:sp>
      <p:pic>
        <p:nvPicPr>
          <p:cNvPr id="15" name="Picture 14">
            <a:extLst>
              <a:ext uri="{FF2B5EF4-FFF2-40B4-BE49-F238E27FC236}">
                <a16:creationId xmlns:a16="http://schemas.microsoft.com/office/drawing/2014/main" id="{69602528-FDAB-4AB2-99FF-187725D906A0}"/>
              </a:ext>
            </a:extLst>
          </p:cNvPr>
          <p:cNvPicPr>
            <a:picLocks noChangeAspect="1"/>
          </p:cNvPicPr>
          <p:nvPr/>
        </p:nvPicPr>
        <p:blipFill>
          <a:blip r:embed="rId4"/>
          <a:stretch>
            <a:fillRect/>
          </a:stretch>
        </p:blipFill>
        <p:spPr>
          <a:xfrm>
            <a:off x="39381" y="4205633"/>
            <a:ext cx="3487731" cy="1975375"/>
          </a:xfrm>
          <a:prstGeom prst="rect">
            <a:avLst/>
          </a:prstGeom>
        </p:spPr>
      </p:pic>
      <p:pic>
        <p:nvPicPr>
          <p:cNvPr id="16" name="Picture 15">
            <a:extLst>
              <a:ext uri="{FF2B5EF4-FFF2-40B4-BE49-F238E27FC236}">
                <a16:creationId xmlns:a16="http://schemas.microsoft.com/office/drawing/2014/main" id="{578A2011-282B-47EA-9CB7-A14BFCD3025B}"/>
              </a:ext>
            </a:extLst>
          </p:cNvPr>
          <p:cNvPicPr>
            <a:picLocks noChangeAspect="1"/>
          </p:cNvPicPr>
          <p:nvPr/>
        </p:nvPicPr>
        <p:blipFill rotWithShape="1">
          <a:blip r:embed="rId5"/>
          <a:srcRect t="10497" b="5523"/>
          <a:stretch/>
        </p:blipFill>
        <p:spPr>
          <a:xfrm>
            <a:off x="2888803" y="1222401"/>
            <a:ext cx="3034326" cy="2099258"/>
          </a:xfrm>
          <a:prstGeom prst="rect">
            <a:avLst/>
          </a:prstGeom>
        </p:spPr>
      </p:pic>
      <p:pic>
        <p:nvPicPr>
          <p:cNvPr id="17" name="Picture 16">
            <a:extLst>
              <a:ext uri="{FF2B5EF4-FFF2-40B4-BE49-F238E27FC236}">
                <a16:creationId xmlns:a16="http://schemas.microsoft.com/office/drawing/2014/main" id="{58348540-9453-4A97-A743-5BF39AC4958C}"/>
              </a:ext>
            </a:extLst>
          </p:cNvPr>
          <p:cNvPicPr>
            <a:picLocks noChangeAspect="1"/>
          </p:cNvPicPr>
          <p:nvPr/>
        </p:nvPicPr>
        <p:blipFill>
          <a:blip r:embed="rId6"/>
          <a:stretch>
            <a:fillRect/>
          </a:stretch>
        </p:blipFill>
        <p:spPr>
          <a:xfrm>
            <a:off x="6082957" y="1276265"/>
            <a:ext cx="1863772" cy="1863772"/>
          </a:xfrm>
          <a:prstGeom prst="rect">
            <a:avLst/>
          </a:prstGeom>
        </p:spPr>
      </p:pic>
      <p:pic>
        <p:nvPicPr>
          <p:cNvPr id="18" name="Picture 17">
            <a:extLst>
              <a:ext uri="{FF2B5EF4-FFF2-40B4-BE49-F238E27FC236}">
                <a16:creationId xmlns:a16="http://schemas.microsoft.com/office/drawing/2014/main" id="{DB80424E-7884-4DCC-AB4A-E04FDAB9E6F1}"/>
              </a:ext>
            </a:extLst>
          </p:cNvPr>
          <p:cNvPicPr>
            <a:picLocks noChangeAspect="1"/>
          </p:cNvPicPr>
          <p:nvPr/>
        </p:nvPicPr>
        <p:blipFill rotWithShape="1">
          <a:blip r:embed="rId7"/>
          <a:srcRect l="18796" t="27254" r="18921" b="27851"/>
          <a:stretch/>
        </p:blipFill>
        <p:spPr>
          <a:xfrm>
            <a:off x="177421" y="1380877"/>
            <a:ext cx="2528581" cy="1822670"/>
          </a:xfrm>
          <a:prstGeom prst="rect">
            <a:avLst/>
          </a:prstGeom>
        </p:spPr>
      </p:pic>
      <p:pic>
        <p:nvPicPr>
          <p:cNvPr id="19" name="Picture 18">
            <a:extLst>
              <a:ext uri="{FF2B5EF4-FFF2-40B4-BE49-F238E27FC236}">
                <a16:creationId xmlns:a16="http://schemas.microsoft.com/office/drawing/2014/main" id="{EAC75836-0D57-4CD1-A717-AB1955322BA8}"/>
              </a:ext>
            </a:extLst>
          </p:cNvPr>
          <p:cNvPicPr>
            <a:picLocks noChangeAspect="1"/>
          </p:cNvPicPr>
          <p:nvPr/>
        </p:nvPicPr>
        <p:blipFill rotWithShape="1">
          <a:blip r:embed="rId8"/>
          <a:srcRect l="8248" t="21044" r="7970" b="15889"/>
          <a:stretch/>
        </p:blipFill>
        <p:spPr>
          <a:xfrm>
            <a:off x="3527112" y="4580924"/>
            <a:ext cx="1985752" cy="1494764"/>
          </a:xfrm>
          <a:prstGeom prst="rect">
            <a:avLst/>
          </a:prstGeom>
        </p:spPr>
      </p:pic>
      <p:sp>
        <p:nvSpPr>
          <p:cNvPr id="21" name="TextBox 20">
            <a:extLst>
              <a:ext uri="{FF2B5EF4-FFF2-40B4-BE49-F238E27FC236}">
                <a16:creationId xmlns:a16="http://schemas.microsoft.com/office/drawing/2014/main" id="{431F7F90-9DF3-40C0-BC4D-1902C03E0FC1}"/>
              </a:ext>
            </a:extLst>
          </p:cNvPr>
          <p:cNvSpPr txBox="1"/>
          <p:nvPr/>
        </p:nvSpPr>
        <p:spPr>
          <a:xfrm>
            <a:off x="1023371" y="3348005"/>
            <a:ext cx="670376" cy="461665"/>
          </a:xfrm>
          <a:prstGeom prst="rect">
            <a:avLst/>
          </a:prstGeom>
          <a:noFill/>
        </p:spPr>
        <p:txBody>
          <a:bodyPr wrap="none" rtlCol="0">
            <a:spAutoFit/>
          </a:bodyPr>
          <a:lstStyle/>
          <a:p>
            <a:r>
              <a:rPr lang="en-US" sz="2400" b="1">
                <a:solidFill>
                  <a:srgbClr val="FB2711"/>
                </a:solidFill>
              </a:rPr>
              <a:t>SSD</a:t>
            </a:r>
          </a:p>
        </p:txBody>
      </p:sp>
      <p:sp>
        <p:nvSpPr>
          <p:cNvPr id="22" name="TextBox 21">
            <a:extLst>
              <a:ext uri="{FF2B5EF4-FFF2-40B4-BE49-F238E27FC236}">
                <a16:creationId xmlns:a16="http://schemas.microsoft.com/office/drawing/2014/main" id="{37CA8451-3474-4D5B-8082-C323E883F952}"/>
              </a:ext>
            </a:extLst>
          </p:cNvPr>
          <p:cNvSpPr txBox="1"/>
          <p:nvPr/>
        </p:nvSpPr>
        <p:spPr>
          <a:xfrm>
            <a:off x="4063977" y="3356729"/>
            <a:ext cx="766557" cy="461665"/>
          </a:xfrm>
          <a:prstGeom prst="rect">
            <a:avLst/>
          </a:prstGeom>
          <a:noFill/>
        </p:spPr>
        <p:txBody>
          <a:bodyPr wrap="none" rtlCol="0">
            <a:spAutoFit/>
          </a:bodyPr>
          <a:lstStyle/>
          <a:p>
            <a:r>
              <a:rPr lang="en-US" sz="2400" b="1">
                <a:solidFill>
                  <a:srgbClr val="FB2711"/>
                </a:solidFill>
              </a:rPr>
              <a:t>HDD</a:t>
            </a:r>
          </a:p>
        </p:txBody>
      </p:sp>
      <p:sp>
        <p:nvSpPr>
          <p:cNvPr id="23" name="TextBox 22">
            <a:extLst>
              <a:ext uri="{FF2B5EF4-FFF2-40B4-BE49-F238E27FC236}">
                <a16:creationId xmlns:a16="http://schemas.microsoft.com/office/drawing/2014/main" id="{91CD3AD7-866D-40A2-824F-3D8E35D12E4C}"/>
              </a:ext>
            </a:extLst>
          </p:cNvPr>
          <p:cNvSpPr txBox="1"/>
          <p:nvPr/>
        </p:nvSpPr>
        <p:spPr>
          <a:xfrm>
            <a:off x="6481062" y="3255673"/>
            <a:ext cx="1241365" cy="461665"/>
          </a:xfrm>
          <a:prstGeom prst="rect">
            <a:avLst/>
          </a:prstGeom>
          <a:noFill/>
        </p:spPr>
        <p:txBody>
          <a:bodyPr wrap="none" rtlCol="0">
            <a:spAutoFit/>
          </a:bodyPr>
          <a:lstStyle/>
          <a:p>
            <a:r>
              <a:rPr lang="en-US" sz="2400" b="1">
                <a:solidFill>
                  <a:srgbClr val="FB2711"/>
                </a:solidFill>
              </a:rPr>
              <a:t>CD/DVD</a:t>
            </a:r>
          </a:p>
        </p:txBody>
      </p:sp>
      <p:sp>
        <p:nvSpPr>
          <p:cNvPr id="24" name="TextBox 23">
            <a:extLst>
              <a:ext uri="{FF2B5EF4-FFF2-40B4-BE49-F238E27FC236}">
                <a16:creationId xmlns:a16="http://schemas.microsoft.com/office/drawing/2014/main" id="{EE2E67A1-0367-4A23-8DD4-D812931D61BD}"/>
              </a:ext>
            </a:extLst>
          </p:cNvPr>
          <p:cNvSpPr txBox="1"/>
          <p:nvPr/>
        </p:nvSpPr>
        <p:spPr>
          <a:xfrm>
            <a:off x="1125836" y="6209371"/>
            <a:ext cx="704039" cy="461665"/>
          </a:xfrm>
          <a:prstGeom prst="rect">
            <a:avLst/>
          </a:prstGeom>
          <a:noFill/>
        </p:spPr>
        <p:txBody>
          <a:bodyPr wrap="none" rtlCol="0">
            <a:spAutoFit/>
          </a:bodyPr>
          <a:lstStyle/>
          <a:p>
            <a:r>
              <a:rPr lang="en-US" sz="2400" b="1">
                <a:solidFill>
                  <a:srgbClr val="FB2711"/>
                </a:solidFill>
              </a:rPr>
              <a:t>USB</a:t>
            </a:r>
          </a:p>
        </p:txBody>
      </p:sp>
      <p:sp>
        <p:nvSpPr>
          <p:cNvPr id="25" name="TextBox 24">
            <a:extLst>
              <a:ext uri="{FF2B5EF4-FFF2-40B4-BE49-F238E27FC236}">
                <a16:creationId xmlns:a16="http://schemas.microsoft.com/office/drawing/2014/main" id="{69825741-2223-4174-8F8C-584CF595FA83}"/>
              </a:ext>
            </a:extLst>
          </p:cNvPr>
          <p:cNvSpPr txBox="1"/>
          <p:nvPr/>
        </p:nvSpPr>
        <p:spPr>
          <a:xfrm>
            <a:off x="3841160" y="6295424"/>
            <a:ext cx="1353256" cy="461665"/>
          </a:xfrm>
          <a:prstGeom prst="rect">
            <a:avLst/>
          </a:prstGeom>
          <a:noFill/>
        </p:spPr>
        <p:txBody>
          <a:bodyPr wrap="none" rtlCol="0">
            <a:spAutoFit/>
          </a:bodyPr>
          <a:lstStyle/>
          <a:p>
            <a:r>
              <a:rPr lang="en-US" sz="2400" b="1">
                <a:solidFill>
                  <a:srgbClr val="FB2711"/>
                </a:solidFill>
              </a:rPr>
              <a:t>THẺ NHỚ</a:t>
            </a:r>
          </a:p>
        </p:txBody>
      </p:sp>
      <p:sp>
        <p:nvSpPr>
          <p:cNvPr id="26" name="TextBox 25">
            <a:extLst>
              <a:ext uri="{FF2B5EF4-FFF2-40B4-BE49-F238E27FC236}">
                <a16:creationId xmlns:a16="http://schemas.microsoft.com/office/drawing/2014/main" id="{432D855F-4F6A-4B0D-B3A6-D989A9C9E103}"/>
              </a:ext>
            </a:extLst>
          </p:cNvPr>
          <p:cNvSpPr txBox="1"/>
          <p:nvPr/>
        </p:nvSpPr>
        <p:spPr>
          <a:xfrm>
            <a:off x="6397866" y="6327763"/>
            <a:ext cx="1407758" cy="461665"/>
          </a:xfrm>
          <a:prstGeom prst="rect">
            <a:avLst/>
          </a:prstGeom>
          <a:noFill/>
        </p:spPr>
        <p:txBody>
          <a:bodyPr wrap="none" rtlCol="0">
            <a:spAutoFit/>
          </a:bodyPr>
          <a:lstStyle/>
          <a:p>
            <a:r>
              <a:rPr lang="en-US" sz="2400" b="1">
                <a:solidFill>
                  <a:srgbClr val="FB2711"/>
                </a:solidFill>
              </a:rPr>
              <a:t>ĐĨA MỀM</a:t>
            </a:r>
          </a:p>
        </p:txBody>
      </p:sp>
    </p:spTree>
    <p:extLst>
      <p:ext uri="{BB962C8B-B14F-4D97-AF65-F5344CB8AC3E}">
        <p14:creationId xmlns:p14="http://schemas.microsoft.com/office/powerpoint/2010/main" val="926184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nextCondLst>
                <p:cond evt="onClick" delay="0">
                  <p:tgtEl>
                    <p:spTgt spid="20"/>
                  </p:tgtEl>
                </p:cond>
              </p:nextCondLst>
            </p:seq>
          </p:childTnLst>
        </p:cTn>
      </p:par>
    </p:tnLst>
    <p:bldLst>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Ổ cứng HDD là gì? Cấu tạo và phân loại ổ cứng HDD">
            <a:extLst>
              <a:ext uri="{FF2B5EF4-FFF2-40B4-BE49-F238E27FC236}">
                <a16:creationId xmlns:a16="http://schemas.microsoft.com/office/drawing/2014/main" id="{DF494689-D5ED-82C5-FA0D-F9C6905682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0880" y="1047750"/>
            <a:ext cx="6667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Ổ cứng Seagate HDD 1TB (1000GB)">
            <a:extLst>
              <a:ext uri="{FF2B5EF4-FFF2-40B4-BE49-F238E27FC236}">
                <a16:creationId xmlns:a16="http://schemas.microsoft.com/office/drawing/2014/main" id="{D814889B-CB51-FCFB-6CA0-4FE1E57D05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Ổ cứng (HDD) là gì? Ưu nhược điểm của HDD">
            <a:extLst>
              <a:ext uri="{FF2B5EF4-FFF2-40B4-BE49-F238E27FC236}">
                <a16:creationId xmlns:a16="http://schemas.microsoft.com/office/drawing/2014/main" id="{FC50E46B-5D9B-E035-F01E-B7D8784D692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Ổ cứng Seagate HDD 1TB (1000GB)">
            <a:extLst>
              <a:ext uri="{FF2B5EF4-FFF2-40B4-BE49-F238E27FC236}">
                <a16:creationId xmlns:a16="http://schemas.microsoft.com/office/drawing/2014/main" id="{7CF2016F-B287-C204-77AC-DF99CF88216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128" y="89535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090B0D-D673-7AB9-9580-9D8C62D70E25}"/>
              </a:ext>
            </a:extLst>
          </p:cNvPr>
          <p:cNvSpPr txBox="1"/>
          <p:nvPr/>
        </p:nvSpPr>
        <p:spPr>
          <a:xfrm>
            <a:off x="2326845" y="483710"/>
            <a:ext cx="6171048" cy="646331"/>
          </a:xfrm>
          <a:prstGeom prst="rect">
            <a:avLst/>
          </a:prstGeom>
          <a:noFill/>
        </p:spPr>
        <p:txBody>
          <a:bodyPr wrap="none" rtlCol="0">
            <a:spAutoFit/>
          </a:bodyPr>
          <a:lstStyle/>
          <a:p>
            <a:r>
              <a:rPr lang="en-US" sz="3600" b="1">
                <a:solidFill>
                  <a:srgbClr val="FB2711"/>
                </a:solidFill>
              </a:rPr>
              <a:t>Ổ cứng HDD (hard disk drive)</a:t>
            </a:r>
          </a:p>
        </p:txBody>
      </p:sp>
      <p:sp>
        <p:nvSpPr>
          <p:cNvPr id="3" name="TextBox 2">
            <a:extLst>
              <a:ext uri="{FF2B5EF4-FFF2-40B4-BE49-F238E27FC236}">
                <a16:creationId xmlns:a16="http://schemas.microsoft.com/office/drawing/2014/main" id="{01CD549E-02F5-3FF2-8753-A1092F27FF2E}"/>
              </a:ext>
            </a:extLst>
          </p:cNvPr>
          <p:cNvSpPr txBox="1"/>
          <p:nvPr/>
        </p:nvSpPr>
        <p:spPr>
          <a:xfrm>
            <a:off x="409265" y="5621725"/>
            <a:ext cx="10579115" cy="1200329"/>
          </a:xfrm>
          <a:prstGeom prst="rect">
            <a:avLst/>
          </a:prstGeom>
          <a:noFill/>
        </p:spPr>
        <p:txBody>
          <a:bodyPr wrap="none" rtlCol="0">
            <a:spAutoFit/>
          </a:bodyPr>
          <a:lstStyle/>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Đặc điểm: Dung lượng lớn, giá rẻ, có tiếng ồn, </a:t>
            </a:r>
          </a:p>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dễ hư hại vật lý, kích thước lớn 1T trở lên, tốc độ thấp</a:t>
            </a:r>
          </a:p>
        </p:txBody>
      </p:sp>
    </p:spTree>
    <p:extLst>
      <p:ext uri="{BB962C8B-B14F-4D97-AF65-F5344CB8AC3E}">
        <p14:creationId xmlns:p14="http://schemas.microsoft.com/office/powerpoint/2010/main" val="11377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F90D8E-FA09-C93F-E07E-69482BFAAF7E}"/>
              </a:ext>
            </a:extLst>
          </p:cNvPr>
          <p:cNvPicPr>
            <a:picLocks noChangeAspect="1"/>
          </p:cNvPicPr>
          <p:nvPr/>
        </p:nvPicPr>
        <p:blipFill rotWithShape="1">
          <a:blip r:embed="rId3"/>
          <a:srcRect l="18796" t="27254" r="18921" b="27851"/>
          <a:stretch/>
        </p:blipFill>
        <p:spPr>
          <a:xfrm>
            <a:off x="177421" y="-304856"/>
            <a:ext cx="4867190" cy="3508403"/>
          </a:xfrm>
          <a:prstGeom prst="rect">
            <a:avLst/>
          </a:prstGeom>
        </p:spPr>
      </p:pic>
      <p:sp>
        <p:nvSpPr>
          <p:cNvPr id="5" name="TextBox 4">
            <a:extLst>
              <a:ext uri="{FF2B5EF4-FFF2-40B4-BE49-F238E27FC236}">
                <a16:creationId xmlns:a16="http://schemas.microsoft.com/office/drawing/2014/main" id="{BED839F6-4D8D-F408-49E0-FCA21F88858C}"/>
              </a:ext>
            </a:extLst>
          </p:cNvPr>
          <p:cNvSpPr txBox="1"/>
          <p:nvPr/>
        </p:nvSpPr>
        <p:spPr>
          <a:xfrm>
            <a:off x="5044611" y="458161"/>
            <a:ext cx="6832315" cy="646331"/>
          </a:xfrm>
          <a:prstGeom prst="rect">
            <a:avLst/>
          </a:prstGeom>
          <a:noFill/>
        </p:spPr>
        <p:txBody>
          <a:bodyPr wrap="square" rtlCol="0">
            <a:spAutoFit/>
          </a:bodyPr>
          <a:lstStyle/>
          <a:p>
            <a:r>
              <a:rPr lang="en-US" sz="3600" b="1">
                <a:solidFill>
                  <a:srgbClr val="FB2711"/>
                </a:solidFill>
              </a:rPr>
              <a:t>Ổ cứng SSD (Solid State drive)</a:t>
            </a:r>
          </a:p>
        </p:txBody>
      </p:sp>
      <p:sp>
        <p:nvSpPr>
          <p:cNvPr id="6" name="TextBox 5">
            <a:extLst>
              <a:ext uri="{FF2B5EF4-FFF2-40B4-BE49-F238E27FC236}">
                <a16:creationId xmlns:a16="http://schemas.microsoft.com/office/drawing/2014/main" id="{9B1AB8A6-16AB-6E8A-538F-815F1329C91E}"/>
              </a:ext>
            </a:extLst>
          </p:cNvPr>
          <p:cNvSpPr txBox="1"/>
          <p:nvPr/>
        </p:nvSpPr>
        <p:spPr>
          <a:xfrm>
            <a:off x="328158" y="3203547"/>
            <a:ext cx="7829523" cy="1754326"/>
          </a:xfrm>
          <a:prstGeom prst="rect">
            <a:avLst/>
          </a:prstGeom>
          <a:noFill/>
        </p:spPr>
        <p:txBody>
          <a:bodyPr wrap="square" rtlCol="0">
            <a:spAutoFit/>
          </a:bodyPr>
          <a:lstStyle/>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Đặc điểm: Dung lượng thấp (240GB, 500GB), tốc độ xử lí cao, giá thành cao, không gây ồn, khó hư hại vật lý.</a:t>
            </a:r>
          </a:p>
        </p:txBody>
      </p:sp>
    </p:spTree>
    <p:extLst>
      <p:ext uri="{BB962C8B-B14F-4D97-AF65-F5344CB8AC3E}">
        <p14:creationId xmlns:p14="http://schemas.microsoft.com/office/powerpoint/2010/main" val="4051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ỏ máy tính Gaming XTech F3 (Chưa bao gồm FAN LED) Hàng ...">
            <a:extLst>
              <a:ext uri="{FF2B5EF4-FFF2-40B4-BE49-F238E27FC236}">
                <a16:creationId xmlns:a16="http://schemas.microsoft.com/office/drawing/2014/main" id="{9E923FA9-9413-514A-52F7-38FA30090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3429" cy="4063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4943D8-076C-E1C6-9FD9-71137B3314C8}"/>
              </a:ext>
            </a:extLst>
          </p:cNvPr>
          <p:cNvSpPr txBox="1"/>
          <p:nvPr/>
        </p:nvSpPr>
        <p:spPr>
          <a:xfrm>
            <a:off x="420626" y="4063429"/>
            <a:ext cx="7829523" cy="1754326"/>
          </a:xfrm>
          <a:prstGeom prst="rect">
            <a:avLst/>
          </a:prstGeom>
          <a:noFill/>
        </p:spPr>
        <p:txBody>
          <a:bodyPr wrap="square" rtlCol="0">
            <a:spAutoFit/>
          </a:bodyPr>
          <a:lstStyle/>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Mục đích: Bảo vệ linh kiện (chống tác động vật lý) </a:t>
            </a:r>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tạo ra buồng máy, không khí lưu thông (làm mát)</a:t>
            </a:r>
            <a:endPar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5AFA474-139A-A264-AFE0-15B0689E910C}"/>
              </a:ext>
            </a:extLst>
          </p:cNvPr>
          <p:cNvSpPr txBox="1"/>
          <p:nvPr/>
        </p:nvSpPr>
        <p:spPr>
          <a:xfrm>
            <a:off x="5044611" y="458161"/>
            <a:ext cx="3616504" cy="646331"/>
          </a:xfrm>
          <a:prstGeom prst="rect">
            <a:avLst/>
          </a:prstGeom>
          <a:noFill/>
        </p:spPr>
        <p:txBody>
          <a:bodyPr wrap="square" rtlCol="0">
            <a:spAutoFit/>
          </a:bodyPr>
          <a:lstStyle/>
          <a:p>
            <a:r>
              <a:rPr lang="en-US" sz="3600" b="1">
                <a:solidFill>
                  <a:srgbClr val="FB2711"/>
                </a:solidFill>
                <a:latin typeface="Calibri" panose="020F0502020204030204" pitchFamily="34" charset="0"/>
                <a:ea typeface="Calibri" panose="020F0502020204030204" pitchFamily="34" charset="0"/>
                <a:cs typeface="Calibri" panose="020F0502020204030204" pitchFamily="34" charset="0"/>
              </a:rPr>
              <a:t>Case (Vỏ máy)</a:t>
            </a:r>
          </a:p>
        </p:txBody>
      </p:sp>
    </p:spTree>
    <p:extLst>
      <p:ext uri="{BB962C8B-B14F-4D97-AF65-F5344CB8AC3E}">
        <p14:creationId xmlns:p14="http://schemas.microsoft.com/office/powerpoint/2010/main" val="10234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15D5-D2E6-25F5-02BA-60BC85CA3A31}"/>
              </a:ext>
            </a:extLst>
          </p:cNvPr>
          <p:cNvSpPr>
            <a:spLocks noGrp="1"/>
          </p:cNvSpPr>
          <p:nvPr>
            <p:ph type="ctrTitle"/>
          </p:nvPr>
        </p:nvSpPr>
        <p:spPr>
          <a:xfrm>
            <a:off x="1292623" y="82834"/>
            <a:ext cx="6220278" cy="937443"/>
          </a:xfrm>
        </p:spPr>
        <p:txBody>
          <a:bodyPr/>
          <a:lstStyle/>
          <a:p>
            <a:r>
              <a:rPr lang="en-US"/>
              <a:t>Khối nguồn</a:t>
            </a:r>
          </a:p>
        </p:txBody>
      </p:sp>
      <p:pic>
        <p:nvPicPr>
          <p:cNvPr id="3074" name="Picture 2" descr="What is Power Supply?">
            <a:extLst>
              <a:ext uri="{FF2B5EF4-FFF2-40B4-BE49-F238E27FC236}">
                <a16:creationId xmlns:a16="http://schemas.microsoft.com/office/drawing/2014/main" id="{A4B8F18C-D6F8-01ED-3009-F038F7015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63" y="1194937"/>
            <a:ext cx="5316837" cy="53168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76DF14-8DF8-D83B-A18D-BA39BB68E886}"/>
              </a:ext>
            </a:extLst>
          </p:cNvPr>
          <p:cNvPicPr>
            <a:picLocks noChangeAspect="1"/>
          </p:cNvPicPr>
          <p:nvPr/>
        </p:nvPicPr>
        <p:blipFill>
          <a:blip r:embed="rId4"/>
          <a:stretch>
            <a:fillRect/>
          </a:stretch>
        </p:blipFill>
        <p:spPr>
          <a:xfrm>
            <a:off x="6690202" y="551555"/>
            <a:ext cx="3372023" cy="2959252"/>
          </a:xfrm>
          <a:prstGeom prst="rect">
            <a:avLst/>
          </a:prstGeom>
        </p:spPr>
      </p:pic>
    </p:spTree>
    <p:extLst>
      <p:ext uri="{BB962C8B-B14F-4D97-AF65-F5344CB8AC3E}">
        <p14:creationId xmlns:p14="http://schemas.microsoft.com/office/powerpoint/2010/main" val="131871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B900-4291-D9F6-587C-9937DA96435C}"/>
              </a:ext>
            </a:extLst>
          </p:cNvPr>
          <p:cNvSpPr>
            <a:spLocks noGrp="1"/>
          </p:cNvSpPr>
          <p:nvPr>
            <p:ph type="ctrTitle"/>
          </p:nvPr>
        </p:nvSpPr>
        <p:spPr>
          <a:xfrm>
            <a:off x="1167494" y="1122363"/>
            <a:ext cx="6220278" cy="1014445"/>
          </a:xfrm>
        </p:spPr>
        <p:txBody>
          <a:bodyPr/>
          <a:lstStyle/>
          <a:p>
            <a:r>
              <a:rPr lang="en-US"/>
              <a:t>Card đồ họa</a:t>
            </a:r>
            <a:br>
              <a:rPr lang="en-US"/>
            </a:br>
            <a:endParaRPr lang="en-US"/>
          </a:p>
        </p:txBody>
      </p:sp>
      <p:pic>
        <p:nvPicPr>
          <p:cNvPr id="4" name="Picture 3">
            <a:extLst>
              <a:ext uri="{FF2B5EF4-FFF2-40B4-BE49-F238E27FC236}">
                <a16:creationId xmlns:a16="http://schemas.microsoft.com/office/drawing/2014/main" id="{9D7F8825-91D5-A2C4-D8BD-35D869565F56}"/>
              </a:ext>
            </a:extLst>
          </p:cNvPr>
          <p:cNvPicPr>
            <a:picLocks noChangeAspect="1"/>
          </p:cNvPicPr>
          <p:nvPr/>
        </p:nvPicPr>
        <p:blipFill>
          <a:blip r:embed="rId3"/>
          <a:stretch>
            <a:fillRect/>
          </a:stretch>
        </p:blipFill>
        <p:spPr>
          <a:xfrm>
            <a:off x="653758" y="1469443"/>
            <a:ext cx="3530781" cy="4438878"/>
          </a:xfrm>
          <a:prstGeom prst="rect">
            <a:avLst/>
          </a:prstGeom>
        </p:spPr>
      </p:pic>
      <p:pic>
        <p:nvPicPr>
          <p:cNvPr id="5" name="Picture 4">
            <a:extLst>
              <a:ext uri="{FF2B5EF4-FFF2-40B4-BE49-F238E27FC236}">
                <a16:creationId xmlns:a16="http://schemas.microsoft.com/office/drawing/2014/main" id="{BC9DA000-A67A-BDEE-F1B5-12E3F31ACBE9}"/>
              </a:ext>
            </a:extLst>
          </p:cNvPr>
          <p:cNvPicPr>
            <a:picLocks noChangeAspect="1"/>
          </p:cNvPicPr>
          <p:nvPr/>
        </p:nvPicPr>
        <p:blipFill>
          <a:blip r:embed="rId4"/>
          <a:stretch>
            <a:fillRect/>
          </a:stretch>
        </p:blipFill>
        <p:spPr>
          <a:xfrm>
            <a:off x="4850174" y="1469443"/>
            <a:ext cx="3492679" cy="2952902"/>
          </a:xfrm>
          <a:prstGeom prst="rect">
            <a:avLst/>
          </a:prstGeom>
        </p:spPr>
      </p:pic>
    </p:spTree>
    <p:extLst>
      <p:ext uri="{BB962C8B-B14F-4D97-AF65-F5344CB8AC3E}">
        <p14:creationId xmlns:p14="http://schemas.microsoft.com/office/powerpoint/2010/main" val="263141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7AB3F9-D1F5-0D89-5CF8-1CC2AADE80EB}"/>
              </a:ext>
            </a:extLst>
          </p:cNvPr>
          <p:cNvSpPr txBox="1"/>
          <p:nvPr/>
        </p:nvSpPr>
        <p:spPr>
          <a:xfrm>
            <a:off x="1417833" y="488983"/>
            <a:ext cx="6832315" cy="3416320"/>
          </a:xfrm>
          <a:prstGeom prst="rect">
            <a:avLst/>
          </a:prstGeom>
          <a:noFill/>
        </p:spPr>
        <p:txBody>
          <a:bodyPr wrap="square" rtlCol="0">
            <a:spAutoFit/>
          </a:bodyPr>
          <a:lstStyle/>
          <a:p>
            <a:r>
              <a:rPr lang="en-US" sz="3600" b="1">
                <a:solidFill>
                  <a:srgbClr val="FB2711"/>
                </a:solidFill>
                <a:latin typeface="Calibri" panose="020F0502020204030204" pitchFamily="34" charset="0"/>
                <a:ea typeface="Calibri" panose="020F0502020204030204" pitchFamily="34" charset="0"/>
                <a:cs typeface="Calibri" panose="020F0502020204030204" pitchFamily="34" charset="0"/>
              </a:rPr>
              <a:t>Các thiết bị ngoại vi</a:t>
            </a:r>
          </a:p>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 Loa</a:t>
            </a:r>
          </a:p>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 Mic</a:t>
            </a:r>
          </a:p>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 Bàn phím</a:t>
            </a:r>
          </a:p>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 Camera</a:t>
            </a:r>
          </a:p>
          <a:p>
            <a:r>
              <a:rPr lang="en-US" sz="3600" b="1">
                <a:solidFill>
                  <a:schemeClr val="accent1"/>
                </a:solidFill>
                <a:latin typeface="Calibri" panose="020F0502020204030204" pitchFamily="34" charset="0"/>
                <a:ea typeface="Calibri" panose="020F0502020204030204" pitchFamily="34" charset="0"/>
                <a:cs typeface="Calibri" panose="020F0502020204030204" pitchFamily="34" charset="0"/>
              </a:rPr>
              <a:t>- Màn hình</a:t>
            </a:r>
          </a:p>
        </p:txBody>
      </p:sp>
    </p:spTree>
    <p:extLst>
      <p:ext uri="{BB962C8B-B14F-4D97-AF65-F5344CB8AC3E}">
        <p14:creationId xmlns:p14="http://schemas.microsoft.com/office/powerpoint/2010/main" val="32562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C3003-4759-40E9-891E-CEA5B8EDDBDD}"/>
              </a:ext>
            </a:extLst>
          </p:cNvPr>
          <p:cNvSpPr>
            <a:spLocks noGrp="1"/>
          </p:cNvSpPr>
          <p:nvPr>
            <p:ph type="title"/>
          </p:nvPr>
        </p:nvSpPr>
        <p:spPr>
          <a:xfrm>
            <a:off x="1206407" y="1199047"/>
            <a:ext cx="9779183" cy="642037"/>
          </a:xfrm>
        </p:spPr>
        <p:txBody>
          <a:bodyPr/>
          <a:lstStyle/>
          <a:p>
            <a:pPr algn="ctr"/>
            <a:r>
              <a:rPr lang="en-US" sz="4000"/>
              <a:t>Các tham số của bộ nhớ trong và bộ nhớ ngoài th</a:t>
            </a:r>
            <a:r>
              <a:rPr lang="vi-VN" sz="4000"/>
              <a:t>ư</a:t>
            </a:r>
            <a:r>
              <a:rPr lang="en-US" sz="4000"/>
              <a:t>ờng là gì?</a:t>
            </a:r>
          </a:p>
        </p:txBody>
      </p:sp>
      <p:sp>
        <p:nvSpPr>
          <p:cNvPr id="6" name="Slide Number Placeholder 5">
            <a:extLst>
              <a:ext uri="{FF2B5EF4-FFF2-40B4-BE49-F238E27FC236}">
                <a16:creationId xmlns:a16="http://schemas.microsoft.com/office/drawing/2014/main" id="{B398A85A-4B2F-4B25-A982-DDB7251FB8BA}"/>
              </a:ext>
            </a:extLst>
          </p:cNvPr>
          <p:cNvSpPr>
            <a:spLocks noGrp="1"/>
          </p:cNvSpPr>
          <p:nvPr>
            <p:ph type="sldNum" sz="quarter" idx="4"/>
          </p:nvPr>
        </p:nvSpPr>
        <p:spPr/>
        <p:txBody>
          <a:bodyPr/>
          <a:lstStyle/>
          <a:p>
            <a:fld id="{294A09A9-5501-47C1-A89A-A340965A2BE2}" type="slidenum">
              <a:rPr lang="en-US" smtClean="0"/>
              <a:pPr/>
              <a:t>19</a:t>
            </a:fld>
            <a:endParaRPr lang="en-US" dirty="0"/>
          </a:p>
        </p:txBody>
      </p:sp>
      <p:pic>
        <p:nvPicPr>
          <p:cNvPr id="10" name="Graphic 9" descr="Lightbulb">
            <a:extLst>
              <a:ext uri="{FF2B5EF4-FFF2-40B4-BE49-F238E27FC236}">
                <a16:creationId xmlns:a16="http://schemas.microsoft.com/office/drawing/2014/main" id="{7A843E41-0EAB-4BDF-B76A-9AC1D9F953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474" y="334421"/>
            <a:ext cx="1342981" cy="1342981"/>
          </a:xfrm>
          <a:prstGeom prst="rect">
            <a:avLst/>
          </a:prstGeom>
        </p:spPr>
      </p:pic>
      <p:pic>
        <p:nvPicPr>
          <p:cNvPr id="12" name="Graphic 11" descr="Database">
            <a:extLst>
              <a:ext uri="{FF2B5EF4-FFF2-40B4-BE49-F238E27FC236}">
                <a16:creationId xmlns:a16="http://schemas.microsoft.com/office/drawing/2014/main" id="{7797E5A2-2F38-4E53-9BB7-5A38BE691B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45223" y="2586292"/>
            <a:ext cx="1949356" cy="1949356"/>
          </a:xfrm>
          <a:prstGeom prst="rect">
            <a:avLst/>
          </a:prstGeom>
        </p:spPr>
      </p:pic>
      <p:sp>
        <p:nvSpPr>
          <p:cNvPr id="13" name="TextBox 12">
            <a:extLst>
              <a:ext uri="{FF2B5EF4-FFF2-40B4-BE49-F238E27FC236}">
                <a16:creationId xmlns:a16="http://schemas.microsoft.com/office/drawing/2014/main" id="{27688A81-A2D5-4801-B273-043386710D06}"/>
              </a:ext>
            </a:extLst>
          </p:cNvPr>
          <p:cNvSpPr txBox="1"/>
          <p:nvPr/>
        </p:nvSpPr>
        <p:spPr>
          <a:xfrm>
            <a:off x="1842449" y="4780144"/>
            <a:ext cx="4117968" cy="954107"/>
          </a:xfrm>
          <a:prstGeom prst="rect">
            <a:avLst/>
          </a:prstGeom>
          <a:noFill/>
        </p:spPr>
        <p:txBody>
          <a:bodyPr wrap="square" rtlCol="0">
            <a:spAutoFit/>
          </a:bodyPr>
          <a:lstStyle/>
          <a:p>
            <a:r>
              <a:rPr lang="en-US" sz="2800"/>
              <a:t>Dung l</a:t>
            </a:r>
            <a:r>
              <a:rPr lang="vi-VN" sz="2800"/>
              <a:t>ư</a:t>
            </a:r>
            <a:r>
              <a:rPr lang="en-US" sz="2800"/>
              <a:t>ợng bộ nhớ</a:t>
            </a:r>
          </a:p>
          <a:p>
            <a:r>
              <a:rPr lang="en-US" sz="2800"/>
              <a:t>(VD: KB, MB, GB, TB,…)</a:t>
            </a:r>
          </a:p>
        </p:txBody>
      </p:sp>
      <p:pic>
        <p:nvPicPr>
          <p:cNvPr id="15" name="Graphic 14" descr="Hourglass">
            <a:extLst>
              <a:ext uri="{FF2B5EF4-FFF2-40B4-BE49-F238E27FC236}">
                <a16:creationId xmlns:a16="http://schemas.microsoft.com/office/drawing/2014/main" id="{F6CF4483-3274-4CC6-A0DD-58D354F6F3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28764" y="2705710"/>
            <a:ext cx="1710519" cy="1710519"/>
          </a:xfrm>
          <a:prstGeom prst="rect">
            <a:avLst/>
          </a:prstGeom>
        </p:spPr>
      </p:pic>
      <p:sp>
        <p:nvSpPr>
          <p:cNvPr id="16" name="TextBox 15">
            <a:extLst>
              <a:ext uri="{FF2B5EF4-FFF2-40B4-BE49-F238E27FC236}">
                <a16:creationId xmlns:a16="http://schemas.microsoft.com/office/drawing/2014/main" id="{B4B278AF-791E-4D0E-8CA4-066DC064D88B}"/>
              </a:ext>
            </a:extLst>
          </p:cNvPr>
          <p:cNvSpPr txBox="1"/>
          <p:nvPr/>
        </p:nvSpPr>
        <p:spPr>
          <a:xfrm>
            <a:off x="6806710" y="4704846"/>
            <a:ext cx="3442759" cy="954107"/>
          </a:xfrm>
          <a:prstGeom prst="rect">
            <a:avLst/>
          </a:prstGeom>
          <a:noFill/>
        </p:spPr>
        <p:txBody>
          <a:bodyPr wrap="square" rtlCol="0">
            <a:spAutoFit/>
          </a:bodyPr>
          <a:lstStyle/>
          <a:p>
            <a:r>
              <a:rPr lang="en-US" sz="2800"/>
              <a:t>Thời gian truy cập</a:t>
            </a:r>
          </a:p>
          <a:p>
            <a:r>
              <a:rPr lang="en-US" sz="2800"/>
              <a:t>(VD: </a:t>
            </a:r>
            <a:r>
              <a:rPr lang="vi-VN" sz="2800"/>
              <a:t>MB/s hay MBps</a:t>
            </a:r>
            <a:r>
              <a:rPr lang="en-US" sz="2800"/>
              <a:t>)</a:t>
            </a:r>
          </a:p>
        </p:txBody>
      </p:sp>
    </p:spTree>
    <p:extLst>
      <p:ext uri="{BB962C8B-B14F-4D97-AF65-F5344CB8AC3E}">
        <p14:creationId xmlns:p14="http://schemas.microsoft.com/office/powerpoint/2010/main" val="56145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nextCondLst>
                <p:cond evt="onClick" delay="0">
                  <p:tgtEl>
                    <p:spTgt spid="15"/>
                  </p:tgtEl>
                </p:cond>
              </p:nextCondLst>
            </p:seq>
          </p:childTnLst>
        </p:cTn>
      </p:par>
    </p:tnLst>
    <p:bldLst>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711958" y="2132298"/>
            <a:ext cx="10768083" cy="2387600"/>
          </a:xfrm>
        </p:spPr>
        <p:txBody>
          <a:bodyPr/>
          <a:lstStyle/>
          <a:p>
            <a:pPr algn="ctr"/>
            <a:r>
              <a:rPr lang="en-US" sz="4800">
                <a:solidFill>
                  <a:srgbClr val="FF0000"/>
                </a:solidFill>
              </a:rPr>
              <a:t>BÀI 4</a:t>
            </a:r>
            <a:br>
              <a:rPr lang="en-US">
                <a:solidFill>
                  <a:srgbClr val="FF0000"/>
                </a:solidFill>
              </a:rPr>
            </a:br>
            <a:r>
              <a:rPr lang="en-US" sz="8000">
                <a:solidFill>
                  <a:srgbClr val="FF0000"/>
                </a:solidFill>
              </a:rPr>
              <a:t>BÊN TRONG MÁY TÍNH</a:t>
            </a:r>
            <a:endParaRPr lang="en-US" dirty="0">
              <a:solidFill>
                <a:srgbClr val="FF0000"/>
              </a:solidFill>
            </a:endParaRP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5C38-D232-4318-A4A0-1E7B2CBFE286}"/>
              </a:ext>
            </a:extLst>
          </p:cNvPr>
          <p:cNvSpPr>
            <a:spLocks noGrp="1"/>
          </p:cNvSpPr>
          <p:nvPr>
            <p:ph type="ctrTitle"/>
          </p:nvPr>
        </p:nvSpPr>
        <p:spPr>
          <a:xfrm>
            <a:off x="818866" y="2674961"/>
            <a:ext cx="7827697" cy="1831287"/>
          </a:xfrm>
        </p:spPr>
        <p:txBody>
          <a:bodyPr/>
          <a:lstStyle/>
          <a:p>
            <a:pPr algn="ctr"/>
            <a:r>
              <a:rPr lang="en-US"/>
              <a:t>2. Mạch logic và vai trò của mạch logic</a:t>
            </a:r>
          </a:p>
        </p:txBody>
      </p:sp>
    </p:spTree>
    <p:extLst>
      <p:ext uri="{BB962C8B-B14F-4D97-AF65-F5344CB8AC3E}">
        <p14:creationId xmlns:p14="http://schemas.microsoft.com/office/powerpoint/2010/main" val="2125625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650-D9DB-4971-B22A-97636346CF44}"/>
              </a:ext>
            </a:extLst>
          </p:cNvPr>
          <p:cNvSpPr>
            <a:spLocks noGrp="1"/>
          </p:cNvSpPr>
          <p:nvPr>
            <p:ph type="title"/>
          </p:nvPr>
        </p:nvSpPr>
        <p:spPr>
          <a:xfrm>
            <a:off x="1945755" y="576610"/>
            <a:ext cx="6126683" cy="858602"/>
          </a:xfrm>
        </p:spPr>
        <p:txBody>
          <a:bodyPr/>
          <a:lstStyle/>
          <a:p>
            <a:r>
              <a:rPr lang="en-US" sz="4000"/>
              <a:t>Làm cách nào để đèn sáng?</a:t>
            </a:r>
          </a:p>
        </p:txBody>
      </p:sp>
      <p:sp>
        <p:nvSpPr>
          <p:cNvPr id="6" name="Slide Number Placeholder 5">
            <a:extLst>
              <a:ext uri="{FF2B5EF4-FFF2-40B4-BE49-F238E27FC236}">
                <a16:creationId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21</a:t>
            </a:fld>
            <a:endParaRPr lang="en-US" dirty="0"/>
          </a:p>
        </p:txBody>
      </p:sp>
      <p:pic>
        <p:nvPicPr>
          <p:cNvPr id="7" name="Picture 6">
            <a:extLst>
              <a:ext uri="{FF2B5EF4-FFF2-40B4-BE49-F238E27FC236}">
                <a16:creationId xmlns:a16="http://schemas.microsoft.com/office/drawing/2014/main" id="{93C110C9-212E-499D-AAF4-7BAE8B2AD870}"/>
              </a:ext>
            </a:extLst>
          </p:cNvPr>
          <p:cNvPicPr/>
          <p:nvPr/>
        </p:nvPicPr>
        <p:blipFill>
          <a:blip r:embed="rId3"/>
          <a:stretch>
            <a:fillRect/>
          </a:stretch>
        </p:blipFill>
        <p:spPr>
          <a:xfrm>
            <a:off x="829264" y="2608376"/>
            <a:ext cx="4179832" cy="1981427"/>
          </a:xfrm>
          <a:prstGeom prst="rect">
            <a:avLst/>
          </a:prstGeom>
        </p:spPr>
      </p:pic>
      <p:pic>
        <p:nvPicPr>
          <p:cNvPr id="8" name="Graphic 7" descr="Lightbulb">
            <a:extLst>
              <a:ext uri="{FF2B5EF4-FFF2-40B4-BE49-F238E27FC236}">
                <a16:creationId xmlns:a16="http://schemas.microsoft.com/office/drawing/2014/main" id="{55CDA482-87D5-4B9D-9377-3FB595BA2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474" y="334421"/>
            <a:ext cx="1342981" cy="1342981"/>
          </a:xfrm>
          <a:prstGeom prst="rect">
            <a:avLst/>
          </a:prstGeom>
        </p:spPr>
      </p:pic>
      <p:graphicFrame>
        <p:nvGraphicFramePr>
          <p:cNvPr id="10" name="Table 10">
            <a:extLst>
              <a:ext uri="{FF2B5EF4-FFF2-40B4-BE49-F238E27FC236}">
                <a16:creationId xmlns:a16="http://schemas.microsoft.com/office/drawing/2014/main" id="{21D59971-48D6-4A69-B584-28ED0D3646BA}"/>
              </a:ext>
            </a:extLst>
          </p:cNvPr>
          <p:cNvGraphicFramePr>
            <a:graphicFrameLocks noGrp="1"/>
          </p:cNvGraphicFramePr>
          <p:nvPr>
            <p:extLst>
              <p:ext uri="{D42A27DB-BD31-4B8C-83A1-F6EECF244321}">
                <p14:modId xmlns:p14="http://schemas.microsoft.com/office/powerpoint/2010/main" val="938832563"/>
              </p:ext>
            </p:extLst>
          </p:nvPr>
        </p:nvGraphicFramePr>
        <p:xfrm>
          <a:off x="6231876" y="2854040"/>
          <a:ext cx="4371975" cy="3017520"/>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916317221"/>
                    </a:ext>
                  </a:extLst>
                </a:gridCol>
                <a:gridCol w="1457325">
                  <a:extLst>
                    <a:ext uri="{9D8B030D-6E8A-4147-A177-3AD203B41FA5}">
                      <a16:colId xmlns:a16="http://schemas.microsoft.com/office/drawing/2014/main" val="4034468367"/>
                    </a:ext>
                  </a:extLst>
                </a:gridCol>
                <a:gridCol w="1457325">
                  <a:extLst>
                    <a:ext uri="{9D8B030D-6E8A-4147-A177-3AD203B41FA5}">
                      <a16:colId xmlns:a16="http://schemas.microsoft.com/office/drawing/2014/main" val="3605699803"/>
                    </a:ext>
                  </a:extLst>
                </a:gridCol>
              </a:tblGrid>
              <a:tr h="370840">
                <a:tc>
                  <a:txBody>
                    <a:bodyPr/>
                    <a:lstStyle/>
                    <a:p>
                      <a:r>
                        <a:rPr lang="en-US" sz="2800"/>
                        <a:t>K1</a:t>
                      </a:r>
                    </a:p>
                  </a:txBody>
                  <a:tcPr/>
                </a:tc>
                <a:tc>
                  <a:txBody>
                    <a:bodyPr/>
                    <a:lstStyle/>
                    <a:p>
                      <a:r>
                        <a:rPr lang="en-US" sz="2800"/>
                        <a:t>K2</a:t>
                      </a:r>
                    </a:p>
                  </a:txBody>
                  <a:tcPr/>
                </a:tc>
                <a:tc>
                  <a:txBody>
                    <a:bodyPr/>
                    <a:lstStyle/>
                    <a:p>
                      <a:r>
                        <a:rPr lang="en-US" sz="2800"/>
                        <a:t>ĐÈN</a:t>
                      </a:r>
                    </a:p>
                  </a:txBody>
                  <a:tcPr/>
                </a:tc>
                <a:extLst>
                  <a:ext uri="{0D108BD9-81ED-4DB2-BD59-A6C34878D82A}">
                    <a16:rowId xmlns:a16="http://schemas.microsoft.com/office/drawing/2014/main" val="1001466778"/>
                  </a:ext>
                </a:extLst>
              </a:tr>
              <a:tr h="370840">
                <a:tc>
                  <a:txBody>
                    <a:bodyPr/>
                    <a:lstStyle/>
                    <a:p>
                      <a:r>
                        <a:rPr lang="en-US" sz="2800"/>
                        <a:t>0</a:t>
                      </a:r>
                    </a:p>
                  </a:txBody>
                  <a:tcPr/>
                </a:tc>
                <a:tc>
                  <a:txBody>
                    <a:bodyPr/>
                    <a:lstStyle/>
                    <a:p>
                      <a:r>
                        <a:rPr lang="en-US" sz="2800"/>
                        <a:t>0</a:t>
                      </a:r>
                    </a:p>
                  </a:txBody>
                  <a:tcPr/>
                </a:tc>
                <a:tc>
                  <a:txBody>
                    <a:bodyPr/>
                    <a:lstStyle/>
                    <a:p>
                      <a:r>
                        <a:rPr lang="en-US" sz="2800"/>
                        <a:t>Tắt (0)</a:t>
                      </a:r>
                    </a:p>
                  </a:txBody>
                  <a:tcPr/>
                </a:tc>
                <a:extLst>
                  <a:ext uri="{0D108BD9-81ED-4DB2-BD59-A6C34878D82A}">
                    <a16:rowId xmlns:a16="http://schemas.microsoft.com/office/drawing/2014/main" val="2031577120"/>
                  </a:ext>
                </a:extLst>
              </a:tr>
              <a:tr h="370840">
                <a:tc>
                  <a:txBody>
                    <a:bodyPr/>
                    <a:lstStyle/>
                    <a:p>
                      <a:r>
                        <a:rPr lang="en-US" sz="2800"/>
                        <a:t>0</a:t>
                      </a:r>
                    </a:p>
                  </a:txBody>
                  <a:tcPr>
                    <a:solidFill>
                      <a:schemeClr val="accent1">
                        <a:lumMod val="20000"/>
                        <a:lumOff val="80000"/>
                      </a:schemeClr>
                    </a:solidFill>
                  </a:tcPr>
                </a:tc>
                <a:tc>
                  <a:txBody>
                    <a:bodyPr/>
                    <a:lstStyle/>
                    <a:p>
                      <a:r>
                        <a:rPr lang="en-US" sz="2800"/>
                        <a:t>1</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Tắt (0)</a:t>
                      </a:r>
                    </a:p>
                  </a:txBody>
                  <a:tcPr/>
                </a:tc>
                <a:extLst>
                  <a:ext uri="{0D108BD9-81ED-4DB2-BD59-A6C34878D82A}">
                    <a16:rowId xmlns:a16="http://schemas.microsoft.com/office/drawing/2014/main" val="2364656436"/>
                  </a:ext>
                </a:extLst>
              </a:tr>
              <a:tr h="370840">
                <a:tc>
                  <a:txBody>
                    <a:bodyPr/>
                    <a:lstStyle/>
                    <a:p>
                      <a:r>
                        <a:rPr lang="en-US" sz="2800"/>
                        <a:t>1</a:t>
                      </a:r>
                    </a:p>
                  </a:txBody>
                  <a:tcPr/>
                </a:tc>
                <a:tc>
                  <a:txBody>
                    <a:bodyPr/>
                    <a:lstStyle/>
                    <a:p>
                      <a:r>
                        <a:rPr lang="en-US" sz="280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Tắt (0)</a:t>
                      </a:r>
                    </a:p>
                  </a:txBody>
                  <a:tcPr/>
                </a:tc>
                <a:extLst>
                  <a:ext uri="{0D108BD9-81ED-4DB2-BD59-A6C34878D82A}">
                    <a16:rowId xmlns:a16="http://schemas.microsoft.com/office/drawing/2014/main" val="4085503590"/>
                  </a:ext>
                </a:extLst>
              </a:tr>
              <a:tr h="370840">
                <a:tc>
                  <a:txBody>
                    <a:bodyPr/>
                    <a:lstStyle/>
                    <a:p>
                      <a:r>
                        <a:rPr lang="en-US" sz="2800"/>
                        <a:t>1</a:t>
                      </a:r>
                    </a:p>
                  </a:txBody>
                  <a:tcPr>
                    <a:solidFill>
                      <a:schemeClr val="accent1">
                        <a:lumMod val="20000"/>
                        <a:lumOff val="80000"/>
                      </a:schemeClr>
                    </a:solidFill>
                  </a:tcPr>
                </a:tc>
                <a:tc>
                  <a:txBody>
                    <a:bodyPr/>
                    <a:lstStyle/>
                    <a:p>
                      <a:r>
                        <a:rPr lang="en-US" sz="2800"/>
                        <a:t>1</a:t>
                      </a:r>
                    </a:p>
                  </a:txBody>
                  <a:tcPr>
                    <a:solidFill>
                      <a:schemeClr val="accent1">
                        <a:lumMod val="20000"/>
                        <a:lumOff val="80000"/>
                      </a:schemeClr>
                    </a:solidFill>
                  </a:tcPr>
                </a:tc>
                <a:tc>
                  <a:txBody>
                    <a:bodyPr/>
                    <a:lstStyle/>
                    <a:p>
                      <a:r>
                        <a:rPr lang="en-US" sz="2800"/>
                        <a:t>Sáng (1)</a:t>
                      </a:r>
                    </a:p>
                  </a:txBody>
                  <a:tcPr>
                    <a:solidFill>
                      <a:schemeClr val="accent1">
                        <a:lumMod val="20000"/>
                        <a:lumOff val="80000"/>
                      </a:schemeClr>
                    </a:solidFill>
                  </a:tcPr>
                </a:tc>
                <a:extLst>
                  <a:ext uri="{0D108BD9-81ED-4DB2-BD59-A6C34878D82A}">
                    <a16:rowId xmlns:a16="http://schemas.microsoft.com/office/drawing/2014/main" val="878754487"/>
                  </a:ext>
                </a:extLst>
              </a:tr>
            </a:tbl>
          </a:graphicData>
        </a:graphic>
      </p:graphicFrame>
      <p:sp>
        <p:nvSpPr>
          <p:cNvPr id="12" name="TextBox 11">
            <a:extLst>
              <a:ext uri="{FF2B5EF4-FFF2-40B4-BE49-F238E27FC236}">
                <a16:creationId xmlns:a16="http://schemas.microsoft.com/office/drawing/2014/main" id="{4F47E863-228A-46B8-9360-16F1C7043430}"/>
              </a:ext>
            </a:extLst>
          </p:cNvPr>
          <p:cNvSpPr txBox="1"/>
          <p:nvPr/>
        </p:nvSpPr>
        <p:spPr>
          <a:xfrm>
            <a:off x="829264" y="6015692"/>
            <a:ext cx="5950412" cy="523220"/>
          </a:xfrm>
          <a:prstGeom prst="rect">
            <a:avLst/>
          </a:prstGeom>
          <a:noFill/>
        </p:spPr>
        <p:txBody>
          <a:bodyPr wrap="none" rtlCol="0">
            <a:spAutoFit/>
          </a:bodyPr>
          <a:lstStyle/>
          <a:p>
            <a:r>
              <a:rPr lang="en-US" sz="2800">
                <a:solidFill>
                  <a:srgbClr val="FF0000"/>
                </a:solidFill>
                <a:sym typeface="Wingdings" panose="05000000000000000000" pitchFamily="2" charset="2"/>
              </a:rPr>
              <a:t> </a:t>
            </a:r>
            <a:r>
              <a:rPr lang="en-US" sz="2800">
                <a:solidFill>
                  <a:srgbClr val="FF0000"/>
                </a:solidFill>
              </a:rPr>
              <a:t>Đây là phép nhân logic (AND hoặc </a:t>
            </a:r>
            <a:r>
              <a:rPr lang="en-US" sz="2800">
                <a:solidFill>
                  <a:srgbClr val="FF0000"/>
                </a:solidFill>
                <a:sym typeface="Symbol" panose="05050102010706020507" pitchFamily="18" charset="2"/>
              </a:rPr>
              <a:t></a:t>
            </a:r>
            <a:r>
              <a:rPr lang="en-US" sz="2800">
                <a:solidFill>
                  <a:srgbClr val="FF0000"/>
                </a:solidFill>
              </a:rPr>
              <a:t>)</a:t>
            </a:r>
          </a:p>
        </p:txBody>
      </p:sp>
      <p:sp>
        <p:nvSpPr>
          <p:cNvPr id="15" name="TextBox 14">
            <a:extLst>
              <a:ext uri="{FF2B5EF4-FFF2-40B4-BE49-F238E27FC236}">
                <a16:creationId xmlns:a16="http://schemas.microsoft.com/office/drawing/2014/main" id="{905723D7-A1B8-4D0C-A3D4-B01FA14ED7AA}"/>
              </a:ext>
            </a:extLst>
          </p:cNvPr>
          <p:cNvSpPr txBox="1"/>
          <p:nvPr/>
        </p:nvSpPr>
        <p:spPr>
          <a:xfrm>
            <a:off x="1945755" y="1583851"/>
            <a:ext cx="8739315" cy="461665"/>
          </a:xfrm>
          <a:prstGeom prst="rect">
            <a:avLst/>
          </a:prstGeom>
          <a:noFill/>
        </p:spPr>
        <p:txBody>
          <a:bodyPr wrap="none" rtlCol="0">
            <a:spAutoFit/>
          </a:bodyPr>
          <a:lstStyle/>
          <a:p>
            <a:r>
              <a:rPr lang="en-US" sz="2400"/>
              <a:t>(Khi có dòng điện qua r</a:t>
            </a:r>
            <a:r>
              <a:rPr lang="vi-VN" sz="2400"/>
              <a:t>ơ</a:t>
            </a:r>
            <a:r>
              <a:rPr lang="en-US" sz="2400"/>
              <a:t> le (</a:t>
            </a:r>
            <a:r>
              <a:rPr lang="en-US" sz="2400">
                <a:solidFill>
                  <a:srgbClr val="FF0000"/>
                </a:solidFill>
              </a:rPr>
              <a:t>1</a:t>
            </a:r>
            <a:r>
              <a:rPr lang="en-US" sz="2400"/>
              <a:t>) , khi không có dòng điện qua r</a:t>
            </a:r>
            <a:r>
              <a:rPr lang="vi-VN" sz="2400"/>
              <a:t>ơ</a:t>
            </a:r>
            <a:r>
              <a:rPr lang="en-US" sz="2400"/>
              <a:t> le (</a:t>
            </a:r>
            <a:r>
              <a:rPr lang="en-US" sz="2400">
                <a:solidFill>
                  <a:srgbClr val="FF0000"/>
                </a:solidFill>
              </a:rPr>
              <a:t>0</a:t>
            </a:r>
            <a:r>
              <a:rPr lang="en-US" sz="2400"/>
              <a:t>) )</a:t>
            </a:r>
          </a:p>
        </p:txBody>
      </p:sp>
      <p:sp>
        <p:nvSpPr>
          <p:cNvPr id="16" name="Rectangle 15">
            <a:extLst>
              <a:ext uri="{FF2B5EF4-FFF2-40B4-BE49-F238E27FC236}">
                <a16:creationId xmlns:a16="http://schemas.microsoft.com/office/drawing/2014/main" id="{2D3B27E2-34F0-42E6-871A-611F29371F43}"/>
              </a:ext>
            </a:extLst>
          </p:cNvPr>
          <p:cNvSpPr/>
          <p:nvPr/>
        </p:nvSpPr>
        <p:spPr>
          <a:xfrm>
            <a:off x="9157648" y="3429000"/>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77C67D-F5E8-4D2F-97BF-53980E5A8251}"/>
              </a:ext>
            </a:extLst>
          </p:cNvPr>
          <p:cNvSpPr/>
          <p:nvPr/>
        </p:nvSpPr>
        <p:spPr>
          <a:xfrm>
            <a:off x="9156990" y="3927356"/>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FB1320-E8CE-4C6E-8221-88D63E8FB3FF}"/>
              </a:ext>
            </a:extLst>
          </p:cNvPr>
          <p:cNvSpPr/>
          <p:nvPr/>
        </p:nvSpPr>
        <p:spPr>
          <a:xfrm>
            <a:off x="9156331" y="4425712"/>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7B921F-3A67-4575-BC90-D52A651082EA}"/>
              </a:ext>
            </a:extLst>
          </p:cNvPr>
          <p:cNvSpPr/>
          <p:nvPr/>
        </p:nvSpPr>
        <p:spPr>
          <a:xfrm>
            <a:off x="9156330" y="4963661"/>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909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0"/>
                                        <p:tgtEl>
                                          <p:spTgt spid="16"/>
                                        </p:tgtEl>
                                        <p:attrNameLst>
                                          <p:attrName>ppt_y</p:attrName>
                                        </p:attrNameLst>
                                      </p:cBhvr>
                                      <p:tavLst>
                                        <p:tav tm="0">
                                          <p:val>
                                            <p:strVal val="ppt_y"/>
                                          </p:val>
                                        </p:tav>
                                        <p:tav tm="100000">
                                          <p:val>
                                            <p:strVal val="ppt_y+.1"/>
                                          </p:val>
                                        </p:tav>
                                      </p:tavLst>
                                    </p:anim>
                                    <p:set>
                                      <p:cBhvr>
                                        <p:cTn id="15"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grpId="0" nodeType="clickEffect">
                                  <p:stCondLst>
                                    <p:cond delay="0"/>
                                  </p:stCondLst>
                                  <p:childTnLst>
                                    <p:animEffect transition="out" filter="fade">
                                      <p:cBhvr>
                                        <p:cTn id="28" dur="1000"/>
                                        <p:tgtEl>
                                          <p:spTgt spid="18"/>
                                        </p:tgtEl>
                                      </p:cBhvr>
                                    </p:animEffect>
                                    <p:anim calcmode="lin" valueType="num">
                                      <p:cBhvr>
                                        <p:cTn id="29" dur="1000"/>
                                        <p:tgtEl>
                                          <p:spTgt spid="18"/>
                                        </p:tgtEl>
                                        <p:attrNameLst>
                                          <p:attrName>ppt_x</p:attrName>
                                        </p:attrNameLst>
                                      </p:cBhvr>
                                      <p:tavLst>
                                        <p:tav tm="0">
                                          <p:val>
                                            <p:strVal val="ppt_x"/>
                                          </p:val>
                                        </p:tav>
                                        <p:tav tm="100000">
                                          <p:val>
                                            <p:strVal val="ppt_x"/>
                                          </p:val>
                                        </p:tav>
                                      </p:tavLst>
                                    </p:anim>
                                    <p:anim calcmode="lin" valueType="num">
                                      <p:cBhvr>
                                        <p:cTn id="30" dur="1000"/>
                                        <p:tgtEl>
                                          <p:spTgt spid="18"/>
                                        </p:tgtEl>
                                        <p:attrNameLst>
                                          <p:attrName>ppt_y</p:attrName>
                                        </p:attrNameLst>
                                      </p:cBhvr>
                                      <p:tavLst>
                                        <p:tav tm="0">
                                          <p:val>
                                            <p:strVal val="ppt_y"/>
                                          </p:val>
                                        </p:tav>
                                        <p:tav tm="100000">
                                          <p:val>
                                            <p:strVal val="ppt_y+.1"/>
                                          </p:val>
                                        </p:tav>
                                      </p:tavLst>
                                    </p:anim>
                                    <p:set>
                                      <p:cBhvr>
                                        <p:cTn id="31"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grpId="0" nodeType="clickEffect">
                                  <p:stCondLst>
                                    <p:cond delay="0"/>
                                  </p:stCondLst>
                                  <p:childTnLst>
                                    <p:animEffect transition="out" filter="fade">
                                      <p:cBhvr>
                                        <p:cTn id="36" dur="1000"/>
                                        <p:tgtEl>
                                          <p:spTgt spid="19"/>
                                        </p:tgtEl>
                                      </p:cBhvr>
                                    </p:animEffect>
                                    <p:anim calcmode="lin" valueType="num">
                                      <p:cBhvr>
                                        <p:cTn id="37" dur="1000"/>
                                        <p:tgtEl>
                                          <p:spTgt spid="19"/>
                                        </p:tgtEl>
                                        <p:attrNameLst>
                                          <p:attrName>ppt_x</p:attrName>
                                        </p:attrNameLst>
                                      </p:cBhvr>
                                      <p:tavLst>
                                        <p:tav tm="0">
                                          <p:val>
                                            <p:strVal val="ppt_x"/>
                                          </p:val>
                                        </p:tav>
                                        <p:tav tm="100000">
                                          <p:val>
                                            <p:strVal val="ppt_x"/>
                                          </p:val>
                                        </p:tav>
                                      </p:tavLst>
                                    </p:anim>
                                    <p:anim calcmode="lin" valueType="num">
                                      <p:cBhvr>
                                        <p:cTn id="38" dur="1000"/>
                                        <p:tgtEl>
                                          <p:spTgt spid="19"/>
                                        </p:tgtEl>
                                        <p:attrNameLst>
                                          <p:attrName>ppt_y</p:attrName>
                                        </p:attrNameLst>
                                      </p:cBhvr>
                                      <p:tavLst>
                                        <p:tav tm="0">
                                          <p:val>
                                            <p:strVal val="ppt_y"/>
                                          </p:val>
                                        </p:tav>
                                        <p:tav tm="100000">
                                          <p:val>
                                            <p:strVal val="ppt_y+.1"/>
                                          </p:val>
                                        </p:tav>
                                      </p:tavLst>
                                    </p:anim>
                                    <p:set>
                                      <p:cBhvr>
                                        <p:cTn id="39"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2" grpId="0"/>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650-D9DB-4971-B22A-97636346CF44}"/>
              </a:ext>
            </a:extLst>
          </p:cNvPr>
          <p:cNvSpPr>
            <a:spLocks noGrp="1"/>
          </p:cNvSpPr>
          <p:nvPr>
            <p:ph type="title"/>
          </p:nvPr>
        </p:nvSpPr>
        <p:spPr>
          <a:xfrm>
            <a:off x="1945755" y="576610"/>
            <a:ext cx="6126683" cy="858602"/>
          </a:xfrm>
        </p:spPr>
        <p:txBody>
          <a:bodyPr/>
          <a:lstStyle/>
          <a:p>
            <a:r>
              <a:rPr lang="en-US" sz="4000"/>
              <a:t>Làm cách nào để đèn sáng?</a:t>
            </a:r>
          </a:p>
        </p:txBody>
      </p:sp>
      <p:sp>
        <p:nvSpPr>
          <p:cNvPr id="6" name="Slide Number Placeholder 5">
            <a:extLst>
              <a:ext uri="{FF2B5EF4-FFF2-40B4-BE49-F238E27FC236}">
                <a16:creationId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22</a:t>
            </a:fld>
            <a:endParaRPr lang="en-US" dirty="0"/>
          </a:p>
        </p:txBody>
      </p:sp>
      <p:pic>
        <p:nvPicPr>
          <p:cNvPr id="8" name="Graphic 7" descr="Lightbulb">
            <a:extLst>
              <a:ext uri="{FF2B5EF4-FFF2-40B4-BE49-F238E27FC236}">
                <a16:creationId xmlns:a16="http://schemas.microsoft.com/office/drawing/2014/main" id="{55CDA482-87D5-4B9D-9377-3FB595BA23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474" y="334421"/>
            <a:ext cx="1342981" cy="1342981"/>
          </a:xfrm>
          <a:prstGeom prst="rect">
            <a:avLst/>
          </a:prstGeom>
        </p:spPr>
      </p:pic>
      <p:graphicFrame>
        <p:nvGraphicFramePr>
          <p:cNvPr id="10" name="Table 10">
            <a:extLst>
              <a:ext uri="{FF2B5EF4-FFF2-40B4-BE49-F238E27FC236}">
                <a16:creationId xmlns:a16="http://schemas.microsoft.com/office/drawing/2014/main" id="{21D59971-48D6-4A69-B584-28ED0D3646BA}"/>
              </a:ext>
            </a:extLst>
          </p:cNvPr>
          <p:cNvGraphicFramePr>
            <a:graphicFrameLocks noGrp="1"/>
          </p:cNvGraphicFramePr>
          <p:nvPr>
            <p:extLst>
              <p:ext uri="{D42A27DB-BD31-4B8C-83A1-F6EECF244321}">
                <p14:modId xmlns:p14="http://schemas.microsoft.com/office/powerpoint/2010/main" val="1288461458"/>
              </p:ext>
            </p:extLst>
          </p:nvPr>
        </p:nvGraphicFramePr>
        <p:xfrm>
          <a:off x="6231876" y="2867686"/>
          <a:ext cx="4371975" cy="3870960"/>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916317221"/>
                    </a:ext>
                  </a:extLst>
                </a:gridCol>
                <a:gridCol w="1457325">
                  <a:extLst>
                    <a:ext uri="{9D8B030D-6E8A-4147-A177-3AD203B41FA5}">
                      <a16:colId xmlns:a16="http://schemas.microsoft.com/office/drawing/2014/main" val="4034468367"/>
                    </a:ext>
                  </a:extLst>
                </a:gridCol>
                <a:gridCol w="1457325">
                  <a:extLst>
                    <a:ext uri="{9D8B030D-6E8A-4147-A177-3AD203B41FA5}">
                      <a16:colId xmlns:a16="http://schemas.microsoft.com/office/drawing/2014/main" val="3605699803"/>
                    </a:ext>
                  </a:extLst>
                </a:gridCol>
              </a:tblGrid>
              <a:tr h="370840">
                <a:tc>
                  <a:txBody>
                    <a:bodyPr/>
                    <a:lstStyle/>
                    <a:p>
                      <a:r>
                        <a:rPr lang="en-US" sz="2800"/>
                        <a:t>K1</a:t>
                      </a:r>
                    </a:p>
                  </a:txBody>
                  <a:tcPr/>
                </a:tc>
                <a:tc>
                  <a:txBody>
                    <a:bodyPr/>
                    <a:lstStyle/>
                    <a:p>
                      <a:r>
                        <a:rPr lang="en-US" sz="2800"/>
                        <a:t>K2</a:t>
                      </a:r>
                    </a:p>
                  </a:txBody>
                  <a:tcPr/>
                </a:tc>
                <a:tc>
                  <a:txBody>
                    <a:bodyPr/>
                    <a:lstStyle/>
                    <a:p>
                      <a:r>
                        <a:rPr lang="en-US" sz="2800"/>
                        <a:t>ĐÈN</a:t>
                      </a:r>
                    </a:p>
                  </a:txBody>
                  <a:tcPr/>
                </a:tc>
                <a:extLst>
                  <a:ext uri="{0D108BD9-81ED-4DB2-BD59-A6C34878D82A}">
                    <a16:rowId xmlns:a16="http://schemas.microsoft.com/office/drawing/2014/main" val="1001466778"/>
                  </a:ext>
                </a:extLst>
              </a:tr>
              <a:tr h="370840">
                <a:tc>
                  <a:txBody>
                    <a:bodyPr/>
                    <a:lstStyle/>
                    <a:p>
                      <a:r>
                        <a:rPr lang="en-US" sz="2800"/>
                        <a:t>0</a:t>
                      </a:r>
                    </a:p>
                  </a:txBody>
                  <a:tcPr>
                    <a:solidFill>
                      <a:srgbClr val="FFFF00"/>
                    </a:solidFill>
                  </a:tcPr>
                </a:tc>
                <a:tc>
                  <a:txBody>
                    <a:bodyPr/>
                    <a:lstStyle/>
                    <a:p>
                      <a:r>
                        <a:rPr lang="en-US" sz="2800"/>
                        <a:t>0</a:t>
                      </a:r>
                    </a:p>
                  </a:txBody>
                  <a:tcPr>
                    <a:solidFill>
                      <a:srgbClr val="FFFF00"/>
                    </a:solidFill>
                  </a:tcPr>
                </a:tc>
                <a:tc>
                  <a:txBody>
                    <a:bodyPr/>
                    <a:lstStyle/>
                    <a:p>
                      <a:r>
                        <a:rPr lang="en-US" sz="2800"/>
                        <a:t>Tắt (0)</a:t>
                      </a:r>
                    </a:p>
                  </a:txBody>
                  <a:tcPr>
                    <a:solidFill>
                      <a:srgbClr val="FFFF00"/>
                    </a:solidFill>
                  </a:tcPr>
                </a:tc>
                <a:extLst>
                  <a:ext uri="{0D108BD9-81ED-4DB2-BD59-A6C34878D82A}">
                    <a16:rowId xmlns:a16="http://schemas.microsoft.com/office/drawing/2014/main" val="2031577120"/>
                  </a:ext>
                </a:extLst>
              </a:tr>
              <a:tr h="370840">
                <a:tc>
                  <a:txBody>
                    <a:bodyPr/>
                    <a:lstStyle/>
                    <a:p>
                      <a:r>
                        <a:rPr lang="en-US" sz="2800"/>
                        <a:t>0</a:t>
                      </a:r>
                    </a:p>
                  </a:txBody>
                  <a:tcPr>
                    <a:solidFill>
                      <a:srgbClr val="FFFF00"/>
                    </a:solidFill>
                  </a:tcPr>
                </a:tc>
                <a:tc>
                  <a:txBody>
                    <a:bodyPr/>
                    <a:lstStyle/>
                    <a:p>
                      <a:r>
                        <a:rPr lang="en-US" sz="2800"/>
                        <a:t>1</a:t>
                      </a:r>
                    </a:p>
                  </a:txBody>
                  <a:tcPr>
                    <a:solidFill>
                      <a:srgbClr val="FFFF00"/>
                    </a:solidFill>
                  </a:tcPr>
                </a:tc>
                <a:tc>
                  <a:txBody>
                    <a:bodyPr/>
                    <a:lstStyle/>
                    <a:p>
                      <a:r>
                        <a:rPr lang="en-US" sz="2800"/>
                        <a:t>Sáng (1)</a:t>
                      </a:r>
                    </a:p>
                  </a:txBody>
                  <a:tcPr>
                    <a:solidFill>
                      <a:srgbClr val="FFFF00"/>
                    </a:solidFill>
                  </a:tcPr>
                </a:tc>
                <a:extLst>
                  <a:ext uri="{0D108BD9-81ED-4DB2-BD59-A6C34878D82A}">
                    <a16:rowId xmlns:a16="http://schemas.microsoft.com/office/drawing/2014/main" val="2364656436"/>
                  </a:ext>
                </a:extLst>
              </a:tr>
              <a:tr h="370840">
                <a:tc>
                  <a:txBody>
                    <a:bodyPr/>
                    <a:lstStyle/>
                    <a:p>
                      <a:r>
                        <a:rPr lang="en-US" sz="2800"/>
                        <a:t>1</a:t>
                      </a:r>
                    </a:p>
                  </a:txBody>
                  <a:tcPr>
                    <a:solidFill>
                      <a:srgbClr val="FFFF00"/>
                    </a:solidFill>
                  </a:tcPr>
                </a:tc>
                <a:tc>
                  <a:txBody>
                    <a:bodyPr/>
                    <a:lstStyle/>
                    <a:p>
                      <a:r>
                        <a:rPr lang="en-US" sz="2800"/>
                        <a:t>0</a:t>
                      </a:r>
                    </a:p>
                  </a:txBody>
                  <a:tcPr>
                    <a:solidFill>
                      <a:srgbClr val="FFFF00"/>
                    </a:solidFill>
                  </a:tcPr>
                </a:tc>
                <a:tc>
                  <a:txBody>
                    <a:bodyPr/>
                    <a:lstStyle/>
                    <a:p>
                      <a:r>
                        <a:rPr lang="en-US" sz="2800"/>
                        <a:t>Sáng (1)</a:t>
                      </a:r>
                    </a:p>
                  </a:txBody>
                  <a:tcPr>
                    <a:solidFill>
                      <a:srgbClr val="FFFF00"/>
                    </a:solidFill>
                  </a:tcPr>
                </a:tc>
                <a:extLst>
                  <a:ext uri="{0D108BD9-81ED-4DB2-BD59-A6C34878D82A}">
                    <a16:rowId xmlns:a16="http://schemas.microsoft.com/office/drawing/2014/main" val="4085503590"/>
                  </a:ext>
                </a:extLst>
              </a:tr>
              <a:tr h="370840">
                <a:tc>
                  <a:txBody>
                    <a:bodyPr/>
                    <a:lstStyle/>
                    <a:p>
                      <a:r>
                        <a:rPr lang="en-US" sz="2800"/>
                        <a:t>1</a:t>
                      </a:r>
                    </a:p>
                  </a:txBody>
                  <a:tcPr>
                    <a:solidFill>
                      <a:srgbClr val="FFFF00"/>
                    </a:solidFill>
                  </a:tcPr>
                </a:tc>
                <a:tc>
                  <a:txBody>
                    <a:bodyPr/>
                    <a:lstStyle/>
                    <a:p>
                      <a:r>
                        <a:rPr lang="en-US" sz="2800"/>
                        <a:t>1</a:t>
                      </a:r>
                    </a:p>
                  </a:txBody>
                  <a:tcPr>
                    <a:solidFill>
                      <a:srgbClr val="FFFF00"/>
                    </a:solidFill>
                  </a:tcPr>
                </a:tc>
                <a:tc>
                  <a:txBody>
                    <a:bodyPr/>
                    <a:lstStyle/>
                    <a:p>
                      <a:r>
                        <a:rPr lang="en-US" sz="2800"/>
                        <a:t>Sáng (1)</a:t>
                      </a:r>
                    </a:p>
                  </a:txBody>
                  <a:tcPr>
                    <a:solidFill>
                      <a:srgbClr val="FFFF00"/>
                    </a:solidFill>
                  </a:tcPr>
                </a:tc>
                <a:extLst>
                  <a:ext uri="{0D108BD9-81ED-4DB2-BD59-A6C34878D82A}">
                    <a16:rowId xmlns:a16="http://schemas.microsoft.com/office/drawing/2014/main" val="878754487"/>
                  </a:ext>
                </a:extLst>
              </a:tr>
            </a:tbl>
          </a:graphicData>
        </a:graphic>
      </p:graphicFrame>
      <p:sp>
        <p:nvSpPr>
          <p:cNvPr id="12" name="TextBox 11">
            <a:extLst>
              <a:ext uri="{FF2B5EF4-FFF2-40B4-BE49-F238E27FC236}">
                <a16:creationId xmlns:a16="http://schemas.microsoft.com/office/drawing/2014/main" id="{4F47E863-228A-46B8-9360-16F1C7043430}"/>
              </a:ext>
            </a:extLst>
          </p:cNvPr>
          <p:cNvSpPr txBox="1"/>
          <p:nvPr/>
        </p:nvSpPr>
        <p:spPr>
          <a:xfrm>
            <a:off x="829264" y="6015692"/>
            <a:ext cx="5678157" cy="523220"/>
          </a:xfrm>
          <a:prstGeom prst="rect">
            <a:avLst/>
          </a:prstGeom>
          <a:noFill/>
        </p:spPr>
        <p:txBody>
          <a:bodyPr wrap="none" rtlCol="0">
            <a:spAutoFit/>
          </a:bodyPr>
          <a:lstStyle/>
          <a:p>
            <a:r>
              <a:rPr lang="en-US" sz="2800">
                <a:solidFill>
                  <a:srgbClr val="FF0000"/>
                </a:solidFill>
                <a:sym typeface="Wingdings" panose="05000000000000000000" pitchFamily="2" charset="2"/>
              </a:rPr>
              <a:t> </a:t>
            </a:r>
            <a:r>
              <a:rPr lang="en-US" sz="2800">
                <a:solidFill>
                  <a:srgbClr val="FF0000"/>
                </a:solidFill>
              </a:rPr>
              <a:t>Đây là phép cộng logic (OR hoặc </a:t>
            </a:r>
            <a:r>
              <a:rPr lang="en-US" sz="2800">
                <a:solidFill>
                  <a:srgbClr val="FF0000"/>
                </a:solidFill>
                <a:sym typeface="Symbol" panose="05050102010706020507" pitchFamily="18" charset="2"/>
              </a:rPr>
              <a:t></a:t>
            </a:r>
            <a:r>
              <a:rPr lang="en-US" sz="2800">
                <a:solidFill>
                  <a:srgbClr val="FF0000"/>
                </a:solidFill>
              </a:rPr>
              <a:t>)</a:t>
            </a:r>
          </a:p>
        </p:txBody>
      </p:sp>
      <p:pic>
        <p:nvPicPr>
          <p:cNvPr id="11" name="Picture 10">
            <a:extLst>
              <a:ext uri="{FF2B5EF4-FFF2-40B4-BE49-F238E27FC236}">
                <a16:creationId xmlns:a16="http://schemas.microsoft.com/office/drawing/2014/main" id="{F9740008-3775-43EE-B672-F6506399F8CB}"/>
              </a:ext>
            </a:extLst>
          </p:cNvPr>
          <p:cNvPicPr/>
          <p:nvPr/>
        </p:nvPicPr>
        <p:blipFill>
          <a:blip r:embed="rId4"/>
          <a:stretch>
            <a:fillRect/>
          </a:stretch>
        </p:blipFill>
        <p:spPr>
          <a:xfrm>
            <a:off x="1159964" y="2765391"/>
            <a:ext cx="4068197" cy="1920122"/>
          </a:xfrm>
          <a:prstGeom prst="rect">
            <a:avLst/>
          </a:prstGeom>
        </p:spPr>
      </p:pic>
      <p:sp>
        <p:nvSpPr>
          <p:cNvPr id="13" name="TextBox 12">
            <a:extLst>
              <a:ext uri="{FF2B5EF4-FFF2-40B4-BE49-F238E27FC236}">
                <a16:creationId xmlns:a16="http://schemas.microsoft.com/office/drawing/2014/main" id="{6CE175B0-4BF9-4F30-BDDD-47D5C42534D5}"/>
              </a:ext>
            </a:extLst>
          </p:cNvPr>
          <p:cNvSpPr txBox="1"/>
          <p:nvPr/>
        </p:nvSpPr>
        <p:spPr>
          <a:xfrm>
            <a:off x="1945755" y="1583851"/>
            <a:ext cx="8739315" cy="461665"/>
          </a:xfrm>
          <a:prstGeom prst="rect">
            <a:avLst/>
          </a:prstGeom>
          <a:noFill/>
        </p:spPr>
        <p:txBody>
          <a:bodyPr wrap="none" rtlCol="0">
            <a:spAutoFit/>
          </a:bodyPr>
          <a:lstStyle/>
          <a:p>
            <a:r>
              <a:rPr lang="en-US" sz="2400"/>
              <a:t>(Khi có dòng điện qua r</a:t>
            </a:r>
            <a:r>
              <a:rPr lang="vi-VN" sz="2400"/>
              <a:t>ơ</a:t>
            </a:r>
            <a:r>
              <a:rPr lang="en-US" sz="2400"/>
              <a:t> le (</a:t>
            </a:r>
            <a:r>
              <a:rPr lang="en-US" sz="2400">
                <a:solidFill>
                  <a:srgbClr val="FF0000"/>
                </a:solidFill>
              </a:rPr>
              <a:t>1</a:t>
            </a:r>
            <a:r>
              <a:rPr lang="en-US" sz="2400"/>
              <a:t>) , khi không có dòng điện qua r</a:t>
            </a:r>
            <a:r>
              <a:rPr lang="vi-VN" sz="2400"/>
              <a:t>ơ</a:t>
            </a:r>
            <a:r>
              <a:rPr lang="en-US" sz="2400"/>
              <a:t> le (</a:t>
            </a:r>
            <a:r>
              <a:rPr lang="en-US" sz="2400">
                <a:solidFill>
                  <a:srgbClr val="FF0000"/>
                </a:solidFill>
              </a:rPr>
              <a:t>0</a:t>
            </a:r>
            <a:r>
              <a:rPr lang="en-US" sz="2400"/>
              <a:t>) )</a:t>
            </a:r>
          </a:p>
        </p:txBody>
      </p:sp>
      <p:sp>
        <p:nvSpPr>
          <p:cNvPr id="14" name="Rectangle 13">
            <a:extLst>
              <a:ext uri="{FF2B5EF4-FFF2-40B4-BE49-F238E27FC236}">
                <a16:creationId xmlns:a16="http://schemas.microsoft.com/office/drawing/2014/main" id="{79A82B9D-07DE-4075-B75D-51DEE4845EA2}"/>
              </a:ext>
            </a:extLst>
          </p:cNvPr>
          <p:cNvSpPr/>
          <p:nvPr/>
        </p:nvSpPr>
        <p:spPr>
          <a:xfrm>
            <a:off x="9157648" y="3429000"/>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5BA830-108A-421D-BDAD-F14E03897D1F}"/>
              </a:ext>
            </a:extLst>
          </p:cNvPr>
          <p:cNvSpPr/>
          <p:nvPr/>
        </p:nvSpPr>
        <p:spPr>
          <a:xfrm>
            <a:off x="9156990" y="3927356"/>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D0999D-535D-40CC-9CDA-471D6A000EA0}"/>
              </a:ext>
            </a:extLst>
          </p:cNvPr>
          <p:cNvSpPr/>
          <p:nvPr/>
        </p:nvSpPr>
        <p:spPr>
          <a:xfrm>
            <a:off x="9156331" y="4425712"/>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7AA17C-723C-4342-9E16-DFDF3F7273C1}"/>
              </a:ext>
            </a:extLst>
          </p:cNvPr>
          <p:cNvSpPr/>
          <p:nvPr/>
        </p:nvSpPr>
        <p:spPr>
          <a:xfrm>
            <a:off x="9156330" y="4963661"/>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22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4"/>
                                        </p:tgtEl>
                                      </p:cBhvr>
                                    </p:animEffect>
                                    <p:anim calcmode="lin" valueType="num">
                                      <p:cBhvr>
                                        <p:cTn id="13" dur="1000"/>
                                        <p:tgtEl>
                                          <p:spTgt spid="14"/>
                                        </p:tgtEl>
                                        <p:attrNameLst>
                                          <p:attrName>ppt_x</p:attrName>
                                        </p:attrNameLst>
                                      </p:cBhvr>
                                      <p:tavLst>
                                        <p:tav tm="0">
                                          <p:val>
                                            <p:strVal val="ppt_x"/>
                                          </p:val>
                                        </p:tav>
                                        <p:tav tm="100000">
                                          <p:val>
                                            <p:strVal val="ppt_x"/>
                                          </p:val>
                                        </p:tav>
                                      </p:tavLst>
                                    </p:anim>
                                    <p:anim calcmode="lin" valueType="num">
                                      <p:cBhvr>
                                        <p:cTn id="14" dur="1000"/>
                                        <p:tgtEl>
                                          <p:spTgt spid="14"/>
                                        </p:tgtEl>
                                        <p:attrNameLst>
                                          <p:attrName>ppt_y</p:attrName>
                                        </p:attrNameLst>
                                      </p:cBhvr>
                                      <p:tavLst>
                                        <p:tav tm="0">
                                          <p:val>
                                            <p:strVal val="ppt_y"/>
                                          </p:val>
                                        </p:tav>
                                        <p:tav tm="100000">
                                          <p:val>
                                            <p:strVal val="ppt_y+.1"/>
                                          </p:val>
                                        </p:tav>
                                      </p:tavLst>
                                    </p:anim>
                                    <p:set>
                                      <p:cBhvr>
                                        <p:cTn id="15"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5"/>
                                        </p:tgtEl>
                                      </p:cBhvr>
                                    </p:animEffect>
                                    <p:anim calcmode="lin" valueType="num">
                                      <p:cBhvr>
                                        <p:cTn id="21" dur="1000"/>
                                        <p:tgtEl>
                                          <p:spTgt spid="15"/>
                                        </p:tgtEl>
                                        <p:attrNameLst>
                                          <p:attrName>ppt_x</p:attrName>
                                        </p:attrNameLst>
                                      </p:cBhvr>
                                      <p:tavLst>
                                        <p:tav tm="0">
                                          <p:val>
                                            <p:strVal val="ppt_x"/>
                                          </p:val>
                                        </p:tav>
                                        <p:tav tm="100000">
                                          <p:val>
                                            <p:strVal val="ppt_x"/>
                                          </p:val>
                                        </p:tav>
                                      </p:tavLst>
                                    </p:anim>
                                    <p:anim calcmode="lin" valueType="num">
                                      <p:cBhvr>
                                        <p:cTn id="22" dur="1000"/>
                                        <p:tgtEl>
                                          <p:spTgt spid="15"/>
                                        </p:tgtEl>
                                        <p:attrNameLst>
                                          <p:attrName>ppt_y</p:attrName>
                                        </p:attrNameLst>
                                      </p:cBhvr>
                                      <p:tavLst>
                                        <p:tav tm="0">
                                          <p:val>
                                            <p:strVal val="ppt_y"/>
                                          </p:val>
                                        </p:tav>
                                        <p:tav tm="100000">
                                          <p:val>
                                            <p:strVal val="ppt_y+.1"/>
                                          </p:val>
                                        </p:tav>
                                      </p:tavLst>
                                    </p:anim>
                                    <p:set>
                                      <p:cBhvr>
                                        <p:cTn id="2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grpId="0" nodeType="clickEffect">
                                  <p:stCondLst>
                                    <p:cond delay="0"/>
                                  </p:stCondLst>
                                  <p:childTnLst>
                                    <p:animEffect transition="out" filter="fade">
                                      <p:cBhvr>
                                        <p:cTn id="28" dur="1000"/>
                                        <p:tgtEl>
                                          <p:spTgt spid="16"/>
                                        </p:tgtEl>
                                      </p:cBhvr>
                                    </p:animEffect>
                                    <p:anim calcmode="lin" valueType="num">
                                      <p:cBhvr>
                                        <p:cTn id="29" dur="1000"/>
                                        <p:tgtEl>
                                          <p:spTgt spid="16"/>
                                        </p:tgtEl>
                                        <p:attrNameLst>
                                          <p:attrName>ppt_x</p:attrName>
                                        </p:attrNameLst>
                                      </p:cBhvr>
                                      <p:tavLst>
                                        <p:tav tm="0">
                                          <p:val>
                                            <p:strVal val="ppt_x"/>
                                          </p:val>
                                        </p:tav>
                                        <p:tav tm="100000">
                                          <p:val>
                                            <p:strVal val="ppt_x"/>
                                          </p:val>
                                        </p:tav>
                                      </p:tavLst>
                                    </p:anim>
                                    <p:anim calcmode="lin" valueType="num">
                                      <p:cBhvr>
                                        <p:cTn id="30" dur="1000"/>
                                        <p:tgtEl>
                                          <p:spTgt spid="16"/>
                                        </p:tgtEl>
                                        <p:attrNameLst>
                                          <p:attrName>ppt_y</p:attrName>
                                        </p:attrNameLst>
                                      </p:cBhvr>
                                      <p:tavLst>
                                        <p:tav tm="0">
                                          <p:val>
                                            <p:strVal val="ppt_y"/>
                                          </p:val>
                                        </p:tav>
                                        <p:tav tm="100000">
                                          <p:val>
                                            <p:strVal val="ppt_y+.1"/>
                                          </p:val>
                                        </p:tav>
                                      </p:tavLst>
                                    </p:anim>
                                    <p:set>
                                      <p:cBhvr>
                                        <p:cTn id="31"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grpId="0" nodeType="clickEffect">
                                  <p:stCondLst>
                                    <p:cond delay="0"/>
                                  </p:stCondLst>
                                  <p:childTnLst>
                                    <p:animEffect transition="out" filter="fade">
                                      <p:cBhvr>
                                        <p:cTn id="36" dur="1000"/>
                                        <p:tgtEl>
                                          <p:spTgt spid="17"/>
                                        </p:tgtEl>
                                      </p:cBhvr>
                                    </p:animEffect>
                                    <p:anim calcmode="lin" valueType="num">
                                      <p:cBhvr>
                                        <p:cTn id="37" dur="1000"/>
                                        <p:tgtEl>
                                          <p:spTgt spid="17"/>
                                        </p:tgtEl>
                                        <p:attrNameLst>
                                          <p:attrName>ppt_x</p:attrName>
                                        </p:attrNameLst>
                                      </p:cBhvr>
                                      <p:tavLst>
                                        <p:tav tm="0">
                                          <p:val>
                                            <p:strVal val="ppt_x"/>
                                          </p:val>
                                        </p:tav>
                                        <p:tav tm="100000">
                                          <p:val>
                                            <p:strVal val="ppt_x"/>
                                          </p:val>
                                        </p:tav>
                                      </p:tavLst>
                                    </p:anim>
                                    <p:anim calcmode="lin" valueType="num">
                                      <p:cBhvr>
                                        <p:cTn id="38" dur="1000"/>
                                        <p:tgtEl>
                                          <p:spTgt spid="17"/>
                                        </p:tgtEl>
                                        <p:attrNameLst>
                                          <p:attrName>ppt_y</p:attrName>
                                        </p:attrNameLst>
                                      </p:cBhvr>
                                      <p:tavLst>
                                        <p:tav tm="0">
                                          <p:val>
                                            <p:strVal val="ppt_y"/>
                                          </p:val>
                                        </p:tav>
                                        <p:tav tm="100000">
                                          <p:val>
                                            <p:strVal val="ppt_y+.1"/>
                                          </p:val>
                                        </p:tav>
                                      </p:tavLst>
                                    </p:anim>
                                    <p:set>
                                      <p:cBhvr>
                                        <p:cTn id="3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650-D9DB-4971-B22A-97636346CF44}"/>
              </a:ext>
            </a:extLst>
          </p:cNvPr>
          <p:cNvSpPr>
            <a:spLocks noGrp="1"/>
          </p:cNvSpPr>
          <p:nvPr>
            <p:ph type="title"/>
          </p:nvPr>
        </p:nvSpPr>
        <p:spPr>
          <a:xfrm>
            <a:off x="1945755" y="576610"/>
            <a:ext cx="6126683" cy="858602"/>
          </a:xfrm>
        </p:spPr>
        <p:txBody>
          <a:bodyPr/>
          <a:lstStyle/>
          <a:p>
            <a:r>
              <a:rPr lang="en-US" sz="4000"/>
              <a:t>Làm cách nào để đèn sáng?</a:t>
            </a:r>
          </a:p>
        </p:txBody>
      </p:sp>
      <p:sp>
        <p:nvSpPr>
          <p:cNvPr id="6" name="Slide Number Placeholder 5">
            <a:extLst>
              <a:ext uri="{FF2B5EF4-FFF2-40B4-BE49-F238E27FC236}">
                <a16:creationId xmlns:a16="http://schemas.microsoft.com/office/drawing/2014/main" id="{768181C9-03F0-49C0-9D14-11DEF4A33FC6}"/>
              </a:ext>
            </a:extLst>
          </p:cNvPr>
          <p:cNvSpPr>
            <a:spLocks noGrp="1"/>
          </p:cNvSpPr>
          <p:nvPr>
            <p:ph type="sldNum" sz="quarter" idx="4"/>
          </p:nvPr>
        </p:nvSpPr>
        <p:spPr/>
        <p:txBody>
          <a:bodyPr/>
          <a:lstStyle/>
          <a:p>
            <a:fld id="{294A09A9-5501-47C1-A89A-A340965A2BE2}" type="slidenum">
              <a:rPr lang="en-US" smtClean="0"/>
              <a:pPr/>
              <a:t>23</a:t>
            </a:fld>
            <a:endParaRPr lang="en-US" dirty="0"/>
          </a:p>
        </p:txBody>
      </p:sp>
      <p:pic>
        <p:nvPicPr>
          <p:cNvPr id="8" name="Graphic 7" descr="Lightbulb">
            <a:extLst>
              <a:ext uri="{FF2B5EF4-FFF2-40B4-BE49-F238E27FC236}">
                <a16:creationId xmlns:a16="http://schemas.microsoft.com/office/drawing/2014/main" id="{55CDA482-87D5-4B9D-9377-3FB595BA23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474" y="334421"/>
            <a:ext cx="1342981" cy="1342981"/>
          </a:xfrm>
          <a:prstGeom prst="rect">
            <a:avLst/>
          </a:prstGeom>
        </p:spPr>
      </p:pic>
      <p:graphicFrame>
        <p:nvGraphicFramePr>
          <p:cNvPr id="10" name="Table 10">
            <a:extLst>
              <a:ext uri="{FF2B5EF4-FFF2-40B4-BE49-F238E27FC236}">
                <a16:creationId xmlns:a16="http://schemas.microsoft.com/office/drawing/2014/main" id="{21D59971-48D6-4A69-B584-28ED0D3646BA}"/>
              </a:ext>
            </a:extLst>
          </p:cNvPr>
          <p:cNvGraphicFramePr>
            <a:graphicFrameLocks noGrp="1"/>
          </p:cNvGraphicFramePr>
          <p:nvPr>
            <p:extLst>
              <p:ext uri="{D42A27DB-BD31-4B8C-83A1-F6EECF244321}">
                <p14:modId xmlns:p14="http://schemas.microsoft.com/office/powerpoint/2010/main" val="567713110"/>
              </p:ext>
            </p:extLst>
          </p:nvPr>
        </p:nvGraphicFramePr>
        <p:xfrm>
          <a:off x="6941561" y="3140644"/>
          <a:ext cx="3075896" cy="1554480"/>
        </p:xfrm>
        <a:graphic>
          <a:graphicData uri="http://schemas.openxmlformats.org/drawingml/2006/table">
            <a:tbl>
              <a:tblPr firstRow="1" bandRow="1">
                <a:tableStyleId>{5C22544A-7EE6-4342-B048-85BDC9FD1C3A}</a:tableStyleId>
              </a:tblPr>
              <a:tblGrid>
                <a:gridCol w="1537948">
                  <a:extLst>
                    <a:ext uri="{9D8B030D-6E8A-4147-A177-3AD203B41FA5}">
                      <a16:colId xmlns:a16="http://schemas.microsoft.com/office/drawing/2014/main" val="4034468367"/>
                    </a:ext>
                  </a:extLst>
                </a:gridCol>
                <a:gridCol w="1537948">
                  <a:extLst>
                    <a:ext uri="{9D8B030D-6E8A-4147-A177-3AD203B41FA5}">
                      <a16:colId xmlns:a16="http://schemas.microsoft.com/office/drawing/2014/main" val="3605699803"/>
                    </a:ext>
                  </a:extLst>
                </a:gridCol>
              </a:tblGrid>
              <a:tr h="370840">
                <a:tc>
                  <a:txBody>
                    <a:bodyPr/>
                    <a:lstStyle/>
                    <a:p>
                      <a:r>
                        <a:rPr lang="en-US" sz="2800"/>
                        <a:t>K</a:t>
                      </a:r>
                    </a:p>
                  </a:txBody>
                  <a:tcPr/>
                </a:tc>
                <a:tc>
                  <a:txBody>
                    <a:bodyPr/>
                    <a:lstStyle/>
                    <a:p>
                      <a:pPr algn="ctr"/>
                      <a:r>
                        <a:rPr lang="en-US" sz="2800"/>
                        <a:t>ĐÈN</a:t>
                      </a:r>
                    </a:p>
                  </a:txBody>
                  <a:tcPr/>
                </a:tc>
                <a:extLst>
                  <a:ext uri="{0D108BD9-81ED-4DB2-BD59-A6C34878D82A}">
                    <a16:rowId xmlns:a16="http://schemas.microsoft.com/office/drawing/2014/main" val="1001466778"/>
                  </a:ext>
                </a:extLst>
              </a:tr>
              <a:tr h="370840">
                <a:tc>
                  <a:txBody>
                    <a:bodyPr/>
                    <a:lstStyle/>
                    <a:p>
                      <a:r>
                        <a:rPr lang="en-US" sz="2800"/>
                        <a:t>0</a:t>
                      </a:r>
                    </a:p>
                  </a:txBody>
                  <a:tcPr>
                    <a:solidFill>
                      <a:srgbClr val="FFFF00"/>
                    </a:solidFill>
                  </a:tcPr>
                </a:tc>
                <a:tc>
                  <a:txBody>
                    <a:bodyPr/>
                    <a:lstStyle/>
                    <a:p>
                      <a:r>
                        <a:rPr lang="en-US" sz="2800"/>
                        <a:t>Sáng (1)</a:t>
                      </a:r>
                    </a:p>
                  </a:txBody>
                  <a:tcPr>
                    <a:solidFill>
                      <a:srgbClr val="FFFF00"/>
                    </a:solidFill>
                  </a:tcPr>
                </a:tc>
                <a:extLst>
                  <a:ext uri="{0D108BD9-81ED-4DB2-BD59-A6C34878D82A}">
                    <a16:rowId xmlns:a16="http://schemas.microsoft.com/office/drawing/2014/main" val="4085503590"/>
                  </a:ext>
                </a:extLst>
              </a:tr>
              <a:tr h="370840">
                <a:tc>
                  <a:txBody>
                    <a:bodyPr/>
                    <a:lstStyle/>
                    <a:p>
                      <a:r>
                        <a:rPr lang="en-US" sz="2800"/>
                        <a:t>1</a:t>
                      </a:r>
                    </a:p>
                  </a:txBody>
                  <a:tcPr>
                    <a:solidFill>
                      <a:srgbClr val="FFFF00"/>
                    </a:solidFill>
                  </a:tcPr>
                </a:tc>
                <a:tc>
                  <a:txBody>
                    <a:bodyPr/>
                    <a:lstStyle/>
                    <a:p>
                      <a:r>
                        <a:rPr lang="en-US" sz="2800"/>
                        <a:t>Tắt (0)</a:t>
                      </a:r>
                    </a:p>
                  </a:txBody>
                  <a:tcPr>
                    <a:solidFill>
                      <a:srgbClr val="FFFF00"/>
                    </a:solidFill>
                  </a:tcPr>
                </a:tc>
                <a:extLst>
                  <a:ext uri="{0D108BD9-81ED-4DB2-BD59-A6C34878D82A}">
                    <a16:rowId xmlns:a16="http://schemas.microsoft.com/office/drawing/2014/main" val="878754487"/>
                  </a:ext>
                </a:extLst>
              </a:tr>
            </a:tbl>
          </a:graphicData>
        </a:graphic>
      </p:graphicFrame>
      <p:sp>
        <p:nvSpPr>
          <p:cNvPr id="12" name="TextBox 11">
            <a:extLst>
              <a:ext uri="{FF2B5EF4-FFF2-40B4-BE49-F238E27FC236}">
                <a16:creationId xmlns:a16="http://schemas.microsoft.com/office/drawing/2014/main" id="{4F47E863-228A-46B8-9360-16F1C7043430}"/>
              </a:ext>
            </a:extLst>
          </p:cNvPr>
          <p:cNvSpPr txBox="1"/>
          <p:nvPr/>
        </p:nvSpPr>
        <p:spPr>
          <a:xfrm>
            <a:off x="665491" y="5677676"/>
            <a:ext cx="7127381" cy="954107"/>
          </a:xfrm>
          <a:prstGeom prst="rect">
            <a:avLst/>
          </a:prstGeom>
          <a:noFill/>
        </p:spPr>
        <p:txBody>
          <a:bodyPr wrap="square" rtlCol="0">
            <a:spAutoFit/>
          </a:bodyPr>
          <a:lstStyle/>
          <a:p>
            <a:r>
              <a:rPr lang="en-US" sz="2800">
                <a:solidFill>
                  <a:srgbClr val="FF0000"/>
                </a:solidFill>
                <a:sym typeface="Wingdings" panose="05000000000000000000" pitchFamily="2" charset="2"/>
              </a:rPr>
              <a:t> </a:t>
            </a:r>
            <a:r>
              <a:rPr lang="en-US" sz="2800">
                <a:solidFill>
                  <a:srgbClr val="FF0000"/>
                </a:solidFill>
              </a:rPr>
              <a:t>Đây là phép phủ định (NOT hoặc một dấu gạch ngang trên đối t</a:t>
            </a:r>
            <a:r>
              <a:rPr lang="vi-VN" sz="2800">
                <a:solidFill>
                  <a:srgbClr val="FF0000"/>
                </a:solidFill>
              </a:rPr>
              <a:t>ư</a:t>
            </a:r>
            <a:r>
              <a:rPr lang="en-US" sz="2800">
                <a:solidFill>
                  <a:srgbClr val="FF0000"/>
                </a:solidFill>
              </a:rPr>
              <a:t>ợng phủ định)</a:t>
            </a:r>
          </a:p>
        </p:txBody>
      </p:sp>
      <p:pic>
        <p:nvPicPr>
          <p:cNvPr id="3" name="Picture 2">
            <a:extLst>
              <a:ext uri="{FF2B5EF4-FFF2-40B4-BE49-F238E27FC236}">
                <a16:creationId xmlns:a16="http://schemas.microsoft.com/office/drawing/2014/main" id="{D8A03E99-312D-4532-9C19-9CF5AA3D933D}"/>
              </a:ext>
            </a:extLst>
          </p:cNvPr>
          <p:cNvPicPr>
            <a:picLocks noChangeAspect="1"/>
          </p:cNvPicPr>
          <p:nvPr/>
        </p:nvPicPr>
        <p:blipFill rotWithShape="1">
          <a:blip r:embed="rId4"/>
          <a:srcRect l="2095"/>
          <a:stretch/>
        </p:blipFill>
        <p:spPr>
          <a:xfrm>
            <a:off x="829264" y="2862032"/>
            <a:ext cx="4540758" cy="1904855"/>
          </a:xfrm>
          <a:prstGeom prst="rect">
            <a:avLst/>
          </a:prstGeom>
        </p:spPr>
      </p:pic>
      <p:sp>
        <p:nvSpPr>
          <p:cNvPr id="15" name="TextBox 14">
            <a:extLst>
              <a:ext uri="{FF2B5EF4-FFF2-40B4-BE49-F238E27FC236}">
                <a16:creationId xmlns:a16="http://schemas.microsoft.com/office/drawing/2014/main" id="{3A6576F8-7900-4953-8C37-A1C7C7CD9B9F}"/>
              </a:ext>
            </a:extLst>
          </p:cNvPr>
          <p:cNvSpPr txBox="1"/>
          <p:nvPr/>
        </p:nvSpPr>
        <p:spPr>
          <a:xfrm>
            <a:off x="1945755" y="1583851"/>
            <a:ext cx="8739315" cy="461665"/>
          </a:xfrm>
          <a:prstGeom prst="rect">
            <a:avLst/>
          </a:prstGeom>
          <a:noFill/>
        </p:spPr>
        <p:txBody>
          <a:bodyPr wrap="none" rtlCol="0">
            <a:spAutoFit/>
          </a:bodyPr>
          <a:lstStyle/>
          <a:p>
            <a:r>
              <a:rPr lang="en-US" sz="2400"/>
              <a:t>(Khi có dòng điện qua r</a:t>
            </a:r>
            <a:r>
              <a:rPr lang="vi-VN" sz="2400"/>
              <a:t>ơ</a:t>
            </a:r>
            <a:r>
              <a:rPr lang="en-US" sz="2400"/>
              <a:t> le (</a:t>
            </a:r>
            <a:r>
              <a:rPr lang="en-US" sz="2400">
                <a:solidFill>
                  <a:srgbClr val="FF0000"/>
                </a:solidFill>
              </a:rPr>
              <a:t>1</a:t>
            </a:r>
            <a:r>
              <a:rPr lang="en-US" sz="2400"/>
              <a:t>) , khi không có dòng điện qua r</a:t>
            </a:r>
            <a:r>
              <a:rPr lang="vi-VN" sz="2400"/>
              <a:t>ơ</a:t>
            </a:r>
            <a:r>
              <a:rPr lang="en-US" sz="2400"/>
              <a:t> le (</a:t>
            </a:r>
            <a:r>
              <a:rPr lang="en-US" sz="2400">
                <a:solidFill>
                  <a:srgbClr val="FF0000"/>
                </a:solidFill>
              </a:rPr>
              <a:t>0</a:t>
            </a:r>
            <a:r>
              <a:rPr lang="en-US" sz="2400"/>
              <a:t>) )</a:t>
            </a:r>
          </a:p>
        </p:txBody>
      </p:sp>
      <p:sp>
        <p:nvSpPr>
          <p:cNvPr id="16" name="Rectangle 15">
            <a:extLst>
              <a:ext uri="{FF2B5EF4-FFF2-40B4-BE49-F238E27FC236}">
                <a16:creationId xmlns:a16="http://schemas.microsoft.com/office/drawing/2014/main" id="{35DFC151-C4E4-4D4A-B648-84DD658FC14C}"/>
              </a:ext>
            </a:extLst>
          </p:cNvPr>
          <p:cNvSpPr/>
          <p:nvPr/>
        </p:nvSpPr>
        <p:spPr>
          <a:xfrm>
            <a:off x="8530310" y="3707801"/>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D5D0E56-8D60-474A-BD9E-C7E5B19602B1}"/>
              </a:ext>
            </a:extLst>
          </p:cNvPr>
          <p:cNvSpPr/>
          <p:nvPr/>
        </p:nvSpPr>
        <p:spPr>
          <a:xfrm>
            <a:off x="8529652" y="4206157"/>
            <a:ext cx="1446203" cy="433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169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0"/>
                                        <p:tgtEl>
                                          <p:spTgt spid="16"/>
                                        </p:tgtEl>
                                        <p:attrNameLst>
                                          <p:attrName>ppt_y</p:attrName>
                                        </p:attrNameLst>
                                      </p:cBhvr>
                                      <p:tavLst>
                                        <p:tav tm="0">
                                          <p:val>
                                            <p:strVal val="ppt_y"/>
                                          </p:val>
                                        </p:tav>
                                        <p:tav tm="100000">
                                          <p:val>
                                            <p:strVal val="ppt_y+.1"/>
                                          </p:val>
                                        </p:tav>
                                      </p:tavLst>
                                    </p:anim>
                                    <p:set>
                                      <p:cBhvr>
                                        <p:cTn id="15"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92F065-CDE1-4132-BE4D-82AC9F3CADC7}"/>
              </a:ext>
            </a:extLst>
          </p:cNvPr>
          <p:cNvSpPr txBox="1"/>
          <p:nvPr/>
        </p:nvSpPr>
        <p:spPr>
          <a:xfrm>
            <a:off x="924798" y="4247727"/>
            <a:ext cx="7127381" cy="523220"/>
          </a:xfrm>
          <a:prstGeom prst="rect">
            <a:avLst/>
          </a:prstGeom>
          <a:noFill/>
        </p:spPr>
        <p:txBody>
          <a:bodyPr wrap="square" rtlCol="0">
            <a:spAutoFit/>
          </a:bodyPr>
          <a:lstStyle/>
          <a:p>
            <a:r>
              <a:rPr lang="en-US" sz="2800">
                <a:solidFill>
                  <a:srgbClr val="FF0000"/>
                </a:solidFill>
                <a:sym typeface="Wingdings" panose="05000000000000000000" pitchFamily="2" charset="2"/>
              </a:rPr>
              <a:t> </a:t>
            </a:r>
            <a:r>
              <a:rPr lang="en-US" sz="2800">
                <a:solidFill>
                  <a:srgbClr val="FF0000"/>
                </a:solidFill>
              </a:rPr>
              <a:t>Đây là phép hoặc loại trừ (XOR hoặc </a:t>
            </a:r>
            <a:r>
              <a:rPr lang="en-US" sz="2800">
                <a:solidFill>
                  <a:srgbClr val="FF0000"/>
                </a:solidFill>
                <a:sym typeface="Symbol" panose="05050102010706020507" pitchFamily="18" charset="2"/>
              </a:rPr>
              <a:t>)</a:t>
            </a:r>
            <a:endParaRPr lang="en-US" sz="2800">
              <a:solidFill>
                <a:srgbClr val="FF0000"/>
              </a:solidFill>
            </a:endParaRPr>
          </a:p>
        </p:txBody>
      </p:sp>
      <p:graphicFrame>
        <p:nvGraphicFramePr>
          <p:cNvPr id="5" name="Table 10">
            <a:extLst>
              <a:ext uri="{FF2B5EF4-FFF2-40B4-BE49-F238E27FC236}">
                <a16:creationId xmlns:a16="http://schemas.microsoft.com/office/drawing/2014/main" id="{7E4756FA-3771-432C-81F1-A7AF78A40AF3}"/>
              </a:ext>
            </a:extLst>
          </p:cNvPr>
          <p:cNvGraphicFramePr>
            <a:graphicFrameLocks noGrp="1"/>
          </p:cNvGraphicFramePr>
          <p:nvPr>
            <p:extLst>
              <p:ext uri="{D42A27DB-BD31-4B8C-83A1-F6EECF244321}">
                <p14:modId xmlns:p14="http://schemas.microsoft.com/office/powerpoint/2010/main" val="1098275349"/>
              </p:ext>
            </p:extLst>
          </p:nvPr>
        </p:nvGraphicFramePr>
        <p:xfrm>
          <a:off x="1724025" y="564106"/>
          <a:ext cx="4371975" cy="3444240"/>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916317221"/>
                    </a:ext>
                  </a:extLst>
                </a:gridCol>
                <a:gridCol w="1457325">
                  <a:extLst>
                    <a:ext uri="{9D8B030D-6E8A-4147-A177-3AD203B41FA5}">
                      <a16:colId xmlns:a16="http://schemas.microsoft.com/office/drawing/2014/main" val="4034468367"/>
                    </a:ext>
                  </a:extLst>
                </a:gridCol>
                <a:gridCol w="1457325">
                  <a:extLst>
                    <a:ext uri="{9D8B030D-6E8A-4147-A177-3AD203B41FA5}">
                      <a16:colId xmlns:a16="http://schemas.microsoft.com/office/drawing/2014/main" val="3605699803"/>
                    </a:ext>
                  </a:extLst>
                </a:gridCol>
              </a:tblGrid>
              <a:tr h="370840">
                <a:tc>
                  <a:txBody>
                    <a:bodyPr/>
                    <a:lstStyle/>
                    <a:p>
                      <a:r>
                        <a:rPr lang="en-US" sz="2800"/>
                        <a:t>K1</a:t>
                      </a:r>
                    </a:p>
                  </a:txBody>
                  <a:tcPr/>
                </a:tc>
                <a:tc>
                  <a:txBody>
                    <a:bodyPr/>
                    <a:lstStyle/>
                    <a:p>
                      <a:r>
                        <a:rPr lang="en-US" sz="2800"/>
                        <a:t>K2</a:t>
                      </a:r>
                    </a:p>
                  </a:txBody>
                  <a:tcPr/>
                </a:tc>
                <a:tc>
                  <a:txBody>
                    <a:bodyPr/>
                    <a:lstStyle/>
                    <a:p>
                      <a:r>
                        <a:rPr lang="en-US" sz="2800"/>
                        <a:t>ĐÈN</a:t>
                      </a:r>
                    </a:p>
                  </a:txBody>
                  <a:tcPr/>
                </a:tc>
                <a:extLst>
                  <a:ext uri="{0D108BD9-81ED-4DB2-BD59-A6C34878D82A}">
                    <a16:rowId xmlns:a16="http://schemas.microsoft.com/office/drawing/2014/main" val="1001466778"/>
                  </a:ext>
                </a:extLst>
              </a:tr>
              <a:tr h="370840">
                <a:tc>
                  <a:txBody>
                    <a:bodyPr/>
                    <a:lstStyle/>
                    <a:p>
                      <a:r>
                        <a:rPr lang="en-US" sz="2800"/>
                        <a:t>0</a:t>
                      </a:r>
                    </a:p>
                  </a:txBody>
                  <a:tcPr/>
                </a:tc>
                <a:tc>
                  <a:txBody>
                    <a:bodyPr/>
                    <a:lstStyle/>
                    <a:p>
                      <a:r>
                        <a:rPr lang="en-US" sz="2800"/>
                        <a:t>0</a:t>
                      </a:r>
                    </a:p>
                  </a:txBody>
                  <a:tcPr/>
                </a:tc>
                <a:tc>
                  <a:txBody>
                    <a:bodyPr/>
                    <a:lstStyle/>
                    <a:p>
                      <a:r>
                        <a:rPr lang="en-US" sz="2800"/>
                        <a:t>Tắt (0)</a:t>
                      </a:r>
                    </a:p>
                  </a:txBody>
                  <a:tcPr/>
                </a:tc>
                <a:extLst>
                  <a:ext uri="{0D108BD9-81ED-4DB2-BD59-A6C34878D82A}">
                    <a16:rowId xmlns:a16="http://schemas.microsoft.com/office/drawing/2014/main" val="2031577120"/>
                  </a:ext>
                </a:extLst>
              </a:tr>
              <a:tr h="370840">
                <a:tc>
                  <a:txBody>
                    <a:bodyPr/>
                    <a:lstStyle/>
                    <a:p>
                      <a:r>
                        <a:rPr lang="en-US" sz="2800"/>
                        <a:t>0</a:t>
                      </a:r>
                    </a:p>
                  </a:txBody>
                  <a:tcPr>
                    <a:solidFill>
                      <a:srgbClr val="FFFF00"/>
                    </a:solidFill>
                  </a:tcPr>
                </a:tc>
                <a:tc>
                  <a:txBody>
                    <a:bodyPr/>
                    <a:lstStyle/>
                    <a:p>
                      <a:r>
                        <a:rPr lang="en-US" sz="2800"/>
                        <a:t>1</a:t>
                      </a:r>
                    </a:p>
                  </a:txBody>
                  <a:tcPr>
                    <a:solidFill>
                      <a:srgbClr val="FFFF00"/>
                    </a:solidFill>
                  </a:tcPr>
                </a:tc>
                <a:tc>
                  <a:txBody>
                    <a:bodyPr/>
                    <a:lstStyle/>
                    <a:p>
                      <a:r>
                        <a:rPr lang="en-US" sz="2800"/>
                        <a:t>Sáng (1)</a:t>
                      </a:r>
                    </a:p>
                  </a:txBody>
                  <a:tcPr>
                    <a:solidFill>
                      <a:srgbClr val="FFFF00"/>
                    </a:solidFill>
                  </a:tcPr>
                </a:tc>
                <a:extLst>
                  <a:ext uri="{0D108BD9-81ED-4DB2-BD59-A6C34878D82A}">
                    <a16:rowId xmlns:a16="http://schemas.microsoft.com/office/drawing/2014/main" val="2364656436"/>
                  </a:ext>
                </a:extLst>
              </a:tr>
              <a:tr h="370840">
                <a:tc>
                  <a:txBody>
                    <a:bodyPr/>
                    <a:lstStyle/>
                    <a:p>
                      <a:r>
                        <a:rPr lang="en-US" sz="2800"/>
                        <a:t>1</a:t>
                      </a:r>
                    </a:p>
                  </a:txBody>
                  <a:tcPr>
                    <a:solidFill>
                      <a:srgbClr val="FFFF00"/>
                    </a:solidFill>
                  </a:tcPr>
                </a:tc>
                <a:tc>
                  <a:txBody>
                    <a:bodyPr/>
                    <a:lstStyle/>
                    <a:p>
                      <a:r>
                        <a:rPr lang="en-US" sz="2800"/>
                        <a:t>0</a:t>
                      </a:r>
                    </a:p>
                  </a:txBody>
                  <a:tcPr>
                    <a:solidFill>
                      <a:srgbClr val="FFFF00"/>
                    </a:solidFill>
                  </a:tcPr>
                </a:tc>
                <a:tc>
                  <a:txBody>
                    <a:bodyPr/>
                    <a:lstStyle/>
                    <a:p>
                      <a:r>
                        <a:rPr lang="en-US" sz="2800"/>
                        <a:t>Sáng (1)</a:t>
                      </a:r>
                    </a:p>
                  </a:txBody>
                  <a:tcPr>
                    <a:solidFill>
                      <a:srgbClr val="FFFF00"/>
                    </a:solidFill>
                  </a:tcPr>
                </a:tc>
                <a:extLst>
                  <a:ext uri="{0D108BD9-81ED-4DB2-BD59-A6C34878D82A}">
                    <a16:rowId xmlns:a16="http://schemas.microsoft.com/office/drawing/2014/main" val="4085503590"/>
                  </a:ext>
                </a:extLst>
              </a:tr>
              <a:tr h="370840">
                <a:tc>
                  <a:txBody>
                    <a:bodyPr/>
                    <a:lstStyle/>
                    <a:p>
                      <a:r>
                        <a:rPr lang="en-US" sz="2800"/>
                        <a:t>1</a:t>
                      </a:r>
                    </a:p>
                  </a:txBody>
                  <a:tcPr>
                    <a:solidFill>
                      <a:schemeClr val="accent1">
                        <a:lumMod val="20000"/>
                        <a:lumOff val="80000"/>
                      </a:schemeClr>
                    </a:solidFill>
                  </a:tcPr>
                </a:tc>
                <a:tc>
                  <a:txBody>
                    <a:bodyPr/>
                    <a:lstStyle/>
                    <a:p>
                      <a:r>
                        <a:rPr lang="en-US" sz="2800"/>
                        <a:t>1</a:t>
                      </a:r>
                    </a:p>
                  </a:txBody>
                  <a:tcPr>
                    <a:solidFill>
                      <a:schemeClr val="accent1">
                        <a:lumMod val="20000"/>
                        <a:lumOff val="80000"/>
                      </a:schemeClr>
                    </a:solidFill>
                  </a:tcPr>
                </a:tc>
                <a:tc>
                  <a:txBody>
                    <a:bodyPr/>
                    <a:lstStyle/>
                    <a:p>
                      <a:r>
                        <a:rPr lang="en-US" sz="2800"/>
                        <a:t>Tắt (0)</a:t>
                      </a:r>
                    </a:p>
                  </a:txBody>
                  <a:tcPr>
                    <a:solidFill>
                      <a:schemeClr val="accent1">
                        <a:lumMod val="20000"/>
                        <a:lumOff val="80000"/>
                      </a:schemeClr>
                    </a:solidFill>
                  </a:tcPr>
                </a:tc>
                <a:extLst>
                  <a:ext uri="{0D108BD9-81ED-4DB2-BD59-A6C34878D82A}">
                    <a16:rowId xmlns:a16="http://schemas.microsoft.com/office/drawing/2014/main" val="878754487"/>
                  </a:ext>
                </a:extLst>
              </a:tr>
            </a:tbl>
          </a:graphicData>
        </a:graphic>
      </p:graphicFrame>
      <p:sp>
        <p:nvSpPr>
          <p:cNvPr id="6" name="TextBox 5">
            <a:extLst>
              <a:ext uri="{FF2B5EF4-FFF2-40B4-BE49-F238E27FC236}">
                <a16:creationId xmlns:a16="http://schemas.microsoft.com/office/drawing/2014/main" id="{CCF1B6B7-C0B3-49F8-8CCC-F366C823CADA}"/>
              </a:ext>
            </a:extLst>
          </p:cNvPr>
          <p:cNvSpPr txBox="1"/>
          <p:nvPr/>
        </p:nvSpPr>
        <p:spPr>
          <a:xfrm>
            <a:off x="924798" y="5041835"/>
            <a:ext cx="6376754" cy="954107"/>
          </a:xfrm>
          <a:prstGeom prst="rect">
            <a:avLst/>
          </a:prstGeom>
          <a:noFill/>
        </p:spPr>
        <p:txBody>
          <a:bodyPr wrap="square" rtlCol="0">
            <a:spAutoFit/>
          </a:bodyPr>
          <a:lstStyle/>
          <a:p>
            <a:pPr algn="ctr"/>
            <a:r>
              <a:rPr lang="en-US" sz="2800"/>
              <a:t>Kết quả là 1 khi và chỉ khi hai đại l</a:t>
            </a:r>
            <a:r>
              <a:rPr lang="vi-VN" sz="2800"/>
              <a:t>ư</a:t>
            </a:r>
            <a:r>
              <a:rPr lang="en-US" sz="2800"/>
              <a:t>ợng logic có giá trị khác nhau </a:t>
            </a:r>
          </a:p>
        </p:txBody>
      </p:sp>
    </p:spTree>
    <p:extLst>
      <p:ext uri="{BB962C8B-B14F-4D97-AF65-F5344CB8AC3E}">
        <p14:creationId xmlns:p14="http://schemas.microsoft.com/office/powerpoint/2010/main" val="1740821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ACEB13-4D99-4B07-9C68-57DE7182C2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431627" y="3429000"/>
            <a:ext cx="11010518" cy="2842146"/>
          </a:xfrm>
          <a:prstGeom prst="rect">
            <a:avLst/>
          </a:prstGeom>
        </p:spPr>
      </p:pic>
      <p:sp>
        <p:nvSpPr>
          <p:cNvPr id="13" name="TextBox 12">
            <a:extLst>
              <a:ext uri="{FF2B5EF4-FFF2-40B4-BE49-F238E27FC236}">
                <a16:creationId xmlns:a16="http://schemas.microsoft.com/office/drawing/2014/main" id="{D62EF34F-D7E7-4C42-A286-36AD8AF9E715}"/>
              </a:ext>
            </a:extLst>
          </p:cNvPr>
          <p:cNvSpPr txBox="1"/>
          <p:nvPr/>
        </p:nvSpPr>
        <p:spPr>
          <a:xfrm>
            <a:off x="431627" y="248989"/>
            <a:ext cx="7924221" cy="523220"/>
          </a:xfrm>
          <a:prstGeom prst="rect">
            <a:avLst/>
          </a:prstGeom>
          <a:noFill/>
        </p:spPr>
        <p:txBody>
          <a:bodyPr wrap="none" rtlCol="0">
            <a:spAutoFit/>
          </a:bodyPr>
          <a:lstStyle/>
          <a:p>
            <a:r>
              <a:rPr lang="en-US" sz="2800">
                <a:solidFill>
                  <a:srgbClr val="FB2711"/>
                </a:solidFill>
              </a:rPr>
              <a:t>a. Một số phép toán logic và thể hiện vật lí của chúng</a:t>
            </a:r>
          </a:p>
        </p:txBody>
      </p:sp>
      <p:pic>
        <p:nvPicPr>
          <p:cNvPr id="14" name="Picture 13">
            <a:extLst>
              <a:ext uri="{FF2B5EF4-FFF2-40B4-BE49-F238E27FC236}">
                <a16:creationId xmlns:a16="http://schemas.microsoft.com/office/drawing/2014/main" id="{D01C73FE-C424-43AE-B600-457D9FDB3ED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15046" y="1158926"/>
            <a:ext cx="9013209" cy="1883357"/>
          </a:xfrm>
          <a:prstGeom prst="rect">
            <a:avLst/>
          </a:prstGeom>
        </p:spPr>
      </p:pic>
      <p:sp>
        <p:nvSpPr>
          <p:cNvPr id="2" name="Slide Number Placeholder 1">
            <a:extLst>
              <a:ext uri="{FF2B5EF4-FFF2-40B4-BE49-F238E27FC236}">
                <a16:creationId xmlns:a16="http://schemas.microsoft.com/office/drawing/2014/main" id="{F013CD24-F28F-0229-2CF5-45ECB5F6ECDC}"/>
              </a:ext>
            </a:extLst>
          </p:cNvPr>
          <p:cNvSpPr>
            <a:spLocks noGrp="1"/>
          </p:cNvSpPr>
          <p:nvPr>
            <p:ph type="sldNum" sz="quarter" idx="4"/>
          </p:nvPr>
        </p:nvSpPr>
        <p:spPr/>
        <p:txBody>
          <a:bodyPr/>
          <a:lstStyle/>
          <a:p>
            <a:fld id="{294A09A9-5501-47C1-A89A-A340965A2BE2}" type="slidenum">
              <a:rPr lang="en-US" smtClean="0"/>
              <a:pPr/>
              <a:t>25</a:t>
            </a:fld>
            <a:endParaRPr lang="en-US" dirty="0"/>
          </a:p>
        </p:txBody>
      </p:sp>
    </p:spTree>
    <p:extLst>
      <p:ext uri="{BB962C8B-B14F-4D97-AF65-F5344CB8AC3E}">
        <p14:creationId xmlns:p14="http://schemas.microsoft.com/office/powerpoint/2010/main" val="291356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D69FAC-A89C-47FE-95BC-5409FAF12F75}"/>
              </a:ext>
            </a:extLst>
          </p:cNvPr>
          <p:cNvSpPr txBox="1"/>
          <p:nvPr/>
        </p:nvSpPr>
        <p:spPr>
          <a:xfrm>
            <a:off x="1154958" y="180750"/>
            <a:ext cx="4567597" cy="523220"/>
          </a:xfrm>
          <a:prstGeom prst="rect">
            <a:avLst/>
          </a:prstGeom>
          <a:noFill/>
        </p:spPr>
        <p:txBody>
          <a:bodyPr wrap="none" rtlCol="0">
            <a:spAutoFit/>
          </a:bodyPr>
          <a:lstStyle/>
          <a:p>
            <a:r>
              <a:rPr lang="en-US" sz="2800">
                <a:solidFill>
                  <a:srgbClr val="FB2711"/>
                </a:solidFill>
              </a:rPr>
              <a:t>b. Phép cộng trên hệ nhị phân</a:t>
            </a:r>
          </a:p>
        </p:txBody>
      </p:sp>
      <p:pic>
        <p:nvPicPr>
          <p:cNvPr id="5" name="Picture 4">
            <a:extLst>
              <a:ext uri="{FF2B5EF4-FFF2-40B4-BE49-F238E27FC236}">
                <a16:creationId xmlns:a16="http://schemas.microsoft.com/office/drawing/2014/main" id="{CCC06830-0F2A-4FE5-94CD-6E9AA476AF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91320" y="1115197"/>
            <a:ext cx="3261814" cy="5562053"/>
          </a:xfrm>
          <a:prstGeom prst="rect">
            <a:avLst/>
          </a:prstGeom>
        </p:spPr>
      </p:pic>
      <p:sp>
        <p:nvSpPr>
          <p:cNvPr id="6" name="TextBox 5">
            <a:extLst>
              <a:ext uri="{FF2B5EF4-FFF2-40B4-BE49-F238E27FC236}">
                <a16:creationId xmlns:a16="http://schemas.microsoft.com/office/drawing/2014/main" id="{72D3BFB7-E56E-42C2-8797-065C7DCDD07F}"/>
              </a:ext>
            </a:extLst>
          </p:cNvPr>
          <p:cNvSpPr txBox="1"/>
          <p:nvPr/>
        </p:nvSpPr>
        <p:spPr>
          <a:xfrm>
            <a:off x="5145205" y="2992271"/>
            <a:ext cx="2866029" cy="2677656"/>
          </a:xfrm>
          <a:prstGeom prst="rect">
            <a:avLst/>
          </a:prstGeom>
          <a:noFill/>
        </p:spPr>
        <p:txBody>
          <a:bodyPr wrap="square" rtlCol="0">
            <a:spAutoFit/>
          </a:bodyPr>
          <a:lstStyle/>
          <a:p>
            <a:r>
              <a:rPr lang="en-US" sz="2800"/>
              <a:t>Chỉ trong tr</a:t>
            </a:r>
            <a:r>
              <a:rPr lang="vi-VN" sz="2800"/>
              <a:t>ư</a:t>
            </a:r>
            <a:r>
              <a:rPr lang="en-US" sz="2800"/>
              <a:t>ờng hợp x và y đều bằng bao nhiêu thì phép cộng sẽ phát sinh số nhớ bằng 1? </a:t>
            </a:r>
          </a:p>
        </p:txBody>
      </p:sp>
      <p:pic>
        <p:nvPicPr>
          <p:cNvPr id="7" name="Graphic 6" descr="Lightbulb">
            <a:extLst>
              <a:ext uri="{FF2B5EF4-FFF2-40B4-BE49-F238E27FC236}">
                <a16:creationId xmlns:a16="http://schemas.microsoft.com/office/drawing/2014/main" id="{F60D7242-1577-44A7-A1FE-BCBE1A0ED2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2555" y="1649290"/>
            <a:ext cx="1342981" cy="1342981"/>
          </a:xfrm>
          <a:prstGeom prst="rect">
            <a:avLst/>
          </a:prstGeom>
        </p:spPr>
      </p:pic>
      <p:sp>
        <p:nvSpPr>
          <p:cNvPr id="8" name="TextBox 7">
            <a:extLst>
              <a:ext uri="{FF2B5EF4-FFF2-40B4-BE49-F238E27FC236}">
                <a16:creationId xmlns:a16="http://schemas.microsoft.com/office/drawing/2014/main" id="{1A52D1B0-177F-4B61-9888-0FF398837F53}"/>
              </a:ext>
            </a:extLst>
          </p:cNvPr>
          <p:cNvSpPr txBox="1"/>
          <p:nvPr/>
        </p:nvSpPr>
        <p:spPr>
          <a:xfrm>
            <a:off x="5581151" y="5908089"/>
            <a:ext cx="1994136" cy="646331"/>
          </a:xfrm>
          <a:prstGeom prst="rect">
            <a:avLst/>
          </a:prstGeom>
          <a:noFill/>
        </p:spPr>
        <p:txBody>
          <a:bodyPr wrap="none" rtlCol="0">
            <a:spAutoFit/>
          </a:bodyPr>
          <a:lstStyle/>
          <a:p>
            <a:r>
              <a:rPr lang="en-US" sz="3600">
                <a:solidFill>
                  <a:srgbClr val="FF0000"/>
                </a:solidFill>
              </a:rPr>
              <a:t>x và y là 1</a:t>
            </a:r>
          </a:p>
        </p:txBody>
      </p:sp>
    </p:spTree>
    <p:extLst>
      <p:ext uri="{BB962C8B-B14F-4D97-AF65-F5344CB8AC3E}">
        <p14:creationId xmlns:p14="http://schemas.microsoft.com/office/powerpoint/2010/main" val="1132929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E5FA42-6336-9440-1C14-F8891ED8DF6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b="50226"/>
          <a:stretch/>
        </p:blipFill>
        <p:spPr>
          <a:xfrm>
            <a:off x="90628" y="1238488"/>
            <a:ext cx="3261814" cy="2768434"/>
          </a:xfrm>
          <a:prstGeom prst="rect">
            <a:avLst/>
          </a:prstGeom>
        </p:spPr>
      </p:pic>
      <p:sp>
        <p:nvSpPr>
          <p:cNvPr id="5" name="TextBox 4">
            <a:extLst>
              <a:ext uri="{FF2B5EF4-FFF2-40B4-BE49-F238E27FC236}">
                <a16:creationId xmlns:a16="http://schemas.microsoft.com/office/drawing/2014/main" id="{7BEB946E-CDCF-B524-7ADF-BFFF35C71E80}"/>
              </a:ext>
            </a:extLst>
          </p:cNvPr>
          <p:cNvSpPr txBox="1"/>
          <p:nvPr/>
        </p:nvSpPr>
        <p:spPr>
          <a:xfrm>
            <a:off x="4511040" y="1717040"/>
            <a:ext cx="3261814"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7446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3FA5B23-ECB0-4FD1-949C-6DF806FEFEEB}"/>
              </a:ext>
            </a:extLst>
          </p:cNvPr>
          <p:cNvSpPr txBox="1"/>
          <p:nvPr/>
        </p:nvSpPr>
        <p:spPr>
          <a:xfrm>
            <a:off x="1154959" y="180750"/>
            <a:ext cx="8425769" cy="954107"/>
          </a:xfrm>
          <a:prstGeom prst="rect">
            <a:avLst/>
          </a:prstGeom>
          <a:noFill/>
        </p:spPr>
        <p:txBody>
          <a:bodyPr wrap="square" rtlCol="0">
            <a:spAutoFit/>
          </a:bodyPr>
          <a:lstStyle/>
          <a:p>
            <a:r>
              <a:rPr lang="en-US" sz="2800">
                <a:solidFill>
                  <a:srgbClr val="FB2711"/>
                </a:solidFill>
              </a:rPr>
              <a:t>c. Minh họa dùng mạch logic xây dựng mạch điện thực hiện phép cộng hai bit</a:t>
            </a:r>
          </a:p>
        </p:txBody>
      </p:sp>
      <p:pic>
        <p:nvPicPr>
          <p:cNvPr id="11" name="Picture 10">
            <a:extLst>
              <a:ext uri="{FF2B5EF4-FFF2-40B4-BE49-F238E27FC236}">
                <a16:creationId xmlns:a16="http://schemas.microsoft.com/office/drawing/2014/main" id="{DD6F3D46-8F26-4D51-A522-A043431EEC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2290945" y="1264415"/>
            <a:ext cx="7133190" cy="2016315"/>
          </a:xfrm>
          <a:prstGeom prst="rect">
            <a:avLst/>
          </a:prstGeom>
        </p:spPr>
      </p:pic>
      <p:sp>
        <p:nvSpPr>
          <p:cNvPr id="12" name="Rectangle 11">
            <a:extLst>
              <a:ext uri="{FF2B5EF4-FFF2-40B4-BE49-F238E27FC236}">
                <a16:creationId xmlns:a16="http://schemas.microsoft.com/office/drawing/2014/main" id="{7EC36AA5-6F1A-4241-80B9-C6B81039DC4E}"/>
              </a:ext>
            </a:extLst>
          </p:cNvPr>
          <p:cNvSpPr/>
          <p:nvPr/>
        </p:nvSpPr>
        <p:spPr>
          <a:xfrm>
            <a:off x="339015" y="4338148"/>
            <a:ext cx="2557990" cy="1815882"/>
          </a:xfrm>
          <a:prstGeom prst="rect">
            <a:avLst/>
          </a:prstGeom>
        </p:spPr>
        <p:txBody>
          <a:bodyPr wrap="square">
            <a:spAutoFit/>
          </a:bodyPr>
          <a:lstStyle/>
          <a:p>
            <a:pPr algn="just"/>
            <a:r>
              <a:rPr lang="en-US" sz="2800"/>
              <a:t>Em hãy cho biết z và t là kết quả của phép lôgic nào của x và y?</a:t>
            </a:r>
          </a:p>
        </p:txBody>
      </p:sp>
      <p:pic>
        <p:nvPicPr>
          <p:cNvPr id="13" name="Graphic 12" descr="Lightbulb">
            <a:extLst>
              <a:ext uri="{FF2B5EF4-FFF2-40B4-BE49-F238E27FC236}">
                <a16:creationId xmlns:a16="http://schemas.microsoft.com/office/drawing/2014/main" id="{51F9B467-2C0E-4C7A-A776-B4888A476A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990" y="2905780"/>
            <a:ext cx="1342981" cy="1342981"/>
          </a:xfrm>
          <a:prstGeom prst="rect">
            <a:avLst/>
          </a:prstGeom>
        </p:spPr>
      </p:pic>
      <p:sp>
        <p:nvSpPr>
          <p:cNvPr id="14" name="TextBox 13">
            <a:extLst>
              <a:ext uri="{FF2B5EF4-FFF2-40B4-BE49-F238E27FC236}">
                <a16:creationId xmlns:a16="http://schemas.microsoft.com/office/drawing/2014/main" id="{C61EEA2E-4B71-4E80-A5B1-B443E4703FF5}"/>
              </a:ext>
            </a:extLst>
          </p:cNvPr>
          <p:cNvSpPr txBox="1"/>
          <p:nvPr/>
        </p:nvSpPr>
        <p:spPr>
          <a:xfrm>
            <a:off x="3979286" y="4599758"/>
            <a:ext cx="1366080" cy="523220"/>
          </a:xfrm>
          <a:prstGeom prst="rect">
            <a:avLst/>
          </a:prstGeom>
          <a:noFill/>
        </p:spPr>
        <p:txBody>
          <a:bodyPr wrap="none" rtlCol="0">
            <a:spAutoFit/>
          </a:bodyPr>
          <a:lstStyle/>
          <a:p>
            <a:r>
              <a:rPr lang="en-US" sz="2800"/>
              <a:t>z = x </a:t>
            </a:r>
            <a:r>
              <a:rPr lang="en-US" sz="2800">
                <a:sym typeface="Symbol" panose="05050102010706020507" pitchFamily="18" charset="2"/>
              </a:rPr>
              <a:t> y</a:t>
            </a:r>
            <a:endParaRPr lang="en-US" sz="2800"/>
          </a:p>
        </p:txBody>
      </p:sp>
      <p:sp>
        <p:nvSpPr>
          <p:cNvPr id="15" name="TextBox 14">
            <a:extLst>
              <a:ext uri="{FF2B5EF4-FFF2-40B4-BE49-F238E27FC236}">
                <a16:creationId xmlns:a16="http://schemas.microsoft.com/office/drawing/2014/main" id="{2A4996F5-B407-4C03-8050-06DFBE549BBE}"/>
              </a:ext>
            </a:extLst>
          </p:cNvPr>
          <p:cNvSpPr txBox="1"/>
          <p:nvPr/>
        </p:nvSpPr>
        <p:spPr>
          <a:xfrm>
            <a:off x="3979286" y="5138367"/>
            <a:ext cx="1404552" cy="523220"/>
          </a:xfrm>
          <a:prstGeom prst="rect">
            <a:avLst/>
          </a:prstGeom>
          <a:noFill/>
        </p:spPr>
        <p:txBody>
          <a:bodyPr wrap="none" rtlCol="0">
            <a:spAutoFit/>
          </a:bodyPr>
          <a:lstStyle/>
          <a:p>
            <a:r>
              <a:rPr lang="en-US" sz="2800"/>
              <a:t>t = x </a:t>
            </a:r>
            <a:r>
              <a:rPr lang="en-US" sz="2800">
                <a:sym typeface="Symbol" panose="05050102010706020507" pitchFamily="18" charset="2"/>
              </a:rPr>
              <a:t> y</a:t>
            </a:r>
            <a:endParaRPr lang="en-US" sz="2800"/>
          </a:p>
        </p:txBody>
      </p:sp>
      <p:pic>
        <p:nvPicPr>
          <p:cNvPr id="16" name="Picture 15">
            <a:extLst>
              <a:ext uri="{FF2B5EF4-FFF2-40B4-BE49-F238E27FC236}">
                <a16:creationId xmlns:a16="http://schemas.microsoft.com/office/drawing/2014/main" id="{F93F7DE4-3078-41B3-B427-554B9D3B14B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5877366" y="3577271"/>
            <a:ext cx="2169985" cy="3099979"/>
          </a:xfrm>
          <a:prstGeom prst="rect">
            <a:avLst/>
          </a:prstGeom>
        </p:spPr>
      </p:pic>
      <p:sp>
        <p:nvSpPr>
          <p:cNvPr id="2" name="Slide Number Placeholder 1">
            <a:extLst>
              <a:ext uri="{FF2B5EF4-FFF2-40B4-BE49-F238E27FC236}">
                <a16:creationId xmlns:a16="http://schemas.microsoft.com/office/drawing/2014/main" id="{1629664B-08DD-6C5D-7314-D01E926D3501}"/>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3354635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nextCondLst>
                <p:cond evt="onClick" delay="0">
                  <p:tgtEl>
                    <p:spTgt spid="13"/>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2647B-A6A9-4491-B2F7-A983AD1DAC9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93517" y="0"/>
            <a:ext cx="11998484" cy="4049486"/>
          </a:xfrm>
          <a:prstGeom prst="rect">
            <a:avLst/>
          </a:prstGeom>
          <a:noFill/>
        </p:spPr>
      </p:pic>
      <p:sp>
        <p:nvSpPr>
          <p:cNvPr id="15" name="Slide Number Placeholder 5">
            <a:extLst>
              <a:ext uri="{FF2B5EF4-FFF2-40B4-BE49-F238E27FC236}">
                <a16:creationId xmlns:a16="http://schemas.microsoft.com/office/drawing/2014/main" id="{EC6A8232-19A4-8DB8-2E5C-A3C17B96814F}"/>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29</a:t>
            </a:fld>
            <a:endParaRPr lang="en-US"/>
          </a:p>
        </p:txBody>
      </p:sp>
    </p:spTree>
    <p:extLst>
      <p:ext uri="{BB962C8B-B14F-4D97-AF65-F5344CB8AC3E}">
        <p14:creationId xmlns:p14="http://schemas.microsoft.com/office/powerpoint/2010/main" val="29255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0" y="2123926"/>
            <a:ext cx="8147715" cy="2387600"/>
          </a:xfrm>
        </p:spPr>
        <p:txBody>
          <a:bodyPr/>
          <a:lstStyle/>
          <a:p>
            <a:pPr algn="ctr"/>
            <a:r>
              <a:rPr lang="en-US"/>
              <a:t>1. Các thiết bị bên trong máy tính</a:t>
            </a:r>
            <a:endParaRPr lang="en-US" dirty="0"/>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D4A12F2-4C2E-4D8A-8247-C14FA81F8B4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23573" y="607164"/>
            <a:ext cx="10017712" cy="5629250"/>
          </a:xfrm>
          <a:prstGeom prst="rect">
            <a:avLst/>
          </a:prstGeom>
        </p:spPr>
      </p:pic>
      <p:sp>
        <p:nvSpPr>
          <p:cNvPr id="2" name="Slide Number Placeholder 1">
            <a:extLst>
              <a:ext uri="{FF2B5EF4-FFF2-40B4-BE49-F238E27FC236}">
                <a16:creationId xmlns:a16="http://schemas.microsoft.com/office/drawing/2014/main" id="{358E431D-825C-AE27-3415-0A818E4D9EA3}"/>
              </a:ext>
            </a:extLst>
          </p:cNvPr>
          <p:cNvSpPr>
            <a:spLocks noGrp="1"/>
          </p:cNvSpPr>
          <p:nvPr>
            <p:ph type="sldNum" sz="quarter" idx="4"/>
          </p:nvPr>
        </p:nvSpPr>
        <p:spPr/>
        <p:txBody>
          <a:bodyPr/>
          <a:lstStyle/>
          <a:p>
            <a:fld id="{294A09A9-5501-47C1-A89A-A340965A2BE2}" type="slidenum">
              <a:rPr lang="en-US" smtClean="0"/>
              <a:pPr/>
              <a:t>30</a:t>
            </a:fld>
            <a:endParaRPr lang="en-US" dirty="0"/>
          </a:p>
        </p:txBody>
      </p:sp>
    </p:spTree>
    <p:extLst>
      <p:ext uri="{BB962C8B-B14F-4D97-AF65-F5344CB8AC3E}">
        <p14:creationId xmlns:p14="http://schemas.microsoft.com/office/powerpoint/2010/main" val="1129764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CD61E2-BD1D-419C-BF37-3A55E5F3805B}"/>
              </a:ext>
            </a:extLst>
          </p:cNvPr>
          <p:cNvPicPr>
            <a:picLocks noChangeAspect="1"/>
          </p:cNvPicPr>
          <p:nvPr/>
        </p:nvPicPr>
        <p:blipFill>
          <a:blip r:embed="rId3"/>
          <a:stretch>
            <a:fillRect/>
          </a:stretch>
        </p:blipFill>
        <p:spPr>
          <a:xfrm>
            <a:off x="1287566" y="3167473"/>
            <a:ext cx="4057680" cy="2806960"/>
          </a:xfrm>
          <a:prstGeom prst="rect">
            <a:avLst/>
          </a:prstGeom>
        </p:spPr>
      </p:pic>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513134" y="136525"/>
            <a:ext cx="10469003" cy="686188"/>
          </a:xfrm>
        </p:spPr>
        <p:txBody>
          <a:bodyPr/>
          <a:lstStyle/>
          <a:p>
            <a:r>
              <a:rPr lang="en-US" sz="4000">
                <a:solidFill>
                  <a:srgbClr val="7030A0"/>
                </a:solidFill>
              </a:rPr>
              <a:t>Một số thiết bị bên trong thân máy tính</a:t>
            </a:r>
            <a:endParaRPr lang="en-US" sz="4000" dirty="0">
              <a:solidFill>
                <a:srgbClr val="7030A0"/>
              </a:solidFill>
            </a:endParaRP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pic>
        <p:nvPicPr>
          <p:cNvPr id="9" name="Picture 8">
            <a:extLst>
              <a:ext uri="{FF2B5EF4-FFF2-40B4-BE49-F238E27FC236}">
                <a16:creationId xmlns:a16="http://schemas.microsoft.com/office/drawing/2014/main" id="{38F065A1-6739-493A-8494-7EB9E6605BE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75" b="90000" l="1375" r="97000"/>
                    </a14:imgEffect>
                  </a14:imgLayer>
                </a14:imgProps>
              </a:ext>
            </a:extLst>
          </a:blip>
          <a:stretch>
            <a:fillRect/>
          </a:stretch>
        </p:blipFill>
        <p:spPr>
          <a:xfrm>
            <a:off x="513134" y="913611"/>
            <a:ext cx="2394520" cy="2394520"/>
          </a:xfrm>
          <a:prstGeom prst="rect">
            <a:avLst/>
          </a:prstGeom>
        </p:spPr>
      </p:pic>
      <p:pic>
        <p:nvPicPr>
          <p:cNvPr id="11" name="Picture 10" descr="A close-up of a computer chip&#10;&#10;Description automatically generated">
            <a:extLst>
              <a:ext uri="{FF2B5EF4-FFF2-40B4-BE49-F238E27FC236}">
                <a16:creationId xmlns:a16="http://schemas.microsoft.com/office/drawing/2014/main" id="{DBFA77F8-64FB-444B-A90B-792BEB3F6C2D}"/>
              </a:ext>
            </a:extLst>
          </p:cNvPr>
          <p:cNvPicPr>
            <a:picLocks noChangeAspect="1"/>
          </p:cNvPicPr>
          <p:nvPr/>
        </p:nvPicPr>
        <p:blipFill rotWithShape="1">
          <a:blip r:embed="rId6"/>
          <a:srcRect t="38486" b="38384"/>
          <a:stretch/>
        </p:blipFill>
        <p:spPr>
          <a:xfrm>
            <a:off x="5962783" y="1291162"/>
            <a:ext cx="5276281" cy="1220408"/>
          </a:xfrm>
          <a:prstGeom prst="rect">
            <a:avLst/>
          </a:prstGeom>
        </p:spPr>
      </p:pic>
      <p:pic>
        <p:nvPicPr>
          <p:cNvPr id="14" name="Picture 13" descr="A close-up of a computer graphics card&#10;&#10;Description automatically generated">
            <a:extLst>
              <a:ext uri="{FF2B5EF4-FFF2-40B4-BE49-F238E27FC236}">
                <a16:creationId xmlns:a16="http://schemas.microsoft.com/office/drawing/2014/main" id="{0EA05D98-D659-4ED2-9F14-94765DA9E379}"/>
              </a:ext>
            </a:extLst>
          </p:cNvPr>
          <p:cNvPicPr>
            <a:picLocks noChangeAspect="1"/>
          </p:cNvPicPr>
          <p:nvPr/>
        </p:nvPicPr>
        <p:blipFill>
          <a:blip r:embed="rId7"/>
          <a:stretch>
            <a:fillRect/>
          </a:stretch>
        </p:blipFill>
        <p:spPr>
          <a:xfrm>
            <a:off x="7021180" y="2640116"/>
            <a:ext cx="4217884" cy="4217884"/>
          </a:xfrm>
          <a:prstGeom prst="rect">
            <a:avLst/>
          </a:prstGeom>
        </p:spPr>
      </p:pic>
      <p:sp>
        <p:nvSpPr>
          <p:cNvPr id="15" name="TextBox 14">
            <a:extLst>
              <a:ext uri="{FF2B5EF4-FFF2-40B4-BE49-F238E27FC236}">
                <a16:creationId xmlns:a16="http://schemas.microsoft.com/office/drawing/2014/main" id="{A72C37EE-A9B6-462E-9BBC-81DBEBC22678}"/>
              </a:ext>
            </a:extLst>
          </p:cNvPr>
          <p:cNvSpPr txBox="1"/>
          <p:nvPr/>
        </p:nvSpPr>
        <p:spPr>
          <a:xfrm>
            <a:off x="3316406" y="1678675"/>
            <a:ext cx="712054" cy="461665"/>
          </a:xfrm>
          <a:prstGeom prst="rect">
            <a:avLst/>
          </a:prstGeom>
          <a:noFill/>
        </p:spPr>
        <p:txBody>
          <a:bodyPr wrap="none" rtlCol="0">
            <a:spAutoFit/>
          </a:bodyPr>
          <a:lstStyle/>
          <a:p>
            <a:r>
              <a:rPr lang="en-US" sz="2400" b="1">
                <a:solidFill>
                  <a:srgbClr val="FF0000"/>
                </a:solidFill>
              </a:rPr>
              <a:t>CPU</a:t>
            </a:r>
          </a:p>
        </p:txBody>
      </p:sp>
      <p:sp>
        <p:nvSpPr>
          <p:cNvPr id="16" name="TextBox 15">
            <a:extLst>
              <a:ext uri="{FF2B5EF4-FFF2-40B4-BE49-F238E27FC236}">
                <a16:creationId xmlns:a16="http://schemas.microsoft.com/office/drawing/2014/main" id="{D7CC3DBF-6826-48FC-BC56-5AA61FB7DE47}"/>
              </a:ext>
            </a:extLst>
          </p:cNvPr>
          <p:cNvSpPr txBox="1"/>
          <p:nvPr/>
        </p:nvSpPr>
        <p:spPr>
          <a:xfrm>
            <a:off x="7178722" y="2640116"/>
            <a:ext cx="813043" cy="461665"/>
          </a:xfrm>
          <a:prstGeom prst="rect">
            <a:avLst/>
          </a:prstGeom>
          <a:noFill/>
        </p:spPr>
        <p:txBody>
          <a:bodyPr wrap="none" rtlCol="0">
            <a:spAutoFit/>
          </a:bodyPr>
          <a:lstStyle/>
          <a:p>
            <a:r>
              <a:rPr lang="en-US" sz="2400" b="1">
                <a:solidFill>
                  <a:srgbClr val="FF0000"/>
                </a:solidFill>
              </a:rPr>
              <a:t>RAM</a:t>
            </a:r>
          </a:p>
        </p:txBody>
      </p:sp>
      <p:sp>
        <p:nvSpPr>
          <p:cNvPr id="17" name="TextBox 16">
            <a:extLst>
              <a:ext uri="{FF2B5EF4-FFF2-40B4-BE49-F238E27FC236}">
                <a16:creationId xmlns:a16="http://schemas.microsoft.com/office/drawing/2014/main" id="{7FD54FA0-5782-4F72-A212-C243DA598C3A}"/>
              </a:ext>
            </a:extLst>
          </p:cNvPr>
          <p:cNvSpPr txBox="1"/>
          <p:nvPr/>
        </p:nvSpPr>
        <p:spPr>
          <a:xfrm>
            <a:off x="3798408" y="6259810"/>
            <a:ext cx="2164375" cy="461665"/>
          </a:xfrm>
          <a:prstGeom prst="rect">
            <a:avLst/>
          </a:prstGeom>
          <a:noFill/>
        </p:spPr>
        <p:txBody>
          <a:bodyPr wrap="none" rtlCol="0">
            <a:spAutoFit/>
          </a:bodyPr>
          <a:lstStyle/>
          <a:p>
            <a:r>
              <a:rPr lang="en-US" sz="2400" b="1">
                <a:solidFill>
                  <a:srgbClr val="FF0000"/>
                </a:solidFill>
              </a:rPr>
              <a:t>ĐĨA CỨNG HDD</a:t>
            </a:r>
          </a:p>
        </p:txBody>
      </p:sp>
      <p:sp>
        <p:nvSpPr>
          <p:cNvPr id="18" name="TextBox 17">
            <a:extLst>
              <a:ext uri="{FF2B5EF4-FFF2-40B4-BE49-F238E27FC236}">
                <a16:creationId xmlns:a16="http://schemas.microsoft.com/office/drawing/2014/main" id="{A647B255-FAE6-43BE-A554-D6CF460326DA}"/>
              </a:ext>
            </a:extLst>
          </p:cNvPr>
          <p:cNvSpPr txBox="1"/>
          <p:nvPr/>
        </p:nvSpPr>
        <p:spPr>
          <a:xfrm>
            <a:off x="9594376" y="6356350"/>
            <a:ext cx="2367956" cy="461665"/>
          </a:xfrm>
          <a:prstGeom prst="rect">
            <a:avLst/>
          </a:prstGeom>
          <a:noFill/>
        </p:spPr>
        <p:txBody>
          <a:bodyPr wrap="none" rtlCol="0">
            <a:spAutoFit/>
          </a:bodyPr>
          <a:lstStyle/>
          <a:p>
            <a:r>
              <a:rPr lang="en-US" sz="2400" b="1">
                <a:solidFill>
                  <a:srgbClr val="FF0000"/>
                </a:solidFill>
              </a:rPr>
              <a:t>CARD MÀN HÌNH</a:t>
            </a:r>
          </a:p>
        </p:txBody>
      </p:sp>
    </p:spTree>
    <p:extLst>
      <p:ext uri="{BB962C8B-B14F-4D97-AF65-F5344CB8AC3E}">
        <p14:creationId xmlns:p14="http://schemas.microsoft.com/office/powerpoint/2010/main" val="152738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nextCondLst>
                <p:cond evt="onClick" delay="0">
                  <p:tgtEl>
                    <p:spTgt spid="14"/>
                  </p:tgtEl>
                </p:cond>
              </p:nextCondLst>
            </p:seq>
          </p:childTnLst>
        </p:cTn>
      </p:par>
    </p:tnLst>
    <p:bldLst>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0B90C10-E45E-4278-B6C6-C82E1B1014C0}"/>
              </a:ext>
            </a:extLst>
          </p:cNvPr>
          <p:cNvSpPr/>
          <p:nvPr/>
        </p:nvSpPr>
        <p:spPr>
          <a:xfrm>
            <a:off x="0" y="0"/>
            <a:ext cx="98536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E3354E6-8334-4632-9227-ECE5F07936C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72000" y="85824"/>
            <a:ext cx="8787715" cy="5062330"/>
          </a:xfrm>
          <a:prstGeom prst="rect">
            <a:avLst/>
          </a:prstGeom>
        </p:spPr>
      </p:pic>
      <p:sp>
        <p:nvSpPr>
          <p:cNvPr id="46" name="TextBox 45">
            <a:extLst>
              <a:ext uri="{FF2B5EF4-FFF2-40B4-BE49-F238E27FC236}">
                <a16:creationId xmlns:a16="http://schemas.microsoft.com/office/drawing/2014/main" id="{2CF63CDC-2761-4820-B982-A4C06F5F2472}"/>
              </a:ext>
            </a:extLst>
          </p:cNvPr>
          <p:cNvSpPr txBox="1"/>
          <p:nvPr/>
        </p:nvSpPr>
        <p:spPr>
          <a:xfrm>
            <a:off x="6556302" y="85824"/>
            <a:ext cx="4589590" cy="523220"/>
          </a:xfrm>
          <a:prstGeom prst="rect">
            <a:avLst/>
          </a:prstGeom>
          <a:noFill/>
        </p:spPr>
        <p:txBody>
          <a:bodyPr wrap="none" rtlCol="0">
            <a:spAutoFit/>
          </a:bodyPr>
          <a:lstStyle/>
          <a:p>
            <a:r>
              <a:rPr lang="en-US" sz="2800">
                <a:solidFill>
                  <a:srgbClr val="FB2711"/>
                </a:solidFill>
              </a:rPr>
              <a:t>Bảng mạch chính (MainBoard)</a:t>
            </a:r>
          </a:p>
        </p:txBody>
      </p:sp>
      <p:pic>
        <p:nvPicPr>
          <p:cNvPr id="3" name="Graphic 2" descr="Quill with solid fill">
            <a:extLst>
              <a:ext uri="{FF2B5EF4-FFF2-40B4-BE49-F238E27FC236}">
                <a16:creationId xmlns:a16="http://schemas.microsoft.com/office/drawing/2014/main" id="{DAE6C65C-920F-9262-D15E-3AF375A410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686" y="4215412"/>
            <a:ext cx="914400" cy="914400"/>
          </a:xfrm>
          <a:prstGeom prst="rect">
            <a:avLst/>
          </a:prstGeom>
        </p:spPr>
      </p:pic>
      <p:sp>
        <p:nvSpPr>
          <p:cNvPr id="4" name="TextBox 3">
            <a:extLst>
              <a:ext uri="{FF2B5EF4-FFF2-40B4-BE49-F238E27FC236}">
                <a16:creationId xmlns:a16="http://schemas.microsoft.com/office/drawing/2014/main" id="{66CECEE0-ED2C-C277-4D34-928D92C7CFA0}"/>
              </a:ext>
            </a:extLst>
          </p:cNvPr>
          <p:cNvSpPr txBox="1"/>
          <p:nvPr/>
        </p:nvSpPr>
        <p:spPr>
          <a:xfrm>
            <a:off x="390420" y="5233978"/>
            <a:ext cx="11435136" cy="1384995"/>
          </a:xfrm>
          <a:prstGeom prst="rect">
            <a:avLst/>
          </a:prstGeom>
          <a:noFill/>
        </p:spPr>
        <p:txBody>
          <a:bodyPr wrap="square" rtlCol="0">
            <a:spAutoFit/>
          </a:bodyPr>
          <a:lstStyle/>
          <a:p>
            <a:pPr algn="just"/>
            <a:r>
              <a:rPr lang="en-US" sz="2800">
                <a:solidFill>
                  <a:schemeClr val="accent1"/>
                </a:solidFill>
              </a:rPr>
              <a:t>Các thiết bị bên trong máy tính được gắn trên bảng mạch chính (MainBoard)</a:t>
            </a:r>
            <a:r>
              <a:rPr lang="vi-VN" sz="2800">
                <a:solidFill>
                  <a:schemeClr val="accent1"/>
                </a:solidFill>
              </a:rPr>
              <a:t>, bộ xử lí trung tâm, bộ nhớ trong, bộ nhớ ngoài và có thể gắn thêm các bảng mạch mở rộng</a:t>
            </a:r>
            <a:endParaRPr lang="en-US" sz="2800">
              <a:solidFill>
                <a:schemeClr val="accent1"/>
              </a:solidFill>
            </a:endParaRPr>
          </a:p>
        </p:txBody>
      </p:sp>
      <p:sp>
        <p:nvSpPr>
          <p:cNvPr id="5" name="Slide Number Placeholder 4">
            <a:extLst>
              <a:ext uri="{FF2B5EF4-FFF2-40B4-BE49-F238E27FC236}">
                <a16:creationId xmlns:a16="http://schemas.microsoft.com/office/drawing/2014/main" id="{A9CCF5F2-1F64-2BC6-3699-E9A0497C9E02}"/>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3356902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59110" y="541415"/>
            <a:ext cx="9096514" cy="819459"/>
          </a:xfrm>
        </p:spPr>
        <p:txBody>
          <a:bodyPr/>
          <a:lstStyle/>
          <a:p>
            <a:r>
              <a:rPr lang="en-US" sz="4200">
                <a:solidFill>
                  <a:schemeClr val="accent1"/>
                </a:solidFill>
              </a:rPr>
              <a:t>a. Bộ x</a:t>
            </a:r>
            <a:r>
              <a:rPr lang="vi-VN" sz="4200">
                <a:solidFill>
                  <a:schemeClr val="accent1"/>
                </a:solidFill>
              </a:rPr>
              <a:t>ử</a:t>
            </a:r>
            <a:r>
              <a:rPr lang="en-US" sz="4200">
                <a:solidFill>
                  <a:schemeClr val="accent1"/>
                </a:solidFill>
              </a:rPr>
              <a:t> lí trung tâm </a:t>
            </a:r>
            <a:br>
              <a:rPr lang="en-US" sz="4200">
                <a:solidFill>
                  <a:schemeClr val="accent1"/>
                </a:solidFill>
              </a:rPr>
            </a:br>
            <a:r>
              <a:rPr lang="en-US" sz="4200">
                <a:solidFill>
                  <a:schemeClr val="accent1"/>
                </a:solidFill>
              </a:rPr>
              <a:t>(CPU – Central Proccessing Unit)</a:t>
            </a:r>
            <a:endParaRPr lang="en-US" sz="4200" dirty="0">
              <a:solidFill>
                <a:schemeClr val="accent1"/>
              </a:solidFill>
            </a:endParaRP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1159110" y="2228534"/>
            <a:ext cx="4663440" cy="522514"/>
          </a:xfrm>
        </p:spPr>
        <p:txBody>
          <a:bodyPr/>
          <a:lstStyle/>
          <a:p>
            <a:r>
              <a:rPr lang="vi-VN" sz="2800">
                <a:solidFill>
                  <a:srgbClr val="FF0000"/>
                </a:solidFill>
              </a:rPr>
              <a:t>- </a:t>
            </a:r>
            <a:r>
              <a:rPr lang="en-US" sz="2800">
                <a:solidFill>
                  <a:srgbClr val="FF0000"/>
                </a:solidFill>
              </a:rPr>
              <a:t>Hai bộ phận chính</a:t>
            </a:r>
            <a:r>
              <a:rPr lang="vi-VN" sz="2800">
                <a:solidFill>
                  <a:srgbClr val="FF0000"/>
                </a:solidFill>
              </a:rPr>
              <a:t>:</a:t>
            </a:r>
            <a:endParaRPr lang="en-US" sz="2800" dirty="0">
              <a:solidFill>
                <a:srgbClr val="FF0000"/>
              </a:solidFill>
            </a:endParaRP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1159110" y="2751048"/>
            <a:ext cx="10080818" cy="2828613"/>
          </a:xfrm>
        </p:spPr>
        <p:txBody>
          <a:bodyPr vert="horz" lIns="91440" tIns="45720" rIns="91440" bIns="45720" rtlCol="0" anchor="t">
            <a:normAutofit/>
          </a:bodyPr>
          <a:lstStyle/>
          <a:p>
            <a:pPr algn="just"/>
            <a:r>
              <a:rPr lang="vi-VN" sz="2400" b="1">
                <a:solidFill>
                  <a:srgbClr val="0070C0"/>
                </a:solidFill>
              </a:rPr>
              <a:t>	+ </a:t>
            </a:r>
            <a:r>
              <a:rPr lang="en-US" sz="2400" b="1">
                <a:solidFill>
                  <a:srgbClr val="0070C0"/>
                </a:solidFill>
              </a:rPr>
              <a:t>Bộ số học và logic (ALU) </a:t>
            </a:r>
            <a:r>
              <a:rPr lang="en-US" sz="2400"/>
              <a:t>thực hiện các phép toán số học và lôgic.</a:t>
            </a:r>
            <a:endParaRPr lang="vi-VN" sz="2400"/>
          </a:p>
          <a:p>
            <a:pPr algn="just"/>
            <a:r>
              <a:rPr lang="vi-VN" sz="2400" b="1">
                <a:solidFill>
                  <a:srgbClr val="0070C0"/>
                </a:solidFill>
              </a:rPr>
              <a:t>	+ </a:t>
            </a:r>
            <a:r>
              <a:rPr lang="en-US" sz="2400" b="1">
                <a:solidFill>
                  <a:srgbClr val="0070C0"/>
                </a:solidFill>
              </a:rPr>
              <a:t>Bộ điều khiển (CU) </a:t>
            </a:r>
            <a:r>
              <a:rPr lang="en-US" sz="2400"/>
              <a:t>phối hợp đồng bộ các thiết bị của máy tính, đảm bảo máy tính thực hiện đúng ch</a:t>
            </a:r>
            <a:r>
              <a:rPr lang="vi-VN" sz="2400"/>
              <a:t>ư</a:t>
            </a:r>
            <a:r>
              <a:rPr lang="en-US" sz="2400"/>
              <a:t>ơng trình.</a:t>
            </a:r>
            <a:endParaRPr lang="en-US" sz="2400" dirty="0"/>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6</a:t>
            </a:fld>
            <a:endParaRPr lang="en-US" dirty="0"/>
          </a:p>
        </p:txBody>
      </p:sp>
      <p:sp>
        <p:nvSpPr>
          <p:cNvPr id="10" name="Rectangle 9">
            <a:extLst>
              <a:ext uri="{FF2B5EF4-FFF2-40B4-BE49-F238E27FC236}">
                <a16:creationId xmlns:a16="http://schemas.microsoft.com/office/drawing/2014/main" id="{3DEA0C7C-CAAF-46BC-A227-33BD5F3A1550}"/>
              </a:ext>
            </a:extLst>
          </p:cNvPr>
          <p:cNvSpPr/>
          <p:nvPr/>
        </p:nvSpPr>
        <p:spPr>
          <a:xfrm>
            <a:off x="1125877" y="1260069"/>
            <a:ext cx="8974540" cy="954107"/>
          </a:xfrm>
          <a:prstGeom prst="rect">
            <a:avLst/>
          </a:prstGeom>
        </p:spPr>
        <p:txBody>
          <a:bodyPr wrap="square">
            <a:spAutoFit/>
          </a:bodyPr>
          <a:lstStyle/>
          <a:p>
            <a:r>
              <a:rPr lang="vi-VN" sz="2800"/>
              <a:t>Là thành phần quan trọng nhất của máy tính, </a:t>
            </a:r>
            <a:r>
              <a:rPr lang="en-US" sz="2800"/>
              <a:t>đảm nhận việc</a:t>
            </a:r>
            <a:r>
              <a:rPr lang="vi-VN" sz="2800"/>
              <a:t> thực hiện </a:t>
            </a:r>
            <a:r>
              <a:rPr lang="en-US" sz="2800"/>
              <a:t>các ch</a:t>
            </a:r>
            <a:r>
              <a:rPr lang="vi-VN" sz="2800"/>
              <a:t>ư</a:t>
            </a:r>
            <a:r>
              <a:rPr lang="en-US" sz="2800"/>
              <a:t>ơng trình máy tính.</a:t>
            </a:r>
          </a:p>
        </p:txBody>
      </p:sp>
    </p:spTree>
    <p:extLst>
      <p:ext uri="{BB962C8B-B14F-4D97-AF65-F5344CB8AC3E}">
        <p14:creationId xmlns:p14="http://schemas.microsoft.com/office/powerpoint/2010/main" val="2563119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7A65DBA5-4CA2-8E2E-C85F-80B3614CDFA4}"/>
              </a:ext>
            </a:extLst>
          </p:cNvPr>
          <p:cNvSpPr>
            <a:spLocks noGrp="1"/>
          </p:cNvSpPr>
          <p:nvPr>
            <p:ph idx="1"/>
          </p:nvPr>
        </p:nvSpPr>
        <p:spPr>
          <a:xfrm>
            <a:off x="287677" y="1456505"/>
            <a:ext cx="11188556" cy="2828613"/>
          </a:xfrm>
        </p:spPr>
        <p:txBody>
          <a:bodyPr vert="horz" lIns="91440" tIns="45720" rIns="91440" bIns="45720" rtlCol="0" anchor="t">
            <a:noAutofit/>
          </a:bodyPr>
          <a:lstStyle/>
          <a:p>
            <a:pPr algn="just"/>
            <a:r>
              <a:rPr lang="vi-VN" sz="2400"/>
              <a:t>- </a:t>
            </a:r>
            <a:r>
              <a:rPr lang="vi-VN" sz="2400">
                <a:solidFill>
                  <a:srgbClr val="FF0000"/>
                </a:solidFill>
              </a:rPr>
              <a:t>Một số thành phần khác:</a:t>
            </a:r>
          </a:p>
          <a:p>
            <a:pPr algn="just"/>
            <a:r>
              <a:rPr lang="vi-VN" sz="2400"/>
              <a:t>	+ Thanh ghi: vùng nhớ đặc biệt để lưu trữ tạm thời các lệnh và dữ liệu đang được xử lí cho phép CPU truy cập với tốc độ cao.</a:t>
            </a:r>
          </a:p>
          <a:p>
            <a:pPr algn="just"/>
            <a:r>
              <a:rPr lang="vi-VN" sz="2400"/>
              <a:t>	+ Bộ nhớ đệm: là bộ nhớ nhỏ chứa dữ liệu được nạp từ bộ nhớ trong nhằm giảm thời gian đọc dữ liệu.</a:t>
            </a:r>
          </a:p>
          <a:p>
            <a:pPr algn="just"/>
            <a:r>
              <a:rPr lang="vi-VN" sz="2400"/>
              <a:t>	+ CPU có thể có nhiều lõi (mỗi lõi là một đơn vị xử lí), cho phép máy tính xử lí nhanh vì thực hiện đồng thời nhiều công việc. </a:t>
            </a:r>
          </a:p>
        </p:txBody>
      </p:sp>
      <p:sp>
        <p:nvSpPr>
          <p:cNvPr id="11" name="Title 1">
            <a:extLst>
              <a:ext uri="{FF2B5EF4-FFF2-40B4-BE49-F238E27FC236}">
                <a16:creationId xmlns:a16="http://schemas.microsoft.com/office/drawing/2014/main" id="{8021481E-77E2-BABE-ECAD-9013A54C8D97}"/>
              </a:ext>
            </a:extLst>
          </p:cNvPr>
          <p:cNvSpPr>
            <a:spLocks noGrp="1"/>
          </p:cNvSpPr>
          <p:nvPr>
            <p:ph type="title"/>
          </p:nvPr>
        </p:nvSpPr>
        <p:spPr>
          <a:xfrm>
            <a:off x="1159109" y="541415"/>
            <a:ext cx="10656171" cy="819459"/>
          </a:xfrm>
        </p:spPr>
        <p:txBody>
          <a:bodyPr/>
          <a:lstStyle/>
          <a:p>
            <a:r>
              <a:rPr lang="en-US" sz="4200">
                <a:solidFill>
                  <a:schemeClr val="accent1"/>
                </a:solidFill>
              </a:rPr>
              <a:t>a. Bộ x</a:t>
            </a:r>
            <a:r>
              <a:rPr lang="vi-VN" sz="4200">
                <a:solidFill>
                  <a:schemeClr val="accent1"/>
                </a:solidFill>
              </a:rPr>
              <a:t>ử</a:t>
            </a:r>
            <a:r>
              <a:rPr lang="en-US" sz="4200">
                <a:solidFill>
                  <a:schemeClr val="accent1"/>
                </a:solidFill>
              </a:rPr>
              <a:t> lí trung tâm </a:t>
            </a:r>
            <a:br>
              <a:rPr lang="en-US" sz="4200">
                <a:solidFill>
                  <a:schemeClr val="accent1"/>
                </a:solidFill>
              </a:rPr>
            </a:br>
            <a:r>
              <a:rPr lang="en-US" sz="4200">
                <a:solidFill>
                  <a:schemeClr val="accent1"/>
                </a:solidFill>
              </a:rPr>
              <a:t>(CPU – Central Proccessing Unit)</a:t>
            </a:r>
            <a:endParaRPr lang="en-US" sz="4200" dirty="0">
              <a:solidFill>
                <a:schemeClr val="accent1"/>
              </a:solidFill>
            </a:endParaRPr>
          </a:p>
        </p:txBody>
      </p:sp>
      <p:sp>
        <p:nvSpPr>
          <p:cNvPr id="12" name="Slide Number Placeholder 11">
            <a:extLst>
              <a:ext uri="{FF2B5EF4-FFF2-40B4-BE49-F238E27FC236}">
                <a16:creationId xmlns:a16="http://schemas.microsoft.com/office/drawing/2014/main" id="{2CB06F32-D35F-9107-3C23-82DE0C5F5753}"/>
              </a:ext>
            </a:extLst>
          </p:cNvPr>
          <p:cNvSpPr>
            <a:spLocks noGrp="1"/>
          </p:cNvSpPr>
          <p:nvPr>
            <p:ph type="sldNum" sz="quarter" idx="4"/>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33766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03D985-2429-8713-3F06-EC3C1DE98F1B}"/>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12" name="Content Placeholder 3">
            <a:extLst>
              <a:ext uri="{FF2B5EF4-FFF2-40B4-BE49-F238E27FC236}">
                <a16:creationId xmlns:a16="http://schemas.microsoft.com/office/drawing/2014/main" id="{BC7EA1C9-F3B0-2672-2F2E-FCA2F0DD3962}"/>
              </a:ext>
            </a:extLst>
          </p:cNvPr>
          <p:cNvSpPr>
            <a:spLocks noGrp="1"/>
          </p:cNvSpPr>
          <p:nvPr>
            <p:ph idx="1"/>
          </p:nvPr>
        </p:nvSpPr>
        <p:spPr>
          <a:xfrm>
            <a:off x="287677" y="1456505"/>
            <a:ext cx="11188556" cy="2828613"/>
          </a:xfrm>
        </p:spPr>
        <p:txBody>
          <a:bodyPr vert="horz" lIns="91440" tIns="45720" rIns="91440" bIns="45720" rtlCol="0" anchor="t">
            <a:noAutofit/>
          </a:bodyPr>
          <a:lstStyle/>
          <a:p>
            <a:pPr algn="just"/>
            <a:r>
              <a:rPr lang="vi-VN" sz="2400"/>
              <a:t>* Tốc độ của CPU đo bằng tần số xung nhịp, thường được tính bằng gigahertz (GHz).</a:t>
            </a:r>
          </a:p>
          <a:p>
            <a:pPr algn="just"/>
            <a:r>
              <a:rPr lang="vi-VN" sz="2400"/>
              <a:t>*</a:t>
            </a:r>
          </a:p>
        </p:txBody>
      </p:sp>
    </p:spTree>
    <p:extLst>
      <p:ext uri="{BB962C8B-B14F-4D97-AF65-F5344CB8AC3E}">
        <p14:creationId xmlns:p14="http://schemas.microsoft.com/office/powerpoint/2010/main" val="18446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D6F589-F5B2-17D4-7EDD-3D9BCE0D6C1D}"/>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13" name="Rectangle 12">
            <a:extLst>
              <a:ext uri="{FF2B5EF4-FFF2-40B4-BE49-F238E27FC236}">
                <a16:creationId xmlns:a16="http://schemas.microsoft.com/office/drawing/2014/main" id="{8D400A21-E368-CAB9-44D7-CB538A439C44}"/>
              </a:ext>
            </a:extLst>
          </p:cNvPr>
          <p:cNvSpPr/>
          <p:nvPr/>
        </p:nvSpPr>
        <p:spPr>
          <a:xfrm>
            <a:off x="3114576" y="5854449"/>
            <a:ext cx="6531337" cy="830997"/>
          </a:xfrm>
          <a:prstGeom prst="rect">
            <a:avLst/>
          </a:prstGeom>
        </p:spPr>
        <p:txBody>
          <a:bodyPr wrap="square">
            <a:spAutoFit/>
          </a:bodyPr>
          <a:lstStyle/>
          <a:p>
            <a:r>
              <a:rPr lang="vi-VN" sz="2400">
                <a:solidFill>
                  <a:srgbClr val="0070C0"/>
                </a:solidFill>
              </a:rPr>
              <a:t>CPU máy tính có tần số là 4GHz </a:t>
            </a:r>
            <a:r>
              <a:rPr lang="en-US" sz="2400">
                <a:solidFill>
                  <a:srgbClr val="0070C0"/>
                </a:solidFill>
              </a:rPr>
              <a:t>thì</a:t>
            </a:r>
            <a:r>
              <a:rPr lang="vi-VN" sz="2400">
                <a:solidFill>
                  <a:srgbClr val="0070C0"/>
                </a:solidFill>
              </a:rPr>
              <a:t> 1 giây sẽ xử lý được </a:t>
            </a:r>
            <a:r>
              <a:rPr lang="en-US" sz="2400">
                <a:solidFill>
                  <a:srgbClr val="0070C0"/>
                </a:solidFill>
              </a:rPr>
              <a:t>bao nhiêu</a:t>
            </a:r>
            <a:r>
              <a:rPr lang="vi-VN" sz="2400">
                <a:solidFill>
                  <a:srgbClr val="0070C0"/>
                </a:solidFill>
              </a:rPr>
              <a:t> phép tính</a:t>
            </a:r>
            <a:r>
              <a:rPr lang="en-US" sz="2400">
                <a:solidFill>
                  <a:srgbClr val="0070C0"/>
                </a:solidFill>
              </a:rPr>
              <a:t>?</a:t>
            </a:r>
          </a:p>
        </p:txBody>
      </p:sp>
      <p:pic>
        <p:nvPicPr>
          <p:cNvPr id="14" name="Graphic 13" descr="Lightbulb">
            <a:extLst>
              <a:ext uri="{FF2B5EF4-FFF2-40B4-BE49-F238E27FC236}">
                <a16:creationId xmlns:a16="http://schemas.microsoft.com/office/drawing/2014/main" id="{5F5CED42-AB78-DCF8-07A0-E812BC25FC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73" y="5430684"/>
            <a:ext cx="1342981" cy="1342981"/>
          </a:xfrm>
          <a:prstGeom prst="rect">
            <a:avLst/>
          </a:prstGeom>
        </p:spPr>
      </p:pic>
      <p:pic>
        <p:nvPicPr>
          <p:cNvPr id="17" name="Picture 16">
            <a:extLst>
              <a:ext uri="{FF2B5EF4-FFF2-40B4-BE49-F238E27FC236}">
                <a16:creationId xmlns:a16="http://schemas.microsoft.com/office/drawing/2014/main" id="{7EAFB8C0-78A1-2139-20AA-AA5DF1711172}"/>
              </a:ext>
            </a:extLst>
          </p:cNvPr>
          <p:cNvPicPr>
            <a:picLocks noChangeAspect="1"/>
          </p:cNvPicPr>
          <p:nvPr/>
        </p:nvPicPr>
        <p:blipFill rotWithShape="1">
          <a:blip r:embed="rId5"/>
          <a:srcRect l="5351" r="4029"/>
          <a:stretch/>
        </p:blipFill>
        <p:spPr>
          <a:xfrm>
            <a:off x="4315146" y="0"/>
            <a:ext cx="7876854" cy="5800859"/>
          </a:xfrm>
          <a:prstGeom prst="rect">
            <a:avLst/>
          </a:prstGeom>
        </p:spPr>
      </p:pic>
      <p:pic>
        <p:nvPicPr>
          <p:cNvPr id="18" name="Picture 17">
            <a:extLst>
              <a:ext uri="{FF2B5EF4-FFF2-40B4-BE49-F238E27FC236}">
                <a16:creationId xmlns:a16="http://schemas.microsoft.com/office/drawing/2014/main" id="{8DBA7C39-0176-CF86-2E23-A0C63F8EB2C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375" b="90000" l="1375" r="97000"/>
                    </a14:imgEffect>
                  </a14:imgLayer>
                </a14:imgProps>
              </a:ext>
            </a:extLst>
          </a:blip>
          <a:stretch>
            <a:fillRect/>
          </a:stretch>
        </p:blipFill>
        <p:spPr>
          <a:xfrm>
            <a:off x="171356" y="382378"/>
            <a:ext cx="2708322" cy="2708322"/>
          </a:xfrm>
          <a:prstGeom prst="rect">
            <a:avLst/>
          </a:prstGeom>
        </p:spPr>
      </p:pic>
      <p:pic>
        <p:nvPicPr>
          <p:cNvPr id="19" name="Picture 18">
            <a:extLst>
              <a:ext uri="{FF2B5EF4-FFF2-40B4-BE49-F238E27FC236}">
                <a16:creationId xmlns:a16="http://schemas.microsoft.com/office/drawing/2014/main" id="{B5CC4C82-97A2-E58D-3090-83FB4B53019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6533" r="91600"/>
                    </a14:imgEffect>
                  </a14:imgLayer>
                </a14:imgProps>
              </a:ext>
            </a:extLst>
          </a:blip>
          <a:stretch>
            <a:fillRect/>
          </a:stretch>
        </p:blipFill>
        <p:spPr>
          <a:xfrm>
            <a:off x="171356" y="2640396"/>
            <a:ext cx="2300411" cy="2300411"/>
          </a:xfrm>
          <a:prstGeom prst="rect">
            <a:avLst/>
          </a:prstGeom>
        </p:spPr>
      </p:pic>
      <p:pic>
        <p:nvPicPr>
          <p:cNvPr id="20" name="Picture 19">
            <a:extLst>
              <a:ext uri="{FF2B5EF4-FFF2-40B4-BE49-F238E27FC236}">
                <a16:creationId xmlns:a16="http://schemas.microsoft.com/office/drawing/2014/main" id="{1C984935-7913-6168-E5EA-FCE8D4ECB91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706" b="100000" l="709" r="93050"/>
                    </a14:imgEffect>
                  </a14:imgLayer>
                </a14:imgProps>
              </a:ext>
            </a:extLst>
          </a:blip>
          <a:srcRect l="8766" r="18909"/>
          <a:stretch/>
        </p:blipFill>
        <p:spPr>
          <a:xfrm>
            <a:off x="279909" y="4853047"/>
            <a:ext cx="2177414" cy="2002805"/>
          </a:xfrm>
          <a:prstGeom prst="rect">
            <a:avLst/>
          </a:prstGeom>
        </p:spPr>
      </p:pic>
    </p:spTree>
    <p:extLst>
      <p:ext uri="{BB962C8B-B14F-4D97-AF65-F5344CB8AC3E}">
        <p14:creationId xmlns:p14="http://schemas.microsoft.com/office/powerpoint/2010/main" val="391432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BAB77-79E1-4739-AA51-10C9079186D6}">
  <ds:schemaRefs>
    <ds:schemaRef ds:uri="http://schemas.microsoft.com/sharepoint/v3"/>
    <ds:schemaRef ds:uri="http://schemas.microsoft.com/office/infopath/2007/PartnerControls"/>
    <ds:schemaRef ds:uri="http://purl.org/dc/elements/1.1/"/>
    <ds:schemaRef ds:uri="http://purl.org/dc/dcmitype/"/>
    <ds:schemaRef ds:uri="16c05727-aa75-4e4a-9b5f-8a80a1165891"/>
    <ds:schemaRef ds:uri="http://schemas.microsoft.com/office/2006/metadata/properties"/>
    <ds:schemaRef ds:uri="http://schemas.microsoft.com/office/2006/documentManagement/types"/>
    <ds:schemaRef ds:uri="http://purl.org/dc/terms/"/>
    <ds:schemaRef ds:uri="71af3243-3dd4-4a8d-8c0d-dd76da1f02a5"/>
    <ds:schemaRef ds:uri="http://schemas.openxmlformats.org/package/2006/metadata/core-properties"/>
    <ds:schemaRef ds:uri="230e9df3-be65-4c73-a93b-d1236ebd677e"/>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3255</TotalTime>
  <Words>2767</Words>
  <Application>Microsoft Office PowerPoint</Application>
  <PresentationFormat>Widescreen</PresentationFormat>
  <Paragraphs>291</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Google Sans</vt:lpstr>
      <vt:lpstr>Tenorite</vt:lpstr>
      <vt:lpstr>Times New Roman</vt:lpstr>
      <vt:lpstr>Wingdings</vt:lpstr>
      <vt:lpstr>Office Theme</vt:lpstr>
      <vt:lpstr>Cấu trúc máy tính</vt:lpstr>
      <vt:lpstr>BÀI 4 BÊN TRONG MÁY TÍNH</vt:lpstr>
      <vt:lpstr>1. Các thiết bị bên trong máy tính</vt:lpstr>
      <vt:lpstr>Một số thiết bị bên trong thân máy tính</vt:lpstr>
      <vt:lpstr>PowerPoint Presentation</vt:lpstr>
      <vt:lpstr>a. Bộ xử lí trung tâm  (CPU – Central Proccessing Unit)</vt:lpstr>
      <vt:lpstr>a. Bộ xử lí trung tâm  (CPU – Central Proccessing Unit)</vt:lpstr>
      <vt:lpstr>PowerPoint Presentation</vt:lpstr>
      <vt:lpstr>PowerPoint Presentation</vt:lpstr>
      <vt:lpstr>PowerPoint Presentation</vt:lpstr>
      <vt:lpstr>b. Bộ nhớ trong</vt:lpstr>
      <vt:lpstr>PowerPoint Presentation</vt:lpstr>
      <vt:lpstr>PowerPoint Presentation</vt:lpstr>
      <vt:lpstr>PowerPoint Presentation</vt:lpstr>
      <vt:lpstr>PowerPoint Presentation</vt:lpstr>
      <vt:lpstr>Khối nguồn</vt:lpstr>
      <vt:lpstr>Card đồ họa </vt:lpstr>
      <vt:lpstr>PowerPoint Presentation</vt:lpstr>
      <vt:lpstr>Các tham số của bộ nhớ trong và bộ nhớ ngoài thường là gì?</vt:lpstr>
      <vt:lpstr>2. Mạch logic và vai trò của mạch logic</vt:lpstr>
      <vt:lpstr>Làm cách nào để đèn sáng?</vt:lpstr>
      <vt:lpstr>Làm cách nào để đèn sáng?</vt:lpstr>
      <vt:lpstr>Làm cách nào để đèn sáng?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BÊN TRONG MÁY TÍNH</dc:title>
  <dc:creator>VnTeach.Com</dc:creator>
  <cp:keywords>VnTeach.Com</cp:keywords>
  <cp:lastModifiedBy>gonbui.pbc@gmail.com</cp:lastModifiedBy>
  <cp:revision>68</cp:revision>
  <cp:lastPrinted>2023-09-24T23:11:34Z</cp:lastPrinted>
  <dcterms:created xsi:type="dcterms:W3CDTF">2023-07-07T07:16:49Z</dcterms:created>
  <dcterms:modified xsi:type="dcterms:W3CDTF">2023-09-28T23:39:10Z</dcterms:modified>
</cp:coreProperties>
</file>