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0" r:id="rId1"/>
  </p:sldMasterIdLst>
  <p:sldIdLst>
    <p:sldId id="257" r:id="rId2"/>
    <p:sldId id="329" r:id="rId3"/>
    <p:sldId id="273" r:id="rId4"/>
    <p:sldId id="310" r:id="rId5"/>
    <p:sldId id="258" r:id="rId6"/>
    <p:sldId id="330" r:id="rId7"/>
    <p:sldId id="313" r:id="rId8"/>
    <p:sldId id="270" r:id="rId9"/>
    <p:sldId id="274" r:id="rId10"/>
    <p:sldId id="314" r:id="rId11"/>
    <p:sldId id="315" r:id="rId12"/>
    <p:sldId id="317" r:id="rId13"/>
    <p:sldId id="316" r:id="rId14"/>
    <p:sldId id="318" r:id="rId15"/>
    <p:sldId id="319" r:id="rId16"/>
    <p:sldId id="321" r:id="rId17"/>
    <p:sldId id="320" r:id="rId18"/>
    <p:sldId id="322" r:id="rId19"/>
    <p:sldId id="323" r:id="rId20"/>
    <p:sldId id="324" r:id="rId21"/>
    <p:sldId id="325" r:id="rId22"/>
    <p:sldId id="326" r:id="rId23"/>
    <p:sldId id="327" r:id="rId24"/>
    <p:sldId id="328" r:id="rId25"/>
    <p:sldId id="261" r:id="rId26"/>
    <p:sldId id="265" r:id="rId27"/>
    <p:sldId id="305" r:id="rId28"/>
    <p:sldId id="308"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94" autoAdjust="0"/>
    <p:restoredTop sz="94660"/>
  </p:normalViewPr>
  <p:slideViewPr>
    <p:cSldViewPr snapToGrid="0">
      <p:cViewPr varScale="1">
        <p:scale>
          <a:sx n="55" d="100"/>
          <a:sy n="55" d="100"/>
        </p:scale>
        <p:origin x="64" y="4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92186498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785497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020282242"/>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CB8FE1-B276-419F-9E58-3013DA0A0701}"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4233172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BCB8FE1-B276-419F-9E58-3013DA0A0701}" type="datetimeFigureOut">
              <a:rPr lang="en-US" smtClean="0"/>
              <a:t>11/26/2025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59002021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CB8FE1-B276-419F-9E58-3013DA0A0701}" type="datetimeFigureOut">
              <a:rPr lang="en-US" smtClean="0"/>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473119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CB8FE1-B276-419F-9E58-3013DA0A0701}" type="datetimeFigureOut">
              <a:rPr lang="en-US" smtClean="0"/>
              <a:t>11/26/2025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9118029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CB8FE1-B276-419F-9E58-3013DA0A0701}" type="datetimeFigureOut">
              <a:rPr lang="en-US" smtClean="0"/>
              <a:t>11/26/2025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2147441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CB8FE1-B276-419F-9E58-3013DA0A0701}" type="datetimeFigureOut">
              <a:rPr lang="en-US" smtClean="0"/>
              <a:t>11/26/2025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115280075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B8FE1-B276-419F-9E58-3013DA0A0701}" type="datetimeFigureOut">
              <a:rPr lang="en-US" smtClean="0"/>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999506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BCB8FE1-B276-419F-9E58-3013DA0A0701}" type="datetimeFigureOut">
              <a:rPr lang="en-US" smtClean="0"/>
              <a:t>11/26/2025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F219310-C5A6-40DC-9C74-7A89E12E8E5B}" type="slidenum">
              <a:rPr lang="en-US" smtClean="0"/>
              <a:t>‹#›</a:t>
            </a:fld>
            <a:endParaRPr lang="en-US"/>
          </a:p>
        </p:txBody>
      </p:sp>
    </p:spTree>
    <p:extLst>
      <p:ext uri="{BB962C8B-B14F-4D97-AF65-F5344CB8AC3E}">
        <p14:creationId xmlns:p14="http://schemas.microsoft.com/office/powerpoint/2010/main" val="3501940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CB8FE1-B276-419F-9E58-3013DA0A0701}" type="datetimeFigureOut">
              <a:rPr lang="en-US" smtClean="0"/>
              <a:t>11/26/2025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219310-C5A6-40DC-9C74-7A89E12E8E5B}" type="slidenum">
              <a:rPr lang="en-US" smtClean="0"/>
              <a:t>‹#›</a:t>
            </a:fld>
            <a:endParaRPr lang="en-US"/>
          </a:p>
        </p:txBody>
      </p:sp>
    </p:spTree>
    <p:extLst>
      <p:ext uri="{BB962C8B-B14F-4D97-AF65-F5344CB8AC3E}">
        <p14:creationId xmlns:p14="http://schemas.microsoft.com/office/powerpoint/2010/main" val="480657552"/>
      </p:ext>
    </p:extLst>
  </p:cSld>
  <p:clrMap bg1="lt1" tx1="dk1" bg2="lt2" tx2="dk2" accent1="accent1" accent2="accent2" accent3="accent3" accent4="accent4" accent5="accent5" accent6="accent6" hlink="hlink" folHlink="folHlink"/>
  <p:sldLayoutIdLst>
    <p:sldLayoutId id="2147483911" r:id="rId1"/>
    <p:sldLayoutId id="2147483912" r:id="rId2"/>
    <p:sldLayoutId id="2147483913" r:id="rId3"/>
    <p:sldLayoutId id="2147483914" r:id="rId4"/>
    <p:sldLayoutId id="2147483915" r:id="rId5"/>
    <p:sldLayoutId id="2147483916" r:id="rId6"/>
    <p:sldLayoutId id="2147483917" r:id="rId7"/>
    <p:sldLayoutId id="2147483918" r:id="rId8"/>
    <p:sldLayoutId id="2147483919" r:id="rId9"/>
    <p:sldLayoutId id="2147483920" r:id="rId10"/>
    <p:sldLayoutId id="214748392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992207" y="2917266"/>
            <a:ext cx="7890808" cy="1558623"/>
          </a:xfrm>
          <a:ln>
            <a:noFill/>
          </a:ln>
        </p:spPr>
        <p:txBody>
          <a:bodyPr>
            <a:noAutofit/>
          </a:bodyPr>
          <a:lstStyle/>
          <a:p>
            <a:pPr algn="ctr"/>
            <a:r>
              <a:rPr lang="en-US" sz="4000" b="1" i="0" dirty="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NGÔN NGỮ LẬP TRÌNH BẬC CAO </a:t>
            </a:r>
            <a:r>
              <a:rPr lang="vi-VN" sz="4000" b="1" i="0" dirty="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VÀ </a:t>
            </a:r>
            <a:r>
              <a:rPr lang="en-US" sz="4000" b="1" i="0" dirty="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PYTHON</a:t>
            </a:r>
          </a:p>
        </p:txBody>
      </p:sp>
      <p:sp>
        <p:nvSpPr>
          <p:cNvPr id="5" name="Rectangle 4"/>
          <p:cNvSpPr/>
          <p:nvPr/>
        </p:nvSpPr>
        <p:spPr>
          <a:xfrm>
            <a:off x="1087729" y="2857990"/>
            <a:ext cx="1271503" cy="523220"/>
          </a:xfrm>
          <a:prstGeom prst="rect">
            <a:avLst/>
          </a:prstGeom>
        </p:spPr>
        <p:txBody>
          <a:bodyPr wrap="none">
            <a:spAutoFit/>
          </a:bodyPr>
          <a:lstStyle/>
          <a:p>
            <a:pPr algn="ctr"/>
            <a:r>
              <a:rPr lang="en-US" sz="2800" b="1" u="sng" dirty="0">
                <a:ln w="10541" cmpd="sng">
                  <a:solidFill>
                    <a:schemeClr val="tx1"/>
                  </a:solidFill>
                  <a:prstDash val="solid"/>
                </a:ln>
                <a:latin typeface="Times New Roman" panose="02020603050405020304" pitchFamily="18" charset="0"/>
                <a:cs typeface="Times New Roman" panose="02020603050405020304" pitchFamily="18" charset="0"/>
              </a:rPr>
              <a:t>BÀI 16</a:t>
            </a:r>
          </a:p>
        </p:txBody>
      </p:sp>
      <p:sp>
        <p:nvSpPr>
          <p:cNvPr id="4" name="Rectangle 3">
            <a:extLst>
              <a:ext uri="{FF2B5EF4-FFF2-40B4-BE49-F238E27FC236}">
                <a16:creationId xmlns:a16="http://schemas.microsoft.com/office/drawing/2014/main" id="{5E1A4BA9-568A-40D4-9C69-B2BA0D93E4A3}"/>
              </a:ext>
            </a:extLst>
          </p:cNvPr>
          <p:cNvSpPr/>
          <p:nvPr/>
        </p:nvSpPr>
        <p:spPr>
          <a:xfrm>
            <a:off x="478612" y="658091"/>
            <a:ext cx="2677336" cy="707886"/>
          </a:xfrm>
          <a:prstGeom prst="rect">
            <a:avLst/>
          </a:prstGeom>
        </p:spPr>
        <p:txBody>
          <a:bodyPr wrap="none">
            <a:spAutoFit/>
          </a:bodyPr>
          <a:lstStyle/>
          <a:p>
            <a:pPr algn="ctr"/>
            <a:r>
              <a:rPr lang="en-US" sz="4000" b="1" u="sng" dirty="0">
                <a:ln w="10541" cmpd="sng">
                  <a:solidFill>
                    <a:srgbClr val="FFFF00"/>
                  </a:solidFill>
                  <a:prstDash val="solid"/>
                </a:ln>
                <a:latin typeface="Times New Roman" panose="02020603050405020304" pitchFamily="18" charset="0"/>
                <a:cs typeface="Times New Roman" panose="02020603050405020304" pitchFamily="18" charset="0"/>
              </a:rPr>
              <a:t>CHỦ ĐỀ 5.</a:t>
            </a:r>
          </a:p>
        </p:txBody>
      </p:sp>
      <p:sp>
        <p:nvSpPr>
          <p:cNvPr id="6" name="Subtitle 2">
            <a:extLst>
              <a:ext uri="{FF2B5EF4-FFF2-40B4-BE49-F238E27FC236}">
                <a16:creationId xmlns:a16="http://schemas.microsoft.com/office/drawing/2014/main" id="{09F664E5-6D1D-4801-AC72-24B4526554E0}"/>
              </a:ext>
            </a:extLst>
          </p:cNvPr>
          <p:cNvSpPr txBox="1">
            <a:spLocks/>
          </p:cNvSpPr>
          <p:nvPr/>
        </p:nvSpPr>
        <p:spPr>
          <a:xfrm>
            <a:off x="2992207" y="658091"/>
            <a:ext cx="8744178" cy="2183674"/>
          </a:xfrm>
          <a:prstGeom prst="rect">
            <a:avLst/>
          </a:prstGeom>
          <a:ln>
            <a:noFill/>
          </a:ln>
        </p:spPr>
        <p:txBody>
          <a:bodyPr vert="horz" lIns="91440" tIns="45720" rIns="91440" bIns="45720" rtlCol="0">
            <a:noAutofit/>
          </a:bodyPr>
          <a:lstStyle>
            <a:lvl1pPr marL="0" indent="0" algn="l" defTabSz="914400" rtl="0" eaLnBrk="1" latinLnBrk="0" hangingPunct="1">
              <a:lnSpc>
                <a:spcPct val="114000"/>
              </a:lnSpc>
              <a:spcBef>
                <a:spcPts val="0"/>
              </a:spcBef>
              <a:buFont typeface="Arial" panose="020B0604020202020204" pitchFamily="34" charset="0"/>
              <a:buNone/>
              <a:defRPr sz="2000" b="0" i="1" kern="1200" baseline="0">
                <a:solidFill>
                  <a:schemeClr val="tx2"/>
                </a:solidFill>
                <a:latin typeface="+mn-lt"/>
                <a:ea typeface="+mn-ea"/>
                <a:cs typeface="+mn-cs"/>
              </a:defRPr>
            </a:lvl1pPr>
            <a:lvl2pPr marL="457200" indent="0" algn="ctr" defTabSz="914400" rtl="0" eaLnBrk="1" latinLnBrk="0" hangingPunct="1">
              <a:lnSpc>
                <a:spcPct val="112000"/>
              </a:lnSpc>
              <a:spcBef>
                <a:spcPts val="900"/>
              </a:spcBef>
              <a:buFont typeface="Corbel" panose="020B0503020204020204" pitchFamily="34" charset="0"/>
              <a:buNone/>
              <a:defRPr sz="2000" kern="1200" baseline="0">
                <a:solidFill>
                  <a:schemeClr val="tx1">
                    <a:lumMod val="85000"/>
                    <a:lumOff val="15000"/>
                  </a:schemeClr>
                </a:solidFill>
                <a:latin typeface="+mn-lt"/>
                <a:ea typeface="+mn-ea"/>
                <a:cs typeface="+mn-cs"/>
              </a:defRPr>
            </a:lvl2pPr>
            <a:lvl3pPr marL="914400" indent="0" algn="ctr" defTabSz="914400" rtl="0" eaLnBrk="1" latinLnBrk="0" hangingPunct="1">
              <a:lnSpc>
                <a:spcPct val="112000"/>
              </a:lnSpc>
              <a:spcBef>
                <a:spcPts val="900"/>
              </a:spcBef>
              <a:buFont typeface="Arial" panose="020B0604020202020204" pitchFamily="34" charset="0"/>
              <a:buNone/>
              <a:defRPr sz="1800" kern="1200" baseline="0">
                <a:solidFill>
                  <a:schemeClr val="tx1">
                    <a:lumMod val="85000"/>
                    <a:lumOff val="15000"/>
                  </a:schemeClr>
                </a:solidFill>
                <a:latin typeface="+mn-lt"/>
                <a:ea typeface="+mn-ea"/>
                <a:cs typeface="+mn-cs"/>
              </a:defRPr>
            </a:lvl3pPr>
            <a:lvl4pPr marL="1371600" indent="0" algn="ctr" defTabSz="914400" rtl="0" eaLnBrk="1" latinLnBrk="0" hangingPunct="1">
              <a:lnSpc>
                <a:spcPct val="112000"/>
              </a:lnSpc>
              <a:spcBef>
                <a:spcPts val="900"/>
              </a:spcBef>
              <a:buFont typeface="Corbel" panose="020B0503020204020204" pitchFamily="34" charset="0"/>
              <a:buNone/>
              <a:defRPr sz="1600" kern="1200" baseline="0">
                <a:solidFill>
                  <a:schemeClr val="tx1">
                    <a:lumMod val="85000"/>
                    <a:lumOff val="15000"/>
                  </a:schemeClr>
                </a:solidFill>
                <a:latin typeface="+mn-lt"/>
                <a:ea typeface="+mn-ea"/>
                <a:cs typeface="+mn-cs"/>
              </a:defRPr>
            </a:lvl4pPr>
            <a:lvl5pPr marL="1828800" indent="0" algn="ctr" defTabSz="914400" rtl="0" eaLnBrk="1" latinLnBrk="0" hangingPunct="1">
              <a:lnSpc>
                <a:spcPct val="112000"/>
              </a:lnSpc>
              <a:spcBef>
                <a:spcPts val="900"/>
              </a:spcBef>
              <a:buFont typeface="Arial" panose="020B0604020202020204" pitchFamily="34" charset="0"/>
              <a:buNone/>
              <a:defRPr sz="1600" i="1" kern="1200" baseline="0">
                <a:solidFill>
                  <a:schemeClr val="tx1">
                    <a:lumMod val="85000"/>
                    <a:lumOff val="15000"/>
                  </a:schemeClr>
                </a:solidFill>
                <a:latin typeface="+mn-lt"/>
                <a:ea typeface="+mn-ea"/>
                <a:cs typeface="+mn-cs"/>
              </a:defRPr>
            </a:lvl5pPr>
            <a:lvl6pPr marL="22860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6pPr>
            <a:lvl7pPr marL="2743200" indent="0" algn="ctr" defTabSz="914400" rtl="0" eaLnBrk="1" latinLnBrk="0" hangingPunct="1">
              <a:lnSpc>
                <a:spcPct val="112000"/>
              </a:lnSpc>
              <a:spcBef>
                <a:spcPts val="1300"/>
              </a:spcBef>
              <a:buFont typeface="Arial" panose="020B0604020202020204" pitchFamily="34" charset="0"/>
              <a:buNone/>
              <a:defRPr sz="1600" i="1" kern="1200">
                <a:solidFill>
                  <a:schemeClr val="tx1">
                    <a:lumMod val="85000"/>
                    <a:lumOff val="15000"/>
                  </a:schemeClr>
                </a:solidFill>
                <a:latin typeface="+mn-lt"/>
                <a:ea typeface="+mn-ea"/>
                <a:cs typeface="+mn-cs"/>
              </a:defRPr>
            </a:lvl7pPr>
            <a:lvl8pPr marL="3200400" indent="0" algn="ctr" defTabSz="914400" rtl="0" eaLnBrk="1" latinLnBrk="0" hangingPunct="1">
              <a:lnSpc>
                <a:spcPct val="112000"/>
              </a:lnSpc>
              <a:spcBef>
                <a:spcPts val="1300"/>
              </a:spcBef>
              <a:buFont typeface="Corbel" panose="020B0503020204020204" pitchFamily="34" charset="0"/>
              <a:buNone/>
              <a:defRPr sz="1600" kern="1200">
                <a:solidFill>
                  <a:schemeClr val="tx1">
                    <a:lumMod val="85000"/>
                    <a:lumOff val="15000"/>
                  </a:schemeClr>
                </a:solidFill>
                <a:latin typeface="+mn-lt"/>
                <a:ea typeface="+mn-ea"/>
                <a:cs typeface="+mn-cs"/>
              </a:defRPr>
            </a:lvl8pPr>
            <a:lvl9pPr marL="3657600" indent="0" algn="ctr" defTabSz="914400" rtl="0" eaLnBrk="1" latinLnBrk="0" hangingPunct="1">
              <a:lnSpc>
                <a:spcPct val="112000"/>
              </a:lnSpc>
              <a:spcBef>
                <a:spcPts val="1300"/>
              </a:spcBef>
              <a:buFont typeface="Arial" panose="020B0604020202020204" pitchFamily="34" charset="0"/>
              <a:buNone/>
              <a:defRPr sz="1600" i="1" kern="1200" baseline="0">
                <a:solidFill>
                  <a:schemeClr val="tx1">
                    <a:lumMod val="85000"/>
                    <a:lumOff val="15000"/>
                  </a:schemeClr>
                </a:solidFill>
                <a:latin typeface="+mn-lt"/>
                <a:ea typeface="+mn-ea"/>
                <a:cs typeface="+mn-cs"/>
              </a:defRPr>
            </a:lvl9pPr>
          </a:lstStyle>
          <a:p>
            <a:pPr algn="ctr"/>
            <a:r>
              <a:rPr lang="en-US" sz="4000" b="1" i="0" dirty="0">
                <a:ln w="10541" cmpd="sng">
                  <a:solidFill>
                    <a:srgbClr val="FF0000"/>
                  </a:solidFill>
                  <a:prstDash val="solid"/>
                </a:ln>
                <a:solidFill>
                  <a:srgbClr val="FF0000"/>
                </a:solidFill>
                <a:latin typeface="Times New Roman" panose="02020603050405020304" pitchFamily="18" charset="0"/>
                <a:cs typeface="Times New Roman" panose="02020603050405020304" pitchFamily="18" charset="0"/>
              </a:rPr>
              <a:t>GIẢI QUYẾT VẤN ĐỀ VỚI SỰ TRỢ GIÚP CỦA MÁY TÍNH</a:t>
            </a:r>
          </a:p>
        </p:txBody>
      </p:sp>
    </p:spTree>
    <p:extLst>
      <p:ext uri="{BB962C8B-B14F-4D97-AF65-F5344CB8AC3E}">
        <p14:creationId xmlns:p14="http://schemas.microsoft.com/office/powerpoint/2010/main" val="26462371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par>
                          <p:cTn id="11" fill="hold">
                            <p:stCondLst>
                              <p:cond delay="0"/>
                            </p:stCondLst>
                            <p:childTnLst>
                              <p:par>
                                <p:cTn id="12" presetID="4" presetClass="entr" presetSubtype="16" fill="hold" nodeType="after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box(in)">
                                      <p:cBhvr>
                                        <p:cTn id="14" dur="500"/>
                                        <p:tgtEl>
                                          <p:spTgt spid="6">
                                            <p:txEl>
                                              <p:pRg st="0" end="0"/>
                                            </p:txEl>
                                          </p:spTgt>
                                        </p:tgtEl>
                                      </p:cBhvr>
                                    </p:animEffect>
                                  </p:childTnLst>
                                </p:cTn>
                              </p:par>
                            </p:childTnLst>
                          </p:cTn>
                        </p:par>
                        <p:par>
                          <p:cTn id="15" fill="hold">
                            <p:stCondLst>
                              <p:cond delay="500"/>
                            </p:stCondLst>
                            <p:childTnLst>
                              <p:par>
                                <p:cTn id="16" presetID="4" presetClass="entr" presetSubtype="16" fill="hold"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box(in)">
                                      <p:cBhvr>
                                        <p:cTn id="18"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56162" y="858847"/>
            <a:ext cx="10589623" cy="2431435"/>
          </a:xfrm>
          <a:prstGeom prst="rect">
            <a:avLst/>
          </a:prstGeom>
        </p:spPr>
        <p:txBody>
          <a:bodyPr wrap="square">
            <a:spAutoFit/>
          </a:bodyPr>
          <a:lstStyle/>
          <a:p>
            <a:pPr algn="just">
              <a:spcBef>
                <a:spcPts val="1200"/>
              </a:spcBef>
              <a:spcAft>
                <a:spcPts val="1200"/>
              </a:spcAft>
            </a:pP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gõ</a:t>
            </a: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tiếp</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Gõ</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tiếp</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dấu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nhắc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&gt;&gt;&gt;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phím</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Enter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&gt;&gt;&gt;   &lt;</a:t>
            </a:r>
            <a:r>
              <a:rPr lang="en-US"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en-US"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python&gt;</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4">
            <a:extLst>
              <a:ext uri="{FF2B5EF4-FFF2-40B4-BE49-F238E27FC236}">
                <a16:creationId xmlns:a16="http://schemas.microsoft.com/office/drawing/2014/main" id="{91B79A39-ABA1-6EF4-6C61-86F55DC9460D}"/>
              </a:ext>
            </a:extLst>
          </p:cNvPr>
          <p:cNvPicPr>
            <a:picLocks noChangeAspect="1"/>
          </p:cNvPicPr>
          <p:nvPr/>
        </p:nvPicPr>
        <p:blipFill rotWithShape="1">
          <a:blip r:embed="rId2"/>
          <a:srcRect l="2727" r="37696" b="58388"/>
          <a:stretch/>
        </p:blipFill>
        <p:spPr>
          <a:xfrm>
            <a:off x="1117122" y="3429000"/>
            <a:ext cx="10528663" cy="5159592"/>
          </a:xfrm>
          <a:prstGeom prst="rect">
            <a:avLst/>
          </a:prstGeom>
        </p:spPr>
      </p:pic>
    </p:spTree>
    <p:extLst>
      <p:ext uri="{BB962C8B-B14F-4D97-AF65-F5344CB8AC3E}">
        <p14:creationId xmlns:p14="http://schemas.microsoft.com/office/powerpoint/2010/main" val="88028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96685" y="765222"/>
            <a:ext cx="10694126" cy="1261884"/>
          </a:xfrm>
          <a:prstGeom prst="rect">
            <a:avLst/>
          </a:prstGeom>
        </p:spPr>
        <p:txBody>
          <a:bodyPr wrap="square">
            <a:spAutoFit/>
          </a:bodyPr>
          <a:lstStyle/>
          <a:p>
            <a:pPr>
              <a:spcBef>
                <a:spcPts val="1200"/>
              </a:spcBef>
              <a:spcAft>
                <a:spcPts val="1200"/>
              </a:spcAft>
            </a:pP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Chế</a:t>
            </a: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độ</a:t>
            </a: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soạn</a:t>
            </a: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thảo</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Mở</a:t>
            </a: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màn</a:t>
            </a: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hình</a:t>
            </a: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soạn</a:t>
            </a: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thảo</a:t>
            </a: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cách</a:t>
            </a: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2800" b="1" dirty="0">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 File/</a:t>
            </a:r>
            <a:r>
              <a:rPr lang="en-US" sz="2800" b="1" dirty="0" err="1">
                <a:solidFill>
                  <a:srgbClr val="538135"/>
                </a:solidFill>
                <a:latin typeface="Times New Roman" panose="02020603050405020304" pitchFamily="18" charset="0"/>
                <a:ea typeface="Times New Roman" panose="02020603050405020304" pitchFamily="18" charset="0"/>
                <a:cs typeface="Times New Roman" panose="02020603050405020304" pitchFamily="18" charset="0"/>
              </a:rPr>
              <a:t>NewFile</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4" name="Picture 3"/>
          <p:cNvPicPr/>
          <p:nvPr/>
        </p:nvPicPr>
        <p:blipFill rotWithShape="1">
          <a:blip r:embed="rId2"/>
          <a:srcRect l="61609" t="42212" r="4462" b="40747"/>
          <a:stretch/>
        </p:blipFill>
        <p:spPr bwMode="auto">
          <a:xfrm>
            <a:off x="1010193" y="2351630"/>
            <a:ext cx="10067109" cy="41144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373811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689462" y="472799"/>
            <a:ext cx="8421189" cy="454455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?1. Dấu nhắc chính là con trỏ soạn thảo chương trình Python. Đúng hay sai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?2. Việc thực hiện câu lệnh ở chế độ gõ lệnh trực tiếp và chế độ soạn thảo có điểm gì giống nhau, khác nhau?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11466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DAAB4037-453D-E032-3E41-A0D6666D1C52}"/>
              </a:ext>
            </a:extLst>
          </p:cNvPr>
          <p:cNvGraphicFramePr>
            <a:graphicFrameLocks noGrp="1"/>
          </p:cNvGraphicFramePr>
          <p:nvPr>
            <p:extLst>
              <p:ext uri="{D42A27DB-BD31-4B8C-83A1-F6EECF244321}">
                <p14:modId xmlns:p14="http://schemas.microsoft.com/office/powerpoint/2010/main" val="2941601159"/>
              </p:ext>
            </p:extLst>
          </p:nvPr>
        </p:nvGraphicFramePr>
        <p:xfrm>
          <a:off x="1191551" y="2754288"/>
          <a:ext cx="10595978" cy="4279501"/>
        </p:xfrm>
        <a:graphic>
          <a:graphicData uri="http://schemas.openxmlformats.org/drawingml/2006/table">
            <a:tbl>
              <a:tblPr firstRow="1" bandRow="1">
                <a:tableStyleId>{5C22544A-7EE6-4342-B048-85BDC9FD1C3A}</a:tableStyleId>
              </a:tblPr>
              <a:tblGrid>
                <a:gridCol w="1949691">
                  <a:extLst>
                    <a:ext uri="{9D8B030D-6E8A-4147-A177-3AD203B41FA5}">
                      <a16:colId xmlns:a16="http://schemas.microsoft.com/office/drawing/2014/main" val="3872268680"/>
                    </a:ext>
                  </a:extLst>
                </a:gridCol>
                <a:gridCol w="4051139">
                  <a:extLst>
                    <a:ext uri="{9D8B030D-6E8A-4147-A177-3AD203B41FA5}">
                      <a16:colId xmlns:a16="http://schemas.microsoft.com/office/drawing/2014/main" val="711836684"/>
                    </a:ext>
                  </a:extLst>
                </a:gridCol>
                <a:gridCol w="4595148">
                  <a:extLst>
                    <a:ext uri="{9D8B030D-6E8A-4147-A177-3AD203B41FA5}">
                      <a16:colId xmlns:a16="http://schemas.microsoft.com/office/drawing/2014/main" val="3532339463"/>
                    </a:ext>
                  </a:extLst>
                </a:gridCol>
              </a:tblGrid>
              <a:tr h="521347">
                <a:tc>
                  <a:txBody>
                    <a:bodyPr/>
                    <a:lstStyle/>
                    <a:p>
                      <a:endParaRPr lang="en-US" dirty="0"/>
                    </a:p>
                  </a:txBody>
                  <a:tcPr/>
                </a:tc>
                <a:tc>
                  <a:txBody>
                    <a:bodyPr/>
                    <a:lstStyle/>
                    <a:p>
                      <a:pPr algn="ctr"/>
                      <a:r>
                        <a:rPr lang="vi-VN" sz="2800" dirty="0">
                          <a:latin typeface="Times New Roman" panose="02020603050405020304" pitchFamily="18" charset="0"/>
                          <a:cs typeface="Times New Roman" panose="02020603050405020304" pitchFamily="18" charset="0"/>
                        </a:rPr>
                        <a:t>Chế độ gõ lệnh trực tiếp</a:t>
                      </a:r>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ctr"/>
                      <a:r>
                        <a:rPr lang="vi-VN" sz="2800" dirty="0">
                          <a:latin typeface="Times New Roman" panose="02020603050405020304" pitchFamily="18" charset="0"/>
                          <a:cs typeface="Times New Roman" panose="02020603050405020304" pitchFamily="18" charset="0"/>
                        </a:rPr>
                        <a:t>Chế độ soạn thảo</a:t>
                      </a: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567223380"/>
                  </a:ext>
                </a:extLst>
              </a:tr>
              <a:tr h="13105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effectLst/>
                          <a:latin typeface="Times New Roman" panose="02020603050405020304" pitchFamily="18" charset="0"/>
                          <a:cs typeface="Times New Roman" panose="02020603050405020304" pitchFamily="18" charset="0"/>
                        </a:rPr>
                        <a:t>Mục</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đích</a:t>
                      </a:r>
                      <a:endParaRPr lang="en-US" sz="2800" dirty="0">
                        <a:solidFill>
                          <a:srgbClr val="000000"/>
                        </a:solidFill>
                        <a:effectLst/>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nchor="ct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effectLst/>
                          <a:latin typeface="Times New Roman" panose="02020603050405020304" pitchFamily="18" charset="0"/>
                          <a:cs typeface="Times New Roman" panose="02020603050405020304" pitchFamily="18" charset="0"/>
                        </a:rPr>
                        <a:t>Tính</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toán</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và</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kiểm</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tra</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nhanh</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các</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dòng</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lệnh</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anchor="ctr"/>
                </a:tc>
                <a:tc>
                  <a:txBody>
                    <a:bodyPr/>
                    <a:lstStyle/>
                    <a:p>
                      <a:pPr algn="just" fontAlgn="t">
                        <a:lnSpc>
                          <a:spcPts val="1800"/>
                        </a:lnSpc>
                        <a:buNone/>
                      </a:pPr>
                      <a:r>
                        <a:rPr lang="en-US" sz="2800" dirty="0" err="1">
                          <a:solidFill>
                            <a:srgbClr val="000000"/>
                          </a:solidFill>
                          <a:effectLst/>
                          <a:latin typeface="Times New Roman" panose="02020603050405020304" pitchFamily="18" charset="0"/>
                          <a:cs typeface="Times New Roman" panose="02020603050405020304" pitchFamily="18" charset="0"/>
                        </a:rPr>
                        <a:t>Viết</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chương</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trình</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nhiều</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dòng</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lệnh</a:t>
                      </a:r>
                      <a:endParaRPr lang="vi-VN" sz="2800" dirty="0">
                        <a:solidFill>
                          <a:srgbClr val="000000"/>
                        </a:solidFill>
                        <a:effectLst/>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4216085753"/>
                  </a:ext>
                </a:extLst>
              </a:tr>
              <a:tr h="19001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effectLst/>
                          <a:latin typeface="Times New Roman" panose="02020603050405020304" pitchFamily="18" charset="0"/>
                          <a:cs typeface="Times New Roman" panose="02020603050405020304" pitchFamily="18" charset="0"/>
                        </a:rPr>
                        <a:t>Cách</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thức</a:t>
                      </a:r>
                      <a:endParaRPr lang="en-US" sz="2800" dirty="0">
                        <a:solidFill>
                          <a:srgbClr val="000000"/>
                        </a:solidFill>
                        <a:effectLst/>
                        <a:latin typeface="Times New Roman" panose="02020603050405020304" pitchFamily="18" charset="0"/>
                        <a:cs typeface="Times New Roman" panose="02020603050405020304" pitchFamily="18" charset="0"/>
                      </a:endParaRPr>
                    </a:p>
                    <a:p>
                      <a:endParaRPr lang="en-US" sz="2800" dirty="0">
                        <a:latin typeface="Times New Roman" panose="02020603050405020304" pitchFamily="18" charset="0"/>
                        <a:cs typeface="Times New Roman" panose="02020603050405020304" pitchFamily="18" charset="0"/>
                      </a:endParaRPr>
                    </a:p>
                  </a:txBody>
                  <a:tcPr anchor="ctr"/>
                </a:tc>
                <a:tc>
                  <a:txBody>
                    <a:bodyPr/>
                    <a:lstStyle/>
                    <a:p>
                      <a:pPr algn="just"/>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Trong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phiên</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gõ</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lệnh</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trực</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tiếp</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sau</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dấu</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nhắc</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&gt;&gt;&gt;</a:t>
                      </a:r>
                    </a:p>
                    <a:p>
                      <a:pPr algn="just"/>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&gt;&gt;&gt; &lt;</a:t>
                      </a:r>
                      <a:r>
                        <a:rPr lang="en-US" sz="2800" b="0" i="0" kern="1200" dirty="0" err="1">
                          <a:solidFill>
                            <a:schemeClr val="dk1"/>
                          </a:solidFill>
                          <a:effectLst/>
                          <a:latin typeface="Times New Roman" panose="02020603050405020304" pitchFamily="18" charset="0"/>
                          <a:ea typeface="+mn-ea"/>
                          <a:cs typeface="Times New Roman" panose="02020603050405020304" pitchFamily="18" charset="0"/>
                        </a:rPr>
                        <a:t>lệnh</a:t>
                      </a:r>
                      <a:r>
                        <a:rPr lang="en-US" sz="2800" b="0" i="0" kern="1200" dirty="0">
                          <a:solidFill>
                            <a:schemeClr val="dk1"/>
                          </a:solidFill>
                          <a:effectLst/>
                          <a:latin typeface="Times New Roman" panose="02020603050405020304" pitchFamily="18" charset="0"/>
                          <a:ea typeface="+mn-ea"/>
                          <a:cs typeface="Times New Roman" panose="02020603050405020304" pitchFamily="18" charset="0"/>
                        </a:rPr>
                        <a:t> Python&gt;</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solidFill>
                            <a:srgbClr val="000000"/>
                          </a:solidFill>
                          <a:effectLst/>
                          <a:latin typeface="Times New Roman" panose="02020603050405020304" pitchFamily="18" charset="0"/>
                          <a:cs typeface="Times New Roman" panose="02020603050405020304" pitchFamily="18" charset="0"/>
                        </a:rPr>
                        <a:t>Chọn File/NewFile để mở ra màn hình soạn thảo chương trình</a:t>
                      </a:r>
                    </a:p>
                  </a:txBody>
                  <a:tcPr anchor="ctr"/>
                </a:tc>
                <a:extLst>
                  <a:ext uri="{0D108BD9-81ED-4DB2-BD59-A6C34878D82A}">
                    <a16:rowId xmlns:a16="http://schemas.microsoft.com/office/drawing/2014/main" val="771813467"/>
                  </a:ext>
                </a:extLst>
              </a:tr>
              <a:tr h="54750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effectLst/>
                          <a:latin typeface="Times New Roman" panose="02020603050405020304" pitchFamily="18" charset="0"/>
                          <a:cs typeface="Times New Roman" panose="02020603050405020304" pitchFamily="18" charset="0"/>
                        </a:rPr>
                        <a:t>Sử</a:t>
                      </a:r>
                      <a:r>
                        <a:rPr lang="en-US" sz="2800" dirty="0">
                          <a:solidFill>
                            <a:srgbClr val="000000"/>
                          </a:solidFill>
                          <a:effectLst/>
                          <a:latin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cs typeface="Times New Roman" panose="02020603050405020304" pitchFamily="18" charset="0"/>
                        </a:rPr>
                        <a:t>dụng</a:t>
                      </a:r>
                      <a:endParaRPr lang="en-US" sz="2800" dirty="0">
                        <a:solidFill>
                          <a:srgbClr val="000000"/>
                        </a:solidFill>
                        <a:effectLst/>
                        <a:latin typeface="Times New Roman" panose="02020603050405020304" pitchFamily="18" charset="0"/>
                        <a:cs typeface="Times New Roman" panose="02020603050405020304" pitchFamily="18" charset="0"/>
                      </a:endParaRPr>
                    </a:p>
                  </a:txBody>
                  <a:tcPr anchor="ctr"/>
                </a:tc>
                <a:tc>
                  <a:txBody>
                    <a:bodyPr/>
                    <a:lstStyle/>
                    <a:p>
                      <a:r>
                        <a:rPr lang="vi-VN" sz="2800" dirty="0">
                          <a:latin typeface="Times New Roman" panose="02020603050405020304" pitchFamily="18" charset="0"/>
                          <a:cs typeface="Times New Roman" panose="02020603050405020304" pitchFamily="18" charset="0"/>
                        </a:rPr>
                        <a:t>Dấu nhắc</a:t>
                      </a:r>
                      <a:endParaRPr lang="en-US" sz="2800" dirty="0">
                        <a:latin typeface="Times New Roman" panose="02020603050405020304" pitchFamily="18" charset="0"/>
                        <a:cs typeface="Times New Roman" panose="02020603050405020304" pitchFamily="18" charset="0"/>
                      </a:endParaRPr>
                    </a:p>
                  </a:txBody>
                  <a:tcPr anchor="ctr"/>
                </a:tc>
                <a:tc>
                  <a:txBody>
                    <a:bodyPr/>
                    <a:lstStyle/>
                    <a:p>
                      <a:r>
                        <a:rPr lang="vi-VN" sz="2800" dirty="0">
                          <a:latin typeface="Times New Roman" panose="02020603050405020304" pitchFamily="18" charset="0"/>
                          <a:cs typeface="Times New Roman" panose="02020603050405020304" pitchFamily="18" charset="0"/>
                        </a:rPr>
                        <a:t>Con trỏ soạn thảo</a:t>
                      </a:r>
                      <a:endParaRPr lang="en-US" sz="2800" dirty="0">
                        <a:latin typeface="Times New Roman" panose="02020603050405020304" pitchFamily="18" charset="0"/>
                        <a:cs typeface="Times New Roman" panose="02020603050405020304" pitchFamily="18" charset="0"/>
                      </a:endParaRPr>
                    </a:p>
                  </a:txBody>
                  <a:tcPr anchor="ctr"/>
                </a:tc>
                <a:extLst>
                  <a:ext uri="{0D108BD9-81ED-4DB2-BD59-A6C34878D82A}">
                    <a16:rowId xmlns:a16="http://schemas.microsoft.com/office/drawing/2014/main" val="2657541498"/>
                  </a:ext>
                </a:extLst>
              </a:tr>
            </a:tbl>
          </a:graphicData>
        </a:graphic>
      </p:graphicFrame>
      <p:sp>
        <p:nvSpPr>
          <p:cNvPr id="5" name="TextBox 4">
            <a:extLst>
              <a:ext uri="{FF2B5EF4-FFF2-40B4-BE49-F238E27FC236}">
                <a16:creationId xmlns:a16="http://schemas.microsoft.com/office/drawing/2014/main" id="{C346C897-0D6C-3AAE-B18E-6049D1453CE2}"/>
              </a:ext>
            </a:extLst>
          </p:cNvPr>
          <p:cNvSpPr txBox="1"/>
          <p:nvPr/>
        </p:nvSpPr>
        <p:spPr>
          <a:xfrm>
            <a:off x="942691" y="219918"/>
            <a:ext cx="10752881" cy="1077218"/>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1. Sai. Vì dấu nhắc dùng trong chế độ gõ lệnh trực tiếp, còn con trỏ soạn thảo được dùng trong chế độ soạn thảo.</a:t>
            </a:r>
            <a:endParaRPr lang="en-US" sz="3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D1B45466-CEDC-68DA-1E37-C78983150E23}"/>
              </a:ext>
            </a:extLst>
          </p:cNvPr>
          <p:cNvSpPr txBox="1"/>
          <p:nvPr/>
        </p:nvSpPr>
        <p:spPr>
          <a:xfrm>
            <a:off x="1006997" y="1297136"/>
            <a:ext cx="10752881" cy="1938992"/>
          </a:xfrm>
          <a:prstGeom prst="rect">
            <a:avLst/>
          </a:prstGeom>
          <a:noFill/>
        </p:spPr>
        <p:txBody>
          <a:bodyPr wrap="square" rtlCol="0">
            <a:spAutoFit/>
          </a:bodyPr>
          <a:lstStyle/>
          <a:p>
            <a:pPr algn="just"/>
            <a:r>
              <a:rPr lang="vi-VN" sz="3200" dirty="0">
                <a:latin typeface="Times New Roman" panose="02020603050405020304" pitchFamily="18" charset="0"/>
                <a:cs typeface="Times New Roman" panose="02020603050405020304" pitchFamily="18" charset="0"/>
              </a:rPr>
              <a:t>2. So sánh:</a:t>
            </a: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lệnh</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p>
          <a:p>
            <a:pPr algn="just"/>
            <a:r>
              <a:rPr lang="vi-VN" sz="3200"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983663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60654" t="28229" r="3982" b="35988"/>
          <a:stretch/>
        </p:blipFill>
        <p:spPr bwMode="auto">
          <a:xfrm>
            <a:off x="624237" y="713508"/>
            <a:ext cx="10280107" cy="5559969"/>
          </a:xfrm>
          <a:prstGeom prst="rect">
            <a:avLst/>
          </a:prstGeom>
          <a:ln>
            <a:noFill/>
          </a:ln>
          <a:extLst>
            <a:ext uri="{53640926-AAD7-44D8-BBD7-CCE9431645EC}">
              <a14:shadowObscured xmlns:a14="http://schemas.microsoft.com/office/drawing/2010/main"/>
            </a:ext>
          </a:extLst>
        </p:spPr>
      </p:pic>
      <p:sp>
        <p:nvSpPr>
          <p:cNvPr id="2" name="Rounded Rectangle 16">
            <a:extLst>
              <a:ext uri="{FF2B5EF4-FFF2-40B4-BE49-F238E27FC236}">
                <a16:creationId xmlns:a16="http://schemas.microsoft.com/office/drawing/2014/main" id="{A6CA1652-6819-B924-AD4F-9381F51052D3}"/>
              </a:ext>
            </a:extLst>
          </p:cNvPr>
          <p:cNvSpPr/>
          <p:nvPr/>
        </p:nvSpPr>
        <p:spPr>
          <a:xfrm>
            <a:off x="290946" y="0"/>
            <a:ext cx="11610108" cy="71350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vi-VN" sz="3600" b="1" dirty="0">
                <a:solidFill>
                  <a:srgbClr val="FF0000"/>
                </a:solidFill>
                <a:latin typeface="Times New Roman" panose="02020603050405020304" pitchFamily="18" charset="0"/>
                <a:cs typeface="Times New Roman" panose="02020603050405020304" pitchFamily="18" charset="0"/>
              </a:rPr>
              <a:t>3. Một số lệnh Python đầu tiên</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2523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250" fill="hold"/>
                                        <p:tgtEl>
                                          <p:spTgt spid="2"/>
                                        </p:tgtEl>
                                        <p:attrNameLst>
                                          <p:attrName>ppt_x</p:attrName>
                                        </p:attrNameLst>
                                      </p:cBhvr>
                                      <p:tavLst>
                                        <p:tav tm="0">
                                          <p:val>
                                            <p:strVal val="#ppt_x"/>
                                          </p:val>
                                        </p:tav>
                                        <p:tav tm="100000">
                                          <p:val>
                                            <p:strVal val="#ppt_x"/>
                                          </p:val>
                                        </p:tav>
                                      </p:tavLst>
                                    </p:anim>
                                    <p:anim calcmode="lin" valueType="num">
                                      <p:cBhvr additive="base">
                                        <p:cTn id="8"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61440" t="28508" r="3986" b="49409"/>
          <a:stretch/>
        </p:blipFill>
        <p:spPr bwMode="auto">
          <a:xfrm>
            <a:off x="920614" y="539431"/>
            <a:ext cx="10748872" cy="54694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01137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79269" y="938325"/>
            <a:ext cx="11051177" cy="4031873"/>
          </a:xfrm>
          <a:prstGeom prst="rect">
            <a:avLst/>
          </a:prstGeom>
        </p:spPr>
        <p:txBody>
          <a:bodyPr wrap="square">
            <a:spAutoFit/>
          </a:bodyPr>
          <a:lstStyle/>
          <a:p>
            <a:pPr algn="just">
              <a:spcBef>
                <a:spcPts val="1200"/>
              </a:spcBef>
              <a:spcAft>
                <a:spcPts val="1200"/>
              </a:spcAft>
            </a:pPr>
            <a:r>
              <a:rPr lang="fr-FR"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Ghi</a:t>
            </a:r>
            <a:r>
              <a:rPr lang="fr-FR"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b="1" dirty="0" err="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nhớ</a:t>
            </a:r>
            <a:r>
              <a:rPr lang="fr-FR" sz="2800" b="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Khi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nhập</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giá</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trị</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xâu</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kí</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tự</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từ</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dòng</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Python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tự</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biết</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kiểu</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dữ</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liệu</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Python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có</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thể</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các</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phép</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toán</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với</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phân</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biệt</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và</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số</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nguyên</a:t>
            </a:r>
            <a:r>
              <a:rPr lang="fr-FR" sz="2800" dirty="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a:t>
            </a:r>
          </a:p>
          <a:p>
            <a:pPr marL="342900" marR="0" lvl="0" indent="-342900" algn="just">
              <a:spcBef>
                <a:spcPts val="1200"/>
              </a:spcBef>
              <a:spcAft>
                <a:spcPts val="1200"/>
              </a:spcAft>
              <a:buFont typeface="Symbol" panose="05050102010706020507" pitchFamily="18" charset="2"/>
              <a:buChar char=""/>
            </a:pPr>
            <a:r>
              <a:rPr lang="fr-FR" sz="2800" dirty="0" err="1">
                <a:solidFill>
                  <a:srgbClr val="ED7D31"/>
                </a:solidFill>
                <a:latin typeface="Times New Roman" panose="02020603050405020304" pitchFamily="18" charset="0"/>
                <a:ea typeface="Times New Roman" panose="02020603050405020304" pitchFamily="18" charset="0"/>
              </a:rPr>
              <a:t>Lệnh</a:t>
            </a:r>
            <a:r>
              <a:rPr lang="fr-FR" sz="2800" dirty="0">
                <a:solidFill>
                  <a:srgbClr val="ED7D31"/>
                </a:solidFill>
                <a:latin typeface="Times New Roman" panose="02020603050405020304" pitchFamily="18" charset="0"/>
                <a:ea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rPr>
              <a:t>print</a:t>
            </a:r>
            <a:r>
              <a:rPr lang="fr-FR" sz="2800" dirty="0">
                <a:solidFill>
                  <a:srgbClr val="ED7D31"/>
                </a:solidFill>
                <a:latin typeface="Times New Roman" panose="02020603050405020304" pitchFamily="18" charset="0"/>
                <a:ea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rPr>
              <a:t>có</a:t>
            </a:r>
            <a:r>
              <a:rPr lang="fr-FR" sz="2800" dirty="0">
                <a:solidFill>
                  <a:srgbClr val="ED7D31"/>
                </a:solidFill>
                <a:latin typeface="Times New Roman" panose="02020603050405020304" pitchFamily="18" charset="0"/>
                <a:ea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rPr>
              <a:t>chức</a:t>
            </a:r>
            <a:r>
              <a:rPr lang="fr-FR" sz="2800" dirty="0">
                <a:solidFill>
                  <a:srgbClr val="ED7D31"/>
                </a:solidFill>
                <a:latin typeface="Times New Roman" panose="02020603050405020304" pitchFamily="18" charset="0"/>
                <a:ea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rPr>
              <a:t>năng</a:t>
            </a:r>
            <a:r>
              <a:rPr lang="fr-FR" sz="2800" dirty="0">
                <a:solidFill>
                  <a:srgbClr val="ED7D31"/>
                </a:solidFill>
                <a:latin typeface="Times New Roman" panose="02020603050405020304" pitchFamily="18" charset="0"/>
                <a:ea typeface="Times New Roman" panose="02020603050405020304" pitchFamily="18" charset="0"/>
              </a:rPr>
              <a:t> in </a:t>
            </a:r>
            <a:r>
              <a:rPr lang="fr-FR" sz="2800" dirty="0" err="1">
                <a:solidFill>
                  <a:srgbClr val="ED7D31"/>
                </a:solidFill>
                <a:latin typeface="Times New Roman" panose="02020603050405020304" pitchFamily="18" charset="0"/>
                <a:ea typeface="Times New Roman" panose="02020603050405020304" pitchFamily="18" charset="0"/>
              </a:rPr>
              <a:t>dữ</a:t>
            </a:r>
            <a:r>
              <a:rPr lang="fr-FR" sz="2800" dirty="0">
                <a:solidFill>
                  <a:srgbClr val="ED7D31"/>
                </a:solidFill>
                <a:latin typeface="Times New Roman" panose="02020603050405020304" pitchFamily="18" charset="0"/>
                <a:ea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rPr>
              <a:t>liệu</a:t>
            </a:r>
            <a:r>
              <a:rPr lang="fr-FR" sz="2800" dirty="0">
                <a:solidFill>
                  <a:srgbClr val="ED7D31"/>
                </a:solidFill>
                <a:latin typeface="Times New Roman" panose="02020603050405020304" pitchFamily="18" charset="0"/>
                <a:ea typeface="Times New Roman" panose="02020603050405020304" pitchFamily="18" charset="0"/>
              </a:rPr>
              <a:t> ra </a:t>
            </a:r>
            <a:r>
              <a:rPr lang="fr-FR" sz="2800" dirty="0" err="1">
                <a:solidFill>
                  <a:srgbClr val="ED7D31"/>
                </a:solidFill>
                <a:latin typeface="Times New Roman" panose="02020603050405020304" pitchFamily="18" charset="0"/>
                <a:ea typeface="Times New Roman" panose="02020603050405020304" pitchFamily="18" charset="0"/>
              </a:rPr>
              <a:t>màn</a:t>
            </a:r>
            <a:r>
              <a:rPr lang="fr-FR" sz="2800" dirty="0">
                <a:solidFill>
                  <a:srgbClr val="ED7D31"/>
                </a:solidFill>
                <a:latin typeface="Times New Roman" panose="02020603050405020304" pitchFamily="18" charset="0"/>
                <a:ea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rPr>
              <a:t>hình</a:t>
            </a:r>
            <a:r>
              <a:rPr lang="fr-FR" sz="2800" dirty="0">
                <a:solidFill>
                  <a:srgbClr val="ED7D31"/>
                </a:solidFill>
                <a:latin typeface="Times New Roman" panose="02020603050405020304" pitchFamily="18" charset="0"/>
                <a:ea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rPr>
              <a:t>có</a:t>
            </a:r>
            <a:r>
              <a:rPr lang="fr-FR" sz="2800" dirty="0">
                <a:solidFill>
                  <a:srgbClr val="ED7D31"/>
                </a:solidFill>
                <a:latin typeface="Times New Roman" panose="02020603050405020304" pitchFamily="18" charset="0"/>
                <a:ea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rPr>
              <a:t>thể</a:t>
            </a:r>
            <a:r>
              <a:rPr lang="fr-FR" sz="2800" dirty="0">
                <a:solidFill>
                  <a:srgbClr val="ED7D31"/>
                </a:solidFill>
                <a:latin typeface="Times New Roman" panose="02020603050405020304" pitchFamily="18" charset="0"/>
                <a:ea typeface="Times New Roman" panose="02020603050405020304" pitchFamily="18" charset="0"/>
              </a:rPr>
              <a:t> in ra </a:t>
            </a:r>
            <a:r>
              <a:rPr lang="fr-FR" sz="2800" dirty="0" err="1">
                <a:solidFill>
                  <a:srgbClr val="ED7D31"/>
                </a:solidFill>
                <a:latin typeface="Times New Roman" panose="02020603050405020304" pitchFamily="18" charset="0"/>
                <a:ea typeface="Times New Roman" panose="02020603050405020304" pitchFamily="18" charset="0"/>
              </a:rPr>
              <a:t>một</a:t>
            </a:r>
            <a:r>
              <a:rPr lang="fr-FR" sz="2800" dirty="0">
                <a:solidFill>
                  <a:srgbClr val="ED7D31"/>
                </a:solidFill>
                <a:latin typeface="Times New Roman" panose="02020603050405020304" pitchFamily="18" charset="0"/>
                <a:ea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rPr>
              <a:t>hoặc</a:t>
            </a:r>
            <a:r>
              <a:rPr lang="fr-FR" sz="2800" dirty="0">
                <a:solidFill>
                  <a:srgbClr val="ED7D31"/>
                </a:solidFill>
                <a:latin typeface="Times New Roman" panose="02020603050405020304" pitchFamily="18" charset="0"/>
                <a:ea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rPr>
              <a:t>nhiều</a:t>
            </a:r>
            <a:r>
              <a:rPr lang="fr-FR" sz="2800" dirty="0">
                <a:solidFill>
                  <a:srgbClr val="ED7D31"/>
                </a:solidFill>
                <a:latin typeface="Times New Roman" panose="02020603050405020304" pitchFamily="18" charset="0"/>
                <a:ea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rPr>
              <a:t>giá</a:t>
            </a:r>
            <a:r>
              <a:rPr lang="fr-FR" sz="2800" dirty="0">
                <a:solidFill>
                  <a:srgbClr val="ED7D31"/>
                </a:solidFill>
                <a:latin typeface="Times New Roman" panose="02020603050405020304" pitchFamily="18" charset="0"/>
                <a:ea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rPr>
              <a:t>trị</a:t>
            </a:r>
            <a:r>
              <a:rPr lang="fr-FR" sz="2800" dirty="0">
                <a:solidFill>
                  <a:srgbClr val="ED7D31"/>
                </a:solidFill>
                <a:latin typeface="Times New Roman" panose="02020603050405020304" pitchFamily="18" charset="0"/>
                <a:ea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rPr>
              <a:t>đồng</a:t>
            </a:r>
            <a:r>
              <a:rPr lang="fr-FR" sz="2800" dirty="0">
                <a:solidFill>
                  <a:srgbClr val="ED7D31"/>
                </a:solidFill>
                <a:latin typeface="Times New Roman" panose="02020603050405020304" pitchFamily="18" charset="0"/>
                <a:ea typeface="Times New Roman" panose="02020603050405020304" pitchFamily="18" charset="0"/>
              </a:rPr>
              <a:t> </a:t>
            </a:r>
            <a:r>
              <a:rPr lang="fr-FR" sz="2800" dirty="0" err="1">
                <a:solidFill>
                  <a:srgbClr val="ED7D31"/>
                </a:solidFill>
                <a:latin typeface="Times New Roman" panose="02020603050405020304" pitchFamily="18" charset="0"/>
                <a:ea typeface="Times New Roman" panose="02020603050405020304" pitchFamily="18" charset="0"/>
              </a:rPr>
              <a:t>thời</a:t>
            </a:r>
            <a:r>
              <a:rPr lang="fr-FR" sz="2800" dirty="0">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34932983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31520" y="1356336"/>
            <a:ext cx="11051177" cy="2000548"/>
          </a:xfrm>
          <a:prstGeom prst="rect">
            <a:avLst/>
          </a:prstGeom>
        </p:spPr>
        <p:txBody>
          <a:bodyPr wrap="square">
            <a:spAutoFit/>
          </a:bodyPr>
          <a:lstStyle/>
          <a:p>
            <a:pPr>
              <a:spcBef>
                <a:spcPts val="1200"/>
              </a:spcBef>
              <a:spcAft>
                <a:spcPts val="1200"/>
              </a:spcAft>
            </a:pP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Cú</a:t>
            </a: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a:t>
            </a: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a:t>
            </a: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sau</a:t>
            </a: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lgn="ctr">
              <a:spcBef>
                <a:spcPts val="1200"/>
              </a:spcBef>
              <a:spcAft>
                <a:spcPts val="1200"/>
              </a:spcAft>
            </a:pPr>
            <a:r>
              <a:rPr lang="fr-FR" sz="2800" b="1" dirty="0" err="1">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print</a:t>
            </a:r>
            <a:r>
              <a:rPr lang="fr-FR"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(v1, v2,..., </a:t>
            </a:r>
            <a:r>
              <a:rPr lang="fr-FR" sz="28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vn</a:t>
            </a:r>
            <a:r>
              <a:rPr lang="fr-FR"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fr-FR"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v1, v2,..., </a:t>
            </a:r>
            <a:r>
              <a:rPr lang="fr-FR"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vn</a:t>
            </a: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là </a:t>
            </a:r>
            <a:r>
              <a:rPr lang="fr-FR"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cần</a:t>
            </a: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a:t>
            </a: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ra </a:t>
            </a:r>
            <a:r>
              <a:rPr lang="fr-FR"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a:t>
            </a: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fr-FR" sz="28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hình</a:t>
            </a:r>
            <a:r>
              <a:rPr lang="fr-FR"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98671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Alternate Process 2"/>
          <p:cNvSpPr/>
          <p:nvPr/>
        </p:nvSpPr>
        <p:spPr>
          <a:xfrm>
            <a:off x="522515" y="645599"/>
            <a:ext cx="11129554" cy="5482352"/>
          </a:xfrm>
          <a:prstGeom prst="flowChartAlternateProcess">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fr-FR"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Kết quả của mỗi lệnh sau là gì? Kết quả đó có kiểu dữ liệu nào?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fr-FR"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12 + 1.5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fr-FR"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fr-FR"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“Bạn là học sinh lớp 10”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10 + 7//2</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b="1">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2.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Lệnh sau sẽ in ra kết quả gì?</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FF66FF"/>
                </a:solidFill>
                <a:latin typeface="Times New Roman" panose="02020603050405020304" pitchFamily="18" charset="0"/>
                <a:ea typeface="Times New Roman" panose="02020603050405020304" pitchFamily="18" charset="0"/>
                <a:cs typeface="Times New Roman" panose="02020603050405020304" pitchFamily="18" charset="0"/>
              </a:rPr>
              <a:t>&gt;&gt;&gt; print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“13 + 10*3//2 – 3**2 =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13 + 10*3//2 – 3**2)</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57701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96774" y="506485"/>
            <a:ext cx="3371436" cy="743473"/>
          </a:xfrm>
          <a:prstGeom prst="rect">
            <a:avLst/>
          </a:prstGeom>
        </p:spPr>
        <p:txBody>
          <a:bodyPr wrap="none">
            <a:spAutoFit/>
          </a:bodyPr>
          <a:lstStyle/>
          <a:p>
            <a:pPr algn="just">
              <a:lnSpc>
                <a:spcPct val="115000"/>
              </a:lnSpc>
            </a:pPr>
            <a:r>
              <a:rPr lang="en-US" sz="4000" b="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40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1048773" y="1850219"/>
            <a:ext cx="10394289" cy="3560975"/>
          </a:xfrm>
          <a:prstGeom prst="rect">
            <a:avLst/>
          </a:prstGeom>
        </p:spPr>
        <p:txBody>
          <a:bodyPr wrap="square">
            <a:spAutoFit/>
          </a:bodyPr>
          <a:lstStyle/>
          <a:p>
            <a:pPr algn="just">
              <a:lnSpc>
                <a:spcPct val="115000"/>
              </a:lnSpc>
            </a:pPr>
            <a:r>
              <a:rPr lang="en-US" sz="2800" b="1">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Nhiệm vụ:</a:t>
            </a:r>
            <a:r>
              <a:rPr lang="en-US" sz="280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 dụng chế độ soạn thảo chương trình của Python để tạo, nhập và chạy chương trình đầu tiên có tên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Bai1.py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Bai1.py</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Chương trình đầu tiên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80808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Kí hiệu # là vị trí bắt đầu dòng chú thích lệnh của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lnSpc>
                <a:spcPct val="115000"/>
              </a:lnSpc>
            </a:pPr>
            <a:r>
              <a:rPr lang="en-US" sz="2800">
                <a:solidFill>
                  <a:srgbClr val="CC00FF"/>
                </a:solidFill>
                <a:latin typeface="Times New Roman" panose="02020603050405020304" pitchFamily="18" charset="0"/>
                <a:ea typeface="Times New Roman" panose="02020603050405020304" pitchFamily="18" charset="0"/>
                <a:cs typeface="Times New Roman" panose="02020603050405020304" pitchFamily="18" charset="0"/>
              </a:rPr>
              <a:t>print</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“Xin chào!”</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51778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75BECA-756F-0DBC-DC16-90317E6D7955}"/>
            </a:ext>
          </a:extLst>
        </p:cNvPr>
        <p:cNvGrpSpPr/>
        <p:nvPr/>
      </p:nvGrpSpPr>
      <p:grpSpPr>
        <a:xfrm>
          <a:off x="0" y="0"/>
          <a:ext cx="0" cy="0"/>
          <a:chOff x="0" y="0"/>
          <a:chExt cx="0" cy="0"/>
        </a:xfrm>
      </p:grpSpPr>
      <p:sp>
        <p:nvSpPr>
          <p:cNvPr id="3" name="Subtitle 2">
            <a:extLst>
              <a:ext uri="{FF2B5EF4-FFF2-40B4-BE49-F238E27FC236}">
                <a16:creationId xmlns:a16="http://schemas.microsoft.com/office/drawing/2014/main" id="{09064257-CF7D-42DD-660E-43AD719250D8}"/>
              </a:ext>
            </a:extLst>
          </p:cNvPr>
          <p:cNvSpPr>
            <a:spLocks noGrp="1"/>
          </p:cNvSpPr>
          <p:nvPr>
            <p:ph type="subTitle" idx="1"/>
          </p:nvPr>
        </p:nvSpPr>
        <p:spPr>
          <a:xfrm>
            <a:off x="223608" y="649639"/>
            <a:ext cx="11883866" cy="1558623"/>
          </a:xfrm>
          <a:ln>
            <a:noFill/>
          </a:ln>
        </p:spPr>
        <p:txBody>
          <a:bodyPr>
            <a:noAutofit/>
          </a:bodyPr>
          <a:lstStyle/>
          <a:p>
            <a:pPr algn="ctr"/>
            <a:r>
              <a:rPr lang="en-US" sz="4000" b="1" i="0" dirty="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NGÔN NGỮ LẬP TRÌNH BẬC CAO</a:t>
            </a:r>
            <a:r>
              <a:rPr lang="vi-VN" sz="4000" b="1" i="0" dirty="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 VÀ </a:t>
            </a:r>
            <a:r>
              <a:rPr lang="en-US" sz="4000" b="1" i="0" dirty="0">
                <a:ln w="10541" cmpd="sng">
                  <a:solidFill>
                    <a:srgbClr val="92D050"/>
                  </a:solidFill>
                  <a:prstDash val="solid"/>
                </a:ln>
                <a:solidFill>
                  <a:srgbClr val="92D050"/>
                </a:solidFill>
                <a:latin typeface="Times New Roman" panose="02020603050405020304" pitchFamily="18" charset="0"/>
                <a:cs typeface="Times New Roman" panose="02020603050405020304" pitchFamily="18" charset="0"/>
              </a:rPr>
              <a:t> PYTHON</a:t>
            </a:r>
          </a:p>
        </p:txBody>
      </p:sp>
      <p:sp>
        <p:nvSpPr>
          <p:cNvPr id="2" name="Rectangle 1">
            <a:extLst>
              <a:ext uri="{FF2B5EF4-FFF2-40B4-BE49-F238E27FC236}">
                <a16:creationId xmlns:a16="http://schemas.microsoft.com/office/drawing/2014/main" id="{FB0B6550-314E-0E7B-42C4-742F56819085}"/>
              </a:ext>
            </a:extLst>
          </p:cNvPr>
          <p:cNvSpPr/>
          <p:nvPr/>
        </p:nvSpPr>
        <p:spPr>
          <a:xfrm>
            <a:off x="643632" y="2068140"/>
            <a:ext cx="3524435" cy="1384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Times New Roman" panose="02020603050405020304" pitchFamily="18" charset="0"/>
                <a:cs typeface="Times New Roman" panose="02020603050405020304" pitchFamily="18" charset="0"/>
              </a:rPr>
              <a:t>1. NGÔN NGỮ LẬP TRÌNH BẬC CAO</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62977F3F-EC65-51D2-95E8-EBAF50579557}"/>
              </a:ext>
            </a:extLst>
          </p:cNvPr>
          <p:cNvSpPr/>
          <p:nvPr/>
        </p:nvSpPr>
        <p:spPr>
          <a:xfrm>
            <a:off x="4403324" y="2076660"/>
            <a:ext cx="3524435" cy="1384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Times New Roman" panose="02020603050405020304" pitchFamily="18" charset="0"/>
                <a:cs typeface="Times New Roman" panose="02020603050405020304" pitchFamily="18" charset="0"/>
              </a:rPr>
              <a:t>2. MÔI TRƯỜNG LẬP TRÌNH PYTHON</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E48801E6-E8DB-0796-BA83-49212FEF4712}"/>
              </a:ext>
            </a:extLst>
          </p:cNvPr>
          <p:cNvSpPr/>
          <p:nvPr/>
        </p:nvSpPr>
        <p:spPr>
          <a:xfrm>
            <a:off x="8081639" y="2061124"/>
            <a:ext cx="3524435" cy="1384916"/>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2800" b="1" dirty="0">
                <a:solidFill>
                  <a:schemeClr val="tx1"/>
                </a:solidFill>
                <a:latin typeface="Times New Roman" panose="02020603050405020304" pitchFamily="18" charset="0"/>
                <a:cs typeface="Times New Roman" panose="02020603050405020304" pitchFamily="18" charset="0"/>
              </a:rPr>
              <a:t>3. MỘT SỐ LỆNH PYTHON ĐẦU TIÊN</a:t>
            </a:r>
            <a:endParaRPr lang="en-US" sz="2800" b="1" dirty="0">
              <a:solidFill>
                <a:schemeClr val="tx1"/>
              </a:solidFill>
              <a:latin typeface="Times New Roman" panose="02020603050405020304" pitchFamily="18" charset="0"/>
              <a:cs typeface="Times New Roman" panose="02020603050405020304" pitchFamily="18" charset="0"/>
            </a:endParaRPr>
          </a:p>
        </p:txBody>
      </p:sp>
      <p:cxnSp>
        <p:nvCxnSpPr>
          <p:cNvPr id="10" name="Straight Connector 9">
            <a:extLst>
              <a:ext uri="{FF2B5EF4-FFF2-40B4-BE49-F238E27FC236}">
                <a16:creationId xmlns:a16="http://schemas.microsoft.com/office/drawing/2014/main" id="{BF0B01FB-AD6F-052E-B47B-77E1A0AD26A1}"/>
              </a:ext>
            </a:extLst>
          </p:cNvPr>
          <p:cNvCxnSpPr/>
          <p:nvPr/>
        </p:nvCxnSpPr>
        <p:spPr>
          <a:xfrm>
            <a:off x="2148396" y="1677165"/>
            <a:ext cx="7279689"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D06D10F6-6CF2-6628-A1B6-994CE6669C70}"/>
              </a:ext>
            </a:extLst>
          </p:cNvPr>
          <p:cNvCxnSpPr/>
          <p:nvPr/>
        </p:nvCxnSpPr>
        <p:spPr>
          <a:xfrm>
            <a:off x="9428085" y="1677165"/>
            <a:ext cx="0" cy="383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F2335D1-7C37-9A5D-8EC9-C49E5FFAF00F}"/>
              </a:ext>
            </a:extLst>
          </p:cNvPr>
          <p:cNvCxnSpPr>
            <a:cxnSpLocks/>
          </p:cNvCxnSpPr>
          <p:nvPr/>
        </p:nvCxnSpPr>
        <p:spPr>
          <a:xfrm>
            <a:off x="2148396" y="1677165"/>
            <a:ext cx="0" cy="383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7DD198A-23B8-1BDE-E1ED-39A8EBE25C3F}"/>
              </a:ext>
            </a:extLst>
          </p:cNvPr>
          <p:cNvCxnSpPr/>
          <p:nvPr/>
        </p:nvCxnSpPr>
        <p:spPr>
          <a:xfrm>
            <a:off x="5921406" y="1677165"/>
            <a:ext cx="0" cy="3839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76A1D9CF-8A46-8B57-1874-037671794AEE}"/>
              </a:ext>
            </a:extLst>
          </p:cNvPr>
          <p:cNvSpPr txBox="1"/>
          <p:nvPr/>
        </p:nvSpPr>
        <p:spPr>
          <a:xfrm>
            <a:off x="514230" y="3702341"/>
            <a:ext cx="4432624" cy="523220"/>
          </a:xfrm>
          <a:prstGeom prst="rect">
            <a:avLst/>
          </a:prstGeom>
          <a:noFill/>
        </p:spPr>
        <p:txBody>
          <a:bodyPr wrap="non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 Ngôn ngữ lập trình là gì: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4A5ECF18-36FA-01F9-E3E2-F2B68CEB1F49}"/>
              </a:ext>
            </a:extLst>
          </p:cNvPr>
          <p:cNvSpPr txBox="1"/>
          <p:nvPr/>
        </p:nvSpPr>
        <p:spPr>
          <a:xfrm>
            <a:off x="514229" y="4109285"/>
            <a:ext cx="11091844" cy="1077218"/>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 </a:t>
            </a:r>
            <a:r>
              <a:rPr lang="vi-VN" sz="3200" dirty="0">
                <a:solidFill>
                  <a:srgbClr val="0070C0"/>
                </a:solidFill>
                <a:latin typeface="Times New Roman" panose="02020603050405020304" pitchFamily="18" charset="0"/>
                <a:cs typeface="Times New Roman" panose="02020603050405020304" pitchFamily="18" charset="0"/>
              </a:rPr>
              <a:t>Là ngôn ngữ được dùng để diễn tả các thuật toán sao cho máy tính có thể hiểu và thực hiện được.</a:t>
            </a:r>
            <a:endParaRPr lang="en-US" sz="3200" b="1" dirty="0">
              <a:solidFill>
                <a:srgbClr val="0070C0"/>
              </a:solidFill>
              <a:latin typeface="Times New Roman" panose="020206030504050203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3C4E5D1-D5C5-B259-31BF-DB7FDDF39540}"/>
              </a:ext>
            </a:extLst>
          </p:cNvPr>
          <p:cNvSpPr txBox="1"/>
          <p:nvPr/>
        </p:nvSpPr>
        <p:spPr>
          <a:xfrm>
            <a:off x="514228" y="5180835"/>
            <a:ext cx="6516528" cy="523220"/>
          </a:xfrm>
          <a:prstGeom prst="rect">
            <a:avLst/>
          </a:prstGeom>
          <a:noFill/>
        </p:spPr>
        <p:txBody>
          <a:bodyPr wrap="non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 Có những loại ngôn ngữ lập trình nào?</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99B62115-CABC-0364-43A3-ED1A39592F14}"/>
              </a:ext>
            </a:extLst>
          </p:cNvPr>
          <p:cNvSpPr txBox="1"/>
          <p:nvPr/>
        </p:nvSpPr>
        <p:spPr>
          <a:xfrm>
            <a:off x="514229" y="5704055"/>
            <a:ext cx="11091844" cy="1077218"/>
          </a:xfrm>
          <a:prstGeom prst="rect">
            <a:avLst/>
          </a:prstGeom>
          <a:noFill/>
        </p:spPr>
        <p:txBody>
          <a:bodyPr wrap="square" rtlCol="0">
            <a:spAutoFit/>
          </a:bodyPr>
          <a:lstStyle/>
          <a:p>
            <a:r>
              <a:rPr lang="vi-VN" sz="3200" dirty="0">
                <a:solidFill>
                  <a:srgbClr val="0070C0"/>
                </a:solidFill>
                <a:latin typeface="Times New Roman" panose="02020603050405020304" pitchFamily="18" charset="0"/>
                <a:cs typeface="Times New Roman" panose="02020603050405020304" pitchFamily="18" charset="0"/>
              </a:rPr>
              <a:t> </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Có</a:t>
            </a:r>
            <a:r>
              <a:rPr lang="en-US" sz="3200" dirty="0">
                <a:solidFill>
                  <a:srgbClr val="0070C0"/>
                </a:solidFill>
                <a:latin typeface="Times New Roman" panose="02020603050405020304" pitchFamily="18" charset="0"/>
                <a:cs typeface="Times New Roman" panose="02020603050405020304" pitchFamily="18" charset="0"/>
              </a:rPr>
              <a:t> 3 </a:t>
            </a:r>
            <a:r>
              <a:rPr lang="en-US" sz="3200" dirty="0" err="1">
                <a:solidFill>
                  <a:srgbClr val="0070C0"/>
                </a:solidFill>
                <a:latin typeface="Times New Roman" panose="02020603050405020304" pitchFamily="18" charset="0"/>
                <a:cs typeface="Times New Roman" panose="02020603050405020304" pitchFamily="18" charset="0"/>
              </a:rPr>
              <a:t>loại</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ngôn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ngữ</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lập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trình</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Ngôn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ngữ</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máy</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hợp</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ngữ</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ngôn</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ngữ</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bậc</a:t>
            </a:r>
            <a:r>
              <a:rPr lang="en-US" sz="3200" dirty="0">
                <a:solidFill>
                  <a:srgbClr val="0070C0"/>
                </a:solidFill>
                <a:latin typeface="Times New Roman" panose="02020603050405020304" pitchFamily="18" charset="0"/>
                <a:cs typeface="Times New Roman" panose="02020603050405020304" pitchFamily="18" charset="0"/>
              </a:rPr>
              <a:t> </a:t>
            </a:r>
            <a:r>
              <a:rPr lang="en-US" sz="3200" dirty="0" err="1">
                <a:solidFill>
                  <a:srgbClr val="0070C0"/>
                </a:solidFill>
                <a:latin typeface="Times New Roman" panose="02020603050405020304" pitchFamily="18" charset="0"/>
                <a:cs typeface="Times New Roman" panose="02020603050405020304" pitchFamily="18" charset="0"/>
              </a:rPr>
              <a:t>cao</a:t>
            </a:r>
            <a:r>
              <a:rPr lang="en-US" dirty="0">
                <a:latin typeface="Times New Roman" panose="02020603050405020304" pitchFamily="18" charset="0"/>
                <a:cs typeface="Times New Roman" panose="02020603050405020304" pitchFamily="18" charset="0"/>
              </a:rPr>
              <a:t>.</a:t>
            </a:r>
            <a:endParaRPr lang="en-US" sz="32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885372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8"/>
                                        </p:tgtEl>
                                        <p:attrNameLst>
                                          <p:attrName>style.visibility</p:attrName>
                                        </p:attrNameLst>
                                      </p:cBhvr>
                                      <p:to>
                                        <p:strVal val="visible"/>
                                      </p:to>
                                    </p:set>
                                    <p:anim calcmode="lin" valueType="num">
                                      <p:cBhvr additive="base">
                                        <p:cTn id="18" dur="500" fill="hold"/>
                                        <p:tgtEl>
                                          <p:spTgt spid="28"/>
                                        </p:tgtEl>
                                        <p:attrNameLst>
                                          <p:attrName>ppt_x</p:attrName>
                                        </p:attrNameLst>
                                      </p:cBhvr>
                                      <p:tavLst>
                                        <p:tav tm="0">
                                          <p:val>
                                            <p:strVal val="#ppt_x"/>
                                          </p:val>
                                        </p:tav>
                                        <p:tav tm="100000">
                                          <p:val>
                                            <p:strVal val="#ppt_x"/>
                                          </p:val>
                                        </p:tav>
                                      </p:tavLst>
                                    </p:anim>
                                    <p:anim calcmode="lin" valueType="num">
                                      <p:cBhvr additive="base">
                                        <p:cTn id="19"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84067" y="1368310"/>
            <a:ext cx="10040983" cy="3600986"/>
          </a:xfrm>
          <a:prstGeom prst="rect">
            <a:avLst/>
          </a:prstGeom>
        </p:spPr>
        <p:txBody>
          <a:bodyPr wrap="square">
            <a:spAutoFit/>
          </a:bodyPr>
          <a:lstStyle/>
          <a:p>
            <a:pPr algn="just">
              <a:spcBef>
                <a:spcPts val="1200"/>
              </a:spcBef>
              <a:spcAft>
                <a:spcPts val="1200"/>
              </a:spcAft>
            </a:pPr>
            <a:r>
              <a:rPr lang="vi-VN" sz="2800" b="1">
                <a:solidFill>
                  <a:srgbClr val="FFC000"/>
                </a:solidFill>
                <a:latin typeface="Times New Roman" panose="02020603050405020304" pitchFamily="18" charset="0"/>
                <a:cs typeface="Times New Roman" panose="02020603050405020304" pitchFamily="18" charset="0"/>
              </a:rPr>
              <a:t>Hướng dẫn. </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1: </a:t>
            </a:r>
            <a:r>
              <a:rPr lang="vi-VN" sz="2800">
                <a:latin typeface="Times New Roman" panose="02020603050405020304" pitchFamily="18" charset="0"/>
                <a:cs typeface="Times New Roman" panose="02020603050405020304" pitchFamily="18" charset="0"/>
              </a:rPr>
              <a:t>Nháy đúp chuột vào biểu tượng</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 </a:t>
            </a:r>
            <a:r>
              <a:rPr lang="en-US" sz="2800">
                <a:latin typeface="Times New Roman" panose="02020603050405020304" pitchFamily="18" charset="0"/>
                <a:cs typeface="Times New Roman" panose="02020603050405020304" pitchFamily="18" charset="0"/>
              </a:rPr>
              <a:t>     </a:t>
            </a:r>
            <a:r>
              <a:rPr lang="vi-VN" sz="2800">
                <a:latin typeface="Times New Roman" panose="02020603050405020304" pitchFamily="18" charset="0"/>
                <a:cs typeface="Times New Roman" panose="02020603050405020304" pitchFamily="18" charset="0"/>
              </a:rPr>
              <a:t> của Python để khời động.</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2: </a:t>
            </a:r>
            <a:r>
              <a:rPr lang="vi-VN" sz="2800">
                <a:latin typeface="Times New Roman" panose="02020603050405020304" pitchFamily="18" charset="0"/>
                <a:cs typeface="Times New Roman" panose="02020603050405020304" pitchFamily="18" charset="0"/>
              </a:rPr>
              <a:t>Chọn chế độ soạn thảo chương trình của môi trường lập trình Python. Trong môi trường lập trình Python, chọn File/New</a:t>
            </a:r>
          </a:p>
          <a:p>
            <a:pPr algn="just">
              <a:spcBef>
                <a:spcPts val="1200"/>
              </a:spcBef>
              <a:spcAft>
                <a:spcPts val="1200"/>
              </a:spcAft>
            </a:pPr>
            <a:r>
              <a:rPr lang="vi-VN" sz="2800" i="1">
                <a:solidFill>
                  <a:srgbClr val="0070C0"/>
                </a:solidFill>
                <a:latin typeface="Times New Roman" panose="02020603050405020304" pitchFamily="18" charset="0"/>
                <a:cs typeface="Times New Roman" panose="02020603050405020304" pitchFamily="18" charset="0"/>
              </a:rPr>
              <a:t>Bước 3: </a:t>
            </a:r>
            <a:r>
              <a:rPr lang="vi-VN" sz="2800">
                <a:latin typeface="Times New Roman" panose="02020603050405020304" pitchFamily="18" charset="0"/>
                <a:cs typeface="Times New Roman" panose="02020603050405020304" pitchFamily="18" charset="0"/>
              </a:rPr>
              <a:t>Nhập nội dung chương trình như Hình 16,4.</a:t>
            </a: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068591" y="1959428"/>
            <a:ext cx="873624" cy="753473"/>
          </a:xfrm>
          <a:prstGeom prst="rect">
            <a:avLst/>
          </a:prstGeom>
          <a:noFill/>
          <a:ln>
            <a:noFill/>
          </a:ln>
        </p:spPr>
      </p:pic>
    </p:spTree>
    <p:extLst>
      <p:ext uri="{BB962C8B-B14F-4D97-AF65-F5344CB8AC3E}">
        <p14:creationId xmlns:p14="http://schemas.microsoft.com/office/powerpoint/2010/main" val="402928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rotWithShape="1">
          <a:blip r:embed="rId2"/>
          <a:srcRect l="71040" t="46406" r="12161" b="40747"/>
          <a:stretch/>
        </p:blipFill>
        <p:spPr bwMode="auto">
          <a:xfrm>
            <a:off x="3056709" y="1352277"/>
            <a:ext cx="6374266" cy="329809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94251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8274" y="1188888"/>
            <a:ext cx="10476412" cy="4031873"/>
          </a:xfrm>
          <a:prstGeom prst="rect">
            <a:avLst/>
          </a:prstGeom>
        </p:spPr>
        <p:txBody>
          <a:bodyPr wrap="square">
            <a:spAutoFit/>
          </a:bodyPr>
          <a:lstStyle/>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4: </a:t>
            </a:r>
            <a:r>
              <a:rPr lang="en-US" sz="2800">
                <a:latin typeface="Times New Roman" panose="02020603050405020304" pitchFamily="18" charset="0"/>
                <a:ea typeface="Times New Roman" panose="02020603050405020304" pitchFamily="18" charset="0"/>
                <a:cs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cs typeface="Times New Roman" panose="02020603050405020304" pitchFamily="18" charset="0"/>
              </a:rPr>
              <a:t>File/Save</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nhấn tổ hợp phím </a:t>
            </a:r>
            <a:r>
              <a:rPr lang="en-US" sz="2800" b="1">
                <a:latin typeface="Times New Roman" panose="02020603050405020304" pitchFamily="18" charset="0"/>
                <a:ea typeface="Times New Roman" panose="02020603050405020304" pitchFamily="18" charset="0"/>
                <a:cs typeface="Times New Roman" panose="02020603050405020304" pitchFamily="18" charset="0"/>
              </a:rPr>
              <a:t>Ctrl + S</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lưu tệp.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5: </a:t>
            </a:r>
            <a:r>
              <a:rPr lang="en-US" sz="2800">
                <a:latin typeface="Times New Roman" panose="02020603050405020304" pitchFamily="18" charset="0"/>
                <a:ea typeface="Times New Roman" panose="02020603050405020304" pitchFamily="18" charset="0"/>
                <a:cs typeface="Times New Roman" panose="02020603050405020304" pitchFamily="18" charset="0"/>
              </a:rPr>
              <a:t>Chọn </a:t>
            </a:r>
            <a:r>
              <a:rPr lang="en-US" sz="2800" b="1">
                <a:latin typeface="Times New Roman" panose="02020603050405020304" pitchFamily="18" charset="0"/>
                <a:ea typeface="Times New Roman" panose="02020603050405020304" pitchFamily="18" charset="0"/>
                <a:cs typeface="Times New Roman" panose="02020603050405020304" pitchFamily="18" charset="0"/>
              </a:rPr>
              <a:t>Run/Run module</a:t>
            </a:r>
            <a:r>
              <a:rPr lang="en-US" sz="2800">
                <a:latin typeface="Times New Roman" panose="02020603050405020304" pitchFamily="18" charset="0"/>
                <a:ea typeface="Times New Roman" panose="02020603050405020304" pitchFamily="18" charset="0"/>
                <a:cs typeface="Times New Roman" panose="02020603050405020304" pitchFamily="18" charset="0"/>
              </a:rPr>
              <a:t> hoặc nhấn phím </a:t>
            </a:r>
            <a:r>
              <a:rPr lang="en-US" sz="2800" b="1">
                <a:latin typeface="Times New Roman" panose="02020603050405020304" pitchFamily="18" charset="0"/>
                <a:ea typeface="Times New Roman" panose="02020603050405020304" pitchFamily="18" charset="0"/>
                <a:cs typeface="Times New Roman" panose="02020603050405020304" pitchFamily="18" charset="0"/>
              </a:rPr>
              <a:t>F5</a:t>
            </a:r>
            <a:r>
              <a:rPr lang="en-US" sz="2800">
                <a:latin typeface="Times New Roman" panose="02020603050405020304" pitchFamily="18" charset="0"/>
                <a:ea typeface="Times New Roman" panose="02020603050405020304" pitchFamily="18" charset="0"/>
                <a:cs typeface="Times New Roman" panose="02020603050405020304" pitchFamily="18" charset="0"/>
              </a:rPr>
              <a:t> để thực hiện chương trình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6: </a:t>
            </a:r>
            <a:r>
              <a:rPr lang="en-US" sz="2800">
                <a:latin typeface="Times New Roman" panose="02020603050405020304" pitchFamily="18" charset="0"/>
                <a:ea typeface="Times New Roman" panose="02020603050405020304" pitchFamily="18" charset="0"/>
                <a:cs typeface="Times New Roman" panose="02020603050405020304" pitchFamily="18" charset="0"/>
              </a:rPr>
              <a:t>Để kết thúc một phiên làm việc, nháy nút </a:t>
            </a:r>
            <a:r>
              <a:rPr lang="en-US" sz="2800" b="1">
                <a:latin typeface="Times New Roman" panose="02020603050405020304" pitchFamily="18" charset="0"/>
                <a:ea typeface="Times New Roman" panose="02020603050405020304" pitchFamily="18" charset="0"/>
                <a:cs typeface="Times New Roman" panose="02020603050405020304" pitchFamily="18" charset="0"/>
              </a:rPr>
              <a:t>[x] </a:t>
            </a:r>
            <a:r>
              <a:rPr lang="en-US" sz="2800">
                <a:latin typeface="Times New Roman" panose="02020603050405020304" pitchFamily="18" charset="0"/>
                <a:ea typeface="Times New Roman" panose="02020603050405020304" pitchFamily="18" charset="0"/>
                <a:cs typeface="Times New Roman" panose="02020603050405020304" pitchFamily="18" charset="0"/>
              </a:rPr>
              <a:t>ở góc trên bên phải màn hình hoặc gõ lệnh quit() hoặc lệnh exit( ) rồi nhấn ENTER. Ví dụ:</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en-US" sz="2800">
                <a:solidFill>
                  <a:srgbClr val="ED7D31"/>
                </a:solidFill>
                <a:latin typeface="Times New Roman" panose="02020603050405020304" pitchFamily="18" charset="0"/>
                <a:ea typeface="Times New Roman" panose="02020603050405020304" pitchFamily="18" charset="0"/>
              </a:rPr>
              <a:t>&gt;&gt;&gt;</a:t>
            </a:r>
            <a:r>
              <a:rPr lang="en-US" sz="2800">
                <a:latin typeface="Times New Roman" panose="02020603050405020304" pitchFamily="18" charset="0"/>
                <a:ea typeface="Times New Roman" panose="02020603050405020304" pitchFamily="18" charset="0"/>
              </a:rPr>
              <a:t> quit()</a:t>
            </a:r>
            <a:endParaRPr lang="en-US" sz="2800"/>
          </a:p>
        </p:txBody>
      </p:sp>
    </p:spTree>
    <p:extLst>
      <p:ext uri="{BB962C8B-B14F-4D97-AF65-F5344CB8AC3E}">
        <p14:creationId xmlns:p14="http://schemas.microsoft.com/office/powerpoint/2010/main" val="9554518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715090" y="0"/>
            <a:ext cx="3121688" cy="707886"/>
          </a:xfrm>
          <a:prstGeom prst="rect">
            <a:avLst/>
          </a:prstGeom>
        </p:spPr>
        <p:txBody>
          <a:bodyPr wrap="none">
            <a:spAutoFit/>
          </a:bodyPr>
          <a:lstStyle/>
          <a:p>
            <a:r>
              <a:rPr lang="vi-VN" sz="4000" b="1">
                <a:solidFill>
                  <a:srgbClr val="FF0000"/>
                </a:solidFill>
                <a:latin typeface="Times New Roman" panose="02020603050405020304" pitchFamily="18" charset="0"/>
                <a:ea typeface="Times New Roman" panose="02020603050405020304" pitchFamily="18" charset="0"/>
              </a:rPr>
              <a:t>LUYỆN TẬP</a:t>
            </a:r>
            <a:endParaRPr lang="en-US" sz="4000">
              <a:solidFill>
                <a:srgbClr val="FF0000"/>
              </a:solidFill>
            </a:endParaRPr>
          </a:p>
        </p:txBody>
      </p:sp>
      <p:sp>
        <p:nvSpPr>
          <p:cNvPr id="4" name="Rectangle 3"/>
          <p:cNvSpPr/>
          <p:nvPr/>
        </p:nvSpPr>
        <p:spPr>
          <a:xfrm>
            <a:off x="548640" y="1163073"/>
            <a:ext cx="10998926" cy="4893647"/>
          </a:xfrm>
          <a:prstGeom prst="rect">
            <a:avLst/>
          </a:prstGeom>
        </p:spPr>
        <p:txBody>
          <a:bodyPr wrap="square">
            <a:spAutoFit/>
          </a:bodyPr>
          <a:lstStyle/>
          <a:p>
            <a:pPr algn="just">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1.</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Hãy viết lệnh để tính giá trị các biểu thức sau trong chế độ gõ lệnh trực tiếp của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a) 10+13                             b) 20-7                                 c) 3x10 - 16                              d) 12/5 + 13/6</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2.</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Các lệnh sau có lỗi không? Vì sao?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3  + * 5</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a:t>
            </a: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"Bạn là học sinh, bạn tên là "Nguyễn Việt Anh”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3.</a:t>
            </a:r>
            <a:r>
              <a:rPr lang="nl-NL"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các lệnh in ra màn hình thông tin như sau: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a) 1×3×5×7= 105                                               b) Bạn Hoa năm nay 16 tuổi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3919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 y="847044"/>
            <a:ext cx="10763794" cy="4739759"/>
          </a:xfrm>
          <a:prstGeom prst="rect">
            <a:avLst/>
          </a:prstGeom>
        </p:spPr>
        <p:txBody>
          <a:bodyPr wrap="square">
            <a:spAutoFit/>
          </a:bodyPr>
          <a:lstStyle/>
          <a:p>
            <a:pPr algn="just">
              <a:spcBef>
                <a:spcPts val="600"/>
              </a:spcBef>
              <a:spcAft>
                <a:spcPts val="6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4.</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Ngoài cách viết xâu kí tự giữa cặp dấu nháy đơn hoặc nháy kép còn có thể viết giữa cặp ba dấu nháy kép. Nếu một xâu được viết giữa cặp ba dấu nháy kép thì chúng ta có thể dùng phím </a:t>
            </a:r>
            <a:r>
              <a:rPr lang="nl-NL" sz="2800" b="1">
                <a:latin typeface="Times New Roman" panose="02020603050405020304" pitchFamily="18" charset="0"/>
                <a:ea typeface="Times New Roman" panose="02020603050405020304" pitchFamily="18" charset="0"/>
                <a:cs typeface="Times New Roman" panose="02020603050405020304" pitchFamily="18" charset="0"/>
              </a:rPr>
              <a:t>Enter</a:t>
            </a:r>
            <a:r>
              <a:rPr lang="nl-NL" sz="2800">
                <a:latin typeface="Times New Roman" panose="02020603050405020304" pitchFamily="18" charset="0"/>
                <a:ea typeface="Times New Roman" panose="02020603050405020304" pitchFamily="18" charset="0"/>
                <a:cs typeface="Times New Roman" panose="02020603050405020304" pitchFamily="18" charset="0"/>
              </a:rPr>
              <a:t> để xuống dòng ở giữa xâu. Hãy thực hiện lệnh sau và quan sát kết quả:</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&gt;&gt;&gt; print</a:t>
            </a: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("""Không có việc gì khó</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Chỉ sợ lòng không bền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Đào núi và lấp biến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Quyết chí ắt làm nên""")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spcBef>
                <a:spcPts val="600"/>
              </a:spcBef>
              <a:spcAft>
                <a:spcPts val="600"/>
              </a:spcAft>
            </a:pPr>
            <a:r>
              <a:rPr lang="nl-NL" sz="2800" b="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5.</a:t>
            </a:r>
            <a:r>
              <a:rPr lang="nl-NL"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a:latin typeface="Times New Roman" panose="02020603050405020304" pitchFamily="18" charset="0"/>
                <a:ea typeface="Times New Roman" panose="02020603050405020304" pitchFamily="18" charset="0"/>
                <a:cs typeface="Times New Roman" panose="02020603050405020304" pitchFamily="18" charset="0"/>
              </a:rPr>
              <a:t>Viết chương trình Python in ra màn hình bảng nhân trong phạm vi 10.</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997577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86692" y="1173613"/>
            <a:ext cx="10543308" cy="4704673"/>
          </a:xfrm>
        </p:spPr>
        <p:txBody>
          <a:bodyPr>
            <a:noAutofit/>
          </a:bodyPr>
          <a:lstStyle/>
          <a:p>
            <a:pPr marL="0" indent="0" algn="just">
              <a:buNone/>
            </a:pPr>
            <a:r>
              <a:rPr lang="en-US" sz="2800">
                <a:latin typeface="Times New Roman" panose="02020603050405020304" pitchFamily="18" charset="0"/>
                <a:cs typeface="Times New Roman" panose="02020603050405020304" pitchFamily="18" charset="0"/>
              </a:rPr>
              <a:t>Bài 1: Em hãy viết câu lệnh print() sao cho sau khi thực hiện câu lệnh này trên màn hình sẽ hiển thị dòng chữ “Học lập trình với Python để ra lệnh cho máy tính”</a:t>
            </a:r>
          </a:p>
          <a:p>
            <a:pPr marL="0" indent="0" algn="just">
              <a:buNone/>
            </a:pPr>
            <a:r>
              <a:rPr lang="en-US" sz="2800">
                <a:latin typeface="Times New Roman" panose="02020603050405020304" pitchFamily="18" charset="0"/>
                <a:cs typeface="Times New Roman" panose="02020603050405020304" pitchFamily="18" charset="0"/>
              </a:rPr>
              <a:t>Bài 2: Đường cao tốc Hà Nội – Lào Cai (kí hiệu CT.05) có chiều dài 264 km. Một ô tô chạy với tốc độ trung bình toàn tuyến là 70 km/h. Em hãy dùng ngôn ngữ lập trình Python ra lệnh cho máy tính để xác định thời gian ô tô đó đi từ Lào Cai về Hà Nội.</a:t>
            </a:r>
            <a:endParaRPr lang="en-US" sz="2800" dirty="0">
              <a:latin typeface="Times New Roman" panose="02020603050405020304" pitchFamily="18" charset="0"/>
              <a:cs typeface="Times New Roman" panose="02020603050405020304" pitchFamily="18" charset="0"/>
            </a:endParaRPr>
          </a:p>
        </p:txBody>
      </p:sp>
      <p:sp>
        <p:nvSpPr>
          <p:cNvPr id="4" name="Rounded Rectangle 3"/>
          <p:cNvSpPr/>
          <p:nvPr/>
        </p:nvSpPr>
        <p:spPr>
          <a:xfrm>
            <a:off x="3009900" y="224020"/>
            <a:ext cx="6172200" cy="609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200" b="1">
                <a:ln w="10541" cmpd="sng">
                  <a:solidFill>
                    <a:schemeClr val="accent1">
                      <a:shade val="88000"/>
                      <a:satMod val="110000"/>
                    </a:schemeClr>
                  </a:solidFill>
                  <a:prstDash val="solid"/>
                </a:ln>
                <a:solidFill>
                  <a:schemeClr val="tx1"/>
                </a:solidFill>
                <a:latin typeface="Times New Roman" panose="02020603050405020304" pitchFamily="18" charset="0"/>
                <a:cs typeface="Times New Roman" panose="02020603050405020304" pitchFamily="18" charset="0"/>
              </a:rPr>
              <a:t>BÀI TẬP</a:t>
            </a:r>
            <a:endParaRPr lang="en-US" sz="3200" b="1" dirty="0">
              <a:ln w="10541" cmpd="sng">
                <a:solidFill>
                  <a:schemeClr val="accent1">
                    <a:shade val="88000"/>
                    <a:satMod val="110000"/>
                  </a:schemeClr>
                </a:solidFill>
                <a:prstDash val="solid"/>
              </a:ln>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32284769"/>
      </p:ext>
    </p:extLst>
  </p:cSld>
  <p:clrMapOvr>
    <a:masterClrMapping/>
  </p:clrMapOvr>
  <mc:AlternateContent xmlns:mc="http://schemas.openxmlformats.org/markup-compatibility/2006" xmlns:p14="http://schemas.microsoft.com/office/powerpoint/2010/main">
    <mc:Choice Requires="p14">
      <p:transition p14:dur="250">
        <p:split orient="vert"/>
      </p:transition>
    </mc:Choice>
    <mc:Fallback xmlns="">
      <p:transition>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500"/>
                                        <p:tgtEl>
                                          <p:spTgt spid="4">
                                            <p:txEl>
                                              <p:pRg st="0" end="0"/>
                                            </p:txEl>
                                          </p:spTgt>
                                        </p:tgtEl>
                                      </p:cBhvr>
                                    </p:animEffect>
                                    <p:anim calcmode="lin" valueType="num">
                                      <p:cBhvr>
                                        <p:cTn id="8" dur="15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15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AF9BBB5-A171-443C-8E68-50C513079A31}"/>
              </a:ext>
            </a:extLst>
          </p:cNvPr>
          <p:cNvSpPr/>
          <p:nvPr/>
        </p:nvSpPr>
        <p:spPr>
          <a:xfrm>
            <a:off x="496389" y="1697182"/>
            <a:ext cx="11207931" cy="2600199"/>
          </a:xfrm>
          <a:prstGeom prst="rect">
            <a:avLst/>
          </a:prstGeom>
        </p:spPr>
        <p:txBody>
          <a:bodyPr wrap="square">
            <a:spAutoFit/>
          </a:bodyPr>
          <a:lstStyle/>
          <a:p>
            <a:pPr algn="just">
              <a:lnSpc>
                <a:spcPct val="150000"/>
              </a:lnSpc>
            </a:pPr>
            <a:r>
              <a:rPr lang="en-US" sz="2800">
                <a:solidFill>
                  <a:srgbClr val="C00000"/>
                </a:solidFill>
                <a:latin typeface="Times New Roman" panose="02020603050405020304" pitchFamily="18" charset="0"/>
                <a:cs typeface="Times New Roman" panose="02020603050405020304" pitchFamily="18" charset="0"/>
              </a:rPr>
              <a:t>Năm 2020 nước ta sản xuất được 247 tỉ kWh điện. Sản lượng điện của nước ta được dự báo sẽ tiếp tục tăng nhanh với tốc độ trung bình là 8,6%/năm. Em hãy dùng ngôn ngữ lập trình Python ra lệnh cho máy tính để tính sản lượng điện của nước ta sản xuất được trong năm 2021 theo dự báo</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418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371474"/>
            <a:ext cx="10991849" cy="847725"/>
          </a:xfrm>
        </p:spPr>
        <p:txBody>
          <a:bodyPr/>
          <a:lstStyle/>
          <a:p>
            <a:pPr algn="ctr"/>
            <a:r>
              <a:rPr lang="en-US" b="1" i="0">
                <a:solidFill>
                  <a:srgbClr val="00B050"/>
                </a:solidFill>
                <a:effectLst/>
                <a:latin typeface="Times New Roman" panose="02020603050405020304" pitchFamily="18" charset="0"/>
                <a:cs typeface="Times New Roman" panose="02020603050405020304" pitchFamily="18" charset="0"/>
              </a:rPr>
              <a:t>CỦNG CỐ</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738188" y="1288439"/>
            <a:ext cx="10715623" cy="4281122"/>
          </a:xfrm>
        </p:spPr>
        <p:txBody>
          <a:bodyPr vert="horz" lIns="91440" tIns="45720" rIns="91440" bIns="45720" rtlCol="0">
            <a:normAutofit/>
          </a:bodyPr>
          <a:lstStyle/>
          <a:p>
            <a:pPr marL="0" indent="0" algn="just">
              <a:buNone/>
            </a:pPr>
            <a:r>
              <a:rPr lang="vi-VN" sz="2800" b="1" i="0">
                <a:solidFill>
                  <a:srgbClr val="008000"/>
                </a:solidFill>
                <a:effectLst/>
                <a:latin typeface="Times New Roman" panose="02020603050405020304" pitchFamily="18" charset="0"/>
                <a:cs typeface="Times New Roman" panose="02020603050405020304" pitchFamily="18" charset="0"/>
              </a:rPr>
              <a:t>Câu 1:</a:t>
            </a:r>
            <a:r>
              <a:rPr lang="vi-VN" sz="2800" b="0" i="0">
                <a:solidFill>
                  <a:srgbClr val="000000"/>
                </a:solidFill>
                <a:effectLst/>
                <a:latin typeface="Times New Roman" panose="02020603050405020304" pitchFamily="18" charset="0"/>
                <a:cs typeface="Times New Roman" panose="02020603050405020304" pitchFamily="18" charset="0"/>
              </a:rPr>
              <a:t> </a:t>
            </a:r>
            <a:r>
              <a:rPr lang="en-US" sz="2800" b="0" i="0">
                <a:solidFill>
                  <a:srgbClr val="000000"/>
                </a:solidFill>
                <a:effectLst/>
                <a:latin typeface="Times New Roman" panose="02020603050405020304" pitchFamily="18" charset="0"/>
                <a:cs typeface="Times New Roman" panose="02020603050405020304" pitchFamily="18" charset="0"/>
              </a:rPr>
              <a:t>Trong các câu sau, những câu nào đúng?</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A. </a:t>
            </a:r>
            <a:r>
              <a:rPr lang="en-US" sz="2800" b="0" i="0">
                <a:solidFill>
                  <a:srgbClr val="000000"/>
                </a:solidFill>
                <a:effectLst/>
                <a:latin typeface="Times New Roman" panose="02020603050405020304" pitchFamily="18" charset="0"/>
                <a:cs typeface="Times New Roman" panose="02020603050405020304" pitchFamily="18" charset="0"/>
              </a:rPr>
              <a:t>Chương trình là một bản chỉ dẫn cho máy tính làm việc, được viết bằng một ngôn ngữ lập trình </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B. </a:t>
            </a:r>
            <a:r>
              <a:rPr lang="en-US" sz="2800" b="0" i="0">
                <a:solidFill>
                  <a:srgbClr val="000000"/>
                </a:solidFill>
                <a:effectLst/>
                <a:latin typeface="Times New Roman" panose="02020603050405020304" pitchFamily="18" charset="0"/>
                <a:cs typeface="Times New Roman" panose="02020603050405020304" pitchFamily="18" charset="0"/>
              </a:rPr>
              <a:t>Chỉ có một ngôn ngữ lập trình bậc cao là Python</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C. </a:t>
            </a:r>
            <a:r>
              <a:rPr lang="en-US" sz="2800" b="0" i="0">
                <a:solidFill>
                  <a:srgbClr val="000000"/>
                </a:solidFill>
                <a:effectLst/>
                <a:latin typeface="Times New Roman" panose="02020603050405020304" pitchFamily="18" charset="0"/>
                <a:cs typeface="Times New Roman" panose="02020603050405020304" pitchFamily="18" charset="0"/>
              </a:rPr>
              <a:t>Lập trình bằng Python có thể đưa ra các thông báo bằng tiếng Việt</a:t>
            </a:r>
            <a:endParaRPr lang="vi-VN" sz="2800"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sz="2800" b="0" i="0">
                <a:solidFill>
                  <a:srgbClr val="000000"/>
                </a:solidFill>
                <a:effectLst/>
                <a:latin typeface="Times New Roman" panose="02020603050405020304" pitchFamily="18" charset="0"/>
                <a:cs typeface="Times New Roman" panose="02020603050405020304" pitchFamily="18" charset="0"/>
              </a:rPr>
              <a:t>D. </a:t>
            </a:r>
            <a:r>
              <a:rPr lang="en-US" sz="2800" b="0" i="0">
                <a:solidFill>
                  <a:srgbClr val="000000"/>
                </a:solidFill>
                <a:effectLst/>
                <a:latin typeface="Times New Roman" panose="02020603050405020304" pitchFamily="18" charset="0"/>
                <a:cs typeface="Times New Roman" panose="02020603050405020304" pitchFamily="18" charset="0"/>
              </a:rPr>
              <a:t>Môi trường lập trình hỗ trợ người lập trình phát hiện ra câu lệnh viết sai</a:t>
            </a:r>
            <a:endParaRPr lang="vi-VN" sz="2800" b="0" i="0">
              <a:solidFill>
                <a:srgbClr val="000000"/>
              </a:solidFill>
              <a:effectLst/>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9F39709-9954-454B-8C60-693FB9DE8E18}"/>
              </a:ext>
            </a:extLst>
          </p:cNvPr>
          <p:cNvSpPr/>
          <p:nvPr/>
        </p:nvSpPr>
        <p:spPr>
          <a:xfrm>
            <a:off x="590552" y="4079965"/>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C5E47EF5-8C87-4BE9-914A-0502EC964F09}"/>
              </a:ext>
            </a:extLst>
          </p:cNvPr>
          <p:cNvSpPr/>
          <p:nvPr/>
        </p:nvSpPr>
        <p:spPr>
          <a:xfrm>
            <a:off x="658180" y="1852747"/>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9876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324215"/>
            <a:ext cx="10991849" cy="609600"/>
          </a:xfrm>
        </p:spPr>
        <p:txBody>
          <a:bodyPr>
            <a:normAutofit fontScale="90000"/>
          </a:bodyPr>
          <a:lstStyle/>
          <a:p>
            <a:pPr algn="ctr"/>
            <a:r>
              <a:rPr lang="en-US" b="1" i="0">
                <a:solidFill>
                  <a:srgbClr val="00B050"/>
                </a:solidFill>
                <a:effectLst/>
                <a:latin typeface="Times New Roman" panose="02020603050405020304" pitchFamily="18" charset="0"/>
                <a:cs typeface="Times New Roman" panose="02020603050405020304" pitchFamily="18" charset="0"/>
              </a:rPr>
              <a:t>CỦNG CỐ</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609599" y="1219200"/>
            <a:ext cx="10820399" cy="5005022"/>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a:buNone/>
            </a:pPr>
            <a:r>
              <a:rPr lang="en-US" sz="2800" b="1">
                <a:solidFill>
                  <a:srgbClr val="008000"/>
                </a:solidFill>
                <a:latin typeface="Times New Roman" panose="02020603050405020304" pitchFamily="18" charset="0"/>
                <a:cs typeface="Times New Roman" panose="02020603050405020304" pitchFamily="18" charset="0"/>
              </a:rPr>
              <a:t>Câu 2: </a:t>
            </a:r>
            <a:r>
              <a:rPr lang="en-US" sz="2800">
                <a:solidFill>
                  <a:srgbClr val="000000"/>
                </a:solidFill>
                <a:latin typeface="Times New Roman" panose="02020603050405020304" pitchFamily="18" charset="0"/>
                <a:cs typeface="Times New Roman" panose="02020603050405020304" pitchFamily="18" charset="0"/>
              </a:rPr>
              <a:t>Trong các câu say đây, những câu nào phù hợp với lí do nên học lập trình? Em học lập trình để?</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A. Giỏi tiếng Anh</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B. Làm phong phú kiến thức cá nhân</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C. Có thể truy cập Internet</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D. Sử dụng được các phần mềm văn phòng</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E. Điều khiển máy tính giải nhiều loại bài toán sẽ gặp trong thực tế</a:t>
            </a:r>
          </a:p>
          <a:p>
            <a:pPr marL="0" indent="0" algn="just">
              <a:buNone/>
            </a:pPr>
            <a:r>
              <a:rPr lang="en-US" sz="2800">
                <a:solidFill>
                  <a:srgbClr val="000000"/>
                </a:solidFill>
                <a:latin typeface="Times New Roman" panose="02020603050405020304" pitchFamily="18" charset="0"/>
                <a:cs typeface="Times New Roman" panose="02020603050405020304" pitchFamily="18" charset="0"/>
              </a:rPr>
              <a:t>F. Sau này trở thành chuyên gia trong lĩnh vực tin học</a:t>
            </a:r>
          </a:p>
        </p:txBody>
      </p:sp>
      <p:sp>
        <p:nvSpPr>
          <p:cNvPr id="4" name="Oval 3">
            <a:extLst>
              <a:ext uri="{FF2B5EF4-FFF2-40B4-BE49-F238E27FC236}">
                <a16:creationId xmlns:a16="http://schemas.microsoft.com/office/drawing/2014/main" id="{E9F39709-9954-454B-8C60-693FB9DE8E18}"/>
              </a:ext>
            </a:extLst>
          </p:cNvPr>
          <p:cNvSpPr/>
          <p:nvPr/>
        </p:nvSpPr>
        <p:spPr>
          <a:xfrm>
            <a:off x="459922" y="4561114"/>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6399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ải xuống.jpg"/>
          <p:cNvPicPr>
            <a:picLocks noChangeAspect="1"/>
          </p:cNvPicPr>
          <p:nvPr/>
        </p:nvPicPr>
        <p:blipFill>
          <a:blip r:embed="rId2"/>
          <a:stretch>
            <a:fillRect/>
          </a:stretch>
        </p:blipFill>
        <p:spPr>
          <a:xfrm>
            <a:off x="0" y="4297981"/>
            <a:ext cx="1245326" cy="1830965"/>
          </a:xfrm>
          <a:prstGeom prst="rect">
            <a:avLst/>
          </a:prstGeom>
        </p:spPr>
      </p:pic>
      <p:sp>
        <p:nvSpPr>
          <p:cNvPr id="2" name="Thought Bubble: Cloud 1">
            <a:extLst>
              <a:ext uri="{FF2B5EF4-FFF2-40B4-BE49-F238E27FC236}">
                <a16:creationId xmlns:a16="http://schemas.microsoft.com/office/drawing/2014/main" id="{69D1C96B-A43D-4982-B0AF-C7E0021BC215}"/>
              </a:ext>
            </a:extLst>
          </p:cNvPr>
          <p:cNvSpPr/>
          <p:nvPr/>
        </p:nvSpPr>
        <p:spPr>
          <a:xfrm>
            <a:off x="2037806" y="768916"/>
            <a:ext cx="8431875" cy="3529065"/>
          </a:xfrm>
          <a:prstGeom prst="cloudCallout">
            <a:avLst>
              <a:gd name="adj1" fmla="val -58001"/>
              <a:gd name="adj2" fmla="val 5719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a:latin typeface="Times New Roman" panose="02020603050405020304" pitchFamily="18" charset="0"/>
                <a:cs typeface="Times New Roman" panose="02020603050405020304" pitchFamily="18" charset="0"/>
              </a:rPr>
              <a:t>Em hãy quan sát các đoạn chương trình được viết bằng các ngôn ngữ lập trình khác nhau trong Hình 16.1 và cho biết câu lệnh trong ngôn ngữ nào dễ hiểu nhất?</a:t>
            </a:r>
          </a:p>
        </p:txBody>
      </p:sp>
    </p:spTree>
    <p:extLst>
      <p:ext uri="{BB962C8B-B14F-4D97-AF65-F5344CB8AC3E}">
        <p14:creationId xmlns:p14="http://schemas.microsoft.com/office/powerpoint/2010/main" val="1048025764"/>
      </p:ext>
    </p:extLst>
  </p:cSld>
  <p:clrMapOvr>
    <a:masterClrMapping/>
  </p:clrMapOvr>
  <mc:AlternateContent xmlns:mc="http://schemas.openxmlformats.org/markup-compatibility/2006" xmlns:p14="http://schemas.microsoft.com/office/powerpoint/2010/main">
    <mc:Choice Requires="p14">
      <p:transition p14:dur="250">
        <p14:glitter pattern="hexagon"/>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003C1B-8548-9219-068B-1D948A2F67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0942" y="1640712"/>
            <a:ext cx="11655706" cy="3576576"/>
          </a:xfrm>
          <a:prstGeom prst="rect">
            <a:avLst/>
          </a:prstGeom>
        </p:spPr>
      </p:pic>
      <p:sp>
        <p:nvSpPr>
          <p:cNvPr id="5" name="TextBox 4">
            <a:extLst>
              <a:ext uri="{FF2B5EF4-FFF2-40B4-BE49-F238E27FC236}">
                <a16:creationId xmlns:a16="http://schemas.microsoft.com/office/drawing/2014/main" id="{705EF4C0-648C-6B11-3434-5FC090707ED8}"/>
              </a:ext>
            </a:extLst>
          </p:cNvPr>
          <p:cNvSpPr txBox="1"/>
          <p:nvPr/>
        </p:nvSpPr>
        <p:spPr>
          <a:xfrm>
            <a:off x="3039596" y="562536"/>
            <a:ext cx="6682599" cy="523220"/>
          </a:xfrm>
          <a:prstGeom prst="rect">
            <a:avLst/>
          </a:prstGeom>
          <a:noFill/>
        </p:spPr>
        <p:txBody>
          <a:bodyPr wrap="none" rtlCol="0">
            <a:spAutoFit/>
          </a:bodyPr>
          <a:lstStyle/>
          <a:p>
            <a:r>
              <a:rPr lang="vi-VN" sz="2800" b="1" dirty="0">
                <a:solidFill>
                  <a:srgbClr val="FF0000"/>
                </a:solidFill>
                <a:latin typeface="Times New Roman" panose="02020603050405020304" pitchFamily="18" charset="0"/>
                <a:cs typeface="Times New Roman" panose="02020603050405020304" pitchFamily="18" charset="0"/>
              </a:rPr>
              <a:t>NHỮNG LOẠI NGÔN NGỮ LẬP TRÌNH</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961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290946" y="0"/>
            <a:ext cx="11610108" cy="71350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vi-VN" sz="3600" b="1" dirty="0">
                <a:solidFill>
                  <a:srgbClr val="FF0000"/>
                </a:solidFill>
                <a:latin typeface="Times New Roman" panose="02020603050405020304" pitchFamily="18" charset="0"/>
                <a:cs typeface="Times New Roman" panose="02020603050405020304" pitchFamily="18" charset="0"/>
              </a:rPr>
              <a:t>1. </a:t>
            </a:r>
            <a:r>
              <a:rPr lang="en-US" sz="3600" b="1" dirty="0" err="1">
                <a:solidFill>
                  <a:srgbClr val="FF0000"/>
                </a:solidFill>
                <a:latin typeface="Times New Roman" panose="02020603050405020304" pitchFamily="18" charset="0"/>
                <a:cs typeface="Times New Roman" panose="02020603050405020304" pitchFamily="18" charset="0"/>
              </a:rPr>
              <a:t>Ngôn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ngữ</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lập</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trình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bậc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cao</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16" name="Rounded Rectangle 15"/>
          <p:cNvSpPr/>
          <p:nvPr/>
        </p:nvSpPr>
        <p:spPr>
          <a:xfrm>
            <a:off x="290946" y="713509"/>
            <a:ext cx="11610108" cy="3694628"/>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wrap="square" lIns="0" tIns="0" rIns="0" bIns="0" rtlCol="0" anchor="t" anchorCtr="0">
            <a:spAutoFit/>
          </a:bodyPr>
          <a:lstStyle/>
          <a:p>
            <a:pPr marR="0" lvl="0" algn="just">
              <a:spcBef>
                <a:spcPts val="1200"/>
              </a:spcBef>
              <a:spcAft>
                <a:spcPts val="1200"/>
              </a:spcAft>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bậc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các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câu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viết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nhiên</a:t>
            </a:r>
            <a:r>
              <a:rPr lang="en-US" sz="3200" dirty="0">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giúp</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hiểu</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chương</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dễ</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dàng</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hơn</a:t>
            </a:r>
            <a:r>
              <a:rPr lang="en-US" sz="32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a:t>
            </a:r>
          </a:p>
          <a:p>
            <a:pPr algn="just">
              <a:spcBef>
                <a:spcPts val="600"/>
              </a:spcBef>
              <a:spcAft>
                <a:spcPts val="600"/>
              </a:spcAft>
            </a:pP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Python là ngôn ngữ lập trình bậc cao phổ biến trong nghiên cứu và giáo dục</a:t>
            </a:r>
            <a:endParaRPr lang="en-US" sz="3200" dirty="0">
              <a:latin typeface="Times New Roman" panose="02020603050405020304" pitchFamily="18" charset="0"/>
              <a:cs typeface="Times New Roman" panose="02020603050405020304" pitchFamily="18" charset="0"/>
            </a:endParaRPr>
          </a:p>
          <a:p>
            <a:pPr algn="just">
              <a:spcBef>
                <a:spcPts val="600"/>
              </a:spcBef>
              <a:spcAft>
                <a:spcPts val="600"/>
              </a:spcAft>
            </a:pPr>
            <a:r>
              <a:rPr lang="en-US" sz="3200" dirty="0">
                <a:latin typeface="Times New Roman" panose="02020603050405020304" pitchFamily="18" charset="0"/>
                <a:cs typeface="Times New Roman" panose="02020603050405020304" pitchFamily="18" charset="0"/>
              </a:rPr>
              <a:t>- Python </a:t>
            </a:r>
            <a:r>
              <a:rPr lang="en-US" sz="3200" dirty="0" err="1">
                <a:latin typeface="Times New Roman" panose="02020603050405020304" pitchFamily="18" charset="0"/>
                <a:cs typeface="Times New Roman" panose="02020603050405020304" pitchFamily="18" charset="0"/>
              </a:rPr>
              <a:t>là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ngôn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ngữ</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lập</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bậc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cao</a:t>
            </a:r>
            <a:r>
              <a:rPr lang="en-US" sz="3200" dirty="0">
                <a:latin typeface="Times New Roman" panose="02020603050405020304" pitchFamily="18" charset="0"/>
                <a:cs typeface="Times New Roman" panose="02020603050405020304" pitchFamily="18" charset="0"/>
              </a:rPr>
              <a:t> do Guido van Rossum, </a:t>
            </a:r>
            <a:r>
              <a:rPr lang="en-US" sz="3200" dirty="0" err="1">
                <a:latin typeface="Times New Roman" panose="02020603050405020304" pitchFamily="18" charset="0"/>
                <a:cs typeface="Times New Roman" panose="02020603050405020304" pitchFamily="18" charset="0"/>
              </a:rPr>
              <a:t>người</a:t>
            </a:r>
            <a:r>
              <a:rPr lang="en-US" sz="3200" dirty="0">
                <a:latin typeface="Times New Roman" panose="02020603050405020304" pitchFamily="18" charset="0"/>
                <a:cs typeface="Times New Roman" panose="02020603050405020304" pitchFamily="18" charset="0"/>
              </a:rPr>
              <a:t> Hà Lan </a:t>
            </a:r>
            <a:r>
              <a:rPr lang="en-US" sz="3200" dirty="0" err="1">
                <a:latin typeface="Times New Roman" panose="02020603050405020304" pitchFamily="18" charset="0"/>
                <a:cs typeface="Times New Roman" panose="02020603050405020304" pitchFamily="18" charset="0"/>
              </a:rPr>
              <a:t>tạo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ra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mắt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năm</a:t>
            </a:r>
            <a:r>
              <a:rPr lang="en-US" sz="3200" dirty="0">
                <a:latin typeface="Times New Roman" panose="02020603050405020304" pitchFamily="18" charset="0"/>
                <a:cs typeface="Times New Roman" panose="02020603050405020304" pitchFamily="18" charset="0"/>
              </a:rPr>
              <a:t> 1991. </a:t>
            </a:r>
          </a:p>
        </p:txBody>
      </p:sp>
    </p:spTree>
    <p:extLst>
      <p:ext uri="{BB962C8B-B14F-4D97-AF65-F5344CB8AC3E}">
        <p14:creationId xmlns:p14="http://schemas.microsoft.com/office/powerpoint/2010/main" val="1819801181"/>
      </p:ext>
    </p:extLst>
  </p:cSld>
  <p:clrMapOvr>
    <a:masterClrMapping/>
  </p:clrMapOvr>
  <mc:AlternateContent xmlns:mc="http://schemas.openxmlformats.org/markup-compatibility/2006" xmlns:p14="http://schemas.microsoft.com/office/powerpoint/2010/main">
    <mc:Choice Requires="p14">
      <p:transition p14:dur="250">
        <p14:glitter pattern="hexagon"/>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ppt_x"/>
                                          </p:val>
                                        </p:tav>
                                        <p:tav tm="100000">
                                          <p:val>
                                            <p:strVal val="#ppt_x"/>
                                          </p:val>
                                        </p:tav>
                                      </p:tavLst>
                                    </p:anim>
                                    <p:anim calcmode="lin" valueType="num">
                                      <p:cBhvr additive="base">
                                        <p:cTn id="8" dur="125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heel(1)">
                                      <p:cBhvr>
                                        <p:cTn id="13" dur="2000"/>
                                        <p:tgtEl>
                                          <p:spTgt spid="16"/>
                                        </p:tgtEl>
                                      </p:cBhvr>
                                    </p:animEffect>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fade">
                                      <p:cBhvr>
                                        <p:cTn id="17" dur="2000"/>
                                        <p:tgtEl>
                                          <p:spTgt spid="16">
                                            <p:txEl>
                                              <p:pRg st="0" end="0"/>
                                            </p:txEl>
                                          </p:spTgt>
                                        </p:tgtEl>
                                      </p:cBhvr>
                                    </p:animEffect>
                                    <p:anim calcmode="lin" valueType="num">
                                      <p:cBhvr>
                                        <p:cTn id="18" dur="2000" fill="hold"/>
                                        <p:tgtEl>
                                          <p:spTgt spid="16">
                                            <p:txEl>
                                              <p:pRg st="0" end="0"/>
                                            </p:txEl>
                                          </p:spTgt>
                                        </p:tgtEl>
                                        <p:attrNameLst>
                                          <p:attrName>ppt_w</p:attrName>
                                        </p:attrNameLst>
                                      </p:cBhvr>
                                      <p:tavLst>
                                        <p:tav tm="0" fmla="#ppt_w*sin(2.5*pi*$)">
                                          <p:val>
                                            <p:fltVal val="0"/>
                                          </p:val>
                                        </p:tav>
                                        <p:tav tm="100000">
                                          <p:val>
                                            <p:fltVal val="1"/>
                                          </p:val>
                                        </p:tav>
                                      </p:tavLst>
                                    </p:anim>
                                    <p:anim calcmode="lin" valueType="num">
                                      <p:cBhvr>
                                        <p:cTn id="19" dur="2000" fill="hold"/>
                                        <p:tgtEl>
                                          <p:spTgt spid="16">
                                            <p:txEl>
                                              <p:pRg st="0" end="0"/>
                                            </p:txEl>
                                          </p:spTgt>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45" presetClass="entr" presetSubtype="0" fill="hold" nodeType="afterEffect">
                                  <p:stCondLst>
                                    <p:cond delay="0"/>
                                  </p:stCondLst>
                                  <p:childTnLst>
                                    <p:set>
                                      <p:cBhvr>
                                        <p:cTn id="22" dur="1" fill="hold">
                                          <p:stCondLst>
                                            <p:cond delay="0"/>
                                          </p:stCondLst>
                                        </p:cTn>
                                        <p:tgtEl>
                                          <p:spTgt spid="16">
                                            <p:txEl>
                                              <p:pRg st="1" end="1"/>
                                            </p:txEl>
                                          </p:spTgt>
                                        </p:tgtEl>
                                        <p:attrNameLst>
                                          <p:attrName>style.visibility</p:attrName>
                                        </p:attrNameLst>
                                      </p:cBhvr>
                                      <p:to>
                                        <p:strVal val="visible"/>
                                      </p:to>
                                    </p:set>
                                    <p:animEffect transition="in" filter="fade">
                                      <p:cBhvr>
                                        <p:cTn id="23" dur="2000"/>
                                        <p:tgtEl>
                                          <p:spTgt spid="16">
                                            <p:txEl>
                                              <p:pRg st="1" end="1"/>
                                            </p:txEl>
                                          </p:spTgt>
                                        </p:tgtEl>
                                      </p:cBhvr>
                                    </p:animEffect>
                                    <p:anim calcmode="lin" valueType="num">
                                      <p:cBhvr>
                                        <p:cTn id="24" dur="2000" fill="hold"/>
                                        <p:tgtEl>
                                          <p:spTgt spid="16">
                                            <p:txEl>
                                              <p:pRg st="1" end="1"/>
                                            </p:txEl>
                                          </p:spTgt>
                                        </p:tgtEl>
                                        <p:attrNameLst>
                                          <p:attrName>ppt_w</p:attrName>
                                        </p:attrNameLst>
                                      </p:cBhvr>
                                      <p:tavLst>
                                        <p:tav tm="0" fmla="#ppt_w*sin(2.5*pi*$)">
                                          <p:val>
                                            <p:fltVal val="0"/>
                                          </p:val>
                                        </p:tav>
                                        <p:tav tm="100000">
                                          <p:val>
                                            <p:fltVal val="1"/>
                                          </p:val>
                                        </p:tav>
                                      </p:tavLst>
                                    </p:anim>
                                    <p:anim calcmode="lin" valueType="num">
                                      <p:cBhvr>
                                        <p:cTn id="25" dur="2000" fill="hold"/>
                                        <p:tgtEl>
                                          <p:spTgt spid="16">
                                            <p:txEl>
                                              <p:pRg st="1" end="1"/>
                                            </p:txEl>
                                          </p:spTgt>
                                        </p:tgtEl>
                                        <p:attrNameLst>
                                          <p:attrName>ppt_h</p:attrName>
                                        </p:attrNameLst>
                                      </p:cBhvr>
                                      <p:tavLst>
                                        <p:tav tm="0">
                                          <p:val>
                                            <p:strVal val="#ppt_h"/>
                                          </p:val>
                                        </p:tav>
                                        <p:tav tm="100000">
                                          <p:val>
                                            <p:strVal val="#ppt_h"/>
                                          </p:val>
                                        </p:tav>
                                      </p:tavLst>
                                    </p:anim>
                                  </p:childTnLst>
                                </p:cTn>
                              </p:par>
                            </p:childTnLst>
                          </p:cTn>
                        </p:par>
                        <p:par>
                          <p:cTn id="26" fill="hold">
                            <p:stCondLst>
                              <p:cond delay="6000"/>
                            </p:stCondLst>
                            <p:childTnLst>
                              <p:par>
                                <p:cTn id="27" presetID="45" presetClass="entr" presetSubtype="0" fill="hold" nodeType="afterEffect">
                                  <p:stCondLst>
                                    <p:cond delay="0"/>
                                  </p:stCondLst>
                                  <p:childTnLst>
                                    <p:set>
                                      <p:cBhvr>
                                        <p:cTn id="28" dur="1" fill="hold">
                                          <p:stCondLst>
                                            <p:cond delay="0"/>
                                          </p:stCondLst>
                                        </p:cTn>
                                        <p:tgtEl>
                                          <p:spTgt spid="16">
                                            <p:txEl>
                                              <p:pRg st="2" end="2"/>
                                            </p:txEl>
                                          </p:spTgt>
                                        </p:tgtEl>
                                        <p:attrNameLst>
                                          <p:attrName>style.visibility</p:attrName>
                                        </p:attrNameLst>
                                      </p:cBhvr>
                                      <p:to>
                                        <p:strVal val="visible"/>
                                      </p:to>
                                    </p:set>
                                    <p:animEffect transition="in" filter="fade">
                                      <p:cBhvr>
                                        <p:cTn id="29" dur="2000"/>
                                        <p:tgtEl>
                                          <p:spTgt spid="16">
                                            <p:txEl>
                                              <p:pRg st="2" end="2"/>
                                            </p:txEl>
                                          </p:spTgt>
                                        </p:tgtEl>
                                      </p:cBhvr>
                                    </p:animEffect>
                                    <p:anim calcmode="lin" valueType="num">
                                      <p:cBhvr>
                                        <p:cTn id="30" dur="2000" fill="hold"/>
                                        <p:tgtEl>
                                          <p:spTgt spid="16">
                                            <p:txEl>
                                              <p:pRg st="2" end="2"/>
                                            </p:txEl>
                                          </p:spTgt>
                                        </p:tgtEl>
                                        <p:attrNameLst>
                                          <p:attrName>ppt_w</p:attrName>
                                        </p:attrNameLst>
                                      </p:cBhvr>
                                      <p:tavLst>
                                        <p:tav tm="0" fmla="#ppt_w*sin(2.5*pi*$)">
                                          <p:val>
                                            <p:fltVal val="0"/>
                                          </p:val>
                                        </p:tav>
                                        <p:tav tm="100000">
                                          <p:val>
                                            <p:fltVal val="1"/>
                                          </p:val>
                                        </p:tav>
                                      </p:tavLst>
                                    </p:anim>
                                    <p:anim calcmode="lin" valueType="num">
                                      <p:cBhvr>
                                        <p:cTn id="31" dur="2000" fill="hold"/>
                                        <p:tgtEl>
                                          <p:spTgt spid="16">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C75E7E-B971-20BE-149D-7BCF7DAE473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AB75A5AB-52A2-794E-A914-BF4B766443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976" y="1085756"/>
            <a:ext cx="10903510" cy="4201610"/>
          </a:xfrm>
          <a:prstGeom prst="rect">
            <a:avLst/>
          </a:prstGeom>
        </p:spPr>
      </p:pic>
    </p:spTree>
    <p:extLst>
      <p:ext uri="{BB962C8B-B14F-4D97-AF65-F5344CB8AC3E}">
        <p14:creationId xmlns:p14="http://schemas.microsoft.com/office/powerpoint/2010/main" val="12915745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2"/>
          <p:cNvSpPr/>
          <p:nvPr/>
        </p:nvSpPr>
        <p:spPr>
          <a:xfrm>
            <a:off x="1541416" y="681804"/>
            <a:ext cx="9300755" cy="3912066"/>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a:spcBef>
                <a:spcPts val="1200"/>
              </a:spcBef>
              <a:spcAft>
                <a:spcPts val="1200"/>
              </a:spcAft>
            </a:pPr>
            <a:r>
              <a:rPr lang="en-US" sz="2800" b="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1. </a:t>
            </a: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Tìm hiểu cách viết và thực hiện các lệnh trong môi trường lập trình Python.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algn="just">
              <a:spcBef>
                <a:spcPts val="1200"/>
              </a:spcBef>
              <a:spcAft>
                <a:spcPts val="1200"/>
              </a:spcAft>
            </a:pPr>
            <a:r>
              <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2. Phân biệt chế độ gõ lệnh trực tiếp và chế độ soạn thảo chương trình của Python.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100487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7E38-3379-4C07-89B4-388F46FF0BED}"/>
              </a:ext>
            </a:extLst>
          </p:cNvPr>
          <p:cNvSpPr>
            <a:spLocks noGrp="1"/>
          </p:cNvSpPr>
          <p:nvPr>
            <p:ph type="title"/>
          </p:nvPr>
        </p:nvSpPr>
        <p:spPr>
          <a:xfrm>
            <a:off x="290948" y="1777736"/>
            <a:ext cx="6996545" cy="3500846"/>
          </a:xfrm>
        </p:spPr>
        <p:txBody>
          <a:bodyPr>
            <a:noAutofit/>
          </a:bodyPr>
          <a:lstStyle/>
          <a:p>
            <a:pPr marL="0" marR="0" algn="l">
              <a:lnSpc>
                <a:spcPct val="100000"/>
              </a:lnSpc>
              <a:spcBef>
                <a:spcPts val="1200"/>
              </a:spcBef>
              <a:spcAft>
                <a:spcPts val="1200"/>
              </a:spcAft>
            </a:pPr>
            <a:r>
              <a:rPr lang="en-US" sz="2800" i="0">
                <a:solidFill>
                  <a:schemeClr val="tx1"/>
                </a:solidFill>
                <a:latin typeface="Times New Roman" panose="02020603050405020304" pitchFamily="18" charset="0"/>
                <a:ea typeface="+mn-ea"/>
                <a:cs typeface="Times New Roman" panose="02020603050405020304" pitchFamily="18" charset="0"/>
              </a:rPr>
              <a:t>- Khởi động Python</a:t>
            </a:r>
            <a:endParaRPr lang="en-US" sz="2800" i="0"/>
          </a:p>
        </p:txBody>
      </p:sp>
      <p:pic>
        <p:nvPicPr>
          <p:cNvPr id="5" name="Picture 4">
            <a:extLst>
              <a:ext uri="{FF2B5EF4-FFF2-40B4-BE49-F238E27FC236}">
                <a16:creationId xmlns:a16="http://schemas.microsoft.com/office/drawing/2014/main" id="{FC82F78A-3517-44AA-9360-6B7B28F150BB}"/>
              </a:ext>
            </a:extLst>
          </p:cNvPr>
          <p:cNvPicPr>
            <a:picLocks noChangeAspect="1"/>
          </p:cNvPicPr>
          <p:nvPr/>
        </p:nvPicPr>
        <p:blipFill rotWithShape="1">
          <a:blip r:embed="rId2"/>
          <a:srcRect t="68090" r="78296"/>
          <a:stretch/>
        </p:blipFill>
        <p:spPr>
          <a:xfrm>
            <a:off x="7498789" y="1316182"/>
            <a:ext cx="4468057" cy="3962400"/>
          </a:xfrm>
          <a:prstGeom prst="rect">
            <a:avLst/>
          </a:prstGeom>
        </p:spPr>
      </p:pic>
      <p:sp>
        <p:nvSpPr>
          <p:cNvPr id="6" name="Speech Bubble: Oval 5">
            <a:extLst>
              <a:ext uri="{FF2B5EF4-FFF2-40B4-BE49-F238E27FC236}">
                <a16:creationId xmlns:a16="http://schemas.microsoft.com/office/drawing/2014/main" id="{0964371C-C8B8-482D-8023-D41C13906EA9}"/>
              </a:ext>
            </a:extLst>
          </p:cNvPr>
          <p:cNvSpPr/>
          <p:nvPr/>
        </p:nvSpPr>
        <p:spPr>
          <a:xfrm>
            <a:off x="6096000" y="1052945"/>
            <a:ext cx="1537855" cy="942110"/>
          </a:xfrm>
          <a:prstGeom prst="wedgeEllipseCallout">
            <a:avLst>
              <a:gd name="adj1" fmla="val 139527"/>
              <a:gd name="adj2" fmla="val 71324"/>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Chọn</a:t>
            </a:r>
          </a:p>
        </p:txBody>
      </p:sp>
      <p:sp>
        <p:nvSpPr>
          <p:cNvPr id="7" name="Speech Bubble: Oval 6">
            <a:extLst>
              <a:ext uri="{FF2B5EF4-FFF2-40B4-BE49-F238E27FC236}">
                <a16:creationId xmlns:a16="http://schemas.microsoft.com/office/drawing/2014/main" id="{6616EA67-54F6-4BEE-8090-135EEC9DF21F}"/>
              </a:ext>
            </a:extLst>
          </p:cNvPr>
          <p:cNvSpPr/>
          <p:nvPr/>
        </p:nvSpPr>
        <p:spPr>
          <a:xfrm>
            <a:off x="5327072" y="4807527"/>
            <a:ext cx="1537855" cy="942110"/>
          </a:xfrm>
          <a:prstGeom prst="wedgeEllipseCallout">
            <a:avLst>
              <a:gd name="adj1" fmla="val 117005"/>
              <a:gd name="adj2" fmla="val -37500"/>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en-US" sz="2400" b="1">
                <a:latin typeface="Times New Roman" panose="02020603050405020304" pitchFamily="18" charset="0"/>
                <a:cs typeface="Times New Roman" panose="02020603050405020304" pitchFamily="18" charset="0"/>
              </a:rPr>
              <a:t>Cửa sổ Start</a:t>
            </a:r>
          </a:p>
        </p:txBody>
      </p:sp>
      <p:sp>
        <p:nvSpPr>
          <p:cNvPr id="3" name="Rounded Rectangle 16">
            <a:extLst>
              <a:ext uri="{FF2B5EF4-FFF2-40B4-BE49-F238E27FC236}">
                <a16:creationId xmlns:a16="http://schemas.microsoft.com/office/drawing/2014/main" id="{E88A245A-DBB4-D7BF-D0A4-A8805C6A8488}"/>
              </a:ext>
            </a:extLst>
          </p:cNvPr>
          <p:cNvSpPr/>
          <p:nvPr/>
        </p:nvSpPr>
        <p:spPr>
          <a:xfrm>
            <a:off x="290946" y="0"/>
            <a:ext cx="11610108" cy="71350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just"/>
            <a:r>
              <a:rPr lang="vi-VN" sz="3600" b="1" dirty="0">
                <a:solidFill>
                  <a:srgbClr val="FF0000"/>
                </a:solidFill>
                <a:latin typeface="Times New Roman" panose="02020603050405020304" pitchFamily="18" charset="0"/>
                <a:cs typeface="Times New Roman" panose="02020603050405020304" pitchFamily="18" charset="0"/>
              </a:rPr>
              <a:t>2. Môi trường lập trình Python</a:t>
            </a:r>
            <a:endParaRPr lang="en-US" sz="3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7399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1250" fill="hold"/>
                                        <p:tgtEl>
                                          <p:spTgt spid="3"/>
                                        </p:tgtEl>
                                        <p:attrNameLst>
                                          <p:attrName>ppt_x</p:attrName>
                                        </p:attrNameLst>
                                      </p:cBhvr>
                                      <p:tavLst>
                                        <p:tav tm="0">
                                          <p:val>
                                            <p:strVal val="#ppt_x"/>
                                          </p:val>
                                        </p:tav>
                                        <p:tav tm="100000">
                                          <p:val>
                                            <p:strVal val="#ppt_x"/>
                                          </p:val>
                                        </p:tav>
                                      </p:tavLst>
                                    </p:anim>
                                    <p:anim calcmode="lin" valueType="num">
                                      <p:cBhvr additive="base">
                                        <p:cTn id="28" dur="125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P spid="7"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7F5C5FC-9EC4-40DD-AD09-E5C6078BCC82}"/>
              </a:ext>
            </a:extLst>
          </p:cNvPr>
          <p:cNvPicPr>
            <a:picLocks noChangeAspect="1"/>
          </p:cNvPicPr>
          <p:nvPr/>
        </p:nvPicPr>
        <p:blipFill rotWithShape="1">
          <a:blip r:embed="rId2"/>
          <a:srcRect l="2727" r="37696" b="58388"/>
          <a:stretch/>
        </p:blipFill>
        <p:spPr>
          <a:xfrm>
            <a:off x="809897" y="2264667"/>
            <a:ext cx="10528663" cy="4593333"/>
          </a:xfrm>
          <a:prstGeom prst="rect">
            <a:avLst/>
          </a:prstGeom>
        </p:spPr>
      </p:pic>
      <p:sp>
        <p:nvSpPr>
          <p:cNvPr id="5" name="Arrow: Down 4">
            <a:extLst>
              <a:ext uri="{FF2B5EF4-FFF2-40B4-BE49-F238E27FC236}">
                <a16:creationId xmlns:a16="http://schemas.microsoft.com/office/drawing/2014/main" id="{0DA9A4DA-9A98-442B-8598-770FA83C26A4}"/>
              </a:ext>
            </a:extLst>
          </p:cNvPr>
          <p:cNvSpPr/>
          <p:nvPr/>
        </p:nvSpPr>
        <p:spPr>
          <a:xfrm>
            <a:off x="4568437" y="1391831"/>
            <a:ext cx="304800" cy="8728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24AB674-3F62-4367-8327-434028BD4401}"/>
              </a:ext>
            </a:extLst>
          </p:cNvPr>
          <p:cNvSpPr txBox="1"/>
          <p:nvPr/>
        </p:nvSpPr>
        <p:spPr>
          <a:xfrm>
            <a:off x="5295207" y="1391831"/>
            <a:ext cx="5209309" cy="461665"/>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r>
              <a:rPr lang="en-US" sz="2400">
                <a:latin typeface="Times New Roman" panose="02020603050405020304" pitchFamily="18" charset="0"/>
                <a:cs typeface="Times New Roman" panose="02020603050405020304" pitchFamily="18" charset="0"/>
              </a:rPr>
              <a:t>Cửa sổ làm việc trực tiếp của Python</a:t>
            </a:r>
          </a:p>
        </p:txBody>
      </p:sp>
      <p:sp>
        <p:nvSpPr>
          <p:cNvPr id="8" name="Rectangle 7"/>
          <p:cNvSpPr/>
          <p:nvPr/>
        </p:nvSpPr>
        <p:spPr>
          <a:xfrm>
            <a:off x="413657" y="415335"/>
            <a:ext cx="11321142" cy="523220"/>
          </a:xfrm>
          <a:prstGeom prst="rect">
            <a:avLst/>
          </a:prstGeom>
        </p:spPr>
        <p:txBody>
          <a:bodyPr wrap="square">
            <a:spAutoFit/>
          </a:bodyPr>
          <a:lstStyle/>
          <a:p>
            <a:r>
              <a:rPr lang="en-US" sz="2800">
                <a:solidFill>
                  <a:srgbClr val="000000"/>
                </a:solidFill>
                <a:latin typeface="Times New Roman" panose="02020603050405020304" pitchFamily="18" charset="0"/>
                <a:ea typeface="Times New Roman" panose="02020603050405020304" pitchFamily="18" charset="0"/>
              </a:rPr>
              <a:t>Sau khi khởi động, màn hình làm việc của python có dạng tương tự như sau:</a:t>
            </a:r>
            <a:endParaRPr lang="en-US" sz="2800"/>
          </a:p>
        </p:txBody>
      </p:sp>
    </p:spTree>
    <p:extLst>
      <p:ext uri="{BB962C8B-B14F-4D97-AF65-F5344CB8AC3E}">
        <p14:creationId xmlns:p14="http://schemas.microsoft.com/office/powerpoint/2010/main" val="1575963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501</TotalTime>
  <Words>1488</Words>
  <Application>Microsoft Office PowerPoint</Application>
  <PresentationFormat>Widescreen</PresentationFormat>
  <Paragraphs>112</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Symbol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Khởi động Python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vt:lpstr>
      <vt:lpstr>CỦNG CỐ</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TIN HỌC 11</dc:title>
  <dc:creator>Linh Nhi Trịnh Hoàng</dc:creator>
  <cp:lastModifiedBy>Thuan Pham BIch</cp:lastModifiedBy>
  <cp:revision>19</cp:revision>
  <dcterms:created xsi:type="dcterms:W3CDTF">2021-08-01T01:19:27Z</dcterms:created>
  <dcterms:modified xsi:type="dcterms:W3CDTF">2025-11-26T13:08:14Z</dcterms:modified>
</cp:coreProperties>
</file>