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7B6EE7-E615-424B-84C3-4BC693ABEEFF}"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E44C2-F7A0-44C0-9558-D38C6072BD64}" type="slidenum">
              <a:rPr lang="en-US" smtClean="0"/>
              <a:t>‹#›</a:t>
            </a:fld>
            <a:endParaRPr lang="en-US"/>
          </a:p>
        </p:txBody>
      </p:sp>
    </p:spTree>
    <p:extLst>
      <p:ext uri="{BB962C8B-B14F-4D97-AF65-F5344CB8AC3E}">
        <p14:creationId xmlns:p14="http://schemas.microsoft.com/office/powerpoint/2010/main" val="3371104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7B6EE7-E615-424B-84C3-4BC693ABEEFF}"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E44C2-F7A0-44C0-9558-D38C6072BD64}" type="slidenum">
              <a:rPr lang="en-US" smtClean="0"/>
              <a:t>‹#›</a:t>
            </a:fld>
            <a:endParaRPr lang="en-US"/>
          </a:p>
        </p:txBody>
      </p:sp>
    </p:spTree>
    <p:extLst>
      <p:ext uri="{BB962C8B-B14F-4D97-AF65-F5344CB8AC3E}">
        <p14:creationId xmlns:p14="http://schemas.microsoft.com/office/powerpoint/2010/main" val="4198865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7B6EE7-E615-424B-84C3-4BC693ABEEFF}"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E44C2-F7A0-44C0-9558-D38C6072BD64}" type="slidenum">
              <a:rPr lang="en-US" smtClean="0"/>
              <a:t>‹#›</a:t>
            </a:fld>
            <a:endParaRPr lang="en-US"/>
          </a:p>
        </p:txBody>
      </p:sp>
    </p:spTree>
    <p:extLst>
      <p:ext uri="{BB962C8B-B14F-4D97-AF65-F5344CB8AC3E}">
        <p14:creationId xmlns:p14="http://schemas.microsoft.com/office/powerpoint/2010/main" val="2350391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7B6EE7-E615-424B-84C3-4BC693ABEEFF}"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E44C2-F7A0-44C0-9558-D38C6072BD64}" type="slidenum">
              <a:rPr lang="en-US" smtClean="0"/>
              <a:t>‹#›</a:t>
            </a:fld>
            <a:endParaRPr lang="en-US"/>
          </a:p>
        </p:txBody>
      </p:sp>
    </p:spTree>
    <p:extLst>
      <p:ext uri="{BB962C8B-B14F-4D97-AF65-F5344CB8AC3E}">
        <p14:creationId xmlns:p14="http://schemas.microsoft.com/office/powerpoint/2010/main" val="4057000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7B6EE7-E615-424B-84C3-4BC693ABEEFF}" type="datetimeFigureOut">
              <a:rPr lang="en-US" smtClean="0"/>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E44C2-F7A0-44C0-9558-D38C6072BD64}" type="slidenum">
              <a:rPr lang="en-US" smtClean="0"/>
              <a:t>‹#›</a:t>
            </a:fld>
            <a:endParaRPr lang="en-US"/>
          </a:p>
        </p:txBody>
      </p:sp>
    </p:spTree>
    <p:extLst>
      <p:ext uri="{BB962C8B-B14F-4D97-AF65-F5344CB8AC3E}">
        <p14:creationId xmlns:p14="http://schemas.microsoft.com/office/powerpoint/2010/main" val="2590584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7B6EE7-E615-424B-84C3-4BC693ABEEFF}"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0E44C2-F7A0-44C0-9558-D38C6072BD64}" type="slidenum">
              <a:rPr lang="en-US" smtClean="0"/>
              <a:t>‹#›</a:t>
            </a:fld>
            <a:endParaRPr lang="en-US"/>
          </a:p>
        </p:txBody>
      </p:sp>
    </p:spTree>
    <p:extLst>
      <p:ext uri="{BB962C8B-B14F-4D97-AF65-F5344CB8AC3E}">
        <p14:creationId xmlns:p14="http://schemas.microsoft.com/office/powerpoint/2010/main" val="2924650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7B6EE7-E615-424B-84C3-4BC693ABEEFF}" type="datetimeFigureOut">
              <a:rPr lang="en-US" smtClean="0"/>
              <a:t>11/27/2025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0E44C2-F7A0-44C0-9558-D38C6072BD64}" type="slidenum">
              <a:rPr lang="en-US" smtClean="0"/>
              <a:t>‹#›</a:t>
            </a:fld>
            <a:endParaRPr lang="en-US"/>
          </a:p>
        </p:txBody>
      </p:sp>
    </p:spTree>
    <p:extLst>
      <p:ext uri="{BB962C8B-B14F-4D97-AF65-F5344CB8AC3E}">
        <p14:creationId xmlns:p14="http://schemas.microsoft.com/office/powerpoint/2010/main" val="3928716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7B6EE7-E615-424B-84C3-4BC693ABEEFF}" type="datetimeFigureOut">
              <a:rPr lang="en-US" smtClean="0"/>
              <a:t>11/27/2025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0E44C2-F7A0-44C0-9558-D38C6072BD64}" type="slidenum">
              <a:rPr lang="en-US" smtClean="0"/>
              <a:t>‹#›</a:t>
            </a:fld>
            <a:endParaRPr lang="en-US"/>
          </a:p>
        </p:txBody>
      </p:sp>
    </p:spTree>
    <p:extLst>
      <p:ext uri="{BB962C8B-B14F-4D97-AF65-F5344CB8AC3E}">
        <p14:creationId xmlns:p14="http://schemas.microsoft.com/office/powerpoint/2010/main" val="517382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7B6EE7-E615-424B-84C3-4BC693ABEEFF}" type="datetimeFigureOut">
              <a:rPr lang="en-US" smtClean="0"/>
              <a:t>11/27/2025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0E44C2-F7A0-44C0-9558-D38C6072BD64}" type="slidenum">
              <a:rPr lang="en-US" smtClean="0"/>
              <a:t>‹#›</a:t>
            </a:fld>
            <a:endParaRPr lang="en-US"/>
          </a:p>
        </p:txBody>
      </p:sp>
    </p:spTree>
    <p:extLst>
      <p:ext uri="{BB962C8B-B14F-4D97-AF65-F5344CB8AC3E}">
        <p14:creationId xmlns:p14="http://schemas.microsoft.com/office/powerpoint/2010/main" val="393114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7B6EE7-E615-424B-84C3-4BC693ABEEFF}"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0E44C2-F7A0-44C0-9558-D38C6072BD64}" type="slidenum">
              <a:rPr lang="en-US" smtClean="0"/>
              <a:t>‹#›</a:t>
            </a:fld>
            <a:endParaRPr lang="en-US"/>
          </a:p>
        </p:txBody>
      </p:sp>
    </p:spTree>
    <p:extLst>
      <p:ext uri="{BB962C8B-B14F-4D97-AF65-F5344CB8AC3E}">
        <p14:creationId xmlns:p14="http://schemas.microsoft.com/office/powerpoint/2010/main" val="734949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7B6EE7-E615-424B-84C3-4BC693ABEEFF}" type="datetimeFigureOut">
              <a:rPr lang="en-US" smtClean="0"/>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0E44C2-F7A0-44C0-9558-D38C6072BD64}" type="slidenum">
              <a:rPr lang="en-US" smtClean="0"/>
              <a:t>‹#›</a:t>
            </a:fld>
            <a:endParaRPr lang="en-US"/>
          </a:p>
        </p:txBody>
      </p:sp>
    </p:spTree>
    <p:extLst>
      <p:ext uri="{BB962C8B-B14F-4D97-AF65-F5344CB8AC3E}">
        <p14:creationId xmlns:p14="http://schemas.microsoft.com/office/powerpoint/2010/main" val="30252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7B6EE7-E615-424B-84C3-4BC693ABEEFF}" type="datetimeFigureOut">
              <a:rPr lang="en-US" smtClean="0"/>
              <a:t>11/27/2025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0E44C2-F7A0-44C0-9558-D38C6072BD64}" type="slidenum">
              <a:rPr lang="en-US" smtClean="0"/>
              <a:t>‹#›</a:t>
            </a:fld>
            <a:endParaRPr lang="en-US"/>
          </a:p>
        </p:txBody>
      </p:sp>
    </p:spTree>
    <p:extLst>
      <p:ext uri="{BB962C8B-B14F-4D97-AF65-F5344CB8AC3E}">
        <p14:creationId xmlns:p14="http://schemas.microsoft.com/office/powerpoint/2010/main" val="21529856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67544" y="332656"/>
            <a:ext cx="8345568" cy="523220"/>
          </a:xfrm>
          <a:prstGeom prst="rect">
            <a:avLst/>
          </a:prstGeom>
          <a:noFill/>
        </p:spPr>
        <p:txBody>
          <a:bodyPr wrap="square" rtlCol="0">
            <a:spAutoFit/>
          </a:bodyPr>
          <a:lstStyle/>
          <a:p>
            <a:pPr algn="ctr"/>
            <a:r>
              <a:rPr lang="en-US" sz="1400" dirty="0" smtClean="0">
                <a:latin typeface="Times New Roman" pitchFamily="18" charset="0"/>
                <a:cs typeface="Times New Roman" pitchFamily="18" charset="0"/>
              </a:rPr>
              <a:t>SỞ GIÁO DỤC VÀ ĐÀO TẠO </a:t>
            </a:r>
            <a:r>
              <a:rPr lang="en-US" sz="1400" dirty="0" smtClean="0">
                <a:latin typeface="Times New Roman" pitchFamily="18" charset="0"/>
                <a:cs typeface="Times New Roman" pitchFamily="18" charset="0"/>
              </a:rPr>
              <a:t>GIA LAI</a:t>
            </a:r>
            <a:endParaRPr lang="en-US" sz="1400" dirty="0" smtClean="0">
              <a:latin typeface="Times New Roman" pitchFamily="18" charset="0"/>
              <a:cs typeface="Times New Roman" pitchFamily="18" charset="0"/>
            </a:endParaRPr>
          </a:p>
          <a:p>
            <a:pPr algn="ctr"/>
            <a:r>
              <a:rPr lang="en-US" sz="1400" b="1" dirty="0" smtClean="0">
                <a:latin typeface="Times New Roman" pitchFamily="18" charset="0"/>
                <a:cs typeface="Times New Roman" pitchFamily="18" charset="0"/>
              </a:rPr>
              <a:t>TRƯỜNG </a:t>
            </a:r>
            <a:r>
              <a:rPr lang="en-US" sz="1400" b="1" u="sng" dirty="0" smtClean="0">
                <a:latin typeface="Times New Roman" pitchFamily="18" charset="0"/>
                <a:cs typeface="Times New Roman" pitchFamily="18" charset="0"/>
              </a:rPr>
              <a:t>THPT </a:t>
            </a:r>
            <a:r>
              <a:rPr lang="en-US" sz="1400" b="1" u="sng" dirty="0" smtClean="0">
                <a:latin typeface="Times New Roman" pitchFamily="18" charset="0"/>
                <a:cs typeface="Times New Roman" pitchFamily="18" charset="0"/>
              </a:rPr>
              <a:t>SỐ 1 PHAN </a:t>
            </a:r>
            <a:r>
              <a:rPr lang="en-US" sz="1400" b="1" u="sng" dirty="0" smtClean="0">
                <a:latin typeface="Times New Roman" pitchFamily="18" charset="0"/>
                <a:cs typeface="Times New Roman" pitchFamily="18" charset="0"/>
              </a:rPr>
              <a:t>BỘI </a:t>
            </a:r>
            <a:r>
              <a:rPr lang="en-US" sz="1400" b="1" dirty="0" smtClean="0">
                <a:latin typeface="Times New Roman" pitchFamily="18" charset="0"/>
                <a:cs typeface="Times New Roman" pitchFamily="18" charset="0"/>
              </a:rPr>
              <a:t>CHÂU</a:t>
            </a:r>
            <a:endParaRPr lang="en-US" sz="1400" b="1" dirty="0">
              <a:latin typeface="Times New Roman" pitchFamily="18" charset="0"/>
              <a:cs typeface="Times New Roman" pitchFamily="18" charset="0"/>
            </a:endParaRPr>
          </a:p>
        </p:txBody>
      </p:sp>
      <p:sp>
        <p:nvSpPr>
          <p:cNvPr id="8" name="TextBox 7"/>
          <p:cNvSpPr txBox="1"/>
          <p:nvPr/>
        </p:nvSpPr>
        <p:spPr>
          <a:xfrm>
            <a:off x="611560" y="1484784"/>
            <a:ext cx="8532440" cy="4832092"/>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KẾ HOẠCH BÀI DẠY </a:t>
            </a:r>
          </a:p>
          <a:p>
            <a:pPr algn="ctr"/>
            <a:r>
              <a:rPr lang="en-US" sz="2800" b="1" dirty="0" smtClean="0">
                <a:latin typeface="Times New Roman" pitchFamily="18" charset="0"/>
                <a:cs typeface="Times New Roman" pitchFamily="18" charset="0"/>
              </a:rPr>
              <a:t>GIÁO DỤC THỂ CHẤT LỚP 10</a:t>
            </a:r>
          </a:p>
          <a:p>
            <a:pPr algn="ctr"/>
            <a:endParaRPr lang="en-US" b="1" dirty="0" smtClean="0">
              <a:latin typeface="Times New Roman" pitchFamily="18" charset="0"/>
              <a:cs typeface="Times New Roman" pitchFamily="18" charset="0"/>
            </a:endParaRPr>
          </a:p>
          <a:p>
            <a:pPr algn="ctr"/>
            <a:endParaRPr lang="en-US" b="1" dirty="0">
              <a:latin typeface="Times New Roman" pitchFamily="18" charset="0"/>
              <a:cs typeface="Times New Roman" pitchFamily="18" charset="0"/>
            </a:endParaRPr>
          </a:p>
          <a:p>
            <a:pPr algn="ctr"/>
            <a:endParaRPr lang="en-US" b="1" dirty="0" smtClean="0">
              <a:latin typeface="Times New Roman" pitchFamily="18" charset="0"/>
              <a:cs typeface="Times New Roman" pitchFamily="18" charset="0"/>
            </a:endParaRPr>
          </a:p>
          <a:p>
            <a:pPr algn="ctr"/>
            <a:r>
              <a:rPr lang="en-US" b="1" dirty="0" smtClean="0">
                <a:latin typeface="Times New Roman" pitchFamily="18" charset="0"/>
                <a:cs typeface="Times New Roman" pitchFamily="18" charset="0"/>
              </a:rPr>
              <a:t>CHỦ</a:t>
            </a:r>
            <a:r>
              <a:rPr lang="vi-VN" b="1" dirty="0" smtClean="0">
                <a:latin typeface="Times New Roman" pitchFamily="18" charset="0"/>
                <a:cs typeface="Times New Roman" pitchFamily="18" charset="0"/>
              </a:rPr>
              <a:t> ĐỀ 2: KĨ THUẬT GIAO CẦU VÀ KĨ THUẬT ĐÁNH CẦU CAO TAY</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vi-VN" b="1" dirty="0" smtClean="0">
                <a:latin typeface="Times New Roman" pitchFamily="18" charset="0"/>
                <a:cs typeface="Times New Roman" pitchFamily="18" charset="0"/>
              </a:rPr>
              <a:t>BÀI 2: KỸ THUẬT GIAO CẦU</a:t>
            </a:r>
            <a:endParaRPr lang="en-US" b="1" dirty="0">
              <a:latin typeface="Times New Roman" pitchFamily="18" charset="0"/>
              <a:cs typeface="Times New Roman" pitchFamily="18" charset="0"/>
            </a:endParaRPr>
          </a:p>
          <a:p>
            <a:pPr algn="ctr"/>
            <a:endParaRPr lang="en-US" b="1" dirty="0" smtClean="0">
              <a:latin typeface="Times New Roman" pitchFamily="18" charset="0"/>
              <a:cs typeface="Times New Roman" pitchFamily="18" charset="0"/>
            </a:endParaRPr>
          </a:p>
          <a:p>
            <a:pPr algn="ctr"/>
            <a:endParaRPr lang="en-US" b="1" dirty="0">
              <a:latin typeface="Times New Roman" pitchFamily="18" charset="0"/>
              <a:cs typeface="Times New Roman" pitchFamily="18" charset="0"/>
            </a:endParaRPr>
          </a:p>
          <a:p>
            <a:r>
              <a:rPr lang="en-US" b="1" dirty="0" smtClean="0">
                <a:latin typeface="Times New Roman" pitchFamily="18" charset="0"/>
                <a:cs typeface="Times New Roman" pitchFamily="18" charset="0"/>
              </a:rPr>
              <a:t>GIÁO VIÊN: </a:t>
            </a:r>
            <a:r>
              <a:rPr lang="en-US" dirty="0" smtClean="0">
                <a:latin typeface="Times New Roman" pitchFamily="18" charset="0"/>
                <a:cs typeface="Times New Roman" pitchFamily="18" charset="0"/>
              </a:rPr>
              <a:t>HỒ LINH GIANG</a:t>
            </a:r>
          </a:p>
          <a:p>
            <a:r>
              <a:rPr lang="en-US" b="1" dirty="0" smtClean="0">
                <a:latin typeface="Times New Roman" pitchFamily="18" charset="0"/>
                <a:cs typeface="Times New Roman" pitchFamily="18" charset="0"/>
              </a:rPr>
              <a:t>TỔ: </a:t>
            </a:r>
            <a:r>
              <a:rPr lang="en-US" dirty="0" smtClean="0">
                <a:latin typeface="Times New Roman" pitchFamily="18" charset="0"/>
                <a:cs typeface="Times New Roman" pitchFamily="18" charset="0"/>
              </a:rPr>
              <a:t>GIÁO DỤC THỂ CHẤT - GIÁO DỤC QUỐC PHÒNG AN NINH</a:t>
            </a:r>
            <a:br>
              <a:rPr lang="en-US" dirty="0" smtClean="0">
                <a:latin typeface="Times New Roman" pitchFamily="18" charset="0"/>
                <a:cs typeface="Times New Roman" pitchFamily="18" charset="0"/>
              </a:rPr>
            </a:br>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pPr algn="ctr"/>
            <a:r>
              <a:rPr lang="en-US" b="1" i="1" dirty="0" err="1" smtClean="0">
                <a:latin typeface="Times New Roman" pitchFamily="18" charset="0"/>
                <a:cs typeface="Times New Roman" pitchFamily="18" charset="0"/>
              </a:rPr>
              <a:t>Bồng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s</a:t>
            </a:r>
            <a:r>
              <a:rPr lang="en-US" b="1" i="1" dirty="0" err="1" smtClean="0">
                <a:latin typeface="Times New Roman" pitchFamily="18" charset="0"/>
                <a:cs typeface="Times New Roman" pitchFamily="18" charset="0"/>
              </a:rPr>
              <a:t>ơn</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tháng</a:t>
            </a:r>
            <a:r>
              <a:rPr lang="en-US" b="1" i="1" dirty="0" smtClean="0">
                <a:latin typeface="Times New Roman" pitchFamily="18" charset="0"/>
                <a:cs typeface="Times New Roman" pitchFamily="18" charset="0"/>
              </a:rPr>
              <a:t> </a:t>
            </a:r>
            <a:r>
              <a:rPr lang="en-US" b="1" i="1" dirty="0" smtClean="0">
                <a:latin typeface="Times New Roman" pitchFamily="18" charset="0"/>
                <a:cs typeface="Times New Roman" pitchFamily="18" charset="0"/>
              </a:rPr>
              <a:t>10</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năm</a:t>
            </a:r>
            <a:r>
              <a:rPr lang="en-US" b="1" i="1" dirty="0" smtClean="0">
                <a:latin typeface="Times New Roman" pitchFamily="18" charset="0"/>
                <a:cs typeface="Times New Roman" pitchFamily="18" charset="0"/>
              </a:rPr>
              <a:t> 2025</a:t>
            </a:r>
            <a:endParaRPr lang="en-US" b="1" i="1" dirty="0"/>
          </a:p>
        </p:txBody>
      </p:sp>
    </p:spTree>
    <p:extLst>
      <p:ext uri="{BB962C8B-B14F-4D97-AF65-F5344CB8AC3E}">
        <p14:creationId xmlns:p14="http://schemas.microsoft.com/office/powerpoint/2010/main" val="46929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12735"/>
            <a:ext cx="8424936" cy="6124754"/>
          </a:xfrm>
          <a:prstGeom prst="rect">
            <a:avLst/>
          </a:prstGeom>
        </p:spPr>
        <p:txBody>
          <a:bodyPr wrap="square">
            <a:spAutoFit/>
          </a:bodyPr>
          <a:lstStyle/>
          <a:p>
            <a:r>
              <a:rPr lang="en-US" sz="1400" b="1" dirty="0">
                <a:latin typeface="Times New Roman" pitchFamily="18" charset="0"/>
                <a:cs typeface="Times New Roman" pitchFamily="18" charset="0"/>
              </a:rPr>
              <a:t>IV</a:t>
            </a:r>
            <a:r>
              <a:rPr lang="vi-VN" sz="1400" b="1" dirty="0">
                <a:latin typeface="Times New Roman" pitchFamily="18" charset="0"/>
                <a:cs typeface="Times New Roman" pitchFamily="18" charset="0"/>
              </a:rPr>
              <a:t>. </a:t>
            </a:r>
            <a:r>
              <a:rPr lang="en-US" sz="1400" b="1" dirty="0">
                <a:latin typeface="Times New Roman" pitchFamily="18" charset="0"/>
                <a:cs typeface="Times New Roman" pitchFamily="18" charset="0"/>
              </a:rPr>
              <a:t>HOẠT ĐỘNG LUYỆN TẬP</a:t>
            </a:r>
            <a:endParaRPr lang="en-US" sz="1400" dirty="0">
              <a:latin typeface="Times New Roman" pitchFamily="18" charset="0"/>
              <a:cs typeface="Times New Roman" pitchFamily="18" charset="0"/>
            </a:endParaRPr>
          </a:p>
          <a:p>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Nhiệmvụ</a:t>
            </a:r>
            <a:r>
              <a:rPr lang="en-US" sz="1400" b="1" dirty="0">
                <a:latin typeface="Times New Roman" pitchFamily="18" charset="0"/>
                <a:cs typeface="Times New Roman" pitchFamily="18" charset="0"/>
              </a:rPr>
              <a:t>: </a:t>
            </a:r>
            <a:r>
              <a:rPr lang="en-US" sz="1400" b="1" dirty="0" err="1">
                <a:latin typeface="Times New Roman" pitchFamily="18" charset="0"/>
                <a:cs typeface="Times New Roman" pitchFamily="18" charset="0"/>
              </a:rPr>
              <a:t>Luyệntậpkĩthuậtgiao</a:t>
            </a:r>
            <a:r>
              <a:rPr lang="vi-VN" sz="1400" b="1" dirty="0">
                <a:latin typeface="Times New Roman" pitchFamily="18" charset="0"/>
                <a:cs typeface="Times New Roman" pitchFamily="18" charset="0"/>
              </a:rPr>
              <a:t> cầu</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Bài tập: Mô phỏng kĩ thuật giao cầu thuận tay và kĩ thuật giao cầu trái tay</a:t>
            </a:r>
            <a:endParaRPr lang="en-US" sz="1400" dirty="0">
              <a:latin typeface="Times New Roman" pitchFamily="18" charset="0"/>
              <a:cs typeface="Times New Roman" pitchFamily="18" charset="0"/>
            </a:endParaRPr>
          </a:p>
          <a:p>
            <a:pPr lvl="0"/>
            <a:r>
              <a:rPr lang="vi-VN" sz="1400" b="1" dirty="0">
                <a:latin typeface="Times New Roman" pitchFamily="18" charset="0"/>
                <a:cs typeface="Times New Roman" pitchFamily="18" charset="0"/>
              </a:rPr>
              <a:t>Mục tiêu:</a:t>
            </a:r>
            <a:r>
              <a:rPr lang="vi-VN" sz="1400" dirty="0">
                <a:latin typeface="Times New Roman" pitchFamily="18" charset="0"/>
                <a:cs typeface="Times New Roman" pitchFamily="18" charset="0"/>
              </a:rPr>
              <a:t> Giúp HS chính sửa động tác bước chân, tay, nâng cao khả năng kiểm soát trọng tâm cơ thể khi cầm vợt, giao cầu và bước đầu mô phỏng kĩ thuật giao cầu thuận tay và kĩ thuật giao cầu trái tay.</a:t>
            </a:r>
            <a:endParaRPr lang="en-US" sz="1400" dirty="0">
              <a:latin typeface="Times New Roman" pitchFamily="18" charset="0"/>
              <a:cs typeface="Times New Roman" pitchFamily="18" charset="0"/>
            </a:endParaRPr>
          </a:p>
          <a:p>
            <a:pPr lvl="0"/>
            <a:r>
              <a:rPr lang="en-US" sz="1400" b="1" dirty="0" err="1">
                <a:latin typeface="Times New Roman" pitchFamily="18" charset="0"/>
                <a:cs typeface="Times New Roman" pitchFamily="18" charset="0"/>
              </a:rPr>
              <a:t>Nội</a:t>
            </a:r>
            <a:r>
              <a:rPr lang="en-US" sz="1400" b="1" dirty="0">
                <a:latin typeface="Times New Roman" pitchFamily="18" charset="0"/>
                <a:cs typeface="Times New Roman" pitchFamily="18" charset="0"/>
              </a:rPr>
              <a:t> dung:</a:t>
            </a:r>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Chuẩnbị</a:t>
            </a:r>
            <a:r>
              <a:rPr lang="en-US" sz="1400" dirty="0">
                <a:latin typeface="Times New Roman" pitchFamily="18" charset="0"/>
                <a:cs typeface="Times New Roman" pitchFamily="18" charset="0"/>
              </a:rPr>
              <a:t>: GV </a:t>
            </a:r>
            <a:r>
              <a:rPr lang="en-US" sz="1400" dirty="0" err="1">
                <a:latin typeface="Times New Roman" pitchFamily="18" charset="0"/>
                <a:cs typeface="Times New Roman" pitchFamily="18" charset="0"/>
              </a:rPr>
              <a:t>cho</a:t>
            </a:r>
            <a:r>
              <a:rPr lang="en-US" sz="1400" dirty="0">
                <a:latin typeface="Times New Roman" pitchFamily="18" charset="0"/>
                <a:cs typeface="Times New Roman" pitchFamily="18" charset="0"/>
              </a:rPr>
              <a:t> HS tronglớpxếptheo2hàngdọc</a:t>
            </a:r>
            <a:r>
              <a:rPr lang="vi-VN" sz="1400"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Thực hiện: HS liên tụcluân phiên thực hiện giao cầu tráitay. Sau đó, HS liên tục luân phiên thực hiện giao cầu thuận tay</a:t>
            </a:r>
            <a:endParaRPr lang="en-US" sz="1400" dirty="0">
              <a:latin typeface="Times New Roman" pitchFamily="18" charset="0"/>
              <a:cs typeface="Times New Roman" pitchFamily="18" charset="0"/>
            </a:endParaRPr>
          </a:p>
          <a:p>
            <a:pPr lvl="0"/>
            <a:r>
              <a:rPr lang="vi-VN" sz="1400" b="1" dirty="0">
                <a:latin typeface="Times New Roman" pitchFamily="18" charset="0"/>
                <a:cs typeface="Times New Roman" pitchFamily="18" charset="0"/>
              </a:rPr>
              <a:t>Sản phẩm học tập: </a:t>
            </a:r>
            <a:r>
              <a:rPr lang="vi-VN" sz="1400" dirty="0">
                <a:latin typeface="Times New Roman" pitchFamily="18" charset="0"/>
                <a:cs typeface="Times New Roman" pitchFamily="18" charset="0"/>
              </a:rPr>
              <a:t>HS thực hiện mô phỏng đúng động tác giao cầu.</a:t>
            </a:r>
            <a:endParaRPr lang="en-US" sz="1400" dirty="0">
              <a:latin typeface="Times New Roman" pitchFamily="18" charset="0"/>
              <a:cs typeface="Times New Roman" pitchFamily="18" charset="0"/>
            </a:endParaRPr>
          </a:p>
          <a:p>
            <a:pPr lvl="0"/>
            <a:r>
              <a:rPr lang="en-US" sz="1400" b="1" dirty="0" err="1">
                <a:latin typeface="Times New Roman" pitchFamily="18" charset="0"/>
                <a:cs typeface="Times New Roman" pitchFamily="18" charset="0"/>
              </a:rPr>
              <a:t>Tổchứcthựchiện</a:t>
            </a:r>
            <a:r>
              <a:rPr lang="en-US" sz="1400" b="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b="1" dirty="0" err="1">
                <a:latin typeface="Times New Roman" pitchFamily="18" charset="0"/>
                <a:cs typeface="Times New Roman" pitchFamily="18" charset="0"/>
              </a:rPr>
              <a:t>Bước</a:t>
            </a:r>
            <a:r>
              <a:rPr lang="en-US" sz="1400" b="1" dirty="0">
                <a:latin typeface="Times New Roman" pitchFamily="18" charset="0"/>
                <a:cs typeface="Times New Roman" pitchFamily="18" charset="0"/>
              </a:rPr>
              <a:t> 1: GV </a:t>
            </a:r>
            <a:r>
              <a:rPr lang="en-US" sz="1400" b="1" dirty="0" err="1">
                <a:latin typeface="Times New Roman" pitchFamily="18" charset="0"/>
                <a:cs typeface="Times New Roman" pitchFamily="18" charset="0"/>
              </a:rPr>
              <a:t>chuyểngiaonhiệmvụhọctập</a:t>
            </a:r>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 GV </a:t>
            </a:r>
            <a:r>
              <a:rPr lang="en-US" sz="1400" dirty="0" err="1">
                <a:latin typeface="Times New Roman" pitchFamily="18" charset="0"/>
                <a:cs typeface="Times New Roman" pitchFamily="18" charset="0"/>
              </a:rPr>
              <a:t>giaonhiệmvụcho</a:t>
            </a:r>
            <a:r>
              <a:rPr lang="en-US" sz="1400" dirty="0">
                <a:latin typeface="Times New Roman" pitchFamily="18" charset="0"/>
                <a:cs typeface="Times New Roman" pitchFamily="18" charset="0"/>
              </a:rPr>
              <a:t> HS</a:t>
            </a:r>
          </a:p>
          <a:p>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Chuẩnbị</a:t>
            </a:r>
            <a:r>
              <a:rPr lang="en-US" sz="1400" dirty="0">
                <a:latin typeface="Times New Roman" pitchFamily="18" charset="0"/>
                <a:cs typeface="Times New Roman" pitchFamily="18" charset="0"/>
              </a:rPr>
              <a:t>: GV </a:t>
            </a:r>
            <a:r>
              <a:rPr lang="en-US" sz="1400" dirty="0" err="1">
                <a:latin typeface="Times New Roman" pitchFamily="18" charset="0"/>
                <a:cs typeface="Times New Roman" pitchFamily="18" charset="0"/>
              </a:rPr>
              <a:t>cho</a:t>
            </a:r>
            <a:r>
              <a:rPr lang="en-US" sz="1400" dirty="0">
                <a:latin typeface="Times New Roman" pitchFamily="18" charset="0"/>
                <a:cs typeface="Times New Roman" pitchFamily="18" charset="0"/>
              </a:rPr>
              <a:t> HS tronglớpxếptheo2hàngdọc</a:t>
            </a:r>
            <a:r>
              <a:rPr lang="vi-VN" sz="1400"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Thực hiện HS liên tụcluân phiên thực hiện giao cầu trái tay và giao cầu thuận tay cá nhân, sau đó thực hiện cặp hoặc theo nhóm.</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Bước 2: HS thực hiện nhiệm vụ học tập</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HS tiếp nhận, thực hiện nhiệm vụ.</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HS tự thực hiện tiến phải đánh cầu thấp thuận tay và chỉnh sửa động tác.</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Bước 3: Báo cáo kết quả hoạt động và thảo luận</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HS luyện tập và thực hiện động tác theo hướng dẫn</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Một HS thực hiện, một HS quan sát và nhận xét hoặc hai HS cùng thực hiện bài tập.</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GV chia số HS trong lớp thành các nhóm, tự tổ chức tập luyện theo hàng dọc, hàng ngang.... có quan sát và chỉnh sửa cho nhau.</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Bước 4: Đánh giá kết quả thực hiện hoạt động</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GV nhận xét, kết luận.</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Bài tập: Giao cầu qua lại không có lưới</a:t>
            </a:r>
            <a:endParaRPr lang="en-US" sz="1400" dirty="0">
              <a:latin typeface="Times New Roman" pitchFamily="18" charset="0"/>
              <a:cs typeface="Times New Roman" pitchFamily="18" charset="0"/>
            </a:endParaRPr>
          </a:p>
        </p:txBody>
      </p:sp>
    </p:spTree>
    <p:extLst>
      <p:ext uri="{BB962C8B-B14F-4D97-AF65-F5344CB8AC3E}">
        <p14:creationId xmlns:p14="http://schemas.microsoft.com/office/powerpoint/2010/main" val="3062033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404664"/>
            <a:ext cx="7344816" cy="6340197"/>
          </a:xfrm>
          <a:prstGeom prst="rect">
            <a:avLst/>
          </a:prstGeom>
          <a:noFill/>
        </p:spPr>
        <p:txBody>
          <a:bodyPr wrap="square" rtlCol="0">
            <a:spAutoFit/>
          </a:bodyPr>
          <a:lstStyle/>
          <a:p>
            <a:r>
              <a:rPr lang="vi-VN" sz="1400" b="1" dirty="0">
                <a:latin typeface="Times New Roman" pitchFamily="18" charset="0"/>
                <a:cs typeface="Times New Roman" pitchFamily="18" charset="0"/>
              </a:rPr>
              <a:t>Bài tập: Giao cầu qua lại không có lưới</a:t>
            </a:r>
            <a:endParaRPr lang="en-US" sz="1400" dirty="0">
              <a:latin typeface="Times New Roman" pitchFamily="18" charset="0"/>
              <a:cs typeface="Times New Roman" pitchFamily="18" charset="0"/>
            </a:endParaRPr>
          </a:p>
          <a:p>
            <a:pPr lvl="0"/>
            <a:r>
              <a:rPr lang="vi-VN" sz="1400" b="1" dirty="0">
                <a:latin typeface="Times New Roman" pitchFamily="18" charset="0"/>
                <a:cs typeface="Times New Roman" pitchFamily="18" charset="0"/>
              </a:rPr>
              <a:t>Mục tiêu:</a:t>
            </a:r>
            <a:r>
              <a:rPr lang="vi-VN" sz="1400" dirty="0">
                <a:latin typeface="Times New Roman" pitchFamily="18" charset="0"/>
                <a:cs typeface="Times New Roman" pitchFamily="18" charset="0"/>
              </a:rPr>
              <a:t> Giúp HS chính sửa động tác bước chân, tay, nâng cao khả năng kiểm soát trọng tâm cơ thể khi cầm vợt, giao cầu và bước đầu vận dụng kĩ thuật giao cầu trái tay và giao cầu thuận tay vào thực tiễn.</a:t>
            </a:r>
            <a:endParaRPr lang="en-US" sz="1400" dirty="0">
              <a:latin typeface="Times New Roman" pitchFamily="18" charset="0"/>
              <a:cs typeface="Times New Roman" pitchFamily="18" charset="0"/>
            </a:endParaRPr>
          </a:p>
          <a:p>
            <a:pPr lvl="0"/>
            <a:r>
              <a:rPr lang="en-US" sz="1400" b="1" dirty="0" err="1">
                <a:latin typeface="Times New Roman" pitchFamily="18" charset="0"/>
                <a:cs typeface="Times New Roman" pitchFamily="18" charset="0"/>
              </a:rPr>
              <a:t>Nội</a:t>
            </a:r>
            <a:r>
              <a:rPr lang="en-US" sz="1400" b="1" dirty="0">
                <a:latin typeface="Times New Roman" pitchFamily="18" charset="0"/>
                <a:cs typeface="Times New Roman" pitchFamily="18" charset="0"/>
              </a:rPr>
              <a:t> dung</a:t>
            </a:r>
            <a:r>
              <a:rPr lang="en-US" sz="1400" b="1" dirty="0" smtClean="0">
                <a:latin typeface="Times New Roman" pitchFamily="18" charset="0"/>
                <a:cs typeface="Times New Roman" pitchFamily="18" charset="0"/>
              </a:rPr>
              <a:t>:</a:t>
            </a:r>
          </a:p>
          <a:p>
            <a:pPr lvl="0"/>
            <a:endParaRPr lang="en-US" sz="1400" b="1" dirty="0">
              <a:latin typeface="Times New Roman" pitchFamily="18" charset="0"/>
              <a:cs typeface="Times New Roman" pitchFamily="18" charset="0"/>
            </a:endParaRPr>
          </a:p>
          <a:p>
            <a:pPr lvl="0"/>
            <a:endParaRPr lang="en-US" sz="1400" b="1" dirty="0" smtClean="0">
              <a:latin typeface="Times New Roman" pitchFamily="18" charset="0"/>
              <a:cs typeface="Times New Roman" pitchFamily="18" charset="0"/>
            </a:endParaRPr>
          </a:p>
          <a:p>
            <a:pPr lvl="0"/>
            <a:endParaRPr lang="en-US" sz="1400" b="1" dirty="0">
              <a:latin typeface="Times New Roman" pitchFamily="18" charset="0"/>
              <a:cs typeface="Times New Roman" pitchFamily="18" charset="0"/>
            </a:endParaRPr>
          </a:p>
          <a:p>
            <a:pPr lvl="0"/>
            <a:endParaRPr lang="en-US" sz="1400" b="1" dirty="0" smtClean="0">
              <a:latin typeface="Times New Roman" pitchFamily="18" charset="0"/>
              <a:cs typeface="Times New Roman" pitchFamily="18" charset="0"/>
            </a:endParaRPr>
          </a:p>
          <a:p>
            <a:pPr lvl="0"/>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Chuẩn</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bị</a:t>
            </a:r>
            <a:r>
              <a:rPr lang="en-US" sz="1400" dirty="0">
                <a:latin typeface="Times New Roman" pitchFamily="18" charset="0"/>
                <a:cs typeface="Times New Roman" pitchFamily="18" charset="0"/>
              </a:rPr>
              <a:t>: GV </a:t>
            </a:r>
            <a:r>
              <a:rPr lang="en-US" sz="1400" dirty="0" err="1">
                <a:latin typeface="Times New Roman" pitchFamily="18" charset="0"/>
                <a:cs typeface="Times New Roman" pitchFamily="18" charset="0"/>
              </a:rPr>
              <a:t>cho</a:t>
            </a:r>
            <a:r>
              <a:rPr lang="en-US" sz="1400" dirty="0">
                <a:latin typeface="Times New Roman" pitchFamily="18" charset="0"/>
                <a:cs typeface="Times New Roman" pitchFamily="18" charset="0"/>
              </a:rPr>
              <a:t> HS </a:t>
            </a:r>
            <a:r>
              <a:rPr lang="en-US" sz="1400" dirty="0" err="1">
                <a:latin typeface="Times New Roman" pitchFamily="18" charset="0"/>
                <a:cs typeface="Times New Roman" pitchFamily="18" charset="0"/>
              </a:rPr>
              <a:t>trong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lớp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xếp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theo</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hàng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dọc</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có</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thể</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xếp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thành</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nhiều</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hàng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dọc</a:t>
            </a:r>
            <a:r>
              <a:rPr lang="en-US" sz="1400" dirty="0">
                <a:latin typeface="Times New Roman" pitchFamily="18" charset="0"/>
                <a:cs typeface="Times New Roman" pitchFamily="18" charset="0"/>
              </a:rPr>
              <a:t> song song).</a:t>
            </a:r>
          </a:p>
          <a:p>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Thựchiện</a:t>
            </a:r>
            <a:r>
              <a:rPr lang="en-US" sz="1400" dirty="0">
                <a:latin typeface="Times New Roman" pitchFamily="18" charset="0"/>
                <a:cs typeface="Times New Roman" pitchFamily="18" charset="0"/>
              </a:rPr>
              <a:t> HS </a:t>
            </a:r>
            <a:r>
              <a:rPr lang="en-US" sz="1400" dirty="0" err="1">
                <a:latin typeface="Times New Roman" pitchFamily="18" charset="0"/>
                <a:cs typeface="Times New Roman" pitchFamily="18" charset="0"/>
              </a:rPr>
              <a:t>liêntục</a:t>
            </a:r>
            <a:r>
              <a:rPr lang="vi-VN" sz="1400" dirty="0">
                <a:latin typeface="Times New Roman" pitchFamily="18" charset="0"/>
                <a:cs typeface="Times New Roman" pitchFamily="18" charset="0"/>
              </a:rPr>
              <a:t> luôn phiên thực hiện lùi phải đánh cầu thấp thuận tay.</a:t>
            </a:r>
            <a:endParaRPr lang="en-US" sz="1400" dirty="0">
              <a:latin typeface="Times New Roman" pitchFamily="18" charset="0"/>
              <a:cs typeface="Times New Roman" pitchFamily="18" charset="0"/>
            </a:endParaRPr>
          </a:p>
          <a:p>
            <a:pPr lvl="0"/>
            <a:r>
              <a:rPr lang="vi-VN" sz="1400" b="1" dirty="0">
                <a:latin typeface="Times New Roman" pitchFamily="18" charset="0"/>
                <a:cs typeface="Times New Roman" pitchFamily="18" charset="0"/>
              </a:rPr>
              <a:t>Sản phẩm học tập: </a:t>
            </a:r>
            <a:r>
              <a:rPr lang="vi-VN" sz="1400" dirty="0">
                <a:latin typeface="Times New Roman" pitchFamily="18" charset="0"/>
                <a:cs typeface="Times New Roman" pitchFamily="18" charset="0"/>
              </a:rPr>
              <a:t>HS thực hiện đúng động tác đánh cầu thấp thuận tay.</a:t>
            </a:r>
            <a:endParaRPr lang="en-US" sz="1400" dirty="0">
              <a:latin typeface="Times New Roman" pitchFamily="18" charset="0"/>
              <a:cs typeface="Times New Roman" pitchFamily="18" charset="0"/>
            </a:endParaRPr>
          </a:p>
          <a:p>
            <a:pPr lvl="0"/>
            <a:r>
              <a:rPr lang="en-US" sz="1400" b="1" dirty="0" err="1">
                <a:latin typeface="Times New Roman" pitchFamily="18" charset="0"/>
                <a:cs typeface="Times New Roman" pitchFamily="18" charset="0"/>
              </a:rPr>
              <a:t>Tổchứcthựchiện</a:t>
            </a:r>
            <a:r>
              <a:rPr lang="en-US" sz="1400" b="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b="1" dirty="0" err="1">
                <a:latin typeface="Times New Roman" pitchFamily="18" charset="0"/>
                <a:cs typeface="Times New Roman" pitchFamily="18" charset="0"/>
              </a:rPr>
              <a:t>Bước</a:t>
            </a:r>
            <a:r>
              <a:rPr lang="en-US" sz="1400" b="1" dirty="0">
                <a:latin typeface="Times New Roman" pitchFamily="18" charset="0"/>
                <a:cs typeface="Times New Roman" pitchFamily="18" charset="0"/>
              </a:rPr>
              <a:t> 1: GV </a:t>
            </a:r>
            <a:r>
              <a:rPr lang="en-US" sz="1400" b="1" dirty="0" err="1">
                <a:latin typeface="Times New Roman" pitchFamily="18" charset="0"/>
                <a:cs typeface="Times New Roman" pitchFamily="18" charset="0"/>
              </a:rPr>
              <a:t>chuyểngiaonhiệmvụhọctập</a:t>
            </a:r>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 GV </a:t>
            </a:r>
            <a:r>
              <a:rPr lang="en-US" sz="1400" dirty="0" err="1">
                <a:latin typeface="Times New Roman" pitchFamily="18" charset="0"/>
                <a:cs typeface="Times New Roman" pitchFamily="18" charset="0"/>
              </a:rPr>
              <a:t>giaonhiệmvụcho</a:t>
            </a:r>
            <a:r>
              <a:rPr lang="en-US" sz="1400" dirty="0">
                <a:latin typeface="Times New Roman" pitchFamily="18" charset="0"/>
                <a:cs typeface="Times New Roman" pitchFamily="18" charset="0"/>
              </a:rPr>
              <a:t> HS</a:t>
            </a:r>
          </a:p>
          <a:p>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Chuẩnbị</a:t>
            </a:r>
            <a:r>
              <a:rPr lang="en-US" sz="1400" dirty="0">
                <a:latin typeface="Times New Roman" pitchFamily="18" charset="0"/>
                <a:cs typeface="Times New Roman" pitchFamily="18" charset="0"/>
              </a:rPr>
              <a:t>: GV </a:t>
            </a:r>
            <a:r>
              <a:rPr lang="en-US" sz="1400" dirty="0" err="1">
                <a:latin typeface="Times New Roman" pitchFamily="18" charset="0"/>
                <a:cs typeface="Times New Roman" pitchFamily="18" charset="0"/>
              </a:rPr>
              <a:t>chiaHS</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tronglớpthành</a:t>
            </a:r>
            <a:r>
              <a:rPr lang="vi-VN" sz="1400" dirty="0">
                <a:latin typeface="Times New Roman" pitchFamily="18" charset="0"/>
                <a:cs typeface="Times New Roman" pitchFamily="18" charset="0"/>
              </a:rPr>
              <a:t> các nhóm 2 người.</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Thực hiện HS liên tụcluân phiên thực hiện giao cầu trái tay và giao cầu thuận tay theo cặp.</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Bước 2: HS thực hiện nhiệm vụ học tập</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HS tiếp nhận, thực hiện nhiệm vụ.</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HS tự thực hiện giao cầu trái tay và giao cầu thuận tay qua lại theo cặpvà chỉnh sửa động tác.</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Bước 3: Báo cáo kết quả hoạt động và thảo luận</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HS luyện tập và thực hiện động tác theo hướng dẫn</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Một HS thực hiện, một HS quan sát và nhận xét hoặc hai HS cùng thực hiện bài tập.</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GV chia số HS trong lớp thành các nhóm, tự tổ chức tập luyện.... có quan sát và chỉnh sửa cho nhau.</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Bước 4: Đánh giá kết quả thực hiện hoạt động</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GV nhận xét, kết luận.</a:t>
            </a:r>
            <a:endParaRPr lang="en-US"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p:txBody>
      </p:sp>
      <p:pic>
        <p:nvPicPr>
          <p:cNvPr id="6" name="Picture 5"/>
          <p:cNvPicPr/>
          <p:nvPr/>
        </p:nvPicPr>
        <p:blipFill>
          <a:blip r:embed="rId2" cstate="print"/>
          <a:stretch>
            <a:fillRect/>
          </a:stretch>
        </p:blipFill>
        <p:spPr>
          <a:xfrm>
            <a:off x="1604268" y="1340768"/>
            <a:ext cx="5359400" cy="1143000"/>
          </a:xfrm>
          <a:prstGeom prst="rect">
            <a:avLst/>
          </a:prstGeom>
        </p:spPr>
      </p:pic>
    </p:spTree>
    <p:extLst>
      <p:ext uri="{BB962C8B-B14F-4D97-AF65-F5344CB8AC3E}">
        <p14:creationId xmlns:p14="http://schemas.microsoft.com/office/powerpoint/2010/main" val="2160437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520" y="332656"/>
            <a:ext cx="8496944" cy="3323987"/>
          </a:xfrm>
          <a:prstGeom prst="rect">
            <a:avLst/>
          </a:prstGeom>
          <a:noFill/>
        </p:spPr>
        <p:txBody>
          <a:bodyPr wrap="square" rtlCol="0">
            <a:spAutoFit/>
          </a:bodyPr>
          <a:lstStyle/>
          <a:p>
            <a:r>
              <a:rPr lang="vi-VN" sz="1400" b="1" dirty="0">
                <a:latin typeface="Times New Roman" pitchFamily="18" charset="0"/>
                <a:cs typeface="Times New Roman" pitchFamily="18" charset="0"/>
              </a:rPr>
              <a:t>Bài tập: Giao cầu qua lưới</a:t>
            </a:r>
            <a:endParaRPr lang="en-US" sz="1400" dirty="0">
              <a:latin typeface="Times New Roman" pitchFamily="18" charset="0"/>
              <a:cs typeface="Times New Roman" pitchFamily="18" charset="0"/>
            </a:endParaRPr>
          </a:p>
          <a:p>
            <a:pPr lvl="0"/>
            <a:r>
              <a:rPr lang="vi-VN" sz="1400" b="1" dirty="0">
                <a:latin typeface="Times New Roman" pitchFamily="18" charset="0"/>
                <a:cs typeface="Times New Roman" pitchFamily="18" charset="0"/>
              </a:rPr>
              <a:t>Mục tiêu:</a:t>
            </a:r>
            <a:r>
              <a:rPr lang="vi-VN" sz="1400" dirty="0">
                <a:latin typeface="Times New Roman" pitchFamily="18" charset="0"/>
                <a:cs typeface="Times New Roman" pitchFamily="18" charset="0"/>
              </a:rPr>
              <a:t> Giúp HS chính sửa động tác bước chân, tay, nâng cao khả năng kiểm soát trọng tâm cơ thể khi cầm vợt, giao cầu và vận dụng kĩ thuật giao cầu trái tay và giao cầu thuận tayqua lưới đúng luật vào thực tiễn.</a:t>
            </a:r>
            <a:endParaRPr lang="en-US" sz="1400" dirty="0">
              <a:latin typeface="Times New Roman" pitchFamily="18" charset="0"/>
              <a:cs typeface="Times New Roman" pitchFamily="18" charset="0"/>
            </a:endParaRPr>
          </a:p>
          <a:p>
            <a:pPr lvl="0"/>
            <a:r>
              <a:rPr lang="en-US" sz="1400" b="1" dirty="0" err="1">
                <a:latin typeface="Times New Roman" pitchFamily="18" charset="0"/>
                <a:cs typeface="Times New Roman" pitchFamily="18" charset="0"/>
              </a:rPr>
              <a:t>Nội</a:t>
            </a:r>
            <a:r>
              <a:rPr lang="en-US" sz="1400" b="1" dirty="0">
                <a:latin typeface="Times New Roman" pitchFamily="18" charset="0"/>
                <a:cs typeface="Times New Roman" pitchFamily="18" charset="0"/>
              </a:rPr>
              <a:t> </a:t>
            </a:r>
            <a:r>
              <a:rPr lang="en-US" sz="1400" b="1" dirty="0" smtClean="0">
                <a:latin typeface="Times New Roman" pitchFamily="18" charset="0"/>
                <a:cs typeface="Times New Roman" pitchFamily="18" charset="0"/>
              </a:rPr>
              <a:t>dung:</a:t>
            </a:r>
            <a:r>
              <a:rPr lang="en-US" sz="1400" dirty="0" smtClean="0">
                <a:latin typeface="Times New Roman" pitchFamily="18" charset="0"/>
                <a:cs typeface="Times New Roman" pitchFamily="18" charset="0"/>
              </a:rPr>
              <a:t>: </a:t>
            </a:r>
            <a:r>
              <a:rPr lang="en-US" sz="1400" dirty="0">
                <a:latin typeface="Times New Roman" pitchFamily="18" charset="0"/>
                <a:cs typeface="Times New Roman" pitchFamily="18" charset="0"/>
              </a:rPr>
              <a:t>GV </a:t>
            </a:r>
            <a:r>
              <a:rPr lang="en-US" sz="1400" dirty="0" err="1">
                <a:latin typeface="Times New Roman" pitchFamily="18" charset="0"/>
                <a:cs typeface="Times New Roman" pitchFamily="18" charset="0"/>
              </a:rPr>
              <a:t>cho</a:t>
            </a:r>
            <a:r>
              <a:rPr lang="en-US" sz="1400" dirty="0">
                <a:latin typeface="Times New Roman" pitchFamily="18" charset="0"/>
                <a:cs typeface="Times New Roman" pitchFamily="18" charset="0"/>
              </a:rPr>
              <a:t> HS </a:t>
            </a:r>
            <a:r>
              <a:rPr lang="en-US" sz="1400" dirty="0" err="1">
                <a:latin typeface="Times New Roman" pitchFamily="18" charset="0"/>
                <a:cs typeface="Times New Roman" pitchFamily="18" charset="0"/>
              </a:rPr>
              <a:t>trong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lớp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xếp</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theo</a:t>
            </a:r>
            <a:r>
              <a:rPr lang="en-US" sz="1400" dirty="0">
                <a:latin typeface="Times New Roman" pitchFamily="18" charset="0"/>
                <a:cs typeface="Times New Roman" pitchFamily="18" charset="0"/>
              </a:rPr>
              <a:t> 2 </a:t>
            </a:r>
            <a:r>
              <a:rPr lang="en-US" sz="1400" dirty="0" err="1">
                <a:latin typeface="Times New Roman" pitchFamily="18" charset="0"/>
                <a:cs typeface="Times New Roman" pitchFamily="18" charset="0"/>
              </a:rPr>
              <a:t>hàng</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dọc</a:t>
            </a:r>
            <a:r>
              <a:rPr lang="vi-VN" sz="1400"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Thực hiện: HS liên tục luân phiên thực hiện giao cầu qua lưới:</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Giao cầu vào ô nhận giao cầu: sử dụng kĩ thuật giao cầu thuận tay và kĩ thuật giao cầu trái tay thực hiện giao cầu vào ô nhận giao cầu.</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Giao cầu thấp gần: sử dụng kĩ thuật giao cầu trái tay vào giao cầu thấp gần (giao cầu vào ô vuông số 1 và ô số 2 có cạnh dài từ 1 – 1,5m; giao cầu vào ô 3,05 m x 0,5 m)</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Giao cầu cao xa: sử dụng kĩ thuật giao cầu thuận tay vào giao cầu cao xa (giao cầu vào ô vuông số 1 và ô số 2 có cạnh dài từ 1 – 1,5m; giao cầu vào ô 2,59 m x 0,76 m)</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Giao cầu vào các vị trí khác nhau: sử dụng kĩ thuật giao cầu thuận tay và kĩ thuật giao cầu trái tay thực hiện giao cầu liên tục vào các vị trí thấp gần và cao xa.</a:t>
            </a:r>
            <a:endParaRPr lang="en-US"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p:txBody>
      </p:sp>
      <p:pic>
        <p:nvPicPr>
          <p:cNvPr id="8" name="Picture 7"/>
          <p:cNvPicPr/>
          <p:nvPr/>
        </p:nvPicPr>
        <p:blipFill>
          <a:blip r:embed="rId2" cstate="print">
            <a:extLst>
              <a:ext uri="{28A0092B-C50C-407E-A947-70E740481C1C}">
                <a14:useLocalDpi xmlns:a14="http://schemas.microsoft.com/office/drawing/2010/main" val="0"/>
              </a:ext>
            </a:extLst>
          </a:blip>
          <a:stretch>
            <a:fillRect/>
          </a:stretch>
        </p:blipFill>
        <p:spPr>
          <a:xfrm>
            <a:off x="971600" y="3656643"/>
            <a:ext cx="3171825" cy="1696720"/>
          </a:xfrm>
          <a:prstGeom prst="rect">
            <a:avLst/>
          </a:prstGeom>
        </p:spPr>
      </p:pic>
      <p:pic>
        <p:nvPicPr>
          <p:cNvPr id="9" name="Picture 8"/>
          <p:cNvPicPr/>
          <p:nvPr/>
        </p:nvPicPr>
        <p:blipFill>
          <a:blip r:embed="rId3" cstate="print">
            <a:extLst>
              <a:ext uri="{28A0092B-C50C-407E-A947-70E740481C1C}">
                <a14:useLocalDpi xmlns:a14="http://schemas.microsoft.com/office/drawing/2010/main" val="0"/>
              </a:ext>
            </a:extLst>
          </a:blip>
          <a:stretch>
            <a:fillRect/>
          </a:stretch>
        </p:blipFill>
        <p:spPr>
          <a:xfrm>
            <a:off x="4788024" y="3569965"/>
            <a:ext cx="3175000" cy="1870075"/>
          </a:xfrm>
          <a:prstGeom prst="rect">
            <a:avLst/>
          </a:prstGeom>
        </p:spPr>
      </p:pic>
    </p:spTree>
    <p:extLst>
      <p:ext uri="{BB962C8B-B14F-4D97-AF65-F5344CB8AC3E}">
        <p14:creationId xmlns:p14="http://schemas.microsoft.com/office/powerpoint/2010/main" val="2886878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6294" y="332656"/>
            <a:ext cx="8280920" cy="3754874"/>
          </a:xfrm>
          <a:prstGeom prst="rect">
            <a:avLst/>
          </a:prstGeom>
          <a:noFill/>
        </p:spPr>
        <p:txBody>
          <a:bodyPr wrap="square" rtlCol="0">
            <a:spAutoFit/>
          </a:bodyPr>
          <a:lstStyle/>
          <a:p>
            <a:pPr lvl="0"/>
            <a:r>
              <a:rPr lang="vi-VN" sz="1400" b="1" dirty="0">
                <a:latin typeface="Times New Roman" pitchFamily="18" charset="0"/>
                <a:cs typeface="Times New Roman" pitchFamily="18" charset="0"/>
              </a:rPr>
              <a:t>Sản phẩm học tập: </a:t>
            </a:r>
            <a:r>
              <a:rPr lang="vi-VN" sz="1400" dirty="0">
                <a:latin typeface="Times New Roman" pitchFamily="18" charset="0"/>
                <a:cs typeface="Times New Roman" pitchFamily="18" charset="0"/>
              </a:rPr>
              <a:t>HS thực hiện đúng động tác giao cầu qua lưới.</a:t>
            </a:r>
            <a:endParaRPr lang="en-US" sz="1400" dirty="0">
              <a:latin typeface="Times New Roman" pitchFamily="18" charset="0"/>
              <a:cs typeface="Times New Roman" pitchFamily="18" charset="0"/>
            </a:endParaRPr>
          </a:p>
          <a:p>
            <a:pPr lvl="0"/>
            <a:r>
              <a:rPr lang="en-US" sz="1400" b="1" dirty="0" err="1">
                <a:latin typeface="Times New Roman" pitchFamily="18" charset="0"/>
                <a:cs typeface="Times New Roman" pitchFamily="18" charset="0"/>
              </a:rPr>
              <a:t>Tổchứcthựchiện</a:t>
            </a:r>
            <a:r>
              <a:rPr lang="en-US" sz="1400" b="1" dirty="0">
                <a:latin typeface="Times New Roman" pitchFamily="18" charset="0"/>
                <a:cs typeface="Times New Roman" pitchFamily="18" charset="0"/>
              </a:rPr>
              <a:t>:</a:t>
            </a:r>
            <a:endParaRPr lang="en-US" sz="1400" dirty="0">
              <a:latin typeface="Times New Roman" pitchFamily="18" charset="0"/>
              <a:cs typeface="Times New Roman" pitchFamily="18" charset="0"/>
            </a:endParaRPr>
          </a:p>
          <a:p>
            <a:r>
              <a:rPr lang="en-US" sz="1400" b="1" dirty="0" err="1">
                <a:latin typeface="Times New Roman" pitchFamily="18" charset="0"/>
                <a:cs typeface="Times New Roman" pitchFamily="18" charset="0"/>
              </a:rPr>
              <a:t>Bước</a:t>
            </a:r>
            <a:r>
              <a:rPr lang="en-US" sz="1400" b="1" dirty="0">
                <a:latin typeface="Times New Roman" pitchFamily="18" charset="0"/>
                <a:cs typeface="Times New Roman" pitchFamily="18" charset="0"/>
              </a:rPr>
              <a:t> 1: GV </a:t>
            </a:r>
            <a:r>
              <a:rPr lang="en-US" sz="1400" b="1" dirty="0" err="1">
                <a:latin typeface="Times New Roman" pitchFamily="18" charset="0"/>
                <a:cs typeface="Times New Roman" pitchFamily="18" charset="0"/>
              </a:rPr>
              <a:t>chuyểngiaonhiệmvụhọctập</a:t>
            </a:r>
            <a:endParaRPr lang="en-US" sz="1400" dirty="0">
              <a:latin typeface="Times New Roman" pitchFamily="18" charset="0"/>
              <a:cs typeface="Times New Roman" pitchFamily="18" charset="0"/>
            </a:endParaRPr>
          </a:p>
          <a:p>
            <a:r>
              <a:rPr lang="en-US" sz="1400" dirty="0">
                <a:latin typeface="Times New Roman" pitchFamily="18" charset="0"/>
                <a:cs typeface="Times New Roman" pitchFamily="18" charset="0"/>
              </a:rPr>
              <a:t>- GV </a:t>
            </a:r>
            <a:r>
              <a:rPr lang="en-US" sz="1400" dirty="0" err="1" smtClean="0">
                <a:latin typeface="Times New Roman" pitchFamily="18" charset="0"/>
                <a:cs typeface="Times New Roman" pitchFamily="18" charset="0"/>
              </a:rPr>
              <a:t>giao</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nhiệm</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vụ</a:t>
            </a:r>
            <a:r>
              <a:rPr lang="en-US" sz="1400" dirty="0" smtClean="0">
                <a:latin typeface="Times New Roman" pitchFamily="18" charset="0"/>
                <a:cs typeface="Times New Roman" pitchFamily="18" charset="0"/>
              </a:rPr>
              <a:t> </a:t>
            </a:r>
            <a:r>
              <a:rPr lang="en-US" sz="1400" dirty="0" err="1" smtClean="0">
                <a:latin typeface="Times New Roman" pitchFamily="18" charset="0"/>
                <a:cs typeface="Times New Roman" pitchFamily="18" charset="0"/>
              </a:rPr>
              <a:t>cho</a:t>
            </a:r>
            <a:r>
              <a:rPr lang="en-US" sz="1400" dirty="0" smtClean="0">
                <a:latin typeface="Times New Roman" pitchFamily="18" charset="0"/>
                <a:cs typeface="Times New Roman" pitchFamily="18" charset="0"/>
              </a:rPr>
              <a:t> </a:t>
            </a:r>
            <a:r>
              <a:rPr lang="en-US" sz="1400" dirty="0">
                <a:latin typeface="Times New Roman" pitchFamily="18" charset="0"/>
                <a:cs typeface="Times New Roman" pitchFamily="18" charset="0"/>
              </a:rPr>
              <a:t>HS</a:t>
            </a:r>
          </a:p>
          <a:p>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Chuẩnbị</a:t>
            </a:r>
            <a:r>
              <a:rPr lang="en-US" sz="1400" dirty="0">
                <a:latin typeface="Times New Roman" pitchFamily="18" charset="0"/>
                <a:cs typeface="Times New Roman" pitchFamily="18" charset="0"/>
              </a:rPr>
              <a:t>: GV </a:t>
            </a:r>
            <a:r>
              <a:rPr lang="en-US" sz="1400" dirty="0" err="1">
                <a:latin typeface="Times New Roman" pitchFamily="18" charset="0"/>
                <a:cs typeface="Times New Roman" pitchFamily="18" charset="0"/>
              </a:rPr>
              <a:t>chiaHS</a:t>
            </a:r>
            <a:r>
              <a:rPr lang="en-US" sz="1400" dirty="0">
                <a:latin typeface="Times New Roman" pitchFamily="18" charset="0"/>
                <a:cs typeface="Times New Roman" pitchFamily="18" charset="0"/>
              </a:rPr>
              <a:t> </a:t>
            </a:r>
            <a:r>
              <a:rPr lang="en-US" sz="1400" dirty="0" err="1">
                <a:latin typeface="Times New Roman" pitchFamily="18" charset="0"/>
                <a:cs typeface="Times New Roman" pitchFamily="18" charset="0"/>
              </a:rPr>
              <a:t>tronglớpthành</a:t>
            </a:r>
            <a:r>
              <a:rPr lang="vi-VN" sz="1400" dirty="0">
                <a:latin typeface="Times New Roman" pitchFamily="18" charset="0"/>
                <a:cs typeface="Times New Roman" pitchFamily="18" charset="0"/>
              </a:rPr>
              <a:t> các nhóm 2 người.</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Thực hiện HS liên tục luân phiên thực hiện giao cầu qua lưới theo cặp.</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Bước 2: HS thực hiện nhiệm vụ học tập</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HS tiếp nhận, thực hiện nhiệm vụ.</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HS tự thực hiện giao cầu trái tay và giao cầu thuận tay qua lưới theo cặpvà chỉnh sửa động tác.</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Bước 3: Báo cáo kết quả hoạt động và thảo luận</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HS luyện tập và thực hiện động tác theo hướng dẫn</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Một HS thực hiện, một HS quan sát và nhận xét hoặc hai HS cùng thực hiện bài tập.</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GV chia số HS trong lớp thành các nhóm, tự tổ chức tập luyện.... có quan sát và chỉnh sửa cho nhau.</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Bước 4: Đánh giá kết quả thực hiện hoạt động</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GV nhận xét, kết luận.</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V. HOẠT ĐỘNG VẬN DỤNG</a:t>
            </a:r>
            <a:endParaRPr lang="en-US" sz="1400" dirty="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p:txBody>
      </p:sp>
      <p:pic>
        <p:nvPicPr>
          <p:cNvPr id="3" name="Picture 2"/>
          <p:cNvPicPr/>
          <p:nvPr/>
        </p:nvPicPr>
        <p:blipFill>
          <a:blip r:embed="rId2" cstate="print">
            <a:extLst>
              <a:ext uri="{28A0092B-C50C-407E-A947-70E740481C1C}">
                <a14:useLocalDpi xmlns:a14="http://schemas.microsoft.com/office/drawing/2010/main" val="0"/>
              </a:ext>
            </a:extLst>
          </a:blip>
          <a:stretch>
            <a:fillRect/>
          </a:stretch>
        </p:blipFill>
        <p:spPr>
          <a:xfrm>
            <a:off x="5868144" y="188640"/>
            <a:ext cx="2957195" cy="1614805"/>
          </a:xfrm>
          <a:prstGeom prst="rect">
            <a:avLst/>
          </a:prstGeom>
        </p:spPr>
      </p:pic>
    </p:spTree>
    <p:extLst>
      <p:ext uri="{BB962C8B-B14F-4D97-AF65-F5344CB8AC3E}">
        <p14:creationId xmlns:p14="http://schemas.microsoft.com/office/powerpoint/2010/main" val="3928909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95536" y="260648"/>
            <a:ext cx="8280920" cy="6124754"/>
          </a:xfrm>
          <a:prstGeom prst="rect">
            <a:avLst/>
          </a:prstGeom>
          <a:noFill/>
        </p:spPr>
        <p:txBody>
          <a:bodyPr wrap="square" rtlCol="0">
            <a:spAutoFit/>
          </a:bodyPr>
          <a:lstStyle/>
          <a:p>
            <a:pPr lvl="0"/>
            <a:r>
              <a:rPr lang="vi-VN" sz="1400" b="1" dirty="0">
                <a:latin typeface="+mj-lt"/>
              </a:rPr>
              <a:t>Mục tiêu: </a:t>
            </a:r>
            <a:r>
              <a:rPr lang="vi-VN" sz="1400" dirty="0">
                <a:latin typeface="+mj-lt"/>
              </a:rPr>
              <a:t>Giúp GV đánh giá kết quả tiếp thu kiến thức của HS đối với các nội dung kĩ thuật giao cầu. Đồng thời kiểm tra kiến thức cơ bản của HS về các quy định cơ bản về giao cầu trong thi đấu cầu lông.</a:t>
            </a:r>
            <a:endParaRPr lang="en-US" sz="1400" dirty="0">
              <a:latin typeface="+mj-lt"/>
            </a:endParaRPr>
          </a:p>
          <a:p>
            <a:pPr lvl="0"/>
            <a:r>
              <a:rPr lang="vi-VN" sz="1400" b="1" dirty="0">
                <a:latin typeface="+mj-lt"/>
              </a:rPr>
              <a:t>Nội dung: N</a:t>
            </a:r>
            <a:r>
              <a:rPr lang="vi-VN" sz="1400" dirty="0">
                <a:latin typeface="+mj-lt"/>
              </a:rPr>
              <a:t>ghe giáo viên hướng dẫn, học sinh thực hiện.</a:t>
            </a:r>
            <a:endParaRPr lang="en-US" sz="1400" dirty="0">
              <a:latin typeface="+mj-lt"/>
            </a:endParaRPr>
          </a:p>
          <a:p>
            <a:pPr lvl="0"/>
            <a:r>
              <a:rPr lang="vi-VN" sz="1400" b="1" dirty="0">
                <a:latin typeface="+mj-lt"/>
              </a:rPr>
              <a:t>Sản phẩm học tập: </a:t>
            </a:r>
            <a:r>
              <a:rPr lang="vi-VN" sz="1400" dirty="0">
                <a:latin typeface="+mj-lt"/>
              </a:rPr>
              <a:t>HS thực hiện trả lời câu hỏi và thực hiện đúng động tác</a:t>
            </a:r>
            <a:endParaRPr lang="en-US" sz="1400" dirty="0">
              <a:latin typeface="+mj-lt"/>
            </a:endParaRPr>
          </a:p>
          <a:p>
            <a:pPr lvl="0"/>
            <a:r>
              <a:rPr lang="en-US" sz="1400" b="1" dirty="0" err="1">
                <a:latin typeface="+mj-lt"/>
              </a:rPr>
              <a:t>Tổchứcthựchiện</a:t>
            </a:r>
            <a:r>
              <a:rPr lang="en-US" sz="1400" b="1" dirty="0">
                <a:latin typeface="+mj-lt"/>
              </a:rPr>
              <a:t>:</a:t>
            </a:r>
            <a:endParaRPr lang="en-US" sz="1400" dirty="0">
              <a:latin typeface="+mj-lt"/>
            </a:endParaRPr>
          </a:p>
          <a:p>
            <a:r>
              <a:rPr lang="en-US" sz="1400" b="1" dirty="0" err="1">
                <a:latin typeface="+mj-lt"/>
              </a:rPr>
              <a:t>Bước</a:t>
            </a:r>
            <a:r>
              <a:rPr lang="en-US" sz="1400" b="1" dirty="0">
                <a:latin typeface="+mj-lt"/>
              </a:rPr>
              <a:t> 1: GV </a:t>
            </a:r>
            <a:r>
              <a:rPr lang="en-US" sz="1400" b="1" dirty="0" err="1">
                <a:latin typeface="+mj-lt"/>
              </a:rPr>
              <a:t>chuyểngiaonhiệmvụhọctập</a:t>
            </a:r>
            <a:endParaRPr lang="en-US" sz="1400" dirty="0">
              <a:latin typeface="+mj-lt"/>
            </a:endParaRPr>
          </a:p>
          <a:p>
            <a:r>
              <a:rPr lang="en-US" sz="1400" dirty="0">
                <a:latin typeface="+mj-lt"/>
              </a:rPr>
              <a:t>GV </a:t>
            </a:r>
            <a:r>
              <a:rPr lang="en-US" sz="1400" dirty="0" err="1">
                <a:latin typeface="+mj-lt"/>
              </a:rPr>
              <a:t>giaonhiệmvụcho</a:t>
            </a:r>
            <a:r>
              <a:rPr lang="en-US" sz="1400" dirty="0">
                <a:latin typeface="+mj-lt"/>
              </a:rPr>
              <a:t> HS</a:t>
            </a:r>
          </a:p>
          <a:p>
            <a:r>
              <a:rPr lang="vi-VN" sz="1400" dirty="0">
                <a:latin typeface="+mj-lt"/>
              </a:rPr>
              <a:t>- Hãy cho biết những điểm khác nhau giữa kĩ thuật giao cầu trái tay và giao cầu thuận tay.</a:t>
            </a:r>
            <a:endParaRPr lang="en-US" sz="1400" dirty="0">
              <a:latin typeface="+mj-lt"/>
            </a:endParaRPr>
          </a:p>
          <a:p>
            <a:r>
              <a:rPr lang="vi-VN" sz="1400" dirty="0">
                <a:latin typeface="+mj-lt"/>
              </a:rPr>
              <a:t>- Đối với nội dung kĩ thuật giaocầu:</a:t>
            </a:r>
            <a:endParaRPr lang="en-US" sz="1400" dirty="0">
              <a:latin typeface="+mj-lt"/>
            </a:endParaRPr>
          </a:p>
          <a:p>
            <a:r>
              <a:rPr lang="vi-VN" sz="1400" dirty="0">
                <a:latin typeface="+mj-lt"/>
              </a:rPr>
              <a:t>+ GV tổ chức trò chơi </a:t>
            </a:r>
            <a:r>
              <a:rPr lang="vi-VN" sz="1400" b="1" dirty="0">
                <a:latin typeface="+mj-lt"/>
              </a:rPr>
              <a:t>Giao cầu chính xác: </a:t>
            </a:r>
            <a:r>
              <a:rPr lang="vi-VN" sz="1400" dirty="0">
                <a:latin typeface="+mj-lt"/>
              </a:rPr>
              <a:t>chia lớp thành nhiều đội đều nhau, xếp theo hàng dọc đứng ở sau đường biên ngang. Khi có hiệu lệnh, lần lượt từng thành viên của các đội di chuyển vào trong ô giao cầu, sử dụng kĩ thuật giao cầu thuận tay hoặc kĩ thuật giao cầu trái tay thực hiện giao 2 quả cầu vào ô số 1 và ô số 2, sau đó di chuyển về cuối hàng. Trong thời gian quy định, đội nào có số quả cầu vào đúng ô nhiều nhất sẽ thắng cuộc.</a:t>
            </a:r>
            <a:endParaRPr lang="en-US" sz="1400" dirty="0">
              <a:latin typeface="+mj-lt"/>
            </a:endParaRPr>
          </a:p>
          <a:p>
            <a:r>
              <a:rPr lang="vi-VN" sz="1400" dirty="0">
                <a:latin typeface="+mj-lt"/>
              </a:rPr>
              <a:t>+ GV tổ chức trò chơi </a:t>
            </a:r>
            <a:r>
              <a:rPr lang="vi-VN" sz="1400" b="1" dirty="0">
                <a:latin typeface="+mj-lt"/>
              </a:rPr>
              <a:t>Di chuyển nhặt đổi cầu 8 vị trí trên sân: </a:t>
            </a:r>
            <a:r>
              <a:rPr lang="vi-VN" sz="1400" dirty="0">
                <a:latin typeface="+mj-lt"/>
              </a:rPr>
              <a:t>HS đứng vị trí giữa của một bên sân, tay thuận cầm một quả cầu; đặt 8 quả cầu ở 8 vị trí. Khi có hiệu lệnh, các thành viên nhanh chóngdi chuyển lần lượt đổi cầu ở 8 vị trí trên sân. Thành tích tính bằng giây, HS nào hoàn thành đổi cầu với thời gian ngắn nhất sẽ thắng cuộc.</a:t>
            </a:r>
            <a:endParaRPr lang="en-US" sz="1400" dirty="0">
              <a:latin typeface="+mj-lt"/>
            </a:endParaRPr>
          </a:p>
          <a:p>
            <a:r>
              <a:rPr lang="vi-VN" sz="1400" b="1" dirty="0">
                <a:latin typeface="+mj-lt"/>
              </a:rPr>
              <a:t>Bước 2: HS thực hiện nhiệm vụ học tập</a:t>
            </a:r>
            <a:endParaRPr lang="en-US" sz="1400" dirty="0">
              <a:latin typeface="+mj-lt"/>
            </a:endParaRPr>
          </a:p>
          <a:p>
            <a:r>
              <a:rPr lang="vi-VN" sz="1400" dirty="0">
                <a:latin typeface="+mj-lt"/>
              </a:rPr>
              <a:t>- HS tiếp nhận, thực hiện nhiệm vụ.</a:t>
            </a:r>
            <a:endParaRPr lang="en-US" sz="1400" dirty="0">
              <a:latin typeface="+mj-lt"/>
            </a:endParaRPr>
          </a:p>
          <a:p>
            <a:r>
              <a:rPr lang="vi-VN" sz="1400" b="1" dirty="0">
                <a:latin typeface="+mj-lt"/>
              </a:rPr>
              <a:t>Bước 3: Báo cáo kết quả hoạt động và thảo luận</a:t>
            </a:r>
            <a:endParaRPr lang="en-US" sz="1400" dirty="0">
              <a:latin typeface="+mj-lt"/>
            </a:endParaRPr>
          </a:p>
          <a:p>
            <a:r>
              <a:rPr lang="vi-VN" sz="1400" dirty="0">
                <a:latin typeface="+mj-lt"/>
              </a:rPr>
              <a:t>- HS luyện tập và thực hiện động tác theo hướng dẫn</a:t>
            </a:r>
            <a:endParaRPr lang="en-US" sz="1400" dirty="0">
              <a:latin typeface="+mj-lt"/>
            </a:endParaRPr>
          </a:p>
          <a:p>
            <a:r>
              <a:rPr lang="vi-VN" sz="1400" b="1" dirty="0">
                <a:latin typeface="+mj-lt"/>
              </a:rPr>
              <a:t>Bước 4: Đánh giá kết quả thực hiện hoạt động</a:t>
            </a:r>
            <a:endParaRPr lang="en-US" sz="1400" dirty="0">
              <a:latin typeface="+mj-lt"/>
            </a:endParaRPr>
          </a:p>
          <a:p>
            <a:r>
              <a:rPr lang="vi-VN" sz="1400" dirty="0">
                <a:latin typeface="+mj-lt"/>
              </a:rPr>
              <a:t>- GV nhận xét, kết luận.</a:t>
            </a:r>
            <a:endParaRPr lang="en-US" sz="1400" dirty="0">
              <a:latin typeface="+mj-lt"/>
            </a:endParaRPr>
          </a:p>
          <a:p>
            <a:r>
              <a:rPr lang="vi-VN" sz="1400" dirty="0">
                <a:latin typeface="+mj-lt"/>
              </a:rPr>
              <a:t>- GV hướng dẫn cho HS thả lỏng, hồi tĩnh.</a:t>
            </a:r>
            <a:endParaRPr lang="en-US" sz="1400" dirty="0">
              <a:latin typeface="+mj-lt"/>
            </a:endParaRPr>
          </a:p>
          <a:p>
            <a:r>
              <a:rPr lang="vi-VN" sz="1400" dirty="0">
                <a:latin typeface="+mj-lt"/>
              </a:rPr>
              <a:t>* </a:t>
            </a:r>
            <a:r>
              <a:rPr lang="vi-VN" sz="1400" b="1" dirty="0">
                <a:latin typeface="+mj-lt"/>
              </a:rPr>
              <a:t>Hướng dẫn về nhà:</a:t>
            </a:r>
            <a:endParaRPr lang="en-US" sz="1400" dirty="0">
              <a:latin typeface="+mj-lt"/>
            </a:endParaRPr>
          </a:p>
          <a:p>
            <a:r>
              <a:rPr lang="vi-VN" sz="1400" dirty="0">
                <a:latin typeface="+mj-lt"/>
              </a:rPr>
              <a:t>- Luyện tập các động tác đã học</a:t>
            </a:r>
            <a:endParaRPr lang="en-US" sz="1400" dirty="0">
              <a:latin typeface="+mj-lt"/>
            </a:endParaRPr>
          </a:p>
          <a:p>
            <a:r>
              <a:rPr lang="vi-VN" sz="1400" dirty="0">
                <a:latin typeface="+mj-lt"/>
              </a:rPr>
              <a:t>- Chuẩn bị cho nội dung bài học tiết sau.</a:t>
            </a:r>
            <a:endParaRPr lang="en-US" sz="1400" dirty="0">
              <a:latin typeface="+mj-lt"/>
            </a:endParaRPr>
          </a:p>
          <a:p>
            <a:endParaRPr lang="en-US" sz="1400" dirty="0">
              <a:latin typeface="+mj-lt"/>
            </a:endParaRPr>
          </a:p>
        </p:txBody>
      </p:sp>
    </p:spTree>
    <p:extLst>
      <p:ext uri="{BB962C8B-B14F-4D97-AF65-F5344CB8AC3E}">
        <p14:creationId xmlns:p14="http://schemas.microsoft.com/office/powerpoint/2010/main" val="947908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latin typeface="Times New Roman" pitchFamily="18" charset="0"/>
                <a:cs typeface="Times New Roman" pitchFamily="18" charset="0"/>
              </a:rPr>
              <a:t>CHỦ</a:t>
            </a:r>
            <a:r>
              <a:rPr lang="vi-VN" sz="1200" b="1" dirty="0" smtClean="0">
                <a:latin typeface="Times New Roman" pitchFamily="18" charset="0"/>
                <a:cs typeface="Times New Roman" pitchFamily="18" charset="0"/>
              </a:rPr>
              <a:t> ĐỀ 2: KĨ THUẬT GIAO CẦU VÀ KĨ THUẬT ĐÁNH CẦU CAO TAY</a:t>
            </a:r>
            <a:r>
              <a:rPr lang="en-US" sz="1200" b="1" dirty="0" smtClean="0">
                <a:latin typeface="Times New Roman" pitchFamily="18" charset="0"/>
                <a:cs typeface="Times New Roman" pitchFamily="18" charset="0"/>
              </a:rPr>
              <a:t/>
            </a:r>
            <a:br>
              <a:rPr lang="en-US" sz="1200" b="1" dirty="0" smtClean="0">
                <a:latin typeface="Times New Roman" pitchFamily="18" charset="0"/>
                <a:cs typeface="Times New Roman" pitchFamily="18" charset="0"/>
              </a:rPr>
            </a:br>
            <a:r>
              <a:rPr lang="vi-VN" sz="1200" b="1" dirty="0" smtClean="0">
                <a:latin typeface="Times New Roman" pitchFamily="18" charset="0"/>
                <a:cs typeface="Times New Roman" pitchFamily="18" charset="0"/>
              </a:rPr>
              <a:t>BÀI 2: KỸ THUẬT GIAO CẦU</a:t>
            </a:r>
            <a:r>
              <a:rPr lang="en-US" sz="1200" b="1" dirty="0" smtClean="0">
                <a:latin typeface="Times New Roman" pitchFamily="18" charset="0"/>
                <a:cs typeface="Times New Roman" pitchFamily="18" charset="0"/>
              </a:rPr>
              <a:t/>
            </a:r>
            <a:br>
              <a:rPr lang="en-US" sz="1200" b="1" dirty="0" smtClean="0">
                <a:latin typeface="Times New Roman" pitchFamily="18" charset="0"/>
                <a:cs typeface="Times New Roman" pitchFamily="18" charset="0"/>
              </a:rPr>
            </a:br>
            <a:r>
              <a:rPr lang="vi-VN" sz="1200" b="1" dirty="0" smtClean="0">
                <a:latin typeface="Times New Roman" pitchFamily="18" charset="0"/>
                <a:cs typeface="Times New Roman" pitchFamily="18" charset="0"/>
              </a:rPr>
              <a:t>(Thời lượng:10tiết)</a:t>
            </a:r>
            <a:r>
              <a:rPr lang="en-US" sz="1200" dirty="0" smtClean="0">
                <a:latin typeface="Times New Roman" pitchFamily="18" charset="0"/>
                <a:cs typeface="Times New Roman" pitchFamily="18" charset="0"/>
              </a:rPr>
              <a:t/>
            </a:r>
            <a:br>
              <a:rPr lang="en-US" sz="1200" dirty="0" smtClean="0">
                <a:latin typeface="Times New Roman" pitchFamily="18" charset="0"/>
                <a:cs typeface="Times New Roman" pitchFamily="18" charset="0"/>
              </a:rPr>
            </a:br>
            <a:endParaRPr lang="en-US" sz="1200" dirty="0">
              <a:latin typeface="Times New Roman" pitchFamily="18" charset="0"/>
              <a:cs typeface="Times New Roman" pitchFamily="18" charset="0"/>
            </a:endParaRPr>
          </a:p>
        </p:txBody>
      </p:sp>
      <p:sp>
        <p:nvSpPr>
          <p:cNvPr id="3" name="Content Placeholder 2"/>
          <p:cNvSpPr>
            <a:spLocks noGrp="1"/>
          </p:cNvSpPr>
          <p:nvPr>
            <p:ph idx="1"/>
          </p:nvPr>
        </p:nvSpPr>
        <p:spPr>
          <a:xfrm>
            <a:off x="395536" y="1196752"/>
            <a:ext cx="8229600" cy="4525963"/>
          </a:xfrm>
        </p:spPr>
        <p:txBody>
          <a:bodyPr>
            <a:normAutofit fontScale="40000" lnSpcReduction="20000"/>
          </a:bodyPr>
          <a:lstStyle/>
          <a:p>
            <a:r>
              <a:rPr lang="vi-VN" b="1" dirty="0" smtClean="0">
                <a:latin typeface="Times New Roman" pitchFamily="18" charset="0"/>
                <a:cs typeface="Times New Roman" pitchFamily="18" charset="0"/>
              </a:rPr>
              <a:t>I. MỤC TIÊU</a:t>
            </a:r>
            <a:endParaRPr lang="en-US" dirty="0" smtClean="0">
              <a:latin typeface="Times New Roman" pitchFamily="18" charset="0"/>
              <a:cs typeface="Times New Roman" pitchFamily="18" charset="0"/>
            </a:endParaRPr>
          </a:p>
          <a:p>
            <a:r>
              <a:rPr lang="vi-VN" b="1" dirty="0" smtClean="0">
                <a:latin typeface="Times New Roman" pitchFamily="18" charset="0"/>
                <a:cs typeface="Times New Roman" pitchFamily="18" charset="0"/>
              </a:rPr>
              <a:t>1. Kiến thức</a:t>
            </a:r>
            <a:endParaRPr lang="en-US" dirty="0" smtClean="0">
              <a:latin typeface="Times New Roman" pitchFamily="18" charset="0"/>
              <a:cs typeface="Times New Roman" pitchFamily="18" charset="0"/>
            </a:endParaRPr>
          </a:p>
          <a:p>
            <a:r>
              <a:rPr lang="vi-VN" dirty="0" smtClean="0">
                <a:latin typeface="Times New Roman" pitchFamily="18" charset="0"/>
                <a:cs typeface="Times New Roman" pitchFamily="18" charset="0"/>
              </a:rPr>
              <a:t>- Biết cách thực hiện kĩ thuật giao cầu thuận tay và giao cầu trái tay.</a:t>
            </a:r>
            <a:endParaRPr lang="en-US" dirty="0" smtClean="0">
              <a:latin typeface="Times New Roman" pitchFamily="18" charset="0"/>
              <a:cs typeface="Times New Roman" pitchFamily="18" charset="0"/>
            </a:endParaRPr>
          </a:p>
          <a:p>
            <a:r>
              <a:rPr lang="vi-VN" dirty="0" smtClean="0">
                <a:latin typeface="Times New Roman" pitchFamily="18" charset="0"/>
                <a:cs typeface="Times New Roman" pitchFamily="18" charset="0"/>
              </a:rPr>
              <a:t>- Biết cách vận dụng một số quy định về giao cầu trong tập luyện.</a:t>
            </a:r>
            <a:endParaRPr lang="en-US" dirty="0" smtClean="0">
              <a:latin typeface="Times New Roman" pitchFamily="18" charset="0"/>
              <a:cs typeface="Times New Roman" pitchFamily="18" charset="0"/>
            </a:endParaRPr>
          </a:p>
          <a:p>
            <a:r>
              <a:rPr lang="vi-VN" dirty="0" smtClean="0">
                <a:latin typeface="Times New Roman" pitchFamily="18" charset="0"/>
                <a:cs typeface="Times New Roman" pitchFamily="18" charset="0"/>
              </a:rPr>
              <a:t>- Biết điều chỉnh, sửa sai một số động tác thông qua nghe, quan sát, luyện tập của bản thân và tổ nhóm.</a:t>
            </a:r>
            <a:endParaRPr lang="en-US" dirty="0" smtClean="0">
              <a:latin typeface="Times New Roman" pitchFamily="18" charset="0"/>
              <a:cs typeface="Times New Roman" pitchFamily="18" charset="0"/>
            </a:endParaRPr>
          </a:p>
          <a:p>
            <a:r>
              <a:rPr lang="vi-VN" dirty="0" smtClean="0">
                <a:latin typeface="Times New Roman" pitchFamily="18" charset="0"/>
                <a:cs typeface="Times New Roman" pitchFamily="18" charset="0"/>
              </a:rPr>
              <a:t>- Tự giác, tích cực và đoàn kết, giúp đỡ bạn trong tập luyện.</a:t>
            </a:r>
            <a:endParaRPr lang="en-US" dirty="0" smtClean="0">
              <a:latin typeface="Times New Roman" pitchFamily="18" charset="0"/>
              <a:cs typeface="Times New Roman" pitchFamily="18" charset="0"/>
            </a:endParaRPr>
          </a:p>
          <a:p>
            <a:r>
              <a:rPr lang="vi-VN" b="1" dirty="0" smtClean="0">
                <a:latin typeface="Times New Roman" pitchFamily="18" charset="0"/>
                <a:cs typeface="Times New Roman" pitchFamily="18" charset="0"/>
              </a:rPr>
              <a:t>2. Năng lực </a:t>
            </a:r>
            <a:endParaRPr lang="en-US" dirty="0" smtClean="0">
              <a:latin typeface="Times New Roman" pitchFamily="18" charset="0"/>
              <a:cs typeface="Times New Roman" pitchFamily="18" charset="0"/>
            </a:endParaRPr>
          </a:p>
          <a:p>
            <a:r>
              <a:rPr lang="vi-VN" b="1" i="1" dirty="0" smtClean="0">
                <a:latin typeface="Times New Roman" pitchFamily="18" charset="0"/>
                <a:cs typeface="Times New Roman" pitchFamily="18" charset="0"/>
              </a:rPr>
              <a:t>- Năng lực chung:</a:t>
            </a:r>
            <a:endParaRPr lang="en-US" dirty="0" smtClean="0">
              <a:latin typeface="Times New Roman" pitchFamily="18" charset="0"/>
              <a:cs typeface="Times New Roman" pitchFamily="18" charset="0"/>
            </a:endParaRPr>
          </a:p>
          <a:p>
            <a:pPr lvl="0"/>
            <a:r>
              <a:rPr lang="vi-VN" dirty="0" smtClean="0">
                <a:latin typeface="Times New Roman" pitchFamily="18" charset="0"/>
                <a:cs typeface="Times New Roman" pitchFamily="18" charset="0"/>
              </a:rPr>
              <a:t>Hình thành, phát triển năng lực tự chủ và tự học: thông qua việc đọc thông tin trong SGK, quan sát các tranh, ảnh.</a:t>
            </a:r>
            <a:endParaRPr lang="en-US" dirty="0" smtClean="0">
              <a:latin typeface="Times New Roman" pitchFamily="18" charset="0"/>
              <a:cs typeface="Times New Roman" pitchFamily="18" charset="0"/>
            </a:endParaRPr>
          </a:p>
          <a:p>
            <a:pPr lvl="0"/>
            <a:r>
              <a:rPr lang="vi-VN" dirty="0" smtClean="0">
                <a:latin typeface="Times New Roman" pitchFamily="18" charset="0"/>
                <a:cs typeface="Times New Roman" pitchFamily="18" charset="0"/>
              </a:rPr>
              <a:t>Hình thành, phát triển năng lực giao tiếp và hợp tác: thông qua các hoạt động nhóm để thực hiện kĩ thuật giao cầu.</a:t>
            </a:r>
            <a:endParaRPr lang="en-US" dirty="0" smtClean="0">
              <a:latin typeface="Times New Roman" pitchFamily="18" charset="0"/>
              <a:cs typeface="Times New Roman" pitchFamily="18" charset="0"/>
            </a:endParaRPr>
          </a:p>
          <a:p>
            <a:pPr lvl="0"/>
            <a:r>
              <a:rPr lang="vi-VN" dirty="0" smtClean="0">
                <a:latin typeface="Times New Roman" pitchFamily="18" charset="0"/>
                <a:cs typeface="Times New Roman" pitchFamily="18" charset="0"/>
              </a:rPr>
              <a:t>Hình thành, phát triển năng lực giải quyết vấn đề và sáng tạo: thông qua các hoạt động luyện tập, trò chơi, thi đấu và vận dụng linh hoạt các phương pháp tập luyện</a:t>
            </a:r>
            <a:endParaRPr lang="en-US" dirty="0" smtClean="0">
              <a:latin typeface="Times New Roman" pitchFamily="18" charset="0"/>
              <a:cs typeface="Times New Roman" pitchFamily="18" charset="0"/>
            </a:endParaRPr>
          </a:p>
          <a:p>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Năng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lực</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riêng</a:t>
            </a:r>
            <a:r>
              <a:rPr lang="en-US" b="1" i="1"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lvl="0"/>
            <a:r>
              <a:rPr lang="en-US" dirty="0" err="1" smtClean="0">
                <a:latin typeface="Times New Roman" pitchFamily="18" charset="0"/>
                <a:cs typeface="Times New Roman" pitchFamily="18" charset="0"/>
              </a:rPr>
              <a:t>Thực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được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kĩ</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thuật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giao</a:t>
            </a:r>
            <a:r>
              <a:rPr lang="vi-VN" dirty="0" smtClean="0">
                <a:latin typeface="Times New Roman" pitchFamily="18" charset="0"/>
                <a:cs typeface="Times New Roman" pitchFamily="18" charset="0"/>
              </a:rPr>
              <a:t> cầu.</a:t>
            </a:r>
            <a:endParaRPr lang="en-US" dirty="0" smtClean="0">
              <a:latin typeface="Times New Roman" pitchFamily="18" charset="0"/>
              <a:cs typeface="Times New Roman" pitchFamily="18" charset="0"/>
            </a:endParaRPr>
          </a:p>
          <a:p>
            <a:pPr lvl="0"/>
            <a:r>
              <a:rPr lang="en-US" dirty="0" err="1" smtClean="0">
                <a:latin typeface="Times New Roman" pitchFamily="18" charset="0"/>
                <a:cs typeface="Times New Roman" pitchFamily="18" charset="0"/>
              </a:rPr>
              <a:t>Biết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điều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chỉnh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sửa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động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qua </a:t>
            </a:r>
            <a:r>
              <a:rPr lang="en-US" dirty="0" err="1" smtClean="0">
                <a:latin typeface="Times New Roman" pitchFamily="18" charset="0"/>
                <a:cs typeface="Times New Roman" pitchFamily="18" charset="0"/>
              </a:rPr>
              <a:t>nghe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luyện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bản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thân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tổ</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nhóm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phán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đoán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xử</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lí</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tình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huống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linh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phối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hợp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được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với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đồng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đội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trong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luyện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đấu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cầu</a:t>
            </a:r>
            <a:r>
              <a:rPr lang="vi-VN" dirty="0" smtClean="0">
                <a:latin typeface="Times New Roman" pitchFamily="18" charset="0"/>
                <a:cs typeface="Times New Roman" pitchFamily="18" charset="0"/>
              </a:rPr>
              <a:t> lông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vận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dụng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được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những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kiến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thức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đã</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học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rèn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luyện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nâng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cao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khả</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năng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bóng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triển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lực</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3. </a:t>
            </a:r>
            <a:r>
              <a:rPr lang="en-US" b="1" dirty="0" err="1" smtClean="0">
                <a:latin typeface="Times New Roman" pitchFamily="18" charset="0"/>
                <a:cs typeface="Times New Roman" pitchFamily="18" charset="0"/>
              </a:rPr>
              <a:t>Phẩmchất</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ý </a:t>
            </a:r>
            <a:r>
              <a:rPr lang="en-US" dirty="0" err="1" smtClean="0">
                <a:latin typeface="Times New Roman" pitchFamily="18" charset="0"/>
                <a:cs typeface="Times New Roman" pitchFamily="18" charset="0"/>
              </a:rPr>
              <a:t>thức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thần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trong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luyện</a:t>
            </a:r>
            <a:r>
              <a:rPr lang="en-US" dirty="0" smtClean="0">
                <a:latin typeface="Times New Roman" pitchFamily="18" charset="0"/>
                <a:cs typeface="Times New Roman" pitchFamily="18" charset="0"/>
              </a:rPr>
              <a:t>.</a:t>
            </a:r>
          </a:p>
          <a:p>
            <a:r>
              <a:rPr lang="vi-VN" dirty="0" smtClean="0">
                <a:latin typeface="Times New Roman" pitchFamily="18" charset="0"/>
                <a:cs typeface="Times New Roman" pitchFamily="18" charset="0"/>
              </a:rPr>
              <a:t>- Có ý thức đoàn kết và giúp đỡ bạn trong tập luyện.</a:t>
            </a:r>
            <a:endParaRPr lang="en-US" dirty="0" smtClean="0">
              <a:latin typeface="Times New Roman" pitchFamily="18" charset="0"/>
              <a:cs typeface="Times New Roman" pitchFamily="18" charset="0"/>
            </a:endParaRPr>
          </a:p>
          <a:p>
            <a:endParaRPr lang="en-US" dirty="0" smtClean="0"/>
          </a:p>
          <a:p>
            <a:endParaRPr lang="en-US" dirty="0"/>
          </a:p>
        </p:txBody>
      </p:sp>
    </p:spTree>
    <p:extLst>
      <p:ext uri="{BB962C8B-B14F-4D97-AF65-F5344CB8AC3E}">
        <p14:creationId xmlns:p14="http://schemas.microsoft.com/office/powerpoint/2010/main" val="212248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8229600" cy="2664296"/>
          </a:xfrm>
        </p:spPr>
        <p:txBody>
          <a:bodyPr>
            <a:normAutofit/>
          </a:bodyPr>
          <a:lstStyle/>
          <a:p>
            <a:pPr algn="l"/>
            <a:r>
              <a:rPr lang="vi-VN" sz="1400" b="1" dirty="0"/>
              <a:t>II. THIẾT BỊ DẠY HỌC VÀ HỌC LIỆU</a:t>
            </a:r>
            <a:r>
              <a:rPr lang="en-US" sz="1400" dirty="0"/>
              <a:t/>
            </a:r>
            <a:br>
              <a:rPr lang="en-US" sz="1400" dirty="0"/>
            </a:br>
            <a:r>
              <a:rPr lang="vi-VN" sz="1400" b="1" dirty="0"/>
              <a:t>1. Đối với giáo viên</a:t>
            </a:r>
            <a:r>
              <a:rPr lang="en-US" sz="1400" dirty="0"/>
              <a:t/>
            </a:r>
            <a:br>
              <a:rPr lang="en-US" sz="1400" dirty="0"/>
            </a:br>
            <a:r>
              <a:rPr lang="vi-VN" sz="1400" dirty="0"/>
              <a:t>- Tranh, ảnh, video kĩ thuật giao cầu(nếu có).</a:t>
            </a:r>
            <a:r>
              <a:rPr lang="en-US" sz="1400" dirty="0"/>
              <a:t/>
            </a:r>
            <a:br>
              <a:rPr lang="en-US" sz="1400" dirty="0"/>
            </a:br>
            <a:r>
              <a:rPr lang="vi-VN" sz="1400" dirty="0"/>
              <a:t>- Vợt cầu lông và cầu theo tiêu chuẩn để tập luyện. </a:t>
            </a:r>
            <a:r>
              <a:rPr lang="en-US" sz="1400" dirty="0"/>
              <a:t/>
            </a:r>
            <a:br>
              <a:rPr lang="en-US" sz="1400" dirty="0"/>
            </a:br>
            <a:r>
              <a:rPr lang="vi-VN" sz="1400" dirty="0"/>
              <a:t>- Sân cầu lông tiêu chuẩn hoặc mặt sân bằng phẳng, cọc mốc để tập luyện các bài tập.</a:t>
            </a:r>
            <a:r>
              <a:rPr lang="en-US" sz="1400" dirty="0"/>
              <a:t/>
            </a:r>
            <a:br>
              <a:rPr lang="en-US" sz="1400" dirty="0"/>
            </a:br>
            <a:r>
              <a:rPr lang="vi-VN" sz="1400" dirty="0"/>
              <a:t>- Còi để điều khiển các hoạt động tập luyện và trò chơi.</a:t>
            </a:r>
            <a:r>
              <a:rPr lang="en-US" sz="1400" dirty="0"/>
              <a:t/>
            </a:r>
            <a:br>
              <a:rPr lang="en-US" sz="1400" dirty="0"/>
            </a:br>
            <a:r>
              <a:rPr lang="vi-VN" sz="1400" b="1" dirty="0"/>
              <a:t>2. Đối với học sinh</a:t>
            </a:r>
            <a:r>
              <a:rPr lang="en-US" sz="1400" dirty="0"/>
              <a:t/>
            </a:r>
            <a:br>
              <a:rPr lang="en-US" sz="1400" dirty="0"/>
            </a:br>
            <a:r>
              <a:rPr lang="vi-VN" sz="1400" dirty="0"/>
              <a:t>- SGK.</a:t>
            </a:r>
            <a:r>
              <a:rPr lang="en-US" sz="1400" dirty="0"/>
              <a:t/>
            </a:r>
            <a:br>
              <a:rPr lang="en-US" sz="1400" dirty="0"/>
            </a:br>
            <a:r>
              <a:rPr lang="vi-VN" sz="1400" dirty="0"/>
              <a:t>- Dụng cụ học tập theo yêu cầu của GV. </a:t>
            </a:r>
            <a:r>
              <a:rPr lang="en-US" sz="1400" dirty="0"/>
              <a:t/>
            </a:r>
            <a:br>
              <a:rPr lang="en-US" sz="1400" dirty="0"/>
            </a:br>
            <a:endParaRPr lang="en-US" sz="1400" dirty="0">
              <a:latin typeface="Times New Roman" pitchFamily="18" charset="0"/>
              <a:cs typeface="Times New Roman" pitchFamily="18" charset="0"/>
            </a:endParaRPr>
          </a:p>
        </p:txBody>
      </p:sp>
      <p:sp>
        <p:nvSpPr>
          <p:cNvPr id="4" name="TextBox 3"/>
          <p:cNvSpPr txBox="1"/>
          <p:nvPr/>
        </p:nvSpPr>
        <p:spPr>
          <a:xfrm>
            <a:off x="827584" y="2521137"/>
            <a:ext cx="7344816" cy="4031873"/>
          </a:xfrm>
          <a:prstGeom prst="rect">
            <a:avLst/>
          </a:prstGeom>
          <a:noFill/>
        </p:spPr>
        <p:txBody>
          <a:bodyPr wrap="square" rtlCol="0">
            <a:spAutoFit/>
          </a:bodyPr>
          <a:lstStyle/>
          <a:p>
            <a:r>
              <a:rPr lang="vi-VN" sz="1400" b="1" dirty="0">
                <a:latin typeface="+mj-lt"/>
              </a:rPr>
              <a:t>III. TIẾN TRÌNH DẠY HỌC</a:t>
            </a:r>
            <a:endParaRPr lang="en-US" sz="1400" dirty="0">
              <a:latin typeface="+mj-lt"/>
            </a:endParaRPr>
          </a:p>
          <a:p>
            <a:r>
              <a:rPr lang="vi-VN" sz="1400" b="1" dirty="0" smtClean="0">
                <a:latin typeface="+mj-lt"/>
                <a:cs typeface="Times New Roman" pitchFamily="18" charset="0"/>
              </a:rPr>
              <a:t>A</a:t>
            </a:r>
            <a:r>
              <a:rPr lang="vi-VN" sz="1400" b="1" dirty="0">
                <a:latin typeface="+mj-lt"/>
                <a:cs typeface="Times New Roman" pitchFamily="18" charset="0"/>
              </a:rPr>
              <a:t>. HOẠT ĐỘNG KHỞI ĐỘNG</a:t>
            </a:r>
            <a:endParaRPr lang="en-US" sz="1400" dirty="0">
              <a:latin typeface="+mj-lt"/>
              <a:cs typeface="Times New Roman" pitchFamily="18" charset="0"/>
            </a:endParaRPr>
          </a:p>
          <a:p>
            <a:r>
              <a:rPr lang="vi-VN" sz="1400" b="1" dirty="0">
                <a:latin typeface="+mj-lt"/>
                <a:cs typeface="Times New Roman" pitchFamily="18" charset="0"/>
              </a:rPr>
              <a:t>a. Mục tiêu: </a:t>
            </a:r>
            <a:r>
              <a:rPr lang="vi-VN" sz="1400" dirty="0">
                <a:latin typeface="+mj-lt"/>
                <a:cs typeface="Times New Roman" pitchFamily="18" charset="0"/>
              </a:rPr>
              <a:t>Tạo tâm thế hứng thú cho học sinh và từng bước làm quen bài học.</a:t>
            </a:r>
            <a:endParaRPr lang="en-US" sz="1400" dirty="0">
              <a:latin typeface="+mj-lt"/>
              <a:cs typeface="Times New Roman" pitchFamily="18" charset="0"/>
            </a:endParaRPr>
          </a:p>
          <a:p>
            <a:r>
              <a:rPr lang="vi-VN" sz="1400" b="1" dirty="0">
                <a:latin typeface="+mj-lt"/>
                <a:cs typeface="Times New Roman" pitchFamily="18" charset="0"/>
              </a:rPr>
              <a:t>b. Nội dung: </a:t>
            </a:r>
            <a:r>
              <a:rPr lang="vi-VN" sz="1400" dirty="0">
                <a:latin typeface="+mj-lt"/>
                <a:cs typeface="Times New Roman" pitchFamily="18" charset="0"/>
              </a:rPr>
              <a:t>GV trình bày vấn đề, HS lắng nghe và thực hiện động tác khởi động.</a:t>
            </a:r>
            <a:endParaRPr lang="en-US" sz="1400" dirty="0">
              <a:latin typeface="+mj-lt"/>
              <a:cs typeface="Times New Roman" pitchFamily="18" charset="0"/>
            </a:endParaRPr>
          </a:p>
          <a:p>
            <a:r>
              <a:rPr lang="vi-VN" sz="1400" b="1" dirty="0">
                <a:latin typeface="+mj-lt"/>
                <a:cs typeface="Times New Roman" pitchFamily="18" charset="0"/>
              </a:rPr>
              <a:t>c. Sản phẩm học tập: </a:t>
            </a:r>
            <a:r>
              <a:rPr lang="vi-VN" sz="1400" dirty="0">
                <a:latin typeface="+mj-lt"/>
                <a:cs typeface="Times New Roman" pitchFamily="18" charset="0"/>
              </a:rPr>
              <a:t>HS lắng nghe và tiếp thu kiến thức.</a:t>
            </a:r>
            <a:endParaRPr lang="en-US" sz="1400" dirty="0">
              <a:latin typeface="+mj-lt"/>
              <a:cs typeface="Times New Roman" pitchFamily="18" charset="0"/>
            </a:endParaRPr>
          </a:p>
          <a:p>
            <a:r>
              <a:rPr lang="vi-VN" sz="1400" b="1" dirty="0">
                <a:latin typeface="+mj-lt"/>
                <a:cs typeface="Times New Roman" pitchFamily="18" charset="0"/>
              </a:rPr>
              <a:t>d. Tổ chức thực hiện: </a:t>
            </a:r>
            <a:endParaRPr lang="en-US" sz="1400" dirty="0">
              <a:latin typeface="+mj-lt"/>
              <a:cs typeface="Times New Roman" pitchFamily="18" charset="0"/>
            </a:endParaRPr>
          </a:p>
          <a:p>
            <a:r>
              <a:rPr lang="vi-VN" sz="1400" b="1" dirty="0">
                <a:latin typeface="+mj-lt"/>
                <a:cs typeface="Times New Roman" pitchFamily="18" charset="0"/>
              </a:rPr>
              <a:t>Bước 1: GV chuyển giao nhiệm vụ học tập</a:t>
            </a:r>
            <a:endParaRPr lang="en-US" sz="1400" dirty="0">
              <a:latin typeface="+mj-lt"/>
              <a:cs typeface="Times New Roman" pitchFamily="18" charset="0"/>
            </a:endParaRPr>
          </a:p>
          <a:p>
            <a:r>
              <a:rPr lang="vi-VN" sz="1400" dirty="0">
                <a:latin typeface="+mj-lt"/>
                <a:cs typeface="Times New Roman" pitchFamily="18" charset="0"/>
              </a:rPr>
              <a:t>- GV cho HS khởi động chung (bài tập tay không, khởi động các khớp và bài tập căng cơ) và khởi động chuyên môn (tại chỗ xoay khớp cổ tay, vai với vợt và lăng vợt phải, trái; di chuyển một bước, nhiều bước; tâng cầu bằng vợt tại chỗ và di chuyển).</a:t>
            </a:r>
            <a:endParaRPr lang="en-US" sz="1400" dirty="0">
              <a:latin typeface="+mj-lt"/>
              <a:cs typeface="Times New Roman" pitchFamily="18" charset="0"/>
            </a:endParaRPr>
          </a:p>
          <a:p>
            <a:r>
              <a:rPr lang="vi-VN" sz="1400" b="1" dirty="0">
                <a:latin typeface="+mj-lt"/>
                <a:cs typeface="Times New Roman" pitchFamily="18" charset="0"/>
              </a:rPr>
              <a:t>Bước 2: HS thực hiện nhiệm vụ học tập</a:t>
            </a:r>
            <a:endParaRPr lang="en-US" sz="1400" dirty="0">
              <a:latin typeface="+mj-lt"/>
              <a:cs typeface="Times New Roman" pitchFamily="18" charset="0"/>
            </a:endParaRPr>
          </a:p>
          <a:p>
            <a:r>
              <a:rPr lang="vi-VN" sz="1400" dirty="0">
                <a:latin typeface="+mj-lt"/>
                <a:cs typeface="Times New Roman" pitchFamily="18" charset="0"/>
              </a:rPr>
              <a:t>- HS tiếp nhận nhiệm vụ và thực hiện khởi động.</a:t>
            </a:r>
            <a:endParaRPr lang="en-US" sz="1400" dirty="0">
              <a:latin typeface="+mj-lt"/>
              <a:cs typeface="Times New Roman" pitchFamily="18" charset="0"/>
            </a:endParaRPr>
          </a:p>
          <a:p>
            <a:r>
              <a:rPr lang="vi-VN" sz="1400" b="1" dirty="0">
                <a:latin typeface="+mj-lt"/>
                <a:cs typeface="Times New Roman" pitchFamily="18" charset="0"/>
              </a:rPr>
              <a:t>Bước 3, 4: Báo cáo, đánh giá kết quả thực hiện hoạt động</a:t>
            </a:r>
            <a:endParaRPr lang="en-US" sz="1400" dirty="0">
              <a:latin typeface="+mj-lt"/>
              <a:cs typeface="Times New Roman" pitchFamily="18" charset="0"/>
            </a:endParaRPr>
          </a:p>
          <a:p>
            <a:r>
              <a:rPr lang="vi-VN" sz="1400" dirty="0">
                <a:latin typeface="+mj-lt"/>
                <a:cs typeface="Times New Roman" pitchFamily="18" charset="0"/>
              </a:rPr>
              <a:t>- GV nhận xét phần khởi động của HS.</a:t>
            </a:r>
            <a:endParaRPr lang="en-US" sz="1400" dirty="0">
              <a:latin typeface="+mj-lt"/>
              <a:cs typeface="Times New Roman" pitchFamily="18" charset="0"/>
            </a:endParaRPr>
          </a:p>
          <a:p>
            <a:r>
              <a:rPr lang="vi-VN" sz="1400" dirty="0">
                <a:latin typeface="+mj-lt"/>
                <a:cs typeface="Times New Roman" pitchFamily="18" charset="0"/>
              </a:rPr>
              <a:t>- GV dẫn dắt vào bài học: </a:t>
            </a:r>
            <a:endParaRPr lang="en-US" sz="1400" dirty="0">
              <a:latin typeface="+mj-lt"/>
              <a:cs typeface="Times New Roman" pitchFamily="18" charset="0"/>
            </a:endParaRPr>
          </a:p>
          <a:p>
            <a:r>
              <a:rPr lang="vi-VN" sz="1400" i="1" dirty="0">
                <a:latin typeface="+mj-lt"/>
                <a:cs typeface="Times New Roman" pitchFamily="18" charset="0"/>
              </a:rPr>
              <a:t>- GV đặt vấn đề: </a:t>
            </a:r>
            <a:r>
              <a:rPr lang="vi-VN" sz="1400" dirty="0">
                <a:latin typeface="+mj-lt"/>
                <a:cs typeface="Times New Roman" pitchFamily="18" charset="0"/>
              </a:rPr>
              <a:t>Để nắm được các kiến thức lý thuyết và vận dụng chính xác, chúng ta cùng vào bài học </a:t>
            </a:r>
            <a:r>
              <a:rPr lang="vi-VN" sz="1400" b="1" dirty="0">
                <a:latin typeface="+mj-lt"/>
                <a:cs typeface="Times New Roman" pitchFamily="18" charset="0"/>
              </a:rPr>
              <a:t>– Bài 1: Kỹ thuật giao cầu.</a:t>
            </a:r>
            <a:endParaRPr lang="en-US" sz="1400" dirty="0">
              <a:latin typeface="+mj-lt"/>
              <a:cs typeface="Times New Roman" pitchFamily="18" charset="0"/>
            </a:endParaRPr>
          </a:p>
          <a:p>
            <a:endParaRPr lang="en-US" sz="1400" dirty="0">
              <a:latin typeface="Times New Roman" pitchFamily="18" charset="0"/>
              <a:cs typeface="Times New Roman" pitchFamily="18" charset="0"/>
            </a:endParaRPr>
          </a:p>
        </p:txBody>
      </p:sp>
      <p:pic>
        <p:nvPicPr>
          <p:cNvPr id="5" name="image17.png"/>
          <p:cNvPicPr/>
          <p:nvPr/>
        </p:nvPicPr>
        <p:blipFill>
          <a:blip r:embed="rId2" cstate="print">
            <a:extLst>
              <a:ext uri="{28A0092B-C50C-407E-A947-70E740481C1C}">
                <a14:useLocalDpi xmlns:a14="http://schemas.microsoft.com/office/drawing/2010/main" val="0"/>
              </a:ext>
            </a:extLst>
          </a:blip>
          <a:srcRect/>
          <a:stretch>
            <a:fillRect/>
          </a:stretch>
        </p:blipFill>
        <p:spPr>
          <a:xfrm>
            <a:off x="7092280" y="2477775"/>
            <a:ext cx="1944217" cy="1510030"/>
          </a:xfrm>
          <a:prstGeom prst="rect">
            <a:avLst/>
          </a:prstGeom>
          <a:ln/>
        </p:spPr>
      </p:pic>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6084168" y="4537074"/>
            <a:ext cx="1305173" cy="1180083"/>
          </a:xfrm>
          <a:prstGeom prst="rect">
            <a:avLst/>
          </a:prstGeom>
        </p:spPr>
      </p:pic>
    </p:spTree>
    <p:extLst>
      <p:ext uri="{BB962C8B-B14F-4D97-AF65-F5344CB8AC3E}">
        <p14:creationId xmlns:p14="http://schemas.microsoft.com/office/powerpoint/2010/main" val="853012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88640"/>
            <a:ext cx="8136904" cy="1384995"/>
          </a:xfrm>
          <a:prstGeom prst="rect">
            <a:avLst/>
          </a:prstGeom>
        </p:spPr>
        <p:txBody>
          <a:bodyPr wrap="square">
            <a:spAutoFit/>
          </a:bodyPr>
          <a:lstStyle/>
          <a:p>
            <a:r>
              <a:rPr lang="vi-VN" sz="1400" b="1" dirty="0">
                <a:latin typeface="Times New Roman" pitchFamily="18" charset="0"/>
                <a:cs typeface="Times New Roman" pitchFamily="18" charset="0"/>
              </a:rPr>
              <a:t>B. HOẠT ĐỘNG HÌNH THÀNH KIẾN THỨC</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Hoạt động 1: Kỹ thuật giao cầu trái tay</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a. Mục tiêu: </a:t>
            </a:r>
            <a:r>
              <a:rPr lang="vi-VN" sz="1400" dirty="0">
                <a:latin typeface="Times New Roman" pitchFamily="18" charset="0"/>
                <a:cs typeface="Times New Roman" pitchFamily="18" charset="0"/>
              </a:rPr>
              <a:t>HS hiểu và thực hiện được kỹ thuật giao cầu trái tay.</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 Nội dung: </a:t>
            </a:r>
            <a:r>
              <a:rPr lang="vi-VN" sz="1400" dirty="0">
                <a:latin typeface="Times New Roman" pitchFamily="18" charset="0"/>
                <a:cs typeface="Times New Roman" pitchFamily="18" charset="0"/>
              </a:rPr>
              <a:t>kĩ thuật giao cầu trái tay (SGK trang 30 – 31)</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c. Sản phẩm học tập:</a:t>
            </a:r>
            <a:r>
              <a:rPr lang="vi-VN" sz="1400" dirty="0">
                <a:latin typeface="Times New Roman" pitchFamily="18" charset="0"/>
                <a:cs typeface="Times New Roman" pitchFamily="18" charset="0"/>
              </a:rPr>
              <a:t>kĩ thuật giao cầu trái tay.</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d. Tổ chức thực hiện:  </a:t>
            </a:r>
            <a:endParaRPr lang="en-US" sz="1400" dirty="0">
              <a:latin typeface="Times New Roman" pitchFamily="18" charset="0"/>
              <a:cs typeface="Times New Roma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317913034"/>
              </p:ext>
            </p:extLst>
          </p:nvPr>
        </p:nvGraphicFramePr>
        <p:xfrm>
          <a:off x="395535" y="1700808"/>
          <a:ext cx="7992888" cy="4847678"/>
        </p:xfrm>
        <a:graphic>
          <a:graphicData uri="http://schemas.openxmlformats.org/drawingml/2006/table">
            <a:tbl>
              <a:tblPr bandRow="1">
                <a:tableStyleId>{5C22544A-7EE6-4342-B048-85BDC9FD1C3A}</a:tableStyleId>
              </a:tblPr>
              <a:tblGrid>
                <a:gridCol w="4541975"/>
                <a:gridCol w="733154"/>
                <a:gridCol w="733154"/>
                <a:gridCol w="1984605"/>
              </a:tblGrid>
              <a:tr h="123391">
                <a:tc rowSpan="2">
                  <a:txBody>
                    <a:bodyPr/>
                    <a:lstStyle/>
                    <a:p>
                      <a:pPr algn="ctr">
                        <a:lnSpc>
                          <a:spcPct val="107000"/>
                        </a:lnSpc>
                        <a:spcAft>
                          <a:spcPts val="0"/>
                        </a:spcAft>
                      </a:pPr>
                      <a:r>
                        <a:rPr lang="vi-VN" sz="1100" dirty="0">
                          <a:effectLst/>
                          <a:latin typeface="Times New Roman" pitchFamily="18" charset="0"/>
                          <a:cs typeface="Times New Roman" pitchFamily="18" charset="0"/>
                        </a:rPr>
                        <a:t>HOẠT ĐỘNG CỦA GV – HS</a:t>
                      </a:r>
                      <a:endParaRPr lang="en-US" sz="1100" dirty="0">
                        <a:effectLst/>
                        <a:latin typeface="Times New Roman" pitchFamily="18" charset="0"/>
                        <a:ea typeface="Calibri"/>
                        <a:cs typeface="Times New Roman" pitchFamily="18" charset="0"/>
                      </a:endParaRPr>
                    </a:p>
                  </a:txBody>
                  <a:tcPr marL="24616" marR="24616" marT="0" marB="0"/>
                </a:tc>
                <a:tc gridSpan="2">
                  <a:txBody>
                    <a:bodyPr/>
                    <a:lstStyle/>
                    <a:p>
                      <a:pPr algn="ctr">
                        <a:lnSpc>
                          <a:spcPct val="107000"/>
                        </a:lnSpc>
                        <a:spcAft>
                          <a:spcPts val="0"/>
                        </a:spcAft>
                      </a:pPr>
                      <a:r>
                        <a:rPr lang="en-US" sz="1100">
                          <a:effectLst/>
                          <a:latin typeface="Times New Roman" pitchFamily="18" charset="0"/>
                          <a:cs typeface="Times New Roman" pitchFamily="18" charset="0"/>
                        </a:rPr>
                        <a:t>LƯỢNG VẬN ĐỘNG</a:t>
                      </a:r>
                      <a:endParaRPr lang="en-US" sz="1100">
                        <a:effectLst/>
                        <a:latin typeface="Times New Roman" pitchFamily="18" charset="0"/>
                        <a:ea typeface="Calibri"/>
                        <a:cs typeface="Times New Roman" pitchFamily="18" charset="0"/>
                      </a:endParaRPr>
                    </a:p>
                  </a:txBody>
                  <a:tcPr marL="24616" marR="24616" marT="0" marB="0"/>
                </a:tc>
                <a:tc hMerge="1">
                  <a:txBody>
                    <a:bodyPr/>
                    <a:lstStyle/>
                    <a:p>
                      <a:endParaRPr lang="en-US"/>
                    </a:p>
                  </a:txBody>
                  <a:tcPr/>
                </a:tc>
                <a:tc rowSpan="2">
                  <a:txBody>
                    <a:bodyPr/>
                    <a:lstStyle/>
                    <a:p>
                      <a:pPr algn="ctr">
                        <a:lnSpc>
                          <a:spcPct val="107000"/>
                        </a:lnSpc>
                        <a:spcAft>
                          <a:spcPts val="0"/>
                        </a:spcAft>
                      </a:pPr>
                      <a:r>
                        <a:rPr lang="en-US" sz="1100">
                          <a:effectLst/>
                          <a:latin typeface="Times New Roman" pitchFamily="18" charset="0"/>
                          <a:cs typeface="Times New Roman" pitchFamily="18" charset="0"/>
                        </a:rPr>
                        <a:t>DỰ KIẾN SẢN PHẨM</a:t>
                      </a:r>
                      <a:endParaRPr lang="en-US" sz="1100">
                        <a:effectLst/>
                        <a:latin typeface="Times New Roman" pitchFamily="18" charset="0"/>
                        <a:ea typeface="Calibri"/>
                        <a:cs typeface="Times New Roman" pitchFamily="18" charset="0"/>
                      </a:endParaRPr>
                    </a:p>
                  </a:txBody>
                  <a:tcPr marL="24616" marR="24616" marT="0" marB="0"/>
                </a:tc>
              </a:tr>
              <a:tr h="123391">
                <a:tc vMerge="1">
                  <a:txBody>
                    <a:bodyPr/>
                    <a:lstStyle/>
                    <a:p>
                      <a:endParaRPr lang="en-US"/>
                    </a:p>
                  </a:txBody>
                  <a:tcPr/>
                </a:tc>
                <a:tc>
                  <a:txBody>
                    <a:bodyPr/>
                    <a:lstStyle/>
                    <a:p>
                      <a:pPr algn="ctr">
                        <a:lnSpc>
                          <a:spcPct val="107000"/>
                        </a:lnSpc>
                        <a:spcAft>
                          <a:spcPts val="0"/>
                        </a:spcAft>
                      </a:pPr>
                      <a:r>
                        <a:rPr lang="en-US" sz="1100">
                          <a:effectLst/>
                          <a:latin typeface="Times New Roman" pitchFamily="18" charset="0"/>
                          <a:cs typeface="Times New Roman" pitchFamily="18" charset="0"/>
                        </a:rPr>
                        <a:t>TG</a:t>
                      </a:r>
                      <a:endParaRPr lang="en-US" sz="1100">
                        <a:effectLst/>
                        <a:latin typeface="Times New Roman" pitchFamily="18" charset="0"/>
                        <a:ea typeface="Calibri"/>
                        <a:cs typeface="Times New Roman" pitchFamily="18" charset="0"/>
                      </a:endParaRPr>
                    </a:p>
                  </a:txBody>
                  <a:tcPr marL="24616" marR="24616" marT="0" marB="0"/>
                </a:tc>
                <a:tc>
                  <a:txBody>
                    <a:bodyPr/>
                    <a:lstStyle/>
                    <a:p>
                      <a:pPr algn="ctr">
                        <a:lnSpc>
                          <a:spcPct val="107000"/>
                        </a:lnSpc>
                        <a:spcAft>
                          <a:spcPts val="0"/>
                        </a:spcAft>
                      </a:pPr>
                      <a:r>
                        <a:rPr lang="en-US" sz="1100">
                          <a:effectLst/>
                          <a:latin typeface="Times New Roman" pitchFamily="18" charset="0"/>
                          <a:cs typeface="Times New Roman" pitchFamily="18" charset="0"/>
                        </a:rPr>
                        <a:t>SL</a:t>
                      </a:r>
                      <a:endParaRPr lang="en-US" sz="1100">
                        <a:effectLst/>
                        <a:latin typeface="Times New Roman" pitchFamily="18" charset="0"/>
                        <a:ea typeface="Calibri"/>
                        <a:cs typeface="Times New Roman" pitchFamily="18" charset="0"/>
                      </a:endParaRPr>
                    </a:p>
                  </a:txBody>
                  <a:tcPr marL="24616" marR="24616" marT="0" marB="0"/>
                </a:tc>
                <a:tc vMerge="1">
                  <a:txBody>
                    <a:bodyPr/>
                    <a:lstStyle/>
                    <a:p>
                      <a:endParaRPr lang="en-US"/>
                    </a:p>
                  </a:txBody>
                  <a:tcPr/>
                </a:tc>
              </a:tr>
              <a:tr h="4488902">
                <a:tc>
                  <a:txBody>
                    <a:bodyPr/>
                    <a:lstStyle/>
                    <a:p>
                      <a:pPr algn="just">
                        <a:lnSpc>
                          <a:spcPct val="107000"/>
                        </a:lnSpc>
                        <a:spcAft>
                          <a:spcPts val="0"/>
                        </a:spcAft>
                      </a:pPr>
                      <a:r>
                        <a:rPr lang="en-US" sz="1200" dirty="0" err="1">
                          <a:effectLst/>
                          <a:latin typeface="Times New Roman" pitchFamily="18" charset="0"/>
                          <a:cs typeface="Times New Roman" pitchFamily="18" charset="0"/>
                        </a:rPr>
                        <a:t>Bước</a:t>
                      </a:r>
                      <a:r>
                        <a:rPr lang="en-US" sz="1200" dirty="0">
                          <a:effectLst/>
                          <a:latin typeface="Times New Roman" pitchFamily="18" charset="0"/>
                          <a:cs typeface="Times New Roman" pitchFamily="18" charset="0"/>
                        </a:rPr>
                        <a:t> 1: GV </a:t>
                      </a:r>
                      <a:r>
                        <a:rPr lang="en-US" sz="1200" dirty="0" err="1">
                          <a:effectLst/>
                          <a:latin typeface="Times New Roman" pitchFamily="18" charset="0"/>
                          <a:cs typeface="Times New Roman" pitchFamily="18" charset="0"/>
                        </a:rPr>
                        <a:t>chuyểngiaonhiệmvụhọctập</a:t>
                      </a:r>
                      <a:endParaRPr lang="en-US" sz="1200" dirty="0">
                        <a:effectLst/>
                        <a:latin typeface="Times New Roman" pitchFamily="18" charset="0"/>
                        <a:cs typeface="Times New Roman" pitchFamily="18" charset="0"/>
                      </a:endParaRPr>
                    </a:p>
                    <a:p>
                      <a:pPr algn="just">
                        <a:lnSpc>
                          <a:spcPct val="107000"/>
                        </a:lnSpc>
                        <a:spcAft>
                          <a:spcPts val="0"/>
                        </a:spcAft>
                      </a:pPr>
                      <a:r>
                        <a:rPr lang="en-US" sz="1200" dirty="0">
                          <a:effectLst/>
                          <a:latin typeface="Times New Roman" pitchFamily="18" charset="0"/>
                          <a:cs typeface="Times New Roman" pitchFamily="18" charset="0"/>
                        </a:rPr>
                        <a:t>- GV </a:t>
                      </a:r>
                      <a:r>
                        <a:rPr lang="en-US" sz="1200" dirty="0" err="1">
                          <a:effectLst/>
                          <a:latin typeface="Times New Roman" pitchFamily="18" charset="0"/>
                          <a:cs typeface="Times New Roman" pitchFamily="18" charset="0"/>
                        </a:rPr>
                        <a:t>cho</a:t>
                      </a:r>
                      <a:r>
                        <a:rPr lang="en-US" sz="1200" dirty="0">
                          <a:effectLst/>
                          <a:latin typeface="Times New Roman" pitchFamily="18" charset="0"/>
                          <a:cs typeface="Times New Roman" pitchFamily="18" charset="0"/>
                        </a:rPr>
                        <a:t> HS </a:t>
                      </a:r>
                      <a:r>
                        <a:rPr lang="en-US" sz="1200" dirty="0" err="1">
                          <a:effectLst/>
                          <a:latin typeface="Times New Roman" pitchFamily="18" charset="0"/>
                          <a:cs typeface="Times New Roman" pitchFamily="18" charset="0"/>
                        </a:rPr>
                        <a:t>xemtranh</a:t>
                      </a:r>
                      <a:r>
                        <a:rPr lang="en-US" sz="1200" dirty="0">
                          <a:effectLst/>
                          <a:latin typeface="Times New Roman" pitchFamily="18" charset="0"/>
                          <a:cs typeface="Times New Roman" pitchFamily="18" charset="0"/>
                        </a:rPr>
                        <a:t>, </a:t>
                      </a:r>
                      <a:r>
                        <a:rPr lang="en-US" sz="1200" dirty="0" err="1">
                          <a:effectLst/>
                          <a:latin typeface="Times New Roman" pitchFamily="18" charset="0"/>
                          <a:cs typeface="Times New Roman" pitchFamily="18" charset="0"/>
                        </a:rPr>
                        <a:t>ảnh</a:t>
                      </a:r>
                      <a:r>
                        <a:rPr lang="en-US" sz="1200" dirty="0">
                          <a:effectLst/>
                          <a:latin typeface="Times New Roman" pitchFamily="18" charset="0"/>
                          <a:cs typeface="Times New Roman" pitchFamily="18" charset="0"/>
                        </a:rPr>
                        <a:t>, </a:t>
                      </a:r>
                      <a:r>
                        <a:rPr lang="en-US" sz="1200" dirty="0" err="1">
                          <a:effectLst/>
                          <a:latin typeface="Times New Roman" pitchFamily="18" charset="0"/>
                          <a:cs typeface="Times New Roman" pitchFamily="18" charset="0"/>
                        </a:rPr>
                        <a:t>kĩthuật</a:t>
                      </a:r>
                      <a:r>
                        <a:rPr lang="vi-VN" sz="1200" dirty="0">
                          <a:effectLst/>
                          <a:latin typeface="Times New Roman" pitchFamily="18" charset="0"/>
                          <a:cs typeface="Times New Roman" pitchFamily="18" charset="0"/>
                        </a:rPr>
                        <a:t>kĩ thuật giao cầu trái tay.</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 GV thị phạm và phân tích kỹ thuật giao cầu trái tay theo trình tự:</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 </a:t>
                      </a:r>
                      <a:r>
                        <a:rPr lang="vi-VN" sz="1200" u="sng" dirty="0">
                          <a:effectLst/>
                          <a:latin typeface="Times New Roman" pitchFamily="18" charset="0"/>
                          <a:cs typeface="Times New Roman" pitchFamily="18" charset="0"/>
                        </a:rPr>
                        <a:t>Chuẩn bị</a:t>
                      </a:r>
                      <a:r>
                        <a:rPr lang="vi-VN" sz="1200" dirty="0">
                          <a:effectLst/>
                          <a:latin typeface="Times New Roman" pitchFamily="18" charset="0"/>
                          <a:cs typeface="Times New Roman" pitchFamily="18" charset="0"/>
                        </a:rPr>
                        <a:t>: đứng chân trước chân sau, chân bên tay thuận ở phía trước, hai chân cách nhau khoảng 1 bàn chân; trọng tâm rơi vào chân trước, thân người hướng thẳng về hướng giao cầu. Tay không thuận cầm cầu ở phần cánh cầu, tay thuận cầm vợt, mặt vợt thấp hơn tay cầm vợt và ở phía sau quả cầu. Cẳng tay và cánh tay tạo thành 1 góc 90</a:t>
                      </a:r>
                      <a:r>
                        <a:rPr lang="vi-VN" sz="1200" baseline="30000" dirty="0">
                          <a:effectLst/>
                          <a:latin typeface="Times New Roman" pitchFamily="18" charset="0"/>
                          <a:cs typeface="Times New Roman" pitchFamily="18" charset="0"/>
                        </a:rPr>
                        <a:t>o</a:t>
                      </a:r>
                      <a:r>
                        <a:rPr lang="vi-VN" sz="1200" dirty="0">
                          <a:effectLst/>
                          <a:latin typeface="Times New Roman" pitchFamily="18" charset="0"/>
                          <a:cs typeface="Times New Roman" pitchFamily="18" charset="0"/>
                        </a:rPr>
                        <a:t>, khuỷu tay nâng cao đưa ra trước.</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 </a:t>
                      </a:r>
                      <a:r>
                        <a:rPr lang="vi-VN" sz="1200" u="sng" dirty="0">
                          <a:effectLst/>
                          <a:latin typeface="Times New Roman" pitchFamily="18" charset="0"/>
                          <a:cs typeface="Times New Roman" pitchFamily="18" charset="0"/>
                        </a:rPr>
                        <a:t>Thực hiện</a:t>
                      </a:r>
                      <a:r>
                        <a:rPr lang="vi-VN" sz="1200" dirty="0">
                          <a:effectLst/>
                          <a:latin typeface="Times New Roman" pitchFamily="18" charset="0"/>
                          <a:cs typeface="Times New Roman" pitchFamily="18" charset="0"/>
                        </a:rPr>
                        <a:t>: Tay không thuận thả cầu, đồng thời tay thuận đưa vợt ra sau bên tay không thuận, sau đó dùng lực cổ tay lăng vợt từ sau ra trước tiếp xúc đánh cầu đi. Vị trí tiếp xúc cầu ở phía trước, cách thân người 40 cm, không cao hơn 1,15 m so với mặt sân.</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smtClean="0">
                          <a:effectLst/>
                          <a:latin typeface="Times New Roman" pitchFamily="18" charset="0"/>
                          <a:cs typeface="Times New Roman" pitchFamily="18" charset="0"/>
                        </a:rPr>
                        <a:t>theo </a:t>
                      </a:r>
                      <a:r>
                        <a:rPr lang="vi-VN" sz="1200" dirty="0">
                          <a:effectLst/>
                          <a:latin typeface="Times New Roman" pitchFamily="18" charset="0"/>
                          <a:cs typeface="Times New Roman" pitchFamily="18" charset="0"/>
                        </a:rPr>
                        <a:t>dõi, tập theo. </a:t>
                      </a:r>
                      <a:endParaRPr lang="en-US" sz="1200" dirty="0">
                        <a:effectLst/>
                        <a:latin typeface="Times New Roman" pitchFamily="18" charset="0"/>
                        <a:cs typeface="Times New Roman" pitchFamily="18" charset="0"/>
                      </a:endParaRPr>
                    </a:p>
                  </a:txBody>
                  <a:tcPr marL="24616" marR="24616" marT="0" marB="0"/>
                </a:tc>
                <a:tc>
                  <a:txBody>
                    <a:bodyPr/>
                    <a:lstStyle/>
                    <a:p>
                      <a:pPr algn="just">
                        <a:lnSpc>
                          <a:spcPct val="107000"/>
                        </a:lnSpc>
                        <a:spcAft>
                          <a:spcPts val="0"/>
                        </a:spcAft>
                      </a:pPr>
                      <a:r>
                        <a:rPr lang="vi-VN" sz="1100" dirty="0">
                          <a:effectLst/>
                          <a:latin typeface="Times New Roman" pitchFamily="18" charset="0"/>
                          <a:cs typeface="Times New Roman" pitchFamily="18" charset="0"/>
                        </a:rPr>
                        <a:t> </a:t>
                      </a:r>
                      <a:endParaRPr lang="en-US" sz="1100" dirty="0">
                        <a:effectLst/>
                        <a:latin typeface="Times New Roman" pitchFamily="18" charset="0"/>
                        <a:ea typeface="Calibri"/>
                        <a:cs typeface="Times New Roman" pitchFamily="18" charset="0"/>
                      </a:endParaRPr>
                    </a:p>
                  </a:txBody>
                  <a:tcPr marL="24616" marR="24616" marT="0" marB="0"/>
                </a:tc>
                <a:tc>
                  <a:txBody>
                    <a:bodyPr/>
                    <a:lstStyle/>
                    <a:p>
                      <a:pPr algn="just">
                        <a:lnSpc>
                          <a:spcPct val="107000"/>
                        </a:lnSpc>
                        <a:spcAft>
                          <a:spcPts val="0"/>
                        </a:spcAft>
                      </a:pPr>
                      <a:r>
                        <a:rPr lang="vi-VN" sz="1100" dirty="0">
                          <a:effectLst/>
                          <a:latin typeface="Times New Roman" pitchFamily="18" charset="0"/>
                          <a:cs typeface="Times New Roman" pitchFamily="18" charset="0"/>
                        </a:rPr>
                        <a:t> </a:t>
                      </a:r>
                      <a:endParaRPr lang="en-US" sz="1100" dirty="0">
                        <a:effectLst/>
                        <a:latin typeface="Times New Roman" pitchFamily="18" charset="0"/>
                        <a:ea typeface="Calibri"/>
                        <a:cs typeface="Times New Roman" pitchFamily="18" charset="0"/>
                      </a:endParaRPr>
                    </a:p>
                  </a:txBody>
                  <a:tcPr marL="24616" marR="24616" marT="0" marB="0"/>
                </a:tc>
                <a:tc>
                  <a:txBody>
                    <a:bodyPr/>
                    <a:lstStyle/>
                    <a:p>
                      <a:pPr algn="just">
                        <a:lnSpc>
                          <a:spcPct val="107000"/>
                        </a:lnSpc>
                        <a:spcAft>
                          <a:spcPts val="0"/>
                        </a:spcAft>
                      </a:pPr>
                      <a:r>
                        <a:rPr lang="vi-VN" sz="1100" dirty="0">
                          <a:effectLst/>
                          <a:latin typeface="Times New Roman" pitchFamily="18" charset="0"/>
                          <a:cs typeface="Times New Roman" pitchFamily="18" charset="0"/>
                        </a:rPr>
                        <a:t>1. Kỹ thuật giao cầu trái tay </a:t>
                      </a:r>
                      <a:endParaRPr lang="en-US" sz="1100" dirty="0">
                        <a:effectLst/>
                        <a:latin typeface="Times New Roman" pitchFamily="18" charset="0"/>
                        <a:cs typeface="Times New Roman" pitchFamily="18" charset="0"/>
                      </a:endParaRPr>
                    </a:p>
                    <a:p>
                      <a:pPr algn="just">
                        <a:lnSpc>
                          <a:spcPct val="107000"/>
                        </a:lnSpc>
                        <a:spcAft>
                          <a:spcPts val="0"/>
                        </a:spcAft>
                      </a:pPr>
                      <a:r>
                        <a:rPr lang="vi-VN" sz="1100" dirty="0">
                          <a:effectLst/>
                          <a:latin typeface="Times New Roman" pitchFamily="18" charset="0"/>
                          <a:cs typeface="Times New Roman" pitchFamily="18" charset="0"/>
                        </a:rPr>
                        <a:t>SGK trang 30, 31</a:t>
                      </a:r>
                      <a:endParaRPr lang="en-US" sz="1100" dirty="0">
                        <a:effectLst/>
                        <a:latin typeface="Times New Roman" pitchFamily="18" charset="0"/>
                        <a:ea typeface="Calibri"/>
                        <a:cs typeface="Times New Roman" pitchFamily="18" charset="0"/>
                      </a:endParaRPr>
                    </a:p>
                  </a:txBody>
                  <a:tcPr marL="24616" marR="24616" marT="0" marB="0"/>
                </a:tc>
              </a:tr>
            </a:tbl>
          </a:graphicData>
        </a:graphic>
      </p:graphicFrame>
      <p:pic>
        <p:nvPicPr>
          <p:cNvPr id="1025"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941168"/>
            <a:ext cx="4068451" cy="1476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2853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205598455"/>
              </p:ext>
            </p:extLst>
          </p:nvPr>
        </p:nvGraphicFramePr>
        <p:xfrm>
          <a:off x="395536" y="332656"/>
          <a:ext cx="7776865" cy="5760640"/>
        </p:xfrm>
        <a:graphic>
          <a:graphicData uri="http://schemas.openxmlformats.org/drawingml/2006/table">
            <a:tbl>
              <a:tblPr bandRow="1">
                <a:tableStyleId>{5C22544A-7EE6-4342-B048-85BDC9FD1C3A}</a:tableStyleId>
              </a:tblPr>
              <a:tblGrid>
                <a:gridCol w="4122955"/>
                <a:gridCol w="776281"/>
                <a:gridCol w="776281"/>
                <a:gridCol w="2101348"/>
              </a:tblGrid>
              <a:tr h="225732">
                <a:tc rowSpan="2">
                  <a:txBody>
                    <a:bodyPr/>
                    <a:lstStyle/>
                    <a:p>
                      <a:pPr algn="ctr">
                        <a:lnSpc>
                          <a:spcPct val="107000"/>
                        </a:lnSpc>
                        <a:spcAft>
                          <a:spcPts val="0"/>
                        </a:spcAft>
                      </a:pPr>
                      <a:r>
                        <a:rPr lang="vi-VN" sz="1200" dirty="0">
                          <a:effectLst/>
                          <a:latin typeface="Times New Roman" pitchFamily="18" charset="0"/>
                          <a:cs typeface="Times New Roman" pitchFamily="18" charset="0"/>
                        </a:rPr>
                        <a:t>HOẠT ĐỘNG CỦA GV – HS</a:t>
                      </a:r>
                      <a:endParaRPr lang="en-US" sz="1200" dirty="0">
                        <a:effectLst/>
                        <a:latin typeface="Times New Roman" pitchFamily="18" charset="0"/>
                        <a:ea typeface="Calibri"/>
                        <a:cs typeface="Times New Roman" pitchFamily="18" charset="0"/>
                      </a:endParaRPr>
                    </a:p>
                  </a:txBody>
                  <a:tcPr marL="24616" marR="24616" marT="0" marB="0"/>
                </a:tc>
                <a:tc gridSpan="2">
                  <a:txBody>
                    <a:bodyPr/>
                    <a:lstStyle/>
                    <a:p>
                      <a:pPr algn="ctr">
                        <a:lnSpc>
                          <a:spcPct val="107000"/>
                        </a:lnSpc>
                        <a:spcAft>
                          <a:spcPts val="0"/>
                        </a:spcAft>
                      </a:pPr>
                      <a:r>
                        <a:rPr lang="en-US" sz="1200">
                          <a:effectLst/>
                          <a:latin typeface="Times New Roman" pitchFamily="18" charset="0"/>
                          <a:cs typeface="Times New Roman" pitchFamily="18" charset="0"/>
                        </a:rPr>
                        <a:t>LƯỢNG VẬN ĐỘNG</a:t>
                      </a:r>
                      <a:endParaRPr lang="en-US" sz="1200">
                        <a:effectLst/>
                        <a:latin typeface="Times New Roman" pitchFamily="18" charset="0"/>
                        <a:ea typeface="Calibri"/>
                        <a:cs typeface="Times New Roman" pitchFamily="18" charset="0"/>
                      </a:endParaRPr>
                    </a:p>
                  </a:txBody>
                  <a:tcPr marL="24616" marR="24616" marT="0" marB="0"/>
                </a:tc>
                <a:tc hMerge="1">
                  <a:txBody>
                    <a:bodyPr/>
                    <a:lstStyle/>
                    <a:p>
                      <a:endParaRPr lang="en-US"/>
                    </a:p>
                  </a:txBody>
                  <a:tcPr/>
                </a:tc>
                <a:tc rowSpan="2">
                  <a:txBody>
                    <a:bodyPr/>
                    <a:lstStyle/>
                    <a:p>
                      <a:pPr algn="ctr">
                        <a:lnSpc>
                          <a:spcPct val="107000"/>
                        </a:lnSpc>
                        <a:spcAft>
                          <a:spcPts val="0"/>
                        </a:spcAft>
                      </a:pPr>
                      <a:r>
                        <a:rPr lang="en-US" sz="1200">
                          <a:effectLst/>
                          <a:latin typeface="Times New Roman" pitchFamily="18" charset="0"/>
                          <a:cs typeface="Times New Roman" pitchFamily="18" charset="0"/>
                        </a:rPr>
                        <a:t>DỰ KIẾN SẢN PHẨM</a:t>
                      </a:r>
                      <a:endParaRPr lang="en-US" sz="1200">
                        <a:effectLst/>
                        <a:latin typeface="Times New Roman" pitchFamily="18" charset="0"/>
                        <a:ea typeface="Calibri"/>
                        <a:cs typeface="Times New Roman" pitchFamily="18" charset="0"/>
                      </a:endParaRPr>
                    </a:p>
                  </a:txBody>
                  <a:tcPr marL="24616" marR="24616" marT="0" marB="0"/>
                </a:tc>
              </a:tr>
              <a:tr h="225732">
                <a:tc vMerge="1">
                  <a:txBody>
                    <a:bodyPr/>
                    <a:lstStyle/>
                    <a:p>
                      <a:endParaRPr lang="en-US"/>
                    </a:p>
                  </a:txBody>
                  <a:tcPr/>
                </a:tc>
                <a:tc>
                  <a:txBody>
                    <a:bodyPr/>
                    <a:lstStyle/>
                    <a:p>
                      <a:pPr algn="ctr">
                        <a:lnSpc>
                          <a:spcPct val="107000"/>
                        </a:lnSpc>
                        <a:spcAft>
                          <a:spcPts val="0"/>
                        </a:spcAft>
                      </a:pPr>
                      <a:r>
                        <a:rPr lang="en-US" sz="1200">
                          <a:effectLst/>
                          <a:latin typeface="Times New Roman" pitchFamily="18" charset="0"/>
                          <a:cs typeface="Times New Roman" pitchFamily="18" charset="0"/>
                        </a:rPr>
                        <a:t>TG</a:t>
                      </a:r>
                      <a:endParaRPr lang="en-US" sz="1200">
                        <a:effectLst/>
                        <a:latin typeface="Times New Roman" pitchFamily="18" charset="0"/>
                        <a:ea typeface="Calibri"/>
                        <a:cs typeface="Times New Roman" pitchFamily="18" charset="0"/>
                      </a:endParaRPr>
                    </a:p>
                  </a:txBody>
                  <a:tcPr marL="24616" marR="24616" marT="0" marB="0"/>
                </a:tc>
                <a:tc>
                  <a:txBody>
                    <a:bodyPr/>
                    <a:lstStyle/>
                    <a:p>
                      <a:pPr algn="ctr">
                        <a:lnSpc>
                          <a:spcPct val="107000"/>
                        </a:lnSpc>
                        <a:spcAft>
                          <a:spcPts val="0"/>
                        </a:spcAft>
                      </a:pPr>
                      <a:r>
                        <a:rPr lang="en-US" sz="1200">
                          <a:effectLst/>
                          <a:latin typeface="Times New Roman" pitchFamily="18" charset="0"/>
                          <a:cs typeface="Times New Roman" pitchFamily="18" charset="0"/>
                        </a:rPr>
                        <a:t>SL</a:t>
                      </a:r>
                      <a:endParaRPr lang="en-US" sz="1200">
                        <a:effectLst/>
                        <a:latin typeface="Times New Roman" pitchFamily="18" charset="0"/>
                        <a:ea typeface="Calibri"/>
                        <a:cs typeface="Times New Roman" pitchFamily="18" charset="0"/>
                      </a:endParaRPr>
                    </a:p>
                  </a:txBody>
                  <a:tcPr marL="24616" marR="24616" marT="0" marB="0"/>
                </a:tc>
                <a:tc vMerge="1">
                  <a:txBody>
                    <a:bodyPr/>
                    <a:lstStyle/>
                    <a:p>
                      <a:endParaRPr lang="en-US"/>
                    </a:p>
                  </a:txBody>
                  <a:tcPr/>
                </a:tc>
              </a:tr>
              <a:tr h="5309176">
                <a:tc>
                  <a:txBody>
                    <a:bodyPr/>
                    <a:lstStyle/>
                    <a:p>
                      <a:pPr algn="just">
                        <a:lnSpc>
                          <a:spcPct val="107000"/>
                        </a:lnSpc>
                        <a:spcAft>
                          <a:spcPts val="0"/>
                        </a:spcAft>
                      </a:pPr>
                      <a:r>
                        <a:rPr lang="vi-VN" sz="1200" dirty="0" smtClean="0">
                          <a:effectLst/>
                          <a:latin typeface="Times New Roman" pitchFamily="18" charset="0"/>
                          <a:cs typeface="Times New Roman" pitchFamily="18" charset="0"/>
                        </a:rPr>
                        <a:t>+ </a:t>
                      </a:r>
                      <a:r>
                        <a:rPr lang="vi-VN" sz="1200" u="sng" dirty="0">
                          <a:effectLst/>
                          <a:latin typeface="Times New Roman" pitchFamily="18" charset="0"/>
                          <a:cs typeface="Times New Roman" pitchFamily="18" charset="0"/>
                        </a:rPr>
                        <a:t>Kết thúc</a:t>
                      </a:r>
                      <a:r>
                        <a:rPr lang="vi-VN" sz="1200" dirty="0">
                          <a:effectLst/>
                          <a:latin typeface="Times New Roman" pitchFamily="18" charset="0"/>
                          <a:cs typeface="Times New Roman" pitchFamily="18" charset="0"/>
                        </a:rPr>
                        <a:t>: tay thuận duỗi dừng cổ tay, trọng tâm rơi vào chân trước.</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 GV nêu một số chú ý khi thực hiện kĩ thuật giao cầu tráitay: đảm bảo mặt vợt so với tay cầm vợt đúng quy định; lựa chọn vị trí tiếp xúc giao cầu phù hợp; sử dụng lực cổ tay.</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Bước 2: HS thực hiện nhiệm vụ học tập</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 GV cho HS đứng tại chỗ (xếp theo hàng ngang) tập động tác theo mẫu</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 GV cho HS tại chỗ tập động tác đánh cầu thấp tay với người hỗ trợ đứng tại chỗ.</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 HS lắng nghe hướng dẫn của GV các động tác. </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 HS thực hiện động tác theo hiệu lệnh của GV.</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Bước 3: Báo cáo kết quả hoạt động và thảo luận</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 GV cho HS xếp theo các hàng ngang, thực hiện động tác:</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Luân phiên thực hiện kĩ thuật giao cầu trái tay</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Tập giao cầu trái tay với người hỗ trợ.</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 GV gọi 1-2 HS tập mẫu để HS trong lớp theo dõi, tập theo. </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 GV lưu ý cho HS một số lỗi sai HS thường mắc. GV hướng dẫn HS khắc phục lỗi sai thường mắc.</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Bước 4: Đánh giá kết quả, thực hiện nhiệm vụ học tập</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GV đánh giá, nhận xét, chuẩn kiến thức, chuyển sang nội dung mới.</a:t>
                      </a:r>
                      <a:endParaRPr lang="en-US" sz="1200" dirty="0">
                        <a:effectLst/>
                        <a:latin typeface="Times New Roman" pitchFamily="18" charset="0"/>
                        <a:ea typeface="Calibri"/>
                        <a:cs typeface="Times New Roman" pitchFamily="18" charset="0"/>
                      </a:endParaRPr>
                    </a:p>
                  </a:txBody>
                  <a:tcPr marL="24616" marR="24616" marT="0" marB="0"/>
                </a:tc>
                <a:tc>
                  <a:txBody>
                    <a:bodyPr/>
                    <a:lstStyle/>
                    <a:p>
                      <a:pPr algn="just">
                        <a:lnSpc>
                          <a:spcPct val="107000"/>
                        </a:lnSpc>
                        <a:spcAft>
                          <a:spcPts val="0"/>
                        </a:spcAft>
                      </a:pPr>
                      <a:r>
                        <a:rPr lang="vi-VN" sz="1200" dirty="0">
                          <a:effectLst/>
                          <a:latin typeface="Times New Roman" pitchFamily="18" charset="0"/>
                          <a:cs typeface="Times New Roman" pitchFamily="18" charset="0"/>
                        </a:rPr>
                        <a:t> </a:t>
                      </a:r>
                      <a:endParaRPr lang="en-US" sz="1200" dirty="0">
                        <a:effectLst/>
                        <a:latin typeface="Times New Roman" pitchFamily="18" charset="0"/>
                        <a:ea typeface="Calibri"/>
                        <a:cs typeface="Times New Roman" pitchFamily="18" charset="0"/>
                      </a:endParaRPr>
                    </a:p>
                  </a:txBody>
                  <a:tcPr marL="24616" marR="24616" marT="0" marB="0"/>
                </a:tc>
                <a:tc>
                  <a:txBody>
                    <a:bodyPr/>
                    <a:lstStyle/>
                    <a:p>
                      <a:pPr algn="just">
                        <a:lnSpc>
                          <a:spcPct val="107000"/>
                        </a:lnSpc>
                        <a:spcAft>
                          <a:spcPts val="0"/>
                        </a:spcAft>
                      </a:pPr>
                      <a:r>
                        <a:rPr lang="vi-VN" sz="1200" dirty="0">
                          <a:effectLst/>
                          <a:latin typeface="Times New Roman" pitchFamily="18" charset="0"/>
                          <a:cs typeface="Times New Roman" pitchFamily="18" charset="0"/>
                        </a:rPr>
                        <a:t> </a:t>
                      </a:r>
                      <a:endParaRPr lang="en-US" sz="1200" dirty="0">
                        <a:effectLst/>
                        <a:latin typeface="Times New Roman" pitchFamily="18" charset="0"/>
                        <a:ea typeface="Calibri"/>
                        <a:cs typeface="Times New Roman" pitchFamily="18" charset="0"/>
                      </a:endParaRPr>
                    </a:p>
                  </a:txBody>
                  <a:tcPr marL="24616" marR="24616" marT="0" marB="0"/>
                </a:tc>
                <a:tc>
                  <a:txBody>
                    <a:bodyPr/>
                    <a:lstStyle/>
                    <a:p>
                      <a:pPr algn="just">
                        <a:lnSpc>
                          <a:spcPct val="107000"/>
                        </a:lnSpc>
                        <a:spcAft>
                          <a:spcPts val="0"/>
                        </a:spcAft>
                      </a:pPr>
                      <a:r>
                        <a:rPr lang="vi-VN" sz="1200" dirty="0">
                          <a:effectLst/>
                          <a:latin typeface="Times New Roman" pitchFamily="18" charset="0"/>
                          <a:cs typeface="Times New Roman" pitchFamily="18" charset="0"/>
                        </a:rPr>
                        <a:t>1. Kỹ thuật giao cầu trái tay </a:t>
                      </a:r>
                      <a:endParaRPr lang="en-US" sz="1200" dirty="0">
                        <a:effectLst/>
                        <a:latin typeface="Times New Roman" pitchFamily="18" charset="0"/>
                        <a:cs typeface="Times New Roman" pitchFamily="18" charset="0"/>
                      </a:endParaRPr>
                    </a:p>
                    <a:p>
                      <a:pPr algn="just">
                        <a:lnSpc>
                          <a:spcPct val="107000"/>
                        </a:lnSpc>
                        <a:spcAft>
                          <a:spcPts val="0"/>
                        </a:spcAft>
                      </a:pPr>
                      <a:r>
                        <a:rPr lang="vi-VN" sz="1200" dirty="0">
                          <a:effectLst/>
                          <a:latin typeface="Times New Roman" pitchFamily="18" charset="0"/>
                          <a:cs typeface="Times New Roman" pitchFamily="18" charset="0"/>
                        </a:rPr>
                        <a:t>SGK trang 30, 31</a:t>
                      </a:r>
                      <a:endParaRPr lang="en-US" sz="1200" dirty="0">
                        <a:effectLst/>
                        <a:latin typeface="Times New Roman" pitchFamily="18" charset="0"/>
                        <a:ea typeface="Calibri"/>
                        <a:cs typeface="Times New Roman" pitchFamily="18" charset="0"/>
                      </a:endParaRPr>
                    </a:p>
                  </a:txBody>
                  <a:tcPr marL="24616" marR="24616" marT="0" marB="0"/>
                </a:tc>
              </a:tr>
            </a:tbl>
          </a:graphicData>
        </a:graphic>
      </p:graphicFrame>
    </p:spTree>
    <p:extLst>
      <p:ext uri="{BB962C8B-B14F-4D97-AF65-F5344CB8AC3E}">
        <p14:creationId xmlns:p14="http://schemas.microsoft.com/office/powerpoint/2010/main" val="4222901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88640"/>
            <a:ext cx="8208912" cy="1169551"/>
          </a:xfrm>
          <a:prstGeom prst="rect">
            <a:avLst/>
          </a:prstGeom>
        </p:spPr>
        <p:txBody>
          <a:bodyPr wrap="square">
            <a:spAutoFit/>
          </a:bodyPr>
          <a:lstStyle/>
          <a:p>
            <a:r>
              <a:rPr lang="vi-VN" sz="1400" b="1" dirty="0">
                <a:latin typeface="Times New Roman" pitchFamily="18" charset="0"/>
                <a:cs typeface="Times New Roman" pitchFamily="18" charset="0"/>
              </a:rPr>
              <a:t>Hoạt động 2: Kỹ thuật giao cầu thuận tay</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a. Mục tiêu: </a:t>
            </a:r>
            <a:r>
              <a:rPr lang="vi-VN" sz="1400" dirty="0">
                <a:latin typeface="Times New Roman" pitchFamily="18" charset="0"/>
                <a:cs typeface="Times New Roman" pitchFamily="18" charset="0"/>
              </a:rPr>
              <a:t>HS hiểu và thực hiện được kỹ thuật giao cầu thuận tay.</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 Nội dung: </a:t>
            </a:r>
            <a:r>
              <a:rPr lang="vi-VN" sz="1400" dirty="0">
                <a:latin typeface="Times New Roman" pitchFamily="18" charset="0"/>
                <a:cs typeface="Times New Roman" pitchFamily="18" charset="0"/>
              </a:rPr>
              <a:t>kĩ thuật giao cầu thuận tay (SGK trang 31)</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c. Sản phẩm học tập:</a:t>
            </a:r>
            <a:r>
              <a:rPr lang="vi-VN" sz="1400" dirty="0">
                <a:latin typeface="Times New Roman" pitchFamily="18" charset="0"/>
                <a:cs typeface="Times New Roman" pitchFamily="18" charset="0"/>
              </a:rPr>
              <a:t>kĩ thuật giao cầu thuận tay.</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d. Tổ chức thực hiện:  </a:t>
            </a:r>
            <a:endParaRPr lang="en-US" sz="1400" dirty="0">
              <a:latin typeface="Times New Roman" pitchFamily="18" charset="0"/>
              <a:cs typeface="Times New Roma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579448085"/>
              </p:ext>
            </p:extLst>
          </p:nvPr>
        </p:nvGraphicFramePr>
        <p:xfrm>
          <a:off x="611560" y="1531398"/>
          <a:ext cx="8136903" cy="4661560"/>
        </p:xfrm>
        <a:graphic>
          <a:graphicData uri="http://schemas.openxmlformats.org/drawingml/2006/table">
            <a:tbl>
              <a:tblPr bandRow="1">
                <a:tableStyleId>{5C22544A-7EE6-4342-B048-85BDC9FD1C3A}</a:tableStyleId>
              </a:tblPr>
              <a:tblGrid>
                <a:gridCol w="4313833"/>
                <a:gridCol w="812219"/>
                <a:gridCol w="812219"/>
                <a:gridCol w="2198632"/>
              </a:tblGrid>
              <a:tr h="158154">
                <a:tc rowSpan="2">
                  <a:txBody>
                    <a:bodyPr/>
                    <a:lstStyle/>
                    <a:p>
                      <a:pPr algn="ctr">
                        <a:lnSpc>
                          <a:spcPct val="107000"/>
                        </a:lnSpc>
                        <a:spcAft>
                          <a:spcPts val="0"/>
                        </a:spcAft>
                      </a:pPr>
                      <a:r>
                        <a:rPr lang="vi-VN" sz="1200" dirty="0">
                          <a:effectLst/>
                          <a:latin typeface="+mj-lt"/>
                        </a:rPr>
                        <a:t>HOẠT ĐỘNG CỦA GV – HS</a:t>
                      </a:r>
                      <a:endParaRPr lang="en-US" sz="1200" dirty="0">
                        <a:effectLst/>
                        <a:latin typeface="+mj-lt"/>
                        <a:ea typeface="Calibri"/>
                        <a:cs typeface="Times New Roman"/>
                      </a:endParaRPr>
                    </a:p>
                  </a:txBody>
                  <a:tcPr marL="23756" marR="23756" marT="0" marB="0"/>
                </a:tc>
                <a:tc gridSpan="2">
                  <a:txBody>
                    <a:bodyPr/>
                    <a:lstStyle/>
                    <a:p>
                      <a:pPr algn="ctr">
                        <a:lnSpc>
                          <a:spcPct val="107000"/>
                        </a:lnSpc>
                        <a:spcAft>
                          <a:spcPts val="0"/>
                        </a:spcAft>
                      </a:pPr>
                      <a:r>
                        <a:rPr lang="en-US" sz="1200">
                          <a:effectLst/>
                          <a:latin typeface="+mj-lt"/>
                        </a:rPr>
                        <a:t>LƯỢNG VẬN ĐỘNG</a:t>
                      </a:r>
                      <a:endParaRPr lang="en-US" sz="1200">
                        <a:effectLst/>
                        <a:latin typeface="+mj-lt"/>
                        <a:ea typeface="Calibri"/>
                        <a:cs typeface="Times New Roman"/>
                      </a:endParaRPr>
                    </a:p>
                  </a:txBody>
                  <a:tcPr marL="23756" marR="23756" marT="0" marB="0"/>
                </a:tc>
                <a:tc hMerge="1">
                  <a:txBody>
                    <a:bodyPr/>
                    <a:lstStyle/>
                    <a:p>
                      <a:endParaRPr lang="en-US"/>
                    </a:p>
                  </a:txBody>
                  <a:tcPr/>
                </a:tc>
                <a:tc rowSpan="2">
                  <a:txBody>
                    <a:bodyPr/>
                    <a:lstStyle/>
                    <a:p>
                      <a:pPr algn="ctr">
                        <a:lnSpc>
                          <a:spcPct val="107000"/>
                        </a:lnSpc>
                        <a:spcAft>
                          <a:spcPts val="0"/>
                        </a:spcAft>
                      </a:pPr>
                      <a:r>
                        <a:rPr lang="en-US" sz="1200">
                          <a:effectLst/>
                          <a:latin typeface="+mj-lt"/>
                        </a:rPr>
                        <a:t>DỰ KIẾN SẢN PHẨM</a:t>
                      </a:r>
                      <a:endParaRPr lang="en-US" sz="1200">
                        <a:effectLst/>
                        <a:latin typeface="+mj-lt"/>
                        <a:ea typeface="Calibri"/>
                        <a:cs typeface="Times New Roman"/>
                      </a:endParaRPr>
                    </a:p>
                  </a:txBody>
                  <a:tcPr marL="23756" marR="23756" marT="0" marB="0"/>
                </a:tc>
              </a:tr>
              <a:tr h="97664">
                <a:tc vMerge="1">
                  <a:txBody>
                    <a:bodyPr/>
                    <a:lstStyle/>
                    <a:p>
                      <a:endParaRPr lang="en-US"/>
                    </a:p>
                  </a:txBody>
                  <a:tcPr/>
                </a:tc>
                <a:tc>
                  <a:txBody>
                    <a:bodyPr/>
                    <a:lstStyle/>
                    <a:p>
                      <a:pPr algn="ctr">
                        <a:lnSpc>
                          <a:spcPct val="107000"/>
                        </a:lnSpc>
                        <a:spcAft>
                          <a:spcPts val="0"/>
                        </a:spcAft>
                      </a:pPr>
                      <a:r>
                        <a:rPr lang="en-US" sz="1200">
                          <a:effectLst/>
                          <a:latin typeface="+mj-lt"/>
                        </a:rPr>
                        <a:t>TG</a:t>
                      </a:r>
                      <a:endParaRPr lang="en-US" sz="1200">
                        <a:effectLst/>
                        <a:latin typeface="+mj-lt"/>
                        <a:ea typeface="Calibri"/>
                        <a:cs typeface="Times New Roman"/>
                      </a:endParaRPr>
                    </a:p>
                  </a:txBody>
                  <a:tcPr marL="23756" marR="23756" marT="0" marB="0"/>
                </a:tc>
                <a:tc>
                  <a:txBody>
                    <a:bodyPr/>
                    <a:lstStyle/>
                    <a:p>
                      <a:pPr algn="ctr">
                        <a:lnSpc>
                          <a:spcPct val="107000"/>
                        </a:lnSpc>
                        <a:spcAft>
                          <a:spcPts val="0"/>
                        </a:spcAft>
                      </a:pPr>
                      <a:r>
                        <a:rPr lang="en-US" sz="1200">
                          <a:effectLst/>
                          <a:latin typeface="+mj-lt"/>
                        </a:rPr>
                        <a:t>SL</a:t>
                      </a:r>
                      <a:endParaRPr lang="en-US" sz="1200">
                        <a:effectLst/>
                        <a:latin typeface="+mj-lt"/>
                        <a:ea typeface="Calibri"/>
                        <a:cs typeface="Times New Roman"/>
                      </a:endParaRPr>
                    </a:p>
                  </a:txBody>
                  <a:tcPr marL="23756" marR="23756" marT="0" marB="0"/>
                </a:tc>
                <a:tc vMerge="1">
                  <a:txBody>
                    <a:bodyPr/>
                    <a:lstStyle/>
                    <a:p>
                      <a:endParaRPr lang="en-US"/>
                    </a:p>
                  </a:txBody>
                  <a:tcPr/>
                </a:tc>
              </a:tr>
              <a:tr h="4270146">
                <a:tc>
                  <a:txBody>
                    <a:bodyPr/>
                    <a:lstStyle/>
                    <a:p>
                      <a:pPr algn="just">
                        <a:lnSpc>
                          <a:spcPct val="107000"/>
                        </a:lnSpc>
                        <a:spcAft>
                          <a:spcPts val="0"/>
                        </a:spcAft>
                      </a:pPr>
                      <a:r>
                        <a:rPr lang="en-US" sz="1200" dirty="0" err="1">
                          <a:effectLst/>
                          <a:latin typeface="+mj-lt"/>
                        </a:rPr>
                        <a:t>Bước</a:t>
                      </a:r>
                      <a:r>
                        <a:rPr lang="en-US" sz="1200" dirty="0">
                          <a:effectLst/>
                          <a:latin typeface="+mj-lt"/>
                        </a:rPr>
                        <a:t> 1: GV </a:t>
                      </a:r>
                      <a:r>
                        <a:rPr lang="en-US" sz="1200" dirty="0" err="1">
                          <a:effectLst/>
                          <a:latin typeface="+mj-lt"/>
                        </a:rPr>
                        <a:t>chuyểngiaonhiệmvụhọctập</a:t>
                      </a:r>
                      <a:endParaRPr lang="en-US" sz="1200" dirty="0">
                        <a:effectLst/>
                        <a:latin typeface="+mj-lt"/>
                      </a:endParaRPr>
                    </a:p>
                    <a:p>
                      <a:pPr algn="just">
                        <a:lnSpc>
                          <a:spcPct val="107000"/>
                        </a:lnSpc>
                        <a:spcAft>
                          <a:spcPts val="0"/>
                        </a:spcAft>
                      </a:pPr>
                      <a:r>
                        <a:rPr lang="en-US" sz="1200" dirty="0">
                          <a:effectLst/>
                          <a:latin typeface="+mj-lt"/>
                        </a:rPr>
                        <a:t>- GV </a:t>
                      </a:r>
                      <a:r>
                        <a:rPr lang="en-US" sz="1200" dirty="0" err="1">
                          <a:effectLst/>
                          <a:latin typeface="+mj-lt"/>
                        </a:rPr>
                        <a:t>cho</a:t>
                      </a:r>
                      <a:r>
                        <a:rPr lang="en-US" sz="1200" dirty="0">
                          <a:effectLst/>
                          <a:latin typeface="+mj-lt"/>
                        </a:rPr>
                        <a:t> HS </a:t>
                      </a:r>
                      <a:r>
                        <a:rPr lang="en-US" sz="1200" dirty="0" err="1">
                          <a:effectLst/>
                          <a:latin typeface="+mj-lt"/>
                        </a:rPr>
                        <a:t>xemtranh</a:t>
                      </a:r>
                      <a:r>
                        <a:rPr lang="en-US" sz="1200" dirty="0">
                          <a:effectLst/>
                          <a:latin typeface="+mj-lt"/>
                        </a:rPr>
                        <a:t>, </a:t>
                      </a:r>
                      <a:r>
                        <a:rPr lang="en-US" sz="1200" dirty="0" err="1">
                          <a:effectLst/>
                          <a:latin typeface="+mj-lt"/>
                        </a:rPr>
                        <a:t>ảnh</a:t>
                      </a:r>
                      <a:r>
                        <a:rPr lang="en-US" sz="1200" dirty="0">
                          <a:effectLst/>
                          <a:latin typeface="+mj-lt"/>
                        </a:rPr>
                        <a:t>, </a:t>
                      </a:r>
                      <a:r>
                        <a:rPr lang="en-US" sz="1200" dirty="0" err="1">
                          <a:effectLst/>
                          <a:latin typeface="+mj-lt"/>
                        </a:rPr>
                        <a:t>kĩthuật</a:t>
                      </a:r>
                      <a:r>
                        <a:rPr lang="vi-VN" sz="1200" dirty="0">
                          <a:effectLst/>
                          <a:latin typeface="+mj-lt"/>
                        </a:rPr>
                        <a:t>kĩ thuật giao cầu thuận tay.</a:t>
                      </a:r>
                      <a:endParaRPr lang="en-US" sz="1200" dirty="0">
                        <a:effectLst/>
                        <a:latin typeface="+mj-lt"/>
                      </a:endParaRPr>
                    </a:p>
                    <a:p>
                      <a:pPr algn="just">
                        <a:lnSpc>
                          <a:spcPct val="107000"/>
                        </a:lnSpc>
                        <a:spcAft>
                          <a:spcPts val="0"/>
                        </a:spcAft>
                      </a:pPr>
                      <a:r>
                        <a:rPr lang="vi-VN" sz="1200" dirty="0">
                          <a:effectLst/>
                          <a:latin typeface="+mj-lt"/>
                        </a:rPr>
                        <a:t>- GV thị phạm và phân tích kỹ thuật giao cầu thuận tay theo trình tự:</a:t>
                      </a:r>
                      <a:endParaRPr lang="en-US" sz="1200" dirty="0">
                        <a:effectLst/>
                        <a:latin typeface="+mj-lt"/>
                      </a:endParaRPr>
                    </a:p>
                    <a:p>
                      <a:pPr algn="just">
                        <a:lnSpc>
                          <a:spcPct val="107000"/>
                        </a:lnSpc>
                        <a:spcAft>
                          <a:spcPts val="0"/>
                        </a:spcAft>
                      </a:pPr>
                      <a:r>
                        <a:rPr lang="vi-VN" sz="1200" dirty="0">
                          <a:effectLst/>
                          <a:latin typeface="+mj-lt"/>
                        </a:rPr>
                        <a:t>+ </a:t>
                      </a:r>
                      <a:r>
                        <a:rPr lang="vi-VN" sz="1200" u="sng" dirty="0">
                          <a:effectLst/>
                          <a:latin typeface="+mj-lt"/>
                        </a:rPr>
                        <a:t>Chuẩn bị</a:t>
                      </a:r>
                      <a:r>
                        <a:rPr lang="vi-VN" sz="1200" dirty="0">
                          <a:effectLst/>
                          <a:latin typeface="+mj-lt"/>
                        </a:rPr>
                        <a:t>: đứng chân trước chân sau, chân bên tay thuận ở phía sau, hai chân cách nhau khoảng 1 bàn chân. Bàn chân trước thẳng với hướng giao cầu. Trọng tâm rơi vào chân sau, vai theo hướng giao cầu. Tay không thuận cầm cầu ở phía trước, tay thuận cầm vợt ở phía sau, mặt vợt cao hơn vai.</a:t>
                      </a:r>
                      <a:endParaRPr lang="en-US" sz="1200" dirty="0">
                        <a:effectLst/>
                        <a:latin typeface="+mj-lt"/>
                      </a:endParaRPr>
                    </a:p>
                    <a:p>
                      <a:pPr algn="just">
                        <a:lnSpc>
                          <a:spcPct val="107000"/>
                        </a:lnSpc>
                        <a:spcAft>
                          <a:spcPts val="0"/>
                        </a:spcAft>
                      </a:pPr>
                      <a:r>
                        <a:rPr lang="vi-VN" sz="1200" dirty="0">
                          <a:effectLst/>
                          <a:latin typeface="+mj-lt"/>
                        </a:rPr>
                        <a:t>+ </a:t>
                      </a:r>
                      <a:r>
                        <a:rPr lang="vi-VN" sz="1200" u="sng" dirty="0">
                          <a:effectLst/>
                          <a:latin typeface="+mj-lt"/>
                        </a:rPr>
                        <a:t>Thực hiện</a:t>
                      </a:r>
                      <a:r>
                        <a:rPr lang="vi-VN" sz="1200" dirty="0">
                          <a:effectLst/>
                          <a:latin typeface="+mj-lt"/>
                        </a:rPr>
                        <a:t>: Tay không thuận thả cầu, lúc này, trọng tâm chuyển từ chân sau lên chân trước,đồng thời tay thuận nhanh chóng lăng vợt từ trên xuống dưới, từ sau ra trước tiếp xúc cầu đánh đi. Vị trí tiếp xúc cầu chếch phía trước, xuống dưới bên tay thuận, cách thân người 60 – 70 cm, không cao hơn 1,15 m so với mặt sân.</a:t>
                      </a:r>
                      <a:endParaRPr lang="en-US" sz="1200" dirty="0">
                        <a:effectLst/>
                        <a:latin typeface="+mj-lt"/>
                      </a:endParaRPr>
                    </a:p>
                    <a:p>
                      <a:pPr algn="just">
                        <a:lnSpc>
                          <a:spcPct val="107000"/>
                        </a:lnSpc>
                        <a:spcAft>
                          <a:spcPts val="0"/>
                        </a:spcAft>
                      </a:pPr>
                      <a:endParaRPr lang="en-US" sz="1200" dirty="0">
                        <a:effectLst/>
                        <a:latin typeface="+mj-lt"/>
                      </a:endParaRPr>
                    </a:p>
                  </a:txBody>
                  <a:tcPr marL="23756" marR="23756" marT="0" marB="0"/>
                </a:tc>
                <a:tc>
                  <a:txBody>
                    <a:bodyPr/>
                    <a:lstStyle/>
                    <a:p>
                      <a:pPr algn="just">
                        <a:lnSpc>
                          <a:spcPct val="107000"/>
                        </a:lnSpc>
                        <a:spcAft>
                          <a:spcPts val="0"/>
                        </a:spcAft>
                      </a:pPr>
                      <a:r>
                        <a:rPr lang="vi-VN" sz="1200" dirty="0">
                          <a:effectLst/>
                          <a:latin typeface="+mj-lt"/>
                        </a:rPr>
                        <a:t> </a:t>
                      </a:r>
                      <a:endParaRPr lang="en-US" sz="1200" dirty="0">
                        <a:effectLst/>
                        <a:latin typeface="+mj-lt"/>
                        <a:ea typeface="Calibri"/>
                        <a:cs typeface="Times New Roman"/>
                      </a:endParaRPr>
                    </a:p>
                  </a:txBody>
                  <a:tcPr marL="23756" marR="23756" marT="0" marB="0"/>
                </a:tc>
                <a:tc>
                  <a:txBody>
                    <a:bodyPr/>
                    <a:lstStyle/>
                    <a:p>
                      <a:pPr algn="just">
                        <a:lnSpc>
                          <a:spcPct val="107000"/>
                        </a:lnSpc>
                        <a:spcAft>
                          <a:spcPts val="0"/>
                        </a:spcAft>
                      </a:pPr>
                      <a:r>
                        <a:rPr lang="vi-VN" sz="1200" dirty="0">
                          <a:effectLst/>
                          <a:latin typeface="+mj-lt"/>
                        </a:rPr>
                        <a:t> </a:t>
                      </a:r>
                      <a:endParaRPr lang="en-US" sz="1200" dirty="0">
                        <a:effectLst/>
                        <a:latin typeface="+mj-lt"/>
                        <a:ea typeface="Calibri"/>
                        <a:cs typeface="Times New Roman"/>
                      </a:endParaRPr>
                    </a:p>
                  </a:txBody>
                  <a:tcPr marL="23756" marR="23756" marT="0" marB="0"/>
                </a:tc>
                <a:tc>
                  <a:txBody>
                    <a:bodyPr/>
                    <a:lstStyle/>
                    <a:p>
                      <a:pPr algn="just">
                        <a:lnSpc>
                          <a:spcPct val="107000"/>
                        </a:lnSpc>
                        <a:spcAft>
                          <a:spcPts val="0"/>
                        </a:spcAft>
                      </a:pPr>
                      <a:r>
                        <a:rPr lang="vi-VN" sz="1200" dirty="0">
                          <a:effectLst/>
                          <a:latin typeface="+mj-lt"/>
                        </a:rPr>
                        <a:t>2. Kỹ thuật giao cầu thuận tay </a:t>
                      </a:r>
                      <a:endParaRPr lang="en-US" sz="1200" dirty="0">
                        <a:effectLst/>
                        <a:latin typeface="+mj-lt"/>
                      </a:endParaRPr>
                    </a:p>
                    <a:p>
                      <a:pPr algn="just">
                        <a:lnSpc>
                          <a:spcPct val="107000"/>
                        </a:lnSpc>
                        <a:spcAft>
                          <a:spcPts val="0"/>
                        </a:spcAft>
                      </a:pPr>
                      <a:r>
                        <a:rPr lang="vi-VN" sz="1200" dirty="0">
                          <a:effectLst/>
                          <a:latin typeface="+mj-lt"/>
                        </a:rPr>
                        <a:t>SGK trang 31</a:t>
                      </a:r>
                      <a:endParaRPr lang="en-US" sz="1200" dirty="0">
                        <a:effectLst/>
                        <a:latin typeface="+mj-lt"/>
                        <a:ea typeface="Calibri"/>
                        <a:cs typeface="Times New Roman"/>
                      </a:endParaRPr>
                    </a:p>
                  </a:txBody>
                  <a:tcPr marL="23756" marR="23756" marT="0" marB="0"/>
                </a:tc>
              </a:tr>
            </a:tbl>
          </a:graphicData>
        </a:graphic>
      </p:graphicFrame>
      <p:pic>
        <p:nvPicPr>
          <p:cNvPr id="3073"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4437112"/>
            <a:ext cx="3209925" cy="1666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35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85710456"/>
              </p:ext>
            </p:extLst>
          </p:nvPr>
        </p:nvGraphicFramePr>
        <p:xfrm>
          <a:off x="467544" y="188640"/>
          <a:ext cx="7776864" cy="6391911"/>
        </p:xfrm>
        <a:graphic>
          <a:graphicData uri="http://schemas.openxmlformats.org/drawingml/2006/table">
            <a:tbl>
              <a:tblPr bandRow="1">
                <a:tableStyleId>{5C22544A-7EE6-4342-B048-85BDC9FD1C3A}</a:tableStyleId>
              </a:tblPr>
              <a:tblGrid>
                <a:gridCol w="4122955"/>
                <a:gridCol w="776281"/>
                <a:gridCol w="776281"/>
                <a:gridCol w="2101347"/>
              </a:tblGrid>
              <a:tr h="195010">
                <a:tc rowSpan="2">
                  <a:txBody>
                    <a:bodyPr/>
                    <a:lstStyle/>
                    <a:p>
                      <a:pPr algn="ctr">
                        <a:lnSpc>
                          <a:spcPct val="107000"/>
                        </a:lnSpc>
                        <a:spcAft>
                          <a:spcPts val="0"/>
                        </a:spcAft>
                      </a:pPr>
                      <a:r>
                        <a:rPr lang="vi-VN" sz="1400" dirty="0">
                          <a:effectLst/>
                          <a:latin typeface="Times New Roman" pitchFamily="18" charset="0"/>
                          <a:cs typeface="Times New Roman" pitchFamily="18" charset="0"/>
                        </a:rPr>
                        <a:t>HOẠT ĐỘNG CỦA GV – HS</a:t>
                      </a:r>
                      <a:endParaRPr lang="en-US" sz="1400" dirty="0">
                        <a:effectLst/>
                        <a:latin typeface="Times New Roman" pitchFamily="18" charset="0"/>
                        <a:ea typeface="Calibri"/>
                        <a:cs typeface="Times New Roman" pitchFamily="18" charset="0"/>
                      </a:endParaRPr>
                    </a:p>
                  </a:txBody>
                  <a:tcPr marL="23756" marR="23756" marT="0" marB="0"/>
                </a:tc>
                <a:tc gridSpan="2">
                  <a:txBody>
                    <a:bodyPr/>
                    <a:lstStyle/>
                    <a:p>
                      <a:pPr algn="ctr">
                        <a:lnSpc>
                          <a:spcPct val="107000"/>
                        </a:lnSpc>
                        <a:spcAft>
                          <a:spcPts val="0"/>
                        </a:spcAft>
                      </a:pPr>
                      <a:r>
                        <a:rPr lang="en-US" sz="1400">
                          <a:effectLst/>
                          <a:latin typeface="Times New Roman" pitchFamily="18" charset="0"/>
                          <a:cs typeface="Times New Roman" pitchFamily="18" charset="0"/>
                        </a:rPr>
                        <a:t>LƯỢNG VẬN ĐỘNG</a:t>
                      </a:r>
                      <a:endParaRPr lang="en-US" sz="1400">
                        <a:effectLst/>
                        <a:latin typeface="Times New Roman" pitchFamily="18" charset="0"/>
                        <a:ea typeface="Calibri"/>
                        <a:cs typeface="Times New Roman" pitchFamily="18" charset="0"/>
                      </a:endParaRPr>
                    </a:p>
                  </a:txBody>
                  <a:tcPr marL="23756" marR="23756" marT="0" marB="0"/>
                </a:tc>
                <a:tc hMerge="1">
                  <a:txBody>
                    <a:bodyPr/>
                    <a:lstStyle/>
                    <a:p>
                      <a:endParaRPr lang="en-US"/>
                    </a:p>
                  </a:txBody>
                  <a:tcPr/>
                </a:tc>
                <a:tc rowSpan="2">
                  <a:txBody>
                    <a:bodyPr/>
                    <a:lstStyle/>
                    <a:p>
                      <a:pPr algn="ctr">
                        <a:lnSpc>
                          <a:spcPct val="107000"/>
                        </a:lnSpc>
                        <a:spcAft>
                          <a:spcPts val="0"/>
                        </a:spcAft>
                      </a:pPr>
                      <a:r>
                        <a:rPr lang="en-US" sz="1400">
                          <a:effectLst/>
                          <a:latin typeface="Times New Roman" pitchFamily="18" charset="0"/>
                          <a:cs typeface="Times New Roman" pitchFamily="18" charset="0"/>
                        </a:rPr>
                        <a:t>DỰ KIẾN SẢN PHẨM</a:t>
                      </a:r>
                      <a:endParaRPr lang="en-US" sz="1400">
                        <a:effectLst/>
                        <a:latin typeface="Times New Roman" pitchFamily="18" charset="0"/>
                        <a:ea typeface="Calibri"/>
                        <a:cs typeface="Times New Roman" pitchFamily="18" charset="0"/>
                      </a:endParaRPr>
                    </a:p>
                  </a:txBody>
                  <a:tcPr marL="23756" marR="23756" marT="0" marB="0"/>
                </a:tc>
              </a:tr>
              <a:tr h="120424">
                <a:tc vMerge="1">
                  <a:txBody>
                    <a:bodyPr/>
                    <a:lstStyle/>
                    <a:p>
                      <a:endParaRPr lang="en-US"/>
                    </a:p>
                  </a:txBody>
                  <a:tcPr/>
                </a:tc>
                <a:tc>
                  <a:txBody>
                    <a:bodyPr/>
                    <a:lstStyle/>
                    <a:p>
                      <a:pPr algn="ctr">
                        <a:lnSpc>
                          <a:spcPct val="107000"/>
                        </a:lnSpc>
                        <a:spcAft>
                          <a:spcPts val="0"/>
                        </a:spcAft>
                      </a:pPr>
                      <a:r>
                        <a:rPr lang="en-US" sz="1400">
                          <a:effectLst/>
                          <a:latin typeface="Times New Roman" pitchFamily="18" charset="0"/>
                          <a:cs typeface="Times New Roman" pitchFamily="18" charset="0"/>
                        </a:rPr>
                        <a:t>TG</a:t>
                      </a:r>
                      <a:endParaRPr lang="en-US" sz="1400">
                        <a:effectLst/>
                        <a:latin typeface="Times New Roman" pitchFamily="18" charset="0"/>
                        <a:ea typeface="Calibri"/>
                        <a:cs typeface="Times New Roman" pitchFamily="18" charset="0"/>
                      </a:endParaRPr>
                    </a:p>
                  </a:txBody>
                  <a:tcPr marL="23756" marR="23756" marT="0" marB="0"/>
                </a:tc>
                <a:tc>
                  <a:txBody>
                    <a:bodyPr/>
                    <a:lstStyle/>
                    <a:p>
                      <a:pPr algn="ctr">
                        <a:lnSpc>
                          <a:spcPct val="107000"/>
                        </a:lnSpc>
                        <a:spcAft>
                          <a:spcPts val="0"/>
                        </a:spcAft>
                      </a:pPr>
                      <a:r>
                        <a:rPr lang="en-US" sz="1400">
                          <a:effectLst/>
                          <a:latin typeface="Times New Roman" pitchFamily="18" charset="0"/>
                          <a:cs typeface="Times New Roman" pitchFamily="18" charset="0"/>
                        </a:rPr>
                        <a:t>SL</a:t>
                      </a:r>
                      <a:endParaRPr lang="en-US" sz="1400">
                        <a:effectLst/>
                        <a:latin typeface="Times New Roman" pitchFamily="18" charset="0"/>
                        <a:ea typeface="Calibri"/>
                        <a:cs typeface="Times New Roman" pitchFamily="18" charset="0"/>
                      </a:endParaRPr>
                    </a:p>
                  </a:txBody>
                  <a:tcPr marL="23756" marR="23756" marT="0" marB="0"/>
                </a:tc>
                <a:tc vMerge="1">
                  <a:txBody>
                    <a:bodyPr/>
                    <a:lstStyle/>
                    <a:p>
                      <a:endParaRPr lang="en-US"/>
                    </a:p>
                  </a:txBody>
                  <a:tcPr/>
                </a:tc>
              </a:tr>
              <a:tr h="5265256">
                <a:tc>
                  <a:txBody>
                    <a:bodyPr/>
                    <a:lstStyle/>
                    <a:p>
                      <a:pPr algn="just">
                        <a:lnSpc>
                          <a:spcPct val="107000"/>
                        </a:lnSpc>
                        <a:spcAft>
                          <a:spcPts val="0"/>
                        </a:spcAft>
                      </a:pPr>
                      <a:r>
                        <a:rPr lang="vi-VN" sz="1400" dirty="0" smtClean="0">
                          <a:effectLst/>
                          <a:latin typeface="Times New Roman" pitchFamily="18" charset="0"/>
                          <a:cs typeface="Times New Roman" pitchFamily="18" charset="0"/>
                        </a:rPr>
                        <a:t>+ </a:t>
                      </a:r>
                      <a:r>
                        <a:rPr lang="vi-VN" sz="1400" u="sng" dirty="0">
                          <a:effectLst/>
                          <a:latin typeface="Times New Roman" pitchFamily="18" charset="0"/>
                          <a:cs typeface="Times New Roman" pitchFamily="18" charset="0"/>
                        </a:rPr>
                        <a:t>Kết thúc</a:t>
                      </a:r>
                      <a:r>
                        <a:rPr lang="vi-VN" sz="1400" dirty="0">
                          <a:effectLst/>
                          <a:latin typeface="Times New Roman" pitchFamily="18" charset="0"/>
                          <a:cs typeface="Times New Roman" pitchFamily="18" charset="0"/>
                        </a:rPr>
                        <a:t>: tay thuận tiếp tục lăng vợt lên trên và sang phía tay không thuận, gập khuỷu tay, thân người hơi ngả về phía trước, trọng tâm rơi vào chân trước.</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 GV nêu một số chú ý khi thực hiện kĩ thuật giao cầu thuận tay: đảm bảo mặt vợt so với tay cầm vợt và vai  đúng quy định; lựa chọn vị trí tiếp xúc giao cầu phù hợp.</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Bước 2: HS thực hiện nhiệm vụ học tập</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 GV cho HS đứng tại chỗ (xếp theo hàng ngang) tập động tác theo mẫu</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 GV cho HS tại chỗ tập động tác đánh cầu thấp tay với người hỗ trợ đứng tại chỗ.</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 HS lắng nghe hướng dẫn của GV các động tác. </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 HS thực hiện động tác theo hiệu lệnh của GV.</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Bước 3: Báo cáo kết quả hoạt động và thảo luận</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 GV cho HS xếp theo các hàng ngang, thực hiện động tác:</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Luân phiên thực hiện kĩ thuật giao cầu thuậntay.</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Tập giao cầu thuận tay với người hỗ trợ.</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 GV gọi 1-2 HS tập mẫu để HS trong lớp theo dõi, tập theo. </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 GV lưu ý cho HS một số lỗi sai HS thường mắc. GV hướng dẫn HS khắc phục lỗi sai thường mắc.</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Bước 4: Đánh giá kết quả, thực hiện nhiệm vụ học tập</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GV đánh giá, nhận xét, chuẩn kiến thức, chuyển sang nội dung mới.</a:t>
                      </a:r>
                      <a:endParaRPr lang="en-US" sz="1400" dirty="0">
                        <a:effectLst/>
                        <a:latin typeface="Times New Roman" pitchFamily="18" charset="0"/>
                        <a:ea typeface="Calibri"/>
                        <a:cs typeface="Times New Roman" pitchFamily="18" charset="0"/>
                      </a:endParaRPr>
                    </a:p>
                  </a:txBody>
                  <a:tcPr marL="23756" marR="23756" marT="0" marB="0"/>
                </a:tc>
                <a:tc>
                  <a:txBody>
                    <a:bodyPr/>
                    <a:lstStyle/>
                    <a:p>
                      <a:pPr algn="just">
                        <a:lnSpc>
                          <a:spcPct val="107000"/>
                        </a:lnSpc>
                        <a:spcAft>
                          <a:spcPts val="0"/>
                        </a:spcAft>
                      </a:pPr>
                      <a:r>
                        <a:rPr lang="vi-VN" sz="1400" dirty="0">
                          <a:effectLst/>
                          <a:latin typeface="Times New Roman" pitchFamily="18" charset="0"/>
                          <a:cs typeface="Times New Roman" pitchFamily="18" charset="0"/>
                        </a:rPr>
                        <a:t> </a:t>
                      </a:r>
                      <a:endParaRPr lang="en-US" sz="1400" dirty="0">
                        <a:effectLst/>
                        <a:latin typeface="Times New Roman" pitchFamily="18" charset="0"/>
                        <a:ea typeface="Calibri"/>
                        <a:cs typeface="Times New Roman" pitchFamily="18" charset="0"/>
                      </a:endParaRPr>
                    </a:p>
                  </a:txBody>
                  <a:tcPr marL="23756" marR="23756" marT="0" marB="0"/>
                </a:tc>
                <a:tc>
                  <a:txBody>
                    <a:bodyPr/>
                    <a:lstStyle/>
                    <a:p>
                      <a:pPr algn="just">
                        <a:lnSpc>
                          <a:spcPct val="107000"/>
                        </a:lnSpc>
                        <a:spcAft>
                          <a:spcPts val="0"/>
                        </a:spcAft>
                      </a:pPr>
                      <a:r>
                        <a:rPr lang="vi-VN" sz="1400" dirty="0">
                          <a:effectLst/>
                          <a:latin typeface="Times New Roman" pitchFamily="18" charset="0"/>
                          <a:cs typeface="Times New Roman" pitchFamily="18" charset="0"/>
                        </a:rPr>
                        <a:t> </a:t>
                      </a:r>
                      <a:endParaRPr lang="en-US" sz="1400" dirty="0">
                        <a:effectLst/>
                        <a:latin typeface="Times New Roman" pitchFamily="18" charset="0"/>
                        <a:ea typeface="Calibri"/>
                        <a:cs typeface="Times New Roman" pitchFamily="18" charset="0"/>
                      </a:endParaRPr>
                    </a:p>
                  </a:txBody>
                  <a:tcPr marL="23756" marR="23756" marT="0" marB="0"/>
                </a:tc>
                <a:tc>
                  <a:txBody>
                    <a:bodyPr/>
                    <a:lstStyle/>
                    <a:p>
                      <a:pPr algn="just">
                        <a:lnSpc>
                          <a:spcPct val="107000"/>
                        </a:lnSpc>
                        <a:spcAft>
                          <a:spcPts val="0"/>
                        </a:spcAft>
                      </a:pPr>
                      <a:r>
                        <a:rPr lang="vi-VN" sz="1400" dirty="0">
                          <a:effectLst/>
                          <a:latin typeface="Times New Roman" pitchFamily="18" charset="0"/>
                          <a:cs typeface="Times New Roman" pitchFamily="18" charset="0"/>
                        </a:rPr>
                        <a:t>2. Kỹ thuật giao cầu thuận tay </a:t>
                      </a:r>
                      <a:endParaRPr lang="en-US" sz="1400" dirty="0">
                        <a:effectLst/>
                        <a:latin typeface="Times New Roman" pitchFamily="18" charset="0"/>
                        <a:cs typeface="Times New Roman" pitchFamily="18" charset="0"/>
                      </a:endParaRPr>
                    </a:p>
                    <a:p>
                      <a:pPr algn="just">
                        <a:lnSpc>
                          <a:spcPct val="107000"/>
                        </a:lnSpc>
                        <a:spcAft>
                          <a:spcPts val="0"/>
                        </a:spcAft>
                      </a:pPr>
                      <a:r>
                        <a:rPr lang="vi-VN" sz="1400" dirty="0">
                          <a:effectLst/>
                          <a:latin typeface="Times New Roman" pitchFamily="18" charset="0"/>
                          <a:cs typeface="Times New Roman" pitchFamily="18" charset="0"/>
                        </a:rPr>
                        <a:t>SGK trang 31</a:t>
                      </a:r>
                      <a:endParaRPr lang="en-US" sz="1400" dirty="0">
                        <a:effectLst/>
                        <a:latin typeface="Times New Roman" pitchFamily="18" charset="0"/>
                        <a:ea typeface="Calibri"/>
                        <a:cs typeface="Times New Roman" pitchFamily="18" charset="0"/>
                      </a:endParaRPr>
                    </a:p>
                  </a:txBody>
                  <a:tcPr marL="23756" marR="23756" marT="0" marB="0"/>
                </a:tc>
              </a:tr>
            </a:tbl>
          </a:graphicData>
        </a:graphic>
      </p:graphicFrame>
    </p:spTree>
    <p:extLst>
      <p:ext uri="{BB962C8B-B14F-4D97-AF65-F5344CB8AC3E}">
        <p14:creationId xmlns:p14="http://schemas.microsoft.com/office/powerpoint/2010/main" val="1141038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908720"/>
            <a:ext cx="8424936" cy="3108543"/>
          </a:xfrm>
          <a:prstGeom prst="rect">
            <a:avLst/>
          </a:prstGeom>
        </p:spPr>
        <p:txBody>
          <a:bodyPr wrap="square">
            <a:spAutoFit/>
          </a:bodyPr>
          <a:lstStyle/>
          <a:p>
            <a:r>
              <a:rPr lang="vi-VN" sz="1400" b="1" dirty="0">
                <a:latin typeface="Times New Roman" pitchFamily="18" charset="0"/>
                <a:cs typeface="Times New Roman" pitchFamily="18" charset="0"/>
              </a:rPr>
              <a:t>Hoạt động 3: Một số quy định cơ bản về giao cầu</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a. Mục tiêu: </a:t>
            </a:r>
            <a:r>
              <a:rPr lang="vi-VN" sz="1400" dirty="0">
                <a:latin typeface="Times New Roman" pitchFamily="18" charset="0"/>
                <a:cs typeface="Times New Roman" pitchFamily="18" charset="0"/>
              </a:rPr>
              <a:t>HS nắm được các quy định cơ bản về giao cầu.</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b. Nội dung: </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Người giao cầu và người nhận giao cầu đứng trong phạm vi ô giao cầu và ô nhận giao cầu đối diện theo đường chéo, chân không chạm đường giới hạn của các ô giao cầu và ô nhận giao cầu.</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Một phần của cả hai bàn chân người giao cầu và người nhận giao cầu phải tiếp xúc với mặt sân ở một vị trí cố định từ khi băt đầu quả giao cầu cho đến khi quả cầu được đánh đi.</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Mặt vợt của người giao cầu phải tiếp xúc đầu tiên vào đế cầu.</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Tại thời điểm đánh quả cầu, mặt vợt của người giao cầu phải thấp hơn tay cầm vợt, không cao hơn 1,15m so với mặt sân.</a:t>
            </a:r>
            <a:endParaRPr lang="en-US" sz="1400" dirty="0">
              <a:latin typeface="Times New Roman" pitchFamily="18" charset="0"/>
              <a:cs typeface="Times New Roman" pitchFamily="18" charset="0"/>
            </a:endParaRPr>
          </a:p>
          <a:p>
            <a:r>
              <a:rPr lang="vi-VN" sz="1400" dirty="0">
                <a:latin typeface="Times New Roman" pitchFamily="18" charset="0"/>
                <a:cs typeface="Times New Roman" pitchFamily="18" charset="0"/>
              </a:rPr>
              <a:t>- Vợt của người giao cầu phải chuyển động liên tục về phía trước từ lúc bắt đầu quả giao cầu cho đến khi quả cầu được đánh đi.</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c. Sản phẩm học tập:</a:t>
            </a:r>
            <a:r>
              <a:rPr lang="vi-VN" sz="1400" dirty="0">
                <a:latin typeface="Times New Roman" pitchFamily="18" charset="0"/>
                <a:cs typeface="Times New Roman" pitchFamily="18" charset="0"/>
              </a:rPr>
              <a:t>câu trả lời của các nhóm.</a:t>
            </a:r>
            <a:endParaRPr lang="en-US" sz="1400" dirty="0">
              <a:latin typeface="Times New Roman" pitchFamily="18" charset="0"/>
              <a:cs typeface="Times New Roman" pitchFamily="18" charset="0"/>
            </a:endParaRPr>
          </a:p>
          <a:p>
            <a:r>
              <a:rPr lang="vi-VN" sz="1400" b="1" dirty="0">
                <a:latin typeface="Times New Roman" pitchFamily="18" charset="0"/>
                <a:cs typeface="Times New Roman" pitchFamily="18" charset="0"/>
              </a:rPr>
              <a:t>d. Tổ chức thực hiện:  </a:t>
            </a:r>
            <a:endParaRPr lang="en-US" sz="1400" dirty="0">
              <a:latin typeface="Times New Roman" pitchFamily="18" charset="0"/>
              <a:cs typeface="Times New Roman" pitchFamily="18" charset="0"/>
            </a:endParaRPr>
          </a:p>
        </p:txBody>
      </p:sp>
    </p:spTree>
    <p:extLst>
      <p:ext uri="{BB962C8B-B14F-4D97-AF65-F5344CB8AC3E}">
        <p14:creationId xmlns:p14="http://schemas.microsoft.com/office/powerpoint/2010/main" val="3939271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41239831"/>
              </p:ext>
            </p:extLst>
          </p:nvPr>
        </p:nvGraphicFramePr>
        <p:xfrm>
          <a:off x="323528" y="188640"/>
          <a:ext cx="8568952" cy="6408712"/>
        </p:xfrm>
        <a:graphic>
          <a:graphicData uri="http://schemas.openxmlformats.org/drawingml/2006/table">
            <a:tbl>
              <a:tblPr bandRow="1">
                <a:tableStyleId>{5C22544A-7EE6-4342-B048-85BDC9FD1C3A}</a:tableStyleId>
              </a:tblPr>
              <a:tblGrid>
                <a:gridCol w="4542887"/>
                <a:gridCol w="855346"/>
                <a:gridCol w="855346"/>
                <a:gridCol w="2315373"/>
              </a:tblGrid>
              <a:tr h="397624">
                <a:tc rowSpan="2">
                  <a:txBody>
                    <a:bodyPr/>
                    <a:lstStyle/>
                    <a:p>
                      <a:pPr algn="ctr">
                        <a:lnSpc>
                          <a:spcPct val="107000"/>
                        </a:lnSpc>
                        <a:spcAft>
                          <a:spcPts val="0"/>
                        </a:spcAft>
                      </a:pPr>
                      <a:r>
                        <a:rPr lang="vi-VN" sz="1400" dirty="0">
                          <a:effectLst/>
                          <a:latin typeface="+mj-lt"/>
                        </a:rPr>
                        <a:t>HOẠT ĐỘNG CỦA GV – HS</a:t>
                      </a:r>
                      <a:endParaRPr lang="en-US" sz="1400" dirty="0">
                        <a:effectLst/>
                        <a:latin typeface="+mj-lt"/>
                        <a:ea typeface="Calibri"/>
                        <a:cs typeface="Times New Roman"/>
                      </a:endParaRPr>
                    </a:p>
                  </a:txBody>
                  <a:tcPr marL="42180" marR="42180" marT="0" marB="0"/>
                </a:tc>
                <a:tc gridSpan="2">
                  <a:txBody>
                    <a:bodyPr/>
                    <a:lstStyle/>
                    <a:p>
                      <a:pPr algn="ctr">
                        <a:lnSpc>
                          <a:spcPct val="107000"/>
                        </a:lnSpc>
                        <a:spcAft>
                          <a:spcPts val="0"/>
                        </a:spcAft>
                      </a:pPr>
                      <a:r>
                        <a:rPr lang="en-US" sz="1400">
                          <a:effectLst/>
                          <a:latin typeface="+mj-lt"/>
                        </a:rPr>
                        <a:t>LƯỢNG VẬN ĐỘNG</a:t>
                      </a:r>
                      <a:endParaRPr lang="en-US" sz="1400">
                        <a:effectLst/>
                        <a:latin typeface="+mj-lt"/>
                        <a:ea typeface="Calibri"/>
                        <a:cs typeface="Times New Roman"/>
                      </a:endParaRPr>
                    </a:p>
                  </a:txBody>
                  <a:tcPr marL="42180" marR="42180" marT="0" marB="0"/>
                </a:tc>
                <a:tc hMerge="1">
                  <a:txBody>
                    <a:bodyPr/>
                    <a:lstStyle/>
                    <a:p>
                      <a:endParaRPr lang="en-US"/>
                    </a:p>
                  </a:txBody>
                  <a:tcPr/>
                </a:tc>
                <a:tc rowSpan="2">
                  <a:txBody>
                    <a:bodyPr/>
                    <a:lstStyle/>
                    <a:p>
                      <a:pPr algn="ctr">
                        <a:lnSpc>
                          <a:spcPct val="107000"/>
                        </a:lnSpc>
                        <a:spcAft>
                          <a:spcPts val="0"/>
                        </a:spcAft>
                      </a:pPr>
                      <a:r>
                        <a:rPr lang="en-US" sz="1400">
                          <a:effectLst/>
                          <a:latin typeface="+mj-lt"/>
                        </a:rPr>
                        <a:t>DỰ KIẾN SẢN PHẨM</a:t>
                      </a:r>
                      <a:endParaRPr lang="en-US" sz="1400">
                        <a:effectLst/>
                        <a:latin typeface="+mj-lt"/>
                        <a:ea typeface="Calibri"/>
                        <a:cs typeface="Times New Roman"/>
                      </a:endParaRPr>
                    </a:p>
                  </a:txBody>
                  <a:tcPr marL="42180" marR="42180" marT="0" marB="0"/>
                </a:tc>
              </a:tr>
              <a:tr h="245542">
                <a:tc vMerge="1">
                  <a:txBody>
                    <a:bodyPr/>
                    <a:lstStyle/>
                    <a:p>
                      <a:endParaRPr lang="en-US"/>
                    </a:p>
                  </a:txBody>
                  <a:tcPr/>
                </a:tc>
                <a:tc>
                  <a:txBody>
                    <a:bodyPr/>
                    <a:lstStyle/>
                    <a:p>
                      <a:pPr algn="ctr">
                        <a:lnSpc>
                          <a:spcPct val="107000"/>
                        </a:lnSpc>
                        <a:spcAft>
                          <a:spcPts val="0"/>
                        </a:spcAft>
                      </a:pPr>
                      <a:r>
                        <a:rPr lang="en-US" sz="1400">
                          <a:effectLst/>
                          <a:latin typeface="+mj-lt"/>
                        </a:rPr>
                        <a:t>TG</a:t>
                      </a:r>
                      <a:endParaRPr lang="en-US" sz="1400">
                        <a:effectLst/>
                        <a:latin typeface="+mj-lt"/>
                        <a:ea typeface="Calibri"/>
                        <a:cs typeface="Times New Roman"/>
                      </a:endParaRPr>
                    </a:p>
                  </a:txBody>
                  <a:tcPr marL="42180" marR="42180" marT="0" marB="0"/>
                </a:tc>
                <a:tc>
                  <a:txBody>
                    <a:bodyPr/>
                    <a:lstStyle/>
                    <a:p>
                      <a:pPr algn="ctr">
                        <a:lnSpc>
                          <a:spcPct val="107000"/>
                        </a:lnSpc>
                        <a:spcAft>
                          <a:spcPts val="0"/>
                        </a:spcAft>
                      </a:pPr>
                      <a:r>
                        <a:rPr lang="en-US" sz="1400">
                          <a:effectLst/>
                          <a:latin typeface="+mj-lt"/>
                        </a:rPr>
                        <a:t>SL</a:t>
                      </a:r>
                      <a:endParaRPr lang="en-US" sz="1400">
                        <a:effectLst/>
                        <a:latin typeface="+mj-lt"/>
                        <a:ea typeface="Calibri"/>
                        <a:cs typeface="Times New Roman"/>
                      </a:endParaRPr>
                    </a:p>
                  </a:txBody>
                  <a:tcPr marL="42180" marR="42180" marT="0" marB="0"/>
                </a:tc>
                <a:tc vMerge="1">
                  <a:txBody>
                    <a:bodyPr/>
                    <a:lstStyle/>
                    <a:p>
                      <a:endParaRPr lang="en-US"/>
                    </a:p>
                  </a:txBody>
                  <a:tcPr/>
                </a:tc>
              </a:tr>
              <a:tr h="5765546">
                <a:tc>
                  <a:txBody>
                    <a:bodyPr/>
                    <a:lstStyle/>
                    <a:p>
                      <a:pPr algn="just">
                        <a:lnSpc>
                          <a:spcPct val="107000"/>
                        </a:lnSpc>
                        <a:spcAft>
                          <a:spcPts val="0"/>
                        </a:spcAft>
                      </a:pPr>
                      <a:r>
                        <a:rPr lang="en-US" sz="1400" dirty="0" err="1">
                          <a:effectLst/>
                          <a:latin typeface="+mj-lt"/>
                        </a:rPr>
                        <a:t>Bước</a:t>
                      </a:r>
                      <a:r>
                        <a:rPr lang="en-US" sz="1400" dirty="0">
                          <a:effectLst/>
                          <a:latin typeface="+mj-lt"/>
                        </a:rPr>
                        <a:t> 1: GV </a:t>
                      </a:r>
                      <a:r>
                        <a:rPr lang="en-US" sz="1400" dirty="0" err="1">
                          <a:effectLst/>
                          <a:latin typeface="+mj-lt"/>
                        </a:rPr>
                        <a:t>chuyểngiaonhiệmvụhọctập</a:t>
                      </a:r>
                      <a:endParaRPr lang="en-US" sz="1400" dirty="0">
                        <a:effectLst/>
                        <a:latin typeface="+mj-lt"/>
                      </a:endParaRPr>
                    </a:p>
                    <a:p>
                      <a:pPr algn="just">
                        <a:lnSpc>
                          <a:spcPct val="107000"/>
                        </a:lnSpc>
                        <a:spcAft>
                          <a:spcPts val="0"/>
                        </a:spcAft>
                      </a:pPr>
                      <a:r>
                        <a:rPr lang="vi-VN" sz="1400" dirty="0">
                          <a:effectLst/>
                          <a:latin typeface="+mj-lt"/>
                        </a:rPr>
                        <a:t>- GV chia lớp thành các nhóm nhỏ, 4 người 1 nhóm.</a:t>
                      </a:r>
                      <a:endParaRPr lang="en-US" sz="1400" dirty="0">
                        <a:effectLst/>
                        <a:latin typeface="+mj-lt"/>
                      </a:endParaRPr>
                    </a:p>
                    <a:p>
                      <a:pPr algn="just">
                        <a:lnSpc>
                          <a:spcPct val="107000"/>
                        </a:lnSpc>
                        <a:spcAft>
                          <a:spcPts val="0"/>
                        </a:spcAft>
                      </a:pPr>
                      <a:r>
                        <a:rPr lang="vi-VN" sz="1400" dirty="0">
                          <a:effectLst/>
                          <a:latin typeface="+mj-lt"/>
                        </a:rPr>
                        <a:t>- GV cho HS xem một đoạn clip các tình huống giao cầu trong 1 trận đấu. (khoảng 10 phút)</a:t>
                      </a:r>
                      <a:endParaRPr lang="en-US" sz="1400" dirty="0">
                        <a:effectLst/>
                        <a:latin typeface="+mj-lt"/>
                      </a:endParaRPr>
                    </a:p>
                    <a:p>
                      <a:pPr algn="just">
                        <a:lnSpc>
                          <a:spcPct val="107000"/>
                        </a:lnSpc>
                        <a:spcAft>
                          <a:spcPts val="0"/>
                        </a:spcAft>
                      </a:pPr>
                      <a:r>
                        <a:rPr lang="vi-VN" sz="1400" dirty="0">
                          <a:effectLst/>
                          <a:latin typeface="+mj-lt"/>
                        </a:rPr>
                        <a:t>- GV yêu cầu HS thảo luận nhóm và trả lời các câu hỏi sau:</a:t>
                      </a:r>
                      <a:endParaRPr lang="en-US" sz="1400" dirty="0">
                        <a:effectLst/>
                        <a:latin typeface="+mj-lt"/>
                      </a:endParaRPr>
                    </a:p>
                    <a:p>
                      <a:pPr algn="just">
                        <a:lnSpc>
                          <a:spcPct val="107000"/>
                        </a:lnSpc>
                        <a:spcAft>
                          <a:spcPts val="0"/>
                        </a:spcAft>
                      </a:pPr>
                      <a:r>
                        <a:rPr lang="vi-VN" sz="1400" dirty="0">
                          <a:effectLst/>
                          <a:latin typeface="+mj-lt"/>
                        </a:rPr>
                        <a:t>+ Hãy cho biết các tình huống giao cầu hợp lệ trong đoạn clip.</a:t>
                      </a:r>
                      <a:endParaRPr lang="en-US" sz="1400" dirty="0">
                        <a:effectLst/>
                        <a:latin typeface="+mj-lt"/>
                      </a:endParaRPr>
                    </a:p>
                    <a:p>
                      <a:pPr algn="just">
                        <a:lnSpc>
                          <a:spcPct val="107000"/>
                        </a:lnSpc>
                        <a:spcAft>
                          <a:spcPts val="0"/>
                        </a:spcAft>
                      </a:pPr>
                      <a:r>
                        <a:rPr lang="vi-VN" sz="1400" dirty="0">
                          <a:effectLst/>
                          <a:latin typeface="+mj-lt"/>
                        </a:rPr>
                        <a:t>+ Để giao cầu hợp lệ thì người giao cầu phải tuân theo các quy định cơ bản nào?</a:t>
                      </a:r>
                      <a:endParaRPr lang="en-US" sz="1400" dirty="0">
                        <a:effectLst/>
                        <a:latin typeface="+mj-lt"/>
                      </a:endParaRPr>
                    </a:p>
                    <a:p>
                      <a:pPr algn="just">
                        <a:lnSpc>
                          <a:spcPct val="107000"/>
                        </a:lnSpc>
                        <a:spcAft>
                          <a:spcPts val="0"/>
                        </a:spcAft>
                      </a:pPr>
                      <a:r>
                        <a:rPr lang="vi-VN" sz="1400" dirty="0">
                          <a:effectLst/>
                          <a:latin typeface="+mj-lt"/>
                        </a:rPr>
                        <a:t>+ Hãy cho biết các tình huống giao cầu không hợp lệ trong đoạn clip. Vì sao các tình huống đó lại không hợp lệ?</a:t>
                      </a:r>
                      <a:endParaRPr lang="en-US" sz="1400" dirty="0">
                        <a:effectLst/>
                        <a:latin typeface="+mj-lt"/>
                      </a:endParaRPr>
                    </a:p>
                    <a:p>
                      <a:pPr algn="just">
                        <a:lnSpc>
                          <a:spcPct val="107000"/>
                        </a:lnSpc>
                        <a:spcAft>
                          <a:spcPts val="0"/>
                        </a:spcAft>
                      </a:pPr>
                      <a:r>
                        <a:rPr lang="vi-VN" sz="1400" dirty="0">
                          <a:effectLst/>
                          <a:latin typeface="+mj-lt"/>
                        </a:rPr>
                        <a:t>Bước 2: HS thực hiện nhiệm vụ học tập</a:t>
                      </a:r>
                      <a:endParaRPr lang="en-US" sz="1400" dirty="0">
                        <a:effectLst/>
                        <a:latin typeface="+mj-lt"/>
                      </a:endParaRPr>
                    </a:p>
                    <a:p>
                      <a:pPr algn="just">
                        <a:lnSpc>
                          <a:spcPct val="107000"/>
                        </a:lnSpc>
                        <a:spcAft>
                          <a:spcPts val="0"/>
                        </a:spcAft>
                      </a:pPr>
                      <a:r>
                        <a:rPr lang="vi-VN" sz="1400" dirty="0">
                          <a:effectLst/>
                          <a:latin typeface="+mj-lt"/>
                        </a:rPr>
                        <a:t>HS xem clip, thảo luận nhóm và trả lời các câu hỏi của GV.</a:t>
                      </a:r>
                      <a:endParaRPr lang="en-US" sz="1400" dirty="0">
                        <a:effectLst/>
                        <a:latin typeface="+mj-lt"/>
                      </a:endParaRPr>
                    </a:p>
                    <a:p>
                      <a:pPr algn="just">
                        <a:lnSpc>
                          <a:spcPct val="107000"/>
                        </a:lnSpc>
                        <a:spcAft>
                          <a:spcPts val="0"/>
                        </a:spcAft>
                      </a:pPr>
                      <a:r>
                        <a:rPr lang="vi-VN" sz="1400" dirty="0">
                          <a:effectLst/>
                          <a:latin typeface="+mj-lt"/>
                        </a:rPr>
                        <a:t>Bước 3: Báo cáo kết quả hoạt động và thảo luận</a:t>
                      </a:r>
                      <a:endParaRPr lang="en-US" sz="1400" dirty="0">
                        <a:effectLst/>
                        <a:latin typeface="+mj-lt"/>
                      </a:endParaRPr>
                    </a:p>
                    <a:p>
                      <a:pPr algn="just">
                        <a:lnSpc>
                          <a:spcPct val="107000"/>
                        </a:lnSpc>
                        <a:spcAft>
                          <a:spcPts val="0"/>
                        </a:spcAft>
                      </a:pPr>
                      <a:r>
                        <a:rPr lang="vi-VN" sz="1400" dirty="0">
                          <a:effectLst/>
                          <a:latin typeface="+mj-lt"/>
                        </a:rPr>
                        <a:t>- Các nhóm lần lượt cử đại diện trả lời.</a:t>
                      </a:r>
                      <a:endParaRPr lang="en-US" sz="1400" dirty="0">
                        <a:effectLst/>
                        <a:latin typeface="+mj-lt"/>
                      </a:endParaRPr>
                    </a:p>
                    <a:p>
                      <a:pPr algn="just">
                        <a:lnSpc>
                          <a:spcPct val="107000"/>
                        </a:lnSpc>
                        <a:spcAft>
                          <a:spcPts val="0"/>
                        </a:spcAft>
                      </a:pPr>
                      <a:r>
                        <a:rPr lang="vi-VN" sz="1400" dirty="0">
                          <a:effectLst/>
                          <a:latin typeface="+mj-lt"/>
                        </a:rPr>
                        <a:t>- GV cho các nhóm còn lại nhận xét và bổ sung.</a:t>
                      </a:r>
                      <a:endParaRPr lang="en-US" sz="1400" dirty="0">
                        <a:effectLst/>
                        <a:latin typeface="+mj-lt"/>
                      </a:endParaRPr>
                    </a:p>
                    <a:p>
                      <a:pPr algn="just">
                        <a:lnSpc>
                          <a:spcPct val="107000"/>
                        </a:lnSpc>
                        <a:spcAft>
                          <a:spcPts val="0"/>
                        </a:spcAft>
                      </a:pPr>
                      <a:r>
                        <a:rPr lang="vi-VN" sz="1400" dirty="0">
                          <a:effectLst/>
                          <a:latin typeface="+mj-lt"/>
                        </a:rPr>
                        <a:t>- GV lưu ý cho HS một số lỗi sai trong giao cầu hay mắc phải trong thi đấu.</a:t>
                      </a:r>
                      <a:endParaRPr lang="en-US" sz="1400" dirty="0">
                        <a:effectLst/>
                        <a:latin typeface="+mj-lt"/>
                      </a:endParaRPr>
                    </a:p>
                    <a:p>
                      <a:pPr algn="just">
                        <a:lnSpc>
                          <a:spcPct val="107000"/>
                        </a:lnSpc>
                        <a:spcAft>
                          <a:spcPts val="0"/>
                        </a:spcAft>
                      </a:pPr>
                      <a:r>
                        <a:rPr lang="vi-VN" sz="1400" dirty="0">
                          <a:effectLst/>
                          <a:latin typeface="+mj-lt"/>
                        </a:rPr>
                        <a:t>Bước 4: Đánh giá kết quả, thực hiện nhiệm vụ học tập</a:t>
                      </a:r>
                      <a:endParaRPr lang="en-US" sz="1400" dirty="0">
                        <a:effectLst/>
                        <a:latin typeface="+mj-lt"/>
                      </a:endParaRPr>
                    </a:p>
                    <a:p>
                      <a:pPr algn="just">
                        <a:lnSpc>
                          <a:spcPct val="107000"/>
                        </a:lnSpc>
                        <a:spcAft>
                          <a:spcPts val="0"/>
                        </a:spcAft>
                      </a:pPr>
                      <a:r>
                        <a:rPr lang="vi-VN" sz="1400" dirty="0">
                          <a:effectLst/>
                          <a:latin typeface="+mj-lt"/>
                        </a:rPr>
                        <a:t>GV đánh giá, nhận xét, chuẩn kiến thức, chuyển sang nội dung mới.</a:t>
                      </a:r>
                      <a:endParaRPr lang="en-US" sz="1400" dirty="0">
                        <a:effectLst/>
                        <a:latin typeface="+mj-lt"/>
                        <a:ea typeface="Calibri"/>
                        <a:cs typeface="Times New Roman"/>
                      </a:endParaRPr>
                    </a:p>
                  </a:txBody>
                  <a:tcPr marL="42180" marR="42180" marT="0" marB="0"/>
                </a:tc>
                <a:tc>
                  <a:txBody>
                    <a:bodyPr/>
                    <a:lstStyle/>
                    <a:p>
                      <a:pPr algn="just">
                        <a:lnSpc>
                          <a:spcPct val="107000"/>
                        </a:lnSpc>
                        <a:spcAft>
                          <a:spcPts val="0"/>
                        </a:spcAft>
                      </a:pPr>
                      <a:r>
                        <a:rPr lang="vi-VN" sz="1400" dirty="0">
                          <a:effectLst/>
                          <a:latin typeface="+mj-lt"/>
                        </a:rPr>
                        <a:t> </a:t>
                      </a:r>
                      <a:endParaRPr lang="en-US" sz="1400" dirty="0">
                        <a:effectLst/>
                        <a:latin typeface="+mj-lt"/>
                        <a:ea typeface="Calibri"/>
                        <a:cs typeface="Times New Roman"/>
                      </a:endParaRPr>
                    </a:p>
                  </a:txBody>
                  <a:tcPr marL="42180" marR="42180" marT="0" marB="0"/>
                </a:tc>
                <a:tc>
                  <a:txBody>
                    <a:bodyPr/>
                    <a:lstStyle/>
                    <a:p>
                      <a:pPr algn="just">
                        <a:lnSpc>
                          <a:spcPct val="107000"/>
                        </a:lnSpc>
                        <a:spcAft>
                          <a:spcPts val="0"/>
                        </a:spcAft>
                      </a:pPr>
                      <a:r>
                        <a:rPr lang="vi-VN" sz="1400" dirty="0">
                          <a:effectLst/>
                          <a:latin typeface="+mj-lt"/>
                        </a:rPr>
                        <a:t> </a:t>
                      </a:r>
                      <a:endParaRPr lang="en-US" sz="1400" dirty="0">
                        <a:effectLst/>
                        <a:latin typeface="+mj-lt"/>
                        <a:ea typeface="Calibri"/>
                        <a:cs typeface="Times New Roman"/>
                      </a:endParaRPr>
                    </a:p>
                  </a:txBody>
                  <a:tcPr marL="42180" marR="42180" marT="0" marB="0"/>
                </a:tc>
                <a:tc>
                  <a:txBody>
                    <a:bodyPr/>
                    <a:lstStyle/>
                    <a:p>
                      <a:pPr algn="just">
                        <a:lnSpc>
                          <a:spcPct val="107000"/>
                        </a:lnSpc>
                        <a:spcAft>
                          <a:spcPts val="0"/>
                        </a:spcAft>
                      </a:pPr>
                      <a:r>
                        <a:rPr lang="vi-VN" sz="1400" dirty="0">
                          <a:effectLst/>
                          <a:latin typeface="+mj-lt"/>
                        </a:rPr>
                        <a:t>3. Một số quy định cơ bản về giao cầu</a:t>
                      </a:r>
                      <a:endParaRPr lang="en-US" sz="1400" dirty="0">
                        <a:effectLst/>
                        <a:latin typeface="+mj-lt"/>
                      </a:endParaRPr>
                    </a:p>
                    <a:p>
                      <a:pPr algn="just">
                        <a:lnSpc>
                          <a:spcPct val="107000"/>
                        </a:lnSpc>
                        <a:spcAft>
                          <a:spcPts val="0"/>
                        </a:spcAft>
                      </a:pPr>
                      <a:r>
                        <a:rPr lang="vi-VN" sz="1400" dirty="0">
                          <a:effectLst/>
                          <a:latin typeface="+mj-lt"/>
                        </a:rPr>
                        <a:t>SGK trang 31</a:t>
                      </a:r>
                      <a:endParaRPr lang="en-US" sz="1400" dirty="0">
                        <a:effectLst/>
                        <a:latin typeface="+mj-lt"/>
                        <a:ea typeface="Calibri"/>
                        <a:cs typeface="Times New Roman"/>
                      </a:endParaRPr>
                    </a:p>
                  </a:txBody>
                  <a:tcPr marL="42180" marR="42180" marT="0" marB="0"/>
                </a:tc>
              </a:tr>
            </a:tbl>
          </a:graphicData>
        </a:graphic>
      </p:graphicFrame>
    </p:spTree>
    <p:extLst>
      <p:ext uri="{BB962C8B-B14F-4D97-AF65-F5344CB8AC3E}">
        <p14:creationId xmlns:p14="http://schemas.microsoft.com/office/powerpoint/2010/main" val="3239573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2195</Words>
  <Application>Microsoft Office PowerPoint</Application>
  <PresentationFormat>On-screen Show (4:3)</PresentationFormat>
  <Paragraphs>264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CHỦ ĐỀ 2: KĨ THUẬT GIAO CẦU VÀ KĨ THUẬT ĐÁNH CẦU CAO TAY BÀI 2: KỸ THUẬT GIAO CẦU (Thời lượng:10tiết) </vt:lpstr>
      <vt:lpstr>II. THIẾT BỊ DẠY HỌC VÀ HỌC LIỆU 1. Đối với giáo viên - Tranh, ảnh, video kĩ thuật giao cầu(nếu có). - Vợt cầu lông và cầu theo tiêu chuẩn để tập luyện.  - Sân cầu lông tiêu chuẩn hoặc mặt sân bằng phẳng, cọc mốc để tập luyện các bài tập. - Còi để điều khiển các hoạt động tập luyện và trò chơi. 2. Đối với học sinh - SGK. - Dụng cụ học tập theo yêu cầu của GV.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5</cp:revision>
  <dcterms:created xsi:type="dcterms:W3CDTF">2025-03-17T08:08:03Z</dcterms:created>
  <dcterms:modified xsi:type="dcterms:W3CDTF">2025-11-27T07:35:11Z</dcterms:modified>
</cp:coreProperties>
</file>