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05" r:id="rId3"/>
    <p:sldId id="311" r:id="rId4"/>
    <p:sldId id="312" r:id="rId5"/>
    <p:sldId id="267" r:id="rId6"/>
    <p:sldId id="313" r:id="rId7"/>
    <p:sldId id="314" r:id="rId8"/>
    <p:sldId id="315" r:id="rId9"/>
    <p:sldId id="295" r:id="rId10"/>
    <p:sldId id="293" r:id="rId11"/>
    <p:sldId id="296" r:id="rId12"/>
    <p:sldId id="298" r:id="rId13"/>
    <p:sldId id="300" r:id="rId14"/>
    <p:sldId id="301" r:id="rId15"/>
    <p:sldId id="299" r:id="rId16"/>
    <p:sldId id="304" r:id="rId17"/>
  </p:sldIdLst>
  <p:sldSz cx="24385588" cy="13717588"/>
  <p:notesSz cx="6797675" cy="9928225"/>
  <p:embeddedFontLst>
    <p:embeddedFont>
      <p:font typeface="Cambria Math" panose="02040503050406030204" pitchFamily="18" charset="0"/>
      <p:regular r:id="rId19"/>
    </p:embeddedFont>
    <p:embeddedFont>
      <p:font typeface="Questrial" pitchFamily="2" charset="0"/>
      <p:regular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36" y="72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>
          <a:extLst>
            <a:ext uri="{FF2B5EF4-FFF2-40B4-BE49-F238E27FC236}">
              <a16:creationId xmlns:a16="http://schemas.microsoft.com/office/drawing/2014/main" id="{5C259267-192E-BE38-3FDA-CB4E7183B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>
            <a:extLst>
              <a:ext uri="{FF2B5EF4-FFF2-40B4-BE49-F238E27FC236}">
                <a16:creationId xmlns:a16="http://schemas.microsoft.com/office/drawing/2014/main" id="{38C235DA-F9BB-58E6-3E55-41B2D7ED02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>
            <a:extLst>
              <a:ext uri="{FF2B5EF4-FFF2-40B4-BE49-F238E27FC236}">
                <a16:creationId xmlns:a16="http://schemas.microsoft.com/office/drawing/2014/main" id="{0184062A-1977-608C-6111-2FB83D5D6F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9826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>
          <a:extLst>
            <a:ext uri="{FF2B5EF4-FFF2-40B4-BE49-F238E27FC236}">
              <a16:creationId xmlns:a16="http://schemas.microsoft.com/office/drawing/2014/main" id="{657F62DB-CEE0-7C63-FC60-B2FF002D5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>
            <a:extLst>
              <a:ext uri="{FF2B5EF4-FFF2-40B4-BE49-F238E27FC236}">
                <a16:creationId xmlns:a16="http://schemas.microsoft.com/office/drawing/2014/main" id="{43961D05-CC52-92F6-13E9-87449DBF9C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>
            <a:extLst>
              <a:ext uri="{FF2B5EF4-FFF2-40B4-BE49-F238E27FC236}">
                <a16:creationId xmlns:a16="http://schemas.microsoft.com/office/drawing/2014/main" id="{6AE85CD3-AE74-D841-4D3C-8ECCF15070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075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>
          <a:extLst>
            <a:ext uri="{FF2B5EF4-FFF2-40B4-BE49-F238E27FC236}">
              <a16:creationId xmlns:a16="http://schemas.microsoft.com/office/drawing/2014/main" id="{F0BB198B-54E5-EF72-4413-814F22F56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>
            <a:extLst>
              <a:ext uri="{FF2B5EF4-FFF2-40B4-BE49-F238E27FC236}">
                <a16:creationId xmlns:a16="http://schemas.microsoft.com/office/drawing/2014/main" id="{92A7BAA1-8CEF-DCE1-12C8-9618992A70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>
            <a:extLst>
              <a:ext uri="{FF2B5EF4-FFF2-40B4-BE49-F238E27FC236}">
                <a16:creationId xmlns:a16="http://schemas.microsoft.com/office/drawing/2014/main" id="{6E62E266-BC3D-92C8-AB08-78740E8DF6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139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403441"/>
            <a:ext cx="17078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CÔNG THỨC PHÂN TỬ HỢP CHẤT HỮU C</a:t>
            </a:r>
            <a:r>
              <a:rPr lang="vi-VN" sz="54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Ơ</a:t>
            </a:r>
            <a:endParaRPr sz="5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3</a:t>
            </a:r>
            <a:endParaRPr sz="3600" b="1" dirty="0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 dirty="0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47274" y="626598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10</a:t>
            </a:r>
            <a:endParaRPr sz="3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:a16="http://schemas.microsoft.com/office/drawing/2014/main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ách giáo khoa Chân trời sáng tạo - Bộ sách của Nhà xuất bản Giáo dục Việt  Nam">
            <a:extLst>
              <a:ext uri="{FF2B5EF4-FFF2-40B4-BE49-F238E27FC236}">
                <a16:creationId xmlns:a16="http://schemas.microsoft.com/office/drawing/2014/main" id="{C701E0A0-EF09-9D3E-5CD6-A1B0995783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99" y="-119803"/>
            <a:ext cx="2210120" cy="175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96170" y="6020054"/>
            <a:ext cx="22393796" cy="5989066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1534947" y="3482707"/>
            <a:ext cx="21390178" cy="104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66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3: ĐẠI CƯƠNG HOÁ HỌC HỮU CƠ</a:t>
            </a:r>
            <a:endParaRPr sz="6600"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3184699" y="4558794"/>
            <a:ext cx="18975066" cy="2325468"/>
            <a:chOff x="3024409" y="3659656"/>
            <a:chExt cx="18976301" cy="232562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3024409" y="3659656"/>
              <a:ext cx="18976301" cy="2325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600" b="1" dirty="0" err="1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Bài</a:t>
              </a: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 10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>
                  <a:solidFill>
                    <a:srgbClr val="135F82"/>
                  </a:solidFill>
                  <a:latin typeface="Questrial"/>
                  <a:ea typeface="Questrial"/>
                  <a:cs typeface="Questrial"/>
                  <a:sym typeface="Questrial"/>
                </a:rPr>
                <a:t>CÔNG THỨC PHÂN TỬ HỢP CHẤT HỮU CƠ</a:t>
              </a:r>
              <a:endParaRPr sz="6600" b="1" dirty="0">
                <a:solidFill>
                  <a:srgbClr val="135F8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1116660" y="7257191"/>
            <a:ext cx="20008033" cy="922567"/>
            <a:chOff x="7459670" y="7086599"/>
            <a:chExt cx="20011654" cy="922734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Xác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định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phân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tử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khối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của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hợp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hữu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cơ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116660" y="8448144"/>
            <a:ext cx="16813248" cy="945156"/>
            <a:chOff x="7459670" y="8524495"/>
            <a:chExt cx="16816291" cy="945327"/>
          </a:xfrm>
        </p:grpSpPr>
        <p:sp>
          <p:nvSpPr>
            <p:cNvPr id="193" name="Google Shape;193;p1"/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Công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thức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phân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tử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hợp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chất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hữu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cơ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 dirty="0"/>
                </a:p>
              </p:txBody>
            </p:sp>
          </p:grpSp>
        </p:grpSp>
      </p:grpSp>
      <p:grpSp>
        <p:nvGrpSpPr>
          <p:cNvPr id="2" name="Google Shape;192;p1">
            <a:extLst>
              <a:ext uri="{FF2B5EF4-FFF2-40B4-BE49-F238E27FC236}">
                <a16:creationId xmlns:a16="http://schemas.microsoft.com/office/drawing/2014/main" id="{E547705D-9993-0DC7-E1DE-965D1CA11F46}"/>
              </a:ext>
            </a:extLst>
          </p:cNvPr>
          <p:cNvGrpSpPr/>
          <p:nvPr/>
        </p:nvGrpSpPr>
        <p:grpSpPr>
          <a:xfrm>
            <a:off x="1199439" y="10045028"/>
            <a:ext cx="14924482" cy="1506892"/>
            <a:chOff x="7459669" y="8524496"/>
            <a:chExt cx="16816292" cy="1468597"/>
          </a:xfrm>
        </p:grpSpPr>
        <p:sp>
          <p:nvSpPr>
            <p:cNvPr id="3" name="Google Shape;193;p1">
              <a:extLst>
                <a:ext uri="{FF2B5EF4-FFF2-40B4-BE49-F238E27FC236}">
                  <a16:creationId xmlns:a16="http://schemas.microsoft.com/office/drawing/2014/main" id="{A8AA000E-EDB7-CF85-4D0E-FF5EB20A09D5}"/>
                </a:ext>
              </a:extLst>
            </p:cNvPr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Luyện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" name="Google Shape;194;p1">
              <a:extLst>
                <a:ext uri="{FF2B5EF4-FFF2-40B4-BE49-F238E27FC236}">
                  <a16:creationId xmlns:a16="http://schemas.microsoft.com/office/drawing/2014/main" id="{989AB317-A3D8-1393-85F4-92538934D36A}"/>
                </a:ext>
              </a:extLst>
            </p:cNvPr>
            <p:cNvGrpSpPr/>
            <p:nvPr/>
          </p:nvGrpSpPr>
          <p:grpSpPr>
            <a:xfrm>
              <a:off x="7459669" y="8524496"/>
              <a:ext cx="1392615" cy="1468597"/>
              <a:chOff x="7459669" y="7543800"/>
              <a:chExt cx="1381118" cy="1468597"/>
            </a:xfrm>
          </p:grpSpPr>
          <p:sp>
            <p:nvSpPr>
              <p:cNvPr id="5" name="Google Shape;195;p1">
                <a:extLst>
                  <a:ext uri="{FF2B5EF4-FFF2-40B4-BE49-F238E27FC236}">
                    <a16:creationId xmlns:a16="http://schemas.microsoft.com/office/drawing/2014/main" id="{475B966A-7BA6-08B7-B0BC-348CFE4D941E}"/>
                  </a:ext>
                </a:extLst>
              </p:cNvPr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" name="Google Shape;196;p1">
                <a:extLst>
                  <a:ext uri="{FF2B5EF4-FFF2-40B4-BE49-F238E27FC236}">
                    <a16:creationId xmlns:a16="http://schemas.microsoft.com/office/drawing/2014/main" id="{5B1413AF-3278-8EFE-49E3-60B319B826F0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1327271"/>
                <a:chOff x="7469187" y="7685126"/>
                <a:chExt cx="1371600" cy="1327271"/>
              </a:xfrm>
            </p:grpSpPr>
            <p:sp>
              <p:nvSpPr>
                <p:cNvPr id="7" name="Google Shape;197;p1">
                  <a:extLst>
                    <a:ext uri="{FF2B5EF4-FFF2-40B4-BE49-F238E27FC236}">
                      <a16:creationId xmlns:a16="http://schemas.microsoft.com/office/drawing/2014/main" id="{BB92E60B-9A11-30B2-8753-F9162A122B2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" name="Google Shape;198;p1">
                  <a:extLst>
                    <a:ext uri="{FF2B5EF4-FFF2-40B4-BE49-F238E27FC236}">
                      <a16:creationId xmlns:a16="http://schemas.microsoft.com/office/drawing/2014/main" id="{4C3C4207-CB74-6E51-3417-2EBB92AABBF6}"/>
                    </a:ext>
                  </a:extLst>
                </p:cNvPr>
                <p:cNvSpPr txBox="1"/>
                <p:nvPr/>
              </p:nvSpPr>
              <p:spPr>
                <a:xfrm>
                  <a:off x="7623891" y="7688759"/>
                  <a:ext cx="1134785" cy="132363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 dirty="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IIII</a:t>
                  </a:r>
                  <a:endParaRPr dirty="0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0722" y="3000813"/>
            <a:ext cx="24385585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5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en-US" sz="5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vi-VN" sz="5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5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5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5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5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5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5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(a) </a:t>
            </a:r>
            <a:r>
              <a:rPr lang="en-US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(b)</a:t>
            </a:r>
            <a:endParaRPr lang="en-US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2"/>
          <a:stretch>
            <a:fillRect/>
          </a:stretch>
        </p:blipFill>
        <p:spPr>
          <a:xfrm>
            <a:off x="1361432" y="4455586"/>
            <a:ext cx="11297093" cy="6085844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3"/>
          <a:stretch>
            <a:fillRect/>
          </a:stretch>
        </p:blipFill>
        <p:spPr>
          <a:xfrm>
            <a:off x="13113950" y="4455587"/>
            <a:ext cx="10354498" cy="6098547"/>
          </a:xfrm>
          <a:prstGeom prst="rect">
            <a:avLst/>
          </a:prstGeom>
        </p:spPr>
      </p:pic>
      <p:sp>
        <p:nvSpPr>
          <p:cNvPr id="6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8846067" y="1723749"/>
            <a:ext cx="6693454" cy="1277064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5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lang="en-US" sz="5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32574" y="11993839"/>
            <a:ext cx="836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5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60.	b)78.</a:t>
            </a:r>
          </a:p>
        </p:txBody>
      </p:sp>
      <p:grpSp>
        <p:nvGrpSpPr>
          <p:cNvPr id="7" name="Nhóm 30">
            <a:extLst>
              <a:ext uri="{FF2B5EF4-FFF2-40B4-BE49-F238E27FC236}">
                <a16:creationId xmlns:a16="http://schemas.microsoft.com/office/drawing/2014/main" id="{06BCD677-BE18-4759-8D6B-304922765E29}"/>
              </a:ext>
            </a:extLst>
          </p:cNvPr>
          <p:cNvGrpSpPr/>
          <p:nvPr/>
        </p:nvGrpSpPr>
        <p:grpSpPr>
          <a:xfrm>
            <a:off x="5581853" y="1723749"/>
            <a:ext cx="1670286" cy="1277064"/>
            <a:chOff x="3067627" y="696041"/>
            <a:chExt cx="988551" cy="960472"/>
          </a:xfrm>
        </p:grpSpPr>
        <p:sp>
          <p:nvSpPr>
            <p:cNvPr id="8" name="Bong bóng Lời nói: Hình bầu dục 31">
              <a:extLst>
                <a:ext uri="{FF2B5EF4-FFF2-40B4-BE49-F238E27FC236}">
                  <a16:creationId xmlns:a16="http://schemas.microsoft.com/office/drawing/2014/main" id="{0E976F23-9A2C-449F-AEA4-7D6186BF4812}"/>
                </a:ext>
              </a:extLst>
            </p:cNvPr>
            <p:cNvSpPr/>
            <p:nvPr/>
          </p:nvSpPr>
          <p:spPr>
            <a:xfrm>
              <a:off x="3067627" y="696041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Đồ họa 32" descr="Repeat with solid fill">
              <a:extLst>
                <a:ext uri="{FF2B5EF4-FFF2-40B4-BE49-F238E27FC236}">
                  <a16:creationId xmlns:a16="http://schemas.microsoft.com/office/drawing/2014/main" id="{B9A44836-E495-482A-AF0A-E618415FC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2247719" flipV="1">
              <a:off x="3104703" y="71907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6452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8860330" y="2049596"/>
            <a:ext cx="7283666" cy="144184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lang="en-US" sz="6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1574055" y="6849483"/>
            <a:ext cx="928108" cy="87351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Rectangle 1"/>
          <p:cNvSpPr/>
          <p:nvPr/>
        </p:nvSpPr>
        <p:spPr>
          <a:xfrm>
            <a:off x="1692433" y="3816525"/>
            <a:ext cx="21619461" cy="397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698" algn="l"/>
              </a:tabLst>
            </a:pP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phổ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HCHC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ion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lang="en-US" sz="5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60698" algn="l"/>
              </a:tabLst>
            </a:pP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A. z/m.	B. n/p.		C. z/p.		D. m/z.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1692434" y="11893358"/>
            <a:ext cx="928108" cy="87351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Rectangle 7"/>
          <p:cNvSpPr/>
          <p:nvPr/>
        </p:nvSpPr>
        <p:spPr>
          <a:xfrm>
            <a:off x="1692434" y="8839644"/>
            <a:ext cx="21619461" cy="39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698" algn="l"/>
              </a:tabLst>
            </a:pP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79,25% C, 5,66% H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15,09% O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tabLst>
                <a:tab pos="360698" algn="l"/>
              </a:tabLst>
            </a:pP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106.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sz="5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5600" b="1" dirty="0">
                <a:latin typeface="Times New Roman" panose="02020603050405020304" pitchFamily="18" charset="0"/>
                <a:ea typeface="Calibri" panose="020F0502020204030204" pitchFamily="34" charset="0"/>
              </a:rPr>
              <a:t>A.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</a:rPr>
              <a:t> C7H6O. 	</a:t>
            </a:r>
            <a:r>
              <a:rPr lang="en-US" sz="5600" b="1" dirty="0">
                <a:latin typeface="Times New Roman" panose="02020603050405020304" pitchFamily="18" charset="0"/>
                <a:ea typeface="Calibri" panose="020F0502020204030204" pitchFamily="34" charset="0"/>
              </a:rPr>
              <a:t>B.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</a:rPr>
              <a:t> C7H8O.	</a:t>
            </a:r>
            <a:r>
              <a:rPr lang="en-US" sz="5600" b="1" dirty="0">
                <a:latin typeface="Times New Roman" panose="02020603050405020304" pitchFamily="18" charset="0"/>
                <a:ea typeface="Calibri" panose="020F0502020204030204" pitchFamily="34" charset="0"/>
              </a:rPr>
              <a:t>C.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</a:rPr>
              <a:t> C8H8O.	</a:t>
            </a:r>
            <a:r>
              <a:rPr lang="en-US" sz="5600" b="1" dirty="0">
                <a:latin typeface="Times New Roman" panose="02020603050405020304" pitchFamily="18" charset="0"/>
                <a:ea typeface="Calibri" panose="020F0502020204030204" pitchFamily="34" charset="0"/>
              </a:rPr>
              <a:t>D.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</a:rPr>
              <a:t> C8H6O.</a:t>
            </a:r>
            <a:endParaRPr lang="en-US" sz="5600" dirty="0"/>
          </a:p>
        </p:txBody>
      </p:sp>
      <p:grpSp>
        <p:nvGrpSpPr>
          <p:cNvPr id="9" name="Nhóm 30">
            <a:extLst>
              <a:ext uri="{FF2B5EF4-FFF2-40B4-BE49-F238E27FC236}">
                <a16:creationId xmlns:a16="http://schemas.microsoft.com/office/drawing/2014/main" id="{2F69C484-C4F6-455E-9036-8278D865FCA1}"/>
              </a:ext>
            </a:extLst>
          </p:cNvPr>
          <p:cNvGrpSpPr/>
          <p:nvPr/>
        </p:nvGrpSpPr>
        <p:grpSpPr>
          <a:xfrm>
            <a:off x="4446735" y="1702676"/>
            <a:ext cx="2300906" cy="1788767"/>
            <a:chOff x="3067627" y="696041"/>
            <a:chExt cx="988551" cy="960472"/>
          </a:xfrm>
        </p:grpSpPr>
        <p:sp>
          <p:nvSpPr>
            <p:cNvPr id="10" name="Bong bóng Lời nói: Hình bầu dục 31">
              <a:extLst>
                <a:ext uri="{FF2B5EF4-FFF2-40B4-BE49-F238E27FC236}">
                  <a16:creationId xmlns:a16="http://schemas.microsoft.com/office/drawing/2014/main" id="{8108CAE8-5A0B-48BB-BA02-3303C53F0691}"/>
                </a:ext>
              </a:extLst>
            </p:cNvPr>
            <p:cNvSpPr/>
            <p:nvPr/>
          </p:nvSpPr>
          <p:spPr>
            <a:xfrm>
              <a:off x="3067627" y="696041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Đồ họa 32" descr="Repeat with solid fill">
              <a:extLst>
                <a:ext uri="{FF2B5EF4-FFF2-40B4-BE49-F238E27FC236}">
                  <a16:creationId xmlns:a16="http://schemas.microsoft.com/office/drawing/2014/main" id="{F232BDCA-6459-439B-8698-3A2FBCD91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2247719" flipV="1">
              <a:off x="3104703" y="71907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2377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9677252" y="3368290"/>
            <a:ext cx="7065727" cy="144184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lang="en-US" sz="6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91429" y="6356486"/>
                <a:ext cx="24385588" cy="7285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%H = 100- 62,07 – 27,59 = 10,34 %.</a:t>
                </a:r>
              </a:p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acetone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CxHyOz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x,y,z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→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62,07∗58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=3</a:t>
                </a:r>
                <a:endParaRPr lang="en-US" sz="5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→ y 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10,34∗58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6           →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acetone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C3H6O.</a:t>
                </a:r>
                <a:endParaRPr lang="en-US" sz="5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→ z = 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27,59∗58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=1</a:t>
                </a:r>
                <a:endParaRPr lang="en-US" sz="5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5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29" y="6356486"/>
                <a:ext cx="24385588" cy="7285136"/>
              </a:xfrm>
              <a:prstGeom prst="rect">
                <a:avLst/>
              </a:prstGeom>
              <a:blipFill>
                <a:blip r:embed="rId2"/>
                <a:stretch>
                  <a:fillRect l="-1400" t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7170003" y="409807"/>
            <a:ext cx="554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PHIẾU HỌC TẬP SỐ 4</a:t>
            </a:r>
          </a:p>
        </p:txBody>
      </p:sp>
      <p:grpSp>
        <p:nvGrpSpPr>
          <p:cNvPr id="5" name="Nhóm 30">
            <a:extLst>
              <a:ext uri="{FF2B5EF4-FFF2-40B4-BE49-F238E27FC236}">
                <a16:creationId xmlns:a16="http://schemas.microsoft.com/office/drawing/2014/main" id="{93A79E06-A5EF-4B59-AD9D-2E601ACE7EFB}"/>
              </a:ext>
            </a:extLst>
          </p:cNvPr>
          <p:cNvGrpSpPr/>
          <p:nvPr/>
        </p:nvGrpSpPr>
        <p:grpSpPr>
          <a:xfrm>
            <a:off x="3816113" y="2810005"/>
            <a:ext cx="3656741" cy="2558416"/>
            <a:chOff x="3067627" y="696041"/>
            <a:chExt cx="988551" cy="960472"/>
          </a:xfrm>
        </p:grpSpPr>
        <p:sp>
          <p:nvSpPr>
            <p:cNvPr id="8" name="Bong bóng Lời nói: Hình bầu dục 31">
              <a:extLst>
                <a:ext uri="{FF2B5EF4-FFF2-40B4-BE49-F238E27FC236}">
                  <a16:creationId xmlns:a16="http://schemas.microsoft.com/office/drawing/2014/main" id="{AA60715D-233C-4841-880B-49E7C2C6AD56}"/>
                </a:ext>
              </a:extLst>
            </p:cNvPr>
            <p:cNvSpPr/>
            <p:nvPr/>
          </p:nvSpPr>
          <p:spPr>
            <a:xfrm>
              <a:off x="3067627" y="696041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Đồ họa 32" descr="Repeat with solid fill">
              <a:extLst>
                <a:ext uri="{FF2B5EF4-FFF2-40B4-BE49-F238E27FC236}">
                  <a16:creationId xmlns:a16="http://schemas.microsoft.com/office/drawing/2014/main" id="{130D99B8-76B2-4A50-A38E-E1B74C3C6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2247719" flipV="1">
              <a:off x="3104703" y="71907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830967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9716828" y="3195492"/>
            <a:ext cx="7123975" cy="144184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lang="en-US" sz="6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86022" y="5574147"/>
                <a:ext cx="24385588" cy="6373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%O = 100- 52,17 – 13,04 = 34,79 %.</a:t>
                </a:r>
              </a:p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CxHyOz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x,y,z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→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52,17∗46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endParaRPr lang="en-US" sz="5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→ y 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13,04∗46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6           →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acetone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C2H6O.</a:t>
                </a:r>
                <a:endParaRPr lang="en-US" sz="5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→ z = 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34,79∗46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=1</a:t>
                </a:r>
                <a:endParaRPr lang="en-US" sz="5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022" y="5574147"/>
                <a:ext cx="24385588" cy="6373476"/>
              </a:xfrm>
              <a:prstGeom prst="rect">
                <a:avLst/>
              </a:prstGeom>
              <a:blipFill>
                <a:blip r:embed="rId2"/>
                <a:stretch>
                  <a:fillRect l="-1375" t="-1912" b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7170003" y="409807"/>
            <a:ext cx="5541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PHIẾU HỌC TẬP SỐ 4</a:t>
            </a:r>
          </a:p>
        </p:txBody>
      </p:sp>
      <p:grpSp>
        <p:nvGrpSpPr>
          <p:cNvPr id="5" name="Nhóm 30">
            <a:extLst>
              <a:ext uri="{FF2B5EF4-FFF2-40B4-BE49-F238E27FC236}">
                <a16:creationId xmlns:a16="http://schemas.microsoft.com/office/drawing/2014/main" id="{E9D95BC4-2685-448E-84DE-E5BF77EBD7FF}"/>
              </a:ext>
            </a:extLst>
          </p:cNvPr>
          <p:cNvGrpSpPr/>
          <p:nvPr/>
        </p:nvGrpSpPr>
        <p:grpSpPr>
          <a:xfrm>
            <a:off x="4226016" y="2422593"/>
            <a:ext cx="3341431" cy="2559310"/>
            <a:chOff x="3067627" y="696041"/>
            <a:chExt cx="988551" cy="960472"/>
          </a:xfrm>
        </p:grpSpPr>
        <p:sp>
          <p:nvSpPr>
            <p:cNvPr id="8" name="Bong bóng Lời nói: Hình bầu dục 31">
              <a:extLst>
                <a:ext uri="{FF2B5EF4-FFF2-40B4-BE49-F238E27FC236}">
                  <a16:creationId xmlns:a16="http://schemas.microsoft.com/office/drawing/2014/main" id="{5B1342DA-A062-4792-9AB4-FB547C959C21}"/>
                </a:ext>
              </a:extLst>
            </p:cNvPr>
            <p:cNvSpPr/>
            <p:nvPr/>
          </p:nvSpPr>
          <p:spPr>
            <a:xfrm>
              <a:off x="3067627" y="696041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Đồ họa 32" descr="Repeat with solid fill">
              <a:extLst>
                <a:ext uri="{FF2B5EF4-FFF2-40B4-BE49-F238E27FC236}">
                  <a16:creationId xmlns:a16="http://schemas.microsoft.com/office/drawing/2014/main" id="{92FF7D9D-A54E-4F8C-870E-D6CCD5C6E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2247719" flipV="1">
              <a:off x="3104703" y="71907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712871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9373" y="5794545"/>
                <a:ext cx="24076215" cy="6373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%N = 100- 77,42 – 7,53 = 15,05 %.</a:t>
                </a:r>
              </a:p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CxHyNz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x,y,z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→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77,43∗93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6</a:t>
                </a:r>
                <a:endParaRPr lang="en-US" sz="5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→ y 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7,53∗93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7           →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acetone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C2H7N.</a:t>
                </a:r>
                <a:endParaRPr lang="en-US" sz="5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→ z = 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15,05∗93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=1</a:t>
                </a:r>
                <a:endParaRPr lang="en-US" sz="5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73" y="5794545"/>
                <a:ext cx="24076215" cy="6373476"/>
              </a:xfrm>
              <a:prstGeom prst="rect">
                <a:avLst/>
              </a:prstGeom>
              <a:blipFill>
                <a:blip r:embed="rId2"/>
                <a:stretch>
                  <a:fillRect l="-1418" t="-1914" b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19">
            <a:extLst>
              <a:ext uri="{FF2B5EF4-FFF2-40B4-BE49-F238E27FC236}">
                <a16:creationId xmlns:a16="http://schemas.microsoft.com/office/drawing/2014/main" id="{D3A46333-B4A1-4F65-842C-50D40CCB22E4}"/>
              </a:ext>
            </a:extLst>
          </p:cNvPr>
          <p:cNvSpPr txBox="1"/>
          <p:nvPr/>
        </p:nvSpPr>
        <p:spPr>
          <a:xfrm>
            <a:off x="9716828" y="3195492"/>
            <a:ext cx="7123975" cy="144184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lang="en-US" sz="6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Nhóm 30">
            <a:extLst>
              <a:ext uri="{FF2B5EF4-FFF2-40B4-BE49-F238E27FC236}">
                <a16:creationId xmlns:a16="http://schemas.microsoft.com/office/drawing/2014/main" id="{0735E53F-5106-4D8F-8D24-C6E177695D0F}"/>
              </a:ext>
            </a:extLst>
          </p:cNvPr>
          <p:cNvGrpSpPr/>
          <p:nvPr/>
        </p:nvGrpSpPr>
        <p:grpSpPr>
          <a:xfrm>
            <a:off x="4226016" y="2422593"/>
            <a:ext cx="3341431" cy="2559310"/>
            <a:chOff x="3067627" y="696041"/>
            <a:chExt cx="988551" cy="960472"/>
          </a:xfrm>
        </p:grpSpPr>
        <p:sp>
          <p:nvSpPr>
            <p:cNvPr id="6" name="Bong bóng Lời nói: Hình bầu dục 31">
              <a:extLst>
                <a:ext uri="{FF2B5EF4-FFF2-40B4-BE49-F238E27FC236}">
                  <a16:creationId xmlns:a16="http://schemas.microsoft.com/office/drawing/2014/main" id="{C82BCF5A-465E-44D3-852A-2C7E37AB7C1E}"/>
                </a:ext>
              </a:extLst>
            </p:cNvPr>
            <p:cNvSpPr/>
            <p:nvPr/>
          </p:nvSpPr>
          <p:spPr>
            <a:xfrm>
              <a:off x="3067627" y="696041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Đồ họa 32" descr="Repeat with solid fill">
              <a:extLst>
                <a:ext uri="{FF2B5EF4-FFF2-40B4-BE49-F238E27FC236}">
                  <a16:creationId xmlns:a16="http://schemas.microsoft.com/office/drawing/2014/main" id="{10B31CA9-415D-4D80-A2CC-F7590AE71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2247719" flipV="1">
              <a:off x="3104703" y="71907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147106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7745" y="6385829"/>
                <a:ext cx="24076215" cy="6186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%O  = 100- 75,47 – 4,35 = 20,18 %.</a:t>
                </a:r>
              </a:p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56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56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en-US" sz="56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x,y,z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→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75,47∗318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20</a:t>
                </a:r>
                <a:endParaRPr lang="en-US" sz="5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→ y 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4,35∗318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14         →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acetone </a:t>
                </a:r>
                <a:r>
                  <a:rPr lang="en-US" sz="5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C</a:t>
                </a:r>
                <a:r>
                  <a:rPr lang="en-US" sz="56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56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56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→ z = 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20,18∗318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=4</a:t>
                </a:r>
                <a:endParaRPr lang="en-US" sz="5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45" y="6385829"/>
                <a:ext cx="24076215" cy="6186565"/>
              </a:xfrm>
              <a:prstGeom prst="rect">
                <a:avLst/>
              </a:prstGeom>
              <a:blipFill>
                <a:blip r:embed="rId2"/>
                <a:stretch>
                  <a:fillRect l="-1418" t="-1972" b="-2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19">
            <a:extLst>
              <a:ext uri="{FF2B5EF4-FFF2-40B4-BE49-F238E27FC236}">
                <a16:creationId xmlns:a16="http://schemas.microsoft.com/office/drawing/2014/main" id="{43BBBD21-94B4-4A23-A00E-CB60447CD70E}"/>
              </a:ext>
            </a:extLst>
          </p:cNvPr>
          <p:cNvSpPr txBox="1"/>
          <p:nvPr/>
        </p:nvSpPr>
        <p:spPr>
          <a:xfrm>
            <a:off x="9716828" y="3195492"/>
            <a:ext cx="7123975" cy="1441847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6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lang="en-US" sz="6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Nhóm 30">
            <a:extLst>
              <a:ext uri="{FF2B5EF4-FFF2-40B4-BE49-F238E27FC236}">
                <a16:creationId xmlns:a16="http://schemas.microsoft.com/office/drawing/2014/main" id="{0C9FC622-86A9-4990-BAC7-3AAD5CDE7D4A}"/>
              </a:ext>
            </a:extLst>
          </p:cNvPr>
          <p:cNvGrpSpPr/>
          <p:nvPr/>
        </p:nvGrpSpPr>
        <p:grpSpPr>
          <a:xfrm>
            <a:off x="4226016" y="2422593"/>
            <a:ext cx="3341431" cy="2559310"/>
            <a:chOff x="3067627" y="696041"/>
            <a:chExt cx="988551" cy="960472"/>
          </a:xfrm>
        </p:grpSpPr>
        <p:sp>
          <p:nvSpPr>
            <p:cNvPr id="7" name="Bong bóng Lời nói: Hình bầu dục 31">
              <a:extLst>
                <a:ext uri="{FF2B5EF4-FFF2-40B4-BE49-F238E27FC236}">
                  <a16:creationId xmlns:a16="http://schemas.microsoft.com/office/drawing/2014/main" id="{B75787B3-9E1E-4D3F-BB15-878A57B0D3CB}"/>
                </a:ext>
              </a:extLst>
            </p:cNvPr>
            <p:cNvSpPr/>
            <p:nvPr/>
          </p:nvSpPr>
          <p:spPr>
            <a:xfrm>
              <a:off x="3067627" y="696041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Đồ họa 32" descr="Repeat with solid fill">
              <a:extLst>
                <a:ext uri="{FF2B5EF4-FFF2-40B4-BE49-F238E27FC236}">
                  <a16:creationId xmlns:a16="http://schemas.microsoft.com/office/drawing/2014/main" id="{CB1AABB9-126D-45E6-9329-45D5AAFA1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2247719" flipV="1">
              <a:off x="3104703" y="71907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407757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D08220-4879-40CE-AB05-71E78E6B4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282" y="2925626"/>
            <a:ext cx="14535807" cy="925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87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E1CBA-EAC0-F204-5625-87BA2EE3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32C42-CC59-A8C6-DC8E-90800C44F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9138" y="1551817"/>
            <a:ext cx="4636449" cy="3944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C02CC3-F05E-E4F6-8646-8F1D20FA7767}"/>
              </a:ext>
            </a:extLst>
          </p:cNvPr>
          <p:cNvSpPr txBox="1"/>
          <p:nvPr/>
        </p:nvSpPr>
        <p:spPr>
          <a:xfrm>
            <a:off x="3026980" y="1860331"/>
            <a:ext cx="626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Brewers KT" panose="02040603050506020204" pitchFamily="18" charset="0"/>
                <a:cs typeface="Arial"/>
                <a:sym typeface="Arial"/>
              </a:rPr>
              <a:t>KHỞI ĐỘNG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EF0C8-0236-DDD4-C8C3-CCCC1425D18E}"/>
              </a:ext>
            </a:extLst>
          </p:cNvPr>
          <p:cNvSpPr/>
          <p:nvPr/>
        </p:nvSpPr>
        <p:spPr>
          <a:xfrm>
            <a:off x="1058390" y="5519885"/>
            <a:ext cx="20704330" cy="53306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FE251C-5238-15DB-8374-D6FB75D0A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40" y="11210080"/>
            <a:ext cx="2966888" cy="2706063"/>
          </a:xfrm>
          <a:prstGeom prst="rect">
            <a:avLst/>
          </a:prstGeom>
        </p:spPr>
      </p:pic>
      <p:grpSp>
        <p:nvGrpSpPr>
          <p:cNvPr id="13" name="Nhóm 48">
            <a:extLst>
              <a:ext uri="{FF2B5EF4-FFF2-40B4-BE49-F238E27FC236}">
                <a16:creationId xmlns:a16="http://schemas.microsoft.com/office/drawing/2014/main" id="{B42C1C73-EDE8-B6E8-8B58-ABEB434B6A0A}"/>
              </a:ext>
            </a:extLst>
          </p:cNvPr>
          <p:cNvGrpSpPr/>
          <p:nvPr/>
        </p:nvGrpSpPr>
        <p:grpSpPr>
          <a:xfrm>
            <a:off x="494860" y="2208227"/>
            <a:ext cx="2382155" cy="2073099"/>
            <a:chOff x="7061416" y="323529"/>
            <a:chExt cx="1208304" cy="1208304"/>
          </a:xfrm>
        </p:grpSpPr>
        <p:sp>
          <p:nvSpPr>
            <p:cNvPr id="14" name="Hình Bầu dục 49">
              <a:extLst>
                <a:ext uri="{FF2B5EF4-FFF2-40B4-BE49-F238E27FC236}">
                  <a16:creationId xmlns:a16="http://schemas.microsoft.com/office/drawing/2014/main" id="{8B901417-DCA6-87B5-D4C2-EC176AC5CB6F}"/>
                </a:ext>
              </a:extLst>
            </p:cNvPr>
            <p:cNvSpPr/>
            <p:nvPr/>
          </p:nvSpPr>
          <p:spPr>
            <a:xfrm>
              <a:off x="7061416" y="323529"/>
              <a:ext cx="1208304" cy="1208304"/>
            </a:xfrm>
            <a:prstGeom prst="ellipse">
              <a:avLst/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5" name="Đồ họa 50" descr="Power with solid fill">
              <a:extLst>
                <a:ext uri="{FF2B5EF4-FFF2-40B4-BE49-F238E27FC236}">
                  <a16:creationId xmlns:a16="http://schemas.microsoft.com/office/drawing/2014/main" id="{45BBDF21-D756-7BF3-6F2A-E2DF414F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30075" y="341145"/>
              <a:ext cx="1112790" cy="111279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B608D7-B246-1CC0-A6ED-5E60C9E3D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6411" y="3429991"/>
            <a:ext cx="20704330" cy="84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15224-2F07-C4B6-3EB8-97E6375EF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3">
            <a:extLst>
              <a:ext uri="{FF2B5EF4-FFF2-40B4-BE49-F238E27FC236}">
                <a16:creationId xmlns:a16="http://schemas.microsoft.com/office/drawing/2014/main" id="{78BE8FC0-6A90-1278-8DA5-D4FF649C1296}"/>
              </a:ext>
            </a:extLst>
          </p:cNvPr>
          <p:cNvGrpSpPr/>
          <p:nvPr/>
        </p:nvGrpSpPr>
        <p:grpSpPr>
          <a:xfrm>
            <a:off x="324136" y="3543023"/>
            <a:ext cx="23737316" cy="2044380"/>
            <a:chOff x="7774" y="1799585"/>
            <a:chExt cx="19991446" cy="2044138"/>
          </a:xfrm>
        </p:grpSpPr>
        <p:sp>
          <p:nvSpPr>
            <p:cNvPr id="3" name="Google Shape;244;p3">
              <a:extLst>
                <a:ext uri="{FF2B5EF4-FFF2-40B4-BE49-F238E27FC236}">
                  <a16:creationId xmlns:a16="http://schemas.microsoft.com/office/drawing/2014/main" id="{F6929D01-F2EC-698F-B69D-50388625C9F5}"/>
                </a:ext>
              </a:extLst>
            </p:cNvPr>
            <p:cNvSpPr/>
            <p:nvPr/>
          </p:nvSpPr>
          <p:spPr>
            <a:xfrm>
              <a:off x="777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4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5;p3">
              <a:extLst>
                <a:ext uri="{FF2B5EF4-FFF2-40B4-BE49-F238E27FC236}">
                  <a16:creationId xmlns:a16="http://schemas.microsoft.com/office/drawing/2014/main" id="{9473B2D2-592E-3714-AA10-60A7E9B720B4}"/>
                </a:ext>
              </a:extLst>
            </p:cNvPr>
            <p:cNvSpPr txBox="1"/>
            <p:nvPr/>
          </p:nvSpPr>
          <p:spPr>
            <a:xfrm>
              <a:off x="1201124" y="1799585"/>
              <a:ext cx="822715" cy="1015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/>
                  <a:cs typeface="Times New Roman" panose="02020603050405020304" pitchFamily="18" charset="0"/>
                  <a:sym typeface="Tahoma"/>
                </a:rPr>
                <a:t>I</a:t>
              </a:r>
              <a:endPara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endParaRPr>
            </a:p>
          </p:txBody>
        </p:sp>
        <p:sp>
          <p:nvSpPr>
            <p:cNvPr id="5" name="Google Shape;246;p3">
              <a:extLst>
                <a:ext uri="{FF2B5EF4-FFF2-40B4-BE49-F238E27FC236}">
                  <a16:creationId xmlns:a16="http://schemas.microsoft.com/office/drawing/2014/main" id="{5604F556-B0DD-712E-20D2-69F8D3A01FDB}"/>
                </a:ext>
              </a:extLst>
            </p:cNvPr>
            <p:cNvSpPr txBox="1"/>
            <p:nvPr/>
          </p:nvSpPr>
          <p:spPr>
            <a:xfrm>
              <a:off x="2716107" y="1905000"/>
              <a:ext cx="17283113" cy="1938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/>
                  <a:cs typeface="Times New Roman" panose="02020603050405020304" pitchFamily="18" charset="0"/>
                  <a:sym typeface="Tahoma"/>
                </a:rPr>
                <a:t>XÁC ĐỊNH PHÂN TỬ KHỐI CỦA HỢP CHẤT HỮU CƠ</a:t>
              </a:r>
              <a:endPara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endParaRPr>
            </a:p>
          </p:txBody>
        </p:sp>
      </p:grpSp>
      <p:grpSp>
        <p:nvGrpSpPr>
          <p:cNvPr id="10" name="Nhóm 36">
            <a:extLst>
              <a:ext uri="{FF2B5EF4-FFF2-40B4-BE49-F238E27FC236}">
                <a16:creationId xmlns:a16="http://schemas.microsoft.com/office/drawing/2014/main" id="{7F95BFAC-9428-FA05-A0C7-190B51DB063D}"/>
              </a:ext>
            </a:extLst>
          </p:cNvPr>
          <p:cNvGrpSpPr/>
          <p:nvPr/>
        </p:nvGrpSpPr>
        <p:grpSpPr>
          <a:xfrm>
            <a:off x="872105" y="1730442"/>
            <a:ext cx="1702556" cy="1578029"/>
            <a:chOff x="3173728" y="396007"/>
            <a:chExt cx="988551" cy="960472"/>
          </a:xfrm>
        </p:grpSpPr>
        <p:grpSp>
          <p:nvGrpSpPr>
            <p:cNvPr id="11" name="Nhóm 37">
              <a:extLst>
                <a:ext uri="{FF2B5EF4-FFF2-40B4-BE49-F238E27FC236}">
                  <a16:creationId xmlns:a16="http://schemas.microsoft.com/office/drawing/2014/main" id="{ED84B7B9-FA15-FC5E-32BE-FDF82B5AF99D}"/>
                </a:ext>
              </a:extLst>
            </p:cNvPr>
            <p:cNvGrpSpPr/>
            <p:nvPr/>
          </p:nvGrpSpPr>
          <p:grpSpPr>
            <a:xfrm>
              <a:off x="3318388" y="678425"/>
              <a:ext cx="693174" cy="452719"/>
              <a:chOff x="5753100" y="3407568"/>
              <a:chExt cx="691715" cy="373856"/>
            </a:xfrm>
            <a:solidFill>
              <a:srgbClr val="006600"/>
            </a:solidFill>
          </p:grpSpPr>
          <p:sp>
            <p:nvSpPr>
              <p:cNvPr id="13" name="Hình tự do: Hình 39">
                <a:extLst>
                  <a:ext uri="{FF2B5EF4-FFF2-40B4-BE49-F238E27FC236}">
                    <a16:creationId xmlns:a16="http://schemas.microsoft.com/office/drawing/2014/main" id="{2EB6F74B-42B3-1F08-300C-778762F846F6}"/>
                  </a:ext>
                </a:extLst>
              </p:cNvPr>
              <p:cNvSpPr/>
              <p:nvPr/>
            </p:nvSpPr>
            <p:spPr>
              <a:xfrm>
                <a:off x="6222492" y="3407568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4 h 148209"/>
                  <a:gd name="connsiteX1" fmla="*/ 74104 w 148209"/>
                  <a:gd name="connsiteY1" fmla="*/ 148209 h 148209"/>
                  <a:gd name="connsiteX2" fmla="*/ 0 w 148209"/>
                  <a:gd name="connsiteY2" fmla="*/ 74104 h 148209"/>
                  <a:gd name="connsiteX3" fmla="*/ 74104 w 148209"/>
                  <a:gd name="connsiteY3" fmla="*/ 0 h 148209"/>
                  <a:gd name="connsiteX4" fmla="*/ 148209 w 148209"/>
                  <a:gd name="connsiteY4" fmla="*/ 74104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Hình tự do: Hình 40">
                <a:extLst>
                  <a:ext uri="{FF2B5EF4-FFF2-40B4-BE49-F238E27FC236}">
                    <a16:creationId xmlns:a16="http://schemas.microsoft.com/office/drawing/2014/main" id="{2BA8909D-7AA7-718E-CFEF-AC24514849EF}"/>
                  </a:ext>
                </a:extLst>
              </p:cNvPr>
              <p:cNvSpPr/>
              <p:nvPr/>
            </p:nvSpPr>
            <p:spPr>
              <a:xfrm>
                <a:off x="5827204" y="3407568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4 h 148209"/>
                  <a:gd name="connsiteX1" fmla="*/ 74104 w 148209"/>
                  <a:gd name="connsiteY1" fmla="*/ 148209 h 148209"/>
                  <a:gd name="connsiteX2" fmla="*/ 0 w 148209"/>
                  <a:gd name="connsiteY2" fmla="*/ 74104 h 148209"/>
                  <a:gd name="connsiteX3" fmla="*/ 74104 w 148209"/>
                  <a:gd name="connsiteY3" fmla="*/ 0 h 148209"/>
                  <a:gd name="connsiteX4" fmla="*/ 148209 w 148209"/>
                  <a:gd name="connsiteY4" fmla="*/ 74104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Hình tự do: Hình 41">
                <a:extLst>
                  <a:ext uri="{FF2B5EF4-FFF2-40B4-BE49-F238E27FC236}">
                    <a16:creationId xmlns:a16="http://schemas.microsoft.com/office/drawing/2014/main" id="{2264E866-2588-68A5-01B8-389588F10D21}"/>
                  </a:ext>
                </a:extLst>
              </p:cNvPr>
              <p:cNvSpPr/>
              <p:nvPr/>
            </p:nvSpPr>
            <p:spPr>
              <a:xfrm>
                <a:off x="6176200" y="3575875"/>
                <a:ext cx="268615" cy="148399"/>
              </a:xfrm>
              <a:custGeom>
                <a:avLst/>
                <a:gdLst>
                  <a:gd name="connsiteX0" fmla="*/ 253746 w 268615"/>
                  <a:gd name="connsiteY0" fmla="*/ 44101 h 148399"/>
                  <a:gd name="connsiteX1" fmla="*/ 181356 w 268615"/>
                  <a:gd name="connsiteY1" fmla="*/ 9525 h 148399"/>
                  <a:gd name="connsiteX2" fmla="*/ 120396 w 268615"/>
                  <a:gd name="connsiteY2" fmla="*/ 0 h 148399"/>
                  <a:gd name="connsiteX3" fmla="*/ 59436 w 268615"/>
                  <a:gd name="connsiteY3" fmla="*/ 9525 h 148399"/>
                  <a:gd name="connsiteX4" fmla="*/ 3429 w 268615"/>
                  <a:gd name="connsiteY4" fmla="*/ 33529 h 148399"/>
                  <a:gd name="connsiteX5" fmla="*/ 0 w 268615"/>
                  <a:gd name="connsiteY5" fmla="*/ 37434 h 148399"/>
                  <a:gd name="connsiteX6" fmla="*/ 76200 w 268615"/>
                  <a:gd name="connsiteY6" fmla="*/ 75534 h 148399"/>
                  <a:gd name="connsiteX7" fmla="*/ 104108 w 268615"/>
                  <a:gd name="connsiteY7" fmla="*/ 131446 h 148399"/>
                  <a:gd name="connsiteX8" fmla="*/ 104108 w 268615"/>
                  <a:gd name="connsiteY8" fmla="*/ 148400 h 148399"/>
                  <a:gd name="connsiteX9" fmla="*/ 268605 w 268615"/>
                  <a:gd name="connsiteY9" fmla="*/ 148400 h 148399"/>
                  <a:gd name="connsiteX10" fmla="*/ 268605 w 268615"/>
                  <a:gd name="connsiteY10" fmla="*/ 73819 h 148399"/>
                  <a:gd name="connsiteX11" fmla="*/ 253746 w 268615"/>
                  <a:gd name="connsiteY11" fmla="*/ 44101 h 1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615" h="148399">
                    <a:moveTo>
                      <a:pt x="253746" y="44101"/>
                    </a:moveTo>
                    <a:cubicBezTo>
                      <a:pt x="232401" y="27476"/>
                      <a:pt x="207702" y="15681"/>
                      <a:pt x="181356" y="9525"/>
                    </a:cubicBezTo>
                    <a:cubicBezTo>
                      <a:pt x="161530" y="3742"/>
                      <a:pt x="141041" y="541"/>
                      <a:pt x="120396" y="0"/>
                    </a:cubicBezTo>
                    <a:cubicBezTo>
                      <a:pt x="99702" y="-45"/>
                      <a:pt x="79130" y="3169"/>
                      <a:pt x="59436" y="9525"/>
                    </a:cubicBezTo>
                    <a:cubicBezTo>
                      <a:pt x="39707" y="14783"/>
                      <a:pt x="20843" y="22868"/>
                      <a:pt x="3429" y="33529"/>
                    </a:cubicBezTo>
                    <a:cubicBezTo>
                      <a:pt x="2286" y="34862"/>
                      <a:pt x="1238" y="36196"/>
                      <a:pt x="0" y="37434"/>
                    </a:cubicBezTo>
                    <a:cubicBezTo>
                      <a:pt x="27701" y="44889"/>
                      <a:pt x="53615" y="57847"/>
                      <a:pt x="76200" y="75534"/>
                    </a:cubicBezTo>
                    <a:cubicBezTo>
                      <a:pt x="94021" y="88541"/>
                      <a:pt x="104425" y="109385"/>
                      <a:pt x="104108" y="131446"/>
                    </a:cubicBezTo>
                    <a:lnTo>
                      <a:pt x="104108" y="148400"/>
                    </a:lnTo>
                    <a:lnTo>
                      <a:pt x="268605" y="148400"/>
                    </a:lnTo>
                    <a:lnTo>
                      <a:pt x="268605" y="73819"/>
                    </a:lnTo>
                    <a:cubicBezTo>
                      <a:pt x="268892" y="62061"/>
                      <a:pt x="263324" y="50927"/>
                      <a:pt x="253746" y="44101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Hình tự do: Hình 42">
                <a:extLst>
                  <a:ext uri="{FF2B5EF4-FFF2-40B4-BE49-F238E27FC236}">
                    <a16:creationId xmlns:a16="http://schemas.microsoft.com/office/drawing/2014/main" id="{C246F502-E455-589F-E2A9-DE7A3EA9C4D2}"/>
                  </a:ext>
                </a:extLst>
              </p:cNvPr>
              <p:cNvSpPr/>
              <p:nvPr/>
            </p:nvSpPr>
            <p:spPr>
              <a:xfrm>
                <a:off x="5753100" y="3575875"/>
                <a:ext cx="268605" cy="148399"/>
              </a:xfrm>
              <a:custGeom>
                <a:avLst/>
                <a:gdLst>
                  <a:gd name="connsiteX0" fmla="*/ 164687 w 268605"/>
                  <a:gd name="connsiteY0" fmla="*/ 131445 h 148399"/>
                  <a:gd name="connsiteX1" fmla="*/ 191357 w 268605"/>
                  <a:gd name="connsiteY1" fmla="*/ 76486 h 148399"/>
                  <a:gd name="connsiteX2" fmla="*/ 192500 w 268605"/>
                  <a:gd name="connsiteY2" fmla="*/ 75534 h 148399"/>
                  <a:gd name="connsiteX3" fmla="*/ 193739 w 268605"/>
                  <a:gd name="connsiteY3" fmla="*/ 74676 h 148399"/>
                  <a:gd name="connsiteX4" fmla="*/ 268605 w 268605"/>
                  <a:gd name="connsiteY4" fmla="*/ 37529 h 148399"/>
                  <a:gd name="connsiteX5" fmla="*/ 263176 w 268605"/>
                  <a:gd name="connsiteY5" fmla="*/ 31338 h 148399"/>
                  <a:gd name="connsiteX6" fmla="*/ 209550 w 268605"/>
                  <a:gd name="connsiteY6" fmla="*/ 9525 h 148399"/>
                  <a:gd name="connsiteX7" fmla="*/ 148590 w 268605"/>
                  <a:gd name="connsiteY7" fmla="*/ 0 h 148399"/>
                  <a:gd name="connsiteX8" fmla="*/ 87630 w 268605"/>
                  <a:gd name="connsiteY8" fmla="*/ 9525 h 148399"/>
                  <a:gd name="connsiteX9" fmla="*/ 15240 w 268605"/>
                  <a:gd name="connsiteY9" fmla="*/ 44101 h 148399"/>
                  <a:gd name="connsiteX10" fmla="*/ 0 w 268605"/>
                  <a:gd name="connsiteY10" fmla="*/ 73819 h 148399"/>
                  <a:gd name="connsiteX11" fmla="*/ 0 w 268605"/>
                  <a:gd name="connsiteY11" fmla="*/ 148400 h 148399"/>
                  <a:gd name="connsiteX12" fmla="*/ 164687 w 268605"/>
                  <a:gd name="connsiteY12" fmla="*/ 148400 h 1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8605" h="148399">
                    <a:moveTo>
                      <a:pt x="164687" y="131445"/>
                    </a:moveTo>
                    <a:cubicBezTo>
                      <a:pt x="164708" y="110012"/>
                      <a:pt x="174533" y="89766"/>
                      <a:pt x="191357" y="76486"/>
                    </a:cubicBezTo>
                    <a:lnTo>
                      <a:pt x="192500" y="75534"/>
                    </a:lnTo>
                    <a:lnTo>
                      <a:pt x="193739" y="74676"/>
                    </a:lnTo>
                    <a:cubicBezTo>
                      <a:pt x="216581" y="58427"/>
                      <a:pt x="241848" y="45890"/>
                      <a:pt x="268605" y="37529"/>
                    </a:cubicBezTo>
                    <a:cubicBezTo>
                      <a:pt x="266700" y="35529"/>
                      <a:pt x="264986" y="33433"/>
                      <a:pt x="263176" y="31338"/>
                    </a:cubicBezTo>
                    <a:cubicBezTo>
                      <a:pt x="246437" y="21538"/>
                      <a:pt x="228377" y="14193"/>
                      <a:pt x="209550" y="9525"/>
                    </a:cubicBezTo>
                    <a:cubicBezTo>
                      <a:pt x="189726" y="3734"/>
                      <a:pt x="169235" y="532"/>
                      <a:pt x="148590" y="0"/>
                    </a:cubicBezTo>
                    <a:cubicBezTo>
                      <a:pt x="127896" y="-39"/>
                      <a:pt x="107326" y="3176"/>
                      <a:pt x="87630" y="9525"/>
                    </a:cubicBezTo>
                    <a:cubicBezTo>
                      <a:pt x="61651" y="16693"/>
                      <a:pt x="37144" y="28399"/>
                      <a:pt x="15240" y="44101"/>
                    </a:cubicBezTo>
                    <a:cubicBezTo>
                      <a:pt x="5858" y="51134"/>
                      <a:pt x="236" y="62096"/>
                      <a:pt x="0" y="73819"/>
                    </a:cubicBezTo>
                    <a:lnTo>
                      <a:pt x="0" y="148400"/>
                    </a:lnTo>
                    <a:lnTo>
                      <a:pt x="164687" y="14840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Hình tự do: Hình 43">
                <a:extLst>
                  <a:ext uri="{FF2B5EF4-FFF2-40B4-BE49-F238E27FC236}">
                    <a16:creationId xmlns:a16="http://schemas.microsoft.com/office/drawing/2014/main" id="{C7E34C8C-0428-60A6-500A-171CB35126C5}"/>
                  </a:ext>
                </a:extLst>
              </p:cNvPr>
              <p:cNvSpPr/>
              <p:nvPr/>
            </p:nvSpPr>
            <p:spPr>
              <a:xfrm>
                <a:off x="5950743" y="3633595"/>
                <a:ext cx="296430" cy="147829"/>
              </a:xfrm>
              <a:custGeom>
                <a:avLst/>
                <a:gdLst>
                  <a:gd name="connsiteX0" fmla="*/ 0 w 296430"/>
                  <a:gd name="connsiteY0" fmla="*/ 147830 h 147829"/>
                  <a:gd name="connsiteX1" fmla="*/ 0 w 296430"/>
                  <a:gd name="connsiteY1" fmla="*/ 73725 h 147829"/>
                  <a:gd name="connsiteX2" fmla="*/ 14859 w 296430"/>
                  <a:gd name="connsiteY2" fmla="*/ 44102 h 147829"/>
                  <a:gd name="connsiteX3" fmla="*/ 87249 w 296430"/>
                  <a:gd name="connsiteY3" fmla="*/ 9527 h 147829"/>
                  <a:gd name="connsiteX4" fmla="*/ 148209 w 296430"/>
                  <a:gd name="connsiteY4" fmla="*/ 2 h 147829"/>
                  <a:gd name="connsiteX5" fmla="*/ 209169 w 296430"/>
                  <a:gd name="connsiteY5" fmla="*/ 9527 h 147829"/>
                  <a:gd name="connsiteX6" fmla="*/ 281654 w 296430"/>
                  <a:gd name="connsiteY6" fmla="*/ 44102 h 147829"/>
                  <a:gd name="connsiteX7" fmla="*/ 296418 w 296430"/>
                  <a:gd name="connsiteY7" fmla="*/ 73725 h 147829"/>
                  <a:gd name="connsiteX8" fmla="*/ 296418 w 296430"/>
                  <a:gd name="connsiteY8" fmla="*/ 147830 h 147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430" h="147829">
                    <a:moveTo>
                      <a:pt x="0" y="147830"/>
                    </a:moveTo>
                    <a:lnTo>
                      <a:pt x="0" y="73725"/>
                    </a:lnTo>
                    <a:cubicBezTo>
                      <a:pt x="45" y="62069"/>
                      <a:pt x="5544" y="51107"/>
                      <a:pt x="14859" y="44102"/>
                    </a:cubicBezTo>
                    <a:cubicBezTo>
                      <a:pt x="36723" y="28334"/>
                      <a:pt x="61243" y="16622"/>
                      <a:pt x="87249" y="9527"/>
                    </a:cubicBezTo>
                    <a:cubicBezTo>
                      <a:pt x="106934" y="3133"/>
                      <a:pt x="127512" y="-82"/>
                      <a:pt x="148209" y="2"/>
                    </a:cubicBezTo>
                    <a:cubicBezTo>
                      <a:pt x="168859" y="486"/>
                      <a:pt x="189355" y="3690"/>
                      <a:pt x="209169" y="9527"/>
                    </a:cubicBezTo>
                    <a:cubicBezTo>
                      <a:pt x="235567" y="15619"/>
                      <a:pt x="260308" y="27421"/>
                      <a:pt x="281654" y="44102"/>
                    </a:cubicBezTo>
                    <a:cubicBezTo>
                      <a:pt x="291195" y="50908"/>
                      <a:pt x="296728" y="62010"/>
                      <a:pt x="296418" y="73725"/>
                    </a:cubicBezTo>
                    <a:lnTo>
                      <a:pt x="296418" y="14783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Hình tự do: Hình 44">
                <a:extLst>
                  <a:ext uri="{FF2B5EF4-FFF2-40B4-BE49-F238E27FC236}">
                    <a16:creationId xmlns:a16="http://schemas.microsoft.com/office/drawing/2014/main" id="{7B2C7D40-B5D2-4ACD-D8BC-3D2FFBD72711}"/>
                  </a:ext>
                </a:extLst>
              </p:cNvPr>
              <p:cNvSpPr/>
              <p:nvPr/>
            </p:nvSpPr>
            <p:spPr>
              <a:xfrm>
                <a:off x="6024848" y="3465195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5 h 148209"/>
                  <a:gd name="connsiteX1" fmla="*/ 74105 w 148209"/>
                  <a:gd name="connsiteY1" fmla="*/ 148209 h 148209"/>
                  <a:gd name="connsiteX2" fmla="*/ 0 w 148209"/>
                  <a:gd name="connsiteY2" fmla="*/ 74105 h 148209"/>
                  <a:gd name="connsiteX3" fmla="*/ 74105 w 148209"/>
                  <a:gd name="connsiteY3" fmla="*/ 0 h 148209"/>
                  <a:gd name="connsiteX4" fmla="*/ 148209 w 148209"/>
                  <a:gd name="connsiteY4" fmla="*/ 74105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5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5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5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" name="Bong bóng Lời nói: Hình bầu dục 38">
              <a:extLst>
                <a:ext uri="{FF2B5EF4-FFF2-40B4-BE49-F238E27FC236}">
                  <a16:creationId xmlns:a16="http://schemas.microsoft.com/office/drawing/2014/main" id="{42C4B95E-CDDC-AD29-4318-23FF759B97E2}"/>
                </a:ext>
              </a:extLst>
            </p:cNvPr>
            <p:cNvSpPr/>
            <p:nvPr/>
          </p:nvSpPr>
          <p:spPr>
            <a:xfrm>
              <a:off x="3173728" y="396007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0066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C95853A-1793-7B1A-2D17-71FD5CFB2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46" y="4742826"/>
            <a:ext cx="21946134" cy="799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5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C5A23-D48E-4CA3-4B93-DD7FB41C7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3">
            <a:extLst>
              <a:ext uri="{FF2B5EF4-FFF2-40B4-BE49-F238E27FC236}">
                <a16:creationId xmlns:a16="http://schemas.microsoft.com/office/drawing/2014/main" id="{C0B7FBDA-1447-FC45-F893-258BE667FC1F}"/>
              </a:ext>
            </a:extLst>
          </p:cNvPr>
          <p:cNvGrpSpPr/>
          <p:nvPr/>
        </p:nvGrpSpPr>
        <p:grpSpPr>
          <a:xfrm>
            <a:off x="324136" y="3543023"/>
            <a:ext cx="23737316" cy="2044380"/>
            <a:chOff x="7774" y="1799585"/>
            <a:chExt cx="19991446" cy="2044138"/>
          </a:xfrm>
        </p:grpSpPr>
        <p:sp>
          <p:nvSpPr>
            <p:cNvPr id="3" name="Google Shape;244;p3">
              <a:extLst>
                <a:ext uri="{FF2B5EF4-FFF2-40B4-BE49-F238E27FC236}">
                  <a16:creationId xmlns:a16="http://schemas.microsoft.com/office/drawing/2014/main" id="{0FB383A8-B408-90BA-3478-F1C38E86D6B6}"/>
                </a:ext>
              </a:extLst>
            </p:cNvPr>
            <p:cNvSpPr/>
            <p:nvPr/>
          </p:nvSpPr>
          <p:spPr>
            <a:xfrm>
              <a:off x="777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4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5;p3">
              <a:extLst>
                <a:ext uri="{FF2B5EF4-FFF2-40B4-BE49-F238E27FC236}">
                  <a16:creationId xmlns:a16="http://schemas.microsoft.com/office/drawing/2014/main" id="{B16856C6-364C-D1EC-06E4-3DF69F8E9400}"/>
                </a:ext>
              </a:extLst>
            </p:cNvPr>
            <p:cNvSpPr txBox="1"/>
            <p:nvPr/>
          </p:nvSpPr>
          <p:spPr>
            <a:xfrm>
              <a:off x="1201124" y="1799585"/>
              <a:ext cx="822715" cy="1015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/>
                  <a:cs typeface="Times New Roman" panose="02020603050405020304" pitchFamily="18" charset="0"/>
                  <a:sym typeface="Tahoma"/>
                </a:rPr>
                <a:t>I</a:t>
              </a:r>
              <a:endPara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endParaRPr>
            </a:p>
          </p:txBody>
        </p:sp>
        <p:sp>
          <p:nvSpPr>
            <p:cNvPr id="5" name="Google Shape;246;p3">
              <a:extLst>
                <a:ext uri="{FF2B5EF4-FFF2-40B4-BE49-F238E27FC236}">
                  <a16:creationId xmlns:a16="http://schemas.microsoft.com/office/drawing/2014/main" id="{F420CEA3-6F61-B1B1-6B77-E5688225C302}"/>
                </a:ext>
              </a:extLst>
            </p:cNvPr>
            <p:cNvSpPr txBox="1"/>
            <p:nvPr/>
          </p:nvSpPr>
          <p:spPr>
            <a:xfrm>
              <a:off x="2716107" y="1905000"/>
              <a:ext cx="17283113" cy="1938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/>
                  <a:cs typeface="Times New Roman" panose="02020603050405020304" pitchFamily="18" charset="0"/>
                  <a:sym typeface="Tahoma"/>
                </a:rPr>
                <a:t>XÁC ĐỊNH PHÂN TỬ KHỐI CỦA HỢP CHẤT HỮU CƠ</a:t>
              </a:r>
              <a:endParaRPr kumimoji="0" sz="6000" b="1" i="0" u="none" strike="noStrike" kern="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endParaRPr>
            </a:p>
          </p:txBody>
        </p:sp>
      </p:grpSp>
      <p:grpSp>
        <p:nvGrpSpPr>
          <p:cNvPr id="10" name="Nhóm 36">
            <a:extLst>
              <a:ext uri="{FF2B5EF4-FFF2-40B4-BE49-F238E27FC236}">
                <a16:creationId xmlns:a16="http://schemas.microsoft.com/office/drawing/2014/main" id="{446FDDD3-B726-B30A-AE5E-E32250BFF22E}"/>
              </a:ext>
            </a:extLst>
          </p:cNvPr>
          <p:cNvGrpSpPr/>
          <p:nvPr/>
        </p:nvGrpSpPr>
        <p:grpSpPr>
          <a:xfrm>
            <a:off x="872105" y="1730442"/>
            <a:ext cx="1702556" cy="1578029"/>
            <a:chOff x="3173728" y="396007"/>
            <a:chExt cx="988551" cy="960472"/>
          </a:xfrm>
        </p:grpSpPr>
        <p:grpSp>
          <p:nvGrpSpPr>
            <p:cNvPr id="11" name="Nhóm 37">
              <a:extLst>
                <a:ext uri="{FF2B5EF4-FFF2-40B4-BE49-F238E27FC236}">
                  <a16:creationId xmlns:a16="http://schemas.microsoft.com/office/drawing/2014/main" id="{485ADABF-9A74-C364-DA8E-2CBF4785C1B1}"/>
                </a:ext>
              </a:extLst>
            </p:cNvPr>
            <p:cNvGrpSpPr/>
            <p:nvPr/>
          </p:nvGrpSpPr>
          <p:grpSpPr>
            <a:xfrm>
              <a:off x="3318388" y="678425"/>
              <a:ext cx="693174" cy="452719"/>
              <a:chOff x="5753100" y="3407568"/>
              <a:chExt cx="691715" cy="373856"/>
            </a:xfrm>
            <a:solidFill>
              <a:srgbClr val="006600"/>
            </a:solidFill>
          </p:grpSpPr>
          <p:sp>
            <p:nvSpPr>
              <p:cNvPr id="13" name="Hình tự do: Hình 39">
                <a:extLst>
                  <a:ext uri="{FF2B5EF4-FFF2-40B4-BE49-F238E27FC236}">
                    <a16:creationId xmlns:a16="http://schemas.microsoft.com/office/drawing/2014/main" id="{843CD79E-10F7-63A1-4544-23A5881D2B36}"/>
                  </a:ext>
                </a:extLst>
              </p:cNvPr>
              <p:cNvSpPr/>
              <p:nvPr/>
            </p:nvSpPr>
            <p:spPr>
              <a:xfrm>
                <a:off x="6222492" y="3407568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4 h 148209"/>
                  <a:gd name="connsiteX1" fmla="*/ 74104 w 148209"/>
                  <a:gd name="connsiteY1" fmla="*/ 148209 h 148209"/>
                  <a:gd name="connsiteX2" fmla="*/ 0 w 148209"/>
                  <a:gd name="connsiteY2" fmla="*/ 74104 h 148209"/>
                  <a:gd name="connsiteX3" fmla="*/ 74104 w 148209"/>
                  <a:gd name="connsiteY3" fmla="*/ 0 h 148209"/>
                  <a:gd name="connsiteX4" fmla="*/ 148209 w 148209"/>
                  <a:gd name="connsiteY4" fmla="*/ 74104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Hình tự do: Hình 40">
                <a:extLst>
                  <a:ext uri="{FF2B5EF4-FFF2-40B4-BE49-F238E27FC236}">
                    <a16:creationId xmlns:a16="http://schemas.microsoft.com/office/drawing/2014/main" id="{CC55C3C6-5063-3F70-E7E0-B2579AC5E462}"/>
                  </a:ext>
                </a:extLst>
              </p:cNvPr>
              <p:cNvSpPr/>
              <p:nvPr/>
            </p:nvSpPr>
            <p:spPr>
              <a:xfrm>
                <a:off x="5827204" y="3407568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4 h 148209"/>
                  <a:gd name="connsiteX1" fmla="*/ 74104 w 148209"/>
                  <a:gd name="connsiteY1" fmla="*/ 148209 h 148209"/>
                  <a:gd name="connsiteX2" fmla="*/ 0 w 148209"/>
                  <a:gd name="connsiteY2" fmla="*/ 74104 h 148209"/>
                  <a:gd name="connsiteX3" fmla="*/ 74104 w 148209"/>
                  <a:gd name="connsiteY3" fmla="*/ 0 h 148209"/>
                  <a:gd name="connsiteX4" fmla="*/ 148209 w 148209"/>
                  <a:gd name="connsiteY4" fmla="*/ 74104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Hình tự do: Hình 41">
                <a:extLst>
                  <a:ext uri="{FF2B5EF4-FFF2-40B4-BE49-F238E27FC236}">
                    <a16:creationId xmlns:a16="http://schemas.microsoft.com/office/drawing/2014/main" id="{18F783DD-BD85-40DD-F24C-61A3809EBFBD}"/>
                  </a:ext>
                </a:extLst>
              </p:cNvPr>
              <p:cNvSpPr/>
              <p:nvPr/>
            </p:nvSpPr>
            <p:spPr>
              <a:xfrm>
                <a:off x="6176200" y="3575875"/>
                <a:ext cx="268615" cy="148399"/>
              </a:xfrm>
              <a:custGeom>
                <a:avLst/>
                <a:gdLst>
                  <a:gd name="connsiteX0" fmla="*/ 253746 w 268615"/>
                  <a:gd name="connsiteY0" fmla="*/ 44101 h 148399"/>
                  <a:gd name="connsiteX1" fmla="*/ 181356 w 268615"/>
                  <a:gd name="connsiteY1" fmla="*/ 9525 h 148399"/>
                  <a:gd name="connsiteX2" fmla="*/ 120396 w 268615"/>
                  <a:gd name="connsiteY2" fmla="*/ 0 h 148399"/>
                  <a:gd name="connsiteX3" fmla="*/ 59436 w 268615"/>
                  <a:gd name="connsiteY3" fmla="*/ 9525 h 148399"/>
                  <a:gd name="connsiteX4" fmla="*/ 3429 w 268615"/>
                  <a:gd name="connsiteY4" fmla="*/ 33529 h 148399"/>
                  <a:gd name="connsiteX5" fmla="*/ 0 w 268615"/>
                  <a:gd name="connsiteY5" fmla="*/ 37434 h 148399"/>
                  <a:gd name="connsiteX6" fmla="*/ 76200 w 268615"/>
                  <a:gd name="connsiteY6" fmla="*/ 75534 h 148399"/>
                  <a:gd name="connsiteX7" fmla="*/ 104108 w 268615"/>
                  <a:gd name="connsiteY7" fmla="*/ 131446 h 148399"/>
                  <a:gd name="connsiteX8" fmla="*/ 104108 w 268615"/>
                  <a:gd name="connsiteY8" fmla="*/ 148400 h 148399"/>
                  <a:gd name="connsiteX9" fmla="*/ 268605 w 268615"/>
                  <a:gd name="connsiteY9" fmla="*/ 148400 h 148399"/>
                  <a:gd name="connsiteX10" fmla="*/ 268605 w 268615"/>
                  <a:gd name="connsiteY10" fmla="*/ 73819 h 148399"/>
                  <a:gd name="connsiteX11" fmla="*/ 253746 w 268615"/>
                  <a:gd name="connsiteY11" fmla="*/ 44101 h 1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615" h="148399">
                    <a:moveTo>
                      <a:pt x="253746" y="44101"/>
                    </a:moveTo>
                    <a:cubicBezTo>
                      <a:pt x="232401" y="27476"/>
                      <a:pt x="207702" y="15681"/>
                      <a:pt x="181356" y="9525"/>
                    </a:cubicBezTo>
                    <a:cubicBezTo>
                      <a:pt x="161530" y="3742"/>
                      <a:pt x="141041" y="541"/>
                      <a:pt x="120396" y="0"/>
                    </a:cubicBezTo>
                    <a:cubicBezTo>
                      <a:pt x="99702" y="-45"/>
                      <a:pt x="79130" y="3169"/>
                      <a:pt x="59436" y="9525"/>
                    </a:cubicBezTo>
                    <a:cubicBezTo>
                      <a:pt x="39707" y="14783"/>
                      <a:pt x="20843" y="22868"/>
                      <a:pt x="3429" y="33529"/>
                    </a:cubicBezTo>
                    <a:cubicBezTo>
                      <a:pt x="2286" y="34862"/>
                      <a:pt x="1238" y="36196"/>
                      <a:pt x="0" y="37434"/>
                    </a:cubicBezTo>
                    <a:cubicBezTo>
                      <a:pt x="27701" y="44889"/>
                      <a:pt x="53615" y="57847"/>
                      <a:pt x="76200" y="75534"/>
                    </a:cubicBezTo>
                    <a:cubicBezTo>
                      <a:pt x="94021" y="88541"/>
                      <a:pt x="104425" y="109385"/>
                      <a:pt x="104108" y="131446"/>
                    </a:cubicBezTo>
                    <a:lnTo>
                      <a:pt x="104108" y="148400"/>
                    </a:lnTo>
                    <a:lnTo>
                      <a:pt x="268605" y="148400"/>
                    </a:lnTo>
                    <a:lnTo>
                      <a:pt x="268605" y="73819"/>
                    </a:lnTo>
                    <a:cubicBezTo>
                      <a:pt x="268892" y="62061"/>
                      <a:pt x="263324" y="50927"/>
                      <a:pt x="253746" y="44101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Hình tự do: Hình 42">
                <a:extLst>
                  <a:ext uri="{FF2B5EF4-FFF2-40B4-BE49-F238E27FC236}">
                    <a16:creationId xmlns:a16="http://schemas.microsoft.com/office/drawing/2014/main" id="{AC0EC019-3EF8-20AD-D2D2-FF85216E77E0}"/>
                  </a:ext>
                </a:extLst>
              </p:cNvPr>
              <p:cNvSpPr/>
              <p:nvPr/>
            </p:nvSpPr>
            <p:spPr>
              <a:xfrm>
                <a:off x="5753100" y="3575875"/>
                <a:ext cx="268605" cy="148399"/>
              </a:xfrm>
              <a:custGeom>
                <a:avLst/>
                <a:gdLst>
                  <a:gd name="connsiteX0" fmla="*/ 164687 w 268605"/>
                  <a:gd name="connsiteY0" fmla="*/ 131445 h 148399"/>
                  <a:gd name="connsiteX1" fmla="*/ 191357 w 268605"/>
                  <a:gd name="connsiteY1" fmla="*/ 76486 h 148399"/>
                  <a:gd name="connsiteX2" fmla="*/ 192500 w 268605"/>
                  <a:gd name="connsiteY2" fmla="*/ 75534 h 148399"/>
                  <a:gd name="connsiteX3" fmla="*/ 193739 w 268605"/>
                  <a:gd name="connsiteY3" fmla="*/ 74676 h 148399"/>
                  <a:gd name="connsiteX4" fmla="*/ 268605 w 268605"/>
                  <a:gd name="connsiteY4" fmla="*/ 37529 h 148399"/>
                  <a:gd name="connsiteX5" fmla="*/ 263176 w 268605"/>
                  <a:gd name="connsiteY5" fmla="*/ 31338 h 148399"/>
                  <a:gd name="connsiteX6" fmla="*/ 209550 w 268605"/>
                  <a:gd name="connsiteY6" fmla="*/ 9525 h 148399"/>
                  <a:gd name="connsiteX7" fmla="*/ 148590 w 268605"/>
                  <a:gd name="connsiteY7" fmla="*/ 0 h 148399"/>
                  <a:gd name="connsiteX8" fmla="*/ 87630 w 268605"/>
                  <a:gd name="connsiteY8" fmla="*/ 9525 h 148399"/>
                  <a:gd name="connsiteX9" fmla="*/ 15240 w 268605"/>
                  <a:gd name="connsiteY9" fmla="*/ 44101 h 148399"/>
                  <a:gd name="connsiteX10" fmla="*/ 0 w 268605"/>
                  <a:gd name="connsiteY10" fmla="*/ 73819 h 148399"/>
                  <a:gd name="connsiteX11" fmla="*/ 0 w 268605"/>
                  <a:gd name="connsiteY11" fmla="*/ 148400 h 148399"/>
                  <a:gd name="connsiteX12" fmla="*/ 164687 w 268605"/>
                  <a:gd name="connsiteY12" fmla="*/ 148400 h 1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8605" h="148399">
                    <a:moveTo>
                      <a:pt x="164687" y="131445"/>
                    </a:moveTo>
                    <a:cubicBezTo>
                      <a:pt x="164708" y="110012"/>
                      <a:pt x="174533" y="89766"/>
                      <a:pt x="191357" y="76486"/>
                    </a:cubicBezTo>
                    <a:lnTo>
                      <a:pt x="192500" y="75534"/>
                    </a:lnTo>
                    <a:lnTo>
                      <a:pt x="193739" y="74676"/>
                    </a:lnTo>
                    <a:cubicBezTo>
                      <a:pt x="216581" y="58427"/>
                      <a:pt x="241848" y="45890"/>
                      <a:pt x="268605" y="37529"/>
                    </a:cubicBezTo>
                    <a:cubicBezTo>
                      <a:pt x="266700" y="35529"/>
                      <a:pt x="264986" y="33433"/>
                      <a:pt x="263176" y="31338"/>
                    </a:cubicBezTo>
                    <a:cubicBezTo>
                      <a:pt x="246437" y="21538"/>
                      <a:pt x="228377" y="14193"/>
                      <a:pt x="209550" y="9525"/>
                    </a:cubicBezTo>
                    <a:cubicBezTo>
                      <a:pt x="189726" y="3734"/>
                      <a:pt x="169235" y="532"/>
                      <a:pt x="148590" y="0"/>
                    </a:cubicBezTo>
                    <a:cubicBezTo>
                      <a:pt x="127896" y="-39"/>
                      <a:pt x="107326" y="3176"/>
                      <a:pt x="87630" y="9525"/>
                    </a:cubicBezTo>
                    <a:cubicBezTo>
                      <a:pt x="61651" y="16693"/>
                      <a:pt x="37144" y="28399"/>
                      <a:pt x="15240" y="44101"/>
                    </a:cubicBezTo>
                    <a:cubicBezTo>
                      <a:pt x="5858" y="51134"/>
                      <a:pt x="236" y="62096"/>
                      <a:pt x="0" y="73819"/>
                    </a:cubicBezTo>
                    <a:lnTo>
                      <a:pt x="0" y="148400"/>
                    </a:lnTo>
                    <a:lnTo>
                      <a:pt x="164687" y="14840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Hình tự do: Hình 43">
                <a:extLst>
                  <a:ext uri="{FF2B5EF4-FFF2-40B4-BE49-F238E27FC236}">
                    <a16:creationId xmlns:a16="http://schemas.microsoft.com/office/drawing/2014/main" id="{506ED53F-870E-BFCA-7F6C-F9B5265F4D21}"/>
                  </a:ext>
                </a:extLst>
              </p:cNvPr>
              <p:cNvSpPr/>
              <p:nvPr/>
            </p:nvSpPr>
            <p:spPr>
              <a:xfrm>
                <a:off x="5950743" y="3633595"/>
                <a:ext cx="296430" cy="147829"/>
              </a:xfrm>
              <a:custGeom>
                <a:avLst/>
                <a:gdLst>
                  <a:gd name="connsiteX0" fmla="*/ 0 w 296430"/>
                  <a:gd name="connsiteY0" fmla="*/ 147830 h 147829"/>
                  <a:gd name="connsiteX1" fmla="*/ 0 w 296430"/>
                  <a:gd name="connsiteY1" fmla="*/ 73725 h 147829"/>
                  <a:gd name="connsiteX2" fmla="*/ 14859 w 296430"/>
                  <a:gd name="connsiteY2" fmla="*/ 44102 h 147829"/>
                  <a:gd name="connsiteX3" fmla="*/ 87249 w 296430"/>
                  <a:gd name="connsiteY3" fmla="*/ 9527 h 147829"/>
                  <a:gd name="connsiteX4" fmla="*/ 148209 w 296430"/>
                  <a:gd name="connsiteY4" fmla="*/ 2 h 147829"/>
                  <a:gd name="connsiteX5" fmla="*/ 209169 w 296430"/>
                  <a:gd name="connsiteY5" fmla="*/ 9527 h 147829"/>
                  <a:gd name="connsiteX6" fmla="*/ 281654 w 296430"/>
                  <a:gd name="connsiteY6" fmla="*/ 44102 h 147829"/>
                  <a:gd name="connsiteX7" fmla="*/ 296418 w 296430"/>
                  <a:gd name="connsiteY7" fmla="*/ 73725 h 147829"/>
                  <a:gd name="connsiteX8" fmla="*/ 296418 w 296430"/>
                  <a:gd name="connsiteY8" fmla="*/ 147830 h 147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430" h="147829">
                    <a:moveTo>
                      <a:pt x="0" y="147830"/>
                    </a:moveTo>
                    <a:lnTo>
                      <a:pt x="0" y="73725"/>
                    </a:lnTo>
                    <a:cubicBezTo>
                      <a:pt x="45" y="62069"/>
                      <a:pt x="5544" y="51107"/>
                      <a:pt x="14859" y="44102"/>
                    </a:cubicBezTo>
                    <a:cubicBezTo>
                      <a:pt x="36723" y="28334"/>
                      <a:pt x="61243" y="16622"/>
                      <a:pt x="87249" y="9527"/>
                    </a:cubicBezTo>
                    <a:cubicBezTo>
                      <a:pt x="106934" y="3133"/>
                      <a:pt x="127512" y="-82"/>
                      <a:pt x="148209" y="2"/>
                    </a:cubicBezTo>
                    <a:cubicBezTo>
                      <a:pt x="168859" y="486"/>
                      <a:pt x="189355" y="3690"/>
                      <a:pt x="209169" y="9527"/>
                    </a:cubicBezTo>
                    <a:cubicBezTo>
                      <a:pt x="235567" y="15619"/>
                      <a:pt x="260308" y="27421"/>
                      <a:pt x="281654" y="44102"/>
                    </a:cubicBezTo>
                    <a:cubicBezTo>
                      <a:pt x="291195" y="50908"/>
                      <a:pt x="296728" y="62010"/>
                      <a:pt x="296418" y="73725"/>
                    </a:cubicBezTo>
                    <a:lnTo>
                      <a:pt x="296418" y="14783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Hình tự do: Hình 44">
                <a:extLst>
                  <a:ext uri="{FF2B5EF4-FFF2-40B4-BE49-F238E27FC236}">
                    <a16:creationId xmlns:a16="http://schemas.microsoft.com/office/drawing/2014/main" id="{9C79BE5B-22F4-F3D8-75C0-584760799622}"/>
                  </a:ext>
                </a:extLst>
              </p:cNvPr>
              <p:cNvSpPr/>
              <p:nvPr/>
            </p:nvSpPr>
            <p:spPr>
              <a:xfrm>
                <a:off x="6024848" y="3465195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5 h 148209"/>
                  <a:gd name="connsiteX1" fmla="*/ 74105 w 148209"/>
                  <a:gd name="connsiteY1" fmla="*/ 148209 h 148209"/>
                  <a:gd name="connsiteX2" fmla="*/ 0 w 148209"/>
                  <a:gd name="connsiteY2" fmla="*/ 74105 h 148209"/>
                  <a:gd name="connsiteX3" fmla="*/ 74105 w 148209"/>
                  <a:gd name="connsiteY3" fmla="*/ 0 h 148209"/>
                  <a:gd name="connsiteX4" fmla="*/ 148209 w 148209"/>
                  <a:gd name="connsiteY4" fmla="*/ 74105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5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5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5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" name="Bong bóng Lời nói: Hình bầu dục 38">
              <a:extLst>
                <a:ext uri="{FF2B5EF4-FFF2-40B4-BE49-F238E27FC236}">
                  <a16:creationId xmlns:a16="http://schemas.microsoft.com/office/drawing/2014/main" id="{91CBBDD6-04E7-12C0-F360-3C913A1A2C24}"/>
                </a:ext>
              </a:extLst>
            </p:cNvPr>
            <p:cNvSpPr/>
            <p:nvPr/>
          </p:nvSpPr>
          <p:spPr>
            <a:xfrm>
              <a:off x="3173728" y="396007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0066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B39E7ED-2A7B-0538-4264-D6A3CB9CF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376" y="5151121"/>
            <a:ext cx="20989583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11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3;p3">
            <a:extLst>
              <a:ext uri="{FF2B5EF4-FFF2-40B4-BE49-F238E27FC236}">
                <a16:creationId xmlns:a16="http://schemas.microsoft.com/office/drawing/2014/main" id="{D126185E-A3B3-4D3A-AA1E-84E06518E71C}"/>
              </a:ext>
            </a:extLst>
          </p:cNvPr>
          <p:cNvGrpSpPr/>
          <p:nvPr/>
        </p:nvGrpSpPr>
        <p:grpSpPr>
          <a:xfrm>
            <a:off x="0" y="2408837"/>
            <a:ext cx="23737316" cy="2044380"/>
            <a:chOff x="7774" y="1799585"/>
            <a:chExt cx="19991446" cy="2044138"/>
          </a:xfrm>
        </p:grpSpPr>
        <p:sp>
          <p:nvSpPr>
            <p:cNvPr id="3" name="Google Shape;244;p3">
              <a:extLst>
                <a:ext uri="{FF2B5EF4-FFF2-40B4-BE49-F238E27FC236}">
                  <a16:creationId xmlns:a16="http://schemas.microsoft.com/office/drawing/2014/main" id="{62D9DB8B-E933-46D5-B7EC-8A44A472E5BB}"/>
                </a:ext>
              </a:extLst>
            </p:cNvPr>
            <p:cNvSpPr/>
            <p:nvPr/>
          </p:nvSpPr>
          <p:spPr>
            <a:xfrm>
              <a:off x="777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245;p3">
              <a:extLst>
                <a:ext uri="{FF2B5EF4-FFF2-40B4-BE49-F238E27FC236}">
                  <a16:creationId xmlns:a16="http://schemas.microsoft.com/office/drawing/2014/main" id="{AD7BC904-08AC-4B7C-96A8-242FAFC5D94C}"/>
                </a:ext>
              </a:extLst>
            </p:cNvPr>
            <p:cNvSpPr txBox="1"/>
            <p:nvPr/>
          </p:nvSpPr>
          <p:spPr>
            <a:xfrm>
              <a:off x="1201124" y="1799585"/>
              <a:ext cx="822715" cy="1015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b="1" dirty="0">
                  <a:solidFill>
                    <a:schemeClr val="lt1"/>
                  </a:solidFill>
                  <a:latin typeface="Times New Roman" panose="02020603050405020304" pitchFamily="18" charset="0"/>
                  <a:ea typeface="Tahoma"/>
                  <a:cs typeface="Times New Roman" panose="02020603050405020304" pitchFamily="18" charset="0"/>
                  <a:sym typeface="Tahoma"/>
                </a:rPr>
                <a:t>I</a:t>
              </a:r>
              <a:endParaRPr sz="6000" b="1" dirty="0">
                <a:solidFill>
                  <a:schemeClr val="lt1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endParaRPr>
            </a:p>
          </p:txBody>
        </p:sp>
        <p:sp>
          <p:nvSpPr>
            <p:cNvPr id="5" name="Google Shape;246;p3">
              <a:extLst>
                <a:ext uri="{FF2B5EF4-FFF2-40B4-BE49-F238E27FC236}">
                  <a16:creationId xmlns:a16="http://schemas.microsoft.com/office/drawing/2014/main" id="{2D3AB8D5-92D9-4AAB-8E34-7D21AA726246}"/>
                </a:ext>
              </a:extLst>
            </p:cNvPr>
            <p:cNvSpPr txBox="1"/>
            <p:nvPr/>
          </p:nvSpPr>
          <p:spPr>
            <a:xfrm>
              <a:off x="2716107" y="1905000"/>
              <a:ext cx="17283113" cy="19387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6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/>
                  <a:cs typeface="Times New Roman" panose="02020603050405020304" pitchFamily="18" charset="0"/>
                  <a:sym typeface="Tahoma"/>
                </a:rPr>
                <a:t>XÁC ĐỊNH PHÂN TỬ KHỐI CỦA HỢP CHẤT HỮU CƠ</a:t>
              </a:r>
              <a:endParaRPr sz="6000" b="1" dirty="0">
                <a:solidFill>
                  <a:srgbClr val="135F82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  <a:sym typeface="Tahoma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EF59E38-2E8F-4383-94ED-93FEDE4B48E4}"/>
              </a:ext>
            </a:extLst>
          </p:cNvPr>
          <p:cNvSpPr/>
          <p:nvPr/>
        </p:nvSpPr>
        <p:spPr>
          <a:xfrm>
            <a:off x="194757" y="6592874"/>
            <a:ext cx="23996073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khối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hữu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mảnh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ion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m/z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endParaRPr lang="en-US" sz="6000" dirty="0"/>
          </a:p>
        </p:txBody>
      </p:sp>
      <p:grpSp>
        <p:nvGrpSpPr>
          <p:cNvPr id="8" name="Nhóm 33">
            <a:extLst>
              <a:ext uri="{FF2B5EF4-FFF2-40B4-BE49-F238E27FC236}">
                <a16:creationId xmlns:a16="http://schemas.microsoft.com/office/drawing/2014/main" id="{2EBF4031-1644-4F28-9E3E-D75F9892685A}"/>
              </a:ext>
            </a:extLst>
          </p:cNvPr>
          <p:cNvGrpSpPr/>
          <p:nvPr/>
        </p:nvGrpSpPr>
        <p:grpSpPr>
          <a:xfrm>
            <a:off x="950980" y="4453217"/>
            <a:ext cx="2264823" cy="1656431"/>
            <a:chOff x="1671627" y="360375"/>
            <a:chExt cx="1208304" cy="1208304"/>
          </a:xfrm>
        </p:grpSpPr>
        <p:sp>
          <p:nvSpPr>
            <p:cNvPr id="9" name="Hình Bầu dục 34">
              <a:extLst>
                <a:ext uri="{FF2B5EF4-FFF2-40B4-BE49-F238E27FC236}">
                  <a16:creationId xmlns:a16="http://schemas.microsoft.com/office/drawing/2014/main" id="{15F6FF39-E0AF-4943-B3D4-82E56E3686ED}"/>
                </a:ext>
              </a:extLst>
            </p:cNvPr>
            <p:cNvSpPr/>
            <p:nvPr/>
          </p:nvSpPr>
          <p:spPr>
            <a:xfrm>
              <a:off x="1671627" y="360375"/>
              <a:ext cx="1208304" cy="1208304"/>
            </a:xfrm>
            <a:prstGeom prst="ellipse">
              <a:avLst/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Hình ảnh 35">
              <a:extLst>
                <a:ext uri="{FF2B5EF4-FFF2-40B4-BE49-F238E27FC236}">
                  <a16:creationId xmlns:a16="http://schemas.microsoft.com/office/drawing/2014/main" id="{3318EA75-11BE-4DB4-A76A-4552E6483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989" y="457268"/>
              <a:ext cx="899211" cy="89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33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>
          <a:extLst>
            <a:ext uri="{FF2B5EF4-FFF2-40B4-BE49-F238E27FC236}">
              <a16:creationId xmlns:a16="http://schemas.microsoft.com/office/drawing/2014/main" id="{355D504C-35AD-C078-3CE4-DCE7BDBB0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>
            <a:extLst>
              <a:ext uri="{FF2B5EF4-FFF2-40B4-BE49-F238E27FC236}">
                <a16:creationId xmlns:a16="http://schemas.microsoft.com/office/drawing/2014/main" id="{88CDAB28-A250-8685-655A-F714C50580DF}"/>
              </a:ext>
            </a:extLst>
          </p:cNvPr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>
              <a:extLst>
                <a:ext uri="{FF2B5EF4-FFF2-40B4-BE49-F238E27FC236}">
                  <a16:creationId xmlns:a16="http://schemas.microsoft.com/office/drawing/2014/main" id="{08FFAEB4-7C82-42A2-A1EF-7CA0DF3B56CB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4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>
              <a:extLst>
                <a:ext uri="{FF2B5EF4-FFF2-40B4-BE49-F238E27FC236}">
                  <a16:creationId xmlns:a16="http://schemas.microsoft.com/office/drawing/2014/main" id="{D38813D8-7D0A-BB7A-3506-467D7745C4D2}"/>
                </a:ext>
              </a:extLst>
            </p:cNvPr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300" b="1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>
              <a:extLst>
                <a:ext uri="{FF2B5EF4-FFF2-40B4-BE49-F238E27FC236}">
                  <a16:creationId xmlns:a16="http://schemas.microsoft.com/office/drawing/2014/main" id="{6A3A5812-6680-B500-F585-80874BBC8949}"/>
                </a:ext>
              </a:extLst>
            </p:cNvPr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CÔNG THỨC PHÂN TỬ HỢP CHẤT HỮU CƠ</a:t>
              </a:r>
              <a:endParaRPr kumimoji="0" sz="4800" b="1" i="0" u="none" strike="noStrike" kern="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F52B0CB-FC63-75E1-47C6-8F85C4B92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3305" y="1641729"/>
            <a:ext cx="1503418" cy="1711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4100F3-3E3C-E8FE-F61A-2399BEBF4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67" y="2804160"/>
            <a:ext cx="22151933" cy="104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4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>
          <a:extLst>
            <a:ext uri="{FF2B5EF4-FFF2-40B4-BE49-F238E27FC236}">
              <a16:creationId xmlns:a16="http://schemas.microsoft.com/office/drawing/2014/main" id="{DE8CC2CB-48ED-9DEB-C9D1-7F2F73592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>
            <a:extLst>
              <a:ext uri="{FF2B5EF4-FFF2-40B4-BE49-F238E27FC236}">
                <a16:creationId xmlns:a16="http://schemas.microsoft.com/office/drawing/2014/main" id="{36A564EF-81A1-849E-42E1-DDA8F1E81310}"/>
              </a:ext>
            </a:extLst>
          </p:cNvPr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>
              <a:extLst>
                <a:ext uri="{FF2B5EF4-FFF2-40B4-BE49-F238E27FC236}">
                  <a16:creationId xmlns:a16="http://schemas.microsoft.com/office/drawing/2014/main" id="{EB1B5A95-D0F7-7A17-21F5-D31A07CB126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4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>
              <a:extLst>
                <a:ext uri="{FF2B5EF4-FFF2-40B4-BE49-F238E27FC236}">
                  <a16:creationId xmlns:a16="http://schemas.microsoft.com/office/drawing/2014/main" id="{79D462ED-528E-BC20-D4DF-1B293DD6D072}"/>
                </a:ext>
              </a:extLst>
            </p:cNvPr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300" b="1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>
              <a:extLst>
                <a:ext uri="{FF2B5EF4-FFF2-40B4-BE49-F238E27FC236}">
                  <a16:creationId xmlns:a16="http://schemas.microsoft.com/office/drawing/2014/main" id="{58BD707D-1E69-B810-B734-75B98C33F8A0}"/>
                </a:ext>
              </a:extLst>
            </p:cNvPr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CÔNG THỨC PHÂN TỬ HỢP CHẤT HỮU CƠ</a:t>
              </a:r>
              <a:endParaRPr kumimoji="0" sz="4800" b="1" i="0" u="none" strike="noStrike" kern="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B8C52D0-8DA7-0AF5-B998-84124C881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3305" y="1641729"/>
            <a:ext cx="1503418" cy="1711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1CAFF4-A10F-80FD-8B42-84D868092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" y="2621280"/>
            <a:ext cx="21915120" cy="102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>
          <a:extLst>
            <a:ext uri="{FF2B5EF4-FFF2-40B4-BE49-F238E27FC236}">
              <a16:creationId xmlns:a16="http://schemas.microsoft.com/office/drawing/2014/main" id="{72660455-80A1-6D5E-757D-7842BF113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43;p3">
            <a:extLst>
              <a:ext uri="{FF2B5EF4-FFF2-40B4-BE49-F238E27FC236}">
                <a16:creationId xmlns:a16="http://schemas.microsoft.com/office/drawing/2014/main" id="{58CCD798-4057-1FBC-2FD9-1E4A62D71D42}"/>
              </a:ext>
            </a:extLst>
          </p:cNvPr>
          <p:cNvGrpSpPr/>
          <p:nvPr/>
        </p:nvGrpSpPr>
        <p:grpSpPr>
          <a:xfrm>
            <a:off x="-68583" y="1712899"/>
            <a:ext cx="19658319" cy="830997"/>
            <a:chOff x="-288924" y="1892299"/>
            <a:chExt cx="19659598" cy="830899"/>
          </a:xfrm>
        </p:grpSpPr>
        <p:sp>
          <p:nvSpPr>
            <p:cNvPr id="27" name="Google Shape;244;p3">
              <a:extLst>
                <a:ext uri="{FF2B5EF4-FFF2-40B4-BE49-F238E27FC236}">
                  <a16:creationId xmlns:a16="http://schemas.microsoft.com/office/drawing/2014/main" id="{69E3567E-9E12-23E4-6029-8DC0412B3153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4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5;p3">
              <a:extLst>
                <a:ext uri="{FF2B5EF4-FFF2-40B4-BE49-F238E27FC236}">
                  <a16:creationId xmlns:a16="http://schemas.microsoft.com/office/drawing/2014/main" id="{6FEA5FD6-2642-6303-BD0E-BD71BED331E6}"/>
                </a:ext>
              </a:extLst>
            </p:cNvPr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300" b="1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II</a:t>
              </a:r>
              <a:endPara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9" name="Google Shape;246;p3">
              <a:extLst>
                <a:ext uri="{FF2B5EF4-FFF2-40B4-BE49-F238E27FC236}">
                  <a16:creationId xmlns:a16="http://schemas.microsoft.com/office/drawing/2014/main" id="{616F7164-C797-9BBC-4246-DECCD83B9AEA}"/>
                </a:ext>
              </a:extLst>
            </p:cNvPr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CÔNG THỨC PHÂN TỬ HỢP CHẤT HỮU CƠ</a:t>
              </a:r>
              <a:endParaRPr kumimoji="0" sz="4800" b="1" i="0" u="none" strike="noStrike" kern="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22" name="Google Shape;247;p3">
            <a:extLst>
              <a:ext uri="{FF2B5EF4-FFF2-40B4-BE49-F238E27FC236}">
                <a16:creationId xmlns:a16="http://schemas.microsoft.com/office/drawing/2014/main" id="{2AF864CA-EA2C-B52D-2CAC-6E1E77F55C09}"/>
              </a:ext>
            </a:extLst>
          </p:cNvPr>
          <p:cNvGrpSpPr/>
          <p:nvPr/>
        </p:nvGrpSpPr>
        <p:grpSpPr>
          <a:xfrm>
            <a:off x="1399867" y="2780876"/>
            <a:ext cx="20986503" cy="11219102"/>
            <a:chOff x="166396" y="8755080"/>
            <a:chExt cx="17619652" cy="10033476"/>
          </a:xfrm>
        </p:grpSpPr>
        <p:sp>
          <p:nvSpPr>
            <p:cNvPr id="23" name="Google Shape;248;p3">
              <a:extLst>
                <a:ext uri="{FF2B5EF4-FFF2-40B4-BE49-F238E27FC236}">
                  <a16:creationId xmlns:a16="http://schemas.microsoft.com/office/drawing/2014/main" id="{09931C0B-D8E3-312F-2720-4CDEBD88794F}"/>
                </a:ext>
              </a:extLst>
            </p:cNvPr>
            <p:cNvSpPr/>
            <p:nvPr/>
          </p:nvSpPr>
          <p:spPr>
            <a:xfrm>
              <a:off x="384521" y="8755080"/>
              <a:ext cx="17401527" cy="8236276"/>
            </a:xfrm>
            <a:prstGeom prst="roundRect">
              <a:avLst>
                <a:gd name="adj" fmla="val 16667"/>
              </a:avLst>
            </a:prstGeom>
            <a:solidFill>
              <a:srgbClr val="FCD0B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4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4" name="Google Shape;249;p3">
              <a:extLst>
                <a:ext uri="{FF2B5EF4-FFF2-40B4-BE49-F238E27FC236}">
                  <a16:creationId xmlns:a16="http://schemas.microsoft.com/office/drawing/2014/main" id="{1DE17BAD-92C6-165E-C210-32AF5BDD7F90}"/>
                </a:ext>
              </a:extLst>
            </p:cNvPr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30" name="Google Shape;250;p3">
                <a:extLst>
                  <a:ext uri="{FF2B5EF4-FFF2-40B4-BE49-F238E27FC236}">
                    <a16:creationId xmlns:a16="http://schemas.microsoft.com/office/drawing/2014/main" id="{4EA7388E-9970-4AD5-4BBE-F5AF354FE4D8}"/>
                  </a:ext>
                </a:extLst>
              </p:cNvPr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1" name="Google Shape;251;p3">
                <a:extLst>
                  <a:ext uri="{FF2B5EF4-FFF2-40B4-BE49-F238E27FC236}">
                    <a16:creationId xmlns:a16="http://schemas.microsoft.com/office/drawing/2014/main" id="{73C31F33-6B10-149D-DFA0-75471B5979C3}"/>
                  </a:ext>
                </a:extLst>
              </p:cNvPr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2" name="Google Shape;252;p3">
                <a:extLst>
                  <a:ext uri="{FF2B5EF4-FFF2-40B4-BE49-F238E27FC236}">
                    <a16:creationId xmlns:a16="http://schemas.microsoft.com/office/drawing/2014/main" id="{380AA5E9-13AA-BDD0-2CD5-06637E9BB5C6}"/>
                  </a:ext>
                </a:extLst>
              </p:cNvPr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97" h="24" extrusionOk="0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3" name="Google Shape;253;p3">
                <a:extLst>
                  <a:ext uri="{FF2B5EF4-FFF2-40B4-BE49-F238E27FC236}">
                    <a16:creationId xmlns:a16="http://schemas.microsoft.com/office/drawing/2014/main" id="{C5C7AE60-F1F7-31AB-3E07-FE227A58010C}"/>
                  </a:ext>
                </a:extLst>
              </p:cNvPr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avLst/>
                <a:gdLst/>
                <a:ahLst/>
                <a:cxnLst/>
                <a:rect l="l" t="t" r="r" b="b"/>
                <a:pathLst>
                  <a:path w="109" h="36" extrusionOk="0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4" name="Google Shape;254;p3">
                <a:extLst>
                  <a:ext uri="{FF2B5EF4-FFF2-40B4-BE49-F238E27FC236}">
                    <a16:creationId xmlns:a16="http://schemas.microsoft.com/office/drawing/2014/main" id="{4DB0DEFF-C16C-24F1-98BA-31BA03DC50F0}"/>
                  </a:ext>
                </a:extLst>
              </p:cNvPr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avLst/>
                <a:gdLst/>
                <a:ahLst/>
                <a:cxnLst/>
                <a:rect l="l" t="t" r="r" b="b"/>
                <a:pathLst>
                  <a:path w="70" h="68" extrusionOk="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5" name="Google Shape;255;p3">
                <a:extLst>
                  <a:ext uri="{FF2B5EF4-FFF2-40B4-BE49-F238E27FC236}">
                    <a16:creationId xmlns:a16="http://schemas.microsoft.com/office/drawing/2014/main" id="{1E19311E-70B3-8F7E-2FC8-FEAFB75B8D83}"/>
                  </a:ext>
                </a:extLst>
              </p:cNvPr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80" extrusionOk="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6" name="Google Shape;256;p3">
                <a:extLst>
                  <a:ext uri="{FF2B5EF4-FFF2-40B4-BE49-F238E27FC236}">
                    <a16:creationId xmlns:a16="http://schemas.microsoft.com/office/drawing/2014/main" id="{FCB44E42-DFF6-5D4B-AFDD-9A42C8A77D2F}"/>
                  </a:ext>
                </a:extLst>
              </p:cNvPr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41" extrusionOk="0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7" name="Google Shape;257;p3">
                <a:extLst>
                  <a:ext uri="{FF2B5EF4-FFF2-40B4-BE49-F238E27FC236}">
                    <a16:creationId xmlns:a16="http://schemas.microsoft.com/office/drawing/2014/main" id="{1F365F38-4C14-2813-1E2C-9C0BE99E52ED}"/>
                  </a:ext>
                </a:extLst>
              </p:cNvPr>
              <p:cNvSpPr/>
              <p:nvPr/>
            </p:nvSpPr>
            <p:spPr>
              <a:xfrm>
                <a:off x="-145995" y="8701808"/>
                <a:ext cx="787400" cy="573089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53" extrusionOk="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8" name="Google Shape;258;p3">
                <a:extLst>
                  <a:ext uri="{FF2B5EF4-FFF2-40B4-BE49-F238E27FC236}">
                    <a16:creationId xmlns:a16="http://schemas.microsoft.com/office/drawing/2014/main" id="{46E7E62A-DC8F-62B5-E8E5-187971A20EC4}"/>
                  </a:ext>
                </a:extLst>
              </p:cNvPr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39" name="Google Shape;259;p3">
                <a:extLst>
                  <a:ext uri="{FF2B5EF4-FFF2-40B4-BE49-F238E27FC236}">
                    <a16:creationId xmlns:a16="http://schemas.microsoft.com/office/drawing/2014/main" id="{767D5D89-1009-BAE1-D0C0-7F59DBFC21E4}"/>
                  </a:ext>
                </a:extLst>
              </p:cNvPr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0" name="Google Shape;260;p3">
                <a:extLst>
                  <a:ext uri="{FF2B5EF4-FFF2-40B4-BE49-F238E27FC236}">
                    <a16:creationId xmlns:a16="http://schemas.microsoft.com/office/drawing/2014/main" id="{B5AED89A-77BF-4C20-1506-EA4CFE9CE7F0}"/>
                  </a:ext>
                </a:extLst>
              </p:cNvPr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avLst/>
                <a:gdLst/>
                <a:ahLst/>
                <a:cxnLst/>
                <a:rect l="l" t="t" r="r" b="b"/>
                <a:pathLst>
                  <a:path w="58" h="57" extrusionOk="0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1" name="Google Shape;261;p3">
                <a:extLst>
                  <a:ext uri="{FF2B5EF4-FFF2-40B4-BE49-F238E27FC236}">
                    <a16:creationId xmlns:a16="http://schemas.microsoft.com/office/drawing/2014/main" id="{68B9780C-0D0D-96F2-6CB6-B134CC7A4472}"/>
                  </a:ext>
                </a:extLst>
              </p:cNvPr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05" extrusionOk="0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4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5" name="Google Shape;262;p3">
              <a:extLst>
                <a:ext uri="{FF2B5EF4-FFF2-40B4-BE49-F238E27FC236}">
                  <a16:creationId xmlns:a16="http://schemas.microsoft.com/office/drawing/2014/main" id="{1C9BA9DD-2B1D-F465-80F0-08CD9079C962}"/>
                </a:ext>
              </a:extLst>
            </p:cNvPr>
            <p:cNvSpPr txBox="1"/>
            <p:nvPr/>
          </p:nvSpPr>
          <p:spPr>
            <a:xfrm>
              <a:off x="1098144" y="9008619"/>
              <a:ext cx="15681850" cy="9779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>
                  <a:tab pos="180975" algn="l"/>
                </a:tabLst>
                <a:defRPr/>
              </a:pP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Thiết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lập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công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thức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phân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tử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hợp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chất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hữu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cơ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</a:t>
              </a:r>
              <a:r>
                <a:rPr kumimoji="0" lang="en-US" altLang="en-US" sz="4400" b="0" i="1" u="none" strike="noStrike" kern="0" cap="none" spc="0" normalizeH="0" baseline="-3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x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</a:t>
              </a:r>
              <a:r>
                <a:rPr kumimoji="0" lang="en-US" altLang="en-US" sz="4400" b="0" i="1" u="none" strike="noStrike" kern="0" cap="none" spc="0" normalizeH="0" baseline="-3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y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O</a:t>
              </a:r>
              <a:r>
                <a:rPr kumimoji="0" lang="en-US" altLang="en-US" sz="4400" b="0" i="1" u="none" strike="noStrike" kern="0" cap="none" spc="0" normalizeH="0" baseline="-3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z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</a:t>
              </a:r>
              <a:r>
                <a:rPr kumimoji="0" lang="en-US" altLang="en-US" sz="4400" b="0" i="1" u="none" strike="noStrike" kern="0" cap="none" spc="0" normalizeH="0" baseline="-3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từ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dữ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liệu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phân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tích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nguyên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tố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và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phân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tử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khối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M.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>
                  <a:tab pos="180975" algn="l"/>
                </a:tabLst>
                <a:defRPr/>
              </a:pPr>
              <a:endParaRPr kumimoji="0" lang="en-US" alt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>
                  <a:tab pos="180975" algn="l"/>
                </a:tabLst>
                <a:defRPr/>
              </a:pPr>
              <a:endParaRPr kumimoji="0" lang="en-US" alt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>
                  <a:tab pos="180975" algn="l"/>
                </a:tabLst>
                <a:defRPr/>
              </a:pPr>
              <a:endParaRPr kumimoji="0" lang="en-US" alt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>
                  <a:tab pos="180975" algn="l"/>
                </a:tabLst>
                <a:defRPr/>
              </a:pPr>
              <a:endParaRPr kumimoji="0" lang="en-US" alt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>
                  <a:tab pos="180975" algn="l"/>
                </a:tabLst>
                <a:defRPr/>
              </a:pPr>
              <a:endParaRPr kumimoji="0" lang="en-US" alt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>
                  <a:tab pos="180975" algn="l"/>
                </a:tabLst>
                <a:defRPr/>
              </a:pPr>
              <a:endParaRPr kumimoji="0" lang="en-US" alt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>
                  <a:tab pos="180975" algn="l"/>
                </a:tabLst>
                <a:defRPr/>
              </a:pPr>
              <a:endParaRPr kumimoji="0" lang="en-US" alt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>
                  <a:tab pos="180975" algn="l"/>
                </a:tabLst>
                <a:defRPr/>
              </a:pPr>
              <a:endParaRPr kumimoji="0" lang="en-US" alt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>
                  <a:tab pos="180975" algn="l"/>
                </a:tabLst>
                <a:defRPr/>
              </a:pPr>
              <a:endParaRPr kumimoji="0" lang="en-US" alt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>
                  <a:tab pos="180975" algn="l"/>
                </a:tabLst>
                <a:defRPr/>
              </a:pP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Trong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đó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x, y, z, t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là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số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nguyên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tử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C, H, O, N</a:t>
              </a:r>
              <a:endPara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>
                  <a:tab pos="180975" algn="l"/>
                </a:tabLst>
                <a:defRPr/>
              </a:pP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%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m</a:t>
              </a:r>
              <a:r>
                <a:rPr kumimoji="0" lang="en-US" altLang="en-US" sz="4400" b="0" i="1" u="none" strike="noStrike" kern="0" cap="none" spc="0" normalizeH="0" baseline="-3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</a:t>
              </a:r>
              <a:r>
                <a:rPr kumimoji="0" lang="en-US" altLang="en-US" sz="4400" b="0" i="1" u="none" strike="noStrike" kern="0" cap="none" spc="0" normalizeH="0" baseline="-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, %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m</a:t>
              </a:r>
              <a:r>
                <a:rPr kumimoji="0" lang="en-US" altLang="en-US" sz="4400" b="0" i="1" u="none" strike="noStrike" kern="0" cap="none" spc="0" normalizeH="0" baseline="-3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H</a:t>
              </a:r>
              <a:r>
                <a:rPr kumimoji="0" lang="en-US" altLang="en-US" sz="4400" b="0" i="1" u="none" strike="noStrike" kern="0" cap="none" spc="0" normalizeH="0" baseline="-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, %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m</a:t>
              </a:r>
              <a:r>
                <a:rPr kumimoji="0" lang="en-US" altLang="en-US" sz="4400" b="0" i="1" u="none" strike="noStrike" kern="0" cap="none" spc="0" normalizeH="0" baseline="-3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O</a:t>
              </a:r>
              <a:r>
                <a:rPr kumimoji="0" lang="en-US" altLang="en-US" sz="4400" b="0" i="1" u="none" strike="noStrike" kern="0" cap="none" spc="0" normalizeH="0" baseline="-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, %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m</a:t>
              </a:r>
              <a:r>
                <a:rPr kumimoji="0" lang="en-US" altLang="en-US" sz="4400" b="0" i="1" u="none" strike="noStrike" kern="0" cap="none" spc="0" normalizeH="0" baseline="-30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là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%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khối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lượng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các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nguyên</a:t>
              </a:r>
              <a:r>
                <a:rPr kumimoji="0" lang="en-US" altLang="en-US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</a:t>
              </a:r>
              <a:r>
                <a:rPr kumimoji="0" lang="en-US" altLang="en-US" sz="4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tố</a:t>
              </a:r>
              <a:r>
                <a:rPr lang="en-US" alt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C, H, O, N </a:t>
              </a:r>
              <a:r>
                <a:rPr lang="en-US" altLang="en-US" sz="4400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alt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hợp</a:t>
              </a:r>
              <a:r>
                <a:rPr lang="en-US" alt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chất</a:t>
              </a:r>
              <a:r>
                <a:rPr lang="en-US" alt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hữu</a:t>
              </a:r>
              <a:r>
                <a:rPr lang="en-US" alt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i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altLang="en-US" sz="44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>
                  <a:tab pos="180975" algn="l"/>
                </a:tabLst>
                <a:defRPr/>
              </a:pPr>
              <a:endParaRPr kumimoji="0" lang="en-US" alt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>
                  <a:tab pos="180975" algn="l"/>
                </a:tabLst>
                <a:defRPr/>
              </a:pPr>
              <a:endPara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714C903-828A-5AFB-5245-2ED38612A8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01613"/>
              </p:ext>
            </p:extLst>
          </p:nvPr>
        </p:nvGraphicFramePr>
        <p:xfrm>
          <a:off x="3197514" y="4787222"/>
          <a:ext cx="3527549" cy="5856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600" imgH="1625600" progId="Equation.DSMT4">
                  <p:embed/>
                </p:oleObj>
              </mc:Choice>
              <mc:Fallback>
                <p:oleObj name="Equation" r:id="rId3" imgW="990600" imgH="16256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514" y="4787222"/>
                        <a:ext cx="3527549" cy="58564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167">
            <a:extLst>
              <a:ext uri="{FF2B5EF4-FFF2-40B4-BE49-F238E27FC236}">
                <a16:creationId xmlns:a16="http://schemas.microsoft.com/office/drawing/2014/main" id="{685667DD-886D-DEC9-92AE-B610C22727BA}"/>
              </a:ext>
            </a:extLst>
          </p:cNvPr>
          <p:cNvGrpSpPr/>
          <p:nvPr/>
        </p:nvGrpSpPr>
        <p:grpSpPr>
          <a:xfrm>
            <a:off x="1999218" y="2541162"/>
            <a:ext cx="3794127" cy="927101"/>
            <a:chOff x="4867276" y="9361488"/>
            <a:chExt cx="3794125" cy="927101"/>
          </a:xfrm>
        </p:grpSpPr>
        <p:sp>
          <p:nvSpPr>
            <p:cNvPr id="48" name="Freeform 59">
              <a:extLst>
                <a:ext uri="{FF2B5EF4-FFF2-40B4-BE49-F238E27FC236}">
                  <a16:creationId xmlns:a16="http://schemas.microsoft.com/office/drawing/2014/main" id="{4B342592-F213-70B6-970E-872FFC875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49" name="Freeform 60">
              <a:extLst>
                <a:ext uri="{FF2B5EF4-FFF2-40B4-BE49-F238E27FC236}">
                  <a16:creationId xmlns:a16="http://schemas.microsoft.com/office/drawing/2014/main" id="{EBB764AE-6DB9-1EC4-CD45-F6725AC1B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50" name="Freeform 61">
              <a:extLst>
                <a:ext uri="{FF2B5EF4-FFF2-40B4-BE49-F238E27FC236}">
                  <a16:creationId xmlns:a16="http://schemas.microsoft.com/office/drawing/2014/main" id="{ED402431-C347-4596-EE98-2C9696F4E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51" name="Freeform 62">
              <a:extLst>
                <a:ext uri="{FF2B5EF4-FFF2-40B4-BE49-F238E27FC236}">
                  <a16:creationId xmlns:a16="http://schemas.microsoft.com/office/drawing/2014/main" id="{F207464B-25C1-4A25-88A6-DA7F5BBA3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52" name="Freeform 63">
              <a:extLst>
                <a:ext uri="{FF2B5EF4-FFF2-40B4-BE49-F238E27FC236}">
                  <a16:creationId xmlns:a16="http://schemas.microsoft.com/office/drawing/2014/main" id="{D4B195F7-F7EA-5F9E-6B5C-20826EED3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53" name="Freeform 64">
              <a:extLst>
                <a:ext uri="{FF2B5EF4-FFF2-40B4-BE49-F238E27FC236}">
                  <a16:creationId xmlns:a16="http://schemas.microsoft.com/office/drawing/2014/main" id="{9A968927-7FFF-FE99-86A6-8517CA111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54" name="Freeform 65">
              <a:extLst>
                <a:ext uri="{FF2B5EF4-FFF2-40B4-BE49-F238E27FC236}">
                  <a16:creationId xmlns:a16="http://schemas.microsoft.com/office/drawing/2014/main" id="{3084AEC4-FA6E-CB62-162A-163C45A49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55" name="Oval 66">
              <a:extLst>
                <a:ext uri="{FF2B5EF4-FFF2-40B4-BE49-F238E27FC236}">
                  <a16:creationId xmlns:a16="http://schemas.microsoft.com/office/drawing/2014/main" id="{1B5E131B-BEBD-742D-6D7F-A98EAF2D4B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56" name="Freeform 67">
              <a:extLst>
                <a:ext uri="{FF2B5EF4-FFF2-40B4-BE49-F238E27FC236}">
                  <a16:creationId xmlns:a16="http://schemas.microsoft.com/office/drawing/2014/main" id="{5A9E7754-57B7-6F8F-3400-23D1C74BF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42" name="Nhóm 33">
            <a:extLst>
              <a:ext uri="{FF2B5EF4-FFF2-40B4-BE49-F238E27FC236}">
                <a16:creationId xmlns:a16="http://schemas.microsoft.com/office/drawing/2014/main" id="{ADF3A60B-8E95-1B1E-5897-AC9468E4CB4D}"/>
              </a:ext>
            </a:extLst>
          </p:cNvPr>
          <p:cNvGrpSpPr/>
          <p:nvPr/>
        </p:nvGrpSpPr>
        <p:grpSpPr>
          <a:xfrm>
            <a:off x="17798061" y="1987677"/>
            <a:ext cx="1150960" cy="1150960"/>
            <a:chOff x="1671627" y="360375"/>
            <a:chExt cx="1208304" cy="1208304"/>
          </a:xfrm>
        </p:grpSpPr>
        <p:sp>
          <p:nvSpPr>
            <p:cNvPr id="43" name="Hình Bầu dục 34">
              <a:extLst>
                <a:ext uri="{FF2B5EF4-FFF2-40B4-BE49-F238E27FC236}">
                  <a16:creationId xmlns:a16="http://schemas.microsoft.com/office/drawing/2014/main" id="{DA63AB72-993D-65BD-1A9C-898AB3316AD8}"/>
                </a:ext>
              </a:extLst>
            </p:cNvPr>
            <p:cNvSpPr/>
            <p:nvPr/>
          </p:nvSpPr>
          <p:spPr>
            <a:xfrm>
              <a:off x="1671627" y="360375"/>
              <a:ext cx="1208304" cy="1208304"/>
            </a:xfrm>
            <a:prstGeom prst="ellipse">
              <a:avLst/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pic>
          <p:nvPicPr>
            <p:cNvPr id="44" name="Hình ảnh 35">
              <a:extLst>
                <a:ext uri="{FF2B5EF4-FFF2-40B4-BE49-F238E27FC236}">
                  <a16:creationId xmlns:a16="http://schemas.microsoft.com/office/drawing/2014/main" id="{BE7DA97E-B4C4-5DCA-912A-FD5D854B1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989" y="457268"/>
              <a:ext cx="899211" cy="899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313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/>
          <p:cNvSpPr/>
          <p:nvPr/>
        </p:nvSpPr>
        <p:spPr>
          <a:xfrm>
            <a:off x="529567" y="8171084"/>
            <a:ext cx="928108" cy="87351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Hộp Văn bản 19">
            <a:extLst>
              <a:ext uri="{FF2B5EF4-FFF2-40B4-BE49-F238E27FC236}">
                <a16:creationId xmlns:a16="http://schemas.microsoft.com/office/drawing/2014/main" id="{D2B25254-BC31-C2A1-1F6E-6FD26B74CDF6}"/>
              </a:ext>
            </a:extLst>
          </p:cNvPr>
          <p:cNvSpPr txBox="1"/>
          <p:nvPr/>
        </p:nvSpPr>
        <p:spPr>
          <a:xfrm>
            <a:off x="8731774" y="2144567"/>
            <a:ext cx="6922039" cy="1277064"/>
          </a:xfrm>
          <a:prstGeom prst="roundRect">
            <a:avLst>
              <a:gd name="adj" fmla="val 43923"/>
            </a:avLst>
          </a:prstGeom>
          <a:solidFill>
            <a:srgbClr val="2F671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sz="5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</a:t>
            </a:r>
            <a:endParaRPr lang="en-US" sz="5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632" y="4076444"/>
            <a:ext cx="22984324" cy="4968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60698" algn="l"/>
              </a:tabLst>
            </a:pP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HCHC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tabLst>
                <a:tab pos="360698" algn="l"/>
              </a:tabLst>
            </a:pP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tabLst>
                <a:tab pos="360698" algn="l"/>
              </a:tabLst>
            </a:pP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tabLst>
                <a:tab pos="360698" algn="l"/>
              </a:tabLst>
            </a:pP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tabLst>
                <a:tab pos="360698" algn="l"/>
              </a:tabLst>
            </a:pP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5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Flowchart: Connector 7"/>
          <p:cNvSpPr/>
          <p:nvPr/>
        </p:nvSpPr>
        <p:spPr>
          <a:xfrm>
            <a:off x="553646" y="12265724"/>
            <a:ext cx="928108" cy="87351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00632" y="9699412"/>
                <a:ext cx="22411083" cy="3507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HCHC X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CxHyOzNt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M.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6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>
                  <a:lnSpc>
                    <a:spcPct val="115000"/>
                  </a:lnSpc>
                  <a:tabLst>
                    <a:tab pos="360698" algn="l"/>
                  </a:tabLst>
                </a:pPr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5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5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1∗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  C. </a:t>
                </a:r>
                <a14:m>
                  <m:oMath xmlns:m="http://schemas.openxmlformats.org/officeDocument/2006/math"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5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∗16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∗100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D. 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%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∗100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14∗</m:t>
                        </m:r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632" y="9699412"/>
                <a:ext cx="22411083" cy="3507435"/>
              </a:xfrm>
              <a:prstGeom prst="rect">
                <a:avLst/>
              </a:prstGeom>
              <a:blipFill>
                <a:blip r:embed="rId2"/>
                <a:stretch>
                  <a:fillRect l="-1523" t="-3478" r="-149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Nhóm 30">
            <a:extLst>
              <a:ext uri="{FF2B5EF4-FFF2-40B4-BE49-F238E27FC236}">
                <a16:creationId xmlns:a16="http://schemas.microsoft.com/office/drawing/2014/main" id="{E8BE548E-2A83-4F18-B6B9-49C09D6950CC}"/>
              </a:ext>
            </a:extLst>
          </p:cNvPr>
          <p:cNvGrpSpPr/>
          <p:nvPr/>
        </p:nvGrpSpPr>
        <p:grpSpPr>
          <a:xfrm>
            <a:off x="3500804" y="1654688"/>
            <a:ext cx="2773872" cy="2256821"/>
            <a:chOff x="3067627" y="696041"/>
            <a:chExt cx="988551" cy="960472"/>
          </a:xfrm>
        </p:grpSpPr>
        <p:sp>
          <p:nvSpPr>
            <p:cNvPr id="10" name="Bong bóng Lời nói: Hình bầu dục 31">
              <a:extLst>
                <a:ext uri="{FF2B5EF4-FFF2-40B4-BE49-F238E27FC236}">
                  <a16:creationId xmlns:a16="http://schemas.microsoft.com/office/drawing/2014/main" id="{838FB9DA-6BEE-421E-A068-9E80CDBDAA08}"/>
                </a:ext>
              </a:extLst>
            </p:cNvPr>
            <p:cNvSpPr/>
            <p:nvPr/>
          </p:nvSpPr>
          <p:spPr>
            <a:xfrm>
              <a:off x="3067627" y="696041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Đồ họa 32" descr="Repeat with solid fill">
              <a:extLst>
                <a:ext uri="{FF2B5EF4-FFF2-40B4-BE49-F238E27FC236}">
                  <a16:creationId xmlns:a16="http://schemas.microsoft.com/office/drawing/2014/main" id="{E327EBC3-AE10-4E86-B0E2-FC36B6124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2247719" flipV="1">
              <a:off x="3104703" y="71907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85540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8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850</Words>
  <Application>Microsoft Office PowerPoint</Application>
  <PresentationFormat>Custom</PresentationFormat>
  <Paragraphs>90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Tahoma</vt:lpstr>
      <vt:lpstr>Questrial</vt:lpstr>
      <vt:lpstr>Times New Roman</vt:lpstr>
      <vt:lpstr>Calibri</vt:lpstr>
      <vt:lpstr>Cambria Math</vt:lpstr>
      <vt:lpstr>UTM Brewers KT</vt:lpstr>
      <vt:lpstr>Arial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subject>VnTeach.Com</dc:subject>
  <dc:creator>Vnteach.com</dc:creator>
  <cp:keywords>VnTeach.Com</cp:keywords>
  <cp:lastModifiedBy>QUANG Nguyễn</cp:lastModifiedBy>
  <cp:revision>17</cp:revision>
  <dcterms:created xsi:type="dcterms:W3CDTF">2013-08-07T06:38:09Z</dcterms:created>
  <dcterms:modified xsi:type="dcterms:W3CDTF">2025-11-08T03:02:31Z</dcterms:modified>
</cp:coreProperties>
</file>