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0" r:id="rId2"/>
    <p:sldId id="274" r:id="rId3"/>
    <p:sldId id="324" r:id="rId4"/>
    <p:sldId id="273" r:id="rId5"/>
    <p:sldId id="332" r:id="rId6"/>
    <p:sldId id="333" r:id="rId7"/>
    <p:sldId id="335" r:id="rId8"/>
    <p:sldId id="341" r:id="rId9"/>
    <p:sldId id="342" r:id="rId10"/>
    <p:sldId id="343" r:id="rId11"/>
    <p:sldId id="339" r:id="rId12"/>
    <p:sldId id="325" r:id="rId13"/>
    <p:sldId id="317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0FB7BD"/>
    <a:srgbClr val="048DA4"/>
    <a:srgbClr val="EE8640"/>
    <a:srgbClr val="A493C6"/>
    <a:srgbClr val="D0DEEC"/>
    <a:srgbClr val="6593C3"/>
    <a:srgbClr val="F7DADE"/>
    <a:srgbClr val="FF9801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18" autoAdjust="0"/>
  </p:normalViewPr>
  <p:slideViewPr>
    <p:cSldViewPr snapToGrid="0" showGuides="1">
      <p:cViewPr varScale="1">
        <p:scale>
          <a:sx n="81" d="100"/>
          <a:sy n="81" d="100"/>
        </p:scale>
        <p:origin x="90" y="110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81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0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4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8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8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6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8E4479-F89F-85DF-2CD7-59EF8ACBBD68}"/>
              </a:ext>
            </a:extLst>
          </p:cNvPr>
          <p:cNvSpPr txBox="1"/>
          <p:nvPr/>
        </p:nvSpPr>
        <p:spPr>
          <a:xfrm>
            <a:off x="108176" y="1768289"/>
            <a:ext cx="892764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4. Instead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of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throwing the plastic bottles 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		</a:t>
            </a:r>
            <a:r>
              <a:rPr lang="en-US" sz="3400" b="1" dirty="0">
                <a:solidFill>
                  <a:srgbClr val="E45983"/>
                </a:solidFill>
                <a:latin typeface="UTM-Avo"/>
              </a:rPr>
              <a:t>A</a:t>
            </a:r>
          </a:p>
          <a:p>
            <a:r>
              <a:rPr lang="en-US" sz="3400" u="sng" dirty="0">
                <a:solidFill>
                  <a:srgbClr val="000000"/>
                </a:solidFill>
                <a:latin typeface="UTM-Avo"/>
              </a:rPr>
              <a:t>over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, why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don’t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you make some plant pots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from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</a:t>
            </a:r>
          </a:p>
          <a:p>
            <a:r>
              <a:rPr lang="en-US" sz="3400" b="1" dirty="0">
                <a:solidFill>
                  <a:srgbClr val="E45983"/>
                </a:solidFill>
                <a:latin typeface="UTM-Avo"/>
              </a:rPr>
              <a:t>  B		   C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						     </a:t>
            </a:r>
            <a:r>
              <a:rPr lang="en-US" sz="3400" b="1" dirty="0">
                <a:solidFill>
                  <a:srgbClr val="E45983"/>
                </a:solidFill>
                <a:latin typeface="UTM-Avo"/>
              </a:rPr>
              <a:t>D</a:t>
            </a:r>
            <a:endParaRPr lang="en-US" sz="3400" dirty="0">
              <a:solidFill>
                <a:srgbClr val="000000"/>
              </a:solidFill>
              <a:latin typeface="UTM-Avo"/>
            </a:endParaRP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them?</a:t>
            </a:r>
            <a:endParaRPr lang="en-US" sz="3400" b="1" dirty="0">
              <a:solidFill>
                <a:srgbClr val="E45983"/>
              </a:solidFill>
              <a:latin typeface="UTM-Avo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6079CD-05F0-5716-CD5B-58790D211252}"/>
              </a:ext>
            </a:extLst>
          </p:cNvPr>
          <p:cNvSpPr/>
          <p:nvPr/>
        </p:nvSpPr>
        <p:spPr>
          <a:xfrm>
            <a:off x="222290" y="3350134"/>
            <a:ext cx="600446" cy="604540"/>
          </a:xfrm>
          <a:prstGeom prst="ellipse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380137" y="726491"/>
            <a:ext cx="7033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UTMAvoBold"/>
              </a:rPr>
              <a:t>Circle the mistake in each sentence. Then correct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ED6F1-2ED8-8C34-B626-78285C849C8F}"/>
              </a:ext>
            </a:extLst>
          </p:cNvPr>
          <p:cNvSpPr txBox="1"/>
          <p:nvPr/>
        </p:nvSpPr>
        <p:spPr>
          <a:xfrm>
            <a:off x="665019" y="3350134"/>
            <a:ext cx="2304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45983"/>
                </a:solidFill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E45983"/>
                </a:solidFill>
              </a:rPr>
              <a:t> away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04027-5AE8-BC89-ECF8-06A0B9AB61CA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49956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32635" y="30984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23B11-91E2-C1E1-E903-8FA10E0BC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2"/>
          <a:stretch/>
        </p:blipFill>
        <p:spPr>
          <a:xfrm>
            <a:off x="194125" y="1330036"/>
            <a:ext cx="8755750" cy="3782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12F0FF-2521-56E6-5B38-4139A81F0689}"/>
              </a:ext>
            </a:extLst>
          </p:cNvPr>
          <p:cNvSpPr txBox="1"/>
          <p:nvPr/>
        </p:nvSpPr>
        <p:spPr>
          <a:xfrm>
            <a:off x="2939143" y="696002"/>
            <a:ext cx="38416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39B54A"/>
                </a:solidFill>
                <a:effectLst/>
              </a:rPr>
              <a:t>Eco-friendly habits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75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837424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Revise all the knowledge of the whole unit.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Present a leaflet to give away on Green Day at school.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Prepare Unit 4 – Getting started.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GREEN LIVING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1283191" y="3285363"/>
            <a:ext cx="6293265" cy="606115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FacebookK&amp;TBold"/>
              </a:rPr>
              <a:t>LOOKING BACK AND PROJECT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283192" y="2571750"/>
            <a:ext cx="1911270" cy="454829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72986" y="794567"/>
            <a:ext cx="141282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183417" y="1805480"/>
            <a:ext cx="1541007" cy="569676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LOOKING BACK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2761" y="2868701"/>
            <a:ext cx="1463050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PROJECT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2196" y="794567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Guessing words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86310" y="1532968"/>
            <a:ext cx="3659538" cy="108612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Pronunciation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2: Vocabulary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3: Grammar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92194" y="2909339"/>
            <a:ext cx="3659539" cy="575744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Eco-friendly habits</a:t>
            </a: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085811" y="1040343"/>
            <a:ext cx="868110" cy="765137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354287" y="2090317"/>
            <a:ext cx="829131" cy="778383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63941" y="3989600"/>
            <a:ext cx="182498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5771" y="3883230"/>
            <a:ext cx="3659537" cy="691343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cxnSpLocks/>
            <a:stCxn id="24" idx="3"/>
            <a:endCxn id="31" idx="0"/>
          </p:cNvCxnSpPr>
          <p:nvPr/>
        </p:nvCxnSpPr>
        <p:spPr>
          <a:xfrm>
            <a:off x="2085811" y="3135028"/>
            <a:ext cx="1090623" cy="854572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849875" y="241701"/>
            <a:ext cx="3880961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308868" y="251088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236DC-FFF5-F12B-1F4E-9A263787368D}"/>
              </a:ext>
            </a:extLst>
          </p:cNvPr>
          <p:cNvSpPr txBox="1"/>
          <p:nvPr/>
        </p:nvSpPr>
        <p:spPr>
          <a:xfrm>
            <a:off x="3306536" y="61617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E45983"/>
                </a:solidFill>
                <a:effectLst/>
                <a:ea typeface="Times New Roman" panose="02020603050405020304" pitchFamily="18" charset="0"/>
              </a:rPr>
              <a:t>GUESSING WORDS</a:t>
            </a:r>
            <a:endParaRPr lang="en-US" sz="3200" dirty="0">
              <a:solidFill>
                <a:srgbClr val="E45983"/>
              </a:solidFill>
            </a:endParaRPr>
          </a:p>
        </p:txBody>
      </p:sp>
      <p:pic>
        <p:nvPicPr>
          <p:cNvPr id="1026" name="Picture 2" descr="Dull Hair Causes, Treatment, and Product Recommendations">
            <a:extLst>
              <a:ext uri="{FF2B5EF4-FFF2-40B4-BE49-F238E27FC236}">
                <a16:creationId xmlns:a16="http://schemas.microsoft.com/office/drawing/2014/main" id="{474F982E-AEF4-B939-4E73-F1A36B7D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70375"/>
            <a:ext cx="3045279" cy="171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me thoughts on pair writing | Parliamentary Digital Service">
            <a:extLst>
              <a:ext uri="{FF2B5EF4-FFF2-40B4-BE49-F238E27FC236}">
                <a16:creationId xmlns:a16="http://schemas.microsoft.com/office/drawing/2014/main" id="{48A77978-0E1B-F552-0EA3-307371194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3" y="1191687"/>
            <a:ext cx="2450571" cy="166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Mách bạn Cấu trúc Hear sb | Phân biệt Heard và Listen">
            <a:extLst>
              <a:ext uri="{FF2B5EF4-FFF2-40B4-BE49-F238E27FC236}">
                <a16:creationId xmlns:a16="http://schemas.microsoft.com/office/drawing/2014/main" id="{42B17178-5929-7279-5542-A3BDB25E3C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Mách bạn Cấu trúc Hear sb | Phân biệt Heard và Listen">
            <a:extLst>
              <a:ext uri="{FF2B5EF4-FFF2-40B4-BE49-F238E27FC236}">
                <a16:creationId xmlns:a16="http://schemas.microsoft.com/office/drawing/2014/main" id="{ED5A16DF-B328-0006-D498-07919448DB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ear đi với giới từ gì? Các cấu trúc của hear - UNI Academy">
            <a:extLst>
              <a:ext uri="{FF2B5EF4-FFF2-40B4-BE49-F238E27FC236}">
                <a16:creationId xmlns:a16="http://schemas.microsoft.com/office/drawing/2014/main" id="{0F99434C-9F1D-4D29-E82F-2B4EA7A9E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0" y="2939525"/>
            <a:ext cx="3307518" cy="20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ear - Wikipedia">
            <a:extLst>
              <a:ext uri="{FF2B5EF4-FFF2-40B4-BE49-F238E27FC236}">
                <a16:creationId xmlns:a16="http://schemas.microsoft.com/office/drawing/2014/main" id="{A38C1264-182D-81CA-57CD-BC43A6E6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87" y="2859916"/>
            <a:ext cx="1690749" cy="21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ower of Literature">
            <a:extLst>
              <a:ext uri="{FF2B5EF4-FFF2-40B4-BE49-F238E27FC236}">
                <a16:creationId xmlns:a16="http://schemas.microsoft.com/office/drawing/2014/main" id="{82488A2F-0941-33EC-BCFF-D0405296C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273" y="2042521"/>
            <a:ext cx="3011129" cy="297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1361704" y="796378"/>
            <a:ext cx="7037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UTMAvoBold"/>
              </a:rPr>
              <a:t>Read the words and choose the odd one out. </a:t>
            </a:r>
          </a:p>
        </p:txBody>
      </p:sp>
      <p:pic>
        <p:nvPicPr>
          <p:cNvPr id="2" name="Track 21">
            <a:hlinkClick r:id="" action="ppaction://media"/>
            <a:extLst>
              <a:ext uri="{FF2B5EF4-FFF2-40B4-BE49-F238E27FC236}">
                <a16:creationId xmlns:a16="http://schemas.microsoft.com/office/drawing/2014/main" id="{F7C0C130-D67E-8E17-3243-EE92D4646B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4886" y="104274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54F546-5800-492A-467A-C8575B33EB60}"/>
              </a:ext>
            </a:extLst>
          </p:cNvPr>
          <p:cNvSpPr txBox="1"/>
          <p:nvPr/>
        </p:nvSpPr>
        <p:spPr>
          <a:xfrm>
            <a:off x="380137" y="981713"/>
            <a:ext cx="844423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1. 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A.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f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 	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B.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h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 	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C.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cont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ner	</a:t>
            </a:r>
            <a:r>
              <a:rPr lang="en-US" sz="3200" b="1" dirty="0">
                <a:solidFill>
                  <a:srgbClr val="E45A83"/>
                </a:solidFill>
                <a:latin typeface="UTMAvoBold"/>
              </a:rPr>
              <a:t>D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p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2. 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A.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n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ea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 	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B. 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ea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 	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C.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f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ea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 		</a:t>
            </a:r>
            <a:r>
              <a:rPr lang="en-US" sz="3200" b="1" dirty="0">
                <a:solidFill>
                  <a:srgbClr val="E45A83"/>
                </a:solidFill>
                <a:latin typeface="UTMAvoBold"/>
              </a:rPr>
              <a:t>D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p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ea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3. 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A.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s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ure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 	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B.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fut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ure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 	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C.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literat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ure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 	</a:t>
            </a:r>
            <a:r>
              <a:rPr lang="en-US" sz="3200" b="1" dirty="0">
                <a:solidFill>
                  <a:srgbClr val="E45A83"/>
                </a:solidFill>
                <a:latin typeface="UTMAvoBold"/>
              </a:rPr>
              <a:t>D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cult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ure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4. 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A.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b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ea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 	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B.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y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ea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 	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C.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cl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ea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 		</a:t>
            </a:r>
            <a:r>
              <a:rPr lang="en-US" sz="3200" b="1" dirty="0">
                <a:solidFill>
                  <a:srgbClr val="E45A83"/>
                </a:solidFill>
                <a:latin typeface="UTMAvoBold"/>
              </a:rPr>
              <a:t>D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h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ea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</a:t>
            </a:r>
            <a:r>
              <a:rPr lang="en-US" sz="3200" dirty="0"/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8E5685-8295-A69E-0930-A8BA86FDE29B}"/>
              </a:ext>
            </a:extLst>
          </p:cNvPr>
          <p:cNvSpPr/>
          <p:nvPr/>
        </p:nvSpPr>
        <p:spPr>
          <a:xfrm>
            <a:off x="3925362" y="1401293"/>
            <a:ext cx="676894" cy="665018"/>
          </a:xfrm>
          <a:prstGeom prst="ellipse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F768B2E-4859-A629-DAE1-AE5B56A2A6BA}"/>
              </a:ext>
            </a:extLst>
          </p:cNvPr>
          <p:cNvSpPr/>
          <p:nvPr/>
        </p:nvSpPr>
        <p:spPr>
          <a:xfrm>
            <a:off x="6678458" y="2393625"/>
            <a:ext cx="676894" cy="665018"/>
          </a:xfrm>
          <a:prstGeom prst="ellipse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8EA958-14CD-0A67-44CF-2D4DFFCB2596}"/>
              </a:ext>
            </a:extLst>
          </p:cNvPr>
          <p:cNvSpPr/>
          <p:nvPr/>
        </p:nvSpPr>
        <p:spPr>
          <a:xfrm>
            <a:off x="282588" y="3413652"/>
            <a:ext cx="676894" cy="665018"/>
          </a:xfrm>
          <a:prstGeom prst="ellipse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A90EFF-03E3-ECF1-A7BE-BDD00E4BCB45}"/>
              </a:ext>
            </a:extLst>
          </p:cNvPr>
          <p:cNvSpPr/>
          <p:nvPr/>
        </p:nvSpPr>
        <p:spPr>
          <a:xfrm>
            <a:off x="282588" y="4347857"/>
            <a:ext cx="676894" cy="665018"/>
          </a:xfrm>
          <a:prstGeom prst="ellipse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63DB67-70DA-AA9F-47B5-282802B2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2" y="1125015"/>
            <a:ext cx="9062176" cy="38388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3033688" y="708710"/>
            <a:ext cx="3716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UTMAvoBold"/>
              </a:rPr>
              <a:t>Solve the crossword.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B01CB1-C0AB-B540-6C06-F82D9E334385}"/>
              </a:ext>
            </a:extLst>
          </p:cNvPr>
          <p:cNvSpPr txBox="1"/>
          <p:nvPr/>
        </p:nvSpPr>
        <p:spPr>
          <a:xfrm>
            <a:off x="1978581" y="1806262"/>
            <a:ext cx="4771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P   A   C   K   A  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UTMAvoBold"/>
              </a:rPr>
              <a:t>G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I    N   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7EFADF-1F61-F061-A06E-DEC53E1F9A98}"/>
              </a:ext>
            </a:extLst>
          </p:cNvPr>
          <p:cNvSpPr txBox="1"/>
          <p:nvPr/>
        </p:nvSpPr>
        <p:spPr>
          <a:xfrm>
            <a:off x="4514424" y="2385264"/>
            <a:ext cx="2909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UTMAvoBold"/>
              </a:rPr>
              <a:t>R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E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U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S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 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AFCA6-6A7F-8B3F-A22E-7D8BB05014C0}"/>
              </a:ext>
            </a:extLst>
          </p:cNvPr>
          <p:cNvSpPr txBox="1"/>
          <p:nvPr/>
        </p:nvSpPr>
        <p:spPr>
          <a:xfrm>
            <a:off x="2506541" y="2924066"/>
            <a:ext cx="26765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W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A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S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 T   </a:t>
            </a:r>
            <a:r>
              <a:rPr lang="en-US" sz="3200" b="1" dirty="0">
                <a:solidFill>
                  <a:srgbClr val="00B050"/>
                </a:solidFill>
                <a:latin typeface="UTMAvoBold"/>
              </a:rPr>
              <a:t>E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733E4-5095-0DCF-700E-FFF45F5F2349}"/>
              </a:ext>
            </a:extLst>
          </p:cNvPr>
          <p:cNvSpPr txBox="1"/>
          <p:nvPr/>
        </p:nvSpPr>
        <p:spPr>
          <a:xfrm>
            <a:off x="1020033" y="3457087"/>
            <a:ext cx="6548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UTMAvoBold"/>
              </a:rPr>
              <a:t> E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C   O         F   R    I  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UTMAvoBold"/>
              </a:rPr>
              <a:t>E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N   D   L    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B8F0A9-5FFE-02CF-7D01-787D42910A5D}"/>
              </a:ext>
            </a:extLst>
          </p:cNvPr>
          <p:cNvSpPr txBox="1"/>
          <p:nvPr/>
        </p:nvSpPr>
        <p:spPr>
          <a:xfrm>
            <a:off x="972533" y="4006609"/>
            <a:ext cx="48556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UTMAvoBold"/>
              </a:rPr>
              <a:t> F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O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UTMAvoBold"/>
              </a:rPr>
              <a:t>O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T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P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R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I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UTMAvoBold"/>
              </a:rPr>
              <a:t>N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T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8E4479-F89F-85DF-2CD7-59EF8ACBBD68}"/>
              </a:ext>
            </a:extLst>
          </p:cNvPr>
          <p:cNvSpPr txBox="1"/>
          <p:nvPr/>
        </p:nvSpPr>
        <p:spPr>
          <a:xfrm>
            <a:off x="326569" y="1370835"/>
            <a:ext cx="87112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600" i="0" dirty="0">
                <a:solidFill>
                  <a:srgbClr val="000000"/>
                </a:solidFill>
                <a:effectLst/>
                <a:latin typeface="UTM-Avo"/>
              </a:rPr>
              <a:t> Children should learn </a:t>
            </a:r>
            <a:r>
              <a:rPr lang="en-US" sz="3600" i="0" u="sng" dirty="0">
                <a:effectLst/>
                <a:latin typeface="UTM-Avo"/>
              </a:rPr>
              <a:t>to</a:t>
            </a:r>
            <a:r>
              <a:rPr lang="en-US" sz="3600" i="0" dirty="0">
                <a:effectLst/>
                <a:latin typeface="UTM-Avo"/>
              </a:rPr>
              <a:t> recycling from an </a:t>
            </a:r>
          </a:p>
          <a:p>
            <a:pPr lvl="8"/>
            <a:r>
              <a:rPr lang="en-US" sz="3600" dirty="0">
                <a:latin typeface="UTM-Avo"/>
              </a:rPr>
              <a:t>	</a:t>
            </a:r>
            <a:r>
              <a:rPr lang="en-US" sz="3600" b="1" dirty="0">
                <a:solidFill>
                  <a:srgbClr val="E45983"/>
                </a:solidFill>
                <a:latin typeface="UTM-Avo"/>
              </a:rPr>
              <a:t>A</a:t>
            </a:r>
          </a:p>
          <a:p>
            <a:r>
              <a:rPr lang="en-US" sz="3600" i="0" dirty="0">
                <a:effectLst/>
                <a:latin typeface="UTM-Avo"/>
              </a:rPr>
              <a:t>early age so that they will be prepared </a:t>
            </a:r>
            <a:r>
              <a:rPr lang="en-US" sz="3600" i="0" u="sng" dirty="0">
                <a:effectLst/>
                <a:latin typeface="UTM-Avo"/>
              </a:rPr>
              <a:t>to</a:t>
            </a:r>
            <a:r>
              <a:rPr lang="en-US" sz="3600" i="0" dirty="0">
                <a:effectLst/>
                <a:latin typeface="UTM-Avo"/>
              </a:rPr>
              <a:t> deal</a:t>
            </a:r>
            <a:r>
              <a:rPr lang="en-US" sz="3600" dirty="0"/>
              <a:t> </a:t>
            </a:r>
          </a:p>
          <a:p>
            <a:r>
              <a:rPr lang="en-US" sz="3600" dirty="0"/>
              <a:t>								</a:t>
            </a:r>
            <a:r>
              <a:rPr lang="en-US" sz="3600" b="1" dirty="0">
                <a:solidFill>
                  <a:srgbClr val="E45983"/>
                </a:solidFill>
              </a:rPr>
              <a:t>B</a:t>
            </a:r>
          </a:p>
          <a:p>
            <a:r>
              <a:rPr lang="en-US" sz="3600" u="sng" dirty="0"/>
              <a:t>with</a:t>
            </a:r>
            <a:r>
              <a:rPr lang="en-US" sz="3600" dirty="0"/>
              <a:t> plastic pollution </a:t>
            </a:r>
            <a:r>
              <a:rPr lang="en-US" sz="3600" u="sng" dirty="0"/>
              <a:t>in</a:t>
            </a:r>
            <a:r>
              <a:rPr lang="en-US" sz="3600" dirty="0"/>
              <a:t> the future.</a:t>
            </a:r>
          </a:p>
          <a:p>
            <a:r>
              <a:rPr lang="en-US" sz="3600" dirty="0"/>
              <a:t>   </a:t>
            </a:r>
            <a:r>
              <a:rPr lang="en-US" sz="3600" b="1" dirty="0">
                <a:solidFill>
                  <a:srgbClr val="E45983"/>
                </a:solidFill>
              </a:rPr>
              <a:t>C				    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6079CD-05F0-5716-CD5B-58790D211252}"/>
              </a:ext>
            </a:extLst>
          </p:cNvPr>
          <p:cNvSpPr/>
          <p:nvPr/>
        </p:nvSpPr>
        <p:spPr>
          <a:xfrm>
            <a:off x="4850328" y="1940712"/>
            <a:ext cx="600446" cy="604540"/>
          </a:xfrm>
          <a:prstGeom prst="ellipse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380137" y="726491"/>
            <a:ext cx="7033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UTMAvoBold"/>
              </a:rPr>
              <a:t>Circle the mistake in each sentence. Then correct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ED6F1-2ED8-8C34-B626-78285C849C8F}"/>
              </a:ext>
            </a:extLst>
          </p:cNvPr>
          <p:cNvSpPr txBox="1"/>
          <p:nvPr/>
        </p:nvSpPr>
        <p:spPr>
          <a:xfrm>
            <a:off x="5450774" y="1940712"/>
            <a:ext cx="2304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45983"/>
                </a:solidFill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E45983"/>
                </a:solidFill>
              </a:rPr>
              <a:t> about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04027-5AE8-BC89-ECF8-06A0B9AB61CA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4369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8E4479-F89F-85DF-2CD7-59EF8ACBBD68}"/>
              </a:ext>
            </a:extLst>
          </p:cNvPr>
          <p:cNvSpPr txBox="1"/>
          <p:nvPr/>
        </p:nvSpPr>
        <p:spPr>
          <a:xfrm>
            <a:off x="216352" y="1401912"/>
            <a:ext cx="871129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2. Many students are taking part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in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the Green 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						   </a:t>
            </a:r>
            <a:r>
              <a:rPr lang="en-US" sz="3400" b="1" dirty="0">
                <a:solidFill>
                  <a:srgbClr val="E45983"/>
                </a:solidFill>
                <a:latin typeface="UTM-Avo"/>
              </a:rPr>
              <a:t>A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Campaign this year,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that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shows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that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nowadays 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				</a:t>
            </a:r>
            <a:r>
              <a:rPr lang="en-US" sz="3400" b="1" dirty="0">
                <a:solidFill>
                  <a:srgbClr val="E45983"/>
                </a:solidFill>
                <a:latin typeface="UTM-Avo"/>
              </a:rPr>
              <a:t>B		   C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people care more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about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the environment.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				</a:t>
            </a:r>
            <a:r>
              <a:rPr lang="en-US" sz="3400" b="1" dirty="0">
                <a:solidFill>
                  <a:srgbClr val="E45983"/>
                </a:solidFill>
                <a:latin typeface="UTM-Avo"/>
              </a:rPr>
              <a:t>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6079CD-05F0-5716-CD5B-58790D211252}"/>
              </a:ext>
            </a:extLst>
          </p:cNvPr>
          <p:cNvSpPr/>
          <p:nvPr/>
        </p:nvSpPr>
        <p:spPr>
          <a:xfrm>
            <a:off x="3773013" y="2958364"/>
            <a:ext cx="600446" cy="604540"/>
          </a:xfrm>
          <a:prstGeom prst="ellipse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380137" y="726491"/>
            <a:ext cx="7033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UTMAvoBold"/>
              </a:rPr>
              <a:t>Circle the mistake in each sentence. Then correct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ED6F1-2ED8-8C34-B626-78285C849C8F}"/>
              </a:ext>
            </a:extLst>
          </p:cNvPr>
          <p:cNvSpPr txBox="1"/>
          <p:nvPr/>
        </p:nvSpPr>
        <p:spPr>
          <a:xfrm>
            <a:off x="4239491" y="2958364"/>
            <a:ext cx="2304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45983"/>
                </a:solidFill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E45983"/>
                </a:solidFill>
              </a:rPr>
              <a:t> which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04027-5AE8-BC89-ECF8-06A0B9AB61CA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41482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8E4479-F89F-85DF-2CD7-59EF8ACBBD68}"/>
              </a:ext>
            </a:extLst>
          </p:cNvPr>
          <p:cNvSpPr txBox="1"/>
          <p:nvPr/>
        </p:nvSpPr>
        <p:spPr>
          <a:xfrm>
            <a:off x="216352" y="1346942"/>
            <a:ext cx="871389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3. Many people neither believe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in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climate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						 </a:t>
            </a:r>
            <a:r>
              <a:rPr lang="en-US" sz="3400" b="1" dirty="0">
                <a:solidFill>
                  <a:srgbClr val="E45983"/>
                </a:solidFill>
                <a:latin typeface="UTM-Avo"/>
              </a:rPr>
              <a:t>A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change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nor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want to understand what is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	      </a:t>
            </a:r>
            <a:r>
              <a:rPr lang="en-US" sz="3400" b="1" dirty="0">
                <a:solidFill>
                  <a:srgbClr val="E45983"/>
                </a:solidFill>
                <a:latin typeface="UTM-Avo"/>
              </a:rPr>
              <a:t> B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happening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with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the environment,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which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is a big 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		    </a:t>
            </a:r>
            <a:r>
              <a:rPr lang="en-US" sz="3400" b="1" dirty="0">
                <a:solidFill>
                  <a:srgbClr val="E45983"/>
                </a:solidFill>
                <a:latin typeface="UTM-Avo"/>
              </a:rPr>
              <a:t>C					D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concern.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6079CD-05F0-5716-CD5B-58790D211252}"/>
              </a:ext>
            </a:extLst>
          </p:cNvPr>
          <p:cNvSpPr/>
          <p:nvPr/>
        </p:nvSpPr>
        <p:spPr>
          <a:xfrm>
            <a:off x="2377286" y="3955891"/>
            <a:ext cx="600446" cy="604540"/>
          </a:xfrm>
          <a:prstGeom prst="ellipse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380137" y="726491"/>
            <a:ext cx="7033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UTMAvoBold"/>
              </a:rPr>
              <a:t>Circle the mistake in each sentence. Then correct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ED6F1-2ED8-8C34-B626-78285C849C8F}"/>
              </a:ext>
            </a:extLst>
          </p:cNvPr>
          <p:cNvSpPr txBox="1"/>
          <p:nvPr/>
        </p:nvSpPr>
        <p:spPr>
          <a:xfrm>
            <a:off x="3003280" y="3955891"/>
            <a:ext cx="2304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45983"/>
                </a:solidFill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E45983"/>
                </a:solidFill>
              </a:rPr>
              <a:t> 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04027-5AE8-BC89-ECF8-06A0B9AB61CA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5483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2340</TotalTime>
  <Words>474</Words>
  <Application>Microsoft Office PowerPoint</Application>
  <PresentationFormat>On-screen Show (16:9)</PresentationFormat>
  <Paragraphs>94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UTM-Avo</vt:lpstr>
      <vt:lpstr>UTMAvoBold</vt:lpstr>
      <vt:lpstr>UTMFacebookK&amp;TBold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107</cp:revision>
  <dcterms:created xsi:type="dcterms:W3CDTF">2020-12-09T02:04:09Z</dcterms:created>
  <dcterms:modified xsi:type="dcterms:W3CDTF">2024-05-09T11:04:19Z</dcterms:modified>
</cp:coreProperties>
</file>