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8"/>
  </p:notesMasterIdLst>
  <p:sldIdLst>
    <p:sldId id="351" r:id="rId2"/>
    <p:sldId id="274" r:id="rId3"/>
    <p:sldId id="324" r:id="rId4"/>
    <p:sldId id="273" r:id="rId5"/>
    <p:sldId id="336" r:id="rId6"/>
    <p:sldId id="338" r:id="rId7"/>
    <p:sldId id="339" r:id="rId8"/>
    <p:sldId id="340" r:id="rId9"/>
    <p:sldId id="341" r:id="rId10"/>
    <p:sldId id="342" r:id="rId11"/>
    <p:sldId id="343" r:id="rId12"/>
    <p:sldId id="337" r:id="rId13"/>
    <p:sldId id="332" r:id="rId14"/>
    <p:sldId id="344" r:id="rId15"/>
    <p:sldId id="345" r:id="rId16"/>
    <p:sldId id="346" r:id="rId17"/>
    <p:sldId id="347" r:id="rId18"/>
    <p:sldId id="333" r:id="rId19"/>
    <p:sldId id="334" r:id="rId20"/>
    <p:sldId id="335" r:id="rId21"/>
    <p:sldId id="348" r:id="rId22"/>
    <p:sldId id="349" r:id="rId23"/>
    <p:sldId id="350" r:id="rId24"/>
    <p:sldId id="325" r:id="rId25"/>
    <p:sldId id="317" r:id="rId26"/>
    <p:sldId id="272" r:id="rId27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  <a:srgbClr val="A493C6"/>
    <a:srgbClr val="D0DEEC"/>
    <a:srgbClr val="6593C3"/>
    <a:srgbClr val="E45983"/>
    <a:srgbClr val="F7DADE"/>
    <a:srgbClr val="FF9801"/>
    <a:srgbClr val="0FB7BD"/>
    <a:srgbClr val="048DA4"/>
    <a:srgbClr val="EE86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15" autoAdjust="0"/>
    <p:restoredTop sz="93918" autoAdjust="0"/>
  </p:normalViewPr>
  <p:slideViewPr>
    <p:cSldViewPr snapToGrid="0" showGuides="1">
      <p:cViewPr varScale="1">
        <p:scale>
          <a:sx n="142" d="100"/>
          <a:sy n="142" d="100"/>
        </p:scale>
        <p:origin x="636" y="114"/>
      </p:cViewPr>
      <p:guideLst>
        <p:guide orient="horz" pos="2160"/>
        <p:guide pos="2880"/>
        <p:guide orient="horz" pos="16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4207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114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4748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5919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859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203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1805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3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3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41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with subtitle">
  <p:cSld name="Main point with subtitle"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p17"/>
          <p:cNvSpPr txBox="1">
            <a:spLocks noGrp="1"/>
          </p:cNvSpPr>
          <p:nvPr>
            <p:ph type="title"/>
          </p:nvPr>
        </p:nvSpPr>
        <p:spPr>
          <a:xfrm>
            <a:off x="1279375" y="1338763"/>
            <a:ext cx="6285300" cy="1956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9pPr>
          </a:lstStyle>
          <a:p>
            <a:endParaRPr/>
          </a:p>
        </p:txBody>
      </p:sp>
      <p:sp>
        <p:nvSpPr>
          <p:cNvPr id="815" name="Google Shape;815;p17"/>
          <p:cNvSpPr txBox="1">
            <a:spLocks noGrp="1"/>
          </p:cNvSpPr>
          <p:nvPr>
            <p:ph type="subTitle" idx="1"/>
          </p:nvPr>
        </p:nvSpPr>
        <p:spPr>
          <a:xfrm>
            <a:off x="1279375" y="3457638"/>
            <a:ext cx="6285300" cy="347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559809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0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8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8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5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9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8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0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0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10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9371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347BE1-BE97-0948-FE52-A3A8DACCC338}"/>
              </a:ext>
            </a:extLst>
          </p:cNvPr>
          <p:cNvSpPr txBox="1"/>
          <p:nvPr/>
        </p:nvSpPr>
        <p:spPr>
          <a:xfrm>
            <a:off x="4279341" y="2310140"/>
            <a:ext cx="475915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/>
              <a:t>General </a:t>
            </a:r>
          </a:p>
          <a:p>
            <a:pPr algn="ctr"/>
            <a:r>
              <a:rPr lang="en-US" sz="4000" b="1" dirty="0"/>
              <a:t>Vo Nguyen Giap</a:t>
            </a:r>
            <a:endParaRPr lang="en-US" sz="8000" b="1" dirty="0"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AA8A3E-4458-CA0B-7554-8173A8448C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445" y="708710"/>
            <a:ext cx="3903366" cy="428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642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347BE1-BE97-0948-FE52-A3A8DACCC338}"/>
              </a:ext>
            </a:extLst>
          </p:cNvPr>
          <p:cNvSpPr txBox="1"/>
          <p:nvPr/>
        </p:nvSpPr>
        <p:spPr>
          <a:xfrm>
            <a:off x="164123" y="2393407"/>
            <a:ext cx="480005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/>
              <a:t>Pelé</a:t>
            </a:r>
            <a:endParaRPr lang="en-US" sz="8800" b="1" dirty="0"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7C3A15-0AC2-E97B-1A7E-3B72160AF4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4227" y="873887"/>
            <a:ext cx="3611595" cy="4066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143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347BE1-BE97-0948-FE52-A3A8DACCC338}"/>
              </a:ext>
            </a:extLst>
          </p:cNvPr>
          <p:cNvSpPr txBox="1"/>
          <p:nvPr/>
        </p:nvSpPr>
        <p:spPr>
          <a:xfrm>
            <a:off x="0" y="2501725"/>
            <a:ext cx="446649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cs typeface="Times New Roman" panose="02020603050405020304" pitchFamily="18" charset="0"/>
              </a:rPr>
              <a:t>Michael Jackson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2A06ED-F510-6AF1-926E-54F97CC025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6860" y="955349"/>
            <a:ext cx="4758995" cy="380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668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648654" y="930076"/>
            <a:ext cx="3923346" cy="1012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solidFill>
                  <a:schemeClr val="accent2"/>
                </a:solidFill>
              </a:rPr>
              <a:t>surgeon (n)</a:t>
            </a:r>
            <a:endParaRPr lang="en-US" sz="4800" b="1" dirty="0">
              <a:solidFill>
                <a:schemeClr val="accent2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48654" y="3277617"/>
            <a:ext cx="434458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a doctor who is trained to perform surgery </a:t>
            </a:r>
          </a:p>
        </p:txBody>
      </p:sp>
      <p:sp>
        <p:nvSpPr>
          <p:cNvPr id="2" name="Rectangle 1"/>
          <p:cNvSpPr/>
          <p:nvPr/>
        </p:nvSpPr>
        <p:spPr>
          <a:xfrm>
            <a:off x="1527337" y="1780681"/>
            <a:ext cx="216597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kern="0" dirty="0">
                <a:solidFill>
                  <a:schemeClr val="accent2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/ˈ</a:t>
            </a:r>
            <a:r>
              <a:rPr lang="en-US" sz="3600" kern="0" dirty="0" err="1">
                <a:solidFill>
                  <a:schemeClr val="accent2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sɜːdʒən</a:t>
            </a:r>
            <a:r>
              <a:rPr lang="en-US" sz="3600" kern="0" dirty="0">
                <a:solidFill>
                  <a:schemeClr val="accent2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/</a:t>
            </a:r>
            <a:endParaRPr lang="en-US" sz="36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021C4CE-07D8-69B4-38C3-6DA2C1C94B7D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EB7AED-E3AA-74AD-FB36-652E860E19A6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PRESENTATION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C7E18B8-03DB-AAB8-1C27-3A01FB6B6E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6290" y="1207478"/>
            <a:ext cx="3914227" cy="3147358"/>
          </a:xfrm>
          <a:prstGeom prst="rect">
            <a:avLst/>
          </a:prstGeom>
        </p:spPr>
      </p:pic>
      <p:pic>
        <p:nvPicPr>
          <p:cNvPr id="9" name="surgeon">
            <a:hlinkClick r:id="" action="ppaction://media"/>
            <a:extLst>
              <a:ext uri="{FF2B5EF4-FFF2-40B4-BE49-F238E27FC236}">
                <a16:creationId xmlns:a16="http://schemas.microsoft.com/office/drawing/2014/main" id="{545B7F7F-2407-2F2F-B4C3-3FBBD6C6D6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14547" y="258951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969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72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648654" y="930076"/>
            <a:ext cx="3923346" cy="1012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solidFill>
                  <a:schemeClr val="accent2"/>
                </a:solidFill>
              </a:rPr>
              <a:t>resistance (n)</a:t>
            </a:r>
            <a:endParaRPr lang="en-US" sz="4800" b="1" dirty="0">
              <a:solidFill>
                <a:schemeClr val="accent2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65614" y="3277617"/>
            <a:ext cx="432841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the act of using force to oppose somebody/ something</a:t>
            </a:r>
          </a:p>
        </p:txBody>
      </p:sp>
      <p:sp>
        <p:nvSpPr>
          <p:cNvPr id="2" name="Rectangle 1"/>
          <p:cNvSpPr/>
          <p:nvPr/>
        </p:nvSpPr>
        <p:spPr>
          <a:xfrm>
            <a:off x="1470431" y="1780681"/>
            <a:ext cx="22797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kern="0" dirty="0">
                <a:solidFill>
                  <a:schemeClr val="accent2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/</a:t>
            </a:r>
            <a:r>
              <a:rPr lang="en-US" sz="3600" kern="0" dirty="0" err="1">
                <a:solidFill>
                  <a:schemeClr val="accent2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rɪˈzɪstəns</a:t>
            </a:r>
            <a:r>
              <a:rPr lang="en-US" sz="3600" kern="0" dirty="0">
                <a:solidFill>
                  <a:schemeClr val="accent2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/</a:t>
            </a:r>
            <a:endParaRPr lang="en-US" sz="36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021C4CE-07D8-69B4-38C3-6DA2C1C94B7D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EB7AED-E3AA-74AD-FB36-652E860E19A6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PRESENTATION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A318C3E-9138-C934-EEB8-1C3F483B6E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78268" y="930076"/>
            <a:ext cx="2931885" cy="3836905"/>
          </a:xfrm>
          <a:prstGeom prst="rect">
            <a:avLst/>
          </a:prstGeom>
        </p:spPr>
      </p:pic>
      <p:pic>
        <p:nvPicPr>
          <p:cNvPr id="9" name="resistance">
            <a:hlinkClick r:id="" action="ppaction://media"/>
            <a:extLst>
              <a:ext uri="{FF2B5EF4-FFF2-40B4-BE49-F238E27FC236}">
                <a16:creationId xmlns:a16="http://schemas.microsoft.com/office/drawing/2014/main" id="{02F43301-423F-BC8C-5BA7-64E499DDB6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31506" y="264911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493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95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380138" y="962200"/>
            <a:ext cx="3923346" cy="1012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solidFill>
                  <a:schemeClr val="accent2"/>
                </a:solidFill>
              </a:rPr>
              <a:t>enemy (n)</a:t>
            </a:r>
            <a:endParaRPr lang="en-US" sz="4800" b="1" dirty="0">
              <a:solidFill>
                <a:schemeClr val="accent2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57980" y="3543534"/>
            <a:ext cx="490469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a country or group that you are fighting a war against</a:t>
            </a:r>
          </a:p>
        </p:txBody>
      </p:sp>
      <p:sp>
        <p:nvSpPr>
          <p:cNvPr id="2" name="Rectangle 1"/>
          <p:cNvSpPr/>
          <p:nvPr/>
        </p:nvSpPr>
        <p:spPr>
          <a:xfrm>
            <a:off x="1170346" y="1804796"/>
            <a:ext cx="184858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kern="0" dirty="0">
                <a:solidFill>
                  <a:schemeClr val="accent2">
                    <a:lumMod val="50000"/>
                  </a:schemeClr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/ˈ</a:t>
            </a:r>
            <a:r>
              <a:rPr lang="en-US" sz="3600" kern="0" dirty="0" err="1">
                <a:solidFill>
                  <a:schemeClr val="accent2">
                    <a:lumMod val="50000"/>
                  </a:schemeClr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enəmi</a:t>
            </a:r>
            <a:r>
              <a:rPr lang="en-US" sz="3600" kern="0" dirty="0">
                <a:solidFill>
                  <a:schemeClr val="accent2">
                    <a:lumMod val="50000"/>
                  </a:schemeClr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3600" dirty="0">
              <a:solidFill>
                <a:schemeClr val="accent2">
                  <a:lumMod val="50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021C4CE-07D8-69B4-38C3-6DA2C1C94B7D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EB7AED-E3AA-74AD-FB36-652E860E19A6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PRESENTATION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85E549F-9932-7280-F75E-B529A66D0B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4597" y="1332077"/>
            <a:ext cx="3971423" cy="2723763"/>
          </a:xfrm>
          <a:prstGeom prst="rect">
            <a:avLst/>
          </a:prstGeom>
        </p:spPr>
      </p:pic>
      <p:pic>
        <p:nvPicPr>
          <p:cNvPr id="9" name="enemy">
            <a:hlinkClick r:id="" action="ppaction://media"/>
            <a:extLst>
              <a:ext uri="{FF2B5EF4-FFF2-40B4-BE49-F238E27FC236}">
                <a16:creationId xmlns:a16="http://schemas.microsoft.com/office/drawing/2014/main" id="{C06BE3D1-A4AE-0F85-161D-741716FFE1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76689" y="2652235"/>
            <a:ext cx="625382" cy="625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784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56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648654" y="930076"/>
            <a:ext cx="3923346" cy="1012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solidFill>
                  <a:schemeClr val="accent2"/>
                </a:solidFill>
              </a:rPr>
              <a:t>soldier (n)</a:t>
            </a:r>
            <a:endParaRPr lang="en-US" sz="4800" b="1" dirty="0">
              <a:solidFill>
                <a:schemeClr val="accent2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65613" y="3277617"/>
            <a:ext cx="434458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a member of an army, especially one who is not an officer</a:t>
            </a:r>
          </a:p>
        </p:txBody>
      </p:sp>
      <p:sp>
        <p:nvSpPr>
          <p:cNvPr id="2" name="Rectangle 1"/>
          <p:cNvSpPr/>
          <p:nvPr/>
        </p:nvSpPr>
        <p:spPr>
          <a:xfrm>
            <a:off x="1323756" y="1780681"/>
            <a:ext cx="257314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kern="0" dirty="0">
                <a:solidFill>
                  <a:srgbClr val="333333"/>
                </a:solidFill>
                <a:effectLst/>
                <a:ea typeface="Times New Roman" panose="02020603050405020304" pitchFamily="18" charset="0"/>
              </a:rPr>
              <a:t>/ˈ</a:t>
            </a:r>
            <a:r>
              <a:rPr lang="en-US" sz="3600" kern="0" dirty="0" err="1">
                <a:solidFill>
                  <a:srgbClr val="333333"/>
                </a:solidFill>
                <a:effectLst/>
                <a:ea typeface="Times New Roman" panose="02020603050405020304" pitchFamily="18" charset="0"/>
              </a:rPr>
              <a:t>səʊldʒə</a:t>
            </a:r>
            <a:r>
              <a:rPr lang="en-US" sz="3600" kern="0" dirty="0">
                <a:solidFill>
                  <a:srgbClr val="333333"/>
                </a:solidFill>
                <a:effectLst/>
                <a:ea typeface="Times New Roman" panose="02020603050405020304" pitchFamily="18" charset="0"/>
              </a:rPr>
              <a:t>(r)/</a:t>
            </a:r>
            <a:endParaRPr lang="en-US" sz="36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021C4CE-07D8-69B4-38C3-6DA2C1C94B7D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EB7AED-E3AA-74AD-FB36-652E860E19A6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PRESENTATION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B0D5BDF-1172-AD92-F1FD-FB6D13374F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49883" y="930076"/>
            <a:ext cx="3176885" cy="3473875"/>
          </a:xfrm>
          <a:prstGeom prst="rect">
            <a:avLst/>
          </a:prstGeom>
        </p:spPr>
      </p:pic>
      <p:pic>
        <p:nvPicPr>
          <p:cNvPr id="9" name="soldier">
            <a:hlinkClick r:id="" action="ppaction://media"/>
            <a:extLst>
              <a:ext uri="{FF2B5EF4-FFF2-40B4-BE49-F238E27FC236}">
                <a16:creationId xmlns:a16="http://schemas.microsoft.com/office/drawing/2014/main" id="{ED3784AE-2A43-38BA-EFBC-1F56DBDBB2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31835" y="261257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596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75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2094638" y="999706"/>
            <a:ext cx="5525362" cy="1012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400" b="1" dirty="0">
                <a:solidFill>
                  <a:schemeClr val="accent2"/>
                </a:solidFill>
              </a:rPr>
              <a:t>devote </a:t>
            </a:r>
            <a:r>
              <a:rPr lang="en-US" sz="5400" dirty="0">
                <a:solidFill>
                  <a:schemeClr val="accent2"/>
                </a:solidFill>
              </a:rPr>
              <a:t>(</a:t>
            </a:r>
            <a:r>
              <a:rPr lang="en-US" sz="5400" dirty="0" err="1">
                <a:solidFill>
                  <a:schemeClr val="accent2"/>
                </a:solidFill>
              </a:rPr>
              <a:t>sth</a:t>
            </a:r>
            <a:r>
              <a:rPr lang="en-US" sz="5400" dirty="0">
                <a:solidFill>
                  <a:schemeClr val="accent2"/>
                </a:solidFill>
              </a:rPr>
              <a:t> to </a:t>
            </a:r>
            <a:r>
              <a:rPr lang="en-US" sz="5400" dirty="0" err="1">
                <a:solidFill>
                  <a:schemeClr val="accent2"/>
                </a:solidFill>
              </a:rPr>
              <a:t>sth</a:t>
            </a:r>
            <a:r>
              <a:rPr lang="en-US" sz="5400" dirty="0">
                <a:solidFill>
                  <a:schemeClr val="accent2"/>
                </a:solidFill>
              </a:rPr>
              <a:t>)</a:t>
            </a:r>
            <a:endParaRPr lang="en-US" sz="5400" dirty="0">
              <a:solidFill>
                <a:schemeClr val="accent2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911092" y="3596558"/>
            <a:ext cx="585778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/>
              <a:t>to give an amount of time, attention, etc. to something</a:t>
            </a:r>
          </a:p>
        </p:txBody>
      </p:sp>
      <p:sp>
        <p:nvSpPr>
          <p:cNvPr id="2" name="Rectangle 1"/>
          <p:cNvSpPr/>
          <p:nvPr/>
        </p:nvSpPr>
        <p:spPr>
          <a:xfrm>
            <a:off x="3491376" y="1885942"/>
            <a:ext cx="190308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kern="0" dirty="0">
                <a:solidFill>
                  <a:schemeClr val="accent2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/</a:t>
            </a:r>
            <a:r>
              <a:rPr lang="en-US" sz="3600" kern="0" dirty="0" err="1">
                <a:solidFill>
                  <a:schemeClr val="accent2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dɪˈvəʊt</a:t>
            </a:r>
            <a:r>
              <a:rPr lang="en-US" sz="3600" kern="0" dirty="0">
                <a:solidFill>
                  <a:schemeClr val="accent2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/</a:t>
            </a:r>
            <a:endParaRPr lang="en-US" sz="36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021C4CE-07D8-69B4-38C3-6DA2C1C94B7D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EB7AED-E3AA-74AD-FB36-652E860E19A6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PRESENTATION</a:t>
            </a:r>
          </a:p>
        </p:txBody>
      </p:sp>
      <p:pic>
        <p:nvPicPr>
          <p:cNvPr id="9" name="mp3-output-ttsfree(dot)com">
            <a:hlinkClick r:id="" action="ppaction://media"/>
            <a:extLst>
              <a:ext uri="{FF2B5EF4-FFF2-40B4-BE49-F238E27FC236}">
                <a16:creationId xmlns:a16="http://schemas.microsoft.com/office/drawing/2014/main" id="{E991DEF6-CF96-3F9E-2173-8D51E28E42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87199" y="2843559"/>
            <a:ext cx="569602" cy="569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837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61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65C3BE11-7245-A261-E500-85D5C0DFCC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1383071"/>
              </p:ext>
            </p:extLst>
          </p:nvPr>
        </p:nvGraphicFramePr>
        <p:xfrm>
          <a:off x="1" y="49992"/>
          <a:ext cx="9143999" cy="5043516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15934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3392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0174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991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0889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Form</a:t>
                      </a:r>
                      <a:endParaRPr lang="en-US" sz="1800" b="1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Pronunciation</a:t>
                      </a:r>
                      <a:endParaRPr lang="en-US" sz="1800" b="1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Meaning</a:t>
                      </a:r>
                      <a:endParaRPr lang="en-US" sz="1800" b="1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Vietnamese</a:t>
                      </a:r>
                      <a:r>
                        <a:rPr lang="vi-VN" sz="18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8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equivalent</a:t>
                      </a:r>
                      <a:r>
                        <a:rPr lang="vi-VN" sz="18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</a:t>
                      </a:r>
                      <a:endParaRPr lang="en-US" sz="1800" b="1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31744"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None/>
                      </a:pPr>
                      <a:r>
                        <a:rPr lang="en-US" sz="2000" kern="1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 surgeon (n)</a:t>
                      </a:r>
                    </a:p>
                    <a:p>
                      <a:pPr marL="0" marR="0" indent="0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None/>
                      </a:pPr>
                      <a:r>
                        <a:rPr lang="en-US" sz="2000" kern="1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marL="0" marR="0" indent="-1270"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2000" kern="100" dirty="0">
                          <a:solidFill>
                            <a:srgbClr val="333333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/ˈ</a:t>
                      </a:r>
                      <a:r>
                        <a:rPr lang="en-US" sz="2000" kern="100" dirty="0" err="1">
                          <a:solidFill>
                            <a:srgbClr val="333333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sɜːdʒən</a:t>
                      </a:r>
                      <a:r>
                        <a:rPr lang="en-US" sz="2000" kern="100" dirty="0">
                          <a:solidFill>
                            <a:srgbClr val="333333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endParaRPr lang="en-US" sz="2000" kern="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-1270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2000" kern="100" dirty="0">
                          <a:solidFill>
                            <a:srgbClr val="333333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 doctor who is trained to perform surgery </a:t>
                      </a:r>
                      <a:endParaRPr lang="en-US" sz="2000" kern="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marL="0" marR="0" indent="-1270"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2000" kern="10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bác</a:t>
                      </a:r>
                      <a:r>
                        <a:rPr lang="en-US" sz="2000" kern="1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sĩ</a:t>
                      </a:r>
                      <a:r>
                        <a:rPr lang="en-US" sz="2000" kern="1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phẫu</a:t>
                      </a:r>
                      <a:r>
                        <a:rPr lang="en-US" sz="2000" kern="1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thuật</a:t>
                      </a:r>
                      <a:endParaRPr lang="en-US" sz="2000" kern="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70136">
                <a:tc>
                  <a:txBody>
                    <a:bodyPr/>
                    <a:lstStyle/>
                    <a:p>
                      <a:pPr marL="0" marR="0" indent="-1270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2000" kern="1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 resistance (n)</a:t>
                      </a: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marL="0" marR="0" indent="-1270"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2000" kern="100">
                          <a:solidFill>
                            <a:srgbClr val="333333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/rɪˈzɪstəns/</a:t>
                      </a:r>
                      <a:endParaRPr lang="en-US" sz="2000" kern="1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-1270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2000" kern="100" dirty="0">
                          <a:solidFill>
                            <a:srgbClr val="333333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the act of using force to oppose somebody/something</a:t>
                      </a:r>
                      <a:endParaRPr lang="en-US" sz="2000" kern="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marL="0" marR="0" indent="-1270"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2000" kern="1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sự chống lại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70136">
                <a:tc>
                  <a:txBody>
                    <a:bodyPr/>
                    <a:lstStyle/>
                    <a:p>
                      <a:pPr marL="0" marR="0" indent="-1270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2000" kern="1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 enemy (n)</a:t>
                      </a: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marL="0" marR="0" indent="-1270"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2000" kern="100" dirty="0">
                          <a:solidFill>
                            <a:srgbClr val="333333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/ˈ</a:t>
                      </a:r>
                      <a:r>
                        <a:rPr lang="en-US" sz="2000" kern="100" dirty="0" err="1">
                          <a:solidFill>
                            <a:srgbClr val="333333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enəmi</a:t>
                      </a:r>
                      <a:r>
                        <a:rPr lang="en-US" sz="2000" kern="100" dirty="0">
                          <a:solidFill>
                            <a:srgbClr val="333333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endParaRPr lang="en-US" sz="2000" kern="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-1270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2000" kern="100" dirty="0">
                          <a:solidFill>
                            <a:srgbClr val="333333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a country or group that you are fighting a war against</a:t>
                      </a:r>
                      <a:endParaRPr lang="en-US" sz="2000" kern="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marL="0" marR="0" indent="-1270"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2000" kern="10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quân</a:t>
                      </a:r>
                      <a:r>
                        <a:rPr lang="en-US" sz="2000" kern="1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địch</a:t>
                      </a:r>
                      <a:endParaRPr lang="en-US" sz="2000" kern="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63902">
                <a:tc>
                  <a:txBody>
                    <a:bodyPr/>
                    <a:lstStyle/>
                    <a:p>
                      <a:pPr marL="0" marR="0" indent="-1270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2000" kern="1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 soldier (n)</a:t>
                      </a: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marL="0" marR="0" indent="-1270"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2000" kern="100">
                          <a:solidFill>
                            <a:srgbClr val="333333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/ˈsəʊldʒə(r)/</a:t>
                      </a:r>
                      <a:endParaRPr lang="en-US" sz="2000" kern="1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-1270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2000" kern="100" dirty="0">
                          <a:solidFill>
                            <a:srgbClr val="333333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 member of an army, especially one who is not an officer</a:t>
                      </a:r>
                      <a:endParaRPr lang="en-US" sz="2000" kern="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marL="0" marR="0" indent="-1270"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2000" kern="10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000" kern="1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lính</a:t>
                      </a:r>
                      <a:endParaRPr lang="en-US" sz="2000" kern="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3179742"/>
                  </a:ext>
                </a:extLst>
              </a:tr>
              <a:tr h="763902">
                <a:tc>
                  <a:txBody>
                    <a:bodyPr/>
                    <a:lstStyle/>
                    <a:p>
                      <a:pPr marL="0" marR="0" indent="-1270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2000" kern="1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5. devote (</a:t>
                      </a:r>
                      <a:r>
                        <a:rPr lang="en-US" sz="2000" kern="10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sth</a:t>
                      </a:r>
                      <a:r>
                        <a:rPr lang="en-US" sz="2000" kern="1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to </a:t>
                      </a:r>
                      <a:r>
                        <a:rPr lang="en-US" sz="2000" kern="10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sth</a:t>
                      </a:r>
                      <a:r>
                        <a:rPr lang="en-US" sz="2000" kern="1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marL="0" marR="0" indent="-1270"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2000" kern="100" dirty="0">
                          <a:solidFill>
                            <a:srgbClr val="333333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2000" kern="100" dirty="0" err="1">
                          <a:solidFill>
                            <a:srgbClr val="333333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dɪˈvəʊt</a:t>
                      </a:r>
                      <a:r>
                        <a:rPr lang="en-US" sz="2000" kern="100" dirty="0">
                          <a:solidFill>
                            <a:srgbClr val="333333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endParaRPr lang="en-US" sz="2000" kern="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-1270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2000" kern="100" dirty="0">
                          <a:solidFill>
                            <a:srgbClr val="333333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 give an amount of time, attention, etc. to something</a:t>
                      </a:r>
                      <a:endParaRPr lang="en-US" sz="2000" kern="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marL="0" marR="0" indent="-1270"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2000" kern="10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cống</a:t>
                      </a:r>
                      <a:r>
                        <a:rPr lang="en-US" sz="2000" kern="1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hiến</a:t>
                      </a:r>
                      <a:endParaRPr lang="en-US" sz="2000" kern="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344363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289642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2" name="Rounded Rectangle 7">
            <a:extLst>
              <a:ext uri="{FF2B5EF4-FFF2-40B4-BE49-F238E27FC236}">
                <a16:creationId xmlns:a16="http://schemas.microsoft.com/office/drawing/2014/main" id="{917F6471-5CB6-11D2-4585-7632FA9F3B87}"/>
              </a:ext>
            </a:extLst>
          </p:cNvPr>
          <p:cNvSpPr/>
          <p:nvPr/>
        </p:nvSpPr>
        <p:spPr>
          <a:xfrm>
            <a:off x="403741" y="879973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048DA4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5E2CFB-B713-EF39-A01D-8A5AC43DF1BD}"/>
              </a:ext>
            </a:extLst>
          </p:cNvPr>
          <p:cNvSpPr txBox="1"/>
          <p:nvPr/>
        </p:nvSpPr>
        <p:spPr>
          <a:xfrm>
            <a:off x="426371" y="808238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3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A7BFE80-4B77-698E-BE4F-34EAF1232090}"/>
              </a:ext>
            </a:extLst>
          </p:cNvPr>
          <p:cNvSpPr/>
          <p:nvPr/>
        </p:nvSpPr>
        <p:spPr>
          <a:xfrm>
            <a:off x="828997" y="806840"/>
            <a:ext cx="596028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cs typeface="Arial" panose="020B0604020202020204" pitchFamily="34" charset="0"/>
              </a:rPr>
              <a:t>Listen and read.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A18EC60-4077-37D7-A093-7EDF88C2E8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4638" y="1362236"/>
            <a:ext cx="4731838" cy="3581239"/>
          </a:xfrm>
          <a:prstGeom prst="rect">
            <a:avLst/>
          </a:prstGeom>
        </p:spPr>
      </p:pic>
      <p:pic>
        <p:nvPicPr>
          <p:cNvPr id="7" name="Track 1">
            <a:hlinkClick r:id="" action="ppaction://media"/>
            <a:extLst>
              <a:ext uri="{FF2B5EF4-FFF2-40B4-BE49-F238E27FC236}">
                <a16:creationId xmlns:a16="http://schemas.microsoft.com/office/drawing/2014/main" id="{588779F9-CE82-4BA3-5E5A-6CB141B3BB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15518" y="117192"/>
            <a:ext cx="584775" cy="58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893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20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AFDD17D-ADB1-C341-5DAE-EF1B9D38F07F}"/>
              </a:ext>
            </a:extLst>
          </p:cNvPr>
          <p:cNvGrpSpPr/>
          <p:nvPr/>
        </p:nvGrpSpPr>
        <p:grpSpPr>
          <a:xfrm>
            <a:off x="0" y="0"/>
            <a:ext cx="9144000" cy="1706851"/>
            <a:chOff x="0" y="-15861"/>
            <a:chExt cx="12192000" cy="1940426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BD2588C-06FB-52F4-2D7E-598D8B5A867E}"/>
                </a:ext>
              </a:extLst>
            </p:cNvPr>
            <p:cNvSpPr/>
            <p:nvPr/>
          </p:nvSpPr>
          <p:spPr>
            <a:xfrm>
              <a:off x="0" y="177153"/>
              <a:ext cx="12192000" cy="1439719"/>
            </a:xfrm>
            <a:prstGeom prst="rect">
              <a:avLst/>
            </a:prstGeom>
            <a:solidFill>
              <a:srgbClr val="A493C6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" name="Parallelogram 3">
              <a:extLst>
                <a:ext uri="{FF2B5EF4-FFF2-40B4-BE49-F238E27FC236}">
                  <a16:creationId xmlns:a16="http://schemas.microsoft.com/office/drawing/2014/main" id="{07123313-572D-B82E-F111-A1B1966A8D75}"/>
                </a:ext>
              </a:extLst>
            </p:cNvPr>
            <p:cNvSpPr/>
            <p:nvPr/>
          </p:nvSpPr>
          <p:spPr>
            <a:xfrm>
              <a:off x="481381" y="-15861"/>
              <a:ext cx="2769819" cy="1940426"/>
            </a:xfrm>
            <a:prstGeom prst="parallelogram">
              <a:avLst/>
            </a:prstGeom>
            <a:solidFill>
              <a:srgbClr val="E45983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latin typeface="UTMFacebookK&amp;TBold"/>
                  <a:cs typeface="Times New Roman" panose="02020603050405020304" pitchFamily="18" charset="0"/>
                </a:rPr>
                <a:t>Unit 1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3D56C823-4DD3-2744-17E1-A46C7290D96B}"/>
              </a:ext>
            </a:extLst>
          </p:cNvPr>
          <p:cNvSpPr txBox="1"/>
          <p:nvPr/>
        </p:nvSpPr>
        <p:spPr>
          <a:xfrm>
            <a:off x="2438400" y="418267"/>
            <a:ext cx="53195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FFFF"/>
                </a:solidFill>
                <a:latin typeface="UTMFacebookK&amp;TBold"/>
              </a:rPr>
              <a:t>L</a:t>
            </a:r>
            <a:r>
              <a:rPr lang="en-US" sz="4400" b="1" i="0" dirty="0">
                <a:solidFill>
                  <a:srgbClr val="FFFFFF"/>
                </a:solidFill>
                <a:effectLst/>
                <a:latin typeface="UTMFacebookK&amp;TBold"/>
              </a:rPr>
              <a:t>ife stories we admire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92A0F45-146A-8BFF-6553-20D992E76B42}"/>
              </a:ext>
            </a:extLst>
          </p:cNvPr>
          <p:cNvSpPr/>
          <p:nvPr/>
        </p:nvSpPr>
        <p:spPr>
          <a:xfrm>
            <a:off x="3625335" y="2163614"/>
            <a:ext cx="4506662" cy="627454"/>
          </a:xfrm>
          <a:prstGeom prst="rect">
            <a:avLst/>
          </a:prstGeom>
          <a:solidFill>
            <a:srgbClr val="E45983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UTMFacebookK&amp;TBold"/>
              </a:rPr>
              <a:t>GETTING STARTED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CE5C951-EDAC-510B-E774-D91A675B9038}"/>
              </a:ext>
            </a:extLst>
          </p:cNvPr>
          <p:cNvSpPr/>
          <p:nvPr/>
        </p:nvSpPr>
        <p:spPr>
          <a:xfrm>
            <a:off x="1399718" y="2184953"/>
            <a:ext cx="2082254" cy="606115"/>
          </a:xfrm>
          <a:prstGeom prst="rect">
            <a:avLst/>
          </a:prstGeom>
          <a:solidFill>
            <a:srgbClr val="F7DA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E45983"/>
                </a:solidFill>
                <a:latin typeface="Bookman Old Style" pitchFamily="18" charset="0"/>
              </a:rPr>
              <a:t>LESSON I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09399F7-44CB-F8D5-78C2-4555DA974D89}"/>
              </a:ext>
            </a:extLst>
          </p:cNvPr>
          <p:cNvSpPr txBox="1"/>
          <p:nvPr/>
        </p:nvSpPr>
        <p:spPr>
          <a:xfrm>
            <a:off x="466725" y="3269170"/>
            <a:ext cx="84968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70C0"/>
                </a:solidFill>
              </a:rPr>
              <a:t>The diary of Dang Thuy Tram</a:t>
            </a:r>
          </a:p>
        </p:txBody>
      </p:sp>
    </p:spTree>
    <p:extLst>
      <p:ext uri="{BB962C8B-B14F-4D97-AF65-F5344CB8AC3E}">
        <p14:creationId xmlns:p14="http://schemas.microsoft.com/office/powerpoint/2010/main" val="16714462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21D234B-D68B-FB34-7728-FA86F03F8EF5}"/>
              </a:ext>
            </a:extLst>
          </p:cNvPr>
          <p:cNvSpPr txBox="1"/>
          <p:nvPr/>
        </p:nvSpPr>
        <p:spPr>
          <a:xfrm>
            <a:off x="295113" y="1509138"/>
            <a:ext cx="859992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0" dirty="0">
                <a:solidFill>
                  <a:srgbClr val="E45A83"/>
                </a:solidFill>
                <a:effectLst/>
              </a:rPr>
              <a:t>1. </a:t>
            </a:r>
            <a:r>
              <a:rPr lang="en-US" sz="3200" b="0" i="0" dirty="0">
                <a:solidFill>
                  <a:srgbClr val="000000"/>
                </a:solidFill>
                <a:effectLst/>
              </a:rPr>
              <a:t>Dang Thuy Tram was born in </a:t>
            </a:r>
            <a:r>
              <a:rPr lang="en-US" sz="3200" b="0" i="0" dirty="0">
                <a:solidFill>
                  <a:srgbClr val="3A77B4"/>
                </a:solidFill>
                <a:effectLst/>
              </a:rPr>
              <a:t>Ha Noi </a:t>
            </a:r>
            <a:r>
              <a:rPr lang="en-US" sz="3200" b="0" i="0" dirty="0">
                <a:solidFill>
                  <a:srgbClr val="000000"/>
                </a:solidFill>
                <a:effectLst/>
              </a:rPr>
              <a:t>/ </a:t>
            </a:r>
            <a:r>
              <a:rPr lang="en-US" sz="3200" b="0" i="0" dirty="0">
                <a:solidFill>
                  <a:srgbClr val="3A77B4"/>
                </a:solidFill>
                <a:effectLst/>
              </a:rPr>
              <a:t>Hue</a:t>
            </a:r>
            <a:r>
              <a:rPr lang="en-US" sz="3200" b="0" i="0" dirty="0">
                <a:solidFill>
                  <a:srgbClr val="000000"/>
                </a:solidFill>
                <a:effectLst/>
              </a:rPr>
              <a:t>.</a:t>
            </a:r>
          </a:p>
          <a:p>
            <a:r>
              <a:rPr lang="en-US" sz="3200" b="1" i="0" dirty="0">
                <a:solidFill>
                  <a:srgbClr val="E45A83"/>
                </a:solidFill>
                <a:effectLst/>
              </a:rPr>
              <a:t>2. </a:t>
            </a:r>
            <a:r>
              <a:rPr lang="en-US" sz="3200" b="0" i="0" dirty="0">
                <a:solidFill>
                  <a:srgbClr val="000000"/>
                </a:solidFill>
                <a:effectLst/>
              </a:rPr>
              <a:t>Tram </a:t>
            </a:r>
            <a:r>
              <a:rPr lang="en-US" sz="3200" b="0" i="0" dirty="0">
                <a:solidFill>
                  <a:srgbClr val="3A77B4"/>
                </a:solidFill>
                <a:effectLst/>
              </a:rPr>
              <a:t>wrote about </a:t>
            </a:r>
            <a:r>
              <a:rPr lang="en-US" sz="3200" b="0" i="0" dirty="0">
                <a:solidFill>
                  <a:srgbClr val="000000"/>
                </a:solidFill>
                <a:effectLst/>
              </a:rPr>
              <a:t>/ </a:t>
            </a:r>
            <a:r>
              <a:rPr lang="en-US" sz="3200" b="0" i="0" dirty="0">
                <a:solidFill>
                  <a:srgbClr val="3A77B4"/>
                </a:solidFill>
                <a:effectLst/>
              </a:rPr>
              <a:t>operated on </a:t>
            </a:r>
            <a:r>
              <a:rPr lang="en-US" sz="3200" b="0" i="0" dirty="0">
                <a:solidFill>
                  <a:srgbClr val="000000"/>
                </a:solidFill>
                <a:effectLst/>
              </a:rPr>
              <a:t>injured soldiers during the war.</a:t>
            </a:r>
          </a:p>
          <a:p>
            <a:r>
              <a:rPr lang="en-US" sz="3200" b="1" i="0" dirty="0">
                <a:solidFill>
                  <a:srgbClr val="E45A83"/>
                </a:solidFill>
                <a:effectLst/>
              </a:rPr>
              <a:t>3. </a:t>
            </a:r>
            <a:r>
              <a:rPr lang="en-US" sz="3200" b="0" i="0" dirty="0">
                <a:solidFill>
                  <a:srgbClr val="000000"/>
                </a:solidFill>
                <a:effectLst/>
              </a:rPr>
              <a:t>She died when she was very </a:t>
            </a:r>
            <a:r>
              <a:rPr lang="en-US" sz="3200" b="0" i="0" dirty="0">
                <a:solidFill>
                  <a:srgbClr val="3A77B4"/>
                </a:solidFill>
                <a:effectLst/>
              </a:rPr>
              <a:t>young </a:t>
            </a:r>
            <a:r>
              <a:rPr lang="en-US" sz="3200" b="0" i="0" dirty="0">
                <a:solidFill>
                  <a:srgbClr val="000000"/>
                </a:solidFill>
                <a:effectLst/>
              </a:rPr>
              <a:t>/ </a:t>
            </a:r>
            <a:r>
              <a:rPr lang="en-US" sz="3200" b="0" i="0" dirty="0">
                <a:solidFill>
                  <a:srgbClr val="3A77B4"/>
                </a:solidFill>
                <a:effectLst/>
              </a:rPr>
              <a:t>old</a:t>
            </a:r>
            <a:r>
              <a:rPr lang="en-US" sz="3200" b="0" i="0" dirty="0">
                <a:solidFill>
                  <a:srgbClr val="000000"/>
                </a:solidFill>
                <a:effectLst/>
              </a:rPr>
              <a:t>.</a:t>
            </a:r>
          </a:p>
          <a:p>
            <a:r>
              <a:rPr lang="en-US" sz="3200" b="1" i="0" dirty="0">
                <a:solidFill>
                  <a:srgbClr val="E45A83"/>
                </a:solidFill>
                <a:effectLst/>
              </a:rPr>
              <a:t>4. </a:t>
            </a:r>
            <a:r>
              <a:rPr lang="en-US" sz="3200" b="0" i="0" dirty="0">
                <a:solidFill>
                  <a:srgbClr val="000000"/>
                </a:solidFill>
                <a:effectLst/>
              </a:rPr>
              <a:t>An American soldier kept her diary for </a:t>
            </a:r>
            <a:r>
              <a:rPr lang="en-US" sz="3200" b="0" i="0" dirty="0">
                <a:solidFill>
                  <a:srgbClr val="3A77B4"/>
                </a:solidFill>
                <a:effectLst/>
              </a:rPr>
              <a:t>27 years </a:t>
            </a:r>
            <a:r>
              <a:rPr lang="en-US" sz="3200" b="0" i="0" dirty="0">
                <a:solidFill>
                  <a:srgbClr val="000000"/>
                </a:solidFill>
                <a:effectLst/>
              </a:rPr>
              <a:t>/ </a:t>
            </a:r>
            <a:r>
              <a:rPr lang="en-US" sz="3200" b="0" i="0" dirty="0">
                <a:solidFill>
                  <a:srgbClr val="3A77B4"/>
                </a:solidFill>
                <a:effectLst/>
              </a:rPr>
              <a:t>more than three decades </a:t>
            </a:r>
            <a:r>
              <a:rPr lang="en-US" sz="3200" b="0" i="0" dirty="0">
                <a:solidFill>
                  <a:srgbClr val="000000"/>
                </a:solidFill>
                <a:effectLst/>
              </a:rPr>
              <a:t>before returning a copy to her family.</a:t>
            </a:r>
            <a:r>
              <a:rPr lang="en-US" sz="3200" dirty="0"/>
              <a:t> </a:t>
            </a:r>
            <a:endParaRPr lang="en-US" sz="24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le 7">
            <a:extLst>
              <a:ext uri="{FF2B5EF4-FFF2-40B4-BE49-F238E27FC236}">
                <a16:creationId xmlns:a16="http://schemas.microsoft.com/office/drawing/2014/main" id="{4E846887-2C9F-8978-A57E-E4026728BE40}"/>
              </a:ext>
            </a:extLst>
          </p:cNvPr>
          <p:cNvSpPr/>
          <p:nvPr/>
        </p:nvSpPr>
        <p:spPr>
          <a:xfrm>
            <a:off x="403741" y="776285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048DA4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38F46E-0E8D-5489-1E7C-AA1F0D5ABC3F}"/>
              </a:ext>
            </a:extLst>
          </p:cNvPr>
          <p:cNvSpPr txBox="1"/>
          <p:nvPr/>
        </p:nvSpPr>
        <p:spPr>
          <a:xfrm>
            <a:off x="426371" y="704550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445790A-8B20-F4D6-9B13-E7D1F75CCC01}"/>
              </a:ext>
            </a:extLst>
          </p:cNvPr>
          <p:cNvSpPr/>
          <p:nvPr/>
        </p:nvSpPr>
        <p:spPr>
          <a:xfrm>
            <a:off x="819634" y="678141"/>
            <a:ext cx="802925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Read the conversation again and circle the correct answer to complete each of the sentences.</a:t>
            </a:r>
            <a:r>
              <a:rPr lang="en-US" sz="2400" kern="0" dirty="0">
                <a:effectLst/>
                <a:ea typeface="Times New Roman" panose="02020603050405020304" pitchFamily="18" charset="0"/>
              </a:rPr>
              <a:t> </a:t>
            </a:r>
            <a:endParaRPr lang="en-US" sz="2400" b="1" dirty="0">
              <a:cs typeface="Arial" panose="020B0604020202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1618826-11E3-9F08-D7CF-54E78E064401}"/>
              </a:ext>
            </a:extLst>
          </p:cNvPr>
          <p:cNvSpPr/>
          <p:nvPr/>
        </p:nvSpPr>
        <p:spPr>
          <a:xfrm>
            <a:off x="6894809" y="1585940"/>
            <a:ext cx="983100" cy="449035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AEE26AD-DDA7-510E-5D6C-8D7FFDC75E72}"/>
              </a:ext>
            </a:extLst>
          </p:cNvPr>
          <p:cNvSpPr/>
          <p:nvPr/>
        </p:nvSpPr>
        <p:spPr>
          <a:xfrm>
            <a:off x="4006277" y="2111777"/>
            <a:ext cx="2141430" cy="449035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08EFB7B-4979-AC66-E7B9-18611063D009}"/>
              </a:ext>
            </a:extLst>
          </p:cNvPr>
          <p:cNvSpPr/>
          <p:nvPr/>
        </p:nvSpPr>
        <p:spPr>
          <a:xfrm>
            <a:off x="5452870" y="3055781"/>
            <a:ext cx="1135500" cy="449035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E47A815-CC8D-DF1A-9ADB-B8B07FE1D3E5}"/>
              </a:ext>
            </a:extLst>
          </p:cNvPr>
          <p:cNvSpPr/>
          <p:nvPr/>
        </p:nvSpPr>
        <p:spPr>
          <a:xfrm>
            <a:off x="295112" y="4004228"/>
            <a:ext cx="4276887" cy="449035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2EBBA70-E5E3-153A-14C5-D72902A5E6DA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PRACTICE</a:t>
            </a:r>
          </a:p>
        </p:txBody>
      </p:sp>
    </p:spTree>
    <p:extLst>
      <p:ext uri="{BB962C8B-B14F-4D97-AF65-F5344CB8AC3E}">
        <p14:creationId xmlns:p14="http://schemas.microsoft.com/office/powerpoint/2010/main" val="3578766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le 7">
            <a:extLst>
              <a:ext uri="{FF2B5EF4-FFF2-40B4-BE49-F238E27FC236}">
                <a16:creationId xmlns:a16="http://schemas.microsoft.com/office/drawing/2014/main" id="{4E846887-2C9F-8978-A57E-E4026728BE40}"/>
              </a:ext>
            </a:extLst>
          </p:cNvPr>
          <p:cNvSpPr/>
          <p:nvPr/>
        </p:nvSpPr>
        <p:spPr>
          <a:xfrm>
            <a:off x="403741" y="879973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048DA4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38F46E-0E8D-5489-1E7C-AA1F0D5ABC3F}"/>
              </a:ext>
            </a:extLst>
          </p:cNvPr>
          <p:cNvSpPr txBox="1"/>
          <p:nvPr/>
        </p:nvSpPr>
        <p:spPr>
          <a:xfrm>
            <a:off x="426371" y="808238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445790A-8B20-F4D6-9B13-E7D1F75CCC01}"/>
              </a:ext>
            </a:extLst>
          </p:cNvPr>
          <p:cNvSpPr/>
          <p:nvPr/>
        </p:nvSpPr>
        <p:spPr>
          <a:xfrm>
            <a:off x="843982" y="837617"/>
            <a:ext cx="818827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Find words and a phrase in Task 1 with the following meanings.</a:t>
            </a:r>
            <a:r>
              <a:rPr lang="en-US" sz="2400" dirty="0"/>
              <a:t> </a:t>
            </a:r>
            <a:endParaRPr lang="en-US" sz="2400" b="1" dirty="0"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AEC06BD-EC07-E5BE-D91B-113618B294A0}"/>
              </a:ext>
            </a:extLst>
          </p:cNvPr>
          <p:cNvSpPr/>
          <p:nvPr/>
        </p:nvSpPr>
        <p:spPr>
          <a:xfrm>
            <a:off x="1543050" y="1557701"/>
            <a:ext cx="2694214" cy="700009"/>
          </a:xfrm>
          <a:prstGeom prst="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1. accounts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B02DC20-6C21-C1AD-19FD-B92FA1DAC0E7}"/>
              </a:ext>
            </a:extLst>
          </p:cNvPr>
          <p:cNvSpPr/>
          <p:nvPr/>
        </p:nvSpPr>
        <p:spPr>
          <a:xfrm>
            <a:off x="1543050" y="2382908"/>
            <a:ext cx="2694214" cy="700009"/>
          </a:xfrm>
          <a:prstGeom prst="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2. death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85EBDBA-7E88-D978-C905-429B1822E40E}"/>
              </a:ext>
            </a:extLst>
          </p:cNvPr>
          <p:cNvSpPr/>
          <p:nvPr/>
        </p:nvSpPr>
        <p:spPr>
          <a:xfrm>
            <a:off x="1543050" y="3208115"/>
            <a:ext cx="2694214" cy="700009"/>
          </a:xfrm>
          <a:prstGeom prst="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3. devoting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89F96F0-5F9B-8431-10D8-16528A8ADC1A}"/>
              </a:ext>
            </a:extLst>
          </p:cNvPr>
          <p:cNvSpPr/>
          <p:nvPr/>
        </p:nvSpPr>
        <p:spPr>
          <a:xfrm>
            <a:off x="1543050" y="4093610"/>
            <a:ext cx="2694214" cy="700009"/>
          </a:xfrm>
          <a:prstGeom prst="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4. </a:t>
            </a:r>
            <a:r>
              <a:rPr lang="en-US" sz="2800">
                <a:solidFill>
                  <a:schemeClr val="tx1"/>
                </a:solidFill>
              </a:rPr>
              <a:t>youth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964DB1-7272-BDE8-62EF-A10A3E3D21E1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PRACTICE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AEE51386-E642-8603-98D1-5591549428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4426982"/>
              </p:ext>
            </p:extLst>
          </p:nvPr>
        </p:nvGraphicFramePr>
        <p:xfrm>
          <a:off x="4443046" y="1516029"/>
          <a:ext cx="4220308" cy="3359368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4220308">
                  <a:extLst>
                    <a:ext uri="{9D8B030D-6E8A-4147-A177-3AD203B41FA5}">
                      <a16:colId xmlns:a16="http://schemas.microsoft.com/office/drawing/2014/main" val="3178906230"/>
                    </a:ext>
                  </a:extLst>
                </a:gridCol>
              </a:tblGrid>
              <a:tr h="854843">
                <a:tc>
                  <a:txBody>
                    <a:bodyPr/>
                    <a:lstStyle/>
                    <a:p>
                      <a:r>
                        <a:rPr lang="en-US" sz="2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descriptions of things that have happened</a:t>
                      </a:r>
                      <a:r>
                        <a:rPr lang="en-US" sz="2800" dirty="0"/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3267901"/>
                  </a:ext>
                </a:extLst>
              </a:tr>
              <a:tr h="524728">
                <a:tc>
                  <a:txBody>
                    <a:bodyPr/>
                    <a:lstStyle/>
                    <a:p>
                      <a:r>
                        <a:rPr lang="en-US" sz="2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the end of somebody's life</a:t>
                      </a:r>
                      <a:r>
                        <a:rPr lang="en-US" sz="2800" dirty="0"/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5734989"/>
                  </a:ext>
                </a:extLst>
              </a:tr>
              <a:tr h="854843">
                <a:tc>
                  <a:txBody>
                    <a:bodyPr/>
                    <a:lstStyle/>
                    <a:p>
                      <a:r>
                        <a:rPr lang="en-US" sz="2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giving time, attention, etc. to something</a:t>
                      </a:r>
                      <a:r>
                        <a:rPr lang="en-US" sz="2800" dirty="0"/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1660944"/>
                  </a:ext>
                </a:extLst>
              </a:tr>
              <a:tr h="854843">
                <a:tc>
                  <a:txBody>
                    <a:bodyPr/>
                    <a:lstStyle/>
                    <a:p>
                      <a:r>
                        <a:rPr lang="en-US" sz="2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the period of time when a person is young</a:t>
                      </a:r>
                      <a:r>
                        <a:rPr lang="en-US" sz="2800" dirty="0"/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60908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07845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AC47376-FB9C-5215-EC60-31592CDF0D69}"/>
              </a:ext>
            </a:extLst>
          </p:cNvPr>
          <p:cNvSpPr txBox="1"/>
          <p:nvPr/>
        </p:nvSpPr>
        <p:spPr>
          <a:xfrm>
            <a:off x="346982" y="1648377"/>
            <a:ext cx="857658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0" i="0" dirty="0">
                <a:solidFill>
                  <a:srgbClr val="000000"/>
                </a:solidFill>
                <a:effectLst/>
              </a:rPr>
              <a:t>Dang Thuy Tram was a young surgeon. She (1) ______ her diary while she (2) ___________ in a field hospital during the war. One day, she (3) _________ while she (4) ________________ in the jungle. She was only 27 then. An American soldier (5) ______ her diary for many years before returning a copy to her family.</a:t>
            </a:r>
            <a:endParaRPr lang="en-US" sz="30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le 7">
            <a:extLst>
              <a:ext uri="{FF2B5EF4-FFF2-40B4-BE49-F238E27FC236}">
                <a16:creationId xmlns:a16="http://schemas.microsoft.com/office/drawing/2014/main" id="{4E846887-2C9F-8978-A57E-E4026728BE40}"/>
              </a:ext>
            </a:extLst>
          </p:cNvPr>
          <p:cNvSpPr/>
          <p:nvPr/>
        </p:nvSpPr>
        <p:spPr>
          <a:xfrm>
            <a:off x="403741" y="879973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048DA4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38F46E-0E8D-5489-1E7C-AA1F0D5ABC3F}"/>
              </a:ext>
            </a:extLst>
          </p:cNvPr>
          <p:cNvSpPr txBox="1"/>
          <p:nvPr/>
        </p:nvSpPr>
        <p:spPr>
          <a:xfrm>
            <a:off x="426371" y="808238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445790A-8B20-F4D6-9B13-E7D1F75CCC01}"/>
              </a:ext>
            </a:extLst>
          </p:cNvPr>
          <p:cNvSpPr/>
          <p:nvPr/>
        </p:nvSpPr>
        <p:spPr>
          <a:xfrm>
            <a:off x="894312" y="879973"/>
            <a:ext cx="802925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Complete the sentences based on the conversation.</a:t>
            </a:r>
            <a:r>
              <a:rPr lang="en-US" sz="2800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dirty="0"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1F4B35F-9B92-FC30-F9EF-C413C44B7508}"/>
              </a:ext>
            </a:extLst>
          </p:cNvPr>
          <p:cNvSpPr txBox="1"/>
          <p:nvPr/>
        </p:nvSpPr>
        <p:spPr>
          <a:xfrm>
            <a:off x="7643317" y="1664507"/>
            <a:ext cx="117207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B050"/>
                </a:solidFill>
              </a:rPr>
              <a:t>wrote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E258DA0-8F9C-25BE-9EF4-2B4175543AF8}"/>
              </a:ext>
            </a:extLst>
          </p:cNvPr>
          <p:cNvSpPr txBox="1"/>
          <p:nvPr/>
        </p:nvSpPr>
        <p:spPr>
          <a:xfrm>
            <a:off x="3982520" y="2127828"/>
            <a:ext cx="238279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B050"/>
                </a:solidFill>
              </a:rPr>
              <a:t>was working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097CA6E-2172-A3C4-498E-D9D39E475823}"/>
              </a:ext>
            </a:extLst>
          </p:cNvPr>
          <p:cNvSpPr txBox="1"/>
          <p:nvPr/>
        </p:nvSpPr>
        <p:spPr>
          <a:xfrm>
            <a:off x="5457719" y="2568783"/>
            <a:ext cx="181519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B050"/>
                </a:solidFill>
              </a:rPr>
              <a:t>was killed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D16DE58-7503-54E6-0788-4EFDBE93BA72}"/>
              </a:ext>
            </a:extLst>
          </p:cNvPr>
          <p:cNvSpPr txBox="1"/>
          <p:nvPr/>
        </p:nvSpPr>
        <p:spPr>
          <a:xfrm>
            <a:off x="906035" y="3065440"/>
            <a:ext cx="336300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B050"/>
                </a:solidFill>
              </a:rPr>
              <a:t>was doing her duty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B024F2C-D6B0-8F87-30B3-A9012D82D3C9}"/>
              </a:ext>
            </a:extLst>
          </p:cNvPr>
          <p:cNvSpPr txBox="1"/>
          <p:nvPr/>
        </p:nvSpPr>
        <p:spPr>
          <a:xfrm>
            <a:off x="5060805" y="3489189"/>
            <a:ext cx="138688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B050"/>
                </a:solidFill>
              </a:rPr>
              <a:t> kept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7BEBB04-19F2-2014-98E7-7A7015748B8A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PRACTICE</a:t>
            </a:r>
          </a:p>
        </p:txBody>
      </p:sp>
    </p:spTree>
    <p:extLst>
      <p:ext uri="{BB962C8B-B14F-4D97-AF65-F5344CB8AC3E}">
        <p14:creationId xmlns:p14="http://schemas.microsoft.com/office/powerpoint/2010/main" val="1652723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PRODUCTION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445790A-8B20-F4D6-9B13-E7D1F75CCC01}"/>
              </a:ext>
            </a:extLst>
          </p:cNvPr>
          <p:cNvSpPr/>
          <p:nvPr/>
        </p:nvSpPr>
        <p:spPr>
          <a:xfrm>
            <a:off x="345399" y="729772"/>
            <a:ext cx="819694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kern="0" dirty="0">
                <a:effectLst/>
                <a:ea typeface="Times New Roman" panose="02020603050405020304" pitchFamily="18" charset="0"/>
              </a:rPr>
              <a:t>Design a poster to introduce the life events of Dang Thuy Tram.</a:t>
            </a:r>
            <a:r>
              <a:rPr lang="en-US" sz="3200" kern="0" dirty="0">
                <a:effectLst/>
                <a:ea typeface="Times New Roman" panose="02020603050405020304" pitchFamily="18" charset="0"/>
              </a:rPr>
              <a:t> </a:t>
            </a:r>
            <a:endParaRPr lang="en-US" sz="3200" b="1" dirty="0">
              <a:cs typeface="Arial" panose="020B0604020202020204" pitchFamily="34" charset="0"/>
            </a:endParaRPr>
          </a:p>
        </p:txBody>
      </p:sp>
      <p:pic>
        <p:nvPicPr>
          <p:cNvPr id="1026" name="Picture 2" descr="Sở Giáo Dục Và Đào Tạo Vĩnh Phúc">
            <a:extLst>
              <a:ext uri="{FF2B5EF4-FFF2-40B4-BE49-F238E27FC236}">
                <a16:creationId xmlns:a16="http://schemas.microsoft.com/office/drawing/2014/main" id="{411B411A-A6DE-6BF1-99DC-705E24F6F6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1009" y="1806990"/>
            <a:ext cx="3441981" cy="3075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05348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403741" y="879973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6371" y="808238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3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9688" y="809054"/>
            <a:ext cx="596028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FB7A97-2050-4E17-AB89-5199898D9829}"/>
              </a:ext>
            </a:extLst>
          </p:cNvPr>
          <p:cNvSpPr txBox="1"/>
          <p:nvPr/>
        </p:nvSpPr>
        <p:spPr>
          <a:xfrm>
            <a:off x="426371" y="1477626"/>
            <a:ext cx="8530059" cy="2970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What have you learnt today?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Some lexical items about 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a famous person’s life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Reading for specific information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Past simple and Past continuous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2B0EAB4-78BD-F7BA-E394-C2C18E24C899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37C64C-20A2-6617-FE38-50A2FD8817E7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2934437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AC5994-6BF9-AE41-AC48-5A10285266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4461" y="1722849"/>
            <a:ext cx="7512789" cy="2153228"/>
          </a:xfrm>
          <a:noFill/>
        </p:spPr>
        <p:txBody>
          <a:bodyPr anchor="t"/>
          <a:lstStyle/>
          <a:p>
            <a:pPr marL="361950" indent="-257175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200" dirty="0">
                <a:latin typeface="+mn-lt"/>
                <a:cs typeface="Arial" panose="020B0604020202020204" pitchFamily="34" charset="0"/>
              </a:rPr>
              <a:t>Do exercises in the workbook.</a:t>
            </a:r>
          </a:p>
          <a:p>
            <a:pPr marL="361950" indent="-257175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200" dirty="0">
                <a:latin typeface="+mn-lt"/>
                <a:cs typeface="Arial" panose="020B0604020202020204" pitchFamily="34" charset="0"/>
              </a:rPr>
              <a:t>Prepare for the project in Lesson 8.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604465" y="896700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048DA4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7095" y="824965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8" name="Rectangle 7"/>
          <p:cNvSpPr/>
          <p:nvPr/>
        </p:nvSpPr>
        <p:spPr>
          <a:xfrm>
            <a:off x="1004050" y="824965"/>
            <a:ext cx="3429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D0F36ED-74DE-0CFE-97FD-C71AA2DD16C3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51D2DB-E75B-D37D-4EDA-252D5D470B1A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12506575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64"/>
            <a:ext cx="9144000" cy="51435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95908B9-EDE1-2082-96AA-C408C5B7D2F3}"/>
              </a:ext>
            </a:extLst>
          </p:cNvPr>
          <p:cNvSpPr/>
          <p:nvPr/>
        </p:nvSpPr>
        <p:spPr>
          <a:xfrm>
            <a:off x="2234536" y="4559201"/>
            <a:ext cx="44082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Calibri" panose="020F0502020204030204" pitchFamily="34" charset="0"/>
              </a:rPr>
              <a:t>Website: </a:t>
            </a:r>
            <a:r>
              <a:rPr lang="en-US" sz="1200" b="1" i="1" dirty="0">
                <a:solidFill>
                  <a:srgbClr val="FFFFFF"/>
                </a:solidFill>
                <a:latin typeface="Calibri" panose="020F0502020204030204" pitchFamily="34" charset="0"/>
              </a:rPr>
              <a:t>hoclieu.vn</a:t>
            </a:r>
            <a:endParaRPr lang="en-US" sz="1200" dirty="0"/>
          </a:p>
          <a:p>
            <a:pPr algn="ctr"/>
            <a:r>
              <a:rPr lang="en-US" sz="1200" b="1" dirty="0" err="1">
                <a:solidFill>
                  <a:srgbClr val="FFFFFF"/>
                </a:solidFill>
                <a:latin typeface="Calibri" panose="020F0502020204030204" pitchFamily="34" charset="0"/>
              </a:rPr>
              <a:t>Fanpage</a:t>
            </a:r>
            <a:r>
              <a:rPr lang="en-US" sz="1200" b="1" dirty="0">
                <a:solidFill>
                  <a:srgbClr val="FFFFFF"/>
                </a:solidFill>
                <a:latin typeface="Calibri" panose="020F0502020204030204" pitchFamily="34" charset="0"/>
              </a:rPr>
              <a:t>: </a:t>
            </a:r>
            <a:r>
              <a:rPr lang="en-US" sz="1200" b="1" i="1" dirty="0">
                <a:solidFill>
                  <a:srgbClr val="FFFFFF"/>
                </a:solidFill>
                <a:latin typeface="Calibri" panose="020F0502020204030204" pitchFamily="34" charset="0"/>
              </a:rPr>
              <a:t>facebook.com/www.tienganhglobalsuccess.vn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21"/>
          <p:cNvSpPr/>
          <p:nvPr/>
        </p:nvSpPr>
        <p:spPr>
          <a:xfrm>
            <a:off x="1085927" y="867955"/>
            <a:ext cx="1503711" cy="491552"/>
          </a:xfrm>
          <a:prstGeom prst="roundRect">
            <a:avLst/>
          </a:prstGeom>
          <a:solidFill>
            <a:srgbClr val="6593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Gothic Std B" panose="020B0800000000000000" pitchFamily="34" charset="-128"/>
              </a:rPr>
              <a:t>WARM-UP</a:t>
            </a:r>
            <a:endParaRPr lang="en-GB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2299724" y="1674214"/>
            <a:ext cx="1557167" cy="491552"/>
          </a:xfrm>
          <a:prstGeom prst="roundRect">
            <a:avLst/>
          </a:prstGeom>
          <a:solidFill>
            <a:srgbClr val="6593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Gothic Std B" panose="020B0800000000000000" pitchFamily="34" charset="-128"/>
              </a:rPr>
              <a:t>PRESENTATION</a:t>
            </a:r>
            <a:endParaRPr lang="en-GB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dobe Gothic Std B" panose="020B0800000000000000" pitchFamily="34" charset="-128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035701" y="2567595"/>
            <a:ext cx="1557167" cy="532654"/>
          </a:xfrm>
          <a:prstGeom prst="roundRect">
            <a:avLst/>
          </a:prstGeom>
          <a:solidFill>
            <a:srgbClr val="6593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Gothic Std B" panose="020B0800000000000000" pitchFamily="34" charset="-128"/>
              </a:rPr>
              <a:t>PRACTICE</a:t>
            </a:r>
            <a:endParaRPr lang="en-GB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dobe Gothic Std B" panose="020B0800000000000000" pitchFamily="34" charset="-128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505771" y="860863"/>
            <a:ext cx="3659537" cy="524456"/>
          </a:xfrm>
          <a:prstGeom prst="rect">
            <a:avLst/>
          </a:prstGeom>
          <a:solidFill>
            <a:srgbClr val="D0D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kern="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Game: Who is this? 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505771" y="1594891"/>
            <a:ext cx="3659538" cy="524456"/>
          </a:xfrm>
          <a:prstGeom prst="rect">
            <a:avLst/>
          </a:prstGeom>
          <a:solidFill>
            <a:srgbClr val="D0D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Vocabulary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505771" y="2289191"/>
            <a:ext cx="3659539" cy="1120475"/>
          </a:xfrm>
          <a:prstGeom prst="rect">
            <a:avLst/>
          </a:prstGeom>
          <a:solidFill>
            <a:srgbClr val="D0D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6206" indent="-126206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1: Listen and read. </a:t>
            </a:r>
          </a:p>
          <a:p>
            <a:pPr marL="126206" indent="-126206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2: </a:t>
            </a:r>
            <a:r>
              <a:rPr lang="en-US" kern="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Circle the correct answer.</a:t>
            </a:r>
          </a:p>
          <a:p>
            <a:pPr marL="126206" indent="-126206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3: </a:t>
            </a:r>
            <a:r>
              <a:rPr lang="en-US" kern="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Find words and a phrase.</a:t>
            </a:r>
          </a:p>
          <a:p>
            <a:pPr marL="126206" indent="-126206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4: </a:t>
            </a:r>
            <a:r>
              <a:rPr lang="en-US" kern="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Complete the sentences.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8" name="Curved Connector 27"/>
          <p:cNvCxnSpPr>
            <a:stCxn id="22" idx="3"/>
            <a:endCxn id="23" idx="0"/>
          </p:cNvCxnSpPr>
          <p:nvPr/>
        </p:nvCxnSpPr>
        <p:spPr>
          <a:xfrm>
            <a:off x="2589638" y="1113731"/>
            <a:ext cx="488670" cy="560483"/>
          </a:xfrm>
          <a:prstGeom prst="curvedConnector2">
            <a:avLst/>
          </a:prstGeom>
          <a:ln w="38100">
            <a:solidFill>
              <a:srgbClr val="A493C6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9" name="Curved Connector 28"/>
          <p:cNvCxnSpPr>
            <a:stCxn id="23" idx="1"/>
            <a:endCxn id="24" idx="0"/>
          </p:cNvCxnSpPr>
          <p:nvPr/>
        </p:nvCxnSpPr>
        <p:spPr>
          <a:xfrm rot="10800000" flipV="1">
            <a:off x="1814286" y="1919989"/>
            <a:ext cx="485439" cy="647605"/>
          </a:xfrm>
          <a:prstGeom prst="curvedConnector2">
            <a:avLst/>
          </a:prstGeom>
          <a:ln w="38100">
            <a:solidFill>
              <a:srgbClr val="A493C6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2114318" y="3548257"/>
            <a:ext cx="1742573" cy="499612"/>
          </a:xfrm>
          <a:prstGeom prst="roundRect">
            <a:avLst/>
          </a:prstGeom>
          <a:solidFill>
            <a:srgbClr val="6593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Gothic Std B" panose="020B0800000000000000" pitchFamily="34" charset="-128"/>
              </a:rPr>
              <a:t>PRODUCTION</a:t>
            </a:r>
            <a:endParaRPr lang="en-GB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dobe Gothic Std B" panose="020B0800000000000000" pitchFamily="34" charset="-128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505770" y="4330718"/>
            <a:ext cx="3659537" cy="582268"/>
          </a:xfrm>
          <a:prstGeom prst="rect">
            <a:avLst/>
          </a:prstGeom>
          <a:solidFill>
            <a:srgbClr val="D0D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6206" indent="-126206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pPr marL="126206" indent="-126206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33" name="Curved Connector 32"/>
          <p:cNvCxnSpPr>
            <a:stCxn id="31" idx="1"/>
            <a:endCxn id="34" idx="0"/>
          </p:cNvCxnSpPr>
          <p:nvPr/>
        </p:nvCxnSpPr>
        <p:spPr>
          <a:xfrm rot="10800000" flipV="1">
            <a:off x="1845000" y="3798062"/>
            <a:ext cx="269318" cy="532655"/>
          </a:xfrm>
          <a:prstGeom prst="curvedConnector2">
            <a:avLst/>
          </a:prstGeom>
          <a:ln w="38100">
            <a:solidFill>
              <a:srgbClr val="A493C6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4" name="Rounded Rectangle 33"/>
          <p:cNvSpPr/>
          <p:nvPr/>
        </p:nvSpPr>
        <p:spPr>
          <a:xfrm>
            <a:off x="973713" y="4330718"/>
            <a:ext cx="1742573" cy="499612"/>
          </a:xfrm>
          <a:prstGeom prst="roundRect">
            <a:avLst/>
          </a:prstGeom>
          <a:solidFill>
            <a:srgbClr val="6593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Gothic Std B" panose="020B0800000000000000" pitchFamily="34" charset="-128"/>
              </a:rPr>
              <a:t>CONSOLIDATION</a:t>
            </a:r>
            <a:endParaRPr lang="en-GB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dobe Gothic Std B" panose="020B0800000000000000" pitchFamily="34" charset="-128"/>
            </a:endParaRPr>
          </a:p>
        </p:txBody>
      </p:sp>
      <p:cxnSp>
        <p:nvCxnSpPr>
          <p:cNvPr id="35" name="Curved Connector 34"/>
          <p:cNvCxnSpPr>
            <a:stCxn id="24" idx="3"/>
            <a:endCxn id="31" idx="0"/>
          </p:cNvCxnSpPr>
          <p:nvPr/>
        </p:nvCxnSpPr>
        <p:spPr>
          <a:xfrm>
            <a:off x="2592868" y="2833922"/>
            <a:ext cx="392737" cy="714335"/>
          </a:xfrm>
          <a:prstGeom prst="curvedConnector2">
            <a:avLst/>
          </a:prstGeom>
          <a:ln w="38100">
            <a:solidFill>
              <a:srgbClr val="A493C6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4505770" y="3583457"/>
            <a:ext cx="3659537" cy="499612"/>
          </a:xfrm>
          <a:prstGeom prst="rect">
            <a:avLst/>
          </a:prstGeom>
          <a:solidFill>
            <a:srgbClr val="D0D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-1270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Poster design</a:t>
            </a:r>
          </a:p>
        </p:txBody>
      </p:sp>
      <p:sp>
        <p:nvSpPr>
          <p:cNvPr id="44" name="Rectangle 43"/>
          <p:cNvSpPr/>
          <p:nvPr/>
        </p:nvSpPr>
        <p:spPr>
          <a:xfrm>
            <a:off x="4233064" y="230514"/>
            <a:ext cx="2256946" cy="338921"/>
          </a:xfrm>
          <a:prstGeom prst="rect">
            <a:avLst/>
          </a:prstGeom>
          <a:solidFill>
            <a:srgbClr val="E45983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UTM Facebook K&amp;T" panose="02040603050506020204" pitchFamily="18" charset="0"/>
              </a:rPr>
              <a:t>GETTING STARTED</a:t>
            </a:r>
          </a:p>
        </p:txBody>
      </p:sp>
      <p:sp>
        <p:nvSpPr>
          <p:cNvPr id="46" name="Rectangle 45"/>
          <p:cNvSpPr/>
          <p:nvPr/>
        </p:nvSpPr>
        <p:spPr>
          <a:xfrm>
            <a:off x="2692057" y="239901"/>
            <a:ext cx="1415556" cy="329534"/>
          </a:xfrm>
          <a:prstGeom prst="rect">
            <a:avLst/>
          </a:prstGeom>
          <a:solidFill>
            <a:srgbClr val="F7DA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 dirty="0">
                <a:solidFill>
                  <a:srgbClr val="E45983"/>
                </a:solidFill>
                <a:latin typeface="Bookman Old Style" pitchFamily="18" charset="0"/>
              </a:rPr>
              <a:t>LESSON I</a:t>
            </a:r>
          </a:p>
        </p:txBody>
      </p:sp>
    </p:spTree>
    <p:extLst>
      <p:ext uri="{BB962C8B-B14F-4D97-AF65-F5344CB8AC3E}">
        <p14:creationId xmlns:p14="http://schemas.microsoft.com/office/powerpoint/2010/main" val="3608329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347BE1-BE97-0948-FE52-A3A8DACCC338}"/>
              </a:ext>
            </a:extLst>
          </p:cNvPr>
          <p:cNvSpPr txBox="1"/>
          <p:nvPr/>
        </p:nvSpPr>
        <p:spPr>
          <a:xfrm>
            <a:off x="2237015" y="2280947"/>
            <a:ext cx="513533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Game: Who is this? </a:t>
            </a:r>
            <a:endParaRPr lang="en-US" sz="4400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09853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347BE1-BE97-0948-FE52-A3A8DACCC338}"/>
              </a:ext>
            </a:extLst>
          </p:cNvPr>
          <p:cNvSpPr txBox="1"/>
          <p:nvPr/>
        </p:nvSpPr>
        <p:spPr>
          <a:xfrm>
            <a:off x="2163536" y="646743"/>
            <a:ext cx="513533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Rules</a:t>
            </a:r>
            <a:endParaRPr lang="en-US" sz="4400" dirty="0"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2CDDD58-11F2-DAAC-B9FA-477BF411BC51}"/>
              </a:ext>
            </a:extLst>
          </p:cNvPr>
          <p:cNvSpPr txBox="1"/>
          <p:nvPr/>
        </p:nvSpPr>
        <p:spPr>
          <a:xfrm>
            <a:off x="495811" y="1231518"/>
            <a:ext cx="8470785" cy="3775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-1270">
              <a:spcBef>
                <a:spcPts val="200"/>
              </a:spcBef>
              <a:spcAft>
                <a:spcPts val="20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- Work in two teams.</a:t>
            </a:r>
            <a:endParaRPr lang="en-US" sz="24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-1270">
              <a:spcBef>
                <a:spcPts val="200"/>
              </a:spcBef>
              <a:spcAft>
                <a:spcPts val="20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- There are 7 pictures of 7 famous people.</a:t>
            </a:r>
            <a:endParaRPr lang="en-US" sz="24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-1270">
              <a:spcBef>
                <a:spcPts val="200"/>
              </a:spcBef>
              <a:spcAft>
                <a:spcPts val="20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Only one student from each </a:t>
            </a: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group sees a picture. </a:t>
            </a:r>
          </a:p>
          <a:p>
            <a:pPr marL="0" marR="0" indent="-1270">
              <a:spcBef>
                <a:spcPts val="200"/>
              </a:spcBef>
              <a:spcAft>
                <a:spcPts val="200"/>
              </a:spcAft>
            </a:pPr>
            <a:r>
              <a:rPr lang="en-US" sz="24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Use your own words to describe the person.</a:t>
            </a:r>
          </a:p>
          <a:p>
            <a:pPr marL="0" marR="0" indent="-1270">
              <a:spcBef>
                <a:spcPts val="200"/>
              </a:spcBef>
              <a:spcAft>
                <a:spcPts val="200"/>
              </a:spcAft>
            </a:pPr>
            <a:r>
              <a:rPr lang="en-US" sz="24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Others guess the famous person’s name.</a:t>
            </a:r>
            <a:endParaRPr lang="en-US" sz="24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-1270">
              <a:spcBef>
                <a:spcPts val="200"/>
              </a:spcBef>
              <a:spcAft>
                <a:spcPts val="20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+ If the answer is correct </a:t>
            </a: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one point for your team.</a:t>
            </a:r>
            <a:endParaRPr lang="en-US" sz="24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-1270">
              <a:spcBef>
                <a:spcPts val="200"/>
              </a:spcBef>
              <a:spcAft>
                <a:spcPts val="20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+ If the answer is incorrect </a:t>
            </a: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the chance to answer is transferred to the other team.</a:t>
            </a:r>
            <a:endParaRPr lang="en-US" sz="24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-1270">
              <a:spcBef>
                <a:spcPts val="200"/>
              </a:spcBef>
              <a:spcAft>
                <a:spcPts val="20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+ The team having more points is the winner of the game.</a:t>
            </a:r>
            <a:endParaRPr lang="en-US" sz="24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00552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347BE1-BE97-0948-FE52-A3A8DACCC338}"/>
              </a:ext>
            </a:extLst>
          </p:cNvPr>
          <p:cNvSpPr txBox="1"/>
          <p:nvPr/>
        </p:nvSpPr>
        <p:spPr>
          <a:xfrm>
            <a:off x="4090306" y="2324168"/>
            <a:ext cx="505369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/>
              <a:t>Barack Obama</a:t>
            </a:r>
            <a:endParaRPr lang="en-US" sz="8800" b="1" dirty="0"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17B86D-FCA4-92B0-501E-BD0C91A506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4877" y="761362"/>
            <a:ext cx="3184230" cy="4182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853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347BE1-BE97-0948-FE52-A3A8DACCC338}"/>
              </a:ext>
            </a:extLst>
          </p:cNvPr>
          <p:cNvSpPr txBox="1"/>
          <p:nvPr/>
        </p:nvSpPr>
        <p:spPr>
          <a:xfrm>
            <a:off x="3694713" y="2287556"/>
            <a:ext cx="494677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/>
              <a:t>Dang Thuy Tram</a:t>
            </a:r>
            <a:endParaRPr lang="en-US" sz="8000" b="1" dirty="0">
              <a:cs typeface="Times New Roman" panose="02020603050405020304" pitchFamily="18" charset="0"/>
            </a:endParaRPr>
          </a:p>
        </p:txBody>
      </p:sp>
      <p:pic>
        <p:nvPicPr>
          <p:cNvPr id="4" name="Picture 3" descr="Liệt sĩ – Bác sĩ Đặng Thùy Trâm: Sáng mãi ngọn lửa tuổi hai mươi">
            <a:extLst>
              <a:ext uri="{FF2B5EF4-FFF2-40B4-BE49-F238E27FC236}">
                <a16:creationId xmlns:a16="http://schemas.microsoft.com/office/drawing/2014/main" id="{C27DF0FE-40A8-858B-B2FF-D278F1D681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148" y="844884"/>
            <a:ext cx="2922565" cy="41750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02854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347BE1-BE97-0948-FE52-A3A8DACCC338}"/>
              </a:ext>
            </a:extLst>
          </p:cNvPr>
          <p:cNvSpPr txBox="1"/>
          <p:nvPr/>
        </p:nvSpPr>
        <p:spPr>
          <a:xfrm>
            <a:off x="157738" y="2217807"/>
            <a:ext cx="404998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/>
              <a:t>Steve Jobs</a:t>
            </a:r>
            <a:endParaRPr lang="en-US" sz="8000" b="1" dirty="0"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4E906A1-5389-B42E-4493-D17CECA2A9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6278" y="740527"/>
            <a:ext cx="3856029" cy="4128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619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347BE1-BE97-0948-FE52-A3A8DACCC338}"/>
              </a:ext>
            </a:extLst>
          </p:cNvPr>
          <p:cNvSpPr txBox="1"/>
          <p:nvPr/>
        </p:nvSpPr>
        <p:spPr>
          <a:xfrm>
            <a:off x="426168" y="2431073"/>
            <a:ext cx="419186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/>
              <a:t>Nelson Mandela</a:t>
            </a:r>
            <a:endParaRPr lang="en-US" sz="8800" b="1" dirty="0"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6B31CC-554F-99E7-6AF3-D2E9236D74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1665" y="824046"/>
            <a:ext cx="3673398" cy="4148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763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1686</TotalTime>
  <Words>742</Words>
  <Application>Microsoft Office PowerPoint</Application>
  <PresentationFormat>On-screen Show (16:9)</PresentationFormat>
  <Paragraphs>146</Paragraphs>
  <Slides>26</Slides>
  <Notes>7</Notes>
  <HiddenSlides>0</HiddenSlides>
  <MMClips>6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7" baseType="lpstr">
      <vt:lpstr>Adobe Gothic Std B</vt:lpstr>
      <vt:lpstr>Arial</vt:lpstr>
      <vt:lpstr>Bookman Old Style</vt:lpstr>
      <vt:lpstr>Calibri</vt:lpstr>
      <vt:lpstr>Calibri Light</vt:lpstr>
      <vt:lpstr>Montserrat Medium</vt:lpstr>
      <vt:lpstr>Myriad Pro</vt:lpstr>
      <vt:lpstr>Times New Roman</vt:lpstr>
      <vt:lpstr>UTM Facebook K&amp;T</vt:lpstr>
      <vt:lpstr>UTMFacebookK&amp;TBold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QuynhAnh-NgoaiNgu</cp:lastModifiedBy>
  <cp:revision>71</cp:revision>
  <dcterms:created xsi:type="dcterms:W3CDTF">2020-12-09T02:04:09Z</dcterms:created>
  <dcterms:modified xsi:type="dcterms:W3CDTF">2024-04-02T02:52:27Z</dcterms:modified>
</cp:coreProperties>
</file>