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54"/>
  </p:notesMasterIdLst>
  <p:sldIdLst>
    <p:sldId id="321" r:id="rId3"/>
    <p:sldId id="257" r:id="rId4"/>
    <p:sldId id="322" r:id="rId5"/>
    <p:sldId id="266" r:id="rId6"/>
    <p:sldId id="258" r:id="rId7"/>
    <p:sldId id="323" r:id="rId8"/>
    <p:sldId id="324" r:id="rId9"/>
    <p:sldId id="261" r:id="rId10"/>
    <p:sldId id="267" r:id="rId11"/>
    <p:sldId id="325" r:id="rId12"/>
    <p:sldId id="328" r:id="rId13"/>
    <p:sldId id="327" r:id="rId14"/>
    <p:sldId id="329" r:id="rId15"/>
    <p:sldId id="330" r:id="rId16"/>
    <p:sldId id="338" r:id="rId17"/>
    <p:sldId id="332" r:id="rId18"/>
    <p:sldId id="334" r:id="rId19"/>
    <p:sldId id="339" r:id="rId20"/>
    <p:sldId id="335" r:id="rId21"/>
    <p:sldId id="336" r:id="rId22"/>
    <p:sldId id="341" r:id="rId23"/>
    <p:sldId id="337" r:id="rId24"/>
    <p:sldId id="342" r:id="rId25"/>
    <p:sldId id="348" r:id="rId26"/>
    <p:sldId id="343" r:id="rId27"/>
    <p:sldId id="344" r:id="rId28"/>
    <p:sldId id="346" r:id="rId29"/>
    <p:sldId id="349" r:id="rId30"/>
    <p:sldId id="351" r:id="rId31"/>
    <p:sldId id="352" r:id="rId32"/>
    <p:sldId id="353" r:id="rId33"/>
    <p:sldId id="354" r:id="rId34"/>
    <p:sldId id="355" r:id="rId35"/>
    <p:sldId id="356" r:id="rId36"/>
    <p:sldId id="357" r:id="rId37"/>
    <p:sldId id="358" r:id="rId38"/>
    <p:sldId id="362" r:id="rId39"/>
    <p:sldId id="260" r:id="rId40"/>
    <p:sldId id="262" r:id="rId41"/>
    <p:sldId id="363" r:id="rId42"/>
    <p:sldId id="364" r:id="rId43"/>
    <p:sldId id="367" r:id="rId44"/>
    <p:sldId id="365" r:id="rId45"/>
    <p:sldId id="368" r:id="rId46"/>
    <p:sldId id="369" r:id="rId47"/>
    <p:sldId id="370" r:id="rId48"/>
    <p:sldId id="371" r:id="rId49"/>
    <p:sldId id="373" r:id="rId50"/>
    <p:sldId id="375" r:id="rId51"/>
    <p:sldId id="376" r:id="rId52"/>
    <p:sldId id="366" r:id="rId53"/>
  </p:sldIdLst>
  <p:sldSz cx="9144000" cy="5143500" type="screen16x9"/>
  <p:notesSz cx="6858000" cy="9144000"/>
  <p:embeddedFontLst>
    <p:embeddedFont>
      <p:font typeface="Cambria Math" panose="02040503050406030204" pitchFamily="18" charset="0"/>
      <p:regular r:id="rId55"/>
    </p:embeddedFont>
    <p:embeddedFont>
      <p:font typeface="Lexend Medium" panose="020B0604020202020204" charset="0"/>
      <p:regular r:id="rId56"/>
      <p:bold r:id="rId57"/>
    </p:embeddedFont>
    <p:embeddedFont>
      <p:font typeface="Merriweather Sans" pitchFamily="2" charset="0"/>
      <p:regular r:id="rId58"/>
      <p:bold r:id="rId59"/>
      <p:italic r:id="rId60"/>
      <p:boldItalic r:id="rId61"/>
    </p:embeddedFont>
    <p:embeddedFont>
      <p:font typeface="Nunito" panose="020F0502020204030204"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CFAF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32DCED-1590-4154-9D4A-24ECD52398CE}">
  <a:tblStyle styleId="{EA32DCED-1590-4154-9D4A-24ECD52398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4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35b2af2fa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35b2af2fa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05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86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95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92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135e01c9e51_0_1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135e01c9e51_0_1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18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35b2af2f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35b2af2f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662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35b2af2f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35b2af2f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09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35e01c9e51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35e01c9e51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567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35e01c9e51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35e01c9e51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08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g135e01c9e51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9" name="Google Shape;1779;g135e01c9e51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84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58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35b2af2fa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35b2af2fa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849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3279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96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500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426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849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431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967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135e01c9e51_0_1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135e01c9e51_0_1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3838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các cuốn sách để mở câu hỏi, bấm nút mũi tên để kết thúc trò chơi.</a:t>
            </a:r>
            <a:endParaRPr/>
          </a:p>
        </p:txBody>
      </p:sp>
    </p:spTree>
    <p:extLst>
      <p:ext uri="{BB962C8B-B14F-4D97-AF65-F5344CB8AC3E}">
        <p14:creationId xmlns:p14="http://schemas.microsoft.com/office/powerpoint/2010/main" val="362888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135e01c9e51_0_1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135e01c9e51_0_1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61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US"/>
          </a:p>
        </p:txBody>
      </p:sp>
    </p:spTree>
    <p:extLst>
      <p:ext uri="{BB962C8B-B14F-4D97-AF65-F5344CB8AC3E}">
        <p14:creationId xmlns:p14="http://schemas.microsoft.com/office/powerpoint/2010/main" val="766021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US"/>
          </a:p>
        </p:txBody>
      </p:sp>
    </p:spTree>
    <p:extLst>
      <p:ext uri="{BB962C8B-B14F-4D97-AF65-F5344CB8AC3E}">
        <p14:creationId xmlns:p14="http://schemas.microsoft.com/office/powerpoint/2010/main" val="1976741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US"/>
          </a:p>
        </p:txBody>
      </p:sp>
    </p:spTree>
    <p:extLst>
      <p:ext uri="{BB962C8B-B14F-4D97-AF65-F5344CB8AC3E}">
        <p14:creationId xmlns:p14="http://schemas.microsoft.com/office/powerpoint/2010/main" val="2453768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US"/>
          </a:p>
        </p:txBody>
      </p:sp>
    </p:spTree>
    <p:extLst>
      <p:ext uri="{BB962C8B-B14F-4D97-AF65-F5344CB8AC3E}">
        <p14:creationId xmlns:p14="http://schemas.microsoft.com/office/powerpoint/2010/main" val="3056472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 hỏi.</a:t>
            </a:r>
            <a:endParaRPr lang="en-US"/>
          </a:p>
        </p:txBody>
      </p:sp>
    </p:spTree>
    <p:extLst>
      <p:ext uri="{BB962C8B-B14F-4D97-AF65-F5344CB8AC3E}">
        <p14:creationId xmlns:p14="http://schemas.microsoft.com/office/powerpoint/2010/main" val="3907626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
        <p:cNvGrpSpPr/>
        <p:nvPr/>
      </p:nvGrpSpPr>
      <p:grpSpPr>
        <a:xfrm>
          <a:off x="0" y="0"/>
          <a:ext cx="0" cy="0"/>
          <a:chOff x="0" y="0"/>
          <a:chExt cx="0" cy="0"/>
        </a:xfrm>
      </p:grpSpPr>
      <p:sp>
        <p:nvSpPr>
          <p:cNvPr id="2698" name="Google Shape;2698;g1530717f9dd_2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9" name="Google Shape;2699;g1530717f9dd_2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019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35e01c9e51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35e01c9e51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829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35e01c9e51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35e01c9e51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860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135b2af2fa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135b2af2fa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135e01c9e51_0_1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135e01c9e51_0_1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487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288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135e01c9e51_0_1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135e01c9e51_0_1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786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917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394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096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388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0478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712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42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35b2af2f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35b2af2f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35e01c9e5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35e01c9e5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4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35e01c9e51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35e01c9e51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69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35b2af2f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35b2af2f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96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35e01c9e51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35e01c9e51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18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5b2af2fa0_0_4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35b2af2fa0_0_4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35e01c9e51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35e01c9e51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
          <p:cNvSpPr/>
          <p:nvPr/>
        </p:nvSpPr>
        <p:spPr>
          <a:xfrm>
            <a:off x="139302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569825" y="141321"/>
            <a:ext cx="1086000" cy="336000"/>
          </a:xfrm>
          <a:prstGeom prst="rect">
            <a:avLst/>
          </a:prstGeom>
          <a:solidFill>
            <a:schemeClr val="accent3"/>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745713"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922050"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09837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3"/>
          <p:cNvGrpSpPr/>
          <p:nvPr/>
        </p:nvGrpSpPr>
        <p:grpSpPr>
          <a:xfrm>
            <a:off x="457046" y="462250"/>
            <a:ext cx="8206154" cy="4219025"/>
            <a:chOff x="457046" y="462250"/>
            <a:chExt cx="8206154" cy="4219025"/>
          </a:xfrm>
        </p:grpSpPr>
        <p:grpSp>
          <p:nvGrpSpPr>
            <p:cNvPr id="42" name="Google Shape;42;p3"/>
            <p:cNvGrpSpPr/>
            <p:nvPr/>
          </p:nvGrpSpPr>
          <p:grpSpPr>
            <a:xfrm>
              <a:off x="457046" y="462250"/>
              <a:ext cx="8206154" cy="4219025"/>
              <a:chOff x="457046" y="462250"/>
              <a:chExt cx="8206154" cy="4219025"/>
            </a:xfrm>
          </p:grpSpPr>
          <p:sp>
            <p:nvSpPr>
              <p:cNvPr id="43" name="Google Shape;43;p3"/>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3"/>
              <p:cNvGrpSpPr/>
              <p:nvPr/>
            </p:nvGrpSpPr>
            <p:grpSpPr>
              <a:xfrm>
                <a:off x="457046" y="862471"/>
                <a:ext cx="478684" cy="3418736"/>
                <a:chOff x="604488" y="924325"/>
                <a:chExt cx="461337" cy="3294850"/>
              </a:xfrm>
            </p:grpSpPr>
            <p:sp>
              <p:nvSpPr>
                <p:cNvPr id="47" name="Google Shape;47;p3"/>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3"/>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49" name="Google Shape;49;p3"/>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3"/>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1" name="Google Shape;51;p3"/>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52;p3"/>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3" name="Google Shape;53;p3"/>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3"/>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5" name="Google Shape;55;p3"/>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3"/>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7" name="Google Shape;57;p3"/>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 name="Google Shape;58;p3"/>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9" name="Google Shape;59;p3"/>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60;p3"/>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61" name="Google Shape;61;p3"/>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 name="Google Shape;62;p3"/>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grpSp>
          <p:nvGrpSpPr>
            <p:cNvPr id="63" name="Google Shape;63;p3"/>
            <p:cNvGrpSpPr/>
            <p:nvPr/>
          </p:nvGrpSpPr>
          <p:grpSpPr>
            <a:xfrm>
              <a:off x="1210604" y="1351676"/>
              <a:ext cx="6704064" cy="2802776"/>
              <a:chOff x="1218700" y="1487020"/>
              <a:chExt cx="6180000" cy="2701211"/>
            </a:xfrm>
          </p:grpSpPr>
          <p:cxnSp>
            <p:nvCxnSpPr>
              <p:cNvPr id="64" name="Google Shape;64;p3"/>
              <p:cNvCxnSpPr/>
              <p:nvPr/>
            </p:nvCxnSpPr>
            <p:spPr>
              <a:xfrm>
                <a:off x="1218700" y="1487020"/>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65" name="Google Shape;65;p3"/>
              <p:cNvCxnSpPr/>
              <p:nvPr/>
            </p:nvCxnSpPr>
            <p:spPr>
              <a:xfrm>
                <a:off x="1218700" y="164591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66" name="Google Shape;66;p3"/>
              <p:cNvCxnSpPr/>
              <p:nvPr/>
            </p:nvCxnSpPr>
            <p:spPr>
              <a:xfrm>
                <a:off x="1218700" y="180480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67" name="Google Shape;67;p3"/>
              <p:cNvCxnSpPr/>
              <p:nvPr/>
            </p:nvCxnSpPr>
            <p:spPr>
              <a:xfrm>
                <a:off x="1218700" y="196370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68" name="Google Shape;68;p3"/>
              <p:cNvCxnSpPr/>
              <p:nvPr/>
            </p:nvCxnSpPr>
            <p:spPr>
              <a:xfrm>
                <a:off x="1218700" y="212259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218700" y="228149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218700" y="244038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218700" y="259928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218700" y="275817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218700" y="291707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a:off x="1218700" y="307596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a:off x="1218700" y="323486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a:off x="1218700" y="339375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a:off x="1218700" y="355265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a:off x="1218700" y="371154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a:off x="1218700" y="387044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a:off x="1218700" y="402933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a:off x="1218700" y="4188230"/>
                <a:ext cx="6180000" cy="0"/>
              </a:xfrm>
              <a:prstGeom prst="straightConnector1">
                <a:avLst/>
              </a:prstGeom>
              <a:noFill/>
              <a:ln w="9525" cap="flat" cmpd="sng">
                <a:solidFill>
                  <a:schemeClr val="lt1"/>
                </a:solidFill>
                <a:prstDash val="solid"/>
                <a:round/>
                <a:headEnd type="none" w="med" len="med"/>
                <a:tailEnd type="none" w="med" len="med"/>
              </a:ln>
            </p:spPr>
          </p:cxnSp>
        </p:grpSp>
      </p:grpSp>
      <p:sp>
        <p:nvSpPr>
          <p:cNvPr id="82" name="Google Shape;82;p3"/>
          <p:cNvSpPr txBox="1">
            <a:spLocks noGrp="1"/>
          </p:cNvSpPr>
          <p:nvPr>
            <p:ph type="title"/>
          </p:nvPr>
        </p:nvSpPr>
        <p:spPr>
          <a:xfrm>
            <a:off x="4593613" y="1776313"/>
            <a:ext cx="2684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3" name="Google Shape;83;p3"/>
          <p:cNvSpPr txBox="1">
            <a:spLocks noGrp="1"/>
          </p:cNvSpPr>
          <p:nvPr>
            <p:ph type="title" idx="2" hasCustomPrompt="1"/>
          </p:nvPr>
        </p:nvSpPr>
        <p:spPr>
          <a:xfrm>
            <a:off x="1866288" y="1590000"/>
            <a:ext cx="2336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4" name="Google Shape;84;p3"/>
          <p:cNvSpPr txBox="1">
            <a:spLocks noGrp="1"/>
          </p:cNvSpPr>
          <p:nvPr>
            <p:ph type="subTitle" idx="1"/>
          </p:nvPr>
        </p:nvSpPr>
        <p:spPr>
          <a:xfrm>
            <a:off x="4593613" y="2655888"/>
            <a:ext cx="2684100" cy="711300"/>
          </a:xfrm>
          <a:prstGeom prst="rect">
            <a:avLst/>
          </a:prstGeom>
        </p:spPr>
        <p:txBody>
          <a:bodyPr spcFirstLastPara="1" wrap="square" lIns="91425" tIns="91425" rIns="91425" bIns="91425"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3">
  <p:cSld name="CAPTION_ONLY_3">
    <p:bg>
      <p:bgPr>
        <a:solidFill>
          <a:schemeClr val="accent3"/>
        </a:solidFill>
        <a:effectLst/>
      </p:bgPr>
    </p:bg>
    <p:spTree>
      <p:nvGrpSpPr>
        <p:cNvPr id="1" name="Shape 843"/>
        <p:cNvGrpSpPr/>
        <p:nvPr/>
      </p:nvGrpSpPr>
      <p:grpSpPr>
        <a:xfrm>
          <a:off x="0" y="0"/>
          <a:ext cx="0" cy="0"/>
          <a:chOff x="0" y="0"/>
          <a:chExt cx="0" cy="0"/>
        </a:xfrm>
      </p:grpSpPr>
      <p:grpSp>
        <p:nvGrpSpPr>
          <p:cNvPr id="844" name="Google Shape;844;p20"/>
          <p:cNvGrpSpPr/>
          <p:nvPr/>
        </p:nvGrpSpPr>
        <p:grpSpPr>
          <a:xfrm>
            <a:off x="457046" y="462250"/>
            <a:ext cx="8206154" cy="4219025"/>
            <a:chOff x="457046" y="462250"/>
            <a:chExt cx="8206154" cy="4219025"/>
          </a:xfrm>
        </p:grpSpPr>
        <p:grpSp>
          <p:nvGrpSpPr>
            <p:cNvPr id="845" name="Google Shape;845;p20"/>
            <p:cNvGrpSpPr/>
            <p:nvPr/>
          </p:nvGrpSpPr>
          <p:grpSpPr>
            <a:xfrm>
              <a:off x="457046" y="462250"/>
              <a:ext cx="8206154" cy="4219025"/>
              <a:chOff x="457046" y="462250"/>
              <a:chExt cx="8206154" cy="4219025"/>
            </a:xfrm>
          </p:grpSpPr>
          <p:sp>
            <p:nvSpPr>
              <p:cNvPr id="846" name="Google Shape;846;p20"/>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9" name="Google Shape;849;p20"/>
              <p:cNvGrpSpPr/>
              <p:nvPr/>
            </p:nvGrpSpPr>
            <p:grpSpPr>
              <a:xfrm>
                <a:off x="457046" y="862471"/>
                <a:ext cx="478684" cy="3418736"/>
                <a:chOff x="604488" y="924325"/>
                <a:chExt cx="461337" cy="3294850"/>
              </a:xfrm>
            </p:grpSpPr>
            <p:sp>
              <p:nvSpPr>
                <p:cNvPr id="850" name="Google Shape;850;p20"/>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1" name="Google Shape;851;p20"/>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52" name="Google Shape;852;p20"/>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3" name="Google Shape;853;p20"/>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54" name="Google Shape;854;p20"/>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5" name="Google Shape;855;p20"/>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56" name="Google Shape;856;p20"/>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7" name="Google Shape;857;p20"/>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58" name="Google Shape;858;p20"/>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9" name="Google Shape;859;p20"/>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60" name="Google Shape;860;p20"/>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1" name="Google Shape;861;p20"/>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62" name="Google Shape;862;p20"/>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3" name="Google Shape;863;p20"/>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64" name="Google Shape;864;p20"/>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5" name="Google Shape;865;p20"/>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grpSp>
          <p:nvGrpSpPr>
            <p:cNvPr id="866" name="Google Shape;866;p20"/>
            <p:cNvGrpSpPr/>
            <p:nvPr/>
          </p:nvGrpSpPr>
          <p:grpSpPr>
            <a:xfrm>
              <a:off x="1210604" y="1351676"/>
              <a:ext cx="6704064" cy="2802776"/>
              <a:chOff x="1218700" y="1487020"/>
              <a:chExt cx="6180000" cy="2701211"/>
            </a:xfrm>
          </p:grpSpPr>
          <p:cxnSp>
            <p:nvCxnSpPr>
              <p:cNvPr id="867" name="Google Shape;867;p20"/>
              <p:cNvCxnSpPr/>
              <p:nvPr/>
            </p:nvCxnSpPr>
            <p:spPr>
              <a:xfrm>
                <a:off x="1218700" y="1487020"/>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68" name="Google Shape;868;p20"/>
              <p:cNvCxnSpPr/>
              <p:nvPr/>
            </p:nvCxnSpPr>
            <p:spPr>
              <a:xfrm>
                <a:off x="1218700" y="164591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69" name="Google Shape;869;p20"/>
              <p:cNvCxnSpPr/>
              <p:nvPr/>
            </p:nvCxnSpPr>
            <p:spPr>
              <a:xfrm>
                <a:off x="1218700" y="180480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0" name="Google Shape;870;p20"/>
              <p:cNvCxnSpPr/>
              <p:nvPr/>
            </p:nvCxnSpPr>
            <p:spPr>
              <a:xfrm>
                <a:off x="1218700" y="196370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1" name="Google Shape;871;p20"/>
              <p:cNvCxnSpPr/>
              <p:nvPr/>
            </p:nvCxnSpPr>
            <p:spPr>
              <a:xfrm>
                <a:off x="1218700" y="212259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2" name="Google Shape;872;p20"/>
              <p:cNvCxnSpPr/>
              <p:nvPr/>
            </p:nvCxnSpPr>
            <p:spPr>
              <a:xfrm>
                <a:off x="1218700" y="228149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3" name="Google Shape;873;p20"/>
              <p:cNvCxnSpPr/>
              <p:nvPr/>
            </p:nvCxnSpPr>
            <p:spPr>
              <a:xfrm>
                <a:off x="1218700" y="244038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4" name="Google Shape;874;p20"/>
              <p:cNvCxnSpPr/>
              <p:nvPr/>
            </p:nvCxnSpPr>
            <p:spPr>
              <a:xfrm>
                <a:off x="1218700" y="259928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5" name="Google Shape;875;p20"/>
              <p:cNvCxnSpPr/>
              <p:nvPr/>
            </p:nvCxnSpPr>
            <p:spPr>
              <a:xfrm>
                <a:off x="1218700" y="275817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6" name="Google Shape;876;p20"/>
              <p:cNvCxnSpPr/>
              <p:nvPr/>
            </p:nvCxnSpPr>
            <p:spPr>
              <a:xfrm>
                <a:off x="1218700" y="291707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7" name="Google Shape;877;p20"/>
              <p:cNvCxnSpPr/>
              <p:nvPr/>
            </p:nvCxnSpPr>
            <p:spPr>
              <a:xfrm>
                <a:off x="1218700" y="307596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8" name="Google Shape;878;p20"/>
              <p:cNvCxnSpPr/>
              <p:nvPr/>
            </p:nvCxnSpPr>
            <p:spPr>
              <a:xfrm>
                <a:off x="1218700" y="323486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79" name="Google Shape;879;p20"/>
              <p:cNvCxnSpPr/>
              <p:nvPr/>
            </p:nvCxnSpPr>
            <p:spPr>
              <a:xfrm>
                <a:off x="1218700" y="339375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80" name="Google Shape;880;p20"/>
              <p:cNvCxnSpPr/>
              <p:nvPr/>
            </p:nvCxnSpPr>
            <p:spPr>
              <a:xfrm>
                <a:off x="1218700" y="355265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81" name="Google Shape;881;p20"/>
              <p:cNvCxnSpPr/>
              <p:nvPr/>
            </p:nvCxnSpPr>
            <p:spPr>
              <a:xfrm>
                <a:off x="1218700" y="371154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82" name="Google Shape;882;p20"/>
              <p:cNvCxnSpPr/>
              <p:nvPr/>
            </p:nvCxnSpPr>
            <p:spPr>
              <a:xfrm>
                <a:off x="1218700" y="387044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83" name="Google Shape;883;p20"/>
              <p:cNvCxnSpPr/>
              <p:nvPr/>
            </p:nvCxnSpPr>
            <p:spPr>
              <a:xfrm>
                <a:off x="1218700" y="402933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884" name="Google Shape;884;p20"/>
              <p:cNvCxnSpPr/>
              <p:nvPr/>
            </p:nvCxnSpPr>
            <p:spPr>
              <a:xfrm>
                <a:off x="1218700" y="4188230"/>
                <a:ext cx="6180000" cy="0"/>
              </a:xfrm>
              <a:prstGeom prst="straightConnector1">
                <a:avLst/>
              </a:prstGeom>
              <a:noFill/>
              <a:ln w="9525" cap="flat" cmpd="sng">
                <a:solidFill>
                  <a:schemeClr val="lt1"/>
                </a:solidFill>
                <a:prstDash val="solid"/>
                <a:round/>
                <a:headEnd type="none" w="med" len="med"/>
                <a:tailEnd type="none" w="med" len="med"/>
              </a:ln>
            </p:spPr>
          </p:cxnSp>
        </p:grpSp>
      </p:grpSp>
      <p:sp>
        <p:nvSpPr>
          <p:cNvPr id="885" name="Google Shape;885;p20"/>
          <p:cNvSpPr txBox="1">
            <a:spLocks noGrp="1"/>
          </p:cNvSpPr>
          <p:nvPr>
            <p:ph type="body" idx="1"/>
          </p:nvPr>
        </p:nvSpPr>
        <p:spPr>
          <a:xfrm>
            <a:off x="1218525" y="1095575"/>
            <a:ext cx="1398300" cy="7872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1600"/>
              <a:buFont typeface="Lexend Medium"/>
              <a:buNone/>
              <a:defRPr sz="1800">
                <a:latin typeface="Lexend Medium"/>
                <a:ea typeface="Lexend Medium"/>
                <a:cs typeface="Lexend Medium"/>
                <a:sym typeface="Lexend Medium"/>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
    <p:spTree>
      <p:nvGrpSpPr>
        <p:cNvPr id="1" name="Shape 1566"/>
        <p:cNvGrpSpPr/>
        <p:nvPr/>
      </p:nvGrpSpPr>
      <p:grpSpPr>
        <a:xfrm>
          <a:off x="0" y="0"/>
          <a:ext cx="0" cy="0"/>
          <a:chOff x="0" y="0"/>
          <a:chExt cx="0" cy="0"/>
        </a:xfrm>
      </p:grpSpPr>
      <p:grpSp>
        <p:nvGrpSpPr>
          <p:cNvPr id="1567" name="Google Shape;1567;p36"/>
          <p:cNvGrpSpPr/>
          <p:nvPr/>
        </p:nvGrpSpPr>
        <p:grpSpPr>
          <a:xfrm>
            <a:off x="457046" y="462250"/>
            <a:ext cx="8206154" cy="4219025"/>
            <a:chOff x="457046" y="462250"/>
            <a:chExt cx="8206154" cy="4219025"/>
          </a:xfrm>
        </p:grpSpPr>
        <p:sp>
          <p:nvSpPr>
            <p:cNvPr id="1568" name="Google Shape;1568;p36"/>
            <p:cNvSpPr/>
            <p:nvPr/>
          </p:nvSpPr>
          <p:spPr>
            <a:xfrm rot="5400000">
              <a:off x="2523250" y="-1458675"/>
              <a:ext cx="4218900" cy="8061000"/>
            </a:xfrm>
            <a:prstGeom prst="round2SameRect">
              <a:avLst>
                <a:gd name="adj1" fmla="val 20043"/>
                <a:gd name="adj2" fmla="val 4169"/>
              </a:avLst>
            </a:prstGeom>
            <a:solidFill>
              <a:schemeClr val="l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6"/>
            <p:cNvSpPr/>
            <p:nvPr/>
          </p:nvSpPr>
          <p:spPr>
            <a:xfrm rot="5400000">
              <a:off x="2448325" y="-1473800"/>
              <a:ext cx="4218900" cy="8091000"/>
            </a:xfrm>
            <a:prstGeom prst="round2SameRect">
              <a:avLst>
                <a:gd name="adj1" fmla="val 20043"/>
                <a:gd name="adj2" fmla="val 4169"/>
              </a:avLst>
            </a:prstGeom>
            <a:solidFill>
              <a:schemeClr val="accent3"/>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6"/>
            <p:cNvSpPr/>
            <p:nvPr/>
          </p:nvSpPr>
          <p:spPr>
            <a:xfrm rot="5400000">
              <a:off x="2619665" y="-1310769"/>
              <a:ext cx="3908400" cy="7765500"/>
            </a:xfrm>
            <a:prstGeom prst="round2SameRect">
              <a:avLst>
                <a:gd name="adj1" fmla="val 21895"/>
                <a:gd name="adj2" fmla="val 416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1" name="Google Shape;1571;p36"/>
            <p:cNvGrpSpPr/>
            <p:nvPr/>
          </p:nvGrpSpPr>
          <p:grpSpPr>
            <a:xfrm>
              <a:off x="457046" y="862471"/>
              <a:ext cx="478684" cy="3418736"/>
              <a:chOff x="604488" y="924325"/>
              <a:chExt cx="461337" cy="3294850"/>
            </a:xfrm>
          </p:grpSpPr>
          <p:sp>
            <p:nvSpPr>
              <p:cNvPr id="1572" name="Google Shape;1572;p36"/>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3" name="Google Shape;1573;p36"/>
              <p:cNvCxnSpPr/>
              <p:nvPr/>
            </p:nvCxnSpPr>
            <p:spPr>
              <a:xfrm>
                <a:off x="604488" y="1002025"/>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574" name="Google Shape;1574;p36"/>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5" name="Google Shape;1575;p36"/>
              <p:cNvCxnSpPr/>
              <p:nvPr/>
            </p:nvCxnSpPr>
            <p:spPr>
              <a:xfrm>
                <a:off x="604488" y="1450518"/>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576" name="Google Shape;1576;p36"/>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7" name="Google Shape;1577;p36"/>
              <p:cNvCxnSpPr/>
              <p:nvPr/>
            </p:nvCxnSpPr>
            <p:spPr>
              <a:xfrm>
                <a:off x="604488" y="1899011"/>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578" name="Google Shape;1578;p36"/>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9" name="Google Shape;1579;p36"/>
              <p:cNvCxnSpPr/>
              <p:nvPr/>
            </p:nvCxnSpPr>
            <p:spPr>
              <a:xfrm>
                <a:off x="604488" y="2347504"/>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580" name="Google Shape;1580;p36"/>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1" name="Google Shape;1581;p36"/>
              <p:cNvCxnSpPr/>
              <p:nvPr/>
            </p:nvCxnSpPr>
            <p:spPr>
              <a:xfrm>
                <a:off x="604488" y="2795996"/>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582" name="Google Shape;1582;p36"/>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3" name="Google Shape;1583;p36"/>
              <p:cNvCxnSpPr/>
              <p:nvPr/>
            </p:nvCxnSpPr>
            <p:spPr>
              <a:xfrm>
                <a:off x="604488" y="3244489"/>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584" name="Google Shape;1584;p36"/>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5" name="Google Shape;1585;p36"/>
              <p:cNvCxnSpPr/>
              <p:nvPr/>
            </p:nvCxnSpPr>
            <p:spPr>
              <a:xfrm>
                <a:off x="604488" y="3692982"/>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586" name="Google Shape;1586;p36"/>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7" name="Google Shape;1587;p36"/>
              <p:cNvCxnSpPr/>
              <p:nvPr/>
            </p:nvCxnSpPr>
            <p:spPr>
              <a:xfrm>
                <a:off x="604488" y="4141475"/>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3">
    <p:spTree>
      <p:nvGrpSpPr>
        <p:cNvPr id="1" name="Shape 1588"/>
        <p:cNvGrpSpPr/>
        <p:nvPr/>
      </p:nvGrpSpPr>
      <p:grpSpPr>
        <a:xfrm>
          <a:off x="0" y="0"/>
          <a:ext cx="0" cy="0"/>
          <a:chOff x="0" y="0"/>
          <a:chExt cx="0" cy="0"/>
        </a:xfrm>
      </p:grpSpPr>
      <p:grpSp>
        <p:nvGrpSpPr>
          <p:cNvPr id="1589" name="Google Shape;1589;p37"/>
          <p:cNvGrpSpPr/>
          <p:nvPr/>
        </p:nvGrpSpPr>
        <p:grpSpPr>
          <a:xfrm>
            <a:off x="457046" y="462250"/>
            <a:ext cx="8206154" cy="4219025"/>
            <a:chOff x="457046" y="462250"/>
            <a:chExt cx="8206154" cy="4219025"/>
          </a:xfrm>
        </p:grpSpPr>
        <p:sp>
          <p:nvSpPr>
            <p:cNvPr id="1590" name="Google Shape;1590;p37"/>
            <p:cNvSpPr/>
            <p:nvPr/>
          </p:nvSpPr>
          <p:spPr>
            <a:xfrm rot="5400000">
              <a:off x="2523250" y="-1458675"/>
              <a:ext cx="4218900" cy="8061000"/>
            </a:xfrm>
            <a:prstGeom prst="round2SameRect">
              <a:avLst>
                <a:gd name="adj1" fmla="val 20043"/>
                <a:gd name="adj2" fmla="val 4169"/>
              </a:avLst>
            </a:prstGeom>
            <a:solidFill>
              <a:schemeClr val="accent3"/>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rot="5400000">
              <a:off x="2619665" y="-1310769"/>
              <a:ext cx="3908400" cy="7765500"/>
            </a:xfrm>
            <a:prstGeom prst="round2SameRect">
              <a:avLst>
                <a:gd name="adj1" fmla="val 21895"/>
                <a:gd name="adj2" fmla="val 416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37"/>
            <p:cNvGrpSpPr/>
            <p:nvPr/>
          </p:nvGrpSpPr>
          <p:grpSpPr>
            <a:xfrm>
              <a:off x="457046" y="862471"/>
              <a:ext cx="478684" cy="3418736"/>
              <a:chOff x="604488" y="924325"/>
              <a:chExt cx="461337" cy="3294850"/>
            </a:xfrm>
          </p:grpSpPr>
          <p:sp>
            <p:nvSpPr>
              <p:cNvPr id="1594" name="Google Shape;1594;p37"/>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5" name="Google Shape;1595;p37"/>
              <p:cNvCxnSpPr/>
              <p:nvPr/>
            </p:nvCxnSpPr>
            <p:spPr>
              <a:xfrm>
                <a:off x="604488" y="1002025"/>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596" name="Google Shape;1596;p37"/>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7" name="Google Shape;1597;p37"/>
              <p:cNvCxnSpPr/>
              <p:nvPr/>
            </p:nvCxnSpPr>
            <p:spPr>
              <a:xfrm>
                <a:off x="604488" y="1450518"/>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598" name="Google Shape;1598;p37"/>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9" name="Google Shape;1599;p37"/>
              <p:cNvCxnSpPr/>
              <p:nvPr/>
            </p:nvCxnSpPr>
            <p:spPr>
              <a:xfrm>
                <a:off x="604488" y="1899011"/>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600" name="Google Shape;1600;p37"/>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1" name="Google Shape;1601;p37"/>
              <p:cNvCxnSpPr/>
              <p:nvPr/>
            </p:nvCxnSpPr>
            <p:spPr>
              <a:xfrm>
                <a:off x="604488" y="2347504"/>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602" name="Google Shape;1602;p37"/>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3" name="Google Shape;1603;p37"/>
              <p:cNvCxnSpPr/>
              <p:nvPr/>
            </p:nvCxnSpPr>
            <p:spPr>
              <a:xfrm>
                <a:off x="604488" y="2795996"/>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604" name="Google Shape;1604;p37"/>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5" name="Google Shape;1605;p37"/>
              <p:cNvCxnSpPr/>
              <p:nvPr/>
            </p:nvCxnSpPr>
            <p:spPr>
              <a:xfrm>
                <a:off x="604488" y="3244489"/>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606" name="Google Shape;1606;p37"/>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7" name="Google Shape;1607;p37"/>
              <p:cNvCxnSpPr/>
              <p:nvPr/>
            </p:nvCxnSpPr>
            <p:spPr>
              <a:xfrm>
                <a:off x="604488" y="3692982"/>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sp>
            <p:nvSpPr>
              <p:cNvPr id="1608" name="Google Shape;1608;p37"/>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9" name="Google Shape;1609;p37"/>
              <p:cNvCxnSpPr/>
              <p:nvPr/>
            </p:nvCxnSpPr>
            <p:spPr>
              <a:xfrm>
                <a:off x="604488" y="4141475"/>
                <a:ext cx="379500" cy="0"/>
              </a:xfrm>
              <a:prstGeom prst="straightConnector1">
                <a:avLst/>
              </a:prstGeom>
              <a:noFill/>
              <a:ln w="38100" cap="rnd" cmpd="sng">
                <a:solidFill>
                  <a:schemeClr val="accent1"/>
                </a:solidFill>
                <a:prstDash val="solid"/>
                <a:round/>
                <a:headEnd type="none" w="med" len="med"/>
                <a:tailEnd type="none" w="med" len="med"/>
              </a:ln>
              <a:effectLst>
                <a:outerShdw dist="28575" dir="4800000" algn="bl" rotWithShape="0">
                  <a:schemeClr val="dk1">
                    <a:alpha val="50000"/>
                  </a:schemeClr>
                </a:outerShdw>
              </a:effectLst>
            </p:spPr>
          </p:cxn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41"/>
        <p:cNvGrpSpPr/>
        <p:nvPr/>
      </p:nvGrpSpPr>
      <p:grpSpPr>
        <a:xfrm>
          <a:off x="0" y="0"/>
          <a:ext cx="0" cy="0"/>
          <a:chOff x="0" y="0"/>
          <a:chExt cx="0" cy="0"/>
        </a:xfrm>
      </p:grpSpPr>
      <p:sp>
        <p:nvSpPr>
          <p:cNvPr id="42" name="Google Shape;42;p3"/>
          <p:cNvSpPr/>
          <p:nvPr/>
        </p:nvSpPr>
        <p:spPr>
          <a:xfrm>
            <a:off x="-9525" y="438375"/>
            <a:ext cx="9153523" cy="302799"/>
          </a:xfrm>
          <a:custGeom>
            <a:avLst/>
            <a:gdLst/>
            <a:ahLst/>
            <a:cxnLst/>
            <a:rect l="l" t="t" r="r" b="b"/>
            <a:pathLst>
              <a:path w="27423" h="1375" extrusionOk="0">
                <a:moveTo>
                  <a:pt x="1" y="1"/>
                </a:moveTo>
                <a:lnTo>
                  <a:pt x="1" y="1374"/>
                </a:lnTo>
                <a:lnTo>
                  <a:pt x="27422" y="1374"/>
                </a:lnTo>
                <a:lnTo>
                  <a:pt x="2742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3"/>
          <p:cNvSpPr/>
          <p:nvPr/>
        </p:nvSpPr>
        <p:spPr>
          <a:xfrm>
            <a:off x="14452" y="504162"/>
            <a:ext cx="9120845" cy="130625"/>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3"/>
          <p:cNvSpPr/>
          <p:nvPr/>
        </p:nvSpPr>
        <p:spPr>
          <a:xfrm>
            <a:off x="-134261" y="215612"/>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3"/>
          <p:cNvSpPr/>
          <p:nvPr/>
        </p:nvSpPr>
        <p:spPr>
          <a:xfrm>
            <a:off x="-540125" y="-9525"/>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3"/>
          <p:cNvSpPr/>
          <p:nvPr/>
        </p:nvSpPr>
        <p:spPr>
          <a:xfrm>
            <a:off x="-540125" y="-9525"/>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3"/>
          <p:cNvSpPr/>
          <p:nvPr/>
        </p:nvSpPr>
        <p:spPr>
          <a:xfrm>
            <a:off x="710332" y="3759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a:off x="-340627" y="121200"/>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3"/>
          <p:cNvSpPr/>
          <p:nvPr/>
        </p:nvSpPr>
        <p:spPr>
          <a:xfrm>
            <a:off x="5025" y="1299850"/>
            <a:ext cx="9140707" cy="3522165"/>
          </a:xfrm>
          <a:custGeom>
            <a:avLst/>
            <a:gdLst/>
            <a:ahLst/>
            <a:cxnLst/>
            <a:rect l="l" t="t" r="r" b="b"/>
            <a:pathLst>
              <a:path w="27675" h="40289" extrusionOk="0">
                <a:moveTo>
                  <a:pt x="1" y="0"/>
                </a:moveTo>
                <a:lnTo>
                  <a:pt x="1" y="40289"/>
                </a:lnTo>
                <a:lnTo>
                  <a:pt x="27674" y="40289"/>
                </a:lnTo>
                <a:lnTo>
                  <a:pt x="2767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3"/>
          <p:cNvSpPr/>
          <p:nvPr/>
        </p:nvSpPr>
        <p:spPr>
          <a:xfrm>
            <a:off x="8868500" y="257125"/>
            <a:ext cx="274226" cy="4609241"/>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3"/>
          <p:cNvSpPr/>
          <p:nvPr/>
        </p:nvSpPr>
        <p:spPr>
          <a:xfrm>
            <a:off x="100" y="247648"/>
            <a:ext cx="274225" cy="461863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3"/>
          <p:cNvSpPr/>
          <p:nvPr/>
        </p:nvSpPr>
        <p:spPr>
          <a:xfrm>
            <a:off x="-10709" y="444378"/>
            <a:ext cx="448838" cy="860613"/>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314816" y="590555"/>
            <a:ext cx="70572" cy="5694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8694552" y="444361"/>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8736599" y="587586"/>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txBox="1">
            <a:spLocks noGrp="1"/>
          </p:cNvSpPr>
          <p:nvPr>
            <p:ph type="title"/>
          </p:nvPr>
        </p:nvSpPr>
        <p:spPr>
          <a:xfrm>
            <a:off x="2038200" y="3191825"/>
            <a:ext cx="5067600" cy="59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solidFill>
                  <a:schemeClr val="lt1"/>
                </a:solidFill>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7" name="Google Shape;57;p3"/>
          <p:cNvSpPr txBox="1">
            <a:spLocks noGrp="1"/>
          </p:cNvSpPr>
          <p:nvPr>
            <p:ph type="title" idx="2" hasCustomPrompt="1"/>
          </p:nvPr>
        </p:nvSpPr>
        <p:spPr>
          <a:xfrm>
            <a:off x="3950850" y="1909866"/>
            <a:ext cx="1242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8" name="Google Shape;58;p3"/>
          <p:cNvSpPr txBox="1">
            <a:spLocks noGrp="1"/>
          </p:cNvSpPr>
          <p:nvPr>
            <p:ph type="subTitle" idx="1"/>
          </p:nvPr>
        </p:nvSpPr>
        <p:spPr>
          <a:xfrm>
            <a:off x="2038200" y="3816150"/>
            <a:ext cx="5067600" cy="59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 name="Google Shape;59;p3"/>
          <p:cNvSpPr/>
          <p:nvPr/>
        </p:nvSpPr>
        <p:spPr>
          <a:xfrm>
            <a:off x="713218" y="4662143"/>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8238118" y="4662143"/>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243846" y="4505452"/>
            <a:ext cx="8625638" cy="318714"/>
          </a:xfrm>
          <a:custGeom>
            <a:avLst/>
            <a:gdLst/>
            <a:ahLst/>
            <a:cxnLst/>
            <a:rect l="l" t="t" r="r" b="b"/>
            <a:pathLst>
              <a:path w="27171" h="3178" extrusionOk="0">
                <a:moveTo>
                  <a:pt x="1" y="0"/>
                </a:moveTo>
                <a:lnTo>
                  <a:pt x="1" y="3177"/>
                </a:lnTo>
                <a:lnTo>
                  <a:pt x="27171" y="3177"/>
                </a:lnTo>
                <a:lnTo>
                  <a:pt x="2717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2" name="Google Shape;62;p3"/>
          <p:cNvGrpSpPr/>
          <p:nvPr/>
        </p:nvGrpSpPr>
        <p:grpSpPr>
          <a:xfrm>
            <a:off x="700362" y="4505452"/>
            <a:ext cx="7743276" cy="318714"/>
            <a:chOff x="700362" y="4505452"/>
            <a:chExt cx="7743276" cy="318714"/>
          </a:xfrm>
        </p:grpSpPr>
        <p:sp>
          <p:nvSpPr>
            <p:cNvPr id="63" name="Google Shape;63;p3"/>
            <p:cNvSpPr/>
            <p:nvPr/>
          </p:nvSpPr>
          <p:spPr>
            <a:xfrm>
              <a:off x="1252412" y="4505452"/>
              <a:ext cx="6618354" cy="318714"/>
            </a:xfrm>
            <a:custGeom>
              <a:avLst/>
              <a:gdLst/>
              <a:ahLst/>
              <a:cxnLst/>
              <a:rect l="l" t="t" r="r" b="b"/>
              <a:pathLst>
                <a:path w="20848" h="3178" extrusionOk="0">
                  <a:moveTo>
                    <a:pt x="1" y="0"/>
                  </a:moveTo>
                  <a:lnTo>
                    <a:pt x="378" y="3177"/>
                  </a:lnTo>
                  <a:lnTo>
                    <a:pt x="20470" y="3177"/>
                  </a:lnTo>
                  <a:lnTo>
                    <a:pt x="2084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700362" y="465889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8224275" y="465889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6" name="Google Shape;66;p3"/>
          <p:cNvSpPr/>
          <p:nvPr/>
        </p:nvSpPr>
        <p:spPr>
          <a:xfrm>
            <a:off x="-157810" y="48204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369550" y="49919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3"/>
          <p:cNvSpPr/>
          <p:nvPr/>
        </p:nvSpPr>
        <p:spPr>
          <a:xfrm>
            <a:off x="1170769" y="49919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5524907" y="49919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3"/>
          <p:cNvSpPr/>
          <p:nvPr/>
        </p:nvSpPr>
        <p:spPr>
          <a:xfrm>
            <a:off x="123156" y="738675"/>
            <a:ext cx="187201" cy="20461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3"/>
          <p:cNvSpPr/>
          <p:nvPr/>
        </p:nvSpPr>
        <p:spPr>
          <a:xfrm>
            <a:off x="8827080" y="737497"/>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7516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59"/>
        <p:cNvGrpSpPr/>
        <p:nvPr/>
      </p:nvGrpSpPr>
      <p:grpSpPr>
        <a:xfrm>
          <a:off x="0" y="0"/>
          <a:ext cx="0" cy="0"/>
          <a:chOff x="0" y="0"/>
          <a:chExt cx="0" cy="0"/>
        </a:xfrm>
      </p:grpSpPr>
    </p:spTree>
    <p:extLst>
      <p:ext uri="{BB962C8B-B14F-4D97-AF65-F5344CB8AC3E}">
        <p14:creationId xmlns:p14="http://schemas.microsoft.com/office/powerpoint/2010/main" val="23383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p:cSld name="Big number 1">
    <p:spTree>
      <p:nvGrpSpPr>
        <p:cNvPr id="1" name="Shape 360"/>
        <p:cNvGrpSpPr/>
        <p:nvPr/>
      </p:nvGrpSpPr>
      <p:grpSpPr>
        <a:xfrm>
          <a:off x="0" y="0"/>
          <a:ext cx="0" cy="0"/>
          <a:chOff x="0" y="0"/>
          <a:chExt cx="0" cy="0"/>
        </a:xfrm>
      </p:grpSpPr>
      <p:sp>
        <p:nvSpPr>
          <p:cNvPr id="361" name="Google Shape;361;p13"/>
          <p:cNvSpPr txBox="1">
            <a:spLocks noGrp="1"/>
          </p:cNvSpPr>
          <p:nvPr>
            <p:ph type="title" hasCustomPrompt="1"/>
          </p:nvPr>
        </p:nvSpPr>
        <p:spPr>
          <a:xfrm>
            <a:off x="402600" y="985650"/>
            <a:ext cx="5080800" cy="132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9600"/>
              <a:buNone/>
              <a:defRPr sz="96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362" name="Google Shape;362;p13"/>
          <p:cNvSpPr txBox="1">
            <a:spLocks noGrp="1"/>
          </p:cNvSpPr>
          <p:nvPr>
            <p:ph type="subTitle" idx="1"/>
          </p:nvPr>
        </p:nvSpPr>
        <p:spPr>
          <a:xfrm>
            <a:off x="793350" y="2467400"/>
            <a:ext cx="4299300" cy="497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solidFill>
                  <a:schemeClr val="l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363" name="Google Shape;363;p13"/>
          <p:cNvGrpSpPr/>
          <p:nvPr/>
        </p:nvGrpSpPr>
        <p:grpSpPr>
          <a:xfrm flipH="1">
            <a:off x="-540125" y="-190500"/>
            <a:ext cx="10224238" cy="5634425"/>
            <a:chOff x="-540125" y="-190500"/>
            <a:chExt cx="10224238" cy="5634425"/>
          </a:xfrm>
        </p:grpSpPr>
        <p:grpSp>
          <p:nvGrpSpPr>
            <p:cNvPr id="364" name="Google Shape;364;p13"/>
            <p:cNvGrpSpPr/>
            <p:nvPr/>
          </p:nvGrpSpPr>
          <p:grpSpPr>
            <a:xfrm>
              <a:off x="123156" y="409580"/>
              <a:ext cx="262232" cy="352736"/>
              <a:chOff x="694982" y="773654"/>
              <a:chExt cx="262232" cy="350632"/>
            </a:xfrm>
          </p:grpSpPr>
          <p:sp>
            <p:nvSpPr>
              <p:cNvPr id="365" name="Google Shape;365;p13"/>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3"/>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7" name="Google Shape;367;p13"/>
            <p:cNvGrpSpPr/>
            <p:nvPr/>
          </p:nvGrpSpPr>
          <p:grpSpPr>
            <a:xfrm>
              <a:off x="-540125" y="-190500"/>
              <a:ext cx="10224238" cy="5634425"/>
              <a:chOff x="-540125" y="-190500"/>
              <a:chExt cx="10224238" cy="5634425"/>
            </a:xfrm>
          </p:grpSpPr>
          <p:grpSp>
            <p:nvGrpSpPr>
              <p:cNvPr id="368" name="Google Shape;368;p13"/>
              <p:cNvGrpSpPr/>
              <p:nvPr/>
            </p:nvGrpSpPr>
            <p:grpSpPr>
              <a:xfrm>
                <a:off x="123150" y="4810250"/>
                <a:ext cx="9020846" cy="318721"/>
                <a:chOff x="66882" y="4401145"/>
                <a:chExt cx="9060713" cy="305875"/>
              </a:xfrm>
            </p:grpSpPr>
            <p:sp>
              <p:nvSpPr>
                <p:cNvPr id="369" name="Google Shape;369;p13"/>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3"/>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3"/>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2" name="Google Shape;372;p13"/>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3"/>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3"/>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3"/>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3"/>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3"/>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13"/>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13"/>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13"/>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3"/>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2" name="Google Shape;382;p13"/>
              <p:cNvGrpSpPr/>
              <p:nvPr/>
            </p:nvGrpSpPr>
            <p:grpSpPr>
              <a:xfrm>
                <a:off x="8694552" y="444361"/>
                <a:ext cx="448838" cy="855480"/>
                <a:chOff x="4189590" y="628348"/>
                <a:chExt cx="448838" cy="855480"/>
              </a:xfrm>
            </p:grpSpPr>
            <p:sp>
              <p:nvSpPr>
                <p:cNvPr id="383" name="Google Shape;383;p13"/>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3"/>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3"/>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6" name="Google Shape;386;p13"/>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7" name="Google Shape;387;p13"/>
              <p:cNvGrpSpPr/>
              <p:nvPr/>
            </p:nvGrpSpPr>
            <p:grpSpPr>
              <a:xfrm>
                <a:off x="-10709" y="444378"/>
                <a:ext cx="448838" cy="860613"/>
                <a:chOff x="561117" y="628348"/>
                <a:chExt cx="448838" cy="855480"/>
              </a:xfrm>
            </p:grpSpPr>
            <p:sp>
              <p:nvSpPr>
                <p:cNvPr id="388" name="Google Shape;388;p13"/>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3"/>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3"/>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91" name="Google Shape;391;p13"/>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91787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853"/>
        <p:cNvGrpSpPr/>
        <p:nvPr/>
      </p:nvGrpSpPr>
      <p:grpSpPr>
        <a:xfrm>
          <a:off x="0" y="0"/>
          <a:ext cx="0" cy="0"/>
          <a:chOff x="0" y="0"/>
          <a:chExt cx="0" cy="0"/>
        </a:xfrm>
      </p:grpSpPr>
      <p:grpSp>
        <p:nvGrpSpPr>
          <p:cNvPr id="854" name="Google Shape;854;p28"/>
          <p:cNvGrpSpPr/>
          <p:nvPr/>
        </p:nvGrpSpPr>
        <p:grpSpPr>
          <a:xfrm>
            <a:off x="-540125" y="-190500"/>
            <a:ext cx="10224238" cy="5634425"/>
            <a:chOff x="-540125" y="-190500"/>
            <a:chExt cx="10224238" cy="5634425"/>
          </a:xfrm>
        </p:grpSpPr>
        <p:grpSp>
          <p:nvGrpSpPr>
            <p:cNvPr id="855" name="Google Shape;855;p28"/>
            <p:cNvGrpSpPr/>
            <p:nvPr/>
          </p:nvGrpSpPr>
          <p:grpSpPr>
            <a:xfrm>
              <a:off x="-375736" y="5125200"/>
              <a:ext cx="9889274" cy="318725"/>
              <a:chOff x="-375736" y="5125200"/>
              <a:chExt cx="9889274" cy="318725"/>
            </a:xfrm>
          </p:grpSpPr>
          <p:sp>
            <p:nvSpPr>
              <p:cNvPr id="856" name="Google Shape;856;p28"/>
              <p:cNvSpPr/>
              <p:nvPr/>
            </p:nvSpPr>
            <p:spPr>
              <a:xfrm flipH="1">
                <a:off x="-135238"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28"/>
              <p:cNvSpPr/>
              <p:nvPr/>
            </p:nvSpPr>
            <p:spPr>
              <a:xfrm flipH="1">
                <a:off x="-375736"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28"/>
              <p:cNvSpPr/>
              <p:nvPr/>
            </p:nvSpPr>
            <p:spPr>
              <a:xfrm flipH="1">
                <a:off x="4369693"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28"/>
              <p:cNvSpPr/>
              <p:nvPr/>
            </p:nvSpPr>
            <p:spPr>
              <a:xfrm flipH="1">
                <a:off x="1764230"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0" name="Google Shape;860;p28"/>
            <p:cNvGrpSpPr/>
            <p:nvPr/>
          </p:nvGrpSpPr>
          <p:grpSpPr>
            <a:xfrm>
              <a:off x="-540125" y="-190500"/>
              <a:ext cx="10224238" cy="644300"/>
              <a:chOff x="-540125" y="-190500"/>
              <a:chExt cx="10224238" cy="644300"/>
            </a:xfrm>
          </p:grpSpPr>
          <p:sp>
            <p:nvSpPr>
              <p:cNvPr id="861" name="Google Shape;861;p28"/>
              <p:cNvSpPr/>
              <p:nvPr/>
            </p:nvSpPr>
            <p:spPr>
              <a:xfrm flipH="1">
                <a:off x="-130835"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28"/>
              <p:cNvSpPr/>
              <p:nvPr/>
            </p:nvSpPr>
            <p:spPr>
              <a:xfrm flipH="1">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28"/>
              <p:cNvSpPr/>
              <p:nvPr/>
            </p:nvSpPr>
            <p:spPr>
              <a:xfrm flipH="1">
                <a:off x="-537003"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28"/>
              <p:cNvSpPr/>
              <p:nvPr/>
            </p:nvSpPr>
            <p:spPr>
              <a:xfrm flipH="1">
                <a:off x="4985805"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28"/>
              <p:cNvSpPr/>
              <p:nvPr/>
            </p:nvSpPr>
            <p:spPr>
              <a:xfrm flipH="1">
                <a:off x="-33719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28"/>
              <p:cNvSpPr/>
              <p:nvPr/>
            </p:nvSpPr>
            <p:spPr>
              <a:xfrm flipH="1">
                <a:off x="-45733" y="247300"/>
                <a:ext cx="9230208"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67" name="Google Shape;867;p28"/>
          <p:cNvSpPr txBox="1">
            <a:spLocks noGrp="1"/>
          </p:cNvSpPr>
          <p:nvPr>
            <p:ph type="title"/>
          </p:nvPr>
        </p:nvSpPr>
        <p:spPr>
          <a:xfrm>
            <a:off x="2368400" y="1407100"/>
            <a:ext cx="5265000" cy="97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8" name="Google Shape;868;p28"/>
          <p:cNvSpPr txBox="1">
            <a:spLocks noGrp="1"/>
          </p:cNvSpPr>
          <p:nvPr>
            <p:ph type="subTitle" idx="1"/>
          </p:nvPr>
        </p:nvSpPr>
        <p:spPr>
          <a:xfrm>
            <a:off x="2368475" y="2378200"/>
            <a:ext cx="5265000" cy="48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55878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57"/>
        <p:cNvGrpSpPr/>
        <p:nvPr/>
      </p:nvGrpSpPr>
      <p:grpSpPr>
        <a:xfrm>
          <a:off x="0" y="0"/>
          <a:ext cx="0" cy="0"/>
          <a:chOff x="0" y="0"/>
          <a:chExt cx="0" cy="0"/>
        </a:xfrm>
      </p:grpSpPr>
      <p:grpSp>
        <p:nvGrpSpPr>
          <p:cNvPr id="1658" name="Google Shape;1658;p53"/>
          <p:cNvGrpSpPr/>
          <p:nvPr/>
        </p:nvGrpSpPr>
        <p:grpSpPr>
          <a:xfrm>
            <a:off x="-540125" y="-190500"/>
            <a:ext cx="10224238" cy="5634425"/>
            <a:chOff x="-540125" y="-190500"/>
            <a:chExt cx="10224238" cy="5634425"/>
          </a:xfrm>
        </p:grpSpPr>
        <p:grpSp>
          <p:nvGrpSpPr>
            <p:cNvPr id="1659" name="Google Shape;1659;p53"/>
            <p:cNvGrpSpPr/>
            <p:nvPr/>
          </p:nvGrpSpPr>
          <p:grpSpPr>
            <a:xfrm>
              <a:off x="-540125" y="-190500"/>
              <a:ext cx="10224238" cy="5634425"/>
              <a:chOff x="-540125" y="-190500"/>
              <a:chExt cx="10224238" cy="5634425"/>
            </a:xfrm>
          </p:grpSpPr>
          <p:grpSp>
            <p:nvGrpSpPr>
              <p:cNvPr id="1660" name="Google Shape;1660;p53"/>
              <p:cNvGrpSpPr/>
              <p:nvPr/>
            </p:nvGrpSpPr>
            <p:grpSpPr>
              <a:xfrm>
                <a:off x="123156" y="409580"/>
                <a:ext cx="262232" cy="352736"/>
                <a:chOff x="694982" y="773654"/>
                <a:chExt cx="262232" cy="350632"/>
              </a:xfrm>
            </p:grpSpPr>
            <p:sp>
              <p:nvSpPr>
                <p:cNvPr id="1661" name="Google Shape;1661;p53"/>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53"/>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63" name="Google Shape;1663;p53"/>
              <p:cNvGrpSpPr/>
              <p:nvPr/>
            </p:nvGrpSpPr>
            <p:grpSpPr>
              <a:xfrm>
                <a:off x="-540125" y="-190500"/>
                <a:ext cx="10224238" cy="5634425"/>
                <a:chOff x="-540125" y="-190500"/>
                <a:chExt cx="10224238" cy="5634425"/>
              </a:xfrm>
            </p:grpSpPr>
            <p:grpSp>
              <p:nvGrpSpPr>
                <p:cNvPr id="1664" name="Google Shape;1664;p53"/>
                <p:cNvGrpSpPr/>
                <p:nvPr/>
              </p:nvGrpSpPr>
              <p:grpSpPr>
                <a:xfrm>
                  <a:off x="123150" y="4810250"/>
                  <a:ext cx="9020846" cy="318721"/>
                  <a:chOff x="66882" y="4401145"/>
                  <a:chExt cx="9060713" cy="305875"/>
                </a:xfrm>
              </p:grpSpPr>
              <p:sp>
                <p:nvSpPr>
                  <p:cNvPr id="1665" name="Google Shape;1665;p53"/>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53"/>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53"/>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68" name="Google Shape;1668;p53"/>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53"/>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53"/>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53"/>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2" name="Google Shape;1672;p53"/>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3" name="Google Shape;1673;p53"/>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53"/>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53"/>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53"/>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53"/>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78" name="Google Shape;1678;p53"/>
                <p:cNvGrpSpPr/>
                <p:nvPr/>
              </p:nvGrpSpPr>
              <p:grpSpPr>
                <a:xfrm>
                  <a:off x="8694552" y="444361"/>
                  <a:ext cx="448838" cy="855480"/>
                  <a:chOff x="4189590" y="628348"/>
                  <a:chExt cx="448838" cy="855480"/>
                </a:xfrm>
              </p:grpSpPr>
              <p:sp>
                <p:nvSpPr>
                  <p:cNvPr id="1679" name="Google Shape;1679;p53"/>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53"/>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53"/>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82" name="Google Shape;1682;p53"/>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83" name="Google Shape;1683;p53"/>
                <p:cNvGrpSpPr/>
                <p:nvPr/>
              </p:nvGrpSpPr>
              <p:grpSpPr>
                <a:xfrm>
                  <a:off x="-10709" y="444378"/>
                  <a:ext cx="448838" cy="860613"/>
                  <a:chOff x="561117" y="628348"/>
                  <a:chExt cx="448838" cy="855480"/>
                </a:xfrm>
              </p:grpSpPr>
              <p:sp>
                <p:nvSpPr>
                  <p:cNvPr id="1684" name="Google Shape;1684;p53"/>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53"/>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53"/>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687" name="Google Shape;1687;p53"/>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88" name="Google Shape;1688;p53"/>
            <p:cNvGrpSpPr/>
            <p:nvPr/>
          </p:nvGrpSpPr>
          <p:grpSpPr>
            <a:xfrm>
              <a:off x="384093" y="4954718"/>
              <a:ext cx="8375813" cy="57966"/>
              <a:chOff x="384093" y="4954718"/>
              <a:chExt cx="8375813" cy="57966"/>
            </a:xfrm>
          </p:grpSpPr>
          <p:sp>
            <p:nvSpPr>
              <p:cNvPr id="1689" name="Google Shape;1689;p53"/>
              <p:cNvSpPr/>
              <p:nvPr/>
            </p:nvSpPr>
            <p:spPr>
              <a:xfrm>
                <a:off x="38409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53"/>
              <p:cNvSpPr/>
              <p:nvPr/>
            </p:nvSpPr>
            <p:spPr>
              <a:xfrm>
                <a:off x="854054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91" name="Google Shape;1691;p53"/>
          <p:cNvGrpSpPr/>
          <p:nvPr/>
        </p:nvGrpSpPr>
        <p:grpSpPr>
          <a:xfrm>
            <a:off x="8106581" y="1095706"/>
            <a:ext cx="648376" cy="880878"/>
            <a:chOff x="638276" y="3526008"/>
            <a:chExt cx="714936" cy="971200"/>
          </a:xfrm>
        </p:grpSpPr>
        <p:sp>
          <p:nvSpPr>
            <p:cNvPr id="1692" name="Google Shape;1692;p53"/>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93" name="Google Shape;1693;p53"/>
            <p:cNvGrpSpPr/>
            <p:nvPr/>
          </p:nvGrpSpPr>
          <p:grpSpPr>
            <a:xfrm>
              <a:off x="638276" y="3526008"/>
              <a:ext cx="714936" cy="971200"/>
              <a:chOff x="9141124" y="2771118"/>
              <a:chExt cx="319239" cy="433649"/>
            </a:xfrm>
          </p:grpSpPr>
          <p:sp>
            <p:nvSpPr>
              <p:cNvPr id="1694" name="Google Shape;1694;p53"/>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53"/>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53"/>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53"/>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53"/>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53"/>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53"/>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53"/>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53"/>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53"/>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53"/>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53"/>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53"/>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53"/>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53"/>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53"/>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53"/>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53"/>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53"/>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53"/>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53"/>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53"/>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53"/>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53"/>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53"/>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53"/>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20" name="Google Shape;1720;p53"/>
          <p:cNvSpPr/>
          <p:nvPr/>
        </p:nvSpPr>
        <p:spPr>
          <a:xfrm>
            <a:off x="4" y="1017700"/>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21" name="Google Shape;1721;p53"/>
          <p:cNvGrpSpPr/>
          <p:nvPr/>
        </p:nvGrpSpPr>
        <p:grpSpPr>
          <a:xfrm>
            <a:off x="389043" y="1095706"/>
            <a:ext cx="648376" cy="880878"/>
            <a:chOff x="638276" y="3526008"/>
            <a:chExt cx="714936" cy="971200"/>
          </a:xfrm>
        </p:grpSpPr>
        <p:sp>
          <p:nvSpPr>
            <p:cNvPr id="1722" name="Google Shape;1722;p53"/>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23" name="Google Shape;1723;p53"/>
            <p:cNvGrpSpPr/>
            <p:nvPr/>
          </p:nvGrpSpPr>
          <p:grpSpPr>
            <a:xfrm>
              <a:off x="638276" y="3526008"/>
              <a:ext cx="714936" cy="971200"/>
              <a:chOff x="9141124" y="2771118"/>
              <a:chExt cx="319239" cy="433649"/>
            </a:xfrm>
          </p:grpSpPr>
          <p:sp>
            <p:nvSpPr>
              <p:cNvPr id="1724" name="Google Shape;1724;p53"/>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53"/>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53"/>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53"/>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53"/>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53"/>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53"/>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53"/>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53"/>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53"/>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53"/>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53"/>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53"/>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53"/>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53"/>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53"/>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53"/>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53"/>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53"/>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53"/>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53"/>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53"/>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53"/>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53"/>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53"/>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53"/>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50" name="Google Shape;1750;p53"/>
          <p:cNvGrpSpPr/>
          <p:nvPr/>
        </p:nvGrpSpPr>
        <p:grpSpPr>
          <a:xfrm rot="1321491" flipH="1">
            <a:off x="8028423" y="3186133"/>
            <a:ext cx="714934" cy="378491"/>
            <a:chOff x="-1074225" y="4512538"/>
            <a:chExt cx="714950" cy="378500"/>
          </a:xfrm>
        </p:grpSpPr>
        <p:sp>
          <p:nvSpPr>
            <p:cNvPr id="1751" name="Google Shape;1751;p53"/>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53"/>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53"/>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53"/>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53"/>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53"/>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53"/>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53"/>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53"/>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53"/>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53"/>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2" name="Google Shape;1762;p53"/>
          <p:cNvGrpSpPr/>
          <p:nvPr/>
        </p:nvGrpSpPr>
        <p:grpSpPr>
          <a:xfrm flipH="1">
            <a:off x="310883" y="4091175"/>
            <a:ext cx="714950" cy="378500"/>
            <a:chOff x="-1074225" y="4512538"/>
            <a:chExt cx="714950" cy="378500"/>
          </a:xfrm>
        </p:grpSpPr>
        <p:sp>
          <p:nvSpPr>
            <p:cNvPr id="1763" name="Google Shape;1763;p53"/>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53"/>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53"/>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53"/>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53"/>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53"/>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53"/>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53"/>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53"/>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53"/>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53"/>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53"/>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52251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1775"/>
        <p:cNvGrpSpPr/>
        <p:nvPr/>
      </p:nvGrpSpPr>
      <p:grpSpPr>
        <a:xfrm>
          <a:off x="0" y="0"/>
          <a:ext cx="0" cy="0"/>
          <a:chOff x="0" y="0"/>
          <a:chExt cx="0" cy="0"/>
        </a:xfrm>
      </p:grpSpPr>
      <p:grpSp>
        <p:nvGrpSpPr>
          <p:cNvPr id="1776" name="Google Shape;1776;p54"/>
          <p:cNvGrpSpPr/>
          <p:nvPr/>
        </p:nvGrpSpPr>
        <p:grpSpPr>
          <a:xfrm flipH="1">
            <a:off x="-540125" y="-190500"/>
            <a:ext cx="10224238" cy="5634425"/>
            <a:chOff x="-540125" y="-190500"/>
            <a:chExt cx="10224238" cy="5634425"/>
          </a:xfrm>
        </p:grpSpPr>
        <p:grpSp>
          <p:nvGrpSpPr>
            <p:cNvPr id="1777" name="Google Shape;1777;p54"/>
            <p:cNvGrpSpPr/>
            <p:nvPr/>
          </p:nvGrpSpPr>
          <p:grpSpPr>
            <a:xfrm>
              <a:off x="-540125" y="-190500"/>
              <a:ext cx="10224238" cy="5634425"/>
              <a:chOff x="-540125" y="-190500"/>
              <a:chExt cx="10224238" cy="5634425"/>
            </a:xfrm>
          </p:grpSpPr>
          <p:grpSp>
            <p:nvGrpSpPr>
              <p:cNvPr id="1778" name="Google Shape;1778;p54"/>
              <p:cNvGrpSpPr/>
              <p:nvPr/>
            </p:nvGrpSpPr>
            <p:grpSpPr>
              <a:xfrm>
                <a:off x="123156" y="409580"/>
                <a:ext cx="262232" cy="352736"/>
                <a:chOff x="694982" y="773654"/>
                <a:chExt cx="262232" cy="350632"/>
              </a:xfrm>
            </p:grpSpPr>
            <p:sp>
              <p:nvSpPr>
                <p:cNvPr id="1779" name="Google Shape;1779;p54"/>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54"/>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1" name="Google Shape;1781;p54"/>
              <p:cNvGrpSpPr/>
              <p:nvPr/>
            </p:nvGrpSpPr>
            <p:grpSpPr>
              <a:xfrm>
                <a:off x="-540125" y="-190500"/>
                <a:ext cx="10224238" cy="5634425"/>
                <a:chOff x="-540125" y="-190500"/>
                <a:chExt cx="10224238" cy="5634425"/>
              </a:xfrm>
            </p:grpSpPr>
            <p:grpSp>
              <p:nvGrpSpPr>
                <p:cNvPr id="1782" name="Google Shape;1782;p54"/>
                <p:cNvGrpSpPr/>
                <p:nvPr/>
              </p:nvGrpSpPr>
              <p:grpSpPr>
                <a:xfrm>
                  <a:off x="123150" y="4810250"/>
                  <a:ext cx="9020846" cy="318721"/>
                  <a:chOff x="66882" y="4401145"/>
                  <a:chExt cx="9060713" cy="305875"/>
                </a:xfrm>
              </p:grpSpPr>
              <p:sp>
                <p:nvSpPr>
                  <p:cNvPr id="1783" name="Google Shape;1783;p54"/>
                  <p:cNvSpPr/>
                  <p:nvPr/>
                </p:nvSpPr>
                <p:spPr>
                  <a:xfrm>
                    <a:off x="66882" y="4401145"/>
                    <a:ext cx="9060713" cy="305875"/>
                  </a:xfrm>
                  <a:custGeom>
                    <a:avLst/>
                    <a:gdLst/>
                    <a:ahLst/>
                    <a:cxnLst/>
                    <a:rect l="l" t="t" r="r" b="b"/>
                    <a:pathLst>
                      <a:path w="27171" h="3178" extrusionOk="0">
                        <a:moveTo>
                          <a:pt x="1" y="0"/>
                        </a:moveTo>
                        <a:lnTo>
                          <a:pt x="1" y="3177"/>
                        </a:lnTo>
                        <a:lnTo>
                          <a:pt x="27171" y="3177"/>
                        </a:lnTo>
                        <a:lnTo>
                          <a:pt x="2717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54"/>
                  <p:cNvSpPr/>
                  <p:nvPr/>
                </p:nvSpPr>
                <p:spPr>
                  <a:xfrm>
                    <a:off x="1201135" y="4401147"/>
                    <a:ext cx="6647593" cy="305867"/>
                  </a:xfrm>
                  <a:custGeom>
                    <a:avLst/>
                    <a:gdLst/>
                    <a:ahLst/>
                    <a:cxnLst/>
                    <a:rect l="l" t="t" r="r" b="b"/>
                    <a:pathLst>
                      <a:path w="20848" h="3178" extrusionOk="0">
                        <a:moveTo>
                          <a:pt x="1" y="0"/>
                        </a:moveTo>
                        <a:lnTo>
                          <a:pt x="378" y="3177"/>
                        </a:lnTo>
                        <a:lnTo>
                          <a:pt x="20470" y="3177"/>
                        </a:lnTo>
                        <a:lnTo>
                          <a:pt x="20848" y="0"/>
                        </a:ln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54"/>
                  <p:cNvSpPr/>
                  <p:nvPr/>
                </p:nvSpPr>
                <p:spPr>
                  <a:xfrm>
                    <a:off x="743887" y="4570540"/>
                    <a:ext cx="220332" cy="55630"/>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86" name="Google Shape;1786;p54"/>
                <p:cNvSpPr/>
                <p:nvPr/>
              </p:nvSpPr>
              <p:spPr>
                <a:xfrm>
                  <a:off x="-134261" y="34637"/>
                  <a:ext cx="9409084" cy="261761"/>
                </a:xfrm>
                <a:custGeom>
                  <a:avLst/>
                  <a:gdLst/>
                  <a:ahLst/>
                  <a:cxnLst/>
                  <a:rect l="l" t="t" r="r" b="b"/>
                  <a:pathLst>
                    <a:path w="30138" h="1658" extrusionOk="0">
                      <a:moveTo>
                        <a:pt x="902" y="0"/>
                      </a:moveTo>
                      <a:cubicBezTo>
                        <a:pt x="0" y="0"/>
                        <a:pt x="0" y="1657"/>
                        <a:pt x="902" y="1657"/>
                      </a:cubicBezTo>
                      <a:lnTo>
                        <a:pt x="29247" y="1657"/>
                      </a:lnTo>
                      <a:cubicBezTo>
                        <a:pt x="30138" y="1657"/>
                        <a:pt x="30138" y="0"/>
                        <a:pt x="292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54"/>
                <p:cNvSpPr/>
                <p:nvPr/>
              </p:nvSpPr>
              <p:spPr>
                <a:xfrm>
                  <a:off x="-540125" y="-190500"/>
                  <a:ext cx="10224238" cy="266655"/>
                </a:xfrm>
                <a:custGeom>
                  <a:avLst/>
                  <a:gdLst/>
                  <a:ahLst/>
                  <a:cxnLst/>
                  <a:rect l="l" t="t" r="r" b="b"/>
                  <a:pathLst>
                    <a:path w="32749" h="1689" extrusionOk="0">
                      <a:moveTo>
                        <a:pt x="0" y="0"/>
                      </a:moveTo>
                      <a:lnTo>
                        <a:pt x="0" y="315"/>
                      </a:lnTo>
                      <a:lnTo>
                        <a:pt x="902" y="1028"/>
                      </a:lnTo>
                      <a:cubicBezTo>
                        <a:pt x="902" y="1395"/>
                        <a:pt x="1195" y="1688"/>
                        <a:pt x="1562" y="1688"/>
                      </a:cubicBezTo>
                      <a:lnTo>
                        <a:pt x="31186" y="1688"/>
                      </a:lnTo>
                      <a:cubicBezTo>
                        <a:pt x="31553" y="1688"/>
                        <a:pt x="31847" y="1395"/>
                        <a:pt x="31847" y="1028"/>
                      </a:cubicBezTo>
                      <a:lnTo>
                        <a:pt x="32749" y="315"/>
                      </a:lnTo>
                      <a:lnTo>
                        <a:pt x="3274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54"/>
                <p:cNvSpPr/>
                <p:nvPr/>
              </p:nvSpPr>
              <p:spPr>
                <a:xfrm>
                  <a:off x="-540125" y="-190500"/>
                  <a:ext cx="10221116" cy="49731"/>
                </a:xfrm>
                <a:custGeom>
                  <a:avLst/>
                  <a:gdLst/>
                  <a:ahLst/>
                  <a:cxnLst/>
                  <a:rect l="l" t="t" r="r" b="b"/>
                  <a:pathLst>
                    <a:path w="32739" h="315" extrusionOk="0">
                      <a:moveTo>
                        <a:pt x="0" y="0"/>
                      </a:moveTo>
                      <a:lnTo>
                        <a:pt x="0" y="315"/>
                      </a:lnTo>
                      <a:lnTo>
                        <a:pt x="32738" y="315"/>
                      </a:lnTo>
                      <a:lnTo>
                        <a:pt x="32738" y="0"/>
                      </a:ln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54"/>
                <p:cNvSpPr/>
                <p:nvPr/>
              </p:nvSpPr>
              <p:spPr>
                <a:xfrm>
                  <a:off x="713232" y="111806"/>
                  <a:ext cx="3444951" cy="99841"/>
                </a:xfrm>
                <a:custGeom>
                  <a:avLst/>
                  <a:gdLst/>
                  <a:ahLst/>
                  <a:cxnLst/>
                  <a:rect l="l" t="t" r="r" b="b"/>
                  <a:pathLst>
                    <a:path w="23187" h="672" extrusionOk="0">
                      <a:moveTo>
                        <a:pt x="441" y="0"/>
                      </a:moveTo>
                      <a:cubicBezTo>
                        <a:pt x="231" y="11"/>
                        <a:pt x="64" y="147"/>
                        <a:pt x="1" y="336"/>
                      </a:cubicBezTo>
                      <a:cubicBezTo>
                        <a:pt x="64" y="535"/>
                        <a:pt x="231" y="672"/>
                        <a:pt x="441" y="672"/>
                      </a:cubicBezTo>
                      <a:lnTo>
                        <a:pt x="22746" y="672"/>
                      </a:lnTo>
                      <a:cubicBezTo>
                        <a:pt x="22945" y="672"/>
                        <a:pt x="23123" y="535"/>
                        <a:pt x="23186" y="336"/>
                      </a:cubicBezTo>
                      <a:cubicBezTo>
                        <a:pt x="23123" y="147"/>
                        <a:pt x="22945" y="11"/>
                        <a:pt x="22746" y="0"/>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54"/>
                <p:cNvSpPr/>
                <p:nvPr/>
              </p:nvSpPr>
              <p:spPr>
                <a:xfrm>
                  <a:off x="-340627" y="-59775"/>
                  <a:ext cx="9821812" cy="34891"/>
                </a:xfrm>
                <a:custGeom>
                  <a:avLst/>
                  <a:gdLst/>
                  <a:ahLst/>
                  <a:cxnLst/>
                  <a:rect l="l" t="t" r="r" b="b"/>
                  <a:pathLst>
                    <a:path w="31460" h="221" extrusionOk="0">
                      <a:moveTo>
                        <a:pt x="1" y="0"/>
                      </a:moveTo>
                      <a:lnTo>
                        <a:pt x="263" y="200"/>
                      </a:lnTo>
                      <a:lnTo>
                        <a:pt x="263" y="221"/>
                      </a:lnTo>
                      <a:lnTo>
                        <a:pt x="31208" y="221"/>
                      </a:lnTo>
                      <a:lnTo>
                        <a:pt x="31208" y="200"/>
                      </a:lnTo>
                      <a:lnTo>
                        <a:pt x="3146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54"/>
                <p:cNvSpPr/>
                <p:nvPr/>
              </p:nvSpPr>
              <p:spPr>
                <a:xfrm>
                  <a:off x="-157810" y="5125200"/>
                  <a:ext cx="9437035" cy="206502"/>
                </a:xfrm>
                <a:custGeom>
                  <a:avLst/>
                  <a:gdLst/>
                  <a:ahLst/>
                  <a:cxnLst/>
                  <a:rect l="l" t="t" r="r" b="b"/>
                  <a:pathLst>
                    <a:path w="30842" h="1312" extrusionOk="0">
                      <a:moveTo>
                        <a:pt x="882" y="0"/>
                      </a:moveTo>
                      <a:cubicBezTo>
                        <a:pt x="1" y="0"/>
                        <a:pt x="1" y="1311"/>
                        <a:pt x="882" y="1311"/>
                      </a:cubicBezTo>
                      <a:lnTo>
                        <a:pt x="30191" y="1311"/>
                      </a:lnTo>
                      <a:cubicBezTo>
                        <a:pt x="30548" y="1311"/>
                        <a:pt x="30841" y="1018"/>
                        <a:pt x="30841" y="651"/>
                      </a:cubicBezTo>
                      <a:cubicBezTo>
                        <a:pt x="30841" y="294"/>
                        <a:pt x="30548" y="0"/>
                        <a:pt x="301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54"/>
                <p:cNvSpPr/>
                <p:nvPr/>
              </p:nvSpPr>
              <p:spPr>
                <a:xfrm>
                  <a:off x="-369550" y="5296761"/>
                  <a:ext cx="9889274" cy="147164"/>
                </a:xfrm>
                <a:custGeom>
                  <a:avLst/>
                  <a:gdLst/>
                  <a:ahLst/>
                  <a:cxnLst/>
                  <a:rect l="l" t="t" r="r" b="b"/>
                  <a:pathLst>
                    <a:path w="32320" h="935" extrusionOk="0">
                      <a:moveTo>
                        <a:pt x="945" y="1"/>
                      </a:moveTo>
                      <a:cubicBezTo>
                        <a:pt x="420" y="1"/>
                        <a:pt x="1" y="420"/>
                        <a:pt x="1" y="934"/>
                      </a:cubicBezTo>
                      <a:lnTo>
                        <a:pt x="32320" y="934"/>
                      </a:lnTo>
                      <a:cubicBezTo>
                        <a:pt x="32320" y="420"/>
                        <a:pt x="31900" y="1"/>
                        <a:pt x="3138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54"/>
                <p:cNvSpPr/>
                <p:nvPr/>
              </p:nvSpPr>
              <p:spPr>
                <a:xfrm>
                  <a:off x="1170769" y="5296761"/>
                  <a:ext cx="3603526" cy="147164"/>
                </a:xfrm>
                <a:custGeom>
                  <a:avLst/>
                  <a:gdLst/>
                  <a:ahLst/>
                  <a:cxnLst/>
                  <a:rect l="l" t="t" r="r" b="b"/>
                  <a:pathLst>
                    <a:path w="11777" h="935" extrusionOk="0">
                      <a:moveTo>
                        <a:pt x="11758" y="1"/>
                      </a:moveTo>
                      <a:cubicBezTo>
                        <a:pt x="11752" y="1"/>
                        <a:pt x="11746" y="1"/>
                        <a:pt x="11739" y="1"/>
                      </a:cubicBezTo>
                      <a:lnTo>
                        <a:pt x="11776" y="1"/>
                      </a:lnTo>
                      <a:cubicBezTo>
                        <a:pt x="11770" y="1"/>
                        <a:pt x="11764" y="1"/>
                        <a:pt x="11758" y="1"/>
                      </a:cubicBezTo>
                      <a:close/>
                      <a:moveTo>
                        <a:pt x="758" y="1"/>
                      </a:moveTo>
                      <a:cubicBezTo>
                        <a:pt x="336" y="1"/>
                        <a:pt x="0" y="353"/>
                        <a:pt x="0" y="777"/>
                      </a:cubicBezTo>
                      <a:lnTo>
                        <a:pt x="0" y="934"/>
                      </a:lnTo>
                      <a:lnTo>
                        <a:pt x="11000" y="934"/>
                      </a:lnTo>
                      <a:lnTo>
                        <a:pt x="11000" y="777"/>
                      </a:lnTo>
                      <a:cubicBezTo>
                        <a:pt x="11000" y="359"/>
                        <a:pt x="11327" y="11"/>
                        <a:pt x="11739" y="1"/>
                      </a:cubicBezTo>
                      <a:lnTo>
                        <a:pt x="776" y="1"/>
                      </a:lnTo>
                      <a:cubicBezTo>
                        <a:pt x="770" y="1"/>
                        <a:pt x="764" y="1"/>
                        <a:pt x="758"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54"/>
                <p:cNvSpPr/>
                <p:nvPr/>
              </p:nvSpPr>
              <p:spPr>
                <a:xfrm>
                  <a:off x="5524907" y="5296761"/>
                  <a:ext cx="1854851" cy="147164"/>
                </a:xfrm>
                <a:custGeom>
                  <a:avLst/>
                  <a:gdLst/>
                  <a:ahLst/>
                  <a:cxnLst/>
                  <a:rect l="l" t="t" r="r" b="b"/>
                  <a:pathLst>
                    <a:path w="6062" h="935" extrusionOk="0">
                      <a:moveTo>
                        <a:pt x="776" y="1"/>
                      </a:moveTo>
                      <a:cubicBezTo>
                        <a:pt x="346" y="1"/>
                        <a:pt x="0" y="347"/>
                        <a:pt x="0" y="777"/>
                      </a:cubicBezTo>
                      <a:lnTo>
                        <a:pt x="0" y="934"/>
                      </a:lnTo>
                      <a:lnTo>
                        <a:pt x="5296" y="934"/>
                      </a:lnTo>
                      <a:lnTo>
                        <a:pt x="5296" y="777"/>
                      </a:lnTo>
                      <a:cubicBezTo>
                        <a:pt x="5296" y="347"/>
                        <a:pt x="5631" y="1"/>
                        <a:pt x="6061" y="1"/>
                      </a:cubicBezTo>
                      <a:close/>
                    </a:path>
                  </a:pathLst>
                </a:custGeom>
                <a:solidFill>
                  <a:srgbClr val="FFFCF7">
                    <a:alpha val="19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54"/>
                <p:cNvSpPr/>
                <p:nvPr/>
              </p:nvSpPr>
              <p:spPr>
                <a:xfrm>
                  <a:off x="8945550" y="247650"/>
                  <a:ext cx="197174" cy="4618732"/>
                </a:xfrm>
                <a:custGeom>
                  <a:avLst/>
                  <a:gdLst/>
                  <a:ahLst/>
                  <a:cxnLst/>
                  <a:rect l="l" t="t" r="r" b="b"/>
                  <a:pathLst>
                    <a:path w="860" h="38738" extrusionOk="0">
                      <a:moveTo>
                        <a:pt x="0" y="0"/>
                      </a:moveTo>
                      <a:lnTo>
                        <a:pt x="0" y="38737"/>
                      </a:lnTo>
                      <a:lnTo>
                        <a:pt x="860" y="38737"/>
                      </a:lnTo>
                      <a:lnTo>
                        <a:pt x="86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96" name="Google Shape;1796;p54"/>
                <p:cNvGrpSpPr/>
                <p:nvPr/>
              </p:nvGrpSpPr>
              <p:grpSpPr>
                <a:xfrm>
                  <a:off x="8694552" y="444361"/>
                  <a:ext cx="448838" cy="855480"/>
                  <a:chOff x="4189590" y="628348"/>
                  <a:chExt cx="448838" cy="855480"/>
                </a:xfrm>
              </p:grpSpPr>
              <p:sp>
                <p:nvSpPr>
                  <p:cNvPr id="1797" name="Google Shape;1797;p54"/>
                  <p:cNvSpPr/>
                  <p:nvPr/>
                </p:nvSpPr>
                <p:spPr>
                  <a:xfrm>
                    <a:off x="4189590" y="628348"/>
                    <a:ext cx="448838" cy="855480"/>
                  </a:xfrm>
                  <a:custGeom>
                    <a:avLst/>
                    <a:gdLst/>
                    <a:ahLst/>
                    <a:cxnLst/>
                    <a:rect l="l" t="t" r="r" b="b"/>
                    <a:pathLst>
                      <a:path w="3021" h="5758" extrusionOk="0">
                        <a:moveTo>
                          <a:pt x="1" y="1"/>
                        </a:moveTo>
                        <a:lnTo>
                          <a:pt x="1" y="357"/>
                        </a:lnTo>
                        <a:cubicBezTo>
                          <a:pt x="1" y="546"/>
                          <a:pt x="148" y="703"/>
                          <a:pt x="336" y="703"/>
                        </a:cubicBezTo>
                        <a:lnTo>
                          <a:pt x="336" y="871"/>
                        </a:lnTo>
                        <a:cubicBezTo>
                          <a:pt x="323" y="868"/>
                          <a:pt x="310" y="867"/>
                          <a:pt x="298" y="867"/>
                        </a:cubicBezTo>
                        <a:cubicBezTo>
                          <a:pt x="132" y="867"/>
                          <a:pt x="97" y="1122"/>
                          <a:pt x="127" y="1259"/>
                        </a:cubicBezTo>
                        <a:cubicBezTo>
                          <a:pt x="151" y="1439"/>
                          <a:pt x="310" y="1562"/>
                          <a:pt x="484" y="1562"/>
                        </a:cubicBezTo>
                        <a:cubicBezTo>
                          <a:pt x="532" y="1562"/>
                          <a:pt x="582" y="1552"/>
                          <a:pt x="630" y="1532"/>
                        </a:cubicBezTo>
                        <a:lnTo>
                          <a:pt x="640" y="1532"/>
                        </a:lnTo>
                        <a:cubicBezTo>
                          <a:pt x="652" y="1528"/>
                          <a:pt x="664" y="1526"/>
                          <a:pt x="675" y="1526"/>
                        </a:cubicBezTo>
                        <a:cubicBezTo>
                          <a:pt x="822" y="1526"/>
                          <a:pt x="903" y="1826"/>
                          <a:pt x="777" y="1972"/>
                        </a:cubicBezTo>
                        <a:cubicBezTo>
                          <a:pt x="703" y="2056"/>
                          <a:pt x="640" y="2213"/>
                          <a:pt x="640" y="2528"/>
                        </a:cubicBezTo>
                        <a:cubicBezTo>
                          <a:pt x="640" y="3335"/>
                          <a:pt x="1196" y="3723"/>
                          <a:pt x="1448" y="3723"/>
                        </a:cubicBezTo>
                        <a:lnTo>
                          <a:pt x="1448" y="4174"/>
                        </a:lnTo>
                        <a:cubicBezTo>
                          <a:pt x="2192" y="4174"/>
                          <a:pt x="2077" y="5422"/>
                          <a:pt x="1699" y="5422"/>
                        </a:cubicBezTo>
                        <a:lnTo>
                          <a:pt x="1699" y="5758"/>
                        </a:lnTo>
                        <a:lnTo>
                          <a:pt x="2947" y="5758"/>
                        </a:lnTo>
                        <a:lnTo>
                          <a:pt x="3021" y="11"/>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54"/>
                  <p:cNvSpPr/>
                  <p:nvPr/>
                </p:nvSpPr>
                <p:spPr>
                  <a:xfrm>
                    <a:off x="4231636" y="771574"/>
                    <a:ext cx="73395" cy="60172"/>
                  </a:xfrm>
                  <a:custGeom>
                    <a:avLst/>
                    <a:gdLst/>
                    <a:ahLst/>
                    <a:cxnLst/>
                    <a:rect l="l" t="t" r="r" b="b"/>
                    <a:pathLst>
                      <a:path w="494" h="405" extrusionOk="0">
                        <a:moveTo>
                          <a:pt x="269" y="0"/>
                        </a:moveTo>
                        <a:cubicBezTo>
                          <a:pt x="230" y="0"/>
                          <a:pt x="192" y="11"/>
                          <a:pt x="158" y="33"/>
                        </a:cubicBezTo>
                        <a:cubicBezTo>
                          <a:pt x="53" y="85"/>
                          <a:pt x="1" y="201"/>
                          <a:pt x="53" y="316"/>
                        </a:cubicBezTo>
                        <a:cubicBezTo>
                          <a:pt x="92" y="374"/>
                          <a:pt x="155" y="405"/>
                          <a:pt x="219" y="405"/>
                        </a:cubicBezTo>
                        <a:cubicBezTo>
                          <a:pt x="259" y="405"/>
                          <a:pt x="300" y="393"/>
                          <a:pt x="336" y="369"/>
                        </a:cubicBezTo>
                        <a:cubicBezTo>
                          <a:pt x="441" y="316"/>
                          <a:pt x="494" y="201"/>
                          <a:pt x="452" y="96"/>
                        </a:cubicBezTo>
                        <a:cubicBezTo>
                          <a:pt x="411" y="35"/>
                          <a:pt x="340" y="0"/>
                          <a:pt x="2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54"/>
                  <p:cNvSpPr/>
                  <p:nvPr/>
                </p:nvSpPr>
                <p:spPr>
                  <a:xfrm>
                    <a:off x="4322118" y="921485"/>
                    <a:ext cx="183933" cy="203544"/>
                  </a:xfrm>
                  <a:custGeom>
                    <a:avLst/>
                    <a:gdLst/>
                    <a:ahLst/>
                    <a:cxnLst/>
                    <a:rect l="l" t="t" r="r" b="b"/>
                    <a:pathLst>
                      <a:path w="1238" h="1370" extrusionOk="0">
                        <a:moveTo>
                          <a:pt x="594" y="0"/>
                        </a:moveTo>
                        <a:cubicBezTo>
                          <a:pt x="564" y="0"/>
                          <a:pt x="534" y="3"/>
                          <a:pt x="503" y="10"/>
                        </a:cubicBezTo>
                        <a:cubicBezTo>
                          <a:pt x="199" y="62"/>
                          <a:pt x="0" y="398"/>
                          <a:pt x="63" y="775"/>
                        </a:cubicBezTo>
                        <a:cubicBezTo>
                          <a:pt x="130" y="1129"/>
                          <a:pt x="380" y="1369"/>
                          <a:pt x="662" y="1369"/>
                        </a:cubicBezTo>
                        <a:cubicBezTo>
                          <a:pt x="689" y="1369"/>
                          <a:pt x="717" y="1367"/>
                          <a:pt x="745" y="1362"/>
                        </a:cubicBezTo>
                        <a:cubicBezTo>
                          <a:pt x="1049" y="1310"/>
                          <a:pt x="1237" y="964"/>
                          <a:pt x="1174" y="586"/>
                        </a:cubicBezTo>
                        <a:cubicBezTo>
                          <a:pt x="1118" y="247"/>
                          <a:pt x="866" y="0"/>
                          <a:pt x="5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00" name="Google Shape;1800;p54"/>
                <p:cNvSpPr/>
                <p:nvPr/>
              </p:nvSpPr>
              <p:spPr>
                <a:xfrm>
                  <a:off x="100" y="247650"/>
                  <a:ext cx="183874" cy="4895805"/>
                </a:xfrm>
                <a:custGeom>
                  <a:avLst/>
                  <a:gdLst/>
                  <a:ahLst/>
                  <a:cxnLst/>
                  <a:rect l="l" t="t" r="r" b="b"/>
                  <a:pathLst>
                    <a:path w="850" h="38738" extrusionOk="0">
                      <a:moveTo>
                        <a:pt x="0" y="0"/>
                      </a:moveTo>
                      <a:lnTo>
                        <a:pt x="0" y="38737"/>
                      </a:lnTo>
                      <a:lnTo>
                        <a:pt x="850" y="38737"/>
                      </a:lnTo>
                      <a:lnTo>
                        <a:pt x="85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01" name="Google Shape;1801;p54"/>
                <p:cNvGrpSpPr/>
                <p:nvPr/>
              </p:nvGrpSpPr>
              <p:grpSpPr>
                <a:xfrm>
                  <a:off x="-10709" y="444378"/>
                  <a:ext cx="448838" cy="860613"/>
                  <a:chOff x="561117" y="628348"/>
                  <a:chExt cx="448838" cy="855480"/>
                </a:xfrm>
              </p:grpSpPr>
              <p:sp>
                <p:nvSpPr>
                  <p:cNvPr id="1802" name="Google Shape;1802;p54"/>
                  <p:cNvSpPr/>
                  <p:nvPr/>
                </p:nvSpPr>
                <p:spPr>
                  <a:xfrm>
                    <a:off x="561117" y="628348"/>
                    <a:ext cx="448838" cy="855480"/>
                  </a:xfrm>
                  <a:custGeom>
                    <a:avLst/>
                    <a:gdLst/>
                    <a:ahLst/>
                    <a:cxnLst/>
                    <a:rect l="l" t="t" r="r" b="b"/>
                    <a:pathLst>
                      <a:path w="3021" h="5758" extrusionOk="0">
                        <a:moveTo>
                          <a:pt x="3020" y="1"/>
                        </a:moveTo>
                        <a:lnTo>
                          <a:pt x="0" y="11"/>
                        </a:lnTo>
                        <a:lnTo>
                          <a:pt x="73" y="5758"/>
                        </a:lnTo>
                        <a:lnTo>
                          <a:pt x="1321" y="5758"/>
                        </a:lnTo>
                        <a:lnTo>
                          <a:pt x="1321" y="5422"/>
                        </a:lnTo>
                        <a:cubicBezTo>
                          <a:pt x="944" y="5422"/>
                          <a:pt x="828" y="4174"/>
                          <a:pt x="1573" y="4174"/>
                        </a:cubicBezTo>
                        <a:lnTo>
                          <a:pt x="1573" y="3723"/>
                        </a:lnTo>
                        <a:cubicBezTo>
                          <a:pt x="1825" y="3723"/>
                          <a:pt x="2380" y="3335"/>
                          <a:pt x="2380" y="2528"/>
                        </a:cubicBezTo>
                        <a:cubicBezTo>
                          <a:pt x="2380" y="2213"/>
                          <a:pt x="2318" y="2056"/>
                          <a:pt x="2244" y="1972"/>
                        </a:cubicBezTo>
                        <a:cubicBezTo>
                          <a:pt x="2108" y="1826"/>
                          <a:pt x="2189" y="1526"/>
                          <a:pt x="2344" y="1526"/>
                        </a:cubicBezTo>
                        <a:cubicBezTo>
                          <a:pt x="2355" y="1526"/>
                          <a:pt x="2368" y="1528"/>
                          <a:pt x="2380" y="1532"/>
                        </a:cubicBezTo>
                        <a:lnTo>
                          <a:pt x="2391" y="1532"/>
                        </a:lnTo>
                        <a:cubicBezTo>
                          <a:pt x="2437" y="1552"/>
                          <a:pt x="2485" y="1562"/>
                          <a:pt x="2532" y="1562"/>
                        </a:cubicBezTo>
                        <a:cubicBezTo>
                          <a:pt x="2701" y="1562"/>
                          <a:pt x="2861" y="1439"/>
                          <a:pt x="2894" y="1259"/>
                        </a:cubicBezTo>
                        <a:cubicBezTo>
                          <a:pt x="2914" y="1122"/>
                          <a:pt x="2888" y="867"/>
                          <a:pt x="2714" y="867"/>
                        </a:cubicBezTo>
                        <a:cubicBezTo>
                          <a:pt x="2702" y="867"/>
                          <a:pt x="2688" y="868"/>
                          <a:pt x="2674" y="871"/>
                        </a:cubicBezTo>
                        <a:lnTo>
                          <a:pt x="2674" y="703"/>
                        </a:lnTo>
                        <a:cubicBezTo>
                          <a:pt x="2863" y="703"/>
                          <a:pt x="3020" y="546"/>
                          <a:pt x="3020" y="357"/>
                        </a:cubicBezTo>
                        <a:lnTo>
                          <a:pt x="302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54"/>
                  <p:cNvSpPr/>
                  <p:nvPr/>
                </p:nvSpPr>
                <p:spPr>
                  <a:xfrm>
                    <a:off x="694982" y="920890"/>
                    <a:ext cx="187201" cy="203396"/>
                  </a:xfrm>
                  <a:custGeom>
                    <a:avLst/>
                    <a:gdLst/>
                    <a:ahLst/>
                    <a:cxnLst/>
                    <a:rect l="l" t="t" r="r" b="b"/>
                    <a:pathLst>
                      <a:path w="1260" h="1369" extrusionOk="0">
                        <a:moveTo>
                          <a:pt x="673" y="1"/>
                        </a:moveTo>
                        <a:cubicBezTo>
                          <a:pt x="413" y="1"/>
                          <a:pt x="159" y="235"/>
                          <a:pt x="85" y="559"/>
                        </a:cubicBezTo>
                        <a:cubicBezTo>
                          <a:pt x="1" y="926"/>
                          <a:pt x="179" y="1283"/>
                          <a:pt x="473" y="1356"/>
                        </a:cubicBezTo>
                        <a:cubicBezTo>
                          <a:pt x="508" y="1365"/>
                          <a:pt x="544" y="1369"/>
                          <a:pt x="580" y="1369"/>
                        </a:cubicBezTo>
                        <a:cubicBezTo>
                          <a:pt x="848" y="1369"/>
                          <a:pt x="1101" y="1135"/>
                          <a:pt x="1175" y="811"/>
                        </a:cubicBezTo>
                        <a:cubicBezTo>
                          <a:pt x="1259" y="433"/>
                          <a:pt x="1081" y="77"/>
                          <a:pt x="777" y="14"/>
                        </a:cubicBezTo>
                        <a:cubicBezTo>
                          <a:pt x="742" y="5"/>
                          <a:pt x="708" y="1"/>
                          <a:pt x="6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54"/>
                  <p:cNvSpPr/>
                  <p:nvPr/>
                </p:nvSpPr>
                <p:spPr>
                  <a:xfrm>
                    <a:off x="886642" y="773654"/>
                    <a:ext cx="70572" cy="56606"/>
                  </a:xfrm>
                  <a:custGeom>
                    <a:avLst/>
                    <a:gdLst/>
                    <a:ahLst/>
                    <a:cxnLst/>
                    <a:rect l="l" t="t" r="r" b="b"/>
                    <a:pathLst>
                      <a:path w="475" h="381" extrusionOk="0">
                        <a:moveTo>
                          <a:pt x="229" y="0"/>
                        </a:moveTo>
                        <a:cubicBezTo>
                          <a:pt x="151" y="0"/>
                          <a:pt x="70" y="39"/>
                          <a:pt x="22" y="124"/>
                        </a:cubicBezTo>
                        <a:cubicBezTo>
                          <a:pt x="1" y="239"/>
                          <a:pt x="85" y="344"/>
                          <a:pt x="189" y="365"/>
                        </a:cubicBezTo>
                        <a:cubicBezTo>
                          <a:pt x="219" y="376"/>
                          <a:pt x="248" y="381"/>
                          <a:pt x="276" y="381"/>
                        </a:cubicBezTo>
                        <a:cubicBezTo>
                          <a:pt x="359" y="381"/>
                          <a:pt x="431" y="336"/>
                          <a:pt x="462" y="250"/>
                        </a:cubicBezTo>
                        <a:cubicBezTo>
                          <a:pt x="475" y="96"/>
                          <a:pt x="354" y="0"/>
                          <a:pt x="2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805" name="Google Shape;1805;p54"/>
              <p:cNvSpPr/>
              <p:nvPr/>
            </p:nvSpPr>
            <p:spPr>
              <a:xfrm>
                <a:off x="14450" y="247294"/>
                <a:ext cx="9120845" cy="206500"/>
              </a:xfrm>
              <a:custGeom>
                <a:avLst/>
                <a:gdLst/>
                <a:ahLst/>
                <a:cxnLst/>
                <a:rect l="l" t="t" r="r" b="b"/>
                <a:pathLst>
                  <a:path w="28723" h="798" extrusionOk="0">
                    <a:moveTo>
                      <a:pt x="0" y="0"/>
                    </a:moveTo>
                    <a:lnTo>
                      <a:pt x="0" y="797"/>
                    </a:lnTo>
                    <a:lnTo>
                      <a:pt x="28722" y="797"/>
                    </a:lnTo>
                    <a:lnTo>
                      <a:pt x="2872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6" name="Google Shape;1806;p54"/>
            <p:cNvGrpSpPr/>
            <p:nvPr/>
          </p:nvGrpSpPr>
          <p:grpSpPr>
            <a:xfrm>
              <a:off x="384093" y="4954718"/>
              <a:ext cx="8375813" cy="57966"/>
              <a:chOff x="384093" y="4954718"/>
              <a:chExt cx="8375813" cy="57966"/>
            </a:xfrm>
          </p:grpSpPr>
          <p:sp>
            <p:nvSpPr>
              <p:cNvPr id="1807" name="Google Shape;1807;p54"/>
              <p:cNvSpPr/>
              <p:nvPr/>
            </p:nvSpPr>
            <p:spPr>
              <a:xfrm>
                <a:off x="38409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54"/>
              <p:cNvSpPr/>
              <p:nvPr/>
            </p:nvSpPr>
            <p:spPr>
              <a:xfrm>
                <a:off x="8540543" y="4954718"/>
                <a:ext cx="219363" cy="57966"/>
              </a:xfrm>
              <a:custGeom>
                <a:avLst/>
                <a:gdLst/>
                <a:ahLst/>
                <a:cxnLst/>
                <a:rect l="l" t="t" r="r" b="b"/>
                <a:pathLst>
                  <a:path w="691" h="578" extrusionOk="0">
                    <a:moveTo>
                      <a:pt x="366" y="0"/>
                    </a:moveTo>
                    <a:cubicBezTo>
                      <a:pt x="269" y="0"/>
                      <a:pt x="171" y="48"/>
                      <a:pt x="114" y="149"/>
                    </a:cubicBezTo>
                    <a:cubicBezTo>
                      <a:pt x="1" y="346"/>
                      <a:pt x="150" y="578"/>
                      <a:pt x="356" y="578"/>
                    </a:cubicBezTo>
                    <a:cubicBezTo>
                      <a:pt x="379" y="578"/>
                      <a:pt x="403" y="575"/>
                      <a:pt x="428" y="568"/>
                    </a:cubicBezTo>
                    <a:cubicBezTo>
                      <a:pt x="596" y="526"/>
                      <a:pt x="690" y="358"/>
                      <a:pt x="638" y="201"/>
                    </a:cubicBezTo>
                    <a:cubicBezTo>
                      <a:pt x="598" y="70"/>
                      <a:pt x="483" y="0"/>
                      <a:pt x="3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09" name="Google Shape;1809;p54"/>
          <p:cNvGrpSpPr/>
          <p:nvPr/>
        </p:nvGrpSpPr>
        <p:grpSpPr>
          <a:xfrm>
            <a:off x="8106580" y="1095706"/>
            <a:ext cx="648376" cy="880878"/>
            <a:chOff x="638276" y="3526008"/>
            <a:chExt cx="714936" cy="971200"/>
          </a:xfrm>
        </p:grpSpPr>
        <p:sp>
          <p:nvSpPr>
            <p:cNvPr id="1810" name="Google Shape;1810;p54"/>
            <p:cNvSpPr/>
            <p:nvPr/>
          </p:nvSpPr>
          <p:spPr>
            <a:xfrm>
              <a:off x="801537" y="3817400"/>
              <a:ext cx="388460" cy="388464"/>
            </a:xfrm>
            <a:custGeom>
              <a:avLst/>
              <a:gdLst/>
              <a:ahLst/>
              <a:cxnLst/>
              <a:rect l="l" t="t" r="r" b="b"/>
              <a:pathLst>
                <a:path w="91295" h="91296" extrusionOk="0">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960"/>
                    <a:alpha val="21910"/>
                  </a:srgbClr>
                </a:gs>
                <a:gs pos="41000">
                  <a:srgbClr val="F9EBAB">
                    <a:alpha val="53333"/>
                    <a:alpha val="21910"/>
                  </a:srgbClr>
                </a:gs>
                <a:gs pos="100000">
                  <a:srgbClr val="F9EBAB">
                    <a:alpha val="77254"/>
                    <a:alpha val="2191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11" name="Google Shape;1811;p54"/>
            <p:cNvGrpSpPr/>
            <p:nvPr/>
          </p:nvGrpSpPr>
          <p:grpSpPr>
            <a:xfrm>
              <a:off x="638276" y="3526008"/>
              <a:ext cx="714936" cy="971200"/>
              <a:chOff x="9141124" y="2771118"/>
              <a:chExt cx="319239" cy="433649"/>
            </a:xfrm>
          </p:grpSpPr>
          <p:sp>
            <p:nvSpPr>
              <p:cNvPr id="1812" name="Google Shape;1812;p54"/>
              <p:cNvSpPr/>
              <p:nvPr/>
            </p:nvSpPr>
            <p:spPr>
              <a:xfrm>
                <a:off x="9271960" y="3034862"/>
                <a:ext cx="17824" cy="25355"/>
              </a:xfrm>
              <a:custGeom>
                <a:avLst/>
                <a:gdLst/>
                <a:ahLst/>
                <a:cxnLst/>
                <a:rect l="l" t="t" r="r" b="b"/>
                <a:pathLst>
                  <a:path w="1110" h="1579" extrusionOk="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54"/>
              <p:cNvSpPr/>
              <p:nvPr/>
            </p:nvSpPr>
            <p:spPr>
              <a:xfrm>
                <a:off x="9267175" y="2928674"/>
                <a:ext cx="54965" cy="93728"/>
              </a:xfrm>
              <a:custGeom>
                <a:avLst/>
                <a:gdLst/>
                <a:ahLst/>
                <a:cxnLst/>
                <a:rect l="l" t="t" r="r" b="b"/>
                <a:pathLst>
                  <a:path w="3423" h="5837" extrusionOk="0">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4" name="Google Shape;1814;p54"/>
              <p:cNvSpPr/>
              <p:nvPr/>
            </p:nvSpPr>
            <p:spPr>
              <a:xfrm>
                <a:off x="9274706" y="3031330"/>
                <a:ext cx="53439" cy="115213"/>
              </a:xfrm>
              <a:custGeom>
                <a:avLst/>
                <a:gdLst/>
                <a:ahLst/>
                <a:cxnLst/>
                <a:rect l="l" t="t" r="r" b="b"/>
                <a:pathLst>
                  <a:path w="3328" h="7175" extrusionOk="0">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5" name="Google Shape;1815;p54"/>
              <p:cNvSpPr/>
              <p:nvPr/>
            </p:nvSpPr>
            <p:spPr>
              <a:xfrm>
                <a:off x="9209625" y="3132139"/>
                <a:ext cx="185657" cy="54804"/>
              </a:xfrm>
              <a:custGeom>
                <a:avLst/>
                <a:gdLst/>
                <a:ahLst/>
                <a:cxnLst/>
                <a:rect l="l" t="t" r="r" b="b"/>
                <a:pathLst>
                  <a:path w="11562" h="3413" extrusionOk="0">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54"/>
              <p:cNvSpPr/>
              <p:nvPr/>
            </p:nvSpPr>
            <p:spPr>
              <a:xfrm>
                <a:off x="9193872" y="2882091"/>
                <a:ext cx="15078" cy="289790"/>
              </a:xfrm>
              <a:custGeom>
                <a:avLst/>
                <a:gdLst/>
                <a:ahLst/>
                <a:cxnLst/>
                <a:rect l="l" t="t" r="r" b="b"/>
                <a:pathLst>
                  <a:path w="939" h="18047" extrusionOk="0">
                    <a:moveTo>
                      <a:pt x="0" y="1"/>
                    </a:moveTo>
                    <a:lnTo>
                      <a:pt x="0"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54"/>
              <p:cNvSpPr/>
              <p:nvPr/>
            </p:nvSpPr>
            <p:spPr>
              <a:xfrm>
                <a:off x="9392520" y="2882091"/>
                <a:ext cx="15094" cy="289790"/>
              </a:xfrm>
              <a:custGeom>
                <a:avLst/>
                <a:gdLst/>
                <a:ahLst/>
                <a:cxnLst/>
                <a:rect l="l" t="t" r="r" b="b"/>
                <a:pathLst>
                  <a:path w="940" h="18047" extrusionOk="0">
                    <a:moveTo>
                      <a:pt x="1" y="1"/>
                    </a:moveTo>
                    <a:lnTo>
                      <a:pt x="1" y="18046"/>
                    </a:lnTo>
                    <a:lnTo>
                      <a:pt x="940" y="18046"/>
                    </a:lnTo>
                    <a:lnTo>
                      <a:pt x="940"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54"/>
              <p:cNvSpPr/>
              <p:nvPr/>
            </p:nvSpPr>
            <p:spPr>
              <a:xfrm>
                <a:off x="9338406" y="2882091"/>
                <a:ext cx="15094" cy="289790"/>
              </a:xfrm>
              <a:custGeom>
                <a:avLst/>
                <a:gdLst/>
                <a:ahLst/>
                <a:cxnLst/>
                <a:rect l="l" t="t" r="r" b="b"/>
                <a:pathLst>
                  <a:path w="940" h="18047" extrusionOk="0">
                    <a:moveTo>
                      <a:pt x="1" y="1"/>
                    </a:moveTo>
                    <a:lnTo>
                      <a:pt x="1" y="18046"/>
                    </a:lnTo>
                    <a:lnTo>
                      <a:pt x="939" y="18046"/>
                    </a:lnTo>
                    <a:lnTo>
                      <a:pt x="939"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54"/>
              <p:cNvSpPr/>
              <p:nvPr/>
            </p:nvSpPr>
            <p:spPr>
              <a:xfrm>
                <a:off x="9182231" y="2880726"/>
                <a:ext cx="237025" cy="17824"/>
              </a:xfrm>
              <a:custGeom>
                <a:avLst/>
                <a:gdLst/>
                <a:ahLst/>
                <a:cxnLst/>
                <a:rect l="l" t="t" r="r" b="b"/>
                <a:pathLst>
                  <a:path w="14761" h="1110" extrusionOk="0">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54"/>
              <p:cNvSpPr/>
              <p:nvPr/>
            </p:nvSpPr>
            <p:spPr>
              <a:xfrm>
                <a:off x="9182231" y="3152676"/>
                <a:ext cx="237025" cy="30172"/>
              </a:xfrm>
              <a:custGeom>
                <a:avLst/>
                <a:gdLst/>
                <a:ahLst/>
                <a:cxnLst/>
                <a:rect l="l" t="t" r="r" b="b"/>
                <a:pathLst>
                  <a:path w="14761" h="1879" extrusionOk="0">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54"/>
              <p:cNvSpPr/>
              <p:nvPr/>
            </p:nvSpPr>
            <p:spPr>
              <a:xfrm>
                <a:off x="9180175" y="2803313"/>
                <a:ext cx="254158" cy="68533"/>
              </a:xfrm>
              <a:custGeom>
                <a:avLst/>
                <a:gdLst/>
                <a:ahLst/>
                <a:cxnLst/>
                <a:rect l="l" t="t" r="r" b="b"/>
                <a:pathLst>
                  <a:path w="15828" h="4268" extrusionOk="0">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54"/>
              <p:cNvSpPr/>
              <p:nvPr/>
            </p:nvSpPr>
            <p:spPr>
              <a:xfrm>
                <a:off x="9296624" y="2771118"/>
                <a:ext cx="20570" cy="35648"/>
              </a:xfrm>
              <a:custGeom>
                <a:avLst/>
                <a:gdLst/>
                <a:ahLst/>
                <a:cxnLst/>
                <a:rect l="l" t="t" r="r" b="b"/>
                <a:pathLst>
                  <a:path w="1281" h="2220" extrusionOk="0">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54"/>
              <p:cNvSpPr/>
              <p:nvPr/>
            </p:nvSpPr>
            <p:spPr>
              <a:xfrm>
                <a:off x="9141124" y="2856062"/>
                <a:ext cx="319239" cy="28791"/>
              </a:xfrm>
              <a:custGeom>
                <a:avLst/>
                <a:gdLst/>
                <a:ahLst/>
                <a:cxnLst/>
                <a:rect l="l" t="t" r="r" b="b"/>
                <a:pathLst>
                  <a:path w="19881" h="1793" extrusionOk="0">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54"/>
              <p:cNvSpPr/>
              <p:nvPr/>
            </p:nvSpPr>
            <p:spPr>
              <a:xfrm>
                <a:off x="9152091" y="3174611"/>
                <a:ext cx="301415" cy="30156"/>
              </a:xfrm>
              <a:custGeom>
                <a:avLst/>
                <a:gdLst/>
                <a:ahLst/>
                <a:cxnLst/>
                <a:rect l="l" t="t" r="r" b="b"/>
                <a:pathLst>
                  <a:path w="18771" h="1878" extrusionOk="0">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54"/>
              <p:cNvSpPr/>
              <p:nvPr/>
            </p:nvSpPr>
            <p:spPr>
              <a:xfrm>
                <a:off x="9215101" y="2803281"/>
                <a:ext cx="197989" cy="42584"/>
              </a:xfrm>
              <a:custGeom>
                <a:avLst/>
                <a:gdLst/>
                <a:ahLst/>
                <a:cxnLst/>
                <a:rect l="l" t="t" r="r" b="b"/>
                <a:pathLst>
                  <a:path w="12330" h="2652" extrusionOk="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54"/>
              <p:cNvSpPr/>
              <p:nvPr/>
            </p:nvSpPr>
            <p:spPr>
              <a:xfrm>
                <a:off x="9150710" y="2856062"/>
                <a:ext cx="300741" cy="14516"/>
              </a:xfrm>
              <a:custGeom>
                <a:avLst/>
                <a:gdLst/>
                <a:ahLst/>
                <a:cxnLst/>
                <a:rect l="l" t="t" r="r" b="b"/>
                <a:pathLst>
                  <a:path w="18729" h="904" extrusionOk="0">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54"/>
              <p:cNvSpPr/>
              <p:nvPr/>
            </p:nvSpPr>
            <p:spPr>
              <a:xfrm>
                <a:off x="9158257" y="3174498"/>
                <a:ext cx="289083" cy="13826"/>
              </a:xfrm>
              <a:custGeom>
                <a:avLst/>
                <a:gdLst/>
                <a:ahLst/>
                <a:cxnLst/>
                <a:rect l="l" t="t" r="r" b="b"/>
                <a:pathLst>
                  <a:path w="18003" h="861" extrusionOk="0">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54"/>
              <p:cNvSpPr/>
              <p:nvPr/>
            </p:nvSpPr>
            <p:spPr>
              <a:xfrm>
                <a:off x="9187016" y="3174611"/>
                <a:ext cx="79485" cy="13713"/>
              </a:xfrm>
              <a:custGeom>
                <a:avLst/>
                <a:gdLst/>
                <a:ahLst/>
                <a:cxnLst/>
                <a:rect l="l" t="t" r="r" b="b"/>
                <a:pathLst>
                  <a:path w="4950" h="854" extrusionOk="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54"/>
              <p:cNvSpPr/>
              <p:nvPr/>
            </p:nvSpPr>
            <p:spPr>
              <a:xfrm>
                <a:off x="9277436" y="3031426"/>
                <a:ext cx="40433" cy="80175"/>
              </a:xfrm>
              <a:custGeom>
                <a:avLst/>
                <a:gdLst/>
                <a:ahLst/>
                <a:cxnLst/>
                <a:rect l="l" t="t" r="r" b="b"/>
                <a:pathLst>
                  <a:path w="2518" h="4993" extrusionOk="0">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54"/>
              <p:cNvSpPr/>
              <p:nvPr/>
            </p:nvSpPr>
            <p:spPr>
              <a:xfrm>
                <a:off x="9277436" y="2974582"/>
                <a:ext cx="40433" cy="47900"/>
              </a:xfrm>
              <a:custGeom>
                <a:avLst/>
                <a:gdLst/>
                <a:ahLst/>
                <a:cxnLst/>
                <a:rect l="l" t="t" r="r" b="b"/>
                <a:pathLst>
                  <a:path w="2518" h="2983" extrusionOk="0">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54"/>
              <p:cNvSpPr/>
              <p:nvPr/>
            </p:nvSpPr>
            <p:spPr>
              <a:xfrm>
                <a:off x="9284983" y="2993065"/>
                <a:ext cx="24680" cy="28582"/>
              </a:xfrm>
              <a:custGeom>
                <a:avLst/>
                <a:gdLst/>
                <a:ahLst/>
                <a:cxnLst/>
                <a:rect l="l" t="t" r="r" b="b"/>
                <a:pathLst>
                  <a:path w="1537" h="1780" extrusionOk="0">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54"/>
              <p:cNvSpPr/>
              <p:nvPr/>
            </p:nvSpPr>
            <p:spPr>
              <a:xfrm>
                <a:off x="9278817" y="3075279"/>
                <a:ext cx="26736" cy="19189"/>
              </a:xfrm>
              <a:custGeom>
                <a:avLst/>
                <a:gdLst/>
                <a:ahLst/>
                <a:cxnLst/>
                <a:rect l="l" t="t" r="r" b="b"/>
                <a:pathLst>
                  <a:path w="1665" h="1195" extrusionOk="0">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54"/>
              <p:cNvSpPr/>
              <p:nvPr/>
            </p:nvSpPr>
            <p:spPr>
              <a:xfrm>
                <a:off x="9293879" y="3036918"/>
                <a:ext cx="26045" cy="20586"/>
              </a:xfrm>
              <a:custGeom>
                <a:avLst/>
                <a:gdLst/>
                <a:ahLst/>
                <a:cxnLst/>
                <a:rect l="l" t="t" r="r" b="b"/>
                <a:pathLst>
                  <a:path w="1622" h="1282" extrusionOk="0">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54"/>
              <p:cNvSpPr/>
              <p:nvPr/>
            </p:nvSpPr>
            <p:spPr>
              <a:xfrm>
                <a:off x="9208934" y="2856062"/>
                <a:ext cx="85651" cy="14404"/>
              </a:xfrm>
              <a:custGeom>
                <a:avLst/>
                <a:gdLst/>
                <a:ahLst/>
                <a:cxnLst/>
                <a:rect l="l" t="t" r="r" b="b"/>
                <a:pathLst>
                  <a:path w="5334" h="897" extrusionOk="0">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54"/>
              <p:cNvSpPr/>
              <p:nvPr/>
            </p:nvSpPr>
            <p:spPr>
              <a:xfrm>
                <a:off x="9312377" y="2856062"/>
                <a:ext cx="52765" cy="14404"/>
              </a:xfrm>
              <a:custGeom>
                <a:avLst/>
                <a:gdLst/>
                <a:ahLst/>
                <a:cxnLst/>
                <a:rect l="l" t="t" r="r" b="b"/>
                <a:pathLst>
                  <a:path w="3286" h="897" extrusionOk="0">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54"/>
              <p:cNvSpPr/>
              <p:nvPr/>
            </p:nvSpPr>
            <p:spPr>
              <a:xfrm>
                <a:off x="9339097" y="2819499"/>
                <a:ext cx="47289" cy="17422"/>
              </a:xfrm>
              <a:custGeom>
                <a:avLst/>
                <a:gdLst/>
                <a:ahLst/>
                <a:cxnLst/>
                <a:rect l="l" t="t" r="r" b="b"/>
                <a:pathLst>
                  <a:path w="2945" h="1085" extrusionOk="0">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54"/>
              <p:cNvSpPr/>
              <p:nvPr/>
            </p:nvSpPr>
            <p:spPr>
              <a:xfrm>
                <a:off x="9306901" y="2808805"/>
                <a:ext cx="30846" cy="10293"/>
              </a:xfrm>
              <a:custGeom>
                <a:avLst/>
                <a:gdLst/>
                <a:ahLst/>
                <a:cxnLst/>
                <a:rect l="l" t="t" r="r" b="b"/>
                <a:pathLst>
                  <a:path w="1921" h="641" extrusionOk="0">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38" name="Google Shape;1838;p54"/>
          <p:cNvGrpSpPr/>
          <p:nvPr/>
        </p:nvGrpSpPr>
        <p:grpSpPr>
          <a:xfrm rot="1321491" flipH="1">
            <a:off x="355764" y="3186133"/>
            <a:ext cx="714934" cy="378491"/>
            <a:chOff x="-1074225" y="4512538"/>
            <a:chExt cx="714950" cy="378500"/>
          </a:xfrm>
        </p:grpSpPr>
        <p:sp>
          <p:nvSpPr>
            <p:cNvPr id="1839" name="Google Shape;1839;p54"/>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54"/>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54"/>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54"/>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54"/>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54"/>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54"/>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54"/>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54"/>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54"/>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54"/>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0" name="Google Shape;1850;p54"/>
          <p:cNvGrpSpPr/>
          <p:nvPr/>
        </p:nvGrpSpPr>
        <p:grpSpPr>
          <a:xfrm>
            <a:off x="8073288" y="4091175"/>
            <a:ext cx="714950" cy="378500"/>
            <a:chOff x="-1074225" y="4512538"/>
            <a:chExt cx="714950" cy="378500"/>
          </a:xfrm>
        </p:grpSpPr>
        <p:sp>
          <p:nvSpPr>
            <p:cNvPr id="1851" name="Google Shape;1851;p54"/>
            <p:cNvSpPr/>
            <p:nvPr/>
          </p:nvSpPr>
          <p:spPr>
            <a:xfrm>
              <a:off x="-962825" y="4548088"/>
              <a:ext cx="188375" cy="120175"/>
            </a:xfrm>
            <a:custGeom>
              <a:avLst/>
              <a:gdLst/>
              <a:ahLst/>
              <a:cxnLst/>
              <a:rect l="l" t="t" r="r" b="b"/>
              <a:pathLst>
                <a:path w="7535" h="4807" extrusionOk="0">
                  <a:moveTo>
                    <a:pt x="2269" y="0"/>
                  </a:moveTo>
                  <a:lnTo>
                    <a:pt x="0" y="2619"/>
                  </a:lnTo>
                  <a:lnTo>
                    <a:pt x="7534" y="4807"/>
                  </a:lnTo>
                  <a:lnTo>
                    <a:pt x="2269" y="0"/>
                  </a:ln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54"/>
            <p:cNvSpPr/>
            <p:nvPr/>
          </p:nvSpPr>
          <p:spPr>
            <a:xfrm>
              <a:off x="-1064100" y="4512538"/>
              <a:ext cx="642725" cy="266450"/>
            </a:xfrm>
            <a:custGeom>
              <a:avLst/>
              <a:gdLst/>
              <a:ahLst/>
              <a:cxnLst/>
              <a:rect l="l" t="t" r="r" b="b"/>
              <a:pathLst>
                <a:path w="25709" h="10658" extrusionOk="0">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54"/>
            <p:cNvSpPr/>
            <p:nvPr/>
          </p:nvSpPr>
          <p:spPr>
            <a:xfrm>
              <a:off x="-1053975" y="4564288"/>
              <a:ext cx="81050" cy="60775"/>
            </a:xfrm>
            <a:custGeom>
              <a:avLst/>
              <a:gdLst/>
              <a:ahLst/>
              <a:cxnLst/>
              <a:rect l="l" t="t" r="r" b="b"/>
              <a:pathLst>
                <a:path w="3242" h="2431" extrusionOk="0">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54"/>
            <p:cNvSpPr/>
            <p:nvPr/>
          </p:nvSpPr>
          <p:spPr>
            <a:xfrm>
              <a:off x="-997925" y="4570088"/>
              <a:ext cx="98575" cy="24600"/>
            </a:xfrm>
            <a:custGeom>
              <a:avLst/>
              <a:gdLst/>
              <a:ahLst/>
              <a:cxnLst/>
              <a:rect l="l" t="t" r="r" b="b"/>
              <a:pathLst>
                <a:path w="3943" h="984" extrusionOk="0">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54"/>
            <p:cNvSpPr/>
            <p:nvPr/>
          </p:nvSpPr>
          <p:spPr>
            <a:xfrm>
              <a:off x="-837950" y="4525788"/>
              <a:ext cx="162050" cy="93200"/>
            </a:xfrm>
            <a:custGeom>
              <a:avLst/>
              <a:gdLst/>
              <a:ahLst/>
              <a:cxnLst/>
              <a:rect l="l" t="t" r="r" b="b"/>
              <a:pathLst>
                <a:path w="6482" h="3728" extrusionOk="0">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54"/>
            <p:cNvSpPr/>
            <p:nvPr/>
          </p:nvSpPr>
          <p:spPr>
            <a:xfrm>
              <a:off x="-742750" y="4536413"/>
              <a:ext cx="151925" cy="23850"/>
            </a:xfrm>
            <a:custGeom>
              <a:avLst/>
              <a:gdLst/>
              <a:ahLst/>
              <a:cxnLst/>
              <a:rect l="l" t="t" r="r" b="b"/>
              <a:pathLst>
                <a:path w="6077" h="954" extrusionOk="0">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54"/>
            <p:cNvSpPr/>
            <p:nvPr/>
          </p:nvSpPr>
          <p:spPr>
            <a:xfrm>
              <a:off x="-877100" y="4605913"/>
              <a:ext cx="40525" cy="25475"/>
            </a:xfrm>
            <a:custGeom>
              <a:avLst/>
              <a:gdLst/>
              <a:ahLst/>
              <a:cxnLst/>
              <a:rect l="l" t="t" r="r" b="b"/>
              <a:pathLst>
                <a:path w="1621" h="1019" extrusionOk="0">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54"/>
            <p:cNvSpPr/>
            <p:nvPr/>
          </p:nvSpPr>
          <p:spPr>
            <a:xfrm>
              <a:off x="-1074225" y="4544038"/>
              <a:ext cx="714950" cy="347000"/>
            </a:xfrm>
            <a:custGeom>
              <a:avLst/>
              <a:gdLst/>
              <a:ahLst/>
              <a:cxnLst/>
              <a:rect l="l" t="t" r="r" b="b"/>
              <a:pathLst>
                <a:path w="28598" h="13880" extrusionOk="0">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54"/>
            <p:cNvSpPr/>
            <p:nvPr/>
          </p:nvSpPr>
          <p:spPr>
            <a:xfrm>
              <a:off x="-836575" y="4548088"/>
              <a:ext cx="382800" cy="253850"/>
            </a:xfrm>
            <a:custGeom>
              <a:avLst/>
              <a:gdLst/>
              <a:ahLst/>
              <a:cxnLst/>
              <a:rect l="l" t="t" r="r" b="b"/>
              <a:pathLst>
                <a:path w="15312" h="10154" extrusionOk="0">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54"/>
            <p:cNvSpPr/>
            <p:nvPr/>
          </p:nvSpPr>
          <p:spPr>
            <a:xfrm>
              <a:off x="-815650" y="4565638"/>
              <a:ext cx="407775" cy="318650"/>
            </a:xfrm>
            <a:custGeom>
              <a:avLst/>
              <a:gdLst/>
              <a:ahLst/>
              <a:cxnLst/>
              <a:rect l="l" t="t" r="r" b="b"/>
              <a:pathLst>
                <a:path w="16311" h="12746" extrusionOk="0">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54"/>
            <p:cNvSpPr/>
            <p:nvPr/>
          </p:nvSpPr>
          <p:spPr>
            <a:xfrm>
              <a:off x="-1074225" y="4627063"/>
              <a:ext cx="411150" cy="263975"/>
            </a:xfrm>
            <a:custGeom>
              <a:avLst/>
              <a:gdLst/>
              <a:ahLst/>
              <a:cxnLst/>
              <a:rect l="l" t="t" r="r" b="b"/>
              <a:pathLst>
                <a:path w="16446" h="10559" extrusionOk="0">
                  <a:moveTo>
                    <a:pt x="1" y="0"/>
                  </a:moveTo>
                  <a:lnTo>
                    <a:pt x="8237" y="9425"/>
                  </a:lnTo>
                  <a:lnTo>
                    <a:pt x="16446" y="10559"/>
                  </a:lnTo>
                  <a:lnTo>
                    <a:pt x="16446" y="10559"/>
                  </a:lnTo>
                  <a:lnTo>
                    <a:pt x="8426" y="135"/>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54"/>
            <p:cNvSpPr/>
            <p:nvPr/>
          </p:nvSpPr>
          <p:spPr>
            <a:xfrm>
              <a:off x="-1049250" y="4639888"/>
              <a:ext cx="346350" cy="230900"/>
            </a:xfrm>
            <a:custGeom>
              <a:avLst/>
              <a:gdLst/>
              <a:ahLst/>
              <a:cxnLst/>
              <a:rect l="l" t="t" r="r" b="b"/>
              <a:pathLst>
                <a:path w="13854" h="9236" extrusionOk="0">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63" name="Google Shape;1863;p54"/>
          <p:cNvSpPr/>
          <p:nvPr/>
        </p:nvSpPr>
        <p:spPr>
          <a:xfrm>
            <a:off x="4" y="1017700"/>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0360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4"/>
          <p:cNvSpPr/>
          <p:nvPr/>
        </p:nvSpPr>
        <p:spPr>
          <a:xfrm>
            <a:off x="1393025" y="141321"/>
            <a:ext cx="1086000" cy="336000"/>
          </a:xfrm>
          <a:prstGeom prst="rect">
            <a:avLst/>
          </a:prstGeom>
          <a:solidFill>
            <a:schemeClr val="accent3"/>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56982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3745713"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4922050"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09837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457046" y="462250"/>
            <a:ext cx="8206154" cy="4219025"/>
            <a:chOff x="457046" y="462250"/>
            <a:chExt cx="8206154" cy="4219025"/>
          </a:xfrm>
        </p:grpSpPr>
        <p:grpSp>
          <p:nvGrpSpPr>
            <p:cNvPr id="92" name="Google Shape;92;p4"/>
            <p:cNvGrpSpPr/>
            <p:nvPr/>
          </p:nvGrpSpPr>
          <p:grpSpPr>
            <a:xfrm>
              <a:off x="457046" y="462250"/>
              <a:ext cx="8206154" cy="4219025"/>
              <a:chOff x="457046" y="462250"/>
              <a:chExt cx="8206154" cy="4219025"/>
            </a:xfrm>
          </p:grpSpPr>
          <p:sp>
            <p:nvSpPr>
              <p:cNvPr id="93" name="Google Shape;93;p4"/>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4"/>
              <p:cNvGrpSpPr/>
              <p:nvPr/>
            </p:nvGrpSpPr>
            <p:grpSpPr>
              <a:xfrm>
                <a:off x="457046" y="862471"/>
                <a:ext cx="478684" cy="3418736"/>
                <a:chOff x="604488" y="924325"/>
                <a:chExt cx="461337" cy="3294850"/>
              </a:xfrm>
            </p:grpSpPr>
            <p:sp>
              <p:nvSpPr>
                <p:cNvPr id="97" name="Google Shape;97;p4"/>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4"/>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99" name="Google Shape;99;p4"/>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 name="Google Shape;100;p4"/>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101" name="Google Shape;101;p4"/>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4"/>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103" name="Google Shape;103;p4"/>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 name="Google Shape;104;p4"/>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105" name="Google Shape;105;p4"/>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 name="Google Shape;106;p4"/>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107" name="Google Shape;107;p4"/>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 name="Google Shape;108;p4"/>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109" name="Google Shape;109;p4"/>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4"/>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111" name="Google Shape;111;p4"/>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 name="Google Shape;112;p4"/>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grpSp>
          <p:nvGrpSpPr>
            <p:cNvPr id="113" name="Google Shape;113;p4"/>
            <p:cNvGrpSpPr/>
            <p:nvPr/>
          </p:nvGrpSpPr>
          <p:grpSpPr>
            <a:xfrm>
              <a:off x="1210604" y="1351676"/>
              <a:ext cx="6704064" cy="2802776"/>
              <a:chOff x="1218700" y="1487020"/>
              <a:chExt cx="6180000" cy="2701211"/>
            </a:xfrm>
          </p:grpSpPr>
          <p:cxnSp>
            <p:nvCxnSpPr>
              <p:cNvPr id="114" name="Google Shape;114;p4"/>
              <p:cNvCxnSpPr/>
              <p:nvPr/>
            </p:nvCxnSpPr>
            <p:spPr>
              <a:xfrm>
                <a:off x="1218700" y="1487020"/>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15" name="Google Shape;115;p4"/>
              <p:cNvCxnSpPr/>
              <p:nvPr/>
            </p:nvCxnSpPr>
            <p:spPr>
              <a:xfrm>
                <a:off x="1218700" y="164591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16" name="Google Shape;116;p4"/>
              <p:cNvCxnSpPr/>
              <p:nvPr/>
            </p:nvCxnSpPr>
            <p:spPr>
              <a:xfrm>
                <a:off x="1218700" y="180480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17" name="Google Shape;117;p4"/>
              <p:cNvCxnSpPr/>
              <p:nvPr/>
            </p:nvCxnSpPr>
            <p:spPr>
              <a:xfrm>
                <a:off x="1218700" y="196370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18" name="Google Shape;118;p4"/>
              <p:cNvCxnSpPr/>
              <p:nvPr/>
            </p:nvCxnSpPr>
            <p:spPr>
              <a:xfrm>
                <a:off x="1218700" y="212259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19" name="Google Shape;119;p4"/>
              <p:cNvCxnSpPr/>
              <p:nvPr/>
            </p:nvCxnSpPr>
            <p:spPr>
              <a:xfrm>
                <a:off x="1218700" y="228149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0" name="Google Shape;120;p4"/>
              <p:cNvCxnSpPr/>
              <p:nvPr/>
            </p:nvCxnSpPr>
            <p:spPr>
              <a:xfrm>
                <a:off x="1218700" y="244038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1" name="Google Shape;121;p4"/>
              <p:cNvCxnSpPr/>
              <p:nvPr/>
            </p:nvCxnSpPr>
            <p:spPr>
              <a:xfrm>
                <a:off x="1218700" y="259928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2" name="Google Shape;122;p4"/>
              <p:cNvCxnSpPr/>
              <p:nvPr/>
            </p:nvCxnSpPr>
            <p:spPr>
              <a:xfrm>
                <a:off x="1218700" y="275817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3" name="Google Shape;123;p4"/>
              <p:cNvCxnSpPr/>
              <p:nvPr/>
            </p:nvCxnSpPr>
            <p:spPr>
              <a:xfrm>
                <a:off x="1218700" y="291707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4" name="Google Shape;124;p4"/>
              <p:cNvCxnSpPr/>
              <p:nvPr/>
            </p:nvCxnSpPr>
            <p:spPr>
              <a:xfrm>
                <a:off x="1218700" y="307596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4"/>
              <p:cNvCxnSpPr/>
              <p:nvPr/>
            </p:nvCxnSpPr>
            <p:spPr>
              <a:xfrm>
                <a:off x="1218700" y="323486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6" name="Google Shape;126;p4"/>
              <p:cNvCxnSpPr/>
              <p:nvPr/>
            </p:nvCxnSpPr>
            <p:spPr>
              <a:xfrm>
                <a:off x="1218700" y="339375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7" name="Google Shape;127;p4"/>
              <p:cNvCxnSpPr/>
              <p:nvPr/>
            </p:nvCxnSpPr>
            <p:spPr>
              <a:xfrm>
                <a:off x="1218700" y="355265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4"/>
              <p:cNvCxnSpPr/>
              <p:nvPr/>
            </p:nvCxnSpPr>
            <p:spPr>
              <a:xfrm>
                <a:off x="1218700" y="371154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4"/>
              <p:cNvCxnSpPr/>
              <p:nvPr/>
            </p:nvCxnSpPr>
            <p:spPr>
              <a:xfrm>
                <a:off x="1218700" y="387044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4"/>
              <p:cNvCxnSpPr/>
              <p:nvPr/>
            </p:nvCxnSpPr>
            <p:spPr>
              <a:xfrm>
                <a:off x="1218700" y="402933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4"/>
              <p:cNvCxnSpPr/>
              <p:nvPr/>
            </p:nvCxnSpPr>
            <p:spPr>
              <a:xfrm>
                <a:off x="1218700" y="4188230"/>
                <a:ext cx="6180000" cy="0"/>
              </a:xfrm>
              <a:prstGeom prst="straightConnector1">
                <a:avLst/>
              </a:prstGeom>
              <a:noFill/>
              <a:ln w="9525" cap="flat" cmpd="sng">
                <a:solidFill>
                  <a:schemeClr val="lt1"/>
                </a:solidFill>
                <a:prstDash val="solid"/>
                <a:round/>
                <a:headEnd type="none" w="med" len="med"/>
                <a:tailEnd type="none" w="med" len="med"/>
              </a:ln>
            </p:spPr>
          </p:cxnSp>
        </p:grpSp>
      </p:grpSp>
      <p:sp>
        <p:nvSpPr>
          <p:cNvPr id="132" name="Google Shape;132;p4"/>
          <p:cNvSpPr txBox="1">
            <a:spLocks noGrp="1"/>
          </p:cNvSpPr>
          <p:nvPr>
            <p:ph type="body" idx="1"/>
          </p:nvPr>
        </p:nvSpPr>
        <p:spPr>
          <a:xfrm>
            <a:off x="1128225" y="1309425"/>
            <a:ext cx="6215100" cy="30435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AutoNum type="arabicPeriod"/>
              <a:defRPr sz="1200"/>
            </a:lvl1pPr>
            <a:lvl2pPr marL="914400" lvl="1" indent="-330200">
              <a:spcBef>
                <a:spcPts val="0"/>
              </a:spcBef>
              <a:spcAft>
                <a:spcPts val="0"/>
              </a:spcAft>
              <a:buSzPts val="1600"/>
              <a:buAutoNum type="alphaLcPeriod"/>
              <a:defRPr/>
            </a:lvl2pPr>
            <a:lvl3pPr marL="1371600" lvl="2" indent="-330200">
              <a:spcBef>
                <a:spcPts val="0"/>
              </a:spcBef>
              <a:spcAft>
                <a:spcPts val="0"/>
              </a:spcAft>
              <a:buSzPts val="1600"/>
              <a:buAutoNum type="romanLcPeriod"/>
              <a:defRPr/>
            </a:lvl3pPr>
            <a:lvl4pPr marL="1828800" lvl="3" indent="-330200">
              <a:spcBef>
                <a:spcPts val="0"/>
              </a:spcBef>
              <a:spcAft>
                <a:spcPts val="0"/>
              </a:spcAft>
              <a:buSzPts val="1600"/>
              <a:buAutoNum type="arabicPeriod"/>
              <a:defRPr/>
            </a:lvl4pPr>
            <a:lvl5pPr marL="2286000" lvl="4" indent="-330200">
              <a:spcBef>
                <a:spcPts val="0"/>
              </a:spcBef>
              <a:spcAft>
                <a:spcPts val="0"/>
              </a:spcAft>
              <a:buSzPts val="1600"/>
              <a:buAutoNum type="alphaLcPeriod"/>
              <a:defRPr/>
            </a:lvl5pPr>
            <a:lvl6pPr marL="2743200" lvl="5" indent="-330200">
              <a:spcBef>
                <a:spcPts val="0"/>
              </a:spcBef>
              <a:spcAft>
                <a:spcPts val="0"/>
              </a:spcAft>
              <a:buSzPts val="1600"/>
              <a:buAutoNum type="romanLcPeriod"/>
              <a:defRPr/>
            </a:lvl6pPr>
            <a:lvl7pPr marL="3200400" lvl="6" indent="-330200">
              <a:spcBef>
                <a:spcPts val="0"/>
              </a:spcBef>
              <a:spcAft>
                <a:spcPts val="0"/>
              </a:spcAft>
              <a:buSzPts val="1600"/>
              <a:buAutoNum type="arabicPeriod"/>
              <a:defRPr/>
            </a:lvl7pPr>
            <a:lvl8pPr marL="3657600" lvl="7" indent="-330200">
              <a:spcBef>
                <a:spcPts val="0"/>
              </a:spcBef>
              <a:spcAft>
                <a:spcPts val="0"/>
              </a:spcAft>
              <a:buSzPts val="1600"/>
              <a:buAutoNum type="alphaLcPeriod"/>
              <a:defRPr/>
            </a:lvl8pPr>
            <a:lvl9pPr marL="4114800" lvl="8" indent="-330200">
              <a:spcBef>
                <a:spcPts val="0"/>
              </a:spcBef>
              <a:spcAft>
                <a:spcPts val="0"/>
              </a:spcAft>
              <a:buSzPts val="1600"/>
              <a:buAutoNum type="romanLcPeriod"/>
              <a:defRPr/>
            </a:lvl9pPr>
          </a:lstStyle>
          <a:p>
            <a:endParaRPr/>
          </a:p>
        </p:txBody>
      </p:sp>
      <p:sp>
        <p:nvSpPr>
          <p:cNvPr id="133" name="Google Shape;133;p4"/>
          <p:cNvSpPr txBox="1">
            <a:spLocks noGrp="1"/>
          </p:cNvSpPr>
          <p:nvPr>
            <p:ph type="title"/>
          </p:nvPr>
        </p:nvSpPr>
        <p:spPr>
          <a:xfrm>
            <a:off x="1128225" y="673625"/>
            <a:ext cx="7295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6"/>
        <p:cNvGrpSpPr/>
        <p:nvPr/>
      </p:nvGrpSpPr>
      <p:grpSpPr>
        <a:xfrm>
          <a:off x="0" y="0"/>
          <a:ext cx="0" cy="0"/>
          <a:chOff x="0" y="0"/>
          <a:chExt cx="0" cy="0"/>
        </a:xfrm>
      </p:grpSpPr>
      <p:sp>
        <p:nvSpPr>
          <p:cNvPr id="187" name="Google Shape;187;p6"/>
          <p:cNvSpPr/>
          <p:nvPr/>
        </p:nvSpPr>
        <p:spPr>
          <a:xfrm>
            <a:off x="1393025" y="141321"/>
            <a:ext cx="1086000" cy="336000"/>
          </a:xfrm>
          <a:prstGeom prst="rect">
            <a:avLst/>
          </a:prstGeom>
          <a:solidFill>
            <a:schemeClr val="accent3"/>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256982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3745713"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4922050"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609837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6"/>
          <p:cNvGrpSpPr/>
          <p:nvPr/>
        </p:nvGrpSpPr>
        <p:grpSpPr>
          <a:xfrm>
            <a:off x="457046" y="462250"/>
            <a:ext cx="8206154" cy="4219025"/>
            <a:chOff x="457046" y="462250"/>
            <a:chExt cx="8206154" cy="4219025"/>
          </a:xfrm>
        </p:grpSpPr>
        <p:grpSp>
          <p:nvGrpSpPr>
            <p:cNvPr id="193" name="Google Shape;193;p6"/>
            <p:cNvGrpSpPr/>
            <p:nvPr/>
          </p:nvGrpSpPr>
          <p:grpSpPr>
            <a:xfrm>
              <a:off x="457046" y="462250"/>
              <a:ext cx="8206154" cy="4219025"/>
              <a:chOff x="457046" y="462250"/>
              <a:chExt cx="8206154" cy="4219025"/>
            </a:xfrm>
          </p:grpSpPr>
          <p:sp>
            <p:nvSpPr>
              <p:cNvPr id="194" name="Google Shape;194;p6"/>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6"/>
              <p:cNvGrpSpPr/>
              <p:nvPr/>
            </p:nvGrpSpPr>
            <p:grpSpPr>
              <a:xfrm>
                <a:off x="457046" y="862471"/>
                <a:ext cx="478684" cy="3418736"/>
                <a:chOff x="604488" y="924325"/>
                <a:chExt cx="461337" cy="3294850"/>
              </a:xfrm>
            </p:grpSpPr>
            <p:sp>
              <p:nvSpPr>
                <p:cNvPr id="198" name="Google Shape;198;p6"/>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 name="Google Shape;199;p6"/>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200" name="Google Shape;200;p6"/>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 name="Google Shape;201;p6"/>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202" name="Google Shape;202;p6"/>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3" name="Google Shape;203;p6"/>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204" name="Google Shape;204;p6"/>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 name="Google Shape;205;p6"/>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206" name="Google Shape;206;p6"/>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 name="Google Shape;207;p6"/>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208" name="Google Shape;208;p6"/>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9" name="Google Shape;209;p6"/>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210" name="Google Shape;210;p6"/>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6"/>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212" name="Google Shape;212;p6"/>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 name="Google Shape;213;p6"/>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grpSp>
          <p:nvGrpSpPr>
            <p:cNvPr id="214" name="Google Shape;214;p6"/>
            <p:cNvGrpSpPr/>
            <p:nvPr/>
          </p:nvGrpSpPr>
          <p:grpSpPr>
            <a:xfrm>
              <a:off x="1210604" y="1351676"/>
              <a:ext cx="6704064" cy="2802776"/>
              <a:chOff x="1218700" y="1487020"/>
              <a:chExt cx="6180000" cy="2701211"/>
            </a:xfrm>
          </p:grpSpPr>
          <p:cxnSp>
            <p:nvCxnSpPr>
              <p:cNvPr id="215" name="Google Shape;215;p6"/>
              <p:cNvCxnSpPr/>
              <p:nvPr/>
            </p:nvCxnSpPr>
            <p:spPr>
              <a:xfrm>
                <a:off x="1218700" y="1487020"/>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16" name="Google Shape;216;p6"/>
              <p:cNvCxnSpPr/>
              <p:nvPr/>
            </p:nvCxnSpPr>
            <p:spPr>
              <a:xfrm>
                <a:off x="1218700" y="164591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17" name="Google Shape;217;p6"/>
              <p:cNvCxnSpPr/>
              <p:nvPr/>
            </p:nvCxnSpPr>
            <p:spPr>
              <a:xfrm>
                <a:off x="1218700" y="180480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18" name="Google Shape;218;p6"/>
              <p:cNvCxnSpPr/>
              <p:nvPr/>
            </p:nvCxnSpPr>
            <p:spPr>
              <a:xfrm>
                <a:off x="1218700" y="196370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19" name="Google Shape;219;p6"/>
              <p:cNvCxnSpPr/>
              <p:nvPr/>
            </p:nvCxnSpPr>
            <p:spPr>
              <a:xfrm>
                <a:off x="1218700" y="212259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0" name="Google Shape;220;p6"/>
              <p:cNvCxnSpPr/>
              <p:nvPr/>
            </p:nvCxnSpPr>
            <p:spPr>
              <a:xfrm>
                <a:off x="1218700" y="228149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1" name="Google Shape;221;p6"/>
              <p:cNvCxnSpPr/>
              <p:nvPr/>
            </p:nvCxnSpPr>
            <p:spPr>
              <a:xfrm>
                <a:off x="1218700" y="244038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2" name="Google Shape;222;p6"/>
              <p:cNvCxnSpPr/>
              <p:nvPr/>
            </p:nvCxnSpPr>
            <p:spPr>
              <a:xfrm>
                <a:off x="1218700" y="259928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3" name="Google Shape;223;p6"/>
              <p:cNvCxnSpPr/>
              <p:nvPr/>
            </p:nvCxnSpPr>
            <p:spPr>
              <a:xfrm>
                <a:off x="1218700" y="275817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4" name="Google Shape;224;p6"/>
              <p:cNvCxnSpPr/>
              <p:nvPr/>
            </p:nvCxnSpPr>
            <p:spPr>
              <a:xfrm>
                <a:off x="1218700" y="291707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5" name="Google Shape;225;p6"/>
              <p:cNvCxnSpPr/>
              <p:nvPr/>
            </p:nvCxnSpPr>
            <p:spPr>
              <a:xfrm>
                <a:off x="1218700" y="307596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6" name="Google Shape;226;p6"/>
              <p:cNvCxnSpPr/>
              <p:nvPr/>
            </p:nvCxnSpPr>
            <p:spPr>
              <a:xfrm>
                <a:off x="1218700" y="323486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7" name="Google Shape;227;p6"/>
              <p:cNvCxnSpPr/>
              <p:nvPr/>
            </p:nvCxnSpPr>
            <p:spPr>
              <a:xfrm>
                <a:off x="1218700" y="339375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8" name="Google Shape;228;p6"/>
              <p:cNvCxnSpPr/>
              <p:nvPr/>
            </p:nvCxnSpPr>
            <p:spPr>
              <a:xfrm>
                <a:off x="1218700" y="355265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29" name="Google Shape;229;p6"/>
              <p:cNvCxnSpPr/>
              <p:nvPr/>
            </p:nvCxnSpPr>
            <p:spPr>
              <a:xfrm>
                <a:off x="1218700" y="371154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30" name="Google Shape;230;p6"/>
              <p:cNvCxnSpPr/>
              <p:nvPr/>
            </p:nvCxnSpPr>
            <p:spPr>
              <a:xfrm>
                <a:off x="1218700" y="387044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31" name="Google Shape;231;p6"/>
              <p:cNvCxnSpPr/>
              <p:nvPr/>
            </p:nvCxnSpPr>
            <p:spPr>
              <a:xfrm>
                <a:off x="1218700" y="402933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232" name="Google Shape;232;p6"/>
              <p:cNvCxnSpPr/>
              <p:nvPr/>
            </p:nvCxnSpPr>
            <p:spPr>
              <a:xfrm>
                <a:off x="1218700" y="4188230"/>
                <a:ext cx="6180000" cy="0"/>
              </a:xfrm>
              <a:prstGeom prst="straightConnector1">
                <a:avLst/>
              </a:prstGeom>
              <a:noFill/>
              <a:ln w="9525" cap="flat" cmpd="sng">
                <a:solidFill>
                  <a:schemeClr val="lt1"/>
                </a:solidFill>
                <a:prstDash val="solid"/>
                <a:round/>
                <a:headEnd type="none" w="med" len="med"/>
                <a:tailEnd type="none" w="med" len="med"/>
              </a:ln>
            </p:spPr>
          </p:cxnSp>
        </p:grpSp>
      </p:grpSp>
      <p:sp>
        <p:nvSpPr>
          <p:cNvPr id="233" name="Google Shape;233;p6"/>
          <p:cNvSpPr txBox="1">
            <a:spLocks noGrp="1"/>
          </p:cNvSpPr>
          <p:nvPr>
            <p:ph type="title"/>
          </p:nvPr>
        </p:nvSpPr>
        <p:spPr>
          <a:xfrm>
            <a:off x="1128225" y="673625"/>
            <a:ext cx="72957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1"/>
        <p:cNvGrpSpPr/>
        <p:nvPr/>
      </p:nvGrpSpPr>
      <p:grpSpPr>
        <a:xfrm>
          <a:off x="0" y="0"/>
          <a:ext cx="0" cy="0"/>
          <a:chOff x="0" y="0"/>
          <a:chExt cx="0" cy="0"/>
        </a:xfrm>
      </p:grpSpPr>
      <p:sp>
        <p:nvSpPr>
          <p:cNvPr id="332" name="Google Shape;332;p9"/>
          <p:cNvSpPr/>
          <p:nvPr/>
        </p:nvSpPr>
        <p:spPr>
          <a:xfrm>
            <a:off x="1393025" y="141321"/>
            <a:ext cx="1086000" cy="336000"/>
          </a:xfrm>
          <a:prstGeom prst="rect">
            <a:avLst/>
          </a:prstGeom>
          <a:solidFill>
            <a:schemeClr val="accent3"/>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256982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3745713"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4922050"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609837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9"/>
          <p:cNvGrpSpPr/>
          <p:nvPr/>
        </p:nvGrpSpPr>
        <p:grpSpPr>
          <a:xfrm>
            <a:off x="457046" y="462250"/>
            <a:ext cx="8206154" cy="4219025"/>
            <a:chOff x="457046" y="462250"/>
            <a:chExt cx="8206154" cy="4219025"/>
          </a:xfrm>
        </p:grpSpPr>
        <p:grpSp>
          <p:nvGrpSpPr>
            <p:cNvPr id="338" name="Google Shape;338;p9"/>
            <p:cNvGrpSpPr/>
            <p:nvPr/>
          </p:nvGrpSpPr>
          <p:grpSpPr>
            <a:xfrm>
              <a:off x="457046" y="462250"/>
              <a:ext cx="8206154" cy="4219025"/>
              <a:chOff x="457046" y="462250"/>
              <a:chExt cx="8206154" cy="4219025"/>
            </a:xfrm>
          </p:grpSpPr>
          <p:sp>
            <p:nvSpPr>
              <p:cNvPr id="339" name="Google Shape;339;p9"/>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9"/>
              <p:cNvGrpSpPr/>
              <p:nvPr/>
            </p:nvGrpSpPr>
            <p:grpSpPr>
              <a:xfrm>
                <a:off x="457046" y="862471"/>
                <a:ext cx="478684" cy="3418736"/>
                <a:chOff x="604488" y="924325"/>
                <a:chExt cx="461337" cy="3294850"/>
              </a:xfrm>
            </p:grpSpPr>
            <p:sp>
              <p:nvSpPr>
                <p:cNvPr id="343" name="Google Shape;343;p9"/>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4" name="Google Shape;344;p9"/>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45" name="Google Shape;345;p9"/>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6" name="Google Shape;346;p9"/>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47" name="Google Shape;347;p9"/>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8" name="Google Shape;348;p9"/>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49" name="Google Shape;349;p9"/>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0" name="Google Shape;350;p9"/>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51" name="Google Shape;351;p9"/>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2" name="Google Shape;352;p9"/>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53" name="Google Shape;353;p9"/>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4" name="Google Shape;354;p9"/>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55" name="Google Shape;355;p9"/>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9"/>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57" name="Google Shape;357;p9"/>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 name="Google Shape;358;p9"/>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grpSp>
          <p:nvGrpSpPr>
            <p:cNvPr id="359" name="Google Shape;359;p9"/>
            <p:cNvGrpSpPr/>
            <p:nvPr/>
          </p:nvGrpSpPr>
          <p:grpSpPr>
            <a:xfrm>
              <a:off x="1210604" y="1351676"/>
              <a:ext cx="6704064" cy="2802776"/>
              <a:chOff x="1218700" y="1487020"/>
              <a:chExt cx="6180000" cy="2701211"/>
            </a:xfrm>
          </p:grpSpPr>
          <p:cxnSp>
            <p:nvCxnSpPr>
              <p:cNvPr id="360" name="Google Shape;360;p9"/>
              <p:cNvCxnSpPr/>
              <p:nvPr/>
            </p:nvCxnSpPr>
            <p:spPr>
              <a:xfrm>
                <a:off x="1218700" y="1487020"/>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61" name="Google Shape;361;p9"/>
              <p:cNvCxnSpPr/>
              <p:nvPr/>
            </p:nvCxnSpPr>
            <p:spPr>
              <a:xfrm>
                <a:off x="1218700" y="164591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62" name="Google Shape;362;p9"/>
              <p:cNvCxnSpPr/>
              <p:nvPr/>
            </p:nvCxnSpPr>
            <p:spPr>
              <a:xfrm>
                <a:off x="1218700" y="180480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63" name="Google Shape;363;p9"/>
              <p:cNvCxnSpPr/>
              <p:nvPr/>
            </p:nvCxnSpPr>
            <p:spPr>
              <a:xfrm>
                <a:off x="1218700" y="196370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64" name="Google Shape;364;p9"/>
              <p:cNvCxnSpPr/>
              <p:nvPr/>
            </p:nvCxnSpPr>
            <p:spPr>
              <a:xfrm>
                <a:off x="1218700" y="212259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65" name="Google Shape;365;p9"/>
              <p:cNvCxnSpPr/>
              <p:nvPr/>
            </p:nvCxnSpPr>
            <p:spPr>
              <a:xfrm>
                <a:off x="1218700" y="228149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66" name="Google Shape;366;p9"/>
              <p:cNvCxnSpPr/>
              <p:nvPr/>
            </p:nvCxnSpPr>
            <p:spPr>
              <a:xfrm>
                <a:off x="1218700" y="244038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67" name="Google Shape;367;p9"/>
              <p:cNvCxnSpPr/>
              <p:nvPr/>
            </p:nvCxnSpPr>
            <p:spPr>
              <a:xfrm>
                <a:off x="1218700" y="259928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68" name="Google Shape;368;p9"/>
              <p:cNvCxnSpPr/>
              <p:nvPr/>
            </p:nvCxnSpPr>
            <p:spPr>
              <a:xfrm>
                <a:off x="1218700" y="275817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69" name="Google Shape;369;p9"/>
              <p:cNvCxnSpPr/>
              <p:nvPr/>
            </p:nvCxnSpPr>
            <p:spPr>
              <a:xfrm>
                <a:off x="1218700" y="291707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70" name="Google Shape;370;p9"/>
              <p:cNvCxnSpPr/>
              <p:nvPr/>
            </p:nvCxnSpPr>
            <p:spPr>
              <a:xfrm>
                <a:off x="1218700" y="307596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71" name="Google Shape;371;p9"/>
              <p:cNvCxnSpPr/>
              <p:nvPr/>
            </p:nvCxnSpPr>
            <p:spPr>
              <a:xfrm>
                <a:off x="1218700" y="323486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72" name="Google Shape;372;p9"/>
              <p:cNvCxnSpPr/>
              <p:nvPr/>
            </p:nvCxnSpPr>
            <p:spPr>
              <a:xfrm>
                <a:off x="1218700" y="339375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73" name="Google Shape;373;p9"/>
              <p:cNvCxnSpPr/>
              <p:nvPr/>
            </p:nvCxnSpPr>
            <p:spPr>
              <a:xfrm>
                <a:off x="1218700" y="355265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74" name="Google Shape;374;p9"/>
              <p:cNvCxnSpPr/>
              <p:nvPr/>
            </p:nvCxnSpPr>
            <p:spPr>
              <a:xfrm>
                <a:off x="1218700" y="371154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75" name="Google Shape;375;p9"/>
              <p:cNvCxnSpPr/>
              <p:nvPr/>
            </p:nvCxnSpPr>
            <p:spPr>
              <a:xfrm>
                <a:off x="1218700" y="387044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76" name="Google Shape;376;p9"/>
              <p:cNvCxnSpPr/>
              <p:nvPr/>
            </p:nvCxnSpPr>
            <p:spPr>
              <a:xfrm>
                <a:off x="1218700" y="402933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377" name="Google Shape;377;p9"/>
              <p:cNvCxnSpPr/>
              <p:nvPr/>
            </p:nvCxnSpPr>
            <p:spPr>
              <a:xfrm>
                <a:off x="1218700" y="4188230"/>
                <a:ext cx="6180000" cy="0"/>
              </a:xfrm>
              <a:prstGeom prst="straightConnector1">
                <a:avLst/>
              </a:prstGeom>
              <a:noFill/>
              <a:ln w="9525" cap="flat" cmpd="sng">
                <a:solidFill>
                  <a:schemeClr val="lt1"/>
                </a:solidFill>
                <a:prstDash val="solid"/>
                <a:round/>
                <a:headEnd type="none" w="med" len="med"/>
                <a:tailEnd type="none" w="med" len="med"/>
              </a:ln>
            </p:spPr>
          </p:cxnSp>
        </p:grpSp>
      </p:grpSp>
      <p:sp>
        <p:nvSpPr>
          <p:cNvPr id="378" name="Google Shape;378;p9"/>
          <p:cNvSpPr txBox="1">
            <a:spLocks noGrp="1"/>
          </p:cNvSpPr>
          <p:nvPr>
            <p:ph type="title"/>
          </p:nvPr>
        </p:nvSpPr>
        <p:spPr>
          <a:xfrm>
            <a:off x="3502525" y="1339925"/>
            <a:ext cx="4045200" cy="7857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9" name="Google Shape;379;p9"/>
          <p:cNvSpPr txBox="1">
            <a:spLocks noGrp="1"/>
          </p:cNvSpPr>
          <p:nvPr>
            <p:ph type="subTitle" idx="1"/>
          </p:nvPr>
        </p:nvSpPr>
        <p:spPr>
          <a:xfrm>
            <a:off x="3502525" y="2213150"/>
            <a:ext cx="4045200" cy="16524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2100"/>
              <a:buNone/>
              <a:defRPr>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0"/>
        <p:cNvGrpSpPr/>
        <p:nvPr/>
      </p:nvGrpSpPr>
      <p:grpSpPr>
        <a:xfrm>
          <a:off x="0" y="0"/>
          <a:ext cx="0" cy="0"/>
          <a:chOff x="0" y="0"/>
          <a:chExt cx="0" cy="0"/>
        </a:xfrm>
      </p:grpSpPr>
      <p:grpSp>
        <p:nvGrpSpPr>
          <p:cNvPr id="381" name="Google Shape;381;p10"/>
          <p:cNvGrpSpPr/>
          <p:nvPr/>
        </p:nvGrpSpPr>
        <p:grpSpPr>
          <a:xfrm>
            <a:off x="457046" y="462250"/>
            <a:ext cx="8206154" cy="4219025"/>
            <a:chOff x="457046" y="462250"/>
            <a:chExt cx="8206154" cy="4219025"/>
          </a:xfrm>
        </p:grpSpPr>
        <p:grpSp>
          <p:nvGrpSpPr>
            <p:cNvPr id="382" name="Google Shape;382;p10"/>
            <p:cNvGrpSpPr/>
            <p:nvPr/>
          </p:nvGrpSpPr>
          <p:grpSpPr>
            <a:xfrm>
              <a:off x="457046" y="462250"/>
              <a:ext cx="8206154" cy="4219025"/>
              <a:chOff x="457046" y="462250"/>
              <a:chExt cx="8206154" cy="4219025"/>
            </a:xfrm>
          </p:grpSpPr>
          <p:sp>
            <p:nvSpPr>
              <p:cNvPr id="383" name="Google Shape;383;p10"/>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0"/>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10"/>
              <p:cNvGrpSpPr/>
              <p:nvPr/>
            </p:nvGrpSpPr>
            <p:grpSpPr>
              <a:xfrm>
                <a:off x="457046" y="862471"/>
                <a:ext cx="478684" cy="3418736"/>
                <a:chOff x="604488" y="924325"/>
                <a:chExt cx="461337" cy="3294850"/>
              </a:xfrm>
            </p:grpSpPr>
            <p:sp>
              <p:nvSpPr>
                <p:cNvPr id="387" name="Google Shape;387;p10"/>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 name="Google Shape;388;p10"/>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89" name="Google Shape;389;p10"/>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0" name="Google Shape;390;p10"/>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91" name="Google Shape;391;p10"/>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2" name="Google Shape;392;p10"/>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93" name="Google Shape;393;p10"/>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4" name="Google Shape;394;p10"/>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95" name="Google Shape;395;p10"/>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6" name="Google Shape;396;p10"/>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97" name="Google Shape;397;p10"/>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10"/>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399" name="Google Shape;399;p10"/>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0" name="Google Shape;400;p10"/>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401" name="Google Shape;401;p10"/>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2" name="Google Shape;402;p10"/>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grpSp>
          <p:nvGrpSpPr>
            <p:cNvPr id="403" name="Google Shape;403;p10"/>
            <p:cNvGrpSpPr/>
            <p:nvPr/>
          </p:nvGrpSpPr>
          <p:grpSpPr>
            <a:xfrm>
              <a:off x="1210604" y="1351676"/>
              <a:ext cx="6704064" cy="2802776"/>
              <a:chOff x="1218700" y="1487020"/>
              <a:chExt cx="6180000" cy="2701211"/>
            </a:xfrm>
          </p:grpSpPr>
          <p:cxnSp>
            <p:nvCxnSpPr>
              <p:cNvPr id="404" name="Google Shape;404;p10"/>
              <p:cNvCxnSpPr/>
              <p:nvPr/>
            </p:nvCxnSpPr>
            <p:spPr>
              <a:xfrm>
                <a:off x="1218700" y="1487020"/>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05" name="Google Shape;405;p10"/>
              <p:cNvCxnSpPr/>
              <p:nvPr/>
            </p:nvCxnSpPr>
            <p:spPr>
              <a:xfrm>
                <a:off x="1218700" y="164591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06" name="Google Shape;406;p10"/>
              <p:cNvCxnSpPr/>
              <p:nvPr/>
            </p:nvCxnSpPr>
            <p:spPr>
              <a:xfrm>
                <a:off x="1218700" y="180480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07" name="Google Shape;407;p10"/>
              <p:cNvCxnSpPr/>
              <p:nvPr/>
            </p:nvCxnSpPr>
            <p:spPr>
              <a:xfrm>
                <a:off x="1218700" y="196370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08" name="Google Shape;408;p10"/>
              <p:cNvCxnSpPr/>
              <p:nvPr/>
            </p:nvCxnSpPr>
            <p:spPr>
              <a:xfrm>
                <a:off x="1218700" y="212259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09" name="Google Shape;409;p10"/>
              <p:cNvCxnSpPr/>
              <p:nvPr/>
            </p:nvCxnSpPr>
            <p:spPr>
              <a:xfrm>
                <a:off x="1218700" y="228149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0" name="Google Shape;410;p10"/>
              <p:cNvCxnSpPr/>
              <p:nvPr/>
            </p:nvCxnSpPr>
            <p:spPr>
              <a:xfrm>
                <a:off x="1218700" y="244038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1" name="Google Shape;411;p10"/>
              <p:cNvCxnSpPr/>
              <p:nvPr/>
            </p:nvCxnSpPr>
            <p:spPr>
              <a:xfrm>
                <a:off x="1218700" y="259928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2" name="Google Shape;412;p10"/>
              <p:cNvCxnSpPr/>
              <p:nvPr/>
            </p:nvCxnSpPr>
            <p:spPr>
              <a:xfrm>
                <a:off x="1218700" y="275817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3" name="Google Shape;413;p10"/>
              <p:cNvCxnSpPr/>
              <p:nvPr/>
            </p:nvCxnSpPr>
            <p:spPr>
              <a:xfrm>
                <a:off x="1218700" y="291707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4" name="Google Shape;414;p10"/>
              <p:cNvCxnSpPr/>
              <p:nvPr/>
            </p:nvCxnSpPr>
            <p:spPr>
              <a:xfrm>
                <a:off x="1218700" y="307596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5" name="Google Shape;415;p10"/>
              <p:cNvCxnSpPr/>
              <p:nvPr/>
            </p:nvCxnSpPr>
            <p:spPr>
              <a:xfrm>
                <a:off x="1218700" y="323486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6" name="Google Shape;416;p10"/>
              <p:cNvCxnSpPr/>
              <p:nvPr/>
            </p:nvCxnSpPr>
            <p:spPr>
              <a:xfrm>
                <a:off x="1218700" y="339375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7" name="Google Shape;417;p10"/>
              <p:cNvCxnSpPr/>
              <p:nvPr/>
            </p:nvCxnSpPr>
            <p:spPr>
              <a:xfrm>
                <a:off x="1218700" y="355265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8" name="Google Shape;418;p10"/>
              <p:cNvCxnSpPr/>
              <p:nvPr/>
            </p:nvCxnSpPr>
            <p:spPr>
              <a:xfrm>
                <a:off x="1218700" y="371154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19" name="Google Shape;419;p10"/>
              <p:cNvCxnSpPr/>
              <p:nvPr/>
            </p:nvCxnSpPr>
            <p:spPr>
              <a:xfrm>
                <a:off x="1218700" y="387044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20" name="Google Shape;420;p10"/>
              <p:cNvCxnSpPr/>
              <p:nvPr/>
            </p:nvCxnSpPr>
            <p:spPr>
              <a:xfrm>
                <a:off x="1218700" y="402933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421" name="Google Shape;421;p10"/>
              <p:cNvCxnSpPr/>
              <p:nvPr/>
            </p:nvCxnSpPr>
            <p:spPr>
              <a:xfrm>
                <a:off x="1218700" y="4188230"/>
                <a:ext cx="6180000" cy="0"/>
              </a:xfrm>
              <a:prstGeom prst="straightConnector1">
                <a:avLst/>
              </a:prstGeom>
              <a:noFill/>
              <a:ln w="9525" cap="flat" cmpd="sng">
                <a:solidFill>
                  <a:schemeClr val="lt1"/>
                </a:solidFill>
                <a:prstDash val="solid"/>
                <a:round/>
                <a:headEnd type="none" w="med" len="med"/>
                <a:tailEnd type="none" w="med" len="med"/>
              </a:ln>
            </p:spPr>
          </p:cxnSp>
        </p:grpSp>
      </p:grpSp>
      <p:sp>
        <p:nvSpPr>
          <p:cNvPr id="422" name="Google Shape;422;p10"/>
          <p:cNvSpPr txBox="1">
            <a:spLocks noGrp="1"/>
          </p:cNvSpPr>
          <p:nvPr>
            <p:ph type="body" idx="1"/>
          </p:nvPr>
        </p:nvSpPr>
        <p:spPr>
          <a:xfrm>
            <a:off x="1266200" y="1240025"/>
            <a:ext cx="1416900" cy="749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600"/>
              <a:buFont typeface="Lexend Medium"/>
              <a:buNone/>
              <a:defRPr sz="1800">
                <a:latin typeface="Lexend Medium"/>
                <a:ea typeface="Lexend Medium"/>
                <a:cs typeface="Lexend Medium"/>
                <a:sym typeface="Lexend Medium"/>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7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536"/>
        <p:cNvGrpSpPr/>
        <p:nvPr/>
      </p:nvGrpSpPr>
      <p:grpSpPr>
        <a:xfrm>
          <a:off x="0" y="0"/>
          <a:ext cx="0" cy="0"/>
          <a:chOff x="0" y="0"/>
          <a:chExt cx="0" cy="0"/>
        </a:xfrm>
      </p:grpSpPr>
      <p:sp>
        <p:nvSpPr>
          <p:cNvPr id="537" name="Google Shape;537;p14"/>
          <p:cNvSpPr/>
          <p:nvPr/>
        </p:nvSpPr>
        <p:spPr>
          <a:xfrm>
            <a:off x="1393025" y="141321"/>
            <a:ext cx="1086000" cy="336000"/>
          </a:xfrm>
          <a:prstGeom prst="rect">
            <a:avLst/>
          </a:prstGeom>
          <a:solidFill>
            <a:schemeClr val="accent3"/>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256982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3745713"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4922050"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6098375" y="141321"/>
            <a:ext cx="1086000" cy="336000"/>
          </a:xfrm>
          <a:prstGeom prst="rect">
            <a:avLst/>
          </a:prstGeom>
          <a:solidFill>
            <a:schemeClr val="accent1"/>
          </a:solidFill>
          <a:ln>
            <a:noFill/>
          </a:ln>
          <a:effectLst>
            <a:outerShdw dist="57150" dir="912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14"/>
          <p:cNvGrpSpPr/>
          <p:nvPr/>
        </p:nvGrpSpPr>
        <p:grpSpPr>
          <a:xfrm>
            <a:off x="457046" y="462250"/>
            <a:ext cx="8206154" cy="4219025"/>
            <a:chOff x="457046" y="462250"/>
            <a:chExt cx="8206154" cy="4219025"/>
          </a:xfrm>
        </p:grpSpPr>
        <p:grpSp>
          <p:nvGrpSpPr>
            <p:cNvPr id="543" name="Google Shape;543;p14"/>
            <p:cNvGrpSpPr/>
            <p:nvPr/>
          </p:nvGrpSpPr>
          <p:grpSpPr>
            <a:xfrm>
              <a:off x="457046" y="462250"/>
              <a:ext cx="8206154" cy="4219025"/>
              <a:chOff x="457046" y="462250"/>
              <a:chExt cx="8206154" cy="4219025"/>
            </a:xfrm>
          </p:grpSpPr>
          <p:sp>
            <p:nvSpPr>
              <p:cNvPr id="544" name="Google Shape;544;p14"/>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4"/>
              <p:cNvGrpSpPr/>
              <p:nvPr/>
            </p:nvGrpSpPr>
            <p:grpSpPr>
              <a:xfrm>
                <a:off x="457046" y="862471"/>
                <a:ext cx="478684" cy="3418736"/>
                <a:chOff x="604488" y="924325"/>
                <a:chExt cx="461337" cy="3294850"/>
              </a:xfrm>
            </p:grpSpPr>
            <p:sp>
              <p:nvSpPr>
                <p:cNvPr id="548" name="Google Shape;548;p14"/>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9" name="Google Shape;549;p14"/>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50" name="Google Shape;550;p14"/>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1" name="Google Shape;551;p14"/>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52" name="Google Shape;552;p14"/>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3" name="Google Shape;553;p14"/>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54" name="Google Shape;554;p14"/>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5" name="Google Shape;555;p14"/>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56" name="Google Shape;556;p14"/>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7" name="Google Shape;557;p14"/>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58" name="Google Shape;558;p14"/>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9" name="Google Shape;559;p14"/>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60" name="Google Shape;560;p14"/>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1" name="Google Shape;561;p14"/>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562" name="Google Shape;562;p14"/>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3" name="Google Shape;563;p14"/>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grpSp>
          <p:nvGrpSpPr>
            <p:cNvPr id="564" name="Google Shape;564;p14"/>
            <p:cNvGrpSpPr/>
            <p:nvPr/>
          </p:nvGrpSpPr>
          <p:grpSpPr>
            <a:xfrm>
              <a:off x="1210604" y="1351676"/>
              <a:ext cx="6704064" cy="2802776"/>
              <a:chOff x="1218700" y="1487020"/>
              <a:chExt cx="6180000" cy="2701211"/>
            </a:xfrm>
          </p:grpSpPr>
          <p:cxnSp>
            <p:nvCxnSpPr>
              <p:cNvPr id="565" name="Google Shape;565;p14"/>
              <p:cNvCxnSpPr/>
              <p:nvPr/>
            </p:nvCxnSpPr>
            <p:spPr>
              <a:xfrm>
                <a:off x="1218700" y="1487020"/>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66" name="Google Shape;566;p14"/>
              <p:cNvCxnSpPr/>
              <p:nvPr/>
            </p:nvCxnSpPr>
            <p:spPr>
              <a:xfrm>
                <a:off x="1218700" y="164591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67" name="Google Shape;567;p14"/>
              <p:cNvCxnSpPr/>
              <p:nvPr/>
            </p:nvCxnSpPr>
            <p:spPr>
              <a:xfrm>
                <a:off x="1218700" y="180480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68" name="Google Shape;568;p14"/>
              <p:cNvCxnSpPr/>
              <p:nvPr/>
            </p:nvCxnSpPr>
            <p:spPr>
              <a:xfrm>
                <a:off x="1218700" y="196370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69" name="Google Shape;569;p14"/>
              <p:cNvCxnSpPr/>
              <p:nvPr/>
            </p:nvCxnSpPr>
            <p:spPr>
              <a:xfrm>
                <a:off x="1218700" y="212259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0" name="Google Shape;570;p14"/>
              <p:cNvCxnSpPr/>
              <p:nvPr/>
            </p:nvCxnSpPr>
            <p:spPr>
              <a:xfrm>
                <a:off x="1218700" y="228149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1" name="Google Shape;571;p14"/>
              <p:cNvCxnSpPr/>
              <p:nvPr/>
            </p:nvCxnSpPr>
            <p:spPr>
              <a:xfrm>
                <a:off x="1218700" y="244038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2" name="Google Shape;572;p14"/>
              <p:cNvCxnSpPr/>
              <p:nvPr/>
            </p:nvCxnSpPr>
            <p:spPr>
              <a:xfrm>
                <a:off x="1218700" y="259928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3" name="Google Shape;573;p14"/>
              <p:cNvCxnSpPr/>
              <p:nvPr/>
            </p:nvCxnSpPr>
            <p:spPr>
              <a:xfrm>
                <a:off x="1218700" y="275817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4" name="Google Shape;574;p14"/>
              <p:cNvCxnSpPr/>
              <p:nvPr/>
            </p:nvCxnSpPr>
            <p:spPr>
              <a:xfrm>
                <a:off x="1218700" y="291707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5" name="Google Shape;575;p14"/>
              <p:cNvCxnSpPr/>
              <p:nvPr/>
            </p:nvCxnSpPr>
            <p:spPr>
              <a:xfrm>
                <a:off x="1218700" y="307596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6" name="Google Shape;576;p14"/>
              <p:cNvCxnSpPr/>
              <p:nvPr/>
            </p:nvCxnSpPr>
            <p:spPr>
              <a:xfrm>
                <a:off x="1218700" y="323486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7" name="Google Shape;577;p14"/>
              <p:cNvCxnSpPr/>
              <p:nvPr/>
            </p:nvCxnSpPr>
            <p:spPr>
              <a:xfrm>
                <a:off x="1218700" y="339375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8" name="Google Shape;578;p14"/>
              <p:cNvCxnSpPr/>
              <p:nvPr/>
            </p:nvCxnSpPr>
            <p:spPr>
              <a:xfrm>
                <a:off x="1218700" y="355265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79" name="Google Shape;579;p14"/>
              <p:cNvCxnSpPr/>
              <p:nvPr/>
            </p:nvCxnSpPr>
            <p:spPr>
              <a:xfrm>
                <a:off x="1218700" y="371154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80" name="Google Shape;580;p14"/>
              <p:cNvCxnSpPr/>
              <p:nvPr/>
            </p:nvCxnSpPr>
            <p:spPr>
              <a:xfrm>
                <a:off x="1218700" y="387044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81" name="Google Shape;581;p14"/>
              <p:cNvCxnSpPr/>
              <p:nvPr/>
            </p:nvCxnSpPr>
            <p:spPr>
              <a:xfrm>
                <a:off x="1218700" y="402933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582" name="Google Shape;582;p14"/>
              <p:cNvCxnSpPr/>
              <p:nvPr/>
            </p:nvCxnSpPr>
            <p:spPr>
              <a:xfrm>
                <a:off x="1218700" y="4188230"/>
                <a:ext cx="6180000" cy="0"/>
              </a:xfrm>
              <a:prstGeom prst="straightConnector1">
                <a:avLst/>
              </a:prstGeom>
              <a:noFill/>
              <a:ln w="9525" cap="flat" cmpd="sng">
                <a:solidFill>
                  <a:schemeClr val="lt1"/>
                </a:solidFill>
                <a:prstDash val="solid"/>
                <a:round/>
                <a:headEnd type="none" w="med" len="med"/>
                <a:tailEnd type="none" w="med" len="med"/>
              </a:ln>
            </p:spPr>
          </p:cxnSp>
        </p:grpSp>
      </p:grpSp>
      <p:sp>
        <p:nvSpPr>
          <p:cNvPr id="583" name="Google Shape;583;p14"/>
          <p:cNvSpPr txBox="1">
            <a:spLocks noGrp="1"/>
          </p:cNvSpPr>
          <p:nvPr>
            <p:ph type="subTitle" idx="1"/>
          </p:nvPr>
        </p:nvSpPr>
        <p:spPr>
          <a:xfrm>
            <a:off x="1466625" y="1290300"/>
            <a:ext cx="5739900" cy="1867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7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84" name="Google Shape;584;p14"/>
          <p:cNvSpPr txBox="1">
            <a:spLocks noGrp="1"/>
          </p:cNvSpPr>
          <p:nvPr>
            <p:ph type="subTitle" idx="2"/>
          </p:nvPr>
        </p:nvSpPr>
        <p:spPr>
          <a:xfrm>
            <a:off x="1466625" y="3243525"/>
            <a:ext cx="5739900" cy="468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exend Medium"/>
              <a:buNone/>
              <a:defRPr sz="2000">
                <a:latin typeface="Lexend Medium"/>
                <a:ea typeface="Lexend Medium"/>
                <a:cs typeface="Lexend Medium"/>
                <a:sym typeface="Lexend Medium"/>
              </a:defRPr>
            </a:lvl1pPr>
            <a:lvl2pPr lvl="1" rtl="0">
              <a:spcBef>
                <a:spcPts val="0"/>
              </a:spcBef>
              <a:spcAft>
                <a:spcPts val="0"/>
              </a:spcAft>
              <a:buSzPts val="2000"/>
              <a:buFont typeface="Lexend Medium"/>
              <a:buNone/>
              <a:defRPr sz="2000">
                <a:latin typeface="Lexend Medium"/>
                <a:ea typeface="Lexend Medium"/>
                <a:cs typeface="Lexend Medium"/>
                <a:sym typeface="Lexend Medium"/>
              </a:defRPr>
            </a:lvl2pPr>
            <a:lvl3pPr lvl="2" rtl="0">
              <a:spcBef>
                <a:spcPts val="0"/>
              </a:spcBef>
              <a:spcAft>
                <a:spcPts val="0"/>
              </a:spcAft>
              <a:buSzPts val="2000"/>
              <a:buFont typeface="Lexend Medium"/>
              <a:buNone/>
              <a:defRPr sz="2000">
                <a:latin typeface="Lexend Medium"/>
                <a:ea typeface="Lexend Medium"/>
                <a:cs typeface="Lexend Medium"/>
                <a:sym typeface="Lexend Medium"/>
              </a:defRPr>
            </a:lvl3pPr>
            <a:lvl4pPr lvl="3" rtl="0">
              <a:spcBef>
                <a:spcPts val="0"/>
              </a:spcBef>
              <a:spcAft>
                <a:spcPts val="0"/>
              </a:spcAft>
              <a:buSzPts val="2000"/>
              <a:buFont typeface="Lexend Medium"/>
              <a:buNone/>
              <a:defRPr sz="2000">
                <a:latin typeface="Lexend Medium"/>
                <a:ea typeface="Lexend Medium"/>
                <a:cs typeface="Lexend Medium"/>
                <a:sym typeface="Lexend Medium"/>
              </a:defRPr>
            </a:lvl4pPr>
            <a:lvl5pPr lvl="4" rtl="0">
              <a:spcBef>
                <a:spcPts val="0"/>
              </a:spcBef>
              <a:spcAft>
                <a:spcPts val="0"/>
              </a:spcAft>
              <a:buSzPts val="2000"/>
              <a:buFont typeface="Lexend Medium"/>
              <a:buNone/>
              <a:defRPr sz="2000">
                <a:latin typeface="Lexend Medium"/>
                <a:ea typeface="Lexend Medium"/>
                <a:cs typeface="Lexend Medium"/>
                <a:sym typeface="Lexend Medium"/>
              </a:defRPr>
            </a:lvl5pPr>
            <a:lvl6pPr lvl="5" rtl="0">
              <a:spcBef>
                <a:spcPts val="0"/>
              </a:spcBef>
              <a:spcAft>
                <a:spcPts val="0"/>
              </a:spcAft>
              <a:buSzPts val="2000"/>
              <a:buFont typeface="Lexend Medium"/>
              <a:buNone/>
              <a:defRPr sz="2000">
                <a:latin typeface="Lexend Medium"/>
                <a:ea typeface="Lexend Medium"/>
                <a:cs typeface="Lexend Medium"/>
                <a:sym typeface="Lexend Medium"/>
              </a:defRPr>
            </a:lvl6pPr>
            <a:lvl7pPr lvl="6" rtl="0">
              <a:spcBef>
                <a:spcPts val="0"/>
              </a:spcBef>
              <a:spcAft>
                <a:spcPts val="0"/>
              </a:spcAft>
              <a:buSzPts val="2000"/>
              <a:buFont typeface="Lexend Medium"/>
              <a:buNone/>
              <a:defRPr sz="2000">
                <a:latin typeface="Lexend Medium"/>
                <a:ea typeface="Lexend Medium"/>
                <a:cs typeface="Lexend Medium"/>
                <a:sym typeface="Lexend Medium"/>
              </a:defRPr>
            </a:lvl7pPr>
            <a:lvl8pPr lvl="7" rtl="0">
              <a:spcBef>
                <a:spcPts val="0"/>
              </a:spcBef>
              <a:spcAft>
                <a:spcPts val="0"/>
              </a:spcAft>
              <a:buSzPts val="2000"/>
              <a:buFont typeface="Lexend Medium"/>
              <a:buNone/>
              <a:defRPr sz="2000">
                <a:latin typeface="Lexend Medium"/>
                <a:ea typeface="Lexend Medium"/>
                <a:cs typeface="Lexend Medium"/>
                <a:sym typeface="Lexend Medium"/>
              </a:defRPr>
            </a:lvl8pPr>
            <a:lvl9pPr lvl="8" rtl="0">
              <a:spcBef>
                <a:spcPts val="0"/>
              </a:spcBef>
              <a:spcAft>
                <a:spcPts val="0"/>
              </a:spcAft>
              <a:buSzPts val="2000"/>
              <a:buFont typeface="Lexend Medium"/>
              <a:buNone/>
              <a:defRPr sz="2000">
                <a:latin typeface="Lexend Medium"/>
                <a:ea typeface="Lexend Medium"/>
                <a:cs typeface="Lexend Medium"/>
                <a:sym typeface="Lexend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1">
  <p:cSld name="CAPTION_ONLY_1">
    <p:bg>
      <p:bgPr>
        <a:solidFill>
          <a:schemeClr val="accent1"/>
        </a:solidFill>
        <a:effectLst/>
      </p:bgPr>
    </p:bg>
    <p:spTree>
      <p:nvGrpSpPr>
        <p:cNvPr id="1" name="Shape 735"/>
        <p:cNvGrpSpPr/>
        <p:nvPr/>
      </p:nvGrpSpPr>
      <p:grpSpPr>
        <a:xfrm>
          <a:off x="0" y="0"/>
          <a:ext cx="0" cy="0"/>
          <a:chOff x="0" y="0"/>
          <a:chExt cx="0" cy="0"/>
        </a:xfrm>
      </p:grpSpPr>
      <p:grpSp>
        <p:nvGrpSpPr>
          <p:cNvPr id="736" name="Google Shape;736;p18"/>
          <p:cNvGrpSpPr/>
          <p:nvPr/>
        </p:nvGrpSpPr>
        <p:grpSpPr>
          <a:xfrm flipH="1">
            <a:off x="457046" y="462250"/>
            <a:ext cx="8206154" cy="4219025"/>
            <a:chOff x="457046" y="462250"/>
            <a:chExt cx="8206154" cy="4219025"/>
          </a:xfrm>
        </p:grpSpPr>
        <p:grpSp>
          <p:nvGrpSpPr>
            <p:cNvPr id="737" name="Google Shape;737;p18"/>
            <p:cNvGrpSpPr/>
            <p:nvPr/>
          </p:nvGrpSpPr>
          <p:grpSpPr>
            <a:xfrm>
              <a:off x="457046" y="462250"/>
              <a:ext cx="8206154" cy="4219025"/>
              <a:chOff x="457046" y="462250"/>
              <a:chExt cx="8206154" cy="4219025"/>
            </a:xfrm>
          </p:grpSpPr>
          <p:sp>
            <p:nvSpPr>
              <p:cNvPr id="738" name="Google Shape;738;p18"/>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18"/>
              <p:cNvGrpSpPr/>
              <p:nvPr/>
            </p:nvGrpSpPr>
            <p:grpSpPr>
              <a:xfrm>
                <a:off x="457046" y="862471"/>
                <a:ext cx="478684" cy="3418736"/>
                <a:chOff x="604488" y="924325"/>
                <a:chExt cx="461337" cy="3294850"/>
              </a:xfrm>
            </p:grpSpPr>
            <p:sp>
              <p:nvSpPr>
                <p:cNvPr id="742" name="Google Shape;742;p18"/>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3" name="Google Shape;743;p18"/>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44" name="Google Shape;744;p18"/>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5" name="Google Shape;745;p18"/>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46" name="Google Shape;746;p18"/>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7" name="Google Shape;747;p18"/>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48" name="Google Shape;748;p18"/>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9" name="Google Shape;749;p18"/>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50" name="Google Shape;750;p18"/>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18"/>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52" name="Google Shape;752;p18"/>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3" name="Google Shape;753;p18"/>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54" name="Google Shape;754;p18"/>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5" name="Google Shape;755;p18"/>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56" name="Google Shape;756;p18"/>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7" name="Google Shape;757;p18"/>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grpSp>
          <p:nvGrpSpPr>
            <p:cNvPr id="758" name="Google Shape;758;p18"/>
            <p:cNvGrpSpPr/>
            <p:nvPr/>
          </p:nvGrpSpPr>
          <p:grpSpPr>
            <a:xfrm>
              <a:off x="1210604" y="1351676"/>
              <a:ext cx="6704064" cy="2802776"/>
              <a:chOff x="1218700" y="1487020"/>
              <a:chExt cx="6180000" cy="2701211"/>
            </a:xfrm>
          </p:grpSpPr>
          <p:cxnSp>
            <p:nvCxnSpPr>
              <p:cNvPr id="759" name="Google Shape;759;p18"/>
              <p:cNvCxnSpPr/>
              <p:nvPr/>
            </p:nvCxnSpPr>
            <p:spPr>
              <a:xfrm>
                <a:off x="1218700" y="1487020"/>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0" name="Google Shape;760;p18"/>
              <p:cNvCxnSpPr/>
              <p:nvPr/>
            </p:nvCxnSpPr>
            <p:spPr>
              <a:xfrm>
                <a:off x="1218700" y="164591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1" name="Google Shape;761;p18"/>
              <p:cNvCxnSpPr/>
              <p:nvPr/>
            </p:nvCxnSpPr>
            <p:spPr>
              <a:xfrm>
                <a:off x="1218700" y="180480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2" name="Google Shape;762;p18"/>
              <p:cNvCxnSpPr/>
              <p:nvPr/>
            </p:nvCxnSpPr>
            <p:spPr>
              <a:xfrm>
                <a:off x="1218700" y="1963704"/>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3" name="Google Shape;763;p18"/>
              <p:cNvCxnSpPr/>
              <p:nvPr/>
            </p:nvCxnSpPr>
            <p:spPr>
              <a:xfrm>
                <a:off x="1218700" y="2122599"/>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4" name="Google Shape;764;p18"/>
              <p:cNvCxnSpPr/>
              <p:nvPr/>
            </p:nvCxnSpPr>
            <p:spPr>
              <a:xfrm>
                <a:off x="1218700" y="228149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5" name="Google Shape;765;p18"/>
              <p:cNvCxnSpPr/>
              <p:nvPr/>
            </p:nvCxnSpPr>
            <p:spPr>
              <a:xfrm>
                <a:off x="1218700" y="244038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6" name="Google Shape;766;p18"/>
              <p:cNvCxnSpPr/>
              <p:nvPr/>
            </p:nvCxnSpPr>
            <p:spPr>
              <a:xfrm>
                <a:off x="1218700" y="2599283"/>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7" name="Google Shape;767;p18"/>
              <p:cNvCxnSpPr/>
              <p:nvPr/>
            </p:nvCxnSpPr>
            <p:spPr>
              <a:xfrm>
                <a:off x="1218700" y="2758178"/>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8" name="Google Shape;768;p18"/>
              <p:cNvCxnSpPr/>
              <p:nvPr/>
            </p:nvCxnSpPr>
            <p:spPr>
              <a:xfrm>
                <a:off x="1218700" y="291707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69" name="Google Shape;769;p18"/>
              <p:cNvCxnSpPr/>
              <p:nvPr/>
            </p:nvCxnSpPr>
            <p:spPr>
              <a:xfrm>
                <a:off x="1218700" y="307596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70" name="Google Shape;770;p18"/>
              <p:cNvCxnSpPr/>
              <p:nvPr/>
            </p:nvCxnSpPr>
            <p:spPr>
              <a:xfrm>
                <a:off x="1218700" y="3234862"/>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71" name="Google Shape;771;p18"/>
              <p:cNvCxnSpPr/>
              <p:nvPr/>
            </p:nvCxnSpPr>
            <p:spPr>
              <a:xfrm>
                <a:off x="1218700" y="3393757"/>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72" name="Google Shape;772;p18"/>
              <p:cNvCxnSpPr/>
              <p:nvPr/>
            </p:nvCxnSpPr>
            <p:spPr>
              <a:xfrm>
                <a:off x="1218700" y="355265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73" name="Google Shape;773;p18"/>
              <p:cNvCxnSpPr/>
              <p:nvPr/>
            </p:nvCxnSpPr>
            <p:spPr>
              <a:xfrm>
                <a:off x="1218700" y="371154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74" name="Google Shape;774;p18"/>
              <p:cNvCxnSpPr/>
              <p:nvPr/>
            </p:nvCxnSpPr>
            <p:spPr>
              <a:xfrm>
                <a:off x="1218700" y="3870441"/>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75" name="Google Shape;775;p18"/>
              <p:cNvCxnSpPr/>
              <p:nvPr/>
            </p:nvCxnSpPr>
            <p:spPr>
              <a:xfrm>
                <a:off x="1218700" y="4029336"/>
                <a:ext cx="6180000" cy="0"/>
              </a:xfrm>
              <a:prstGeom prst="straightConnector1">
                <a:avLst/>
              </a:prstGeom>
              <a:noFill/>
              <a:ln w="9525" cap="flat" cmpd="sng">
                <a:solidFill>
                  <a:schemeClr val="lt1"/>
                </a:solidFill>
                <a:prstDash val="solid"/>
                <a:round/>
                <a:headEnd type="none" w="med" len="med"/>
                <a:tailEnd type="none" w="med" len="med"/>
              </a:ln>
            </p:spPr>
          </p:cxnSp>
          <p:cxnSp>
            <p:nvCxnSpPr>
              <p:cNvPr id="776" name="Google Shape;776;p18"/>
              <p:cNvCxnSpPr/>
              <p:nvPr/>
            </p:nvCxnSpPr>
            <p:spPr>
              <a:xfrm>
                <a:off x="1218700" y="4188230"/>
                <a:ext cx="6180000" cy="0"/>
              </a:xfrm>
              <a:prstGeom prst="straightConnector1">
                <a:avLst/>
              </a:prstGeom>
              <a:noFill/>
              <a:ln w="9525" cap="flat" cmpd="sng">
                <a:solidFill>
                  <a:schemeClr val="lt1"/>
                </a:solidFill>
                <a:prstDash val="solid"/>
                <a:round/>
                <a:headEnd type="none" w="med" len="med"/>
                <a:tailEnd type="none" w="med" len="med"/>
              </a:ln>
            </p:spPr>
          </p:cxnSp>
        </p:grpSp>
      </p:grpSp>
      <p:sp>
        <p:nvSpPr>
          <p:cNvPr id="777" name="Google Shape;777;p18"/>
          <p:cNvSpPr txBox="1">
            <a:spLocks noGrp="1"/>
          </p:cNvSpPr>
          <p:nvPr>
            <p:ph type="body" idx="1"/>
          </p:nvPr>
        </p:nvSpPr>
        <p:spPr>
          <a:xfrm>
            <a:off x="6652075" y="3586500"/>
            <a:ext cx="1422900" cy="7125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1600"/>
              <a:buFont typeface="Lexend Medium"/>
              <a:buNone/>
              <a:defRPr sz="1800">
                <a:latin typeface="Lexend Medium"/>
                <a:ea typeface="Lexend Medium"/>
                <a:cs typeface="Lexend Medium"/>
                <a:sym typeface="Lexend Medium"/>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2">
  <p:cSld name="CAPTION_ONLY_2">
    <p:spTree>
      <p:nvGrpSpPr>
        <p:cNvPr id="1" name="Shape 778"/>
        <p:cNvGrpSpPr/>
        <p:nvPr/>
      </p:nvGrpSpPr>
      <p:grpSpPr>
        <a:xfrm>
          <a:off x="0" y="0"/>
          <a:ext cx="0" cy="0"/>
          <a:chOff x="0" y="0"/>
          <a:chExt cx="0" cy="0"/>
        </a:xfrm>
      </p:grpSpPr>
      <p:grpSp>
        <p:nvGrpSpPr>
          <p:cNvPr id="779" name="Google Shape;779;p19"/>
          <p:cNvGrpSpPr/>
          <p:nvPr/>
        </p:nvGrpSpPr>
        <p:grpSpPr>
          <a:xfrm rot="5400000">
            <a:off x="-371799" y="2803072"/>
            <a:ext cx="9887595" cy="5083503"/>
            <a:chOff x="457046" y="462250"/>
            <a:chExt cx="8206154" cy="4219025"/>
          </a:xfrm>
        </p:grpSpPr>
        <p:sp>
          <p:nvSpPr>
            <p:cNvPr id="780" name="Google Shape;780;p19"/>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rot="5400000">
              <a:off x="2448325" y="-1473800"/>
              <a:ext cx="4218900" cy="8091000"/>
            </a:xfrm>
            <a:prstGeom prst="round2SameRect">
              <a:avLst>
                <a:gd name="adj1" fmla="val 20043"/>
                <a:gd name="adj2" fmla="val 4169"/>
              </a:avLst>
            </a:prstGeom>
            <a:solidFill>
              <a:schemeClr val="dk2"/>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19"/>
            <p:cNvGrpSpPr/>
            <p:nvPr/>
          </p:nvGrpSpPr>
          <p:grpSpPr>
            <a:xfrm>
              <a:off x="457046" y="862471"/>
              <a:ext cx="478684" cy="3418736"/>
              <a:chOff x="604488" y="924325"/>
              <a:chExt cx="461337" cy="3294850"/>
            </a:xfrm>
          </p:grpSpPr>
          <p:sp>
            <p:nvSpPr>
              <p:cNvPr id="784" name="Google Shape;784;p19"/>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5" name="Google Shape;785;p19"/>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86" name="Google Shape;786;p19"/>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7" name="Google Shape;787;p19"/>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88" name="Google Shape;788;p19"/>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9" name="Google Shape;789;p19"/>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90" name="Google Shape;790;p19"/>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1" name="Google Shape;791;p19"/>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92" name="Google Shape;792;p19"/>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3" name="Google Shape;793;p19"/>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94" name="Google Shape;794;p19"/>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5" name="Google Shape;795;p19"/>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96" name="Google Shape;796;p19"/>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7" name="Google Shape;797;p19"/>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798" name="Google Shape;798;p19"/>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9" name="Google Shape;799;p19"/>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sp>
        <p:nvSpPr>
          <p:cNvPr id="800" name="Google Shape;800;p19"/>
          <p:cNvSpPr txBox="1">
            <a:spLocks noGrp="1"/>
          </p:cNvSpPr>
          <p:nvPr>
            <p:ph type="body" idx="1"/>
          </p:nvPr>
        </p:nvSpPr>
        <p:spPr>
          <a:xfrm>
            <a:off x="5422675" y="3907600"/>
            <a:ext cx="1435800" cy="696000"/>
          </a:xfrm>
          <a:prstGeom prst="rect">
            <a:avLst/>
          </a:prstGeom>
        </p:spPr>
        <p:txBody>
          <a:bodyPr spcFirstLastPara="1" wrap="square" lIns="91425" tIns="91425" rIns="91425" bIns="91425" anchor="ctr" anchorCtr="0">
            <a:noAutofit/>
          </a:bodyPr>
          <a:lstStyle>
            <a:lvl1pPr marL="457200" lvl="0" indent="-228600" algn="r" rtl="0">
              <a:lnSpc>
                <a:spcPct val="100000"/>
              </a:lnSpc>
              <a:spcBef>
                <a:spcPts val="0"/>
              </a:spcBef>
              <a:spcAft>
                <a:spcPts val="0"/>
              </a:spcAft>
              <a:buSzPts val="1600"/>
              <a:buFont typeface="Lexend Medium"/>
              <a:buNone/>
              <a:defRPr sz="1800">
                <a:latin typeface="Lexend Medium"/>
                <a:ea typeface="Lexend Medium"/>
                <a:cs typeface="Lexend Medium"/>
                <a:sym typeface="Lexend Medium"/>
              </a:defRPr>
            </a:lvl1pPr>
          </a:lstStyle>
          <a:p>
            <a:endParaRPr/>
          </a:p>
        </p:txBody>
      </p:sp>
      <p:grpSp>
        <p:nvGrpSpPr>
          <p:cNvPr id="801" name="Google Shape;801;p19"/>
          <p:cNvGrpSpPr/>
          <p:nvPr/>
        </p:nvGrpSpPr>
        <p:grpSpPr>
          <a:xfrm rot="5400000">
            <a:off x="4982851" y="2803072"/>
            <a:ext cx="9887595" cy="5083503"/>
            <a:chOff x="457046" y="462250"/>
            <a:chExt cx="8206154" cy="4219025"/>
          </a:xfrm>
        </p:grpSpPr>
        <p:sp>
          <p:nvSpPr>
            <p:cNvPr id="802" name="Google Shape;802;p19"/>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rot="5400000">
              <a:off x="2448325" y="-1473800"/>
              <a:ext cx="4218900" cy="8091000"/>
            </a:xfrm>
            <a:prstGeom prst="round2SameRect">
              <a:avLst>
                <a:gd name="adj1" fmla="val 20043"/>
                <a:gd name="adj2" fmla="val 4169"/>
              </a:avLst>
            </a:prstGeom>
            <a:solidFill>
              <a:schemeClr val="accent1"/>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19"/>
            <p:cNvGrpSpPr/>
            <p:nvPr/>
          </p:nvGrpSpPr>
          <p:grpSpPr>
            <a:xfrm>
              <a:off x="457046" y="862471"/>
              <a:ext cx="478684" cy="3418736"/>
              <a:chOff x="604488" y="924325"/>
              <a:chExt cx="461337" cy="3294850"/>
            </a:xfrm>
          </p:grpSpPr>
          <p:sp>
            <p:nvSpPr>
              <p:cNvPr id="806" name="Google Shape;806;p19"/>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7" name="Google Shape;807;p19"/>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08" name="Google Shape;808;p19"/>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9" name="Google Shape;809;p19"/>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10" name="Google Shape;810;p19"/>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1" name="Google Shape;811;p19"/>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12" name="Google Shape;812;p19"/>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3" name="Google Shape;813;p19"/>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14" name="Google Shape;814;p19"/>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5" name="Google Shape;815;p19"/>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16" name="Google Shape;816;p19"/>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7" name="Google Shape;817;p19"/>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18" name="Google Shape;818;p19"/>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9" name="Google Shape;819;p19"/>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20" name="Google Shape;820;p19"/>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1" name="Google Shape;821;p19"/>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grpSp>
        <p:nvGrpSpPr>
          <p:cNvPr id="822" name="Google Shape;822;p19"/>
          <p:cNvGrpSpPr/>
          <p:nvPr/>
        </p:nvGrpSpPr>
        <p:grpSpPr>
          <a:xfrm rot="5400000">
            <a:off x="-5726449" y="2803072"/>
            <a:ext cx="9887595" cy="5083503"/>
            <a:chOff x="457046" y="462250"/>
            <a:chExt cx="8206154" cy="4219025"/>
          </a:xfrm>
        </p:grpSpPr>
        <p:sp>
          <p:nvSpPr>
            <p:cNvPr id="823" name="Google Shape;823;p19"/>
            <p:cNvSpPr/>
            <p:nvPr/>
          </p:nvSpPr>
          <p:spPr>
            <a:xfrm rot="5400000">
              <a:off x="2523250" y="-1458675"/>
              <a:ext cx="4218900" cy="8061000"/>
            </a:xfrm>
            <a:prstGeom prst="round2SameRect">
              <a:avLst>
                <a:gd name="adj1" fmla="val 20043"/>
                <a:gd name="adj2" fmla="val 4169"/>
              </a:avLst>
            </a:prstGeom>
            <a:solidFill>
              <a:schemeClr val="accent2"/>
            </a:solidFill>
            <a:ln>
              <a:noFill/>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rot="5400000">
              <a:off x="2448325" y="-1473800"/>
              <a:ext cx="4218900" cy="8091000"/>
            </a:xfrm>
            <a:prstGeom prst="round2SameRect">
              <a:avLst>
                <a:gd name="adj1" fmla="val 20043"/>
                <a:gd name="adj2" fmla="val 4169"/>
              </a:avLst>
            </a:prstGeom>
            <a:solidFill>
              <a:schemeClr val="accent4"/>
            </a:solidFill>
            <a:ln>
              <a:noFill/>
            </a:ln>
            <a:effectLst>
              <a:outerShdw dist="47625" dir="33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rot="5400000">
              <a:off x="2619665" y="-1310769"/>
              <a:ext cx="3908400" cy="7765500"/>
            </a:xfrm>
            <a:prstGeom prst="round2SameRect">
              <a:avLst>
                <a:gd name="adj1" fmla="val 21895"/>
                <a:gd name="adj2" fmla="val 416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19"/>
            <p:cNvGrpSpPr/>
            <p:nvPr/>
          </p:nvGrpSpPr>
          <p:grpSpPr>
            <a:xfrm>
              <a:off x="457046" y="862471"/>
              <a:ext cx="478684" cy="3418736"/>
              <a:chOff x="604488" y="924325"/>
              <a:chExt cx="461337" cy="3294850"/>
            </a:xfrm>
          </p:grpSpPr>
          <p:sp>
            <p:nvSpPr>
              <p:cNvPr id="827" name="Google Shape;827;p19"/>
              <p:cNvSpPr/>
              <p:nvPr/>
            </p:nvSpPr>
            <p:spPr>
              <a:xfrm>
                <a:off x="910425" y="92432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8" name="Google Shape;828;p19"/>
              <p:cNvCxnSpPr/>
              <p:nvPr/>
            </p:nvCxnSpPr>
            <p:spPr>
              <a:xfrm>
                <a:off x="604488" y="100202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29" name="Google Shape;829;p19"/>
              <p:cNvSpPr/>
              <p:nvPr/>
            </p:nvSpPr>
            <p:spPr>
              <a:xfrm>
                <a:off x="910425" y="1372818"/>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0" name="Google Shape;830;p19"/>
              <p:cNvCxnSpPr/>
              <p:nvPr/>
            </p:nvCxnSpPr>
            <p:spPr>
              <a:xfrm>
                <a:off x="604488" y="1450518"/>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31" name="Google Shape;831;p19"/>
              <p:cNvSpPr/>
              <p:nvPr/>
            </p:nvSpPr>
            <p:spPr>
              <a:xfrm>
                <a:off x="910425" y="1821311"/>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2" name="Google Shape;832;p19"/>
              <p:cNvCxnSpPr/>
              <p:nvPr/>
            </p:nvCxnSpPr>
            <p:spPr>
              <a:xfrm>
                <a:off x="604488" y="1899011"/>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33" name="Google Shape;833;p19"/>
              <p:cNvSpPr/>
              <p:nvPr/>
            </p:nvSpPr>
            <p:spPr>
              <a:xfrm>
                <a:off x="910425" y="2269804"/>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4" name="Google Shape;834;p19"/>
              <p:cNvCxnSpPr/>
              <p:nvPr/>
            </p:nvCxnSpPr>
            <p:spPr>
              <a:xfrm>
                <a:off x="604488" y="2347504"/>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35" name="Google Shape;835;p19"/>
              <p:cNvSpPr/>
              <p:nvPr/>
            </p:nvSpPr>
            <p:spPr>
              <a:xfrm>
                <a:off x="910425" y="2718296"/>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6" name="Google Shape;836;p19"/>
              <p:cNvCxnSpPr/>
              <p:nvPr/>
            </p:nvCxnSpPr>
            <p:spPr>
              <a:xfrm>
                <a:off x="604488" y="2795996"/>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37" name="Google Shape;837;p19"/>
              <p:cNvSpPr/>
              <p:nvPr/>
            </p:nvSpPr>
            <p:spPr>
              <a:xfrm>
                <a:off x="910425" y="3166789"/>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8" name="Google Shape;838;p19"/>
              <p:cNvCxnSpPr/>
              <p:nvPr/>
            </p:nvCxnSpPr>
            <p:spPr>
              <a:xfrm>
                <a:off x="604488" y="3244489"/>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39" name="Google Shape;839;p19"/>
              <p:cNvSpPr/>
              <p:nvPr/>
            </p:nvSpPr>
            <p:spPr>
              <a:xfrm>
                <a:off x="910425" y="3615282"/>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0" name="Google Shape;840;p19"/>
              <p:cNvCxnSpPr/>
              <p:nvPr/>
            </p:nvCxnSpPr>
            <p:spPr>
              <a:xfrm>
                <a:off x="604488" y="3692982"/>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sp>
            <p:nvSpPr>
              <p:cNvPr id="841" name="Google Shape;841;p19"/>
              <p:cNvSpPr/>
              <p:nvPr/>
            </p:nvSpPr>
            <p:spPr>
              <a:xfrm>
                <a:off x="910425" y="4063775"/>
                <a:ext cx="155400" cy="155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2" name="Google Shape;842;p19"/>
              <p:cNvCxnSpPr/>
              <p:nvPr/>
            </p:nvCxnSpPr>
            <p:spPr>
              <a:xfrm>
                <a:off x="604488" y="4141475"/>
                <a:ext cx="379500" cy="0"/>
              </a:xfrm>
              <a:prstGeom prst="straightConnector1">
                <a:avLst/>
              </a:prstGeom>
              <a:noFill/>
              <a:ln w="38100" cap="rnd" cmpd="sng">
                <a:solidFill>
                  <a:schemeClr val="lt2"/>
                </a:solidFill>
                <a:prstDash val="solid"/>
                <a:round/>
                <a:headEnd type="none" w="med" len="med"/>
                <a:tailEnd type="none" w="med" len="med"/>
              </a:ln>
              <a:effectLst>
                <a:outerShdw dist="28575" dir="4800000" algn="bl" rotWithShape="0">
                  <a:schemeClr val="dk1">
                    <a:alpha val="50000"/>
                  </a:schemeClr>
                </a:outerShdw>
              </a:effectLst>
            </p:spPr>
          </p:cxn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3400" y="673625"/>
            <a:ext cx="717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1pPr>
            <a:lvl2pPr lvl="1">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2pPr>
            <a:lvl3pPr lvl="2">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3pPr>
            <a:lvl4pPr lvl="3">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4pPr>
            <a:lvl5pPr lvl="4">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5pPr>
            <a:lvl6pPr lvl="5">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6pPr>
            <a:lvl7pPr lvl="6">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7pPr>
            <a:lvl8pPr lvl="7">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8pPr>
            <a:lvl9pPr lvl="8">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9pPr>
          </a:lstStyle>
          <a:p>
            <a:endParaRPr/>
          </a:p>
        </p:txBody>
      </p:sp>
      <p:sp>
        <p:nvSpPr>
          <p:cNvPr id="7" name="Google Shape;7;p1"/>
          <p:cNvSpPr txBox="1">
            <a:spLocks noGrp="1"/>
          </p:cNvSpPr>
          <p:nvPr>
            <p:ph type="body" idx="1"/>
          </p:nvPr>
        </p:nvSpPr>
        <p:spPr>
          <a:xfrm>
            <a:off x="720000" y="1445125"/>
            <a:ext cx="7704000" cy="31236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8" r:id="rId6"/>
    <p:sldLayoutId id="2147483660" r:id="rId7"/>
    <p:sldLayoutId id="2147483664" r:id="rId8"/>
    <p:sldLayoutId id="2147483665" r:id="rId9"/>
    <p:sldLayoutId id="2147483666"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1600"/>
              </a:spcBef>
              <a:spcAft>
                <a:spcPts val="160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extLst>
      <p:ext uri="{BB962C8B-B14F-4D97-AF65-F5344CB8AC3E}">
        <p14:creationId xmlns:p14="http://schemas.microsoft.com/office/powerpoint/2010/main" val="250293287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2" r:id="rId4"/>
    <p:sldLayoutId id="2147483693" r:id="rId5"/>
    <p:sldLayoutId id="214748369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35.xml"/><Relationship Id="rId3" Type="http://schemas.openxmlformats.org/officeDocument/2006/relationships/slide" Target="slide31.xml"/><Relationship Id="rId7" Type="http://schemas.openxmlformats.org/officeDocument/2006/relationships/slide" Target="slide32.xml"/><Relationship Id="rId12"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slide" Target="slide34.xml"/><Relationship Id="rId5" Type="http://schemas.openxmlformats.org/officeDocument/2006/relationships/slide" Target="slide30.xml"/><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slide" Target="slide33.xml"/><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634"/>
        <p:cNvGrpSpPr/>
        <p:nvPr/>
      </p:nvGrpSpPr>
      <p:grpSpPr>
        <a:xfrm>
          <a:off x="0" y="0"/>
          <a:ext cx="0" cy="0"/>
          <a:chOff x="0" y="0"/>
          <a:chExt cx="0" cy="0"/>
        </a:xfrm>
      </p:grpSpPr>
      <p:sp>
        <p:nvSpPr>
          <p:cNvPr id="7" name="Rectangle 6"/>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Rectangle 7"/>
          <p:cNvSpPr/>
          <p:nvPr/>
        </p:nvSpPr>
        <p:spPr>
          <a:xfrm>
            <a:off x="3077447" y="459301"/>
            <a:ext cx="2989103" cy="63094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143E63"/>
              </a:buClr>
              <a:buSzPts val="3000"/>
              <a:buFontTx/>
              <a:buNone/>
              <a:tabLst/>
              <a:defRPr/>
            </a:pPr>
            <a:r>
              <a:rPr kumimoji="0" lang="en-US" sz="3500" b="1" i="0" u="none" strike="noStrike" kern="0" cap="none" spc="0" normalizeH="0" baseline="0" noProof="0" dirty="0">
                <a:ln>
                  <a:noFill/>
                </a:ln>
                <a:solidFill>
                  <a:srgbClr val="C6EAFF">
                    <a:lumMod val="25000"/>
                  </a:srgbClr>
                </a:solidFill>
                <a:effectLst/>
                <a:uLnTx/>
                <a:uFillTx/>
                <a:sym typeface="Merriweather Sans"/>
              </a:rPr>
              <a:t>KHỞI ĐỘNG</a:t>
            </a:r>
          </a:p>
        </p:txBody>
      </p:sp>
      <p:sp>
        <p:nvSpPr>
          <p:cNvPr id="9" name="Rectangle 8"/>
          <p:cNvSpPr/>
          <p:nvPr/>
        </p:nvSpPr>
        <p:spPr>
          <a:xfrm>
            <a:off x="693931" y="1200812"/>
            <a:ext cx="7756134" cy="897362"/>
          </a:xfrm>
          <a:prstGeom prst="rect">
            <a:avLst/>
          </a:prstGeom>
        </p:spPr>
        <p:txBody>
          <a:bodyPr wrap="square">
            <a:spAutoFit/>
          </a:bodyPr>
          <a:lstStyle/>
          <a:p>
            <a:pPr algn="just">
              <a:lnSpc>
                <a:spcPct val="165000"/>
              </a:lnSpc>
            </a:pPr>
            <a:r>
              <a:rPr lang="vi-VN" sz="1700">
                <a:ea typeface="Calibri" panose="020F0502020204030204" pitchFamily="34" charset="0"/>
                <a:cs typeface="Times New Roman" panose="02020603050405020304" pitchFamily="18" charset="0"/>
              </a:rPr>
              <a:t>Thống kê số ngày trong tháng Sáu năm 2021 và năm 2022 theo nhiệt độ cao nhất trong ngày tại Hà Nội, người ta thu được bảng sau:</a:t>
            </a:r>
            <a:endParaRPr lang="en-US" sz="170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906820" y="483154"/>
            <a:ext cx="499122" cy="499122"/>
          </a:xfrm>
          <a:prstGeom prst="rect">
            <a:avLst/>
          </a:prstGeom>
        </p:spPr>
      </p:pic>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3546144060"/>
                  </p:ext>
                </p:extLst>
              </p:nvPr>
            </p:nvGraphicFramePr>
            <p:xfrm>
              <a:off x="818983" y="2308761"/>
              <a:ext cx="7506030" cy="1476057"/>
            </p:xfrm>
            <a:graphic>
              <a:graphicData uri="http://schemas.openxmlformats.org/drawingml/2006/table">
                <a:tbl>
                  <a:tblPr firstRow="1" firstCol="1" bandRow="1"/>
                  <a:tblGrid>
                    <a:gridCol w="2656116">
                      <a:extLst>
                        <a:ext uri="{9D8B030D-6E8A-4147-A177-3AD203B41FA5}">
                          <a16:colId xmlns:a16="http://schemas.microsoft.com/office/drawing/2014/main" val="155691586"/>
                        </a:ext>
                      </a:extLst>
                    </a:gridCol>
                    <a:gridCol w="808319">
                      <a:extLst>
                        <a:ext uri="{9D8B030D-6E8A-4147-A177-3AD203B41FA5}">
                          <a16:colId xmlns:a16="http://schemas.microsoft.com/office/drawing/2014/main" val="2333401123"/>
                        </a:ext>
                      </a:extLst>
                    </a:gridCol>
                    <a:gridCol w="808319">
                      <a:extLst>
                        <a:ext uri="{9D8B030D-6E8A-4147-A177-3AD203B41FA5}">
                          <a16:colId xmlns:a16="http://schemas.microsoft.com/office/drawing/2014/main" val="1136974563"/>
                        </a:ext>
                      </a:extLst>
                    </a:gridCol>
                    <a:gridCol w="808319">
                      <a:extLst>
                        <a:ext uri="{9D8B030D-6E8A-4147-A177-3AD203B41FA5}">
                          <a16:colId xmlns:a16="http://schemas.microsoft.com/office/drawing/2014/main" val="2570275901"/>
                        </a:ext>
                      </a:extLst>
                    </a:gridCol>
                    <a:gridCol w="808319">
                      <a:extLst>
                        <a:ext uri="{9D8B030D-6E8A-4147-A177-3AD203B41FA5}">
                          <a16:colId xmlns:a16="http://schemas.microsoft.com/office/drawing/2014/main" val="2590839761"/>
                        </a:ext>
                      </a:extLst>
                    </a:gridCol>
                    <a:gridCol w="808319">
                      <a:extLst>
                        <a:ext uri="{9D8B030D-6E8A-4147-A177-3AD203B41FA5}">
                          <a16:colId xmlns:a16="http://schemas.microsoft.com/office/drawing/2014/main" val="3243055396"/>
                        </a:ext>
                      </a:extLst>
                    </a:gridCol>
                    <a:gridCol w="808319">
                      <a:extLst>
                        <a:ext uri="{9D8B030D-6E8A-4147-A177-3AD203B41FA5}">
                          <a16:colId xmlns:a16="http://schemas.microsoft.com/office/drawing/2014/main" val="3384369459"/>
                        </a:ext>
                      </a:extLst>
                    </a:gridCol>
                  </a:tblGrid>
                  <a:tr h="492019">
                    <a:tc>
                      <a:txBody>
                        <a:bodyPr/>
                        <a:lstStyle/>
                        <a:p>
                          <a:pPr algn="just">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Nhiệt độ (</a:t>
                          </a:r>
                          <a14:m>
                            <m:oMath xmlns:m="http://schemas.openxmlformats.org/officeDocument/2006/math">
                              <m:r>
                                <a:rPr lang="en-US" sz="1550" i="1">
                                  <a:solidFill>
                                    <a:schemeClr val="bg1">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550">
                              <a:solidFill>
                                <a:schemeClr val="bg1">
                                  <a:lumMod val="10000"/>
                                </a:schemeClr>
                              </a:solidFill>
                              <a:effectLst/>
                              <a:latin typeface="+mj-lt"/>
                              <a:ea typeface="PMingLiU"/>
                              <a:cs typeface="Times New Roman" panose="02020603050405020304" pitchFamily="18" charset="0"/>
                            </a:rPr>
                            <a:t>C)</a:t>
                          </a:r>
                          <a:endParaRPr lang="en-US" sz="1550">
                            <a:solidFill>
                              <a:schemeClr val="bg1">
                                <a:lumMod val="10000"/>
                              </a:schemeClr>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[28; 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[30; 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[32; 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[34; 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[36; 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[38; 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178241"/>
                      </a:ext>
                    </a:extLst>
                  </a:tr>
                  <a:tr h="492019">
                    <a:tc>
                      <a:txBody>
                        <a:bodyPr/>
                        <a:lstStyle/>
                        <a:p>
                          <a:pPr algn="just">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Số ngày trong tháng 6/2021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680021"/>
                      </a:ext>
                    </a:extLst>
                  </a:tr>
                  <a:tr h="492019">
                    <a:tc>
                      <a:txBody>
                        <a:bodyPr/>
                        <a:lstStyle/>
                        <a:p>
                          <a:pPr algn="just">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Số ngày trong tháng 6/2022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781907"/>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3546144060"/>
                  </p:ext>
                </p:extLst>
              </p:nvPr>
            </p:nvGraphicFramePr>
            <p:xfrm>
              <a:off x="818983" y="2308761"/>
              <a:ext cx="7506030" cy="1476057"/>
            </p:xfrm>
            <a:graphic>
              <a:graphicData uri="http://schemas.openxmlformats.org/drawingml/2006/table">
                <a:tbl>
                  <a:tblPr firstRow="1" firstCol="1" bandRow="1"/>
                  <a:tblGrid>
                    <a:gridCol w="2656116">
                      <a:extLst>
                        <a:ext uri="{9D8B030D-6E8A-4147-A177-3AD203B41FA5}">
                          <a16:colId xmlns:a16="http://schemas.microsoft.com/office/drawing/2014/main" val="155691586"/>
                        </a:ext>
                      </a:extLst>
                    </a:gridCol>
                    <a:gridCol w="808319">
                      <a:extLst>
                        <a:ext uri="{9D8B030D-6E8A-4147-A177-3AD203B41FA5}">
                          <a16:colId xmlns:a16="http://schemas.microsoft.com/office/drawing/2014/main" val="2333401123"/>
                        </a:ext>
                      </a:extLst>
                    </a:gridCol>
                    <a:gridCol w="808319">
                      <a:extLst>
                        <a:ext uri="{9D8B030D-6E8A-4147-A177-3AD203B41FA5}">
                          <a16:colId xmlns:a16="http://schemas.microsoft.com/office/drawing/2014/main" val="1136974563"/>
                        </a:ext>
                      </a:extLst>
                    </a:gridCol>
                    <a:gridCol w="808319">
                      <a:extLst>
                        <a:ext uri="{9D8B030D-6E8A-4147-A177-3AD203B41FA5}">
                          <a16:colId xmlns:a16="http://schemas.microsoft.com/office/drawing/2014/main" val="2570275901"/>
                        </a:ext>
                      </a:extLst>
                    </a:gridCol>
                    <a:gridCol w="808319">
                      <a:extLst>
                        <a:ext uri="{9D8B030D-6E8A-4147-A177-3AD203B41FA5}">
                          <a16:colId xmlns:a16="http://schemas.microsoft.com/office/drawing/2014/main" val="2590839761"/>
                        </a:ext>
                      </a:extLst>
                    </a:gridCol>
                    <a:gridCol w="808319">
                      <a:extLst>
                        <a:ext uri="{9D8B030D-6E8A-4147-A177-3AD203B41FA5}">
                          <a16:colId xmlns:a16="http://schemas.microsoft.com/office/drawing/2014/main" val="3243055396"/>
                        </a:ext>
                      </a:extLst>
                    </a:gridCol>
                    <a:gridCol w="808319">
                      <a:extLst>
                        <a:ext uri="{9D8B030D-6E8A-4147-A177-3AD203B41FA5}">
                          <a16:colId xmlns:a16="http://schemas.microsoft.com/office/drawing/2014/main" val="3384369459"/>
                        </a:ext>
                      </a:extLst>
                    </a:gridCol>
                  </a:tblGrid>
                  <a:tr h="49201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29" t="-1235" r="-183028" b="-202469"/>
                          </a:stretch>
                        </a:blipFill>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[28; 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[30; 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[32; 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[34; 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[36; 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[38; 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178241"/>
                      </a:ext>
                    </a:extLst>
                  </a:tr>
                  <a:tr h="492019">
                    <a:tc>
                      <a:txBody>
                        <a:bodyPr/>
                        <a:lstStyle/>
                        <a:p>
                          <a:pPr algn="just">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Số ngày trong tháng 6/2021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680021"/>
                      </a:ext>
                    </a:extLst>
                  </a:tr>
                  <a:tr h="492019">
                    <a:tc>
                      <a:txBody>
                        <a:bodyPr/>
                        <a:lstStyle/>
                        <a:p>
                          <a:pPr algn="just">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Số ngày trong tháng 6/2022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50">
                              <a:solidFill>
                                <a:schemeClr val="bg1">
                                  <a:lumMod val="10000"/>
                                </a:schemeClr>
                              </a:solidFill>
                              <a:effectLst/>
                              <a:latin typeface="+mj-lt"/>
                              <a:ea typeface="Arial" panose="020B060402020202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781907"/>
                      </a:ext>
                    </a:extLst>
                  </a:tr>
                </a:tbl>
              </a:graphicData>
            </a:graphic>
          </p:graphicFrame>
        </mc:Fallback>
      </mc:AlternateContent>
      <p:sp>
        <p:nvSpPr>
          <p:cNvPr id="14" name="Rectangle 13"/>
          <p:cNvSpPr/>
          <p:nvPr/>
        </p:nvSpPr>
        <p:spPr>
          <a:xfrm>
            <a:off x="693931" y="3922709"/>
            <a:ext cx="7712011" cy="877163"/>
          </a:xfrm>
          <a:prstGeom prst="rect">
            <a:avLst/>
          </a:prstGeom>
        </p:spPr>
        <p:txBody>
          <a:bodyPr wrap="square">
            <a:spAutoFit/>
          </a:bodyPr>
          <a:lstStyle/>
          <a:p>
            <a:pPr algn="just">
              <a:lnSpc>
                <a:spcPct val="150000"/>
              </a:lnSpc>
              <a:spcBef>
                <a:spcPts val="300"/>
              </a:spcBef>
              <a:spcAft>
                <a:spcPts val="300"/>
              </a:spcAft>
            </a:pPr>
            <a:r>
              <a:rPr lang="en-US" sz="1700">
                <a:solidFill>
                  <a:schemeClr val="bg1">
                    <a:lumMod val="10000"/>
                  </a:schemeClr>
                </a:solidFill>
                <a:latin typeface="+mj-lt"/>
                <a:ea typeface="Arial" panose="020B0604020202020204" pitchFamily="34" charset="0"/>
                <a:cs typeface="Times New Roman" panose="02020603050405020304" pitchFamily="18" charset="0"/>
              </a:rPr>
              <a:t>Hỏi tháng Sáu năm nào ở Hà Nội nhiệt độ cao nhất trong ngày biến đổi nhiều hơn?</a:t>
            </a:r>
          </a:p>
        </p:txBody>
      </p:sp>
    </p:spTree>
    <p:extLst>
      <p:ext uri="{BB962C8B-B14F-4D97-AF65-F5344CB8AC3E}">
        <p14:creationId xmlns:p14="http://schemas.microsoft.com/office/powerpoint/2010/main" val="126491148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377082" y="332140"/>
            <a:ext cx="8397778" cy="4494301"/>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9" name="Rectangle 8"/>
          <p:cNvSpPr/>
          <p:nvPr/>
        </p:nvSpPr>
        <p:spPr>
          <a:xfrm>
            <a:off x="669590" y="508437"/>
            <a:ext cx="7838306" cy="877163"/>
          </a:xfrm>
          <a:prstGeom prst="rect">
            <a:avLst/>
          </a:prstGeom>
        </p:spPr>
        <p:txBody>
          <a:bodyPr wrap="square">
            <a:spAutoFit/>
          </a:bodyPr>
          <a:lstStyle/>
          <a:p>
            <a:pPr lvl="0" algn="just">
              <a:lnSpc>
                <a:spcPct val="150000"/>
              </a:lnSpc>
              <a:spcAft>
                <a:spcPts val="1000"/>
              </a:spcAft>
              <a:tabLst>
                <a:tab pos="361950" algn="l"/>
              </a:tabLst>
            </a:pPr>
            <a:r>
              <a:rPr kumimoji="0" lang="en-US" sz="1700" b="1" i="0" u="none" strike="noStrike" kern="0" cap="none" spc="0" normalizeH="0" baseline="0" noProof="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Ví dụ 1.</a:t>
            </a:r>
            <a:r>
              <a:rPr kumimoji="0" lang="vi-VN" sz="1700" b="1" i="0" u="none" strike="noStrike" kern="0" cap="none" spc="0" normalizeH="0" baseline="0" noProof="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 </a:t>
            </a:r>
            <a:r>
              <a:rPr lang="vi-VN" sz="1700">
                <a:solidFill>
                  <a:srgbClr val="DADADA">
                    <a:lumMod val="10000"/>
                  </a:srgbClr>
                </a:solidFill>
                <a:ea typeface="Times New Roman" panose="02020603050405020304" pitchFamily="18" charset="0"/>
                <a:cs typeface="Times New Roman" panose="02020603050405020304" pitchFamily="18" charset="0"/>
              </a:rPr>
              <a:t>Thống kê thời gian sử dụng mạng xã hội trong ngày của các bạn Tổ 1, Tổ 2 lớp 12A được kết quả như bảng sau:</a:t>
            </a:r>
            <a:endPar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endParaRPr>
          </a:p>
        </p:txBody>
      </p:sp>
      <p:sp>
        <p:nvSpPr>
          <p:cNvPr id="12" name="Rectangle 11"/>
          <p:cNvSpPr/>
          <p:nvPr/>
        </p:nvSpPr>
        <p:spPr>
          <a:xfrm>
            <a:off x="669589" y="3311635"/>
            <a:ext cx="7838307" cy="923330"/>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Tính khoảng biến thiên cho thời gian sử dụng mạng xã hội của học sinh mỗi tổ và giải thích ý nghĩa.</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077903811"/>
              </p:ext>
            </p:extLst>
          </p:nvPr>
        </p:nvGraphicFramePr>
        <p:xfrm>
          <a:off x="871607" y="1563041"/>
          <a:ext cx="7361019" cy="1590357"/>
        </p:xfrm>
        <a:graphic>
          <a:graphicData uri="http://schemas.openxmlformats.org/drawingml/2006/table">
            <a:tbl>
              <a:tblPr firstRow="1" bandRow="1">
                <a:tableStyleId>{EA32DCED-1590-4154-9D4A-24ECD52398CE}</a:tableStyleId>
              </a:tblPr>
              <a:tblGrid>
                <a:gridCol w="3034803">
                  <a:extLst>
                    <a:ext uri="{9D8B030D-6E8A-4147-A177-3AD203B41FA5}">
                      <a16:colId xmlns:a16="http://schemas.microsoft.com/office/drawing/2014/main" val="1999237613"/>
                    </a:ext>
                  </a:extLst>
                </a:gridCol>
                <a:gridCol w="1081554">
                  <a:extLst>
                    <a:ext uri="{9D8B030D-6E8A-4147-A177-3AD203B41FA5}">
                      <a16:colId xmlns:a16="http://schemas.microsoft.com/office/drawing/2014/main" val="2710171490"/>
                    </a:ext>
                  </a:extLst>
                </a:gridCol>
                <a:gridCol w="1081554">
                  <a:extLst>
                    <a:ext uri="{9D8B030D-6E8A-4147-A177-3AD203B41FA5}">
                      <a16:colId xmlns:a16="http://schemas.microsoft.com/office/drawing/2014/main" val="3299673452"/>
                    </a:ext>
                  </a:extLst>
                </a:gridCol>
                <a:gridCol w="1081554">
                  <a:extLst>
                    <a:ext uri="{9D8B030D-6E8A-4147-A177-3AD203B41FA5}">
                      <a16:colId xmlns:a16="http://schemas.microsoft.com/office/drawing/2014/main" val="4245274253"/>
                    </a:ext>
                  </a:extLst>
                </a:gridCol>
                <a:gridCol w="1081554">
                  <a:extLst>
                    <a:ext uri="{9D8B030D-6E8A-4147-A177-3AD203B41FA5}">
                      <a16:colId xmlns:a16="http://schemas.microsoft.com/office/drawing/2014/main" val="1385562729"/>
                    </a:ext>
                  </a:extLst>
                </a:gridCol>
              </a:tblGrid>
              <a:tr h="53011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Thời gian sử dụng (phút)</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[0; 10)</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[10; 30)</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[30; 60)</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[60; 90)</a:t>
                      </a:r>
                    </a:p>
                  </a:txBody>
                  <a:tcPr anchor="ctr"/>
                </a:tc>
                <a:extLst>
                  <a:ext uri="{0D108BD9-81ED-4DB2-BD59-A6C34878D82A}">
                    <a16:rowId xmlns:a16="http://schemas.microsoft.com/office/drawing/2014/main" val="3459211811"/>
                  </a:ext>
                </a:extLst>
              </a:tr>
              <a:tr h="53011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Số học sinh Tổ 1</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2</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4</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3</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1</a:t>
                      </a:r>
                    </a:p>
                  </a:txBody>
                  <a:tcPr anchor="ctr"/>
                </a:tc>
                <a:extLst>
                  <a:ext uri="{0D108BD9-81ED-4DB2-BD59-A6C34878D82A}">
                    <a16:rowId xmlns:a16="http://schemas.microsoft.com/office/drawing/2014/main" val="1712632501"/>
                  </a:ext>
                </a:extLst>
              </a:tr>
              <a:tr h="53011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Số học sinh Tổ 2</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5</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1</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3</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0</a:t>
                      </a:r>
                    </a:p>
                  </a:txBody>
                  <a:tcPr anchor="ctr"/>
                </a:tc>
                <a:extLst>
                  <a:ext uri="{0D108BD9-81ED-4DB2-BD59-A6C34878D82A}">
                    <a16:rowId xmlns:a16="http://schemas.microsoft.com/office/drawing/2014/main" val="1657620294"/>
                  </a:ext>
                </a:extLst>
              </a:tr>
            </a:tbl>
          </a:graphicData>
        </a:graphic>
      </p:graphicFrame>
      <p:pic>
        <p:nvPicPr>
          <p:cNvPr id="6" name="Picture 5"/>
          <p:cNvPicPr>
            <a:picLocks noChangeAspect="1"/>
          </p:cNvPicPr>
          <p:nvPr/>
        </p:nvPicPr>
        <p:blipFill>
          <a:blip r:embed="rId3"/>
          <a:stretch>
            <a:fillRect/>
          </a:stretch>
        </p:blipFill>
        <p:spPr>
          <a:xfrm>
            <a:off x="8070574" y="4234965"/>
            <a:ext cx="770912" cy="731879"/>
          </a:xfrm>
          <a:prstGeom prst="rect">
            <a:avLst/>
          </a:prstGeom>
        </p:spPr>
      </p:pic>
    </p:spTree>
    <p:extLst>
      <p:ext uri="{BB962C8B-B14F-4D97-AF65-F5344CB8AC3E}">
        <p14:creationId xmlns:p14="http://schemas.microsoft.com/office/powerpoint/2010/main" val="15744477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377082" y="332140"/>
            <a:ext cx="8397778" cy="4494301"/>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12" name="Rectangle 11"/>
              <p:cNvSpPr/>
              <p:nvPr/>
            </p:nvSpPr>
            <p:spPr>
              <a:xfrm>
                <a:off x="656817" y="1181279"/>
                <a:ext cx="7838307" cy="2875531"/>
              </a:xfrm>
              <a:prstGeom prst="rect">
                <a:avLst/>
              </a:prstGeom>
            </p:spPr>
            <p:txBody>
              <a:bodyPr wrap="square">
                <a:spAutoFit/>
              </a:bodyPr>
              <a:lstStyle/>
              <a:p>
                <a:pPr lvl="0" algn="just">
                  <a:lnSpc>
                    <a:spcPct val="165000"/>
                  </a:lnSpc>
                  <a:spcBef>
                    <a:spcPts val="200"/>
                  </a:spcBef>
                  <a:spcAft>
                    <a:spcPts val="2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Gọi </a:t>
                </a:r>
                <a14:m>
                  <m:oMath xmlns:m="http://schemas.openxmlformats.org/officeDocument/2006/math">
                    <m:sSub>
                      <m:sSubPr>
                        <m:ctrlPr>
                          <a:rPr lang="vi-VN" sz="1800" i="1" smtClean="0">
                            <a:solidFill>
                              <a:srgbClr val="DADADA">
                                <a:lumMod val="10000"/>
                              </a:srgbClr>
                            </a:solidFill>
                            <a:latin typeface="Cambria Math" panose="02040503050406030204" pitchFamily="18" charset="0"/>
                            <a:cs typeface="Times New Roman" panose="02020603050405020304" pitchFamily="18" charset="0"/>
                          </a:rPr>
                        </m:ctrlPr>
                      </m:sSubPr>
                      <m:e>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b="0" i="1" smtClean="0">
                            <a:solidFill>
                              <a:srgbClr val="DADADA">
                                <a:lumMod val="10000"/>
                              </a:srgbClr>
                            </a:solidFill>
                            <a:latin typeface="Cambria Math" panose="02040503050406030204" pitchFamily="18" charset="0"/>
                            <a:cs typeface="Times New Roman" panose="02020603050405020304" pitchFamily="18" charset="0"/>
                          </a:rPr>
                          <m:t>1</m:t>
                        </m:r>
                      </m:sub>
                    </m:sSub>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vi-VN" sz="1800" i="1">
                            <a:solidFill>
                              <a:srgbClr val="DADADA">
                                <a:lumMod val="10000"/>
                              </a:srgbClr>
                            </a:solidFill>
                            <a:latin typeface="Cambria Math" panose="02040503050406030204" pitchFamily="18" charset="0"/>
                            <a:cs typeface="Times New Roman" panose="02020603050405020304" pitchFamily="18" charset="0"/>
                          </a:rPr>
                        </m:ctrlPr>
                      </m:sSubPr>
                      <m:e>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b="0" i="1" smtClean="0">
                            <a:solidFill>
                              <a:srgbClr val="DADADA">
                                <a:lumMod val="10000"/>
                              </a:srgbClr>
                            </a:solidFill>
                            <a:latin typeface="Cambria Math" panose="02040503050406030204" pitchFamily="18" charset="0"/>
                            <a:cs typeface="Times New Roman" panose="02020603050405020304" pitchFamily="18" charset="0"/>
                          </a:rPr>
                          <m:t>2</m:t>
                        </m:r>
                      </m:sub>
                    </m:sSub>
                  </m:oMath>
                </a14:m>
                <a:r>
                  <a:rPr lang="en-US" sz="1800">
                    <a:solidFill>
                      <a:srgbClr val="DADADA">
                        <a:lumMod val="10000"/>
                      </a:srgbClr>
                    </a:solidFill>
                    <a:ea typeface="Times New Roman" panose="02020603050405020304" pitchFamily="18" charset="0"/>
                    <a:cs typeface="Times New Roman" panose="02020603050405020304" pitchFamily="18" charset="0"/>
                  </a:rPr>
                  <a:t> </a:t>
                </a:r>
                <a:r>
                  <a:rPr lang="vi-VN" sz="1800">
                    <a:solidFill>
                      <a:srgbClr val="DADADA">
                        <a:lumMod val="10000"/>
                      </a:srgbClr>
                    </a:solidFill>
                    <a:ea typeface="Times New Roman" panose="02020603050405020304" pitchFamily="18" charset="0"/>
                    <a:cs typeface="Times New Roman" panose="02020603050405020304" pitchFamily="18" charset="0"/>
                  </a:rPr>
                  <a:t>tương ứng là khoảng biến thiên của mẫu số liệu ghép nhóm về thời gian sử dụng mạng xã hội trong ngày của các bạn Tổ 1 và Tổ 2.</a:t>
                </a:r>
              </a:p>
              <a:p>
                <a:pPr lvl="0" algn="just">
                  <a:lnSpc>
                    <a:spcPct val="165000"/>
                  </a:lnSpc>
                  <a:spcBef>
                    <a:spcPts val="200"/>
                  </a:spcBef>
                  <a:spcAft>
                    <a:spcPts val="2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Ta có: </a:t>
                </a:r>
                <a14:m>
                  <m:oMath xmlns:m="http://schemas.openxmlformats.org/officeDocument/2006/math">
                    <m:sSub>
                      <m:sSubPr>
                        <m:ctrlPr>
                          <a:rPr lang="vi-VN" sz="1800" i="1">
                            <a:solidFill>
                              <a:srgbClr val="DADADA">
                                <a:lumMod val="10000"/>
                              </a:srgbClr>
                            </a:solidFill>
                            <a:latin typeface="Cambria Math" panose="02040503050406030204" pitchFamily="18" charset="0"/>
                            <a:cs typeface="Times New Roman" panose="02020603050405020304" pitchFamily="18" charset="0"/>
                          </a:rPr>
                        </m:ctrlPr>
                      </m:sSubPr>
                      <m:e>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solidFill>
                              <a:srgbClr val="DADADA">
                                <a:lumMod val="10000"/>
                              </a:srgbClr>
                            </a:solidFill>
                            <a:latin typeface="Cambria Math" panose="02040503050406030204" pitchFamily="18" charset="0"/>
                            <a:cs typeface="Times New Roman" panose="02020603050405020304" pitchFamily="18" charset="0"/>
                          </a:rPr>
                          <m:t>1</m:t>
                        </m:r>
                      </m:sub>
                    </m:sSub>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=90</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0=90 </m:t>
                    </m:r>
                  </m:oMath>
                </a14:m>
                <a:r>
                  <a:rPr lang="vi-VN" sz="1800">
                    <a:solidFill>
                      <a:srgbClr val="DADADA">
                        <a:lumMod val="10000"/>
                      </a:srgbClr>
                    </a:solidFill>
                    <a:ea typeface="Times New Roman" panose="02020603050405020304" pitchFamily="18" charset="0"/>
                    <a:cs typeface="Times New Roman" panose="02020603050405020304" pitchFamily="18" charset="0"/>
                  </a:rPr>
                  <a:t>và </a:t>
                </a:r>
                <a14:m>
                  <m:oMath xmlns:m="http://schemas.openxmlformats.org/officeDocument/2006/math">
                    <m:sSub>
                      <m:sSubPr>
                        <m:ctrlPr>
                          <a:rPr lang="vi-VN" sz="1800" i="1">
                            <a:solidFill>
                              <a:srgbClr val="DADADA">
                                <a:lumMod val="10000"/>
                              </a:srgbClr>
                            </a:solidFill>
                            <a:latin typeface="Cambria Math" panose="02040503050406030204" pitchFamily="18" charset="0"/>
                            <a:cs typeface="Times New Roman" panose="02020603050405020304" pitchFamily="18" charset="0"/>
                          </a:rPr>
                        </m:ctrlPr>
                      </m:sSubPr>
                      <m:e>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b="0" i="1" smtClean="0">
                            <a:solidFill>
                              <a:srgbClr val="DADADA">
                                <a:lumMod val="10000"/>
                              </a:srgbClr>
                            </a:solidFill>
                            <a:latin typeface="Cambria Math" panose="02040503050406030204" pitchFamily="18" charset="0"/>
                            <a:cs typeface="Times New Roman" panose="02020603050405020304" pitchFamily="18" charset="0"/>
                          </a:rPr>
                          <m:t>2</m:t>
                        </m:r>
                      </m:sub>
                    </m:sSub>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=60</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0=60.</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65000"/>
                  </a:lnSpc>
                  <a:spcBef>
                    <a:spcPts val="200"/>
                  </a:spcBef>
                  <a:spcAft>
                    <a:spcPts val="2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Do </a:t>
                </a:r>
                <a14:m>
                  <m:oMath xmlns:m="http://schemas.openxmlformats.org/officeDocument/2006/math">
                    <m:sSub>
                      <m:sSubPr>
                        <m:ctrlPr>
                          <a:rPr lang="vi-VN" sz="1800" i="1">
                            <a:solidFill>
                              <a:srgbClr val="DADADA">
                                <a:lumMod val="10000"/>
                              </a:srgbClr>
                            </a:solidFill>
                            <a:latin typeface="Cambria Math" panose="02040503050406030204" pitchFamily="18" charset="0"/>
                            <a:cs typeface="Times New Roman" panose="02020603050405020304" pitchFamily="18" charset="0"/>
                          </a:rPr>
                        </m:ctrlPr>
                      </m:sSubPr>
                      <m:e>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solidFill>
                              <a:srgbClr val="DADADA">
                                <a:lumMod val="10000"/>
                              </a:srgbClr>
                            </a:solidFill>
                            <a:latin typeface="Cambria Math" panose="02040503050406030204" pitchFamily="18" charset="0"/>
                            <a:cs typeface="Times New Roman" panose="02020603050405020304" pitchFamily="18" charset="0"/>
                          </a:rPr>
                          <m:t>1</m:t>
                        </m:r>
                      </m:sub>
                    </m:sSub>
                    <m:r>
                      <a:rPr lang="en-US" sz="1800" b="0" i="1" smtClean="0">
                        <a:solidFill>
                          <a:srgbClr val="DADADA">
                            <a:lumMod val="10000"/>
                          </a:srgbClr>
                        </a:solidFill>
                        <a:latin typeface="Cambria Math" panose="02040503050406030204" pitchFamily="18" charset="0"/>
                        <a:cs typeface="Times New Roman" panose="02020603050405020304" pitchFamily="18" charset="0"/>
                      </a:rPr>
                      <m:t>&gt;</m:t>
                    </m:r>
                    <m:sSub>
                      <m:sSubPr>
                        <m:ctrlPr>
                          <a:rPr lang="vi-VN" sz="1800" i="1">
                            <a:solidFill>
                              <a:srgbClr val="DADADA">
                                <a:lumMod val="10000"/>
                              </a:srgbClr>
                            </a:solidFill>
                            <a:latin typeface="Cambria Math" panose="02040503050406030204" pitchFamily="18" charset="0"/>
                            <a:cs typeface="Times New Roman" panose="02020603050405020304" pitchFamily="18" charset="0"/>
                          </a:rPr>
                        </m:ctrlPr>
                      </m:sSubPr>
                      <m:e>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solidFill>
                              <a:srgbClr val="DADADA">
                                <a:lumMod val="10000"/>
                              </a:srgbClr>
                            </a:solidFill>
                            <a:latin typeface="Cambria Math" panose="02040503050406030204" pitchFamily="18" charset="0"/>
                            <a:cs typeface="Times New Roman" panose="02020603050405020304" pitchFamily="18" charset="0"/>
                          </a:rPr>
                          <m:t>2</m:t>
                        </m:r>
                      </m:sub>
                    </m:sSub>
                  </m:oMath>
                </a14:m>
                <a:r>
                  <a:rPr lang="en-US" sz="1800">
                    <a:solidFill>
                      <a:srgbClr val="DADADA">
                        <a:lumMod val="10000"/>
                      </a:srgbClr>
                    </a:solidFill>
                    <a:ea typeface="Times New Roman" panose="02020603050405020304" pitchFamily="18" charset="0"/>
                    <a:cs typeface="Times New Roman" panose="02020603050405020304" pitchFamily="18" charset="0"/>
                  </a:rPr>
                  <a:t> </a:t>
                </a:r>
                <a:r>
                  <a:rPr lang="vi-VN" sz="1800">
                    <a:solidFill>
                      <a:srgbClr val="DADADA">
                        <a:lumMod val="10000"/>
                      </a:srgbClr>
                    </a:solidFill>
                    <a:ea typeface="Times New Roman" panose="02020603050405020304" pitchFamily="18" charset="0"/>
                    <a:cs typeface="Times New Roman" panose="02020603050405020304" pitchFamily="18" charset="0"/>
                  </a:rPr>
                  <a:t>nên ta có thể kết luận rằng thời gian sử dụng mạng xã hội trong ngày của các bạn Tổ 1 phân tán hơn thời gian sử dụng mạng xã hội của các bạn Tổ 2.</a:t>
                </a:r>
              </a:p>
            </p:txBody>
          </p:sp>
        </mc:Choice>
        <mc:Fallback xmlns="">
          <p:sp>
            <p:nvSpPr>
              <p:cNvPr id="12" name="Rectangle 11"/>
              <p:cNvSpPr>
                <a:spLocks noRot="1" noChangeAspect="1" noMove="1" noResize="1" noEditPoints="1" noAdjustHandles="1" noChangeArrowheads="1" noChangeShapeType="1" noTextEdit="1"/>
              </p:cNvSpPr>
              <p:nvPr/>
            </p:nvSpPr>
            <p:spPr>
              <a:xfrm>
                <a:off x="656817" y="1181279"/>
                <a:ext cx="7838307" cy="2875531"/>
              </a:xfrm>
              <a:prstGeom prst="rect">
                <a:avLst/>
              </a:prstGeom>
              <a:blipFill>
                <a:blip r:embed="rId3"/>
                <a:stretch>
                  <a:fillRect l="-700" r="-622" b="-2760"/>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8070574" y="4234965"/>
            <a:ext cx="770912" cy="731879"/>
          </a:xfrm>
          <a:prstGeom prst="rect">
            <a:avLst/>
          </a:prstGeom>
        </p:spPr>
      </p:pic>
      <p:sp>
        <p:nvSpPr>
          <p:cNvPr id="7" name="Rectangle 6"/>
          <p:cNvSpPr/>
          <p:nvPr/>
        </p:nvSpPr>
        <p:spPr>
          <a:xfrm>
            <a:off x="656817" y="624351"/>
            <a:ext cx="834376" cy="38472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900" b="0" i="0" u="sng" strike="noStrike" kern="0" cap="none" spc="0" normalizeH="0" baseline="0" noProof="0">
              <a:ln>
                <a:noFill/>
              </a:ln>
              <a:solidFill>
                <a:srgbClr val="C00000"/>
              </a:solidFill>
              <a:effectLst/>
              <a:uLnTx/>
              <a:uFillTx/>
              <a:latin typeface="Arial"/>
              <a:sym typeface="Arial"/>
            </a:endParaRPr>
          </a:p>
        </p:txBody>
      </p:sp>
    </p:spTree>
    <p:extLst>
      <p:ext uri="{BB962C8B-B14F-4D97-AF65-F5344CB8AC3E}">
        <p14:creationId xmlns:p14="http://schemas.microsoft.com/office/powerpoint/2010/main" val="336407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up)">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up)">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up)">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grpSp>
        <p:nvGrpSpPr>
          <p:cNvPr id="3" name="Group 2"/>
          <p:cNvGrpSpPr/>
          <p:nvPr/>
        </p:nvGrpSpPr>
        <p:grpSpPr>
          <a:xfrm>
            <a:off x="532739" y="344777"/>
            <a:ext cx="8098400" cy="828688"/>
            <a:chOff x="540690" y="353090"/>
            <a:chExt cx="8098400" cy="828688"/>
          </a:xfrm>
        </p:grpSpPr>
        <p:sp>
          <p:nvSpPr>
            <p:cNvPr id="11" name="Rounded Rectangle 10"/>
            <p:cNvSpPr/>
            <p:nvPr/>
          </p:nvSpPr>
          <p:spPr>
            <a:xfrm>
              <a:off x="540690" y="482737"/>
              <a:ext cx="2091193" cy="63377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13" name="Rectangle 12"/>
            <p:cNvSpPr/>
            <p:nvPr/>
          </p:nvSpPr>
          <p:spPr>
            <a:xfrm>
              <a:off x="2818736" y="353090"/>
              <a:ext cx="5820354" cy="828688"/>
            </a:xfrm>
            <a:prstGeom prst="rect">
              <a:avLst/>
            </a:prstGeom>
          </p:spPr>
          <p:txBody>
            <a:bodyPr wrap="square">
              <a:spAutoFit/>
            </a:bodyPr>
            <a:lstStyle/>
            <a:p>
              <a:pPr lvl="0" algn="just">
                <a:lnSpc>
                  <a:spcPct val="150000"/>
                </a:lnSpc>
              </a:pPr>
              <a:r>
                <a:rPr lang="vi-VN" sz="1700">
                  <a:ea typeface="PMingLiU"/>
                  <a:cs typeface="Times New Roman" panose="02020603050405020304" pitchFamily="18" charset="0"/>
                </a:rPr>
                <a:t>Thời gian hoàn thành bài kiểm tra môn Toán của các bạn trong lớp 12C được cho trong bảng sau:</a:t>
              </a:r>
              <a:endParaRPr lang="en-US" sz="1700">
                <a:ea typeface="PMingLiU"/>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Rectangle 6"/>
              <p:cNvSpPr/>
              <p:nvPr/>
            </p:nvSpPr>
            <p:spPr>
              <a:xfrm>
                <a:off x="532739" y="2323796"/>
                <a:ext cx="8098400" cy="1269578"/>
              </a:xfrm>
              <a:prstGeom prst="rect">
                <a:avLst/>
              </a:prstGeom>
            </p:spPr>
            <p:txBody>
              <a:bodyPr wrap="square">
                <a:spAutoFit/>
              </a:bodyPr>
              <a:lstStyle/>
              <a:p>
                <a:pPr lvl="0" algn="just">
                  <a:lnSpc>
                    <a:spcPct val="150000"/>
                  </a:lnSpc>
                </a:pPr>
                <a:r>
                  <a:rPr lang="en-US" sz="1700">
                    <a:ea typeface="Arial" panose="020B0604020202020204" pitchFamily="34" charset="0"/>
                    <a:cs typeface="Times New Roman" panose="02020603050405020304" pitchFamily="18" charset="0"/>
                  </a:rPr>
                  <a:t>a) Tính khoảng biến thiên </a:t>
                </a:r>
                <a14:m>
                  <m:oMath xmlns:m="http://schemas.openxmlformats.org/officeDocument/2006/math">
                    <m:r>
                      <a:rPr lang="en-US" sz="1700" i="1" smtClean="0">
                        <a:latin typeface="Cambria Math" panose="02040503050406030204" pitchFamily="18" charset="0"/>
                        <a:ea typeface="Arial" panose="020B0604020202020204" pitchFamily="34" charset="0"/>
                        <a:cs typeface="Times New Roman" panose="02020603050405020304" pitchFamily="18" charset="0"/>
                      </a:rPr>
                      <m:t>𝑅</m:t>
                    </m:r>
                  </m:oMath>
                </a14:m>
                <a:r>
                  <a:rPr lang="en-US" sz="1700">
                    <a:ea typeface="Arial" panose="020B0604020202020204" pitchFamily="34" charset="0"/>
                    <a:cs typeface="Times New Roman" panose="02020603050405020304" pitchFamily="18" charset="0"/>
                  </a:rPr>
                  <a:t> cho mẫu số liệu ghép nhóm trên.</a:t>
                </a:r>
              </a:p>
              <a:p>
                <a:pPr lvl="0" algn="just">
                  <a:lnSpc>
                    <a:spcPct val="150000"/>
                  </a:lnSpc>
                </a:pPr>
                <a:r>
                  <a:rPr lang="en-US" sz="1700">
                    <a:ea typeface="Arial" panose="020B0604020202020204" pitchFamily="34" charset="0"/>
                    <a:cs typeface="Times New Roman" panose="02020603050405020304" pitchFamily="18" charset="0"/>
                  </a:rPr>
                  <a:t>b) Nếu biết học sinh hoàn thành bài kiểm tra sớm nhất mất 27 phút và muộn nhất mất 43 phút thì khoảng biên thiên của mẫu số liệu gốc là bao nhiêu?</a:t>
                </a:r>
              </a:p>
            </p:txBody>
          </p:sp>
        </mc:Choice>
        <mc:Fallback xmlns="">
          <p:sp>
            <p:nvSpPr>
              <p:cNvPr id="7" name="Rectangle 6"/>
              <p:cNvSpPr>
                <a:spLocks noRot="1" noChangeAspect="1" noMove="1" noResize="1" noEditPoints="1" noAdjustHandles="1" noChangeArrowheads="1" noChangeShapeType="1" noTextEdit="1"/>
              </p:cNvSpPr>
              <p:nvPr/>
            </p:nvSpPr>
            <p:spPr>
              <a:xfrm>
                <a:off x="532739" y="2323796"/>
                <a:ext cx="8098400" cy="1269578"/>
              </a:xfrm>
              <a:prstGeom prst="rect">
                <a:avLst/>
              </a:prstGeom>
              <a:blipFill>
                <a:blip r:embed="rId3"/>
                <a:stretch>
                  <a:fillRect l="-451" r="-451" b="-1923"/>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781640067"/>
              </p:ext>
            </p:extLst>
          </p:nvPr>
        </p:nvGraphicFramePr>
        <p:xfrm>
          <a:off x="1247086" y="1402764"/>
          <a:ext cx="6641868" cy="816808"/>
        </p:xfrm>
        <a:graphic>
          <a:graphicData uri="http://schemas.openxmlformats.org/drawingml/2006/table">
            <a:tbl>
              <a:tblPr firstRow="1" bandRow="1">
                <a:tableStyleId>{EA32DCED-1590-4154-9D4A-24ECD52398CE}</a:tableStyleId>
              </a:tblPr>
              <a:tblGrid>
                <a:gridCol w="1975620">
                  <a:extLst>
                    <a:ext uri="{9D8B030D-6E8A-4147-A177-3AD203B41FA5}">
                      <a16:colId xmlns:a16="http://schemas.microsoft.com/office/drawing/2014/main" val="2784624623"/>
                    </a:ext>
                  </a:extLst>
                </a:gridCol>
                <a:gridCol w="1166562">
                  <a:extLst>
                    <a:ext uri="{9D8B030D-6E8A-4147-A177-3AD203B41FA5}">
                      <a16:colId xmlns:a16="http://schemas.microsoft.com/office/drawing/2014/main" val="3375092655"/>
                    </a:ext>
                  </a:extLst>
                </a:gridCol>
                <a:gridCol w="1166562">
                  <a:extLst>
                    <a:ext uri="{9D8B030D-6E8A-4147-A177-3AD203B41FA5}">
                      <a16:colId xmlns:a16="http://schemas.microsoft.com/office/drawing/2014/main" val="2737443208"/>
                    </a:ext>
                  </a:extLst>
                </a:gridCol>
                <a:gridCol w="1166562">
                  <a:extLst>
                    <a:ext uri="{9D8B030D-6E8A-4147-A177-3AD203B41FA5}">
                      <a16:colId xmlns:a16="http://schemas.microsoft.com/office/drawing/2014/main" val="2486884932"/>
                    </a:ext>
                  </a:extLst>
                </a:gridCol>
                <a:gridCol w="1166562">
                  <a:extLst>
                    <a:ext uri="{9D8B030D-6E8A-4147-A177-3AD203B41FA5}">
                      <a16:colId xmlns:a16="http://schemas.microsoft.com/office/drawing/2014/main" val="2797667956"/>
                    </a:ext>
                  </a:extLst>
                </a:gridCol>
              </a:tblGrid>
              <a:tr h="408404">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Thời gian</a:t>
                      </a:r>
                      <a:r>
                        <a:rPr lang="en-US" sz="1700" i="0" baseline="0">
                          <a:effectLst/>
                          <a:latin typeface="+mj-lt"/>
                          <a:ea typeface="Arial" panose="020B0604020202020204" pitchFamily="34" charset="0"/>
                          <a:cs typeface="Times New Roman" panose="02020603050405020304" pitchFamily="18" charset="0"/>
                        </a:rPr>
                        <a:t> </a:t>
                      </a:r>
                      <a:r>
                        <a:rPr lang="en-US" sz="1700" i="0">
                          <a:effectLst/>
                          <a:latin typeface="+mj-lt"/>
                          <a:ea typeface="Arial" panose="020B0604020202020204" pitchFamily="34" charset="0"/>
                          <a:cs typeface="Times New Roman" panose="02020603050405020304" pitchFamily="18" charset="0"/>
                        </a:rPr>
                        <a:t>(phút)</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[25; 30)</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[30; 35)</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[35; 40)</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[40; 45)</a:t>
                      </a:r>
                    </a:p>
                  </a:txBody>
                  <a:tcPr anchor="ctr"/>
                </a:tc>
                <a:extLst>
                  <a:ext uri="{0D108BD9-81ED-4DB2-BD59-A6C34878D82A}">
                    <a16:rowId xmlns:a16="http://schemas.microsoft.com/office/drawing/2014/main" val="1899644721"/>
                  </a:ext>
                </a:extLst>
              </a:tr>
              <a:tr h="408404">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Số học sinh</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8</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16</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4</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effectLst/>
                          <a:latin typeface="+mj-lt"/>
                          <a:ea typeface="Arial" panose="020B0604020202020204" pitchFamily="34" charset="0"/>
                          <a:cs typeface="Times New Roman" panose="02020603050405020304" pitchFamily="18" charset="0"/>
                        </a:rPr>
                        <a:t>2</a:t>
                      </a:r>
                    </a:p>
                  </a:txBody>
                  <a:tcPr anchor="ctr"/>
                </a:tc>
                <a:extLst>
                  <a:ext uri="{0D108BD9-81ED-4DB2-BD59-A6C34878D82A}">
                    <a16:rowId xmlns:a16="http://schemas.microsoft.com/office/drawing/2014/main" val="642548852"/>
                  </a:ext>
                </a:extLst>
              </a:tr>
            </a:tbl>
          </a:graphicData>
        </a:graphic>
      </p:graphicFrame>
      <p:sp>
        <p:nvSpPr>
          <p:cNvPr id="16" name="Rectangle 15"/>
          <p:cNvSpPr/>
          <p:nvPr/>
        </p:nvSpPr>
        <p:spPr>
          <a:xfrm>
            <a:off x="532739" y="3840831"/>
            <a:ext cx="714347"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0070C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1753986" y="3754555"/>
                <a:ext cx="5960225" cy="982577"/>
              </a:xfrm>
              <a:prstGeom prst="rect">
                <a:avLst/>
              </a:prstGeom>
            </p:spPr>
            <p:txBody>
              <a:bodyPr wrap="square">
                <a:spAutoFit/>
              </a:bodyPr>
              <a:lstStyle/>
              <a:p>
                <a:pPr algn="just">
                  <a:lnSpc>
                    <a:spcPct val="150000"/>
                  </a:lnSpc>
                  <a:spcBef>
                    <a:spcPts val="600"/>
                  </a:spcBef>
                  <a:spcAft>
                    <a:spcPts val="600"/>
                  </a:spcAft>
                </a:pPr>
                <a:r>
                  <a:rPr lang="en-US" sz="1700">
                    <a:latin typeface="+mj-lt"/>
                    <a:ea typeface="Arial" panose="020B0604020202020204" pitchFamily="34" charset="0"/>
                    <a:cs typeface="Times New Roman" panose="02020603050405020304" pitchFamily="18" charset="0"/>
                  </a:rPr>
                  <a:t>a) </a:t>
                </a:r>
                <a14:m>
                  <m:oMath xmlns:m="http://schemas.openxmlformats.org/officeDocument/2006/math">
                    <m:r>
                      <a:rPr lang="en-US" sz="1700" i="1">
                        <a:effectLst/>
                        <a:latin typeface="Cambria Math" panose="02040503050406030204" pitchFamily="18" charset="0"/>
                        <a:ea typeface="Arial" panose="020B0604020202020204" pitchFamily="34" charset="0"/>
                        <a:cs typeface="Times New Roman" panose="02020603050405020304" pitchFamily="18" charset="0"/>
                      </a:rPr>
                      <m:t>𝑅</m:t>
                    </m:r>
                    <m:r>
                      <a:rPr lang="en-US" sz="1700" i="1">
                        <a:effectLst/>
                        <a:latin typeface="Cambria Math" panose="02040503050406030204" pitchFamily="18" charset="0"/>
                        <a:ea typeface="Arial" panose="020B0604020202020204" pitchFamily="34" charset="0"/>
                        <a:cs typeface="Times New Roman" panose="02020603050405020304" pitchFamily="18" charset="0"/>
                      </a:rPr>
                      <m:t>=45−25=20</m:t>
                    </m:r>
                  </m:oMath>
                </a14:m>
                <a:r>
                  <a:rPr lang="en-US" sz="1700">
                    <a:effectLst/>
                    <a:latin typeface="+mj-lt"/>
                    <a:ea typeface="PMingLiU"/>
                    <a:cs typeface="Times New Roman" panose="02020603050405020304" pitchFamily="18" charset="0"/>
                  </a:rPr>
                  <a:t>.</a:t>
                </a:r>
                <a:endParaRPr lang="en-US" sz="1700">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700">
                    <a:effectLst/>
                    <a:latin typeface="+mj-lt"/>
                    <a:ea typeface="Arial" panose="020B0604020202020204" pitchFamily="34" charset="0"/>
                    <a:cs typeface="Times New Roman" panose="02020603050405020304" pitchFamily="18" charset="0"/>
                  </a:rPr>
                  <a:t>b) Khoảng biến thiên của mẫu số liệu gốc là </a:t>
                </a:r>
                <a14:m>
                  <m:oMath xmlns:m="http://schemas.openxmlformats.org/officeDocument/2006/math">
                    <m:r>
                      <a:rPr lang="en-US" sz="1700" i="1">
                        <a:effectLst/>
                        <a:latin typeface="Cambria Math" panose="02040503050406030204" pitchFamily="18" charset="0"/>
                        <a:ea typeface="Arial" panose="020B0604020202020204" pitchFamily="34" charset="0"/>
                        <a:cs typeface="Times New Roman" panose="02020603050405020304" pitchFamily="18" charset="0"/>
                      </a:rPr>
                      <m:t>43−27=16</m:t>
                    </m:r>
                  </m:oMath>
                </a14:m>
                <a:r>
                  <a:rPr lang="en-US" sz="1700">
                    <a:effectLst/>
                    <a:latin typeface="+mj-lt"/>
                    <a:ea typeface="PMingLiU"/>
                    <a:cs typeface="Times New Roman" panose="02020603050405020304" pitchFamily="18" charset="0"/>
                  </a:rPr>
                  <a:t>.</a:t>
                </a:r>
                <a:endParaRPr lang="en-US" sz="1700">
                  <a:latin typeface="+mj-lt"/>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753986" y="3754555"/>
                <a:ext cx="5960225" cy="982577"/>
              </a:xfrm>
              <a:prstGeom prst="rect">
                <a:avLst/>
              </a:prstGeom>
              <a:blipFill>
                <a:blip r:embed="rId4"/>
                <a:stretch>
                  <a:fillRect l="-716" b="-8075"/>
                </a:stretch>
              </a:blipFill>
            </p:spPr>
            <p:txBody>
              <a:bodyPr/>
              <a:lstStyle/>
              <a:p>
                <a:r>
                  <a:rPr lang="en-US">
                    <a:noFill/>
                  </a:rPr>
                  <a:t> </a:t>
                </a:r>
              </a:p>
            </p:txBody>
          </p:sp>
        </mc:Fallback>
      </mc:AlternateContent>
      <p:pic>
        <p:nvPicPr>
          <p:cNvPr id="17" name="Picture 16"/>
          <p:cNvPicPr>
            <a:picLocks noChangeAspect="1"/>
          </p:cNvPicPr>
          <p:nvPr/>
        </p:nvPicPr>
        <p:blipFill>
          <a:blip r:embed="rId5"/>
          <a:stretch>
            <a:fillRect/>
          </a:stretch>
        </p:blipFill>
        <p:spPr>
          <a:xfrm rot="1395271" flipH="1">
            <a:off x="8557574" y="3909259"/>
            <a:ext cx="1411155" cy="1210330"/>
          </a:xfrm>
          <a:prstGeom prst="rect">
            <a:avLst/>
          </a:prstGeom>
        </p:spPr>
      </p:pic>
    </p:spTree>
    <p:extLst>
      <p:ext uri="{BB962C8B-B14F-4D97-AF65-F5344CB8AC3E}">
        <p14:creationId xmlns:p14="http://schemas.microsoft.com/office/powerpoint/2010/main" val="385685230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Effect transition="in" filter="wipe(down)">
                                      <p:cBhvr>
                                        <p:cTn id="34"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7" name="Rectangle 6"/>
          <p:cNvSpPr/>
          <p:nvPr/>
        </p:nvSpPr>
        <p:spPr>
          <a:xfrm>
            <a:off x="3020865" y="1226316"/>
            <a:ext cx="3288495" cy="387798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100" b="1" i="0" u="none" strike="noStrike" kern="0" cap="none" spc="0" normalizeH="0" baseline="0" noProof="0">
                <a:ln>
                  <a:noFill/>
                </a:ln>
                <a:solidFill>
                  <a:srgbClr val="C6EAFF">
                    <a:lumMod val="25000"/>
                  </a:srgbClr>
                </a:solidFill>
                <a:effectLst/>
                <a:uLnTx/>
                <a:uFillTx/>
                <a:latin typeface="Arial"/>
                <a:cs typeface="Arial"/>
                <a:sym typeface="Darker Grotesque Black"/>
              </a:rPr>
              <a:t>2. KHOẢNG </a:t>
            </a:r>
          </a:p>
          <a:p>
            <a:pPr marL="623888"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100" b="1" i="0" u="none" strike="noStrike" kern="0" cap="none" spc="0" normalizeH="0" baseline="0" noProof="0">
                <a:ln>
                  <a:noFill/>
                </a:ln>
                <a:solidFill>
                  <a:srgbClr val="C6EAFF">
                    <a:lumMod val="25000"/>
                  </a:srgbClr>
                </a:solidFill>
                <a:effectLst/>
                <a:uLnTx/>
                <a:uFillTx/>
                <a:latin typeface="Arial"/>
                <a:cs typeface="Arial"/>
                <a:sym typeface="Darker Grotesque Black"/>
              </a:rPr>
              <a:t>TỨ </a:t>
            </a:r>
          </a:p>
          <a:p>
            <a:pPr marL="623888"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100" b="1" i="0" u="none" strike="noStrike" kern="0" cap="none" spc="0" normalizeH="0" baseline="0" noProof="0">
                <a:ln>
                  <a:noFill/>
                </a:ln>
                <a:solidFill>
                  <a:srgbClr val="C6EAFF">
                    <a:lumMod val="25000"/>
                  </a:srgbClr>
                </a:solidFill>
                <a:effectLst/>
                <a:uLnTx/>
                <a:uFillTx/>
                <a:latin typeface="Arial"/>
                <a:cs typeface="Arial"/>
                <a:sym typeface="Darker Grotesque Black"/>
              </a:rPr>
              <a:t>PHÂN </a:t>
            </a:r>
          </a:p>
          <a:p>
            <a:pPr marL="623888"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100" b="1" i="0" u="none" strike="noStrike" kern="0" cap="none" spc="0" normalizeH="0" baseline="0" noProof="0">
                <a:ln>
                  <a:noFill/>
                </a:ln>
                <a:solidFill>
                  <a:srgbClr val="C6EAFF">
                    <a:lumMod val="25000"/>
                  </a:srgbClr>
                </a:solidFill>
                <a:effectLst/>
                <a:uLnTx/>
                <a:uFillTx/>
                <a:latin typeface="Arial"/>
                <a:cs typeface="Arial"/>
                <a:sym typeface="Darker Grotesque Black"/>
              </a:rPr>
              <a:t>VỊ</a:t>
            </a:r>
          </a:p>
        </p:txBody>
      </p:sp>
    </p:spTree>
    <p:extLst>
      <p:ext uri="{BB962C8B-B14F-4D97-AF65-F5344CB8AC3E}">
        <p14:creationId xmlns:p14="http://schemas.microsoft.com/office/powerpoint/2010/main" val="1624127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65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Rectangle 17"/>
              <p:cNvSpPr/>
              <p:nvPr/>
            </p:nvSpPr>
            <p:spPr>
              <a:xfrm>
                <a:off x="387098" y="68255"/>
                <a:ext cx="8359337" cy="2000548"/>
              </a:xfrm>
              <a:prstGeom prst="rect">
                <a:avLst/>
              </a:prstGeom>
            </p:spPr>
            <p:txBody>
              <a:bodyPr wrap="square">
                <a:spAutoFit/>
              </a:bodyPr>
              <a:lstStyle/>
              <a:p>
                <a:pPr marL="285750" indent="-285750" algn="just">
                  <a:lnSpc>
                    <a:spcPct val="155000"/>
                  </a:lnSpc>
                  <a:buClr>
                    <a:srgbClr val="C00000"/>
                  </a:buClr>
                  <a:buFont typeface="Wingdings" panose="05000000000000000000" pitchFamily="2" charset="2"/>
                  <a:buChar char="q"/>
                </a:pPr>
                <a:r>
                  <a:rPr kumimoji="0" lang="vi-VN" sz="16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HĐ</a:t>
                </a: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2</a:t>
                </a:r>
                <a:r>
                  <a:rPr kumimoji="0" lang="vi-VN" sz="16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en-US" sz="1600">
                    <a:latin typeface="+mn-lt"/>
                    <a:ea typeface="Arial" panose="020B0604020202020204" pitchFamily="34" charset="0"/>
                    <a:cs typeface="Times New Roman" panose="02020603050405020304" pitchFamily="18" charset="0"/>
                  </a:rPr>
                  <a:t>Trong tình huống mở đầu, gọi </a:t>
                </a:r>
                <a14:m>
                  <m:oMath xmlns:m="http://schemas.openxmlformats.org/officeDocument/2006/math">
                    <m:sSub>
                      <m:sSubPr>
                        <m:ctrlPr>
                          <a:rPr lang="en-US"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600" i="1">
                            <a:effectLst/>
                            <a:latin typeface="Cambria Math" panose="02040503050406030204" pitchFamily="18" charset="0"/>
                            <a:ea typeface="Arial" panose="020B0604020202020204" pitchFamily="34" charset="0"/>
                            <a:cs typeface="Times New Roman" panose="02020603050405020304" pitchFamily="18" charset="0"/>
                          </a:rPr>
                          <m:t>𝑦</m:t>
                        </m:r>
                      </m:e>
                      <m:sub>
                        <m:r>
                          <a:rPr lang="en-US" sz="1600" i="1">
                            <a:effectLst/>
                            <a:latin typeface="Cambria Math" panose="02040503050406030204" pitchFamily="18" charset="0"/>
                            <a:ea typeface="Arial" panose="020B0604020202020204" pitchFamily="34" charset="0"/>
                            <a:cs typeface="Times New Roman" panose="02020603050405020304" pitchFamily="18" charset="0"/>
                          </a:rPr>
                          <m:t>1</m:t>
                        </m:r>
                      </m:sub>
                    </m:sSub>
                    <m:r>
                      <a:rPr lang="en-US" sz="16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600" i="1">
                            <a:effectLst/>
                            <a:latin typeface="Cambria Math" panose="02040503050406030204" pitchFamily="18" charset="0"/>
                            <a:ea typeface="Arial" panose="020B0604020202020204" pitchFamily="34" charset="0"/>
                            <a:cs typeface="Times New Roman" panose="02020603050405020304" pitchFamily="18" charset="0"/>
                          </a:rPr>
                          <m:t>𝑦</m:t>
                        </m:r>
                      </m:e>
                      <m:sub>
                        <m:r>
                          <a:rPr lang="en-US" sz="1600" i="1">
                            <a:effectLst/>
                            <a:latin typeface="Cambria Math" panose="02040503050406030204" pitchFamily="18" charset="0"/>
                            <a:ea typeface="Arial" panose="020B0604020202020204" pitchFamily="34" charset="0"/>
                            <a:cs typeface="Times New Roman" panose="02020603050405020304" pitchFamily="18" charset="0"/>
                          </a:rPr>
                          <m:t>2</m:t>
                        </m:r>
                      </m:sub>
                    </m:sSub>
                    <m:r>
                      <a:rPr lang="en-US" sz="16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600" i="1">
                            <a:effectLst/>
                            <a:latin typeface="Cambria Math" panose="02040503050406030204" pitchFamily="18" charset="0"/>
                            <a:ea typeface="Arial" panose="020B0604020202020204" pitchFamily="34" charset="0"/>
                            <a:cs typeface="Times New Roman" panose="02020603050405020304" pitchFamily="18" charset="0"/>
                          </a:rPr>
                          <m:t>𝑦</m:t>
                        </m:r>
                      </m:e>
                      <m:sub>
                        <m:r>
                          <a:rPr lang="en-US" sz="1600" i="1">
                            <a:effectLst/>
                            <a:latin typeface="Cambria Math" panose="02040503050406030204" pitchFamily="18" charset="0"/>
                            <a:ea typeface="Arial" panose="020B0604020202020204" pitchFamily="34" charset="0"/>
                            <a:cs typeface="Times New Roman" panose="02020603050405020304" pitchFamily="18" charset="0"/>
                          </a:rPr>
                          <m:t>30</m:t>
                        </m:r>
                      </m:sub>
                    </m:sSub>
                  </m:oMath>
                </a14:m>
                <a:r>
                  <a:rPr lang="en-US" sz="1600">
                    <a:effectLst/>
                    <a:latin typeface="+mn-lt"/>
                    <a:ea typeface="PMingLiU"/>
                    <a:cs typeface="Times New Roman" panose="02020603050405020304" pitchFamily="18" charset="0"/>
                  </a:rPr>
                  <a:t> là nhiệt độ cao nhất trong ngày của   30 ngày tháng Sáu năm 2022 (mẫu số liệu gốc).</a:t>
                </a:r>
              </a:p>
              <a:p>
                <a:pPr algn="just">
                  <a:lnSpc>
                    <a:spcPct val="155000"/>
                  </a:lnSpc>
                  <a:buClr>
                    <a:srgbClr val="C00000"/>
                  </a:buClr>
                </a:pPr>
                <a:r>
                  <a:rPr lang="vi-VN" sz="1600">
                    <a:latin typeface="+mn-lt"/>
                    <a:ea typeface="Arial" panose="020B0604020202020204" pitchFamily="34" charset="0"/>
                    <a:cs typeface="Times New Roman" panose="02020603050405020304" pitchFamily="18" charset="0"/>
                  </a:rPr>
                  <a:t>a) Có thể tính chính xác khoảng tứ phân vị của mẫu số liệu gốc hay không?</a:t>
                </a:r>
              </a:p>
              <a:p>
                <a:pPr algn="just">
                  <a:lnSpc>
                    <a:spcPct val="155000"/>
                  </a:lnSpc>
                  <a:buClr>
                    <a:srgbClr val="C00000"/>
                  </a:buClr>
                </a:pPr>
                <a:r>
                  <a:rPr lang="vi-VN" sz="1600">
                    <a:latin typeface="+mn-lt"/>
                    <a:ea typeface="Arial" panose="020B0604020202020204" pitchFamily="34" charset="0"/>
                    <a:cs typeface="Times New Roman" panose="02020603050405020304" pitchFamily="18" charset="0"/>
                  </a:rPr>
                  <a:t>b) Tìm tứ phân vị thứ nhất </a:t>
                </a:r>
                <a14:m>
                  <m:oMath xmlns:m="http://schemas.openxmlformats.org/officeDocument/2006/math">
                    <m:sSub>
                      <m:sSubPr>
                        <m:ctrlPr>
                          <a:rPr lang="vi-VN" sz="1600" i="1" smtClean="0">
                            <a:latin typeface="Cambria Math" panose="02040503050406030204" pitchFamily="18" charset="0"/>
                            <a:cs typeface="Times New Roman" panose="02020603050405020304" pitchFamily="18" charset="0"/>
                          </a:rPr>
                        </m:ctrlPr>
                      </m:sSubPr>
                      <m:e>
                        <m:r>
                          <a:rPr lang="vi-VN" sz="1600" i="1">
                            <a:latin typeface="Cambria Math" panose="02040503050406030204" pitchFamily="18" charset="0"/>
                            <a:ea typeface="Arial" panose="020B0604020202020204" pitchFamily="34" charset="0"/>
                            <a:cs typeface="Times New Roman" panose="02020603050405020304" pitchFamily="18" charset="0"/>
                          </a:rPr>
                          <m:t>𝑄</m:t>
                        </m:r>
                      </m:e>
                      <m:sub>
                        <m:r>
                          <a:rPr lang="en-US" sz="1600" b="0" i="1" smtClean="0">
                            <a:latin typeface="Cambria Math" panose="02040503050406030204" pitchFamily="18" charset="0"/>
                            <a:cs typeface="Times New Roman" panose="02020603050405020304" pitchFamily="18" charset="0"/>
                          </a:rPr>
                          <m:t>1</m:t>
                        </m:r>
                      </m:sub>
                    </m:sSub>
                  </m:oMath>
                </a14:m>
                <a:r>
                  <a:rPr lang="vi-VN" sz="1600">
                    <a:latin typeface="+mn-lt"/>
                    <a:ea typeface="Arial" panose="020B0604020202020204" pitchFamily="34" charset="0"/>
                    <a:cs typeface="Times New Roman" panose="02020603050405020304" pitchFamily="18" charset="0"/>
                  </a:rPr>
                  <a:t> và tứ phân vị thứ ba </a:t>
                </a:r>
                <a14:m>
                  <m:oMath xmlns:m="http://schemas.openxmlformats.org/officeDocument/2006/math">
                    <m:sSub>
                      <m:sSubPr>
                        <m:ctrlPr>
                          <a:rPr lang="vi-VN" sz="1600" i="1">
                            <a:latin typeface="Cambria Math" panose="02040503050406030204" pitchFamily="18" charset="0"/>
                            <a:cs typeface="Times New Roman" panose="02020603050405020304" pitchFamily="18" charset="0"/>
                          </a:rPr>
                        </m:ctrlPr>
                      </m:sSubPr>
                      <m:e>
                        <m:r>
                          <a:rPr lang="vi-VN" sz="1600" i="1">
                            <a:latin typeface="Cambria Math" panose="02040503050406030204" pitchFamily="18" charset="0"/>
                            <a:ea typeface="Arial" panose="020B0604020202020204" pitchFamily="34" charset="0"/>
                            <a:cs typeface="Times New Roman" panose="02020603050405020304" pitchFamily="18" charset="0"/>
                          </a:rPr>
                          <m:t>𝑄</m:t>
                        </m:r>
                      </m:e>
                      <m:sub>
                        <m:r>
                          <a:rPr lang="en-US" sz="1600" b="0" i="1" smtClean="0">
                            <a:latin typeface="Cambria Math" panose="02040503050406030204" pitchFamily="18" charset="0"/>
                            <a:cs typeface="Times New Roman" panose="02020603050405020304" pitchFamily="18" charset="0"/>
                          </a:rPr>
                          <m:t>3</m:t>
                        </m:r>
                      </m:sub>
                    </m:sSub>
                  </m:oMath>
                </a14:m>
                <a:r>
                  <a:rPr lang="vi-VN" sz="1600">
                    <a:latin typeface="+mn-lt"/>
                    <a:ea typeface="Arial" panose="020B0604020202020204" pitchFamily="34" charset="0"/>
                    <a:cs typeface="Times New Roman" panose="02020603050405020304" pitchFamily="18" charset="0"/>
                  </a:rPr>
                  <a:t> cho mẫu số liệu ghép nhóm.</a:t>
                </a:r>
              </a:p>
              <a:p>
                <a:pPr algn="just">
                  <a:lnSpc>
                    <a:spcPct val="155000"/>
                  </a:lnSpc>
                  <a:buClr>
                    <a:srgbClr val="C00000"/>
                  </a:buClr>
                </a:pPr>
                <a:r>
                  <a:rPr lang="vi-VN" sz="1600">
                    <a:latin typeface="+mn-lt"/>
                    <a:ea typeface="Arial" panose="020B0604020202020204" pitchFamily="34" charset="0"/>
                    <a:cs typeface="Times New Roman" panose="02020603050405020304" pitchFamily="18" charset="0"/>
                  </a:rPr>
                  <a:t>c) Hãy đưa ra một giá trị xấp xỉ cho khoảng tứ phân vị của mẫu số liệu gốc.</a:t>
                </a:r>
                <a:endParaRPr lang="en-US" sz="1600">
                  <a:effectLst/>
                  <a:latin typeface="+mn-lt"/>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87098" y="68255"/>
                <a:ext cx="8359337" cy="2000548"/>
              </a:xfrm>
              <a:prstGeom prst="rect">
                <a:avLst/>
              </a:prstGeom>
              <a:blipFill>
                <a:blip r:embed="rId3"/>
                <a:stretch>
                  <a:fillRect l="-438" r="-365" b="-915"/>
                </a:stretch>
              </a:blipFill>
            </p:spPr>
            <p:txBody>
              <a:bodyPr/>
              <a:lstStyle/>
              <a:p>
                <a:r>
                  <a:rPr lang="en-US">
                    <a:noFill/>
                  </a:rPr>
                  <a:t> </a:t>
                </a:r>
              </a:p>
            </p:txBody>
          </p:sp>
        </mc:Fallback>
      </mc:AlternateContent>
      <p:sp>
        <p:nvSpPr>
          <p:cNvPr id="20" name="Rectangle 19"/>
          <p:cNvSpPr/>
          <p:nvPr/>
        </p:nvSpPr>
        <p:spPr>
          <a:xfrm>
            <a:off x="4245202" y="2163019"/>
            <a:ext cx="64312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rgbClr val="C6EAFF">
                  <a:lumMod val="25000"/>
                </a:srgb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387098" y="2735570"/>
                <a:ext cx="8359337" cy="830997"/>
              </a:xfrm>
              <a:prstGeom prst="rect">
                <a:avLst/>
              </a:prstGeom>
            </p:spPr>
            <p:txBody>
              <a:bodyPr wrap="square">
                <a:spAutoFit/>
              </a:bodyPr>
              <a:lstStyle/>
              <a:p>
                <a:pPr algn="just">
                  <a:lnSpc>
                    <a:spcPct val="150000"/>
                  </a:lnSpc>
                  <a:spcBef>
                    <a:spcPts val="300"/>
                  </a:spcBef>
                  <a:spcAft>
                    <a:spcPts val="300"/>
                  </a:spcAft>
                </a:pPr>
                <a:r>
                  <a:rPr lang="en-US" sz="1600">
                    <a:latin typeface="+mj-lt"/>
                    <a:ea typeface="Arial" panose="020B0604020202020204" pitchFamily="34" charset="0"/>
                    <a:cs typeface="Times New Roman" panose="02020603050405020304" pitchFamily="18" charset="0"/>
                  </a:rPr>
                  <a:t>a) Không thể tính chính xác khoảng tứ phân vị cho mẫu số liệu gốc do ta không biết các giá trị </a:t>
                </a:r>
                <a14:m>
                  <m:oMath xmlns:m="http://schemas.openxmlformats.org/officeDocument/2006/math">
                    <m:sSub>
                      <m:sSubPr>
                        <m:ctrlPr>
                          <a:rPr lang="en-US" sz="16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6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600" i="1">
                            <a:effectLst/>
                            <a:latin typeface="Cambria Math" panose="02040503050406030204" pitchFamily="18" charset="0"/>
                            <a:ea typeface="Arial" panose="020B0604020202020204" pitchFamily="34" charset="0"/>
                            <a:cs typeface="Times New Roman" panose="02020603050405020304" pitchFamily="18" charset="0"/>
                          </a:rPr>
                          <m:t>𝑖</m:t>
                        </m:r>
                      </m:sub>
                    </m:sSub>
                  </m:oMath>
                </a14:m>
                <a:r>
                  <a:rPr lang="en-US" sz="1600">
                    <a:effectLst/>
                    <a:latin typeface="+mj-lt"/>
                    <a:ea typeface="PMingLiU"/>
                    <a:cs typeface="Times New Roman" panose="02020603050405020304" pitchFamily="18" charset="0"/>
                  </a:rPr>
                  <a:t>.</a:t>
                </a:r>
                <a:endParaRPr lang="en-US" sz="1600">
                  <a:effectLst/>
                  <a:latin typeface="+mj-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7098" y="2735570"/>
                <a:ext cx="8359337" cy="830997"/>
              </a:xfrm>
              <a:prstGeom prst="rect">
                <a:avLst/>
              </a:prstGeom>
              <a:blipFill>
                <a:blip r:embed="rId4"/>
                <a:stretch>
                  <a:fillRect l="-438" r="-365" b="-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47990" y="3822109"/>
                <a:ext cx="8237550" cy="11100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nSpc>
                    <a:spcPct val="150000"/>
                  </a:lnSpc>
                  <a:spcBef>
                    <a:spcPts val="300"/>
                  </a:spcBef>
                  <a:spcAft>
                    <a:spcPts val="300"/>
                  </a:spcAft>
                </a:pPr>
                <a14:m>
                  <m:oMathPara xmlns:m="http://schemas.openxmlformats.org/officeDocument/2006/math">
                    <m:oMathParaPr>
                      <m:jc m:val="center"/>
                    </m:oMathParaPr>
                    <m:oMath xmlns:m="http://schemas.openxmlformats.org/officeDocument/2006/math">
                      <m:r>
                        <m:rPr>
                          <m:nor/>
                        </m:rPr>
                        <a:rPr lang="en-US" sz="1600" smtClean="0">
                          <a:solidFill>
                            <a:srgbClr val="000000"/>
                          </a:solidFill>
                          <a:ea typeface="PMingLiU"/>
                          <a:cs typeface="Times New Roman" panose="02020603050405020304" pitchFamily="18" charset="0"/>
                        </a:rPr>
                        <m:t>C</m:t>
                      </m:r>
                      <m:r>
                        <m:rPr>
                          <m:nor/>
                        </m:rPr>
                        <a:rPr lang="en-US" sz="1600" smtClean="0">
                          <a:solidFill>
                            <a:srgbClr val="000000"/>
                          </a:solidFill>
                          <a:ea typeface="PMingLiU"/>
                          <a:cs typeface="Times New Roman" panose="02020603050405020304" pitchFamily="18" charset="0"/>
                        </a:rPr>
                        <m:t>ô</m:t>
                      </m:r>
                      <m:r>
                        <m:rPr>
                          <m:nor/>
                        </m:rPr>
                        <a:rPr lang="en-US" sz="1600" smtClean="0">
                          <a:solidFill>
                            <a:srgbClr val="000000"/>
                          </a:solidFill>
                          <a:ea typeface="PMingLiU"/>
                          <a:cs typeface="Times New Roman" panose="02020603050405020304" pitchFamily="18" charset="0"/>
                        </a:rPr>
                        <m:t>ng</m:t>
                      </m:r>
                      <m:r>
                        <m:rPr>
                          <m:nor/>
                        </m:rPr>
                        <a:rPr lang="en-US" sz="1600" smtClean="0">
                          <a:solidFill>
                            <a:srgbClr val="000000"/>
                          </a:solidFill>
                          <a:ea typeface="PMingLiU"/>
                          <a:cs typeface="Times New Roman" panose="02020603050405020304" pitchFamily="18" charset="0"/>
                        </a:rPr>
                        <m:t> </m:t>
                      </m:r>
                      <m:r>
                        <m:rPr>
                          <m:nor/>
                        </m:rPr>
                        <a:rPr lang="en-US" sz="1600" smtClean="0">
                          <a:solidFill>
                            <a:srgbClr val="000000"/>
                          </a:solidFill>
                          <a:ea typeface="PMingLiU"/>
                          <a:cs typeface="Times New Roman" panose="02020603050405020304" pitchFamily="18" charset="0"/>
                        </a:rPr>
                        <m:t>th</m:t>
                      </m:r>
                      <m:r>
                        <m:rPr>
                          <m:nor/>
                        </m:rPr>
                        <a:rPr lang="en-US" sz="1600" smtClean="0">
                          <a:solidFill>
                            <a:srgbClr val="000000"/>
                          </a:solidFill>
                          <a:ea typeface="PMingLiU"/>
                          <a:cs typeface="Times New Roman" panose="02020603050405020304" pitchFamily="18" charset="0"/>
                        </a:rPr>
                        <m:t>ứ</m:t>
                      </m:r>
                      <m:r>
                        <m:rPr>
                          <m:nor/>
                        </m:rPr>
                        <a:rPr lang="en-US" sz="1600" smtClean="0">
                          <a:solidFill>
                            <a:srgbClr val="000000"/>
                          </a:solidFill>
                          <a:ea typeface="PMingLiU"/>
                          <a:cs typeface="Times New Roman" panose="02020603050405020304" pitchFamily="18" charset="0"/>
                        </a:rPr>
                        <m:t>c</m:t>
                      </m:r>
                      <m:r>
                        <m:rPr>
                          <m:nor/>
                        </m:rPr>
                        <a:rPr lang="en-US" sz="1600" smtClean="0">
                          <a:solidFill>
                            <a:srgbClr val="000000"/>
                          </a:solidFill>
                          <a:ea typeface="PMingLiU"/>
                          <a:cs typeface="Times New Roman" panose="02020603050405020304" pitchFamily="18" charset="0"/>
                        </a:rPr>
                        <m:t> </m:t>
                      </m:r>
                      <m:r>
                        <m:rPr>
                          <m:nor/>
                        </m:rPr>
                        <a:rPr lang="en-US" sz="1600" smtClean="0">
                          <a:solidFill>
                            <a:srgbClr val="000000"/>
                          </a:solidFill>
                          <a:ea typeface="PMingLiU"/>
                          <a:cs typeface="Times New Roman" panose="02020603050405020304" pitchFamily="18" charset="0"/>
                        </a:rPr>
                        <m:t>t</m:t>
                      </m:r>
                      <m:r>
                        <m:rPr>
                          <m:nor/>
                        </m:rPr>
                        <a:rPr lang="en-US" sz="1600" smtClean="0">
                          <a:solidFill>
                            <a:srgbClr val="000000"/>
                          </a:solidFill>
                          <a:ea typeface="PMingLiU"/>
                          <a:cs typeface="Times New Roman" panose="02020603050405020304" pitchFamily="18" charset="0"/>
                        </a:rPr>
                        <m:t>í</m:t>
                      </m:r>
                      <m:r>
                        <m:rPr>
                          <m:nor/>
                        </m:rPr>
                        <a:rPr lang="en-US" sz="1600" smtClean="0">
                          <a:solidFill>
                            <a:srgbClr val="000000"/>
                          </a:solidFill>
                          <a:ea typeface="PMingLiU"/>
                          <a:cs typeface="Times New Roman" panose="02020603050405020304" pitchFamily="18" charset="0"/>
                        </a:rPr>
                        <m:t>nh</m:t>
                      </m:r>
                      <m:r>
                        <m:rPr>
                          <m:nor/>
                        </m:rPr>
                        <a:rPr lang="en-US" sz="1600" smtClean="0">
                          <a:solidFill>
                            <a:srgbClr val="000000"/>
                          </a:solidFill>
                          <a:ea typeface="PMingLiU"/>
                          <a:cs typeface="Times New Roman" panose="02020603050405020304" pitchFamily="18" charset="0"/>
                        </a:rPr>
                        <m:t> </m:t>
                      </m:r>
                      <m:r>
                        <m:rPr>
                          <m:nor/>
                        </m:rPr>
                        <a:rPr lang="en-US" sz="1600" smtClean="0">
                          <a:solidFill>
                            <a:srgbClr val="000000"/>
                          </a:solidFill>
                          <a:ea typeface="PMingLiU"/>
                          <a:cs typeface="Times New Roman" panose="02020603050405020304" pitchFamily="18" charset="0"/>
                        </a:rPr>
                        <m:t>t</m:t>
                      </m:r>
                      <m:r>
                        <m:rPr>
                          <m:nor/>
                        </m:rPr>
                        <a:rPr lang="en-US" sz="1600" smtClean="0">
                          <a:solidFill>
                            <a:srgbClr val="000000"/>
                          </a:solidFill>
                          <a:ea typeface="PMingLiU"/>
                          <a:cs typeface="Times New Roman" panose="02020603050405020304" pitchFamily="18" charset="0"/>
                        </a:rPr>
                        <m:t>ứ </m:t>
                      </m:r>
                      <m:r>
                        <m:rPr>
                          <m:nor/>
                        </m:rPr>
                        <a:rPr lang="en-US" sz="1600" smtClean="0">
                          <a:solidFill>
                            <a:srgbClr val="000000"/>
                          </a:solidFill>
                          <a:ea typeface="PMingLiU"/>
                          <a:cs typeface="Times New Roman" panose="02020603050405020304" pitchFamily="18" charset="0"/>
                        </a:rPr>
                        <m:t>ph</m:t>
                      </m:r>
                      <m:r>
                        <m:rPr>
                          <m:nor/>
                        </m:rPr>
                        <a:rPr lang="en-US" sz="1600" smtClean="0">
                          <a:solidFill>
                            <a:srgbClr val="000000"/>
                          </a:solidFill>
                          <a:ea typeface="PMingLiU"/>
                          <a:cs typeface="Times New Roman" panose="02020603050405020304" pitchFamily="18" charset="0"/>
                        </a:rPr>
                        <m:t>â</m:t>
                      </m:r>
                      <m:r>
                        <m:rPr>
                          <m:nor/>
                        </m:rPr>
                        <a:rPr lang="en-US" sz="1600" smtClean="0">
                          <a:solidFill>
                            <a:srgbClr val="000000"/>
                          </a:solidFill>
                          <a:ea typeface="PMingLiU"/>
                          <a:cs typeface="Times New Roman" panose="02020603050405020304" pitchFamily="18" charset="0"/>
                        </a:rPr>
                        <m:t>n</m:t>
                      </m:r>
                      <m:r>
                        <m:rPr>
                          <m:nor/>
                        </m:rPr>
                        <a:rPr lang="en-US" sz="1600" smtClean="0">
                          <a:solidFill>
                            <a:srgbClr val="000000"/>
                          </a:solidFill>
                          <a:ea typeface="PMingLiU"/>
                          <a:cs typeface="Times New Roman" panose="02020603050405020304" pitchFamily="18" charset="0"/>
                        </a:rPr>
                        <m:t> </m:t>
                      </m:r>
                      <m:r>
                        <m:rPr>
                          <m:nor/>
                        </m:rPr>
                        <a:rPr lang="en-US" sz="1600" smtClean="0">
                          <a:solidFill>
                            <a:srgbClr val="000000"/>
                          </a:solidFill>
                          <a:ea typeface="PMingLiU"/>
                          <a:cs typeface="Times New Roman" panose="02020603050405020304" pitchFamily="18" charset="0"/>
                        </a:rPr>
                        <m:t>v</m:t>
                      </m:r>
                      <m:r>
                        <m:rPr>
                          <m:nor/>
                        </m:rPr>
                        <a:rPr lang="en-US" sz="1600" smtClean="0">
                          <a:solidFill>
                            <a:srgbClr val="000000"/>
                          </a:solidFill>
                          <a:ea typeface="PMingLiU"/>
                          <a:cs typeface="Times New Roman" panose="02020603050405020304" pitchFamily="18" charset="0"/>
                        </a:rPr>
                        <m:t>ị </m:t>
                      </m:r>
                      <m:r>
                        <m:rPr>
                          <m:nor/>
                        </m:rPr>
                        <a:rPr lang="en-US" sz="1600" smtClean="0">
                          <a:solidFill>
                            <a:srgbClr val="000000"/>
                          </a:solidFill>
                          <a:ea typeface="PMingLiU"/>
                          <a:cs typeface="Times New Roman" panose="02020603050405020304" pitchFamily="18" charset="0"/>
                        </a:rPr>
                        <m:t>th</m:t>
                      </m:r>
                      <m:r>
                        <m:rPr>
                          <m:nor/>
                        </m:rPr>
                        <a:rPr lang="en-US" sz="1600" smtClean="0">
                          <a:solidFill>
                            <a:srgbClr val="000000"/>
                          </a:solidFill>
                          <a:ea typeface="PMingLiU"/>
                          <a:cs typeface="Times New Roman" panose="02020603050405020304" pitchFamily="18" charset="0"/>
                        </a:rPr>
                        <m:t>ứ </m:t>
                      </m:r>
                      <m:r>
                        <a:rPr lang="en-US" sz="1600" i="1">
                          <a:solidFill>
                            <a:srgbClr val="000000"/>
                          </a:solidFill>
                          <a:latin typeface="Cambria Math" panose="02040503050406030204" pitchFamily="18" charset="0"/>
                          <a:ea typeface="PMingLiU"/>
                          <a:cs typeface="Times New Roman" panose="02020603050405020304" pitchFamily="18" charset="0"/>
                        </a:rPr>
                        <m:t>𝑟</m:t>
                      </m:r>
                      <m:r>
                        <m:rPr>
                          <m:nor/>
                        </m:rPr>
                        <a:rPr lang="en-US" sz="1600">
                          <a:solidFill>
                            <a:srgbClr val="000000"/>
                          </a:solidFill>
                          <a:ea typeface="PMingLiU"/>
                          <a:cs typeface="Times New Roman" panose="02020603050405020304" pitchFamily="18" charset="0"/>
                        </a:rPr>
                        <m:t>:</m:t>
                      </m:r>
                      <m:r>
                        <a:rPr lang="en-US" sz="1600" b="0" i="1" smtClean="0">
                          <a:solidFill>
                            <a:srgbClr val="000000"/>
                          </a:solidFill>
                          <a:latin typeface="Cambria Math" panose="02040503050406030204" pitchFamily="18" charset="0"/>
                          <a:ea typeface="PMingLiU"/>
                          <a:cs typeface="Times New Roman" panose="02020603050405020304" pitchFamily="18" charset="0"/>
                        </a:rPr>
                        <m:t> </m:t>
                      </m:r>
                      <m:sSub>
                        <m:sSubPr>
                          <m:ctrlPr>
                            <a:rPr lang="en-US" sz="1600" i="1">
                              <a:solidFill>
                                <a:srgbClr val="000000"/>
                              </a:solidFill>
                              <a:effectLst/>
                              <a:latin typeface="Cambria Math" panose="02040503050406030204" pitchFamily="18" charset="0"/>
                              <a:ea typeface="PMingLiU"/>
                              <a:cs typeface="Times New Roman" panose="02020603050405020304" pitchFamily="18" charset="0"/>
                            </a:rPr>
                          </m:ctrlPr>
                        </m:sSubPr>
                        <m:e>
                          <m:r>
                            <a:rPr lang="en-US" sz="1600" i="1">
                              <a:solidFill>
                                <a:srgbClr val="000000"/>
                              </a:solidFill>
                              <a:effectLst/>
                              <a:latin typeface="Cambria Math" panose="02040503050406030204" pitchFamily="18" charset="0"/>
                              <a:ea typeface="PMingLiU"/>
                              <a:cs typeface="Times New Roman" panose="02020603050405020304" pitchFamily="18" charset="0"/>
                            </a:rPr>
                            <m:t>𝑄</m:t>
                          </m:r>
                        </m:e>
                        <m:sub>
                          <m:r>
                            <a:rPr lang="en-US" sz="1600" i="1">
                              <a:solidFill>
                                <a:srgbClr val="000000"/>
                              </a:solidFill>
                              <a:effectLst/>
                              <a:latin typeface="Cambria Math" panose="02040503050406030204" pitchFamily="18" charset="0"/>
                              <a:ea typeface="PMingLiU"/>
                              <a:cs typeface="Times New Roman" panose="02020603050405020304" pitchFamily="18" charset="0"/>
                            </a:rPr>
                            <m:t>𝑟</m:t>
                          </m:r>
                        </m:sub>
                      </m:sSub>
                      <m:r>
                        <a:rPr lang="en-US" sz="1600" i="1">
                          <a:solidFill>
                            <a:srgbClr val="000000"/>
                          </a:solidFill>
                          <a:effectLst/>
                          <a:latin typeface="Cambria Math" panose="02040503050406030204" pitchFamily="18" charset="0"/>
                          <a:ea typeface="PMingLiU"/>
                          <a:cs typeface="Times New Roman" panose="02020603050405020304" pitchFamily="18" charset="0"/>
                        </a:rPr>
                        <m:t>=</m:t>
                      </m:r>
                      <m:sSub>
                        <m:sSubPr>
                          <m:ctrlPr>
                            <a:rPr lang="en-US" sz="1600" i="1">
                              <a:solidFill>
                                <a:srgbClr val="000000"/>
                              </a:solidFill>
                              <a:effectLst/>
                              <a:latin typeface="Cambria Math" panose="02040503050406030204" pitchFamily="18" charset="0"/>
                              <a:ea typeface="PMingLiU"/>
                              <a:cs typeface="Times New Roman" panose="02020603050405020304" pitchFamily="18" charset="0"/>
                            </a:rPr>
                          </m:ctrlPr>
                        </m:sSubPr>
                        <m:e>
                          <m:r>
                            <a:rPr lang="en-US" sz="1600" i="1">
                              <a:solidFill>
                                <a:srgbClr val="000000"/>
                              </a:solidFill>
                              <a:effectLst/>
                              <a:latin typeface="Cambria Math" panose="02040503050406030204" pitchFamily="18" charset="0"/>
                              <a:ea typeface="PMingLiU"/>
                              <a:cs typeface="Times New Roman" panose="02020603050405020304" pitchFamily="18" charset="0"/>
                            </a:rPr>
                            <m:t>𝑎</m:t>
                          </m:r>
                        </m:e>
                        <m:sub>
                          <m:r>
                            <a:rPr lang="en-US" sz="1600" i="1">
                              <a:solidFill>
                                <a:srgbClr val="000000"/>
                              </a:solidFill>
                              <a:effectLst/>
                              <a:latin typeface="Cambria Math" panose="02040503050406030204" pitchFamily="18" charset="0"/>
                              <a:ea typeface="PMingLiU"/>
                              <a:cs typeface="Times New Roman" panose="02020603050405020304" pitchFamily="18" charset="0"/>
                            </a:rPr>
                            <m:t>𝑝</m:t>
                          </m:r>
                        </m:sub>
                      </m:sSub>
                      <m:r>
                        <a:rPr lang="en-US" sz="1600" i="1">
                          <a:solidFill>
                            <a:srgbClr val="000000"/>
                          </a:solidFill>
                          <a:effectLst/>
                          <a:latin typeface="Cambria Math" panose="02040503050406030204" pitchFamily="18" charset="0"/>
                          <a:ea typeface="PMingLiU"/>
                          <a:cs typeface="Times New Roman" panose="02020603050405020304" pitchFamily="18" charset="0"/>
                        </a:rPr>
                        <m:t>+</m:t>
                      </m:r>
                      <m:f>
                        <m:fPr>
                          <m:ctrlPr>
                            <a:rPr lang="en-US" sz="1600" i="1">
                              <a:solidFill>
                                <a:srgbClr val="000000"/>
                              </a:solidFill>
                              <a:effectLst/>
                              <a:latin typeface="Cambria Math" panose="02040503050406030204" pitchFamily="18" charset="0"/>
                              <a:ea typeface="PMingLiU"/>
                              <a:cs typeface="Times New Roman" panose="02020603050405020304" pitchFamily="18" charset="0"/>
                            </a:rPr>
                          </m:ctrlPr>
                        </m:fPr>
                        <m:num>
                          <m:f>
                            <m:fPr>
                              <m:ctrlPr>
                                <a:rPr lang="en-US" sz="1600" i="1">
                                  <a:solidFill>
                                    <a:srgbClr val="000000"/>
                                  </a:solidFill>
                                  <a:effectLst/>
                                  <a:latin typeface="Cambria Math" panose="02040503050406030204" pitchFamily="18" charset="0"/>
                                  <a:ea typeface="PMingLiU"/>
                                  <a:cs typeface="Times New Roman" panose="02020603050405020304" pitchFamily="18" charset="0"/>
                                </a:rPr>
                              </m:ctrlPr>
                            </m:fPr>
                            <m:num>
                              <m:r>
                                <a:rPr lang="en-US" sz="1600" i="1">
                                  <a:solidFill>
                                    <a:srgbClr val="000000"/>
                                  </a:solidFill>
                                  <a:effectLst/>
                                  <a:latin typeface="Cambria Math" panose="02040503050406030204" pitchFamily="18" charset="0"/>
                                  <a:ea typeface="PMingLiU"/>
                                  <a:cs typeface="Times New Roman" panose="02020603050405020304" pitchFamily="18" charset="0"/>
                                </a:rPr>
                                <m:t>𝑟</m:t>
                              </m:r>
                              <m:r>
                                <a:rPr lang="en-US" sz="1600" i="1">
                                  <a:solidFill>
                                    <a:srgbClr val="000000"/>
                                  </a:solidFill>
                                  <a:effectLst/>
                                  <a:latin typeface="Cambria Math" panose="02040503050406030204" pitchFamily="18" charset="0"/>
                                  <a:ea typeface="PMingLiU"/>
                                  <a:cs typeface="Times New Roman" panose="02020603050405020304" pitchFamily="18" charset="0"/>
                                </a:rPr>
                                <m:t>.</m:t>
                              </m:r>
                              <m:r>
                                <a:rPr lang="en-US" sz="1600" i="1">
                                  <a:solidFill>
                                    <a:srgbClr val="000000"/>
                                  </a:solidFill>
                                  <a:effectLst/>
                                  <a:latin typeface="Cambria Math" panose="02040503050406030204" pitchFamily="18" charset="0"/>
                                  <a:ea typeface="PMingLiU"/>
                                  <a:cs typeface="Times New Roman" panose="02020603050405020304" pitchFamily="18" charset="0"/>
                                </a:rPr>
                                <m:t>𝑛</m:t>
                              </m:r>
                            </m:num>
                            <m:den>
                              <m:r>
                                <a:rPr lang="en-US" sz="1600" i="1">
                                  <a:solidFill>
                                    <a:srgbClr val="000000"/>
                                  </a:solidFill>
                                  <a:effectLst/>
                                  <a:latin typeface="Cambria Math" panose="02040503050406030204" pitchFamily="18" charset="0"/>
                                  <a:ea typeface="PMingLiU"/>
                                  <a:cs typeface="Times New Roman" panose="02020603050405020304" pitchFamily="18" charset="0"/>
                                </a:rPr>
                                <m:t>4</m:t>
                              </m:r>
                            </m:den>
                          </m:f>
                          <m:r>
                            <a:rPr lang="en-US" sz="1600" i="1">
                              <a:solidFill>
                                <a:srgbClr val="000000"/>
                              </a:solidFill>
                              <a:effectLst/>
                              <a:latin typeface="Cambria Math" panose="02040503050406030204" pitchFamily="18" charset="0"/>
                              <a:ea typeface="PMingLiU"/>
                              <a:cs typeface="Times New Roman" panose="02020603050405020304" pitchFamily="18" charset="0"/>
                            </a:rPr>
                            <m:t>−</m:t>
                          </m:r>
                          <m:d>
                            <m:dPr>
                              <m:ctrlPr>
                                <a:rPr lang="en-US" sz="1600" i="1">
                                  <a:solidFill>
                                    <a:srgbClr val="000000"/>
                                  </a:solidFill>
                                  <a:effectLst/>
                                  <a:latin typeface="Cambria Math" panose="02040503050406030204" pitchFamily="18" charset="0"/>
                                  <a:ea typeface="PMingLiU"/>
                                  <a:cs typeface="Times New Roman" panose="02020603050405020304" pitchFamily="18" charset="0"/>
                                </a:rPr>
                              </m:ctrlPr>
                            </m:dPr>
                            <m:e>
                              <m:sSub>
                                <m:sSubPr>
                                  <m:ctrlPr>
                                    <a:rPr lang="en-US" sz="1600" i="1">
                                      <a:solidFill>
                                        <a:srgbClr val="000000"/>
                                      </a:solidFill>
                                      <a:effectLst/>
                                      <a:latin typeface="Cambria Math" panose="02040503050406030204" pitchFamily="18" charset="0"/>
                                      <a:ea typeface="PMingLiU"/>
                                      <a:cs typeface="Times New Roman" panose="02020603050405020304" pitchFamily="18" charset="0"/>
                                    </a:rPr>
                                  </m:ctrlPr>
                                </m:sSubPr>
                                <m:e>
                                  <m:r>
                                    <a:rPr lang="en-US" sz="1600" i="1">
                                      <a:solidFill>
                                        <a:srgbClr val="000000"/>
                                      </a:solidFill>
                                      <a:effectLst/>
                                      <a:latin typeface="Cambria Math" panose="02040503050406030204" pitchFamily="18" charset="0"/>
                                      <a:ea typeface="PMingLiU"/>
                                      <a:cs typeface="Times New Roman" panose="02020603050405020304" pitchFamily="18" charset="0"/>
                                    </a:rPr>
                                    <m:t>𝑚</m:t>
                                  </m:r>
                                </m:e>
                                <m:sub>
                                  <m:r>
                                    <a:rPr lang="en-US" sz="1600" i="1">
                                      <a:solidFill>
                                        <a:srgbClr val="000000"/>
                                      </a:solidFill>
                                      <a:effectLst/>
                                      <a:latin typeface="Cambria Math" panose="02040503050406030204" pitchFamily="18" charset="0"/>
                                      <a:ea typeface="PMingLiU"/>
                                      <a:cs typeface="Times New Roman" panose="02020603050405020304" pitchFamily="18" charset="0"/>
                                    </a:rPr>
                                    <m:t>1</m:t>
                                  </m:r>
                                </m:sub>
                              </m:sSub>
                              <m:r>
                                <a:rPr lang="en-US" sz="1600" i="1">
                                  <a:solidFill>
                                    <a:srgbClr val="000000"/>
                                  </a:solidFill>
                                  <a:effectLst/>
                                  <a:latin typeface="Cambria Math" panose="02040503050406030204" pitchFamily="18" charset="0"/>
                                  <a:ea typeface="PMingLiU"/>
                                  <a:cs typeface="Times New Roman" panose="02020603050405020304" pitchFamily="18" charset="0"/>
                                </a:rPr>
                                <m:t>+…+</m:t>
                              </m:r>
                              <m:sSub>
                                <m:sSubPr>
                                  <m:ctrlPr>
                                    <a:rPr lang="en-US" sz="1600" i="1">
                                      <a:solidFill>
                                        <a:srgbClr val="000000"/>
                                      </a:solidFill>
                                      <a:effectLst/>
                                      <a:latin typeface="Cambria Math" panose="02040503050406030204" pitchFamily="18" charset="0"/>
                                      <a:ea typeface="PMingLiU"/>
                                      <a:cs typeface="Times New Roman" panose="02020603050405020304" pitchFamily="18" charset="0"/>
                                    </a:rPr>
                                  </m:ctrlPr>
                                </m:sSubPr>
                                <m:e>
                                  <m:r>
                                    <a:rPr lang="en-US" sz="1600" i="1">
                                      <a:solidFill>
                                        <a:srgbClr val="000000"/>
                                      </a:solidFill>
                                      <a:effectLst/>
                                      <a:latin typeface="Cambria Math" panose="02040503050406030204" pitchFamily="18" charset="0"/>
                                      <a:ea typeface="PMingLiU"/>
                                      <a:cs typeface="Times New Roman" panose="02020603050405020304" pitchFamily="18" charset="0"/>
                                    </a:rPr>
                                    <m:t>𝑚</m:t>
                                  </m:r>
                                </m:e>
                                <m:sub>
                                  <m:r>
                                    <a:rPr lang="en-US" sz="1600" i="1">
                                      <a:solidFill>
                                        <a:srgbClr val="000000"/>
                                      </a:solidFill>
                                      <a:effectLst/>
                                      <a:latin typeface="Cambria Math" panose="02040503050406030204" pitchFamily="18" charset="0"/>
                                      <a:ea typeface="PMingLiU"/>
                                      <a:cs typeface="Times New Roman" panose="02020603050405020304" pitchFamily="18" charset="0"/>
                                    </a:rPr>
                                    <m:t>𝑝</m:t>
                                  </m:r>
                                  <m:r>
                                    <a:rPr lang="en-US" sz="1600" i="1">
                                      <a:solidFill>
                                        <a:srgbClr val="000000"/>
                                      </a:solidFill>
                                      <a:effectLst/>
                                      <a:latin typeface="Cambria Math" panose="02040503050406030204" pitchFamily="18" charset="0"/>
                                      <a:ea typeface="PMingLiU"/>
                                      <a:cs typeface="Times New Roman" panose="02020603050405020304" pitchFamily="18" charset="0"/>
                                    </a:rPr>
                                    <m:t>−1</m:t>
                                  </m:r>
                                </m:sub>
                              </m:sSub>
                            </m:e>
                          </m:d>
                        </m:num>
                        <m:den>
                          <m:sSub>
                            <m:sSubPr>
                              <m:ctrlPr>
                                <a:rPr lang="en-US" sz="1600" i="1">
                                  <a:solidFill>
                                    <a:srgbClr val="000000"/>
                                  </a:solidFill>
                                  <a:effectLst/>
                                  <a:latin typeface="Cambria Math" panose="02040503050406030204" pitchFamily="18" charset="0"/>
                                  <a:ea typeface="PMingLiU"/>
                                  <a:cs typeface="Times New Roman" panose="02020603050405020304" pitchFamily="18" charset="0"/>
                                </a:rPr>
                              </m:ctrlPr>
                            </m:sSubPr>
                            <m:e>
                              <m:r>
                                <a:rPr lang="en-US" sz="1600" i="1">
                                  <a:solidFill>
                                    <a:srgbClr val="000000"/>
                                  </a:solidFill>
                                  <a:effectLst/>
                                  <a:latin typeface="Cambria Math" panose="02040503050406030204" pitchFamily="18" charset="0"/>
                                  <a:ea typeface="PMingLiU"/>
                                  <a:cs typeface="Times New Roman" panose="02020603050405020304" pitchFamily="18" charset="0"/>
                                </a:rPr>
                                <m:t>𝑚</m:t>
                              </m:r>
                            </m:e>
                            <m:sub>
                              <m:r>
                                <a:rPr lang="en-US" sz="1600" i="1">
                                  <a:solidFill>
                                    <a:srgbClr val="000000"/>
                                  </a:solidFill>
                                  <a:effectLst/>
                                  <a:latin typeface="Cambria Math" panose="02040503050406030204" pitchFamily="18" charset="0"/>
                                  <a:ea typeface="PMingLiU"/>
                                  <a:cs typeface="Times New Roman" panose="02020603050405020304" pitchFamily="18" charset="0"/>
                                </a:rPr>
                                <m:t>𝑝</m:t>
                              </m:r>
                            </m:sub>
                          </m:sSub>
                        </m:den>
                      </m:f>
                      <m:r>
                        <a:rPr lang="en-US" sz="1600" i="1">
                          <a:solidFill>
                            <a:srgbClr val="000000"/>
                          </a:solidFill>
                          <a:effectLst/>
                          <a:latin typeface="Cambria Math" panose="02040503050406030204" pitchFamily="18" charset="0"/>
                          <a:ea typeface="PMingLiU"/>
                          <a:cs typeface="Times New Roman" panose="02020603050405020304" pitchFamily="18" charset="0"/>
                        </a:rPr>
                        <m:t>.</m:t>
                      </m:r>
                      <m:d>
                        <m:dPr>
                          <m:ctrlPr>
                            <a:rPr lang="en-US" sz="1600" i="1">
                              <a:solidFill>
                                <a:srgbClr val="000000"/>
                              </a:solidFill>
                              <a:effectLst/>
                              <a:latin typeface="Cambria Math" panose="02040503050406030204" pitchFamily="18" charset="0"/>
                              <a:ea typeface="PMingLiU"/>
                              <a:cs typeface="Times New Roman" panose="02020603050405020304" pitchFamily="18" charset="0"/>
                            </a:rPr>
                          </m:ctrlPr>
                        </m:dPr>
                        <m:e>
                          <m:sSub>
                            <m:sSubPr>
                              <m:ctrlPr>
                                <a:rPr lang="en-US" sz="1600" i="1">
                                  <a:solidFill>
                                    <a:srgbClr val="000000"/>
                                  </a:solidFill>
                                  <a:effectLst/>
                                  <a:latin typeface="Cambria Math" panose="02040503050406030204" pitchFamily="18" charset="0"/>
                                  <a:ea typeface="PMingLiU"/>
                                  <a:cs typeface="Times New Roman" panose="02020603050405020304" pitchFamily="18" charset="0"/>
                                </a:rPr>
                              </m:ctrlPr>
                            </m:sSubPr>
                            <m:e>
                              <m:r>
                                <a:rPr lang="en-US" sz="1600" i="1">
                                  <a:solidFill>
                                    <a:srgbClr val="000000"/>
                                  </a:solidFill>
                                  <a:effectLst/>
                                  <a:latin typeface="Cambria Math" panose="02040503050406030204" pitchFamily="18" charset="0"/>
                                  <a:ea typeface="PMingLiU"/>
                                  <a:cs typeface="Times New Roman" panose="02020603050405020304" pitchFamily="18" charset="0"/>
                                </a:rPr>
                                <m:t>𝑎</m:t>
                              </m:r>
                            </m:e>
                            <m:sub>
                              <m:r>
                                <a:rPr lang="en-US" sz="1600" i="1">
                                  <a:solidFill>
                                    <a:srgbClr val="000000"/>
                                  </a:solidFill>
                                  <a:effectLst/>
                                  <a:latin typeface="Cambria Math" panose="02040503050406030204" pitchFamily="18" charset="0"/>
                                  <a:ea typeface="PMingLiU"/>
                                  <a:cs typeface="Times New Roman" panose="02020603050405020304" pitchFamily="18" charset="0"/>
                                </a:rPr>
                                <m:t>𝑝</m:t>
                              </m:r>
                              <m:r>
                                <a:rPr lang="en-US" sz="1600" i="1">
                                  <a:solidFill>
                                    <a:srgbClr val="000000"/>
                                  </a:solidFill>
                                  <a:effectLst/>
                                  <a:latin typeface="Cambria Math" panose="02040503050406030204" pitchFamily="18" charset="0"/>
                                  <a:ea typeface="PMingLiU"/>
                                  <a:cs typeface="Times New Roman" panose="02020603050405020304" pitchFamily="18" charset="0"/>
                                </a:rPr>
                                <m:t>+1</m:t>
                              </m:r>
                            </m:sub>
                          </m:sSub>
                          <m:r>
                            <a:rPr lang="en-US" sz="1600" i="1">
                              <a:solidFill>
                                <a:srgbClr val="000000"/>
                              </a:solidFill>
                              <a:effectLst/>
                              <a:latin typeface="Cambria Math" panose="02040503050406030204" pitchFamily="18" charset="0"/>
                              <a:ea typeface="PMingLiU"/>
                              <a:cs typeface="Times New Roman" panose="02020603050405020304" pitchFamily="18" charset="0"/>
                            </a:rPr>
                            <m:t>−</m:t>
                          </m:r>
                          <m:sSub>
                            <m:sSubPr>
                              <m:ctrlPr>
                                <a:rPr lang="en-US" sz="1600" i="1">
                                  <a:solidFill>
                                    <a:srgbClr val="000000"/>
                                  </a:solidFill>
                                  <a:effectLst/>
                                  <a:latin typeface="Cambria Math" panose="02040503050406030204" pitchFamily="18" charset="0"/>
                                  <a:ea typeface="PMingLiU"/>
                                  <a:cs typeface="Times New Roman" panose="02020603050405020304" pitchFamily="18" charset="0"/>
                                </a:rPr>
                              </m:ctrlPr>
                            </m:sSubPr>
                            <m:e>
                              <m:r>
                                <a:rPr lang="en-US" sz="1600" i="1">
                                  <a:solidFill>
                                    <a:srgbClr val="000000"/>
                                  </a:solidFill>
                                  <a:effectLst/>
                                  <a:latin typeface="Cambria Math" panose="02040503050406030204" pitchFamily="18" charset="0"/>
                                  <a:ea typeface="PMingLiU"/>
                                  <a:cs typeface="Times New Roman" panose="02020603050405020304" pitchFamily="18" charset="0"/>
                                </a:rPr>
                                <m:t>𝑎</m:t>
                              </m:r>
                            </m:e>
                            <m:sub>
                              <m:r>
                                <a:rPr lang="en-US" sz="1600" i="1">
                                  <a:solidFill>
                                    <a:srgbClr val="000000"/>
                                  </a:solidFill>
                                  <a:effectLst/>
                                  <a:latin typeface="Cambria Math" panose="02040503050406030204" pitchFamily="18" charset="0"/>
                                  <a:ea typeface="PMingLiU"/>
                                  <a:cs typeface="Times New Roman" panose="02020603050405020304" pitchFamily="18" charset="0"/>
                                </a:rPr>
                                <m:t>𝑝</m:t>
                              </m:r>
                            </m:sub>
                          </m:sSub>
                        </m:e>
                      </m:d>
                    </m:oMath>
                  </m:oMathPara>
                </a14:m>
                <a:endParaRPr lang="en-US" sz="1600">
                  <a:solidFill>
                    <a:srgbClr val="000000"/>
                  </a:solidFill>
                  <a:latin typeface="+mj-lt"/>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47990" y="3822109"/>
                <a:ext cx="8237550" cy="1110047"/>
              </a:xfrm>
              <a:prstGeom prst="rect">
                <a:avLst/>
              </a:prstGeom>
              <a:blipFill>
                <a:blip r:embed="rId5"/>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6"/>
          <a:stretch>
            <a:fillRect/>
          </a:stretch>
        </p:blipFill>
        <p:spPr>
          <a:xfrm>
            <a:off x="8211394" y="3566567"/>
            <a:ext cx="767957" cy="749091"/>
          </a:xfrm>
          <a:prstGeom prst="rect">
            <a:avLst/>
          </a:prstGeom>
        </p:spPr>
      </p:pic>
    </p:spTree>
    <p:extLst>
      <p:ext uri="{BB962C8B-B14F-4D97-AF65-F5344CB8AC3E}">
        <p14:creationId xmlns:p14="http://schemas.microsoft.com/office/powerpoint/2010/main" val="37244561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5"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652"/>
        <p:cNvGrpSpPr/>
        <p:nvPr/>
      </p:nvGrpSpPr>
      <p:grpSpPr>
        <a:xfrm>
          <a:off x="0" y="0"/>
          <a:ext cx="0" cy="0"/>
          <a:chOff x="0" y="0"/>
          <a:chExt cx="0" cy="0"/>
        </a:xfrm>
      </p:grpSpPr>
      <p:sp>
        <p:nvSpPr>
          <p:cNvPr id="20" name="Rectangle 19"/>
          <p:cNvSpPr/>
          <p:nvPr/>
        </p:nvSpPr>
        <p:spPr>
          <a:xfrm>
            <a:off x="4221346" y="21754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6EAFF">
                  <a:lumMod val="25000"/>
                </a:srgb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34177" y="674072"/>
                <a:ext cx="8471966" cy="4493281"/>
              </a:xfrm>
              <a:prstGeom prst="rect">
                <a:avLst/>
              </a:prstGeom>
            </p:spPr>
            <p:txBody>
              <a:bodyPr wrap="square">
                <a:spAutoFit/>
              </a:bodyPr>
              <a:lstStyle/>
              <a:p>
                <a:pPr algn="just">
                  <a:lnSpc>
                    <a:spcPct val="150000"/>
                  </a:lnSpc>
                </a:pPr>
                <a:r>
                  <a:rPr lang="en-US" sz="1650">
                    <a:latin typeface="+mj-lt"/>
                    <a:ea typeface="Calibri" panose="020F0502020204030204" pitchFamily="34" charset="0"/>
                    <a:cs typeface="Times New Roman" panose="02020603050405020304" pitchFamily="18" charset="0"/>
                  </a:rPr>
                  <a:t>b) Cỡ mẫu là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5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1650">
                    <a:effectLst/>
                    <a:latin typeface="+mj-lt"/>
                    <a:ea typeface="Calibri" panose="020F0502020204030204" pitchFamily="34" charset="0"/>
                    <a:cs typeface="Times New Roman" panose="02020603050405020304" pitchFamily="18" charset="0"/>
                  </a:rPr>
                  <a:t>. Gọi </a:t>
                </a:r>
                <a14:m>
                  <m:oMath xmlns:m="http://schemas.openxmlformats.org/officeDocument/2006/math">
                    <m:sSub>
                      <m:sSub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65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5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5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65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50" i="1">
                            <a:effectLst/>
                            <a:latin typeface="Cambria Math" panose="02040503050406030204" pitchFamily="18" charset="0"/>
                            <a:ea typeface="Calibri" panose="020F0502020204030204" pitchFamily="34" charset="0"/>
                            <a:cs typeface="Times New Roman" panose="02020603050405020304" pitchFamily="18" charset="0"/>
                          </a:rPr>
                          <m:t>30</m:t>
                        </m:r>
                      </m:sub>
                    </m:sSub>
                  </m:oMath>
                </a14:m>
                <a:r>
                  <a:rPr lang="en-US" sz="1650">
                    <a:effectLst/>
                    <a:latin typeface="+mj-lt"/>
                    <a:ea typeface="Calibri" panose="020F0502020204030204" pitchFamily="34" charset="0"/>
                    <a:cs typeface="Times New Roman" panose="02020603050405020304" pitchFamily="18" charset="0"/>
                  </a:rPr>
                  <a:t> là nhiệt độ cao nhất trong ngày của tháng 6/2022 và giả sử rằng dãy số liệu gốc này được sắp xếp theo thứ tự tăng dần.</a:t>
                </a:r>
                <a:endParaRPr lang="en-US" sz="1650">
                  <a:latin typeface="+mj-lt"/>
                  <a:ea typeface="Arial" panose="020B0604020202020204" pitchFamily="34" charset="0"/>
                  <a:cs typeface="Times New Roman" panose="02020603050405020304" pitchFamily="18" charset="0"/>
                </a:endParaRPr>
              </a:p>
              <a:p>
                <a:pPr algn="just">
                  <a:lnSpc>
                    <a:spcPct val="130000"/>
                  </a:lnSpc>
                </a:pPr>
                <a:r>
                  <a:rPr lang="en-US" sz="1650">
                    <a:effectLst/>
                    <a:latin typeface="+mj-lt"/>
                    <a:ea typeface="Calibri" panose="020F0502020204030204" pitchFamily="34" charset="0"/>
                    <a:cs typeface="Times New Roman" panose="02020603050405020304" pitchFamily="18" charset="0"/>
                  </a:rPr>
                  <a:t>Tứ phân vị thứ nhất của mẫu số liệu gốc là </a:t>
                </a:r>
                <a14:m>
                  <m:oMath xmlns:m="http://schemas.openxmlformats.org/officeDocument/2006/math">
                    <m:sSub>
                      <m:sSub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65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50" i="1">
                            <a:effectLst/>
                            <a:latin typeface="Cambria Math" panose="02040503050406030204" pitchFamily="18" charset="0"/>
                            <a:ea typeface="Calibri" panose="020F0502020204030204" pitchFamily="34" charset="0"/>
                            <a:cs typeface="Times New Roman" panose="02020603050405020304" pitchFamily="18" charset="0"/>
                          </a:rPr>
                          <m:t>8</m:t>
                        </m:r>
                      </m:sub>
                    </m:sSub>
                  </m:oMath>
                </a14:m>
                <a:r>
                  <a:rPr lang="en-US" sz="1650">
                    <a:effectLst/>
                    <a:latin typeface="+mj-lt"/>
                    <a:ea typeface="Calibri" panose="020F0502020204030204" pitchFamily="34" charset="0"/>
                    <a:cs typeface="Times New Roman" panose="02020603050405020304" pitchFamily="18" charset="0"/>
                  </a:rPr>
                  <a:t> nên nhóm chứa tứ phân vị thứ nhất là nhóm [32; 34) và ta có:</a:t>
                </a:r>
                <a:endParaRPr lang="en-US" sz="1650">
                  <a:latin typeface="+mj-lt"/>
                  <a:ea typeface="Arial" panose="020B0604020202020204" pitchFamily="34" charset="0"/>
                  <a:cs typeface="Times New Roman" panose="02020603050405020304" pitchFamily="18" charset="0"/>
                </a:endParaRPr>
              </a:p>
              <a:p>
                <a:pPr algn="just">
                  <a:lnSpc>
                    <a:spcPct val="130000"/>
                  </a:lnSpc>
                </a:pPr>
                <a14:m>
                  <m:oMathPara xmlns:m="http://schemas.openxmlformats.org/officeDocument/2006/math">
                    <m:oMathParaPr>
                      <m:jc m:val="centerGroup"/>
                    </m:oMathParaPr>
                    <m:oMath xmlns:m="http://schemas.openxmlformats.org/officeDocument/2006/math">
                      <m:sSub>
                        <m:sSub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50">
                              <a:effectLst/>
                              <a:latin typeface="Cambria Math" panose="02040503050406030204" pitchFamily="18" charset="0"/>
                              <a:ea typeface="Calibri" panose="020F0502020204030204" pitchFamily="34" charset="0"/>
                              <a:cs typeface="Times New Roman" panose="02020603050405020304" pitchFamily="18" charset="0"/>
                            </a:rPr>
                            <m:t>Q</m:t>
                          </m:r>
                        </m:e>
                        <m:sub>
                          <m:r>
                            <a:rPr lang="nl-NL" sz="1650">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1650">
                          <a:effectLst/>
                          <a:latin typeface="Cambria Math" panose="02040503050406030204" pitchFamily="18" charset="0"/>
                          <a:ea typeface="Calibri" panose="020F0502020204030204" pitchFamily="34" charset="0"/>
                          <a:cs typeface="Times New Roman" panose="02020603050405020304" pitchFamily="18" charset="0"/>
                        </a:rPr>
                        <m:t>=32+</m:t>
                      </m:r>
                      <m:d>
                        <m:dPr>
                          <m:begChr m:val="["/>
                          <m:endChr m:val="]"/>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650">
                                      <a:effectLst/>
                                      <a:latin typeface="Cambria Math" panose="02040503050406030204" pitchFamily="18" charset="0"/>
                                      <a:ea typeface="Calibri" panose="020F0502020204030204" pitchFamily="34" charset="0"/>
                                      <a:cs typeface="Times New Roman" panose="02020603050405020304" pitchFamily="18" charset="0"/>
                                    </a:rPr>
                                    <m:t>30</m:t>
                                  </m:r>
                                </m:num>
                                <m:den>
                                  <m:r>
                                    <a:rPr lang="nl-NL" sz="1650">
                                      <a:effectLst/>
                                      <a:latin typeface="Cambria Math" panose="02040503050406030204" pitchFamily="18" charset="0"/>
                                      <a:ea typeface="Calibri" panose="020F0502020204030204" pitchFamily="34" charset="0"/>
                                      <a:cs typeface="Times New Roman" panose="02020603050405020304" pitchFamily="18" charset="0"/>
                                    </a:rPr>
                                    <m:t>4</m:t>
                                  </m:r>
                                </m:den>
                              </m:f>
                              <m:r>
                                <a:rPr lang="nl-NL" sz="1650" i="1">
                                  <a:effectLst/>
                                  <a:latin typeface="Cambria Math" panose="02040503050406030204" pitchFamily="18" charset="0"/>
                                  <a:ea typeface="Calibri" panose="020F0502020204030204" pitchFamily="34" charset="0"/>
                                  <a:cs typeface="Times New Roman" panose="02020603050405020304" pitchFamily="18" charset="0"/>
                                </a:rPr>
                                <m:t>−</m:t>
                              </m:r>
                              <m:r>
                                <a:rPr lang="nl-NL" sz="1650">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1650">
                                  <a:effectLst/>
                                  <a:latin typeface="Cambria Math" panose="02040503050406030204" pitchFamily="18" charset="0"/>
                                  <a:ea typeface="Calibri" panose="020F0502020204030204" pitchFamily="34" charset="0"/>
                                  <a:cs typeface="Times New Roman" panose="02020603050405020304" pitchFamily="18" charset="0"/>
                                </a:rPr>
                                <m:t>4</m:t>
                              </m:r>
                            </m:den>
                          </m:f>
                        </m:e>
                      </m:d>
                      <m:r>
                        <a:rPr lang="nl-NL" sz="1650">
                          <a:effectLst/>
                          <a:latin typeface="Cambria Math" panose="02040503050406030204" pitchFamily="18" charset="0"/>
                          <a:ea typeface="Calibri" panose="020F0502020204030204" pitchFamily="34" charset="0"/>
                          <a:cs typeface="Times New Roman" panose="02020603050405020304" pitchFamily="18" charset="0"/>
                        </a:rPr>
                        <m:t>.2=33,25.</m:t>
                      </m:r>
                    </m:oMath>
                  </m:oMathPara>
                </a14:m>
                <a:endParaRPr lang="en-US" sz="1650">
                  <a:latin typeface="+mj-lt"/>
                  <a:ea typeface="Arial" panose="020B0604020202020204" pitchFamily="34" charset="0"/>
                  <a:cs typeface="Times New Roman" panose="02020603050405020304" pitchFamily="18" charset="0"/>
                </a:endParaRPr>
              </a:p>
              <a:p>
                <a:pPr algn="just">
                  <a:lnSpc>
                    <a:spcPct val="150000"/>
                  </a:lnSpc>
                </a:pPr>
                <a:r>
                  <a:rPr lang="nl-NL" sz="1650">
                    <a:effectLst/>
                    <a:latin typeface="+mj-lt"/>
                    <a:ea typeface="Calibri" panose="020F0502020204030204" pitchFamily="34" charset="0"/>
                    <a:cs typeface="Times New Roman" panose="02020603050405020304" pitchFamily="18" charset="0"/>
                  </a:rPr>
                  <a:t>Tứ phân vị thứ ba của mẫu số liệu gốc là </a:t>
                </a:r>
                <a14:m>
                  <m:oMath xmlns:m="http://schemas.openxmlformats.org/officeDocument/2006/math">
                    <m:sSub>
                      <m:sSub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650" i="1">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1650" i="1">
                            <a:effectLst/>
                            <a:latin typeface="Cambria Math" panose="02040503050406030204" pitchFamily="18" charset="0"/>
                            <a:ea typeface="Calibri" panose="020F0502020204030204" pitchFamily="34" charset="0"/>
                            <a:cs typeface="Times New Roman" panose="02020603050405020304" pitchFamily="18" charset="0"/>
                          </a:rPr>
                          <m:t>23</m:t>
                        </m:r>
                      </m:sub>
                    </m:sSub>
                  </m:oMath>
                </a14:m>
                <a:r>
                  <a:rPr lang="nl-NL" sz="1650">
                    <a:effectLst/>
                    <a:latin typeface="+mj-lt"/>
                    <a:ea typeface="Calibri" panose="020F0502020204030204" pitchFamily="34" charset="0"/>
                    <a:cs typeface="Times New Roman" panose="02020603050405020304" pitchFamily="18" charset="0"/>
                  </a:rPr>
                  <a:t> nên nhóm chứa tứ phân vị thứ ba là nhóm [36; 38) và ta có:</a:t>
                </a:r>
                <a:endParaRPr lang="en-US" sz="1650">
                  <a:latin typeface="+mj-lt"/>
                  <a:ea typeface="Arial" panose="020B0604020202020204" pitchFamily="34" charset="0"/>
                  <a:cs typeface="Times New Roman" panose="02020603050405020304" pitchFamily="18" charset="0"/>
                </a:endParaRPr>
              </a:p>
              <a:p>
                <a:pPr algn="just">
                  <a:lnSpc>
                    <a:spcPct val="130000"/>
                  </a:lnSpc>
                </a:pPr>
                <a14:m>
                  <m:oMathPara xmlns:m="http://schemas.openxmlformats.org/officeDocument/2006/math">
                    <m:oMathParaPr>
                      <m:jc m:val="centerGroup"/>
                    </m:oMathParaPr>
                    <m:oMath xmlns:m="http://schemas.openxmlformats.org/officeDocument/2006/math">
                      <m:sSub>
                        <m:sSub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50">
                              <a:effectLst/>
                              <a:latin typeface="Cambria Math" panose="02040503050406030204" pitchFamily="18" charset="0"/>
                              <a:ea typeface="Calibri" panose="020F0502020204030204" pitchFamily="34" charset="0"/>
                              <a:cs typeface="Times New Roman" panose="02020603050405020304" pitchFamily="18" charset="0"/>
                            </a:rPr>
                            <m:t>Q</m:t>
                          </m:r>
                        </m:e>
                        <m:sub>
                          <m:r>
                            <a:rPr lang="nl-NL" sz="1650">
                              <a:effectLst/>
                              <a:latin typeface="Cambria Math" panose="02040503050406030204" pitchFamily="18" charset="0"/>
                              <a:ea typeface="Calibri" panose="020F0502020204030204" pitchFamily="34" charset="0"/>
                              <a:cs typeface="Times New Roman" panose="02020603050405020304" pitchFamily="18" charset="0"/>
                            </a:rPr>
                            <m:t>3</m:t>
                          </m:r>
                        </m:sub>
                      </m:sSub>
                      <m:r>
                        <a:rPr lang="nl-NL" sz="1650">
                          <a:effectLst/>
                          <a:latin typeface="Cambria Math" panose="02040503050406030204" pitchFamily="18" charset="0"/>
                          <a:ea typeface="Calibri" panose="020F0502020204030204" pitchFamily="34" charset="0"/>
                          <a:cs typeface="Times New Roman" panose="02020603050405020304" pitchFamily="18" charset="0"/>
                        </a:rPr>
                        <m:t>=36+</m:t>
                      </m:r>
                      <m:d>
                        <m:dPr>
                          <m:begChr m:val="["/>
                          <m:endChr m:val="]"/>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650">
                                      <a:effectLst/>
                                      <a:latin typeface="Cambria Math" panose="02040503050406030204" pitchFamily="18" charset="0"/>
                                      <a:ea typeface="Calibri" panose="020F0502020204030204" pitchFamily="34" charset="0"/>
                                      <a:cs typeface="Times New Roman" panose="02020603050405020304" pitchFamily="18" charset="0"/>
                                    </a:rPr>
                                    <m:t>3.30</m:t>
                                  </m:r>
                                </m:num>
                                <m:den>
                                  <m:r>
                                    <a:rPr lang="nl-NL" sz="1650">
                                      <a:effectLst/>
                                      <a:latin typeface="Cambria Math" panose="02040503050406030204" pitchFamily="18" charset="0"/>
                                      <a:ea typeface="Calibri" panose="020F0502020204030204" pitchFamily="34" charset="0"/>
                                      <a:cs typeface="Times New Roman" panose="02020603050405020304" pitchFamily="18" charset="0"/>
                                    </a:rPr>
                                    <m:t>4</m:t>
                                  </m:r>
                                </m:den>
                              </m:f>
                              <m:r>
                                <a:rPr lang="nl-NL" sz="1650" i="1">
                                  <a:effectLst/>
                                  <a:latin typeface="Cambria Math" panose="02040503050406030204" pitchFamily="18" charset="0"/>
                                  <a:ea typeface="Calibri" panose="020F0502020204030204" pitchFamily="34" charset="0"/>
                                  <a:cs typeface="Times New Roman" panose="02020603050405020304" pitchFamily="18" charset="0"/>
                                </a:rPr>
                                <m:t>−</m:t>
                              </m:r>
                              <m:r>
                                <a:rPr lang="nl-NL" sz="1650">
                                  <a:effectLst/>
                                  <a:latin typeface="Cambria Math" panose="02040503050406030204" pitchFamily="18" charset="0"/>
                                  <a:ea typeface="Calibri" panose="020F0502020204030204" pitchFamily="34" charset="0"/>
                                  <a:cs typeface="Times New Roman" panose="02020603050405020304" pitchFamily="18" charset="0"/>
                                </a:rPr>
                                <m:t>20</m:t>
                              </m:r>
                            </m:num>
                            <m:den>
                              <m:r>
                                <a:rPr lang="nl-NL" sz="1650">
                                  <a:effectLst/>
                                  <a:latin typeface="Cambria Math" panose="02040503050406030204" pitchFamily="18" charset="0"/>
                                  <a:ea typeface="Calibri" panose="020F0502020204030204" pitchFamily="34" charset="0"/>
                                  <a:cs typeface="Times New Roman" panose="02020603050405020304" pitchFamily="18" charset="0"/>
                                </a:rPr>
                                <m:t>8</m:t>
                              </m:r>
                            </m:den>
                          </m:f>
                        </m:e>
                      </m:d>
                      <m:r>
                        <a:rPr lang="nl-NL" sz="1650">
                          <a:effectLst/>
                          <a:latin typeface="Cambria Math" panose="02040503050406030204" pitchFamily="18" charset="0"/>
                          <a:ea typeface="Calibri" panose="020F0502020204030204" pitchFamily="34" charset="0"/>
                          <a:cs typeface="Times New Roman" panose="02020603050405020304" pitchFamily="18" charset="0"/>
                        </a:rPr>
                        <m:t>.2=36,625.</m:t>
                      </m:r>
                    </m:oMath>
                  </m:oMathPara>
                </a14:m>
                <a:endParaRPr lang="en-US" sz="1650">
                  <a:latin typeface="+mj-lt"/>
                  <a:ea typeface="Arial" panose="020B0604020202020204" pitchFamily="34" charset="0"/>
                  <a:cs typeface="Times New Roman" panose="02020603050405020304" pitchFamily="18" charset="0"/>
                </a:endParaRPr>
              </a:p>
              <a:p>
                <a:pPr algn="just">
                  <a:lnSpc>
                    <a:spcPct val="150000"/>
                  </a:lnSpc>
                </a:pPr>
                <a:r>
                  <a:rPr lang="nl-NL" sz="1650">
                    <a:effectLst/>
                    <a:latin typeface="+mj-lt"/>
                    <a:ea typeface="Calibri" panose="020F0502020204030204" pitchFamily="34" charset="0"/>
                    <a:cs typeface="Times New Roman" panose="02020603050405020304" pitchFamily="18" charset="0"/>
                  </a:rPr>
                  <a:t>Vậy khoảng tứ phân vị của mẫu số liệu ghép nhóm là </a:t>
                </a:r>
                <a14:m>
                  <m:oMath xmlns:m="http://schemas.openxmlformats.org/officeDocument/2006/math">
                    <m:sSub>
                      <m:sSub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50">
                            <a:effectLst/>
                            <a:latin typeface="Cambria Math" panose="02040503050406030204" pitchFamily="18" charset="0"/>
                            <a:ea typeface="Calibri" panose="020F0502020204030204" pitchFamily="34" charset="0"/>
                            <a:cs typeface="Times New Roman" panose="02020603050405020304" pitchFamily="18" charset="0"/>
                          </a:rPr>
                          <m:t>Δ</m:t>
                        </m:r>
                      </m:e>
                      <m:sub>
                        <m:r>
                          <m:rPr>
                            <m:sty m:val="p"/>
                          </m:rPr>
                          <a:rPr lang="nl-NL" sz="1650">
                            <a:effectLst/>
                            <a:latin typeface="Cambria Math" panose="02040503050406030204" pitchFamily="18" charset="0"/>
                            <a:ea typeface="Calibri" panose="020F0502020204030204" pitchFamily="34" charset="0"/>
                            <a:cs typeface="Times New Roman" panose="02020603050405020304" pitchFamily="18" charset="0"/>
                          </a:rPr>
                          <m:t>Q</m:t>
                        </m:r>
                      </m:sub>
                    </m:sSub>
                    <m:r>
                      <a:rPr lang="nl-NL" sz="165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50">
                            <a:effectLst/>
                            <a:latin typeface="Cambria Math" panose="02040503050406030204" pitchFamily="18" charset="0"/>
                            <a:ea typeface="Calibri" panose="020F0502020204030204" pitchFamily="34" charset="0"/>
                            <a:cs typeface="Times New Roman" panose="02020603050405020304" pitchFamily="18" charset="0"/>
                          </a:rPr>
                          <m:t>Q</m:t>
                        </m:r>
                      </m:e>
                      <m:sub>
                        <m:r>
                          <a:rPr lang="nl-NL" sz="1650">
                            <a:effectLst/>
                            <a:latin typeface="Cambria Math" panose="02040503050406030204" pitchFamily="18" charset="0"/>
                            <a:ea typeface="Calibri" panose="020F0502020204030204" pitchFamily="34" charset="0"/>
                            <a:cs typeface="Times New Roman" panose="02020603050405020304" pitchFamily="18" charset="0"/>
                          </a:rPr>
                          <m:t>3</m:t>
                        </m:r>
                      </m:sub>
                    </m:sSub>
                    <m:r>
                      <a:rPr lang="nl-NL" sz="165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50">
                            <a:effectLst/>
                            <a:latin typeface="Cambria Math" panose="02040503050406030204" pitchFamily="18" charset="0"/>
                            <a:ea typeface="Calibri" panose="020F0502020204030204" pitchFamily="34" charset="0"/>
                            <a:cs typeface="Times New Roman" panose="02020603050405020304" pitchFamily="18" charset="0"/>
                          </a:rPr>
                          <m:t>Q</m:t>
                        </m:r>
                      </m:e>
                      <m:sub>
                        <m:r>
                          <a:rPr lang="nl-NL" sz="1650">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1650">
                        <a:effectLst/>
                        <a:latin typeface="Cambria Math" panose="02040503050406030204" pitchFamily="18" charset="0"/>
                        <a:ea typeface="Calibri" panose="020F0502020204030204" pitchFamily="34" charset="0"/>
                        <a:cs typeface="Times New Roman" panose="02020603050405020304" pitchFamily="18" charset="0"/>
                      </a:rPr>
                      <m:t>=3,375.</m:t>
                    </m:r>
                  </m:oMath>
                </a14:m>
                <a:endParaRPr lang="en-US" sz="1650">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4177" y="674072"/>
                <a:ext cx="8471966" cy="4493281"/>
              </a:xfrm>
              <a:prstGeom prst="rect">
                <a:avLst/>
              </a:prstGeom>
              <a:blipFill>
                <a:blip r:embed="rId3"/>
                <a:stretch>
                  <a:fillRect l="-432" r="-432"/>
                </a:stretch>
              </a:blipFill>
            </p:spPr>
            <p:txBody>
              <a:bodyPr/>
              <a:lstStyle/>
              <a:p>
                <a:r>
                  <a:rPr lang="en-US">
                    <a:noFill/>
                  </a:rPr>
                  <a:t> </a:t>
                </a:r>
              </a:p>
            </p:txBody>
          </p:sp>
        </mc:Fallback>
      </mc:AlternateContent>
    </p:spTree>
    <p:extLst>
      <p:ext uri="{BB962C8B-B14F-4D97-AF65-F5344CB8AC3E}">
        <p14:creationId xmlns:p14="http://schemas.microsoft.com/office/powerpoint/2010/main" val="126574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809"/>
        <p:cNvGrpSpPr/>
        <p:nvPr/>
      </p:nvGrpSpPr>
      <p:grpSpPr>
        <a:xfrm>
          <a:off x="0" y="0"/>
          <a:ext cx="0" cy="0"/>
          <a:chOff x="0" y="0"/>
          <a:chExt cx="0" cy="0"/>
        </a:xfrm>
      </p:grpSpPr>
      <p:grpSp>
        <p:nvGrpSpPr>
          <p:cNvPr id="13" name="Google Shape;2166;p61"/>
          <p:cNvGrpSpPr/>
          <p:nvPr/>
        </p:nvGrpSpPr>
        <p:grpSpPr>
          <a:xfrm>
            <a:off x="229925" y="237098"/>
            <a:ext cx="8770023" cy="4692712"/>
            <a:chOff x="4534903" y="1830925"/>
            <a:chExt cx="3354010" cy="2379900"/>
          </a:xfrm>
        </p:grpSpPr>
        <p:sp>
          <p:nvSpPr>
            <p:cNvPr id="14" name="Google Shape;2167;p61"/>
            <p:cNvSpPr/>
            <p:nvPr/>
          </p:nvSpPr>
          <p:spPr>
            <a:xfrm>
              <a:off x="4623675" y="1878150"/>
              <a:ext cx="3144300" cy="2264400"/>
            </a:xfrm>
            <a:prstGeom prst="rect">
              <a:avLst/>
            </a:prstGeom>
            <a:solidFill>
              <a:schemeClr val="lt2"/>
            </a:solidFill>
            <a:ln>
              <a:noFill/>
            </a:ln>
            <a:effectLst>
              <a:outerShdw blurRad="57150" dist="38100" dir="3360000" algn="bl" rotWithShape="0">
                <a:schemeClr val="dk2">
                  <a:alpha val="3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168;p61"/>
            <p:cNvSpPr/>
            <p:nvPr/>
          </p:nvSpPr>
          <p:spPr>
            <a:xfrm rot="-151581">
              <a:off x="4622672" y="1899132"/>
              <a:ext cx="3144356" cy="2243485"/>
            </a:xfrm>
            <a:prstGeom prst="rect">
              <a:avLst/>
            </a:prstGeom>
            <a:solidFill>
              <a:schemeClr val="lt2"/>
            </a:solidFill>
            <a:ln>
              <a:noFill/>
            </a:ln>
            <a:effectLst>
              <a:outerShdw blurRad="57150" dist="38100" dir="3360000" algn="bl" rotWithShape="0">
                <a:schemeClr val="dk2">
                  <a:alpha val="3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169;p61"/>
            <p:cNvSpPr/>
            <p:nvPr/>
          </p:nvSpPr>
          <p:spPr>
            <a:xfrm>
              <a:off x="4534903" y="3453876"/>
              <a:ext cx="214795" cy="602475"/>
            </a:xfrm>
            <a:custGeom>
              <a:avLst/>
              <a:gdLst/>
              <a:ahLst/>
              <a:cxnLst/>
              <a:rect l="l" t="t" r="r" b="b"/>
              <a:pathLst>
                <a:path w="10681" h="29959" extrusionOk="0">
                  <a:moveTo>
                    <a:pt x="0" y="29959"/>
                  </a:moveTo>
                  <a:lnTo>
                    <a:pt x="2084" y="28570"/>
                  </a:lnTo>
                  <a:lnTo>
                    <a:pt x="3039" y="29525"/>
                  </a:lnTo>
                  <a:lnTo>
                    <a:pt x="4515" y="28135"/>
                  </a:lnTo>
                  <a:lnTo>
                    <a:pt x="6339" y="29612"/>
                  </a:lnTo>
                  <a:lnTo>
                    <a:pt x="7033" y="28743"/>
                  </a:lnTo>
                  <a:lnTo>
                    <a:pt x="8336" y="29872"/>
                  </a:lnTo>
                  <a:lnTo>
                    <a:pt x="9812" y="28135"/>
                  </a:lnTo>
                  <a:lnTo>
                    <a:pt x="10681" y="29264"/>
                  </a:lnTo>
                  <a:lnTo>
                    <a:pt x="10507" y="434"/>
                  </a:lnTo>
                  <a:lnTo>
                    <a:pt x="8944" y="1563"/>
                  </a:lnTo>
                  <a:lnTo>
                    <a:pt x="7468" y="174"/>
                  </a:lnTo>
                  <a:lnTo>
                    <a:pt x="6512" y="1650"/>
                  </a:lnTo>
                  <a:lnTo>
                    <a:pt x="5297" y="0"/>
                  </a:lnTo>
                  <a:lnTo>
                    <a:pt x="3907" y="2084"/>
                  </a:lnTo>
                  <a:lnTo>
                    <a:pt x="2257" y="87"/>
                  </a:lnTo>
                  <a:lnTo>
                    <a:pt x="1997" y="1302"/>
                  </a:lnTo>
                  <a:lnTo>
                    <a:pt x="173" y="347"/>
                  </a:lnTo>
                  <a:close/>
                </a:path>
              </a:pathLst>
            </a:custGeom>
            <a:solidFill>
              <a:srgbClr val="F7DAD9">
                <a:alpha val="54210"/>
              </a:srgbClr>
            </a:solidFill>
            <a:ln>
              <a:noFill/>
            </a:ln>
          </p:spPr>
        </p:sp>
        <p:sp>
          <p:nvSpPr>
            <p:cNvPr id="17" name="Google Shape;2170;p61"/>
            <p:cNvSpPr/>
            <p:nvPr/>
          </p:nvSpPr>
          <p:spPr>
            <a:xfrm rot="-203970">
              <a:off x="7656440" y="2218915"/>
              <a:ext cx="214799" cy="602487"/>
            </a:xfrm>
            <a:custGeom>
              <a:avLst/>
              <a:gdLst/>
              <a:ahLst/>
              <a:cxnLst/>
              <a:rect l="l" t="t" r="r" b="b"/>
              <a:pathLst>
                <a:path w="10681" h="29959" extrusionOk="0">
                  <a:moveTo>
                    <a:pt x="0" y="29959"/>
                  </a:moveTo>
                  <a:lnTo>
                    <a:pt x="2084" y="28570"/>
                  </a:lnTo>
                  <a:lnTo>
                    <a:pt x="3039" y="29525"/>
                  </a:lnTo>
                  <a:lnTo>
                    <a:pt x="4515" y="28135"/>
                  </a:lnTo>
                  <a:lnTo>
                    <a:pt x="6339" y="29612"/>
                  </a:lnTo>
                  <a:lnTo>
                    <a:pt x="7033" y="28743"/>
                  </a:lnTo>
                  <a:lnTo>
                    <a:pt x="8336" y="29872"/>
                  </a:lnTo>
                  <a:lnTo>
                    <a:pt x="9812" y="28135"/>
                  </a:lnTo>
                  <a:lnTo>
                    <a:pt x="10681" y="29264"/>
                  </a:lnTo>
                  <a:lnTo>
                    <a:pt x="10507" y="434"/>
                  </a:lnTo>
                  <a:lnTo>
                    <a:pt x="8944" y="1563"/>
                  </a:lnTo>
                  <a:lnTo>
                    <a:pt x="7468" y="174"/>
                  </a:lnTo>
                  <a:lnTo>
                    <a:pt x="6512" y="1650"/>
                  </a:lnTo>
                  <a:lnTo>
                    <a:pt x="5297" y="0"/>
                  </a:lnTo>
                  <a:lnTo>
                    <a:pt x="3907" y="2084"/>
                  </a:lnTo>
                  <a:lnTo>
                    <a:pt x="2257" y="87"/>
                  </a:lnTo>
                  <a:lnTo>
                    <a:pt x="1997" y="1302"/>
                  </a:lnTo>
                  <a:lnTo>
                    <a:pt x="173" y="347"/>
                  </a:lnTo>
                  <a:close/>
                </a:path>
              </a:pathLst>
            </a:custGeom>
            <a:solidFill>
              <a:srgbClr val="F7DAD9">
                <a:alpha val="54210"/>
              </a:srgbClr>
            </a:solidFill>
            <a:ln>
              <a:noFill/>
            </a:ln>
          </p:spPr>
        </p:sp>
      </p:grpSp>
      <p:sp>
        <p:nvSpPr>
          <p:cNvPr id="10" name="Rectangle 9"/>
          <p:cNvSpPr/>
          <p:nvPr/>
        </p:nvSpPr>
        <p:spPr>
          <a:xfrm>
            <a:off x="1040007" y="631211"/>
            <a:ext cx="1891487"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vi-VN" sz="3300" b="1" i="0" u="none" strike="noStrike" kern="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Ghi nhớ</a:t>
            </a:r>
            <a:endParaRPr kumimoji="0" lang="en-US" sz="3300" b="1" i="0" u="none" strike="noStrike" kern="0" cap="none" spc="0" normalizeH="0" baseline="0" noProof="0">
              <a:ln>
                <a:noFill/>
              </a:ln>
              <a:solidFill>
                <a:srgbClr val="C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040007" y="1386708"/>
                <a:ext cx="7060652" cy="2223301"/>
              </a:xfrm>
              <a:prstGeom prst="rect">
                <a:avLst/>
              </a:prstGeom>
            </p:spPr>
            <p:txBody>
              <a:bodyPr wrap="square">
                <a:spAutoFit/>
              </a:bodyPr>
              <a:lstStyle/>
              <a:p>
                <a:pPr algn="just">
                  <a:lnSpc>
                    <a:spcPct val="165000"/>
                  </a:lnSpc>
                </a:pPr>
                <a:r>
                  <a:rPr lang="nl-NL" sz="2000">
                    <a:latin typeface="+mj-lt"/>
                    <a:ea typeface="Times New Roman" panose="02020603050405020304" pitchFamily="18" charset="0"/>
                    <a:cs typeface="Times New Roman" panose="02020603050405020304" pitchFamily="18" charset="0"/>
                  </a:rPr>
                  <a:t>Xét mẫu số liệu ghép nhóm cho bởi Bảng 3.1.</a:t>
                </a:r>
                <a:endParaRPr lang="en-US" sz="2000">
                  <a:effectLst/>
                  <a:latin typeface="+mj-lt"/>
                  <a:ea typeface="Arial" panose="020B0604020202020204" pitchFamily="34" charset="0"/>
                  <a:cs typeface="Times New Roman" panose="02020603050405020304" pitchFamily="18" charset="0"/>
                </a:endParaRPr>
              </a:p>
              <a:p>
                <a:pPr algn="just">
                  <a:lnSpc>
                    <a:spcPct val="165000"/>
                  </a:lnSpc>
                </a:pPr>
                <a:r>
                  <a:rPr lang="nl-NL" sz="2000">
                    <a:effectLst/>
                    <a:latin typeface="+mj-lt"/>
                    <a:ea typeface="Times New Roman" panose="02020603050405020304" pitchFamily="18" charset="0"/>
                    <a:cs typeface="Times New Roman" panose="02020603050405020304" pitchFamily="18" charset="0"/>
                  </a:rPr>
                  <a:t>Khoảng tứ phân vị của mẫu số liệu ghép nhóm, kí hiệu là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Δ</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𝑄</m:t>
                        </m:r>
                      </m:sub>
                    </m:sSub>
                  </m:oMath>
                </a14:m>
                <a:r>
                  <a:rPr lang="nl-NL" sz="2000">
                    <a:effectLst/>
                    <a:latin typeface="+mj-lt"/>
                    <a:ea typeface="Times New Roman" panose="02020603050405020304" pitchFamily="18" charset="0"/>
                    <a:cs typeface="Times New Roman" panose="02020603050405020304" pitchFamily="18" charset="0"/>
                  </a:rPr>
                  <a:t>, là hiệu số giữa tứ phân vị thứ ba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nl-NL" sz="2000" i="1">
                            <a:effectLst/>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nl-NL" sz="2000">
                    <a:effectLst/>
                    <a:latin typeface="+mj-lt"/>
                    <a:ea typeface="Times New Roman" panose="02020603050405020304" pitchFamily="18" charset="0"/>
                    <a:cs typeface="Times New Roman" panose="02020603050405020304" pitchFamily="18" charset="0"/>
                  </a:rPr>
                  <a:t> và tứ phân vị thứ nhất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nl-NL"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nl-NL" sz="2000">
                    <a:effectLst/>
                    <a:latin typeface="+mj-lt"/>
                    <a:ea typeface="Times New Roman" panose="02020603050405020304" pitchFamily="18" charset="0"/>
                    <a:cs typeface="Times New Roman" panose="02020603050405020304" pitchFamily="18" charset="0"/>
                  </a:rPr>
                  <a:t> của mẫu số liệu đó, tức là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Δ</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𝑄</m:t>
                        </m:r>
                      </m:sub>
                    </m:sSub>
                    <m:r>
                      <a:rPr lang="nl-NL"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nl-NL" sz="20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nl-NL"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nl-NL"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nl-NL" sz="2000">
                    <a:effectLst/>
                    <a:latin typeface="+mj-lt"/>
                    <a:ea typeface="Times New Roman" panose="02020603050405020304" pitchFamily="18" charset="0"/>
                    <a:cs typeface="Times New Roman" panose="02020603050405020304" pitchFamily="18" charset="0"/>
                  </a:rPr>
                  <a:t>.</a:t>
                </a:r>
                <a:endParaRPr lang="en-US" sz="2000">
                  <a:effectLst/>
                  <a:latin typeface="+mj-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40007" y="1386708"/>
                <a:ext cx="7060652" cy="2223301"/>
              </a:xfrm>
              <a:prstGeom prst="rect">
                <a:avLst/>
              </a:prstGeom>
              <a:blipFill>
                <a:blip r:embed="rId3"/>
                <a:stretch>
                  <a:fillRect l="-950" r="-864"/>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6901732" y="3625911"/>
            <a:ext cx="1112443" cy="895206"/>
          </a:xfrm>
          <a:prstGeom prst="rect">
            <a:avLst/>
          </a:prstGeom>
        </p:spPr>
      </p:pic>
    </p:spTree>
    <p:extLst>
      <p:ext uri="{BB962C8B-B14F-4D97-AF65-F5344CB8AC3E}">
        <p14:creationId xmlns:p14="http://schemas.microsoft.com/office/powerpoint/2010/main" val="227126378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9" name="Rectangle 8"/>
          <p:cNvSpPr/>
          <p:nvPr/>
        </p:nvSpPr>
        <p:spPr>
          <a:xfrm>
            <a:off x="1244377" y="937723"/>
            <a:ext cx="189148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vi-VN" sz="3200" b="1" i="0" u="none" strike="noStrike" kern="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Ý nghĩa: </a:t>
            </a:r>
          </a:p>
        </p:txBody>
      </p:sp>
      <p:sp>
        <p:nvSpPr>
          <p:cNvPr id="3" name="Rectangle 2"/>
          <p:cNvSpPr/>
          <p:nvPr/>
        </p:nvSpPr>
        <p:spPr>
          <a:xfrm>
            <a:off x="1244377" y="1648070"/>
            <a:ext cx="6619461" cy="2504532"/>
          </a:xfrm>
          <a:prstGeom prst="rect">
            <a:avLst/>
          </a:prstGeom>
        </p:spPr>
        <p:txBody>
          <a:bodyPr wrap="square">
            <a:spAutoFit/>
          </a:bodyPr>
          <a:lstStyle/>
          <a:p>
            <a:pPr lvl="0" algn="just">
              <a:lnSpc>
                <a:spcPct val="165000"/>
              </a:lnSpc>
            </a:pPr>
            <a:r>
              <a:rPr lang="vi-VN" sz="1900">
                <a:ea typeface="Times New Roman" panose="02020603050405020304" pitchFamily="18" charset="0"/>
                <a:cs typeface="Times New Roman" panose="02020603050405020304" pitchFamily="18" charset="0"/>
              </a:rPr>
              <a:t>Khoảng tứ phân vị của mẫu số liệu ghép nhóm xấp xỉ cho khoảng tứ phân vị của mẫu số</a:t>
            </a:r>
            <a:r>
              <a:rPr lang="en-US" sz="1900">
                <a:ea typeface="Times New Roman" panose="02020603050405020304" pitchFamily="18" charset="0"/>
                <a:cs typeface="Times New Roman" panose="02020603050405020304" pitchFamily="18" charset="0"/>
              </a:rPr>
              <a:t> </a:t>
            </a:r>
            <a:r>
              <a:rPr lang="vi-VN" sz="1900">
                <a:ea typeface="Times New Roman" panose="02020603050405020304" pitchFamily="18" charset="0"/>
                <a:cs typeface="Times New Roman" panose="02020603050405020304" pitchFamily="18" charset="0"/>
              </a:rPr>
              <a:t>liệu gốc. Khoảng tứ phân vị cũng được dùng để đo mức độ phân tán của mẫu số liệu ghép nhóm. Khoảng tứ phân vị càng lớn thì mẫu số liệu càng phân tán.</a:t>
            </a:r>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7" name="Picture 6"/>
          <p:cNvPicPr>
            <a:picLocks noChangeAspect="1"/>
          </p:cNvPicPr>
          <p:nvPr/>
        </p:nvPicPr>
        <p:blipFill>
          <a:blip r:embed="rId3"/>
          <a:stretch>
            <a:fillRect/>
          </a:stretch>
        </p:blipFill>
        <p:spPr>
          <a:xfrm>
            <a:off x="7124178" y="850257"/>
            <a:ext cx="652197" cy="611435"/>
          </a:xfrm>
          <a:prstGeom prst="rect">
            <a:avLst/>
          </a:prstGeom>
        </p:spPr>
      </p:pic>
    </p:spTree>
    <p:extLst>
      <p:ext uri="{BB962C8B-B14F-4D97-AF65-F5344CB8AC3E}">
        <p14:creationId xmlns:p14="http://schemas.microsoft.com/office/powerpoint/2010/main" val="216005667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1" name="Rectangle 10"/>
          <p:cNvSpPr/>
          <p:nvPr/>
        </p:nvSpPr>
        <p:spPr>
          <a:xfrm>
            <a:off x="1244377" y="826404"/>
            <a:ext cx="2174684" cy="584775"/>
          </a:xfrm>
          <a:prstGeom prst="rect">
            <a:avLst/>
          </a:prstGeom>
        </p:spPr>
        <p:txBody>
          <a:bodyPr wrap="square">
            <a:spAutoFit/>
          </a:bodyPr>
          <a:lstStyle/>
          <a:p>
            <a:pPr lvl="0">
              <a:tabLst>
                <a:tab pos="361950" algn="l"/>
              </a:tabLst>
            </a:pPr>
            <a:r>
              <a:rPr lang="vi-VN" sz="3200" b="1">
                <a:solidFill>
                  <a:srgbClr val="C00000"/>
                </a:solidFill>
                <a:latin typeface="Arial" panose="020B0604020202020204" pitchFamily="34" charset="0"/>
                <a:ea typeface="Times New Roman" panose="02020603050405020304" pitchFamily="18" charset="0"/>
                <a:cs typeface="Times New Roman" panose="02020603050405020304" pitchFamily="18" charset="0"/>
              </a:rPr>
              <a:t>Nhận xét</a:t>
            </a:r>
            <a:endParaRPr kumimoji="0" lang="vi-VN" sz="3200" b="1" i="0" u="none" strike="noStrike" kern="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endParaRPr>
          </a:p>
        </p:txBody>
      </p:sp>
      <p:sp>
        <p:nvSpPr>
          <p:cNvPr id="12" name="Rectangle 11"/>
          <p:cNvSpPr/>
          <p:nvPr/>
        </p:nvSpPr>
        <p:spPr>
          <a:xfrm>
            <a:off x="1244377" y="1474789"/>
            <a:ext cx="6619461" cy="1956946"/>
          </a:xfrm>
          <a:prstGeom prst="rect">
            <a:avLst/>
          </a:prstGeom>
        </p:spPr>
        <p:txBody>
          <a:bodyPr wrap="square">
            <a:spAutoFit/>
          </a:bodyPr>
          <a:lstStyle/>
          <a:p>
            <a:pPr lvl="0" algn="just">
              <a:lnSpc>
                <a:spcPct val="165000"/>
              </a:lnSpc>
            </a:pPr>
            <a:r>
              <a:rPr lang="vi-VN" sz="1900">
                <a:ea typeface="Times New Roman" panose="02020603050405020304" pitchFamily="18" charset="0"/>
                <a:cs typeface="Times New Roman" panose="02020603050405020304" pitchFamily="18" charset="0"/>
              </a:rPr>
              <a:t>Do khoảng tứ phân vị của mẫu số liệu ghép nhóm chỉ phụ thuộc vào nửa giữa của mẫu số liệu, nên không bị ảnh hưởng bởi các giá trị bất thường và có thể dùng đại lượng này để loại giá trị bất thường.</a:t>
            </a:r>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3" name="Picture 2"/>
          <p:cNvPicPr>
            <a:picLocks noChangeAspect="1"/>
          </p:cNvPicPr>
          <p:nvPr/>
        </p:nvPicPr>
        <p:blipFill>
          <a:blip r:embed="rId3"/>
          <a:stretch>
            <a:fillRect/>
          </a:stretch>
        </p:blipFill>
        <p:spPr>
          <a:xfrm>
            <a:off x="6647305" y="3625792"/>
            <a:ext cx="1137019" cy="771895"/>
          </a:xfrm>
          <a:prstGeom prst="rect">
            <a:avLst/>
          </a:prstGeom>
        </p:spPr>
      </p:pic>
    </p:spTree>
    <p:extLst>
      <p:ext uri="{BB962C8B-B14F-4D97-AF65-F5344CB8AC3E}">
        <p14:creationId xmlns:p14="http://schemas.microsoft.com/office/powerpoint/2010/main" val="201915669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377082" y="332140"/>
            <a:ext cx="8397778" cy="4494301"/>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9" name="Rectangle 8"/>
          <p:cNvSpPr/>
          <p:nvPr/>
        </p:nvSpPr>
        <p:spPr>
          <a:xfrm>
            <a:off x="598028" y="468682"/>
            <a:ext cx="7949624" cy="877163"/>
          </a:xfrm>
          <a:prstGeom prst="rect">
            <a:avLst/>
          </a:prstGeom>
        </p:spPr>
        <p:txBody>
          <a:bodyPr wrap="square">
            <a:spAutoFit/>
          </a:bodyPr>
          <a:lstStyle/>
          <a:p>
            <a:pPr lvl="0" algn="just">
              <a:lnSpc>
                <a:spcPct val="150000"/>
              </a:lnSpc>
              <a:spcAft>
                <a:spcPts val="1000"/>
              </a:spcAft>
              <a:tabLst>
                <a:tab pos="361950" algn="l"/>
              </a:tabLst>
            </a:pPr>
            <a:r>
              <a:rPr kumimoji="0" lang="en-US" sz="1700" b="1" i="0" u="none" strike="noStrike" kern="0" cap="none" spc="0" normalizeH="0" baseline="0" noProof="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Ví dụ 2.</a:t>
            </a:r>
            <a:r>
              <a:rPr kumimoji="0" lang="vi-VN" sz="1700" b="1" i="0" u="none" strike="noStrike" kern="0" cap="none" spc="0" normalizeH="0" baseline="0" noProof="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 </a:t>
            </a:r>
            <a:r>
              <a:rPr lang="vi-VN" sz="1700">
                <a:solidFill>
                  <a:srgbClr val="DADADA">
                    <a:lumMod val="10000"/>
                  </a:srgbClr>
                </a:solidFill>
                <a:ea typeface="Times New Roman" panose="02020603050405020304" pitchFamily="18" charset="0"/>
                <a:cs typeface="Times New Roman" panose="02020603050405020304" pitchFamily="18" charset="0"/>
              </a:rPr>
              <a:t>Thời gian chờ khám bệnh của các bệnh nhân tại phòng khám X được cho trong bảng sau:</a:t>
            </a:r>
            <a:endPar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endParaRPr>
          </a:p>
        </p:txBody>
      </p:sp>
      <p:sp>
        <p:nvSpPr>
          <p:cNvPr id="12" name="Rectangle 11"/>
          <p:cNvSpPr/>
          <p:nvPr/>
        </p:nvSpPr>
        <p:spPr>
          <a:xfrm>
            <a:off x="598025" y="2640532"/>
            <a:ext cx="7949625" cy="1661993"/>
          </a:xfrm>
          <a:prstGeom prst="rect">
            <a:avLst/>
          </a:prstGeom>
        </p:spPr>
        <p:txBody>
          <a:bodyPr wrap="square">
            <a:spAutoFit/>
          </a:bodyPr>
          <a:lstStyle/>
          <a:p>
            <a:pPr lvl="0" algn="just">
              <a:lnSpc>
                <a:spcPct val="155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a) Tìm khoảng tứ phân vị của mẫu số liệu ghép nhóm này.</a:t>
            </a:r>
          </a:p>
          <a:p>
            <a:pPr lvl="0" algn="just">
              <a:lnSpc>
                <a:spcPct val="155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b) Từ một mẫu số liệu về thời gian chờ khám bệnh của các bệnh nhân tại phòng khám Y người ta tính được khoảng tứ phân vị bằng 9,23. Hỏi</a:t>
            </a:r>
            <a:r>
              <a:rPr lang="en-US" sz="1700">
                <a:solidFill>
                  <a:srgbClr val="DADADA">
                    <a:lumMod val="10000"/>
                  </a:srgbClr>
                </a:solidFill>
                <a:ea typeface="Times New Roman" panose="02020603050405020304" pitchFamily="18" charset="0"/>
                <a:cs typeface="Times New Roman" panose="02020603050405020304" pitchFamily="18" charset="0"/>
              </a:rPr>
              <a:t> trong hai phòng khám X và Y,</a:t>
            </a:r>
            <a:r>
              <a:rPr lang="vi-VN" sz="1700">
                <a:solidFill>
                  <a:srgbClr val="DADADA">
                    <a:lumMod val="10000"/>
                  </a:srgbClr>
                </a:solidFill>
                <a:ea typeface="Times New Roman" panose="02020603050405020304" pitchFamily="18" charset="0"/>
                <a:cs typeface="Times New Roman" panose="02020603050405020304" pitchFamily="18" charset="0"/>
              </a:rPr>
              <a:t> thời gian chờ của bệnh nhân tại phòng khám nào phân tán hơn?</a:t>
            </a:r>
          </a:p>
        </p:txBody>
      </p:sp>
      <p:graphicFrame>
        <p:nvGraphicFramePr>
          <p:cNvPr id="4" name="Table 3"/>
          <p:cNvGraphicFramePr>
            <a:graphicFrameLocks noGrp="1"/>
          </p:cNvGraphicFramePr>
          <p:nvPr>
            <p:extLst>
              <p:ext uri="{D42A27DB-BD31-4B8C-83A1-F6EECF244321}">
                <p14:modId xmlns:p14="http://schemas.microsoft.com/office/powerpoint/2010/main" val="2000061275"/>
              </p:ext>
            </p:extLst>
          </p:nvPr>
        </p:nvGraphicFramePr>
        <p:xfrm>
          <a:off x="892329" y="1542258"/>
          <a:ext cx="7361019" cy="957522"/>
        </p:xfrm>
        <a:graphic>
          <a:graphicData uri="http://schemas.openxmlformats.org/drawingml/2006/table">
            <a:tbl>
              <a:tblPr firstRow="1" bandRow="1">
                <a:tableStyleId>{EA32DCED-1590-4154-9D4A-24ECD52398CE}</a:tableStyleId>
              </a:tblPr>
              <a:tblGrid>
                <a:gridCol w="3034803">
                  <a:extLst>
                    <a:ext uri="{9D8B030D-6E8A-4147-A177-3AD203B41FA5}">
                      <a16:colId xmlns:a16="http://schemas.microsoft.com/office/drawing/2014/main" val="1999237613"/>
                    </a:ext>
                  </a:extLst>
                </a:gridCol>
                <a:gridCol w="1081554">
                  <a:extLst>
                    <a:ext uri="{9D8B030D-6E8A-4147-A177-3AD203B41FA5}">
                      <a16:colId xmlns:a16="http://schemas.microsoft.com/office/drawing/2014/main" val="2710171490"/>
                    </a:ext>
                  </a:extLst>
                </a:gridCol>
                <a:gridCol w="1081554">
                  <a:extLst>
                    <a:ext uri="{9D8B030D-6E8A-4147-A177-3AD203B41FA5}">
                      <a16:colId xmlns:a16="http://schemas.microsoft.com/office/drawing/2014/main" val="3299673452"/>
                    </a:ext>
                  </a:extLst>
                </a:gridCol>
                <a:gridCol w="1081554">
                  <a:extLst>
                    <a:ext uri="{9D8B030D-6E8A-4147-A177-3AD203B41FA5}">
                      <a16:colId xmlns:a16="http://schemas.microsoft.com/office/drawing/2014/main" val="4245274253"/>
                    </a:ext>
                  </a:extLst>
                </a:gridCol>
                <a:gridCol w="1081554">
                  <a:extLst>
                    <a:ext uri="{9D8B030D-6E8A-4147-A177-3AD203B41FA5}">
                      <a16:colId xmlns:a16="http://schemas.microsoft.com/office/drawing/2014/main" val="1385562729"/>
                    </a:ext>
                  </a:extLst>
                </a:gridCol>
              </a:tblGrid>
              <a:tr h="47876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Thời gian (phút)</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[0; 5)</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[5; 10)</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[10; 15)</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[15; 20)</a:t>
                      </a:r>
                    </a:p>
                  </a:txBody>
                  <a:tcPr anchor="ctr"/>
                </a:tc>
                <a:extLst>
                  <a:ext uri="{0D108BD9-81ED-4DB2-BD59-A6C34878D82A}">
                    <a16:rowId xmlns:a16="http://schemas.microsoft.com/office/drawing/2014/main" val="3459211811"/>
                  </a:ext>
                </a:extLst>
              </a:tr>
              <a:tr h="47876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Số bệnh</a:t>
                      </a:r>
                      <a:r>
                        <a:rPr lang="en-US" sz="1700" i="0" baseline="0">
                          <a:solidFill>
                            <a:srgbClr val="000000"/>
                          </a:solidFill>
                          <a:effectLst/>
                          <a:latin typeface="+mj-lt"/>
                          <a:ea typeface="Arial" panose="020B0604020202020204" pitchFamily="34" charset="0"/>
                          <a:cs typeface="Times New Roman" panose="02020603050405020304" pitchFamily="18" charset="0"/>
                        </a:rPr>
                        <a:t> nhân</a:t>
                      </a:r>
                      <a:endParaRPr lang="en-US" sz="1700" i="0">
                        <a:solidFill>
                          <a:srgbClr val="000000"/>
                        </a:solidFill>
                        <a:effectLst/>
                        <a:latin typeface="+mj-lt"/>
                        <a:ea typeface="Arial" panose="020B0604020202020204" pitchFamily="34"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3</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12</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15</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700" i="0">
                          <a:solidFill>
                            <a:srgbClr val="000000"/>
                          </a:solidFill>
                          <a:effectLst/>
                          <a:latin typeface="+mj-lt"/>
                          <a:ea typeface="Arial" panose="020B0604020202020204" pitchFamily="34" charset="0"/>
                          <a:cs typeface="Times New Roman" panose="02020603050405020304" pitchFamily="18" charset="0"/>
                        </a:rPr>
                        <a:t>8</a:t>
                      </a:r>
                    </a:p>
                  </a:txBody>
                  <a:tcPr anchor="ctr"/>
                </a:tc>
                <a:extLst>
                  <a:ext uri="{0D108BD9-81ED-4DB2-BD59-A6C34878D82A}">
                    <a16:rowId xmlns:a16="http://schemas.microsoft.com/office/drawing/2014/main" val="1712632501"/>
                  </a:ext>
                </a:extLst>
              </a:tr>
            </a:tbl>
          </a:graphicData>
        </a:graphic>
      </p:graphicFrame>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258725" y="4310982"/>
            <a:ext cx="1539988" cy="832518"/>
          </a:xfrm>
          <a:prstGeom prst="rect">
            <a:avLst/>
          </a:prstGeom>
        </p:spPr>
      </p:pic>
    </p:spTree>
    <p:extLst>
      <p:ext uri="{BB962C8B-B14F-4D97-AF65-F5344CB8AC3E}">
        <p14:creationId xmlns:p14="http://schemas.microsoft.com/office/powerpoint/2010/main" val="262605955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7" name="Google Shape;591;p34"/>
          <p:cNvSpPr txBox="1">
            <a:spLocks/>
          </p:cNvSpPr>
          <p:nvPr/>
        </p:nvSpPr>
        <p:spPr>
          <a:xfrm>
            <a:off x="1344127" y="3061255"/>
            <a:ext cx="6503437" cy="1327868"/>
          </a:xfrm>
          <a:prstGeom prst="rect">
            <a:avLst/>
          </a:prstGeom>
          <a:noFill/>
          <a:ln>
            <a:solidFill>
              <a:schemeClr val="accent4">
                <a:lumMod val="20000"/>
                <a:lumOff val="80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000"/>
              <a:buFont typeface="Paytone One"/>
              <a:buNone/>
              <a:defRPr sz="50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2pPr>
            <a:lvl3pPr marR="0" lvl="2"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3pPr>
            <a:lvl4pPr marR="0" lvl="3"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4pPr>
            <a:lvl5pPr marR="0" lvl="4"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5pPr>
            <a:lvl6pPr marR="0" lvl="5"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6pPr>
            <a:lvl7pPr marR="0" lvl="6"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7pPr>
            <a:lvl8pPr marR="0" lvl="7"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8pPr>
            <a:lvl9pPr marR="0" lvl="8"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9pPr>
          </a:lstStyle>
          <a:p>
            <a:pPr lvl="0">
              <a:lnSpc>
                <a:spcPct val="150000"/>
              </a:lnSpc>
            </a:pPr>
            <a:r>
              <a:rPr lang="vi-VN" sz="3000" b="1">
                <a:solidFill>
                  <a:srgbClr val="00487E"/>
                </a:solidFill>
                <a:latin typeface="Arial" panose="020B0604020202020204" pitchFamily="34" charset="0"/>
              </a:rPr>
              <a:t>BÀI 9. KHOẢNG BIẾN THIÊN VÀ KHOẢNG TỨ PHÂN VỊ </a:t>
            </a:r>
            <a:endParaRPr kumimoji="0" lang="vi-VN" sz="3000" b="1" i="0" u="none" strike="noStrike" kern="0" cap="none" spc="0" normalizeH="0" baseline="0" noProof="0">
              <a:ln>
                <a:noFill/>
              </a:ln>
              <a:solidFill>
                <a:srgbClr val="00487E"/>
              </a:solidFill>
              <a:effectLst/>
              <a:uLnTx/>
              <a:uFillTx/>
              <a:latin typeface="Arial" panose="020B0604020202020204" pitchFamily="34" charset="0"/>
              <a:sym typeface="Paytone One"/>
            </a:endParaRPr>
          </a:p>
        </p:txBody>
      </p:sp>
      <p:sp>
        <p:nvSpPr>
          <p:cNvPr id="18" name="Rectangle 17"/>
          <p:cNvSpPr/>
          <p:nvPr/>
        </p:nvSpPr>
        <p:spPr>
          <a:xfrm>
            <a:off x="1138503" y="766509"/>
            <a:ext cx="6914686" cy="2169825"/>
          </a:xfrm>
          <a:prstGeom prst="rect">
            <a:avLst/>
          </a:prstGeom>
        </p:spPr>
        <p:txBody>
          <a:bodyPr wrap="square">
            <a:spAutoFit/>
          </a:bodyPr>
          <a:lstStyle/>
          <a:p>
            <a:pPr lvl="0" algn="ctr" defTabSz="457200">
              <a:lnSpc>
                <a:spcPct val="150000"/>
              </a:lnSpc>
              <a:buClrTx/>
            </a:pPr>
            <a:r>
              <a:rPr lang="vi-VN" sz="3000" b="1" kern="1200">
                <a:solidFill>
                  <a:srgbClr val="C00000"/>
                </a:solidFill>
                <a:latin typeface="Arial" panose="020B0604020202020204" pitchFamily="34" charset="0"/>
                <a:ea typeface="+mn-ea"/>
                <a:cs typeface="Arial" panose="020B0604020202020204" pitchFamily="34" charset="0"/>
              </a:rPr>
              <a:t>CHƯƠNG III. CÁC SỐ ĐẶC TR</a:t>
            </a:r>
            <a:r>
              <a:rPr lang="en-US" sz="3000" b="1" kern="1200">
                <a:solidFill>
                  <a:srgbClr val="C00000"/>
                </a:solidFill>
                <a:latin typeface="Arial" panose="020B0604020202020204" pitchFamily="34" charset="0"/>
                <a:ea typeface="+mn-ea"/>
                <a:cs typeface="Arial" panose="020B0604020202020204" pitchFamily="34" charset="0"/>
              </a:rPr>
              <a:t>Ư</a:t>
            </a:r>
            <a:r>
              <a:rPr lang="vi-VN" sz="3000" b="1" kern="1200">
                <a:solidFill>
                  <a:srgbClr val="C00000"/>
                </a:solidFill>
                <a:latin typeface="Arial" panose="020B0604020202020204" pitchFamily="34" charset="0"/>
                <a:ea typeface="+mn-ea"/>
                <a:cs typeface="Arial" panose="020B0604020202020204" pitchFamily="34" charset="0"/>
              </a:rPr>
              <a:t>NG ĐO MỨC ĐỘ PHÂN TÁN CỦA </a:t>
            </a:r>
            <a:endParaRPr lang="en-US" sz="3000" b="1" kern="1200">
              <a:solidFill>
                <a:srgbClr val="C00000"/>
              </a:solidFill>
              <a:latin typeface="Arial" panose="020B0604020202020204" pitchFamily="34" charset="0"/>
              <a:ea typeface="+mn-ea"/>
              <a:cs typeface="Arial" panose="020B0604020202020204" pitchFamily="34" charset="0"/>
            </a:endParaRPr>
          </a:p>
          <a:p>
            <a:pPr lvl="0" algn="ctr" defTabSz="457200">
              <a:lnSpc>
                <a:spcPct val="150000"/>
              </a:lnSpc>
              <a:buClrTx/>
            </a:pPr>
            <a:r>
              <a:rPr lang="vi-VN" sz="3000" b="1" kern="1200">
                <a:solidFill>
                  <a:srgbClr val="C00000"/>
                </a:solidFill>
                <a:latin typeface="Arial" panose="020B0604020202020204" pitchFamily="34" charset="0"/>
                <a:ea typeface="+mn-ea"/>
                <a:cs typeface="Arial" panose="020B0604020202020204" pitchFamily="34" charset="0"/>
              </a:rPr>
              <a:t>MẪU SỐ LIỆU NHÓM</a:t>
            </a:r>
            <a:endParaRPr kumimoji="0" lang="en-US" sz="3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3" name="Group 2"/>
          <p:cNvGrpSpPr/>
          <p:nvPr/>
        </p:nvGrpSpPr>
        <p:grpSpPr>
          <a:xfrm rot="10584413">
            <a:off x="7539571" y="4184479"/>
            <a:ext cx="600084" cy="659132"/>
            <a:chOff x="7542052" y="4192429"/>
            <a:chExt cx="600084" cy="659132"/>
          </a:xfrm>
        </p:grpSpPr>
        <p:sp>
          <p:nvSpPr>
            <p:cNvPr id="20" name="Google Shape;1782;p49"/>
            <p:cNvSpPr/>
            <p:nvPr/>
          </p:nvSpPr>
          <p:spPr>
            <a:xfrm rot="-5400000">
              <a:off x="7675716" y="4385141"/>
              <a:ext cx="659132" cy="273708"/>
            </a:xfrm>
            <a:prstGeom prst="chevron">
              <a:avLst>
                <a:gd name="adj" fmla="val 28620"/>
              </a:avLst>
            </a:prstGeom>
            <a:solidFill>
              <a:schemeClr val="accent3"/>
            </a:solidFill>
            <a:ln>
              <a:noFill/>
            </a:ln>
            <a:effectLst>
              <a:outerShdw dist="38100" dir="318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83;p49"/>
            <p:cNvSpPr/>
            <p:nvPr/>
          </p:nvSpPr>
          <p:spPr>
            <a:xfrm rot="-5400000">
              <a:off x="7349340" y="4385141"/>
              <a:ext cx="659132" cy="273708"/>
            </a:xfrm>
            <a:prstGeom prst="chevron">
              <a:avLst>
                <a:gd name="adj" fmla="val 28620"/>
              </a:avLst>
            </a:prstGeom>
            <a:solidFill>
              <a:schemeClr val="accent1"/>
            </a:solidFill>
            <a:ln>
              <a:noFill/>
            </a:ln>
            <a:effectLst>
              <a:outerShdw dist="38100" dir="318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377082" y="332140"/>
            <a:ext cx="8397778" cy="4494301"/>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7" name="Rectangle 6"/>
          <p:cNvSpPr/>
          <p:nvPr/>
        </p:nvSpPr>
        <p:spPr>
          <a:xfrm>
            <a:off x="729945" y="572003"/>
            <a:ext cx="8343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729945" y="1126356"/>
                <a:ext cx="7676150" cy="3370153"/>
              </a:xfrm>
              <a:prstGeom prst="rect">
                <a:avLst/>
              </a:prstGeom>
            </p:spPr>
            <p:txBody>
              <a:bodyPr wrap="square">
                <a:spAutoFit/>
              </a:bodyPr>
              <a:lstStyle/>
              <a:p>
                <a:pPr algn="just">
                  <a:lnSpc>
                    <a:spcPct val="165000"/>
                  </a:lnSpc>
                </a:pPr>
                <a:r>
                  <a:rPr lang="vi-VN" sz="1700">
                    <a:latin typeface="+mn-lt"/>
                  </a:rPr>
                  <a:t>a) Cỡ mẫu là </a:t>
                </a:r>
                <a14:m>
                  <m:oMath xmlns:m="http://schemas.openxmlformats.org/officeDocument/2006/math">
                    <m:r>
                      <a:rPr lang="vi-VN" sz="1700" i="1" smtClean="0">
                        <a:latin typeface="Cambria Math" panose="02040503050406030204" pitchFamily="18" charset="0"/>
                      </a:rPr>
                      <m:t>𝑛</m:t>
                    </m:r>
                    <m:r>
                      <a:rPr lang="en-US" sz="1700" b="0" i="1" smtClean="0">
                        <a:latin typeface="Cambria Math" panose="02040503050406030204" pitchFamily="18" charset="0"/>
                      </a:rPr>
                      <m:t> </m:t>
                    </m:r>
                    <m:r>
                      <a:rPr lang="vi-VN" sz="1700" i="1" smtClean="0">
                        <a:latin typeface="Cambria Math" panose="02040503050406030204" pitchFamily="18" charset="0"/>
                      </a:rPr>
                      <m:t>= 3 + 12 + 15 + 8 = 38</m:t>
                    </m:r>
                  </m:oMath>
                </a14:m>
                <a:r>
                  <a:rPr lang="vi-VN" sz="1700">
                    <a:latin typeface="+mn-lt"/>
                  </a:rPr>
                  <a:t>. </a:t>
                </a:r>
                <a:endParaRPr lang="en-US" sz="1700">
                  <a:latin typeface="+mn-lt"/>
                </a:endParaRPr>
              </a:p>
              <a:p>
                <a:pPr algn="just">
                  <a:lnSpc>
                    <a:spcPct val="165000"/>
                  </a:lnSpc>
                </a:pPr>
                <a:r>
                  <a:rPr lang="vi-VN" sz="1700">
                    <a:latin typeface="+mn-lt"/>
                  </a:rPr>
                  <a:t>Gọi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a:rPr lang="nl-NL" sz="1700" i="1">
                            <a:latin typeface="Cambria Math" panose="02040503050406030204" pitchFamily="18" charset="0"/>
                            <a:ea typeface="Calibri" panose="020F0502020204030204" pitchFamily="34" charset="0"/>
                            <a:cs typeface="Times New Roman" panose="02020603050405020304" pitchFamily="18" charset="0"/>
                          </a:rPr>
                          <m:t>𝑥</m:t>
                        </m:r>
                      </m:e>
                      <m:sub>
                        <m:r>
                          <a:rPr lang="en-US" sz="1700" i="1">
                            <a:latin typeface="Cambria Math" panose="02040503050406030204" pitchFamily="18" charset="0"/>
                            <a:ea typeface="Calibri" panose="020F0502020204030204" pitchFamily="34" charset="0"/>
                            <a:cs typeface="Times New Roman" panose="02020603050405020304" pitchFamily="18" charset="0"/>
                          </a:rPr>
                          <m:t>1</m:t>
                        </m:r>
                      </m:sub>
                    </m:sSub>
                    <m:r>
                      <a:rPr lang="en-US" sz="17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a:rPr lang="nl-NL" sz="1700" i="1">
                            <a:latin typeface="Cambria Math" panose="02040503050406030204" pitchFamily="18" charset="0"/>
                            <a:ea typeface="Calibri" panose="020F0502020204030204" pitchFamily="34" charset="0"/>
                            <a:cs typeface="Times New Roman" panose="02020603050405020304" pitchFamily="18" charset="0"/>
                          </a:rPr>
                          <m:t>𝑥</m:t>
                        </m:r>
                      </m:e>
                      <m:sub>
                        <m:r>
                          <a:rPr lang="en-US" sz="1700" i="1">
                            <a:latin typeface="Cambria Math" panose="02040503050406030204" pitchFamily="18" charset="0"/>
                            <a:ea typeface="Calibri" panose="020F0502020204030204" pitchFamily="34" charset="0"/>
                            <a:cs typeface="Times New Roman" panose="02020603050405020304" pitchFamily="18" charset="0"/>
                          </a:rPr>
                          <m:t>3</m:t>
                        </m:r>
                        <m:r>
                          <a:rPr lang="en-US" sz="1700" b="0" i="1" smtClean="0">
                            <a:latin typeface="Cambria Math" panose="02040503050406030204" pitchFamily="18" charset="0"/>
                            <a:ea typeface="Calibri" panose="020F0502020204030204" pitchFamily="34" charset="0"/>
                            <a:cs typeface="Times New Roman" panose="02020603050405020304" pitchFamily="18" charset="0"/>
                          </a:rPr>
                          <m:t>8</m:t>
                        </m:r>
                      </m:sub>
                    </m:sSub>
                  </m:oMath>
                </a14:m>
                <a:r>
                  <a:rPr lang="en-US" sz="1700">
                    <a:latin typeface="+mn-lt"/>
                  </a:rPr>
                  <a:t> </a:t>
                </a:r>
                <a:r>
                  <a:rPr lang="vi-VN" sz="1700">
                    <a:latin typeface="+mn-lt"/>
                  </a:rPr>
                  <a:t>là thời gian chờ khám bệnh của </a:t>
                </a:r>
                <a14:m>
                  <m:oMath xmlns:m="http://schemas.openxmlformats.org/officeDocument/2006/math">
                    <m:r>
                      <a:rPr lang="vi-VN" sz="1700" i="1" smtClean="0">
                        <a:latin typeface="Cambria Math" panose="02040503050406030204" pitchFamily="18" charset="0"/>
                      </a:rPr>
                      <m:t>38</m:t>
                    </m:r>
                  </m:oMath>
                </a14:m>
                <a:r>
                  <a:rPr lang="vi-VN" sz="1700">
                    <a:latin typeface="+mn-lt"/>
                  </a:rPr>
                  <a:t> bệnh nhân này và giả sử rằng dãy số liệu gốc này đã được sắp xếp theo thứ tự tăng dần.</a:t>
                </a:r>
              </a:p>
              <a:p>
                <a:pPr algn="just">
                  <a:lnSpc>
                    <a:spcPct val="165000"/>
                  </a:lnSpc>
                </a:pPr>
                <a:r>
                  <a:rPr lang="vi-VN" sz="1700">
                    <a:latin typeface="+mn-lt"/>
                  </a:rPr>
                  <a:t>Tứ phân vị thứ nhất của mẫu số liệu gốc là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a:rPr lang="nl-NL" sz="1700" i="1">
                            <a:latin typeface="Cambria Math" panose="02040503050406030204" pitchFamily="18" charset="0"/>
                            <a:ea typeface="Calibri" panose="020F0502020204030204" pitchFamily="34" charset="0"/>
                            <a:cs typeface="Times New Roman" panose="02020603050405020304" pitchFamily="18" charset="0"/>
                          </a:rPr>
                          <m:t>𝑥</m:t>
                        </m:r>
                      </m:e>
                      <m:sub>
                        <m:r>
                          <a:rPr lang="en-US" sz="1700" i="1">
                            <a:latin typeface="Cambria Math" panose="02040503050406030204" pitchFamily="18" charset="0"/>
                            <a:ea typeface="Calibri" panose="020F0502020204030204" pitchFamily="34" charset="0"/>
                            <a:cs typeface="Times New Roman" panose="02020603050405020304" pitchFamily="18" charset="0"/>
                          </a:rPr>
                          <m:t>1</m:t>
                        </m:r>
                        <m:r>
                          <a:rPr lang="en-US" sz="1700" b="0" i="1" smtClean="0">
                            <a:latin typeface="Cambria Math" panose="02040503050406030204" pitchFamily="18" charset="0"/>
                            <a:ea typeface="Calibri" panose="020F0502020204030204" pitchFamily="34" charset="0"/>
                            <a:cs typeface="Times New Roman" panose="02020603050405020304" pitchFamily="18" charset="0"/>
                          </a:rPr>
                          <m:t>0</m:t>
                        </m:r>
                      </m:sub>
                    </m:sSub>
                  </m:oMath>
                </a14:m>
                <a:r>
                  <a:rPr lang="vi-VN" sz="1700">
                    <a:latin typeface="+mn-lt"/>
                  </a:rPr>
                  <a:t> nên nhóm chứa tứ phân vị thứ nhất là nhóm</a:t>
                </a:r>
                <a:r>
                  <a:rPr lang="en-US" sz="1700">
                    <a:latin typeface="+mn-lt"/>
                  </a:rPr>
                  <a:t> </a:t>
                </a:r>
                <a14:m>
                  <m:oMath xmlns:m="http://schemas.openxmlformats.org/officeDocument/2006/math">
                    <m:r>
                      <a:rPr lang="vi-VN" sz="1700" i="1" smtClean="0">
                        <a:latin typeface="Cambria Math" panose="02040503050406030204" pitchFamily="18" charset="0"/>
                      </a:rPr>
                      <m:t>[5</m:t>
                    </m:r>
                    <m:r>
                      <a:rPr lang="vi-VN" sz="1700" i="1">
                        <a:latin typeface="Cambria Math" panose="02040503050406030204" pitchFamily="18" charset="0"/>
                      </a:rPr>
                      <m:t>; 10) </m:t>
                    </m:r>
                  </m:oMath>
                </a14:m>
                <a:r>
                  <a:rPr lang="vi-VN" sz="1700">
                    <a:latin typeface="+mn-lt"/>
                  </a:rPr>
                  <a:t>và ta có:</a:t>
                </a:r>
                <a:endParaRPr lang="en-US" sz="1700">
                  <a:latin typeface="+mn-lt"/>
                </a:endParaRPr>
              </a:p>
              <a:p>
                <a:pPr lvl="0" algn="just">
                  <a:lnSpc>
                    <a:spcPct val="165000"/>
                  </a:lnSpc>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700">
                              <a:latin typeface="Cambria Math" panose="02040503050406030204" pitchFamily="18" charset="0"/>
                              <a:ea typeface="Calibri" panose="020F0502020204030204" pitchFamily="34" charset="0"/>
                              <a:cs typeface="Times New Roman" panose="02020603050405020304" pitchFamily="18" charset="0"/>
                            </a:rPr>
                            <m:t>Q</m:t>
                          </m:r>
                        </m:e>
                        <m:sub>
                          <m:r>
                            <a:rPr lang="nl-NL" sz="1700">
                              <a:latin typeface="Cambria Math" panose="02040503050406030204" pitchFamily="18" charset="0"/>
                              <a:ea typeface="Calibri" panose="020F0502020204030204" pitchFamily="34" charset="0"/>
                              <a:cs typeface="Times New Roman" panose="02020603050405020304" pitchFamily="18" charset="0"/>
                            </a:rPr>
                            <m:t>1</m:t>
                          </m:r>
                        </m:sub>
                      </m:sSub>
                      <m:r>
                        <a:rPr lang="nl-NL" sz="1700">
                          <a:latin typeface="Cambria Math" panose="02040503050406030204" pitchFamily="18" charset="0"/>
                          <a:ea typeface="Calibri" panose="020F0502020204030204" pitchFamily="34" charset="0"/>
                          <a:cs typeface="Times New Roman" panose="02020603050405020304" pitchFamily="18" charset="0"/>
                        </a:rPr>
                        <m:t>=</m:t>
                      </m:r>
                      <m:r>
                        <a:rPr lang="en-US" sz="1700" b="0" i="0" smtClean="0">
                          <a:latin typeface="Cambria Math" panose="02040503050406030204" pitchFamily="18" charset="0"/>
                          <a:ea typeface="Calibri" panose="020F0502020204030204" pitchFamily="34" charset="0"/>
                          <a:cs typeface="Times New Roman" panose="02020603050405020304" pitchFamily="18" charset="0"/>
                        </a:rPr>
                        <m:t>5</m:t>
                      </m:r>
                      <m:r>
                        <a:rPr lang="nl-NL" sz="170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nl-NL" sz="1700">
                                      <a:latin typeface="Cambria Math" panose="02040503050406030204" pitchFamily="18" charset="0"/>
                                      <a:ea typeface="Calibri" panose="020F0502020204030204" pitchFamily="34" charset="0"/>
                                      <a:cs typeface="Times New Roman" panose="02020603050405020304" pitchFamily="18" charset="0"/>
                                    </a:rPr>
                                    <m:t>3</m:t>
                                  </m:r>
                                  <m:r>
                                    <a:rPr lang="en-US" sz="1700" b="0" i="0" smtClean="0">
                                      <a:latin typeface="Cambria Math" panose="02040503050406030204" pitchFamily="18" charset="0"/>
                                      <a:ea typeface="Calibri" panose="020F0502020204030204" pitchFamily="34" charset="0"/>
                                      <a:cs typeface="Times New Roman" panose="02020603050405020304" pitchFamily="18" charset="0"/>
                                    </a:rPr>
                                    <m:t>8</m:t>
                                  </m:r>
                                </m:num>
                                <m:den>
                                  <m:r>
                                    <a:rPr lang="nl-NL" sz="1700">
                                      <a:latin typeface="Cambria Math" panose="02040503050406030204" pitchFamily="18" charset="0"/>
                                      <a:ea typeface="Calibri" panose="020F0502020204030204" pitchFamily="34" charset="0"/>
                                      <a:cs typeface="Times New Roman" panose="02020603050405020304" pitchFamily="18" charset="0"/>
                                    </a:rPr>
                                    <m:t>4</m:t>
                                  </m:r>
                                </m:den>
                              </m:f>
                              <m:r>
                                <a:rPr lang="nl-NL" sz="1700" i="1">
                                  <a:latin typeface="Cambria Math" panose="02040503050406030204" pitchFamily="18" charset="0"/>
                                  <a:ea typeface="Calibri" panose="020F0502020204030204" pitchFamily="34" charset="0"/>
                                  <a:cs typeface="Times New Roman" panose="02020603050405020304" pitchFamily="18" charset="0"/>
                                </a:rPr>
                                <m:t>−</m:t>
                              </m:r>
                              <m:r>
                                <a:rPr lang="en-US" sz="1700" b="0" i="0" smtClean="0">
                                  <a:latin typeface="Cambria Math" panose="02040503050406030204" pitchFamily="18" charset="0"/>
                                  <a:ea typeface="Calibri" panose="020F0502020204030204" pitchFamily="34" charset="0"/>
                                  <a:cs typeface="Times New Roman" panose="02020603050405020304" pitchFamily="18" charset="0"/>
                                </a:rPr>
                                <m:t>3</m:t>
                              </m:r>
                            </m:num>
                            <m:den>
                              <m:r>
                                <a:rPr lang="en-US" sz="1700" b="0" i="0" smtClean="0">
                                  <a:latin typeface="Cambria Math" panose="02040503050406030204" pitchFamily="18" charset="0"/>
                                  <a:ea typeface="Calibri" panose="020F0502020204030204" pitchFamily="34" charset="0"/>
                                  <a:cs typeface="Times New Roman" panose="02020603050405020304" pitchFamily="18" charset="0"/>
                                </a:rPr>
                                <m:t>12</m:t>
                              </m:r>
                            </m:den>
                          </m:f>
                        </m:e>
                      </m:d>
                      <m:r>
                        <a:rPr lang="nl-NL" sz="1700">
                          <a:latin typeface="Cambria Math" panose="02040503050406030204" pitchFamily="18" charset="0"/>
                          <a:ea typeface="Calibri" panose="020F0502020204030204" pitchFamily="34" charset="0"/>
                          <a:cs typeface="Times New Roman" panose="02020603050405020304" pitchFamily="18" charset="0"/>
                        </a:rPr>
                        <m:t>.</m:t>
                      </m:r>
                      <m:r>
                        <a:rPr lang="en-US" sz="1700" b="0" i="0" smtClean="0">
                          <a:latin typeface="Cambria Math" panose="02040503050406030204" pitchFamily="18" charset="0"/>
                          <a:ea typeface="Calibri" panose="020F0502020204030204" pitchFamily="34" charset="0"/>
                          <a:cs typeface="Times New Roman" panose="02020603050405020304" pitchFamily="18" charset="0"/>
                        </a:rPr>
                        <m:t>5</m:t>
                      </m:r>
                      <m:r>
                        <a:rPr lang="nl-NL" sz="17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700" b="0" i="0" smtClean="0">
                          <a:latin typeface="Cambria Math" panose="02040503050406030204" pitchFamily="18" charset="0"/>
                          <a:ea typeface="Calibri" panose="020F0502020204030204" pitchFamily="34" charset="0"/>
                          <a:cs typeface="Times New Roman" panose="02020603050405020304" pitchFamily="18" charset="0"/>
                        </a:rPr>
                        <m:t>7</m:t>
                      </m:r>
                      <m:r>
                        <a:rPr lang="nl-NL" sz="1700">
                          <a:latin typeface="Cambria Math" panose="02040503050406030204" pitchFamily="18" charset="0"/>
                          <a:ea typeface="Calibri" panose="020F0502020204030204" pitchFamily="34" charset="0"/>
                          <a:cs typeface="Times New Roman" panose="02020603050405020304" pitchFamily="18" charset="0"/>
                        </a:rPr>
                        <m:t>,</m:t>
                      </m:r>
                      <m:r>
                        <a:rPr lang="en-US" sz="1700" b="0" i="0" smtClean="0">
                          <a:latin typeface="Cambria Math" panose="02040503050406030204" pitchFamily="18" charset="0"/>
                          <a:ea typeface="Calibri" panose="020F0502020204030204" pitchFamily="34" charset="0"/>
                          <a:cs typeface="Times New Roman" panose="02020603050405020304" pitchFamily="18" charset="0"/>
                        </a:rPr>
                        <m:t>71</m:t>
                      </m:r>
                      <m:r>
                        <a:rPr lang="nl-NL" sz="17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29945" y="1126356"/>
                <a:ext cx="7676150" cy="3370153"/>
              </a:xfrm>
              <a:prstGeom prst="rect">
                <a:avLst/>
              </a:prstGeom>
              <a:blipFill>
                <a:blip r:embed="rId3"/>
                <a:stretch>
                  <a:fillRect l="-556" r="-477"/>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258725" y="4390492"/>
            <a:ext cx="1539988" cy="832518"/>
          </a:xfrm>
          <a:prstGeom prst="rect">
            <a:avLst/>
          </a:prstGeom>
        </p:spPr>
      </p:pic>
    </p:spTree>
    <p:extLst>
      <p:ext uri="{BB962C8B-B14F-4D97-AF65-F5344CB8AC3E}">
        <p14:creationId xmlns:p14="http://schemas.microsoft.com/office/powerpoint/2010/main" val="225060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377082" y="332140"/>
            <a:ext cx="8397778" cy="4494301"/>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7" name="Rectangle 6"/>
          <p:cNvSpPr/>
          <p:nvPr/>
        </p:nvSpPr>
        <p:spPr>
          <a:xfrm>
            <a:off x="729945" y="572003"/>
            <a:ext cx="8343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258725" y="4390492"/>
            <a:ext cx="1539988" cy="83251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7896" y="1086601"/>
                <a:ext cx="7676150" cy="3480183"/>
              </a:xfrm>
              <a:prstGeom prst="rect">
                <a:avLst/>
              </a:prstGeom>
            </p:spPr>
            <p:txBody>
              <a:bodyPr wrap="square">
                <a:spAutoFit/>
              </a:bodyPr>
              <a:lstStyle/>
              <a:p>
                <a:pPr lvl="0" algn="just">
                  <a:lnSpc>
                    <a:spcPct val="150000"/>
                  </a:lnSpc>
                  <a:defRPr/>
                </a:pPr>
                <a:r>
                  <a:rPr lang="vi-VN" sz="1600">
                    <a:latin typeface="Arial" panose="020B0604020202020204" pitchFamily="34" charset="0"/>
                  </a:rPr>
                  <a:t>Tứ phân vị thứ ba của mẫu số liệu gốc là </a:t>
                </a:r>
                <a14:m>
                  <m:oMath xmlns:m="http://schemas.openxmlformats.org/officeDocument/2006/math">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nl-NL" sz="1600" i="1">
                            <a:latin typeface="Cambria Math" panose="02040503050406030204" pitchFamily="18" charset="0"/>
                            <a:ea typeface="Calibri" panose="020F0502020204030204" pitchFamily="34" charset="0"/>
                            <a:cs typeface="Times New Roman" panose="02020603050405020304" pitchFamily="18" charset="0"/>
                          </a:rPr>
                          <m:t>𝑥</m:t>
                        </m:r>
                      </m:e>
                      <m:sub>
                        <m:r>
                          <a:rPr lang="en-US" sz="1600" b="0" i="1" smtClean="0">
                            <a:latin typeface="Cambria Math" panose="02040503050406030204" pitchFamily="18" charset="0"/>
                            <a:ea typeface="Calibri" panose="020F0502020204030204" pitchFamily="34" charset="0"/>
                            <a:cs typeface="Times New Roman" panose="02020603050405020304" pitchFamily="18" charset="0"/>
                          </a:rPr>
                          <m:t>29</m:t>
                        </m:r>
                      </m:sub>
                    </m:sSub>
                  </m:oMath>
                </a14:m>
                <a:r>
                  <a:rPr lang="en-US" sz="1600">
                    <a:latin typeface="Arial" panose="020B0604020202020204" pitchFamily="34" charset="0"/>
                  </a:rPr>
                  <a:t> </a:t>
                </a:r>
                <a:r>
                  <a:rPr lang="vi-VN" sz="1600">
                    <a:latin typeface="Arial" panose="020B0604020202020204" pitchFamily="34" charset="0"/>
                  </a:rPr>
                  <a:t>nên nhóm chứa tứ phân vị thứ ba là nhóm </a:t>
                </a:r>
                <a14:m>
                  <m:oMath xmlns:m="http://schemas.openxmlformats.org/officeDocument/2006/math">
                    <m:r>
                      <a:rPr lang="vi-VN" sz="1600" i="1" smtClean="0">
                        <a:latin typeface="Cambria Math" panose="02040503050406030204" pitchFamily="18" charset="0"/>
                      </a:rPr>
                      <m:t>[10; 15) </m:t>
                    </m:r>
                  </m:oMath>
                </a14:m>
                <a:r>
                  <a:rPr lang="vi-VN" sz="1600">
                    <a:latin typeface="Arial" panose="020B0604020202020204" pitchFamily="34" charset="0"/>
                  </a:rPr>
                  <a:t>và ta có</a:t>
                </a:r>
                <a:endParaRPr lang="en-US" sz="1600">
                  <a:latin typeface="Arial" panose="020B0604020202020204" pitchFamily="34" charset="0"/>
                </a:endParaRPr>
              </a:p>
              <a:p>
                <a:pPr lvl="0" algn="just">
                  <a:lnSpc>
                    <a:spcPct val="150000"/>
                  </a:lnSpc>
                  <a:defRPr/>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700" i="0">
                              <a:latin typeface="Cambria Math" panose="02040503050406030204" pitchFamily="18" charset="0"/>
                              <a:ea typeface="Calibri" panose="020F0502020204030204" pitchFamily="34" charset="0"/>
                              <a:cs typeface="Times New Roman" panose="02020603050405020304" pitchFamily="18" charset="0"/>
                            </a:rPr>
                            <m:t>Q</m:t>
                          </m:r>
                        </m:e>
                        <m:sub>
                          <m:r>
                            <a:rPr lang="en-US" sz="1700" b="0" i="0" smtClean="0">
                              <a:latin typeface="Cambria Math" panose="02040503050406030204" pitchFamily="18" charset="0"/>
                              <a:ea typeface="Calibri" panose="020F0502020204030204" pitchFamily="34" charset="0"/>
                              <a:cs typeface="Times New Roman" panose="02020603050405020304" pitchFamily="18" charset="0"/>
                            </a:rPr>
                            <m:t>3</m:t>
                          </m:r>
                        </m:sub>
                      </m:sSub>
                      <m:r>
                        <a:rPr lang="nl-NL" sz="1700" i="0">
                          <a:latin typeface="Cambria Math" panose="02040503050406030204" pitchFamily="18" charset="0"/>
                          <a:ea typeface="Calibri" panose="020F0502020204030204" pitchFamily="34" charset="0"/>
                          <a:cs typeface="Times New Roman" panose="02020603050405020304" pitchFamily="18" charset="0"/>
                        </a:rPr>
                        <m:t>=</m:t>
                      </m:r>
                      <m:r>
                        <a:rPr lang="en-US" sz="1700" b="0" i="0" smtClean="0">
                          <a:latin typeface="Cambria Math" panose="02040503050406030204" pitchFamily="18" charset="0"/>
                          <a:ea typeface="Calibri" panose="020F0502020204030204" pitchFamily="34" charset="0"/>
                          <a:cs typeface="Times New Roman" panose="02020603050405020304" pitchFamily="18" charset="0"/>
                        </a:rPr>
                        <m:t>10</m:t>
                      </m:r>
                      <m:r>
                        <a:rPr lang="nl-NL" sz="1700" i="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b="0" i="0" smtClean="0">
                                      <a:latin typeface="Cambria Math" panose="02040503050406030204" pitchFamily="18" charset="0"/>
                                      <a:ea typeface="Calibri" panose="020F0502020204030204" pitchFamily="34" charset="0"/>
                                      <a:cs typeface="Times New Roman" panose="02020603050405020304" pitchFamily="18" charset="0"/>
                                    </a:rPr>
                                    <m:t>3.</m:t>
                                  </m:r>
                                  <m:r>
                                    <a:rPr lang="nl-NL" sz="1700" i="0">
                                      <a:latin typeface="Cambria Math" panose="02040503050406030204" pitchFamily="18" charset="0"/>
                                      <a:ea typeface="Calibri" panose="020F0502020204030204" pitchFamily="34" charset="0"/>
                                      <a:cs typeface="Times New Roman" panose="02020603050405020304" pitchFamily="18" charset="0"/>
                                    </a:rPr>
                                    <m:t>3</m:t>
                                  </m:r>
                                  <m:r>
                                    <a:rPr lang="en-US" sz="1700" i="0">
                                      <a:latin typeface="Cambria Math" panose="02040503050406030204" pitchFamily="18" charset="0"/>
                                      <a:ea typeface="Calibri" panose="020F0502020204030204" pitchFamily="34" charset="0"/>
                                      <a:cs typeface="Times New Roman" panose="02020603050405020304" pitchFamily="18" charset="0"/>
                                    </a:rPr>
                                    <m:t>8</m:t>
                                  </m:r>
                                </m:num>
                                <m:den>
                                  <m:r>
                                    <a:rPr lang="nl-NL" sz="1700" i="0">
                                      <a:latin typeface="Cambria Math" panose="02040503050406030204" pitchFamily="18" charset="0"/>
                                      <a:ea typeface="Calibri" panose="020F0502020204030204" pitchFamily="34" charset="0"/>
                                      <a:cs typeface="Times New Roman" panose="02020603050405020304" pitchFamily="18" charset="0"/>
                                    </a:rPr>
                                    <m:t>4</m:t>
                                  </m:r>
                                </m:den>
                              </m:f>
                              <m:r>
                                <a:rPr lang="nl-NL" sz="1700" i="0">
                                  <a:latin typeface="Cambria Math" panose="02040503050406030204" pitchFamily="18" charset="0"/>
                                  <a:ea typeface="Calibri" panose="020F0502020204030204" pitchFamily="34" charset="0"/>
                                  <a:cs typeface="Times New Roman" panose="02020603050405020304" pitchFamily="18" charset="0"/>
                                </a:rPr>
                                <m:t>−</m:t>
                              </m:r>
                              <m:r>
                                <a:rPr lang="en-US" sz="1700" b="0" i="0" smtClean="0">
                                  <a:latin typeface="Cambria Math" panose="02040503050406030204" pitchFamily="18" charset="0"/>
                                  <a:ea typeface="Calibri" panose="020F0502020204030204" pitchFamily="34" charset="0"/>
                                  <a:cs typeface="Times New Roman" panose="02020603050405020304" pitchFamily="18" charset="0"/>
                                </a:rPr>
                                <m:t>15</m:t>
                              </m:r>
                            </m:num>
                            <m:den>
                              <m:r>
                                <a:rPr lang="en-US" sz="1700" i="0">
                                  <a:latin typeface="Cambria Math" panose="02040503050406030204" pitchFamily="18" charset="0"/>
                                  <a:ea typeface="Calibri" panose="020F0502020204030204" pitchFamily="34" charset="0"/>
                                  <a:cs typeface="Times New Roman" panose="02020603050405020304" pitchFamily="18" charset="0"/>
                                </a:rPr>
                                <m:t>1</m:t>
                              </m:r>
                              <m:r>
                                <a:rPr lang="en-US" sz="1700" b="0" i="0" smtClean="0">
                                  <a:latin typeface="Cambria Math" panose="02040503050406030204" pitchFamily="18" charset="0"/>
                                  <a:ea typeface="Calibri" panose="020F0502020204030204" pitchFamily="34" charset="0"/>
                                  <a:cs typeface="Times New Roman" panose="02020603050405020304" pitchFamily="18" charset="0"/>
                                </a:rPr>
                                <m:t>5</m:t>
                              </m:r>
                            </m:den>
                          </m:f>
                        </m:e>
                      </m:d>
                      <m:r>
                        <a:rPr lang="nl-NL" sz="1700" i="0">
                          <a:latin typeface="Cambria Math" panose="02040503050406030204" pitchFamily="18" charset="0"/>
                          <a:ea typeface="Calibri" panose="020F0502020204030204" pitchFamily="34" charset="0"/>
                          <a:cs typeface="Times New Roman" panose="02020603050405020304" pitchFamily="18" charset="0"/>
                        </a:rPr>
                        <m:t>.</m:t>
                      </m:r>
                      <m:r>
                        <a:rPr lang="en-US" sz="1700" i="0">
                          <a:latin typeface="Cambria Math" panose="02040503050406030204" pitchFamily="18" charset="0"/>
                          <a:ea typeface="Calibri" panose="020F0502020204030204" pitchFamily="34" charset="0"/>
                          <a:cs typeface="Times New Roman" panose="02020603050405020304" pitchFamily="18" charset="0"/>
                        </a:rPr>
                        <m:t>5</m:t>
                      </m:r>
                      <m:r>
                        <a:rPr lang="en-US" sz="1700" b="0" i="0" smtClean="0">
                          <a:latin typeface="Cambria Math" panose="02040503050406030204" pitchFamily="18" charset="0"/>
                          <a:ea typeface="Cambria Math" panose="02040503050406030204" pitchFamily="18" charset="0"/>
                          <a:cs typeface="Times New Roman" panose="02020603050405020304" pitchFamily="18" charset="0"/>
                        </a:rPr>
                        <m:t>=14,5</m:t>
                      </m:r>
                      <m:r>
                        <a:rPr lang="nl-NL" sz="1700" i="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a:p>
                <a:pPr lvl="0" algn="just">
                  <a:lnSpc>
                    <a:spcPct val="155000"/>
                  </a:lnSpc>
                  <a:defRPr/>
                </a:pPr>
                <a:r>
                  <a:rPr lang="vi-VN" sz="1600">
                    <a:latin typeface="Arial" panose="020B0604020202020204" pitchFamily="34" charset="0"/>
                  </a:rPr>
                  <a:t>Vậy khoảng tứ phân vị của mẫu số liệu ghép nhóm là:</a:t>
                </a:r>
                <a:r>
                  <a:rPr lang="en-US" sz="1600">
                    <a:latin typeface="Arial" panose="020B0604020202020204" pitchFamily="34" charset="0"/>
                  </a:rPr>
                  <a:t> </a:t>
                </a:r>
              </a:p>
              <a:p>
                <a:pPr lvl="0" algn="just">
                  <a:lnSpc>
                    <a:spcPct val="155000"/>
                  </a:lnSpc>
                  <a:defRPr/>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600" i="0">
                              <a:latin typeface="Cambria Math" panose="02040503050406030204" pitchFamily="18" charset="0"/>
                              <a:ea typeface="Times New Roman" panose="02020603050405020304" pitchFamily="18" charset="0"/>
                              <a:cs typeface="Times New Roman" panose="02020603050405020304" pitchFamily="18" charset="0"/>
                            </a:rPr>
                            <m:t>Δ</m:t>
                          </m:r>
                        </m:e>
                        <m:sub>
                          <m:r>
                            <m:rPr>
                              <m:sty m:val="p"/>
                            </m:rPr>
                            <a:rPr lang="en-US" sz="1600" i="0">
                              <a:latin typeface="Cambria Math" panose="02040503050406030204" pitchFamily="18" charset="0"/>
                              <a:ea typeface="Times New Roman" panose="02020603050405020304" pitchFamily="18" charset="0"/>
                              <a:cs typeface="Times New Roman" panose="02020603050405020304" pitchFamily="18" charset="0"/>
                            </a:rPr>
                            <m:t>Q</m:t>
                          </m:r>
                        </m:sub>
                      </m:sSub>
                      <m:r>
                        <a:rPr lang="nl-NL" sz="1600" i="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600" i="0">
                              <a:latin typeface="Cambria Math" panose="02040503050406030204" pitchFamily="18" charset="0"/>
                              <a:ea typeface="Times New Roman" panose="02020603050405020304" pitchFamily="18" charset="0"/>
                              <a:cs typeface="Times New Roman" panose="02020603050405020304" pitchFamily="18" charset="0"/>
                            </a:rPr>
                            <m:t>Q</m:t>
                          </m:r>
                        </m:e>
                        <m:sub>
                          <m:r>
                            <a:rPr lang="nl-NL" sz="1600" i="0">
                              <a:latin typeface="Cambria Math" panose="02040503050406030204" pitchFamily="18" charset="0"/>
                              <a:ea typeface="Times New Roman" panose="02020603050405020304" pitchFamily="18" charset="0"/>
                              <a:cs typeface="Times New Roman" panose="02020603050405020304" pitchFamily="18" charset="0"/>
                            </a:rPr>
                            <m:t>3</m:t>
                          </m:r>
                        </m:sub>
                      </m:sSub>
                      <m:r>
                        <a:rPr lang="nl-NL" sz="1600" i="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600" i="0">
                              <a:latin typeface="Cambria Math" panose="02040503050406030204" pitchFamily="18" charset="0"/>
                              <a:ea typeface="Times New Roman" panose="02020603050405020304" pitchFamily="18" charset="0"/>
                              <a:cs typeface="Times New Roman" panose="02020603050405020304" pitchFamily="18" charset="0"/>
                            </a:rPr>
                            <m:t>Q</m:t>
                          </m:r>
                        </m:e>
                        <m:sub>
                          <m:r>
                            <a:rPr lang="nl-NL" sz="1600" i="0">
                              <a:latin typeface="Cambria Math" panose="02040503050406030204" pitchFamily="18" charset="0"/>
                              <a:ea typeface="Times New Roman" panose="02020603050405020304" pitchFamily="18" charset="0"/>
                              <a:cs typeface="Times New Roman" panose="02020603050405020304" pitchFamily="18" charset="0"/>
                            </a:rPr>
                            <m:t>1</m:t>
                          </m:r>
                        </m:sub>
                      </m:sSub>
                      <m:r>
                        <a:rPr lang="nl-NL" sz="1600" i="0" smtClean="0">
                          <a:latin typeface="Cambria Math" panose="02040503050406030204" pitchFamily="18" charset="0"/>
                          <a:ea typeface="Cambria Math" panose="02040503050406030204" pitchFamily="18" charset="0"/>
                          <a:cs typeface="Times New Roman" panose="02020603050405020304" pitchFamily="18" charset="0"/>
                        </a:rPr>
                        <m:t>≈</m:t>
                      </m:r>
                      <m:r>
                        <a:rPr lang="en-US" sz="1600" b="0" i="0" smtClean="0">
                          <a:latin typeface="Cambria Math" panose="02040503050406030204" pitchFamily="18" charset="0"/>
                          <a:ea typeface="Cambria Math" panose="02040503050406030204" pitchFamily="18" charset="0"/>
                          <a:cs typeface="Times New Roman" panose="02020603050405020304" pitchFamily="18" charset="0"/>
                        </a:rPr>
                        <m:t>14,5−7,71=6,79.</m:t>
                      </m:r>
                    </m:oMath>
                  </m:oMathPara>
                </a14:m>
                <a:endParaRPr lang="vi-VN" sz="1600">
                  <a:latin typeface="Arial" panose="020B0604020202020204" pitchFamily="34" charset="0"/>
                </a:endParaRPr>
              </a:p>
              <a:p>
                <a:pPr algn="just">
                  <a:lnSpc>
                    <a:spcPct val="155000"/>
                  </a:lnSpc>
                  <a:defRPr/>
                </a:pPr>
                <a:r>
                  <a:rPr lang="vi-VN" sz="1600">
                    <a:latin typeface="Arial" panose="020B0604020202020204" pitchFamily="34" charset="0"/>
                  </a:rPr>
                  <a:t>b) Do </a:t>
                </a:r>
                <a14:m>
                  <m:oMath xmlns:m="http://schemas.openxmlformats.org/officeDocument/2006/math">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600" i="0">
                            <a:latin typeface="Cambria Math" panose="02040503050406030204" pitchFamily="18" charset="0"/>
                            <a:ea typeface="Times New Roman" panose="02020603050405020304" pitchFamily="18" charset="0"/>
                            <a:cs typeface="Times New Roman" panose="02020603050405020304" pitchFamily="18" charset="0"/>
                          </a:rPr>
                          <m:t>Δ</m:t>
                        </m:r>
                      </m:e>
                      <m:sub>
                        <m:r>
                          <m:rPr>
                            <m:sty m:val="p"/>
                          </m:rPr>
                          <a:rPr lang="en-US" sz="1600" i="0">
                            <a:latin typeface="Cambria Math" panose="02040503050406030204" pitchFamily="18" charset="0"/>
                            <a:ea typeface="Times New Roman" panose="02020603050405020304" pitchFamily="18" charset="0"/>
                            <a:cs typeface="Times New Roman" panose="02020603050405020304" pitchFamily="18" charset="0"/>
                          </a:rPr>
                          <m:t>Q</m:t>
                        </m:r>
                      </m:sub>
                    </m:sSub>
                    <m:r>
                      <a:rPr lang="en-US" sz="1600" i="1">
                        <a:latin typeface="Cambria Math" panose="02040503050406030204" pitchFamily="18" charset="0"/>
                        <a:ea typeface="Cambria Math" panose="02040503050406030204" pitchFamily="18" charset="0"/>
                        <a:cs typeface="Times New Roman" panose="02020603050405020304" pitchFamily="18" charset="0"/>
                      </a:rPr>
                      <m:t>=6,79</m:t>
                    </m:r>
                    <m:r>
                      <a:rPr lang="en-US" sz="1600" b="0" i="1" smtClean="0">
                        <a:latin typeface="Cambria Math" panose="02040503050406030204" pitchFamily="18" charset="0"/>
                        <a:ea typeface="Cambria Math" panose="02040503050406030204" pitchFamily="18" charset="0"/>
                        <a:cs typeface="Times New Roman" panose="02020603050405020304" pitchFamily="18" charset="0"/>
                      </a:rPr>
                      <m:t>&lt;9,23</m:t>
                    </m:r>
                  </m:oMath>
                </a14:m>
                <a:r>
                  <a:rPr lang="en-US" sz="1600">
                    <a:latin typeface="Arial" panose="020B0604020202020204" pitchFamily="34" charset="0"/>
                  </a:rPr>
                  <a:t> </a:t>
                </a:r>
                <a:r>
                  <a:rPr lang="vi-VN" sz="1600">
                    <a:latin typeface="Arial" panose="020B0604020202020204" pitchFamily="34" charset="0"/>
                  </a:rPr>
                  <a:t>nên thời gian chờ của bệnh nhân tại phòng khám Y phân tán hơn thời gian chờ của bệnh nhân tại phòng khám X.</a:t>
                </a:r>
              </a:p>
            </p:txBody>
          </p:sp>
        </mc:Choice>
        <mc:Fallback xmlns="">
          <p:sp>
            <p:nvSpPr>
              <p:cNvPr id="3" name="Rectangle 2"/>
              <p:cNvSpPr>
                <a:spLocks noRot="1" noChangeAspect="1" noMove="1" noResize="1" noEditPoints="1" noAdjustHandles="1" noChangeArrowheads="1" noChangeShapeType="1" noTextEdit="1"/>
              </p:cNvSpPr>
              <p:nvPr/>
            </p:nvSpPr>
            <p:spPr>
              <a:xfrm>
                <a:off x="737896" y="1086601"/>
                <a:ext cx="7676150" cy="3480183"/>
              </a:xfrm>
              <a:prstGeom prst="rect">
                <a:avLst/>
              </a:prstGeom>
              <a:blipFill>
                <a:blip r:embed="rId5"/>
                <a:stretch>
                  <a:fillRect l="-397" r="-477"/>
                </a:stretch>
              </a:blipFill>
            </p:spPr>
            <p:txBody>
              <a:bodyPr/>
              <a:lstStyle/>
              <a:p>
                <a:r>
                  <a:rPr lang="en-US">
                    <a:noFill/>
                  </a:rPr>
                  <a:t> </a:t>
                </a:r>
              </a:p>
            </p:txBody>
          </p:sp>
        </mc:Fallback>
      </mc:AlternateContent>
    </p:spTree>
    <p:extLst>
      <p:ext uri="{BB962C8B-B14F-4D97-AF65-F5344CB8AC3E}">
        <p14:creationId xmlns:p14="http://schemas.microsoft.com/office/powerpoint/2010/main" val="94155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grpSp>
        <p:nvGrpSpPr>
          <p:cNvPr id="3" name="Group 2"/>
          <p:cNvGrpSpPr/>
          <p:nvPr/>
        </p:nvGrpSpPr>
        <p:grpSpPr>
          <a:xfrm>
            <a:off x="532739" y="344777"/>
            <a:ext cx="8098400" cy="828688"/>
            <a:chOff x="540690" y="353090"/>
            <a:chExt cx="8098400" cy="828688"/>
          </a:xfrm>
        </p:grpSpPr>
        <p:sp>
          <p:nvSpPr>
            <p:cNvPr id="11" name="Rounded Rectangle 10"/>
            <p:cNvSpPr/>
            <p:nvPr/>
          </p:nvSpPr>
          <p:spPr>
            <a:xfrm>
              <a:off x="540690" y="482737"/>
              <a:ext cx="2091193" cy="63377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Luyện tập 2</a:t>
              </a:r>
            </a:p>
          </p:txBody>
        </p:sp>
        <p:sp>
          <p:nvSpPr>
            <p:cNvPr id="13" name="Rectangle 12"/>
            <p:cNvSpPr/>
            <p:nvPr/>
          </p:nvSpPr>
          <p:spPr>
            <a:xfrm>
              <a:off x="2818736" y="353090"/>
              <a:ext cx="5820354" cy="828688"/>
            </a:xfrm>
            <a:prstGeom prst="rect">
              <a:avLst/>
            </a:prstGeom>
          </p:spPr>
          <p:txBody>
            <a:bodyPr wrap="square">
              <a:spAutoFit/>
            </a:bodyPr>
            <a:lstStyle/>
            <a:p>
              <a:pPr lvl="0" algn="just">
                <a:lnSpc>
                  <a:spcPct val="150000"/>
                </a:lnSpc>
              </a:pPr>
              <a:r>
                <a:rPr lang="vi-VN" sz="1700">
                  <a:ea typeface="PMingLiU"/>
                  <a:cs typeface="Times New Roman" panose="02020603050405020304" pitchFamily="18" charset="0"/>
                </a:rPr>
                <a:t>Một người ghi lại thời gian đàm thoại của một số cuộc gọi cho kết quả như bảng sau:</a:t>
              </a:r>
              <a:endParaRPr kumimoji="0" lang="en-US" sz="1700" b="0" i="0" u="none" strike="noStrike" kern="0" cap="none" spc="0" normalizeH="0" baseline="0" noProof="0">
                <a:ln>
                  <a:noFill/>
                </a:ln>
                <a:solidFill>
                  <a:srgbClr val="000000"/>
                </a:solidFill>
                <a:effectLst/>
                <a:uLnTx/>
                <a:uFillTx/>
                <a:latin typeface="Arial"/>
                <a:ea typeface="PMingLiU"/>
                <a:cs typeface="Times New Roman" panose="02020603050405020304" pitchFamily="18" charset="0"/>
                <a:sym typeface="Arial"/>
              </a:endParaRPr>
            </a:p>
          </p:txBody>
        </p:sp>
      </p:grpSp>
      <p:sp>
        <p:nvSpPr>
          <p:cNvPr id="7" name="Rectangle 6"/>
          <p:cNvSpPr/>
          <p:nvPr/>
        </p:nvSpPr>
        <p:spPr>
          <a:xfrm>
            <a:off x="2810785" y="4436637"/>
            <a:ext cx="5820354" cy="353943"/>
          </a:xfrm>
          <a:prstGeom prst="rect">
            <a:avLst/>
          </a:prstGeom>
        </p:spPr>
        <p:txBody>
          <a:bodyPr wrap="square">
            <a:spAutoFit/>
          </a:bodyPr>
          <a:lstStyle/>
          <a:p>
            <a:pPr lvl="0" algn="just"/>
            <a:r>
              <a:rPr lang="en-US" sz="1700">
                <a:ea typeface="Arial" panose="020B0604020202020204" pitchFamily="34" charset="0"/>
                <a:cs typeface="Times New Roman" panose="02020603050405020304" pitchFamily="18" charset="0"/>
              </a:rPr>
              <a:t>Tính khoảng tứ phân vị của mẫu số liệu ghép nhóm trên.</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959837913"/>
                  </p:ext>
                </p:extLst>
              </p:nvPr>
            </p:nvGraphicFramePr>
            <p:xfrm>
              <a:off x="2935808" y="1415644"/>
              <a:ext cx="3673193" cy="2794716"/>
            </p:xfrm>
            <a:graphic>
              <a:graphicData uri="http://schemas.openxmlformats.org/drawingml/2006/table">
                <a:tbl>
                  <a:tblPr firstRow="1" firstCol="1" bandRow="1">
                    <a:tableStyleId>{EA32DCED-1590-4154-9D4A-24ECD52398CE}</a:tableStyleId>
                  </a:tblPr>
                  <a:tblGrid>
                    <a:gridCol w="2235652">
                      <a:extLst>
                        <a:ext uri="{9D8B030D-6E8A-4147-A177-3AD203B41FA5}">
                          <a16:colId xmlns:a16="http://schemas.microsoft.com/office/drawing/2014/main" val="882967318"/>
                        </a:ext>
                      </a:extLst>
                    </a:gridCol>
                    <a:gridCol w="1437541">
                      <a:extLst>
                        <a:ext uri="{9D8B030D-6E8A-4147-A177-3AD203B41FA5}">
                          <a16:colId xmlns:a16="http://schemas.microsoft.com/office/drawing/2014/main" val="4018060663"/>
                        </a:ext>
                      </a:extLst>
                    </a:gridCol>
                  </a:tblGrid>
                  <a:tr h="430606">
                    <a:tc>
                      <a:txBody>
                        <a:bodyPr/>
                        <a:lstStyle/>
                        <a:p>
                          <a:pPr algn="ctr">
                            <a:lnSpc>
                              <a:spcPct val="150000"/>
                            </a:lnSpc>
                            <a:spcBef>
                              <a:spcPts val="300"/>
                            </a:spcBef>
                            <a:spcAft>
                              <a:spcPts val="300"/>
                            </a:spcAft>
                          </a:pPr>
                          <a:r>
                            <a:rPr lang="en-US" sz="1700">
                              <a:effectLst/>
                            </a:rPr>
                            <a:t>Thời gian </a:t>
                          </a:r>
                          <a14:m>
                            <m:oMath xmlns:m="http://schemas.openxmlformats.org/officeDocument/2006/math">
                              <m:r>
                                <a:rPr lang="en-US" sz="1700" i="1" smtClean="0">
                                  <a:effectLst/>
                                  <a:latin typeface="Cambria Math" panose="02040503050406030204" pitchFamily="18" charset="0"/>
                                </a:rPr>
                                <m:t>𝑡</m:t>
                              </m:r>
                            </m:oMath>
                          </a14:m>
                          <a:r>
                            <a:rPr lang="en-US" sz="1700">
                              <a:effectLst/>
                            </a:rPr>
                            <a:t> (phút)</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US" sz="1700">
                              <a:effectLst/>
                            </a:rPr>
                            <a:t>Số cuộc gọi</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0203104"/>
                      </a:ext>
                    </a:extLst>
                  </a:tr>
                  <a:tr h="472822">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a:effectLst/>
                                    <a:latin typeface="Cambria Math" panose="02040503050406030204" pitchFamily="18" charset="0"/>
                                  </a:rPr>
                                  <m:t>0≤</m:t>
                                </m:r>
                                <m:r>
                                  <a:rPr lang="en-US" sz="1700">
                                    <a:effectLst/>
                                    <a:latin typeface="Cambria Math" panose="02040503050406030204" pitchFamily="18" charset="0"/>
                                  </a:rPr>
                                  <m:t>𝑡</m:t>
                                </m:r>
                                <m:r>
                                  <a:rPr lang="en-US" sz="1700">
                                    <a:effectLst/>
                                    <a:latin typeface="Cambria Math" panose="02040503050406030204" pitchFamily="18" charset="0"/>
                                  </a:rPr>
                                  <m:t>&lt;1</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i="1" smtClean="0">
                                    <a:effectLst/>
                                    <a:latin typeface="Cambria Math" panose="02040503050406030204" pitchFamily="18" charset="0"/>
                                  </a:rPr>
                                  <m:t>8</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8793854"/>
                      </a:ext>
                    </a:extLst>
                  </a:tr>
                  <a:tr h="472822">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a:effectLst/>
                                    <a:latin typeface="Cambria Math" panose="02040503050406030204" pitchFamily="18" charset="0"/>
                                  </a:rPr>
                                  <m:t>1≤</m:t>
                                </m:r>
                                <m:r>
                                  <a:rPr lang="en-US" sz="1700">
                                    <a:effectLst/>
                                    <a:latin typeface="Cambria Math" panose="02040503050406030204" pitchFamily="18" charset="0"/>
                                  </a:rPr>
                                  <m:t>𝑡</m:t>
                                </m:r>
                                <m:r>
                                  <a:rPr lang="en-US" sz="1700">
                                    <a:effectLst/>
                                    <a:latin typeface="Cambria Math" panose="02040503050406030204" pitchFamily="18" charset="0"/>
                                  </a:rPr>
                                  <m:t>&lt;2</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i="1" smtClean="0">
                                    <a:effectLst/>
                                    <a:latin typeface="Cambria Math" panose="02040503050406030204" pitchFamily="18" charset="0"/>
                                  </a:rPr>
                                  <m:t>17</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3531234"/>
                      </a:ext>
                    </a:extLst>
                  </a:tr>
                  <a:tr h="472822">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a:effectLst/>
                                    <a:latin typeface="Cambria Math" panose="02040503050406030204" pitchFamily="18" charset="0"/>
                                  </a:rPr>
                                  <m:t>2≤</m:t>
                                </m:r>
                                <m:r>
                                  <a:rPr lang="en-US" sz="1700">
                                    <a:effectLst/>
                                    <a:latin typeface="Cambria Math" panose="02040503050406030204" pitchFamily="18" charset="0"/>
                                  </a:rPr>
                                  <m:t>𝑡</m:t>
                                </m:r>
                                <m:r>
                                  <a:rPr lang="en-US" sz="1700">
                                    <a:effectLst/>
                                    <a:latin typeface="Cambria Math" panose="02040503050406030204" pitchFamily="18" charset="0"/>
                                  </a:rPr>
                                  <m:t>&lt;3</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i="1" smtClean="0">
                                    <a:effectLst/>
                                    <a:latin typeface="Cambria Math" panose="02040503050406030204" pitchFamily="18" charset="0"/>
                                  </a:rPr>
                                  <m:t>25</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9571654"/>
                      </a:ext>
                    </a:extLst>
                  </a:tr>
                  <a:tr h="472822">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a:effectLst/>
                                    <a:latin typeface="Cambria Math" panose="02040503050406030204" pitchFamily="18" charset="0"/>
                                  </a:rPr>
                                  <m:t>3≤</m:t>
                                </m:r>
                                <m:r>
                                  <a:rPr lang="en-US" sz="1700">
                                    <a:effectLst/>
                                    <a:latin typeface="Cambria Math" panose="02040503050406030204" pitchFamily="18" charset="0"/>
                                  </a:rPr>
                                  <m:t>𝑡</m:t>
                                </m:r>
                                <m:r>
                                  <a:rPr lang="en-US" sz="1700">
                                    <a:effectLst/>
                                    <a:latin typeface="Cambria Math" panose="02040503050406030204" pitchFamily="18" charset="0"/>
                                  </a:rPr>
                                  <m:t>&lt;4</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i="1" smtClean="0">
                                    <a:effectLst/>
                                    <a:latin typeface="Cambria Math" panose="02040503050406030204" pitchFamily="18" charset="0"/>
                                  </a:rPr>
                                  <m:t>20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7541856"/>
                      </a:ext>
                    </a:extLst>
                  </a:tr>
                  <a:tr h="472822">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a:effectLst/>
                                    <a:latin typeface="Cambria Math" panose="02040503050406030204" pitchFamily="18" charset="0"/>
                                  </a:rPr>
                                  <m:t>4≤</m:t>
                                </m:r>
                                <m:r>
                                  <a:rPr lang="en-US" sz="1700">
                                    <a:effectLst/>
                                    <a:latin typeface="Cambria Math" panose="02040503050406030204" pitchFamily="18" charset="0"/>
                                  </a:rPr>
                                  <m:t>𝑡</m:t>
                                </m:r>
                                <m:r>
                                  <a:rPr lang="en-US" sz="1700">
                                    <a:effectLst/>
                                    <a:latin typeface="Cambria Math" panose="02040503050406030204" pitchFamily="18" charset="0"/>
                                  </a:rPr>
                                  <m:t>&lt;5</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700" i="1" smtClean="0">
                                    <a:effectLst/>
                                    <a:latin typeface="Cambria Math" panose="02040503050406030204" pitchFamily="18" charset="0"/>
                                  </a:rPr>
                                  <m:t>10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51378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959837913"/>
                  </p:ext>
                </p:extLst>
              </p:nvPr>
            </p:nvGraphicFramePr>
            <p:xfrm>
              <a:off x="2935808" y="1415644"/>
              <a:ext cx="3673193" cy="2794716"/>
            </p:xfrm>
            <a:graphic>
              <a:graphicData uri="http://schemas.openxmlformats.org/drawingml/2006/table">
                <a:tbl>
                  <a:tblPr firstRow="1" firstCol="1" bandRow="1">
                    <a:tableStyleId>{EA32DCED-1590-4154-9D4A-24ECD52398CE}</a:tableStyleId>
                  </a:tblPr>
                  <a:tblGrid>
                    <a:gridCol w="2235652">
                      <a:extLst>
                        <a:ext uri="{9D8B030D-6E8A-4147-A177-3AD203B41FA5}">
                          <a16:colId xmlns:a16="http://schemas.microsoft.com/office/drawing/2014/main" val="882967318"/>
                        </a:ext>
                      </a:extLst>
                    </a:gridCol>
                    <a:gridCol w="1437541">
                      <a:extLst>
                        <a:ext uri="{9D8B030D-6E8A-4147-A177-3AD203B41FA5}">
                          <a16:colId xmlns:a16="http://schemas.microsoft.com/office/drawing/2014/main" val="4018060663"/>
                        </a:ext>
                      </a:extLst>
                    </a:gridCol>
                  </a:tblGrid>
                  <a:tr h="430606">
                    <a:tc>
                      <a:txBody>
                        <a:bodyPr/>
                        <a:lstStyle/>
                        <a:p>
                          <a:endParaRPr lang="en-US"/>
                        </a:p>
                      </a:txBody>
                      <a:tcPr marL="68580" marR="68580" marT="0" marB="0" anchor="ctr">
                        <a:blipFill>
                          <a:blip r:embed="rId3"/>
                          <a:stretch>
                            <a:fillRect l="-272" t="-1408" r="-64402" b="-549296"/>
                          </a:stretch>
                        </a:blipFill>
                      </a:tcPr>
                    </a:tc>
                    <a:tc>
                      <a:txBody>
                        <a:bodyPr/>
                        <a:lstStyle/>
                        <a:p>
                          <a:pPr algn="ctr">
                            <a:lnSpc>
                              <a:spcPct val="150000"/>
                            </a:lnSpc>
                            <a:spcBef>
                              <a:spcPts val="300"/>
                            </a:spcBef>
                            <a:spcAft>
                              <a:spcPts val="300"/>
                            </a:spcAft>
                          </a:pPr>
                          <a:r>
                            <a:rPr lang="en-US" sz="1700">
                              <a:effectLst/>
                            </a:rPr>
                            <a:t>Số cuộc gọi</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0203104"/>
                      </a:ext>
                    </a:extLst>
                  </a:tr>
                  <a:tr h="472822">
                    <a:tc>
                      <a:txBody>
                        <a:bodyPr/>
                        <a:lstStyle/>
                        <a:p>
                          <a:endParaRPr lang="en-US"/>
                        </a:p>
                      </a:txBody>
                      <a:tcPr marL="68580" marR="68580" marT="0" marB="0" anchor="ctr">
                        <a:blipFill>
                          <a:blip r:embed="rId3"/>
                          <a:stretch>
                            <a:fillRect l="-272" t="-93506" r="-64402" b="-406494"/>
                          </a:stretch>
                        </a:blipFill>
                      </a:tcPr>
                    </a:tc>
                    <a:tc>
                      <a:txBody>
                        <a:bodyPr/>
                        <a:lstStyle/>
                        <a:p>
                          <a:endParaRPr lang="en-US"/>
                        </a:p>
                      </a:txBody>
                      <a:tcPr marL="68580" marR="68580" marT="0" marB="0" anchor="ctr">
                        <a:blipFill>
                          <a:blip r:embed="rId3"/>
                          <a:stretch>
                            <a:fillRect l="-156356" t="-93506" r="-424" b="-406494"/>
                          </a:stretch>
                        </a:blipFill>
                      </a:tcPr>
                    </a:tc>
                    <a:extLst>
                      <a:ext uri="{0D108BD9-81ED-4DB2-BD59-A6C34878D82A}">
                        <a16:rowId xmlns:a16="http://schemas.microsoft.com/office/drawing/2014/main" val="3308793854"/>
                      </a:ext>
                    </a:extLst>
                  </a:tr>
                  <a:tr h="472822">
                    <a:tc>
                      <a:txBody>
                        <a:bodyPr/>
                        <a:lstStyle/>
                        <a:p>
                          <a:endParaRPr lang="en-US"/>
                        </a:p>
                      </a:txBody>
                      <a:tcPr marL="68580" marR="68580" marT="0" marB="0" anchor="ctr">
                        <a:blipFill>
                          <a:blip r:embed="rId3"/>
                          <a:stretch>
                            <a:fillRect l="-272" t="-191026" r="-64402" b="-301282"/>
                          </a:stretch>
                        </a:blipFill>
                      </a:tcPr>
                    </a:tc>
                    <a:tc>
                      <a:txBody>
                        <a:bodyPr/>
                        <a:lstStyle/>
                        <a:p>
                          <a:endParaRPr lang="en-US"/>
                        </a:p>
                      </a:txBody>
                      <a:tcPr marL="68580" marR="68580" marT="0" marB="0" anchor="ctr">
                        <a:blipFill>
                          <a:blip r:embed="rId3"/>
                          <a:stretch>
                            <a:fillRect l="-156356" t="-191026" r="-424" b="-301282"/>
                          </a:stretch>
                        </a:blipFill>
                      </a:tcPr>
                    </a:tc>
                    <a:extLst>
                      <a:ext uri="{0D108BD9-81ED-4DB2-BD59-A6C34878D82A}">
                        <a16:rowId xmlns:a16="http://schemas.microsoft.com/office/drawing/2014/main" val="603531234"/>
                      </a:ext>
                    </a:extLst>
                  </a:tr>
                  <a:tr h="472822">
                    <a:tc>
                      <a:txBody>
                        <a:bodyPr/>
                        <a:lstStyle/>
                        <a:p>
                          <a:endParaRPr lang="en-US"/>
                        </a:p>
                      </a:txBody>
                      <a:tcPr marL="68580" marR="68580" marT="0" marB="0" anchor="ctr">
                        <a:blipFill>
                          <a:blip r:embed="rId3"/>
                          <a:stretch>
                            <a:fillRect l="-272" t="-291026" r="-64402" b="-201282"/>
                          </a:stretch>
                        </a:blipFill>
                      </a:tcPr>
                    </a:tc>
                    <a:tc>
                      <a:txBody>
                        <a:bodyPr/>
                        <a:lstStyle/>
                        <a:p>
                          <a:endParaRPr lang="en-US"/>
                        </a:p>
                      </a:txBody>
                      <a:tcPr marL="68580" marR="68580" marT="0" marB="0" anchor="ctr">
                        <a:blipFill>
                          <a:blip r:embed="rId3"/>
                          <a:stretch>
                            <a:fillRect l="-156356" t="-291026" r="-424" b="-201282"/>
                          </a:stretch>
                        </a:blipFill>
                      </a:tcPr>
                    </a:tc>
                    <a:extLst>
                      <a:ext uri="{0D108BD9-81ED-4DB2-BD59-A6C34878D82A}">
                        <a16:rowId xmlns:a16="http://schemas.microsoft.com/office/drawing/2014/main" val="599571654"/>
                      </a:ext>
                    </a:extLst>
                  </a:tr>
                  <a:tr h="472822">
                    <a:tc>
                      <a:txBody>
                        <a:bodyPr/>
                        <a:lstStyle/>
                        <a:p>
                          <a:endParaRPr lang="en-US"/>
                        </a:p>
                      </a:txBody>
                      <a:tcPr marL="68580" marR="68580" marT="0" marB="0" anchor="ctr">
                        <a:blipFill>
                          <a:blip r:embed="rId3"/>
                          <a:stretch>
                            <a:fillRect l="-272" t="-396104" r="-64402" b="-103896"/>
                          </a:stretch>
                        </a:blipFill>
                      </a:tcPr>
                    </a:tc>
                    <a:tc>
                      <a:txBody>
                        <a:bodyPr/>
                        <a:lstStyle/>
                        <a:p>
                          <a:endParaRPr lang="en-US"/>
                        </a:p>
                      </a:txBody>
                      <a:tcPr marL="68580" marR="68580" marT="0" marB="0" anchor="ctr">
                        <a:blipFill>
                          <a:blip r:embed="rId3"/>
                          <a:stretch>
                            <a:fillRect l="-156356" t="-396104" r="-424" b="-103896"/>
                          </a:stretch>
                        </a:blipFill>
                      </a:tcPr>
                    </a:tc>
                    <a:extLst>
                      <a:ext uri="{0D108BD9-81ED-4DB2-BD59-A6C34878D82A}">
                        <a16:rowId xmlns:a16="http://schemas.microsoft.com/office/drawing/2014/main" val="3877541856"/>
                      </a:ext>
                    </a:extLst>
                  </a:tr>
                  <a:tr h="472822">
                    <a:tc>
                      <a:txBody>
                        <a:bodyPr/>
                        <a:lstStyle/>
                        <a:p>
                          <a:endParaRPr lang="en-US"/>
                        </a:p>
                      </a:txBody>
                      <a:tcPr marL="68580" marR="68580" marT="0" marB="0" anchor="ctr">
                        <a:blipFill>
                          <a:blip r:embed="rId3"/>
                          <a:stretch>
                            <a:fillRect l="-272" t="-489744" r="-64402" b="-2564"/>
                          </a:stretch>
                        </a:blipFill>
                      </a:tcPr>
                    </a:tc>
                    <a:tc>
                      <a:txBody>
                        <a:bodyPr/>
                        <a:lstStyle/>
                        <a:p>
                          <a:endParaRPr lang="en-US"/>
                        </a:p>
                      </a:txBody>
                      <a:tcPr marL="68580" marR="68580" marT="0" marB="0" anchor="ctr">
                        <a:blipFill>
                          <a:blip r:embed="rId3"/>
                          <a:stretch>
                            <a:fillRect l="-156356" t="-489744" r="-424" b="-2564"/>
                          </a:stretch>
                        </a:blipFill>
                      </a:tcPr>
                    </a:tc>
                    <a:extLst>
                      <a:ext uri="{0D108BD9-81ED-4DB2-BD59-A6C34878D82A}">
                        <a16:rowId xmlns:a16="http://schemas.microsoft.com/office/drawing/2014/main" val="340513786"/>
                      </a:ext>
                    </a:extLst>
                  </a:tr>
                </a:tbl>
              </a:graphicData>
            </a:graphic>
          </p:graphicFrame>
        </mc:Fallback>
      </mc:AlternateContent>
      <p:pic>
        <p:nvPicPr>
          <p:cNvPr id="6" name="Picture 5"/>
          <p:cNvPicPr>
            <a:picLocks noChangeAspect="1"/>
          </p:cNvPicPr>
          <p:nvPr/>
        </p:nvPicPr>
        <p:blipFill>
          <a:blip r:embed="rId4"/>
          <a:stretch>
            <a:fillRect/>
          </a:stretch>
        </p:blipFill>
        <p:spPr>
          <a:xfrm>
            <a:off x="526631" y="3763201"/>
            <a:ext cx="963347" cy="961922"/>
          </a:xfrm>
          <a:prstGeom prst="rect">
            <a:avLst/>
          </a:prstGeom>
        </p:spPr>
      </p:pic>
    </p:spTree>
    <p:extLst>
      <p:ext uri="{BB962C8B-B14F-4D97-AF65-F5344CB8AC3E}">
        <p14:creationId xmlns:p14="http://schemas.microsoft.com/office/powerpoint/2010/main" val="29881751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6" name="Rectangle 15"/>
          <p:cNvSpPr/>
          <p:nvPr/>
        </p:nvSpPr>
        <p:spPr>
          <a:xfrm>
            <a:off x="4210846" y="538492"/>
            <a:ext cx="7143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0070C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83808" y="1043815"/>
                <a:ext cx="7768422" cy="3742050"/>
              </a:xfrm>
              <a:prstGeom prst="rect">
                <a:avLst/>
              </a:prstGeom>
            </p:spPr>
            <p:txBody>
              <a:bodyPr wrap="square">
                <a:spAutoFit/>
              </a:bodyPr>
              <a:lstStyle/>
              <a:p>
                <a:pPr algn="just">
                  <a:lnSpc>
                    <a:spcPct val="160000"/>
                  </a:lnSpc>
                </a:pPr>
                <a:r>
                  <a:rPr lang="nl-NL" sz="1700">
                    <a:latin typeface="+mj-lt"/>
                    <a:ea typeface="Calibri" panose="020F0502020204030204" pitchFamily="34" charset="0"/>
                    <a:cs typeface="Times New Roman" panose="02020603050405020304" pitchFamily="18" charset="0"/>
                  </a:rPr>
                  <a:t>Cỡ mẫu là </a:t>
                </a:r>
                <a14:m>
                  <m:oMath xmlns:m="http://schemas.openxmlformats.org/officeDocument/2006/math">
                    <m:r>
                      <a:rPr lang="nl-NL" sz="1700" i="1">
                        <a:effectLst/>
                        <a:latin typeface="Cambria Math" panose="02040503050406030204" pitchFamily="18" charset="0"/>
                        <a:ea typeface="Calibri" panose="020F0502020204030204" pitchFamily="34" charset="0"/>
                        <a:cs typeface="Times New Roman" panose="02020603050405020304" pitchFamily="18" charset="0"/>
                      </a:rPr>
                      <m:t>𝑛</m:t>
                    </m:r>
                    <m:r>
                      <a:rPr lang="nl-NL" sz="1700" i="1">
                        <a:effectLst/>
                        <a:latin typeface="Cambria Math" panose="02040503050406030204" pitchFamily="18" charset="0"/>
                        <a:ea typeface="Calibri" panose="020F0502020204030204" pitchFamily="34" charset="0"/>
                        <a:cs typeface="Times New Roman" panose="02020603050405020304" pitchFamily="18" charset="0"/>
                      </a:rPr>
                      <m:t>=8</m:t>
                    </m:r>
                    <m:r>
                      <a:rPr lang="nl-NL" sz="1700">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1700">
                    <a:effectLst/>
                    <a:latin typeface="+mj-lt"/>
                    <a:ea typeface="Calibri" panose="020F0502020204030204" pitchFamily="34" charset="0"/>
                    <a:cs typeface="Times New Roman" panose="02020603050405020304" pitchFamily="18" charset="0"/>
                  </a:rPr>
                  <a:t>. </a:t>
                </a:r>
              </a:p>
              <a:p>
                <a:pPr algn="just">
                  <a:lnSpc>
                    <a:spcPct val="160000"/>
                  </a:lnSpc>
                </a:pPr>
                <a:r>
                  <a:rPr lang="nl-NL" sz="1700">
                    <a:effectLst/>
                    <a:latin typeface="+mj-lt"/>
                    <a:ea typeface="Calibri" panose="020F0502020204030204" pitchFamily="34" charset="0"/>
                    <a:cs typeface="Times New Roman" panose="02020603050405020304" pitchFamily="18" charset="0"/>
                  </a:rPr>
                  <a:t>Gọi </a:t>
                </a:r>
                <a14:m>
                  <m:oMath xmlns:m="http://schemas.openxmlformats.org/officeDocument/2006/math">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7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17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17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7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1700" i="1">
                            <a:effectLst/>
                            <a:latin typeface="Cambria Math" panose="02040503050406030204" pitchFamily="18" charset="0"/>
                            <a:ea typeface="Calibri" panose="020F0502020204030204" pitchFamily="34" charset="0"/>
                            <a:cs typeface="Times New Roman" panose="02020603050405020304" pitchFamily="18" charset="0"/>
                          </a:rPr>
                          <m:t>80</m:t>
                        </m:r>
                      </m:sub>
                    </m:sSub>
                  </m:oMath>
                </a14:m>
                <a:r>
                  <a:rPr lang="nl-NL" sz="1700">
                    <a:effectLst/>
                    <a:latin typeface="+mj-lt"/>
                    <a:ea typeface="Calibri" panose="020F0502020204030204" pitchFamily="34" charset="0"/>
                    <a:cs typeface="Times New Roman" panose="02020603050405020304" pitchFamily="18" charset="0"/>
                  </a:rPr>
                  <a:t> là thời gian đàm thoại của </a:t>
                </a:r>
                <a14:m>
                  <m:oMath xmlns:m="http://schemas.openxmlformats.org/officeDocument/2006/math">
                    <m:r>
                      <a:rPr lang="nl-NL" sz="1700" i="1" smtClean="0">
                        <a:effectLst/>
                        <a:latin typeface="Cambria Math" panose="02040503050406030204" pitchFamily="18" charset="0"/>
                        <a:ea typeface="Calibri" panose="020F0502020204030204" pitchFamily="34" charset="0"/>
                        <a:cs typeface="Times New Roman" panose="02020603050405020304" pitchFamily="18" charset="0"/>
                      </a:rPr>
                      <m:t>80</m:t>
                    </m:r>
                  </m:oMath>
                </a14:m>
                <a:r>
                  <a:rPr lang="nl-NL" sz="1700">
                    <a:effectLst/>
                    <a:latin typeface="+mj-lt"/>
                    <a:ea typeface="Calibri" panose="020F0502020204030204" pitchFamily="34" charset="0"/>
                    <a:cs typeface="Times New Roman" panose="02020603050405020304" pitchFamily="18" charset="0"/>
                  </a:rPr>
                  <a:t> cuộc gọi được sắp xếp theo thứ tự tăng dần.</a:t>
                </a:r>
                <a:endParaRPr lang="en-US" sz="1700">
                  <a:effectLst/>
                  <a:latin typeface="+mj-lt"/>
                  <a:ea typeface="Arial" panose="020B0604020202020204" pitchFamily="34" charset="0"/>
                  <a:cs typeface="Times New Roman" panose="02020603050405020304" pitchFamily="18" charset="0"/>
                </a:endParaRPr>
              </a:p>
              <a:p>
                <a:pPr algn="just">
                  <a:lnSpc>
                    <a:spcPct val="160000"/>
                  </a:lnSpc>
                </a:pPr>
                <a14:m>
                  <m:oMathPara xmlns:m="http://schemas.openxmlformats.org/officeDocument/2006/math">
                    <m:oMathParaPr>
                      <m:jc m:val="left"/>
                    </m:oMathParaPr>
                    <m:oMath xmlns:m="http://schemas.openxmlformats.org/officeDocument/2006/math">
                      <m:r>
                        <m:rPr>
                          <m:nor/>
                        </m:rPr>
                        <a:rPr lang="nl-NL" sz="1700">
                          <a:ea typeface="Calibri" panose="020F0502020204030204" pitchFamily="34" charset="0"/>
                          <a:cs typeface="Times New Roman" panose="02020603050405020304" pitchFamily="18" charset="0"/>
                        </a:rPr>
                        <m:t>T</m:t>
                      </m:r>
                      <m:r>
                        <m:rPr>
                          <m:nor/>
                        </m:rPr>
                        <a:rPr lang="nl-NL" sz="1700">
                          <a:ea typeface="Calibri" panose="020F0502020204030204" pitchFamily="34" charset="0"/>
                          <a:cs typeface="Times New Roman" panose="02020603050405020304" pitchFamily="18" charset="0"/>
                        </a:rPr>
                        <m:t>ứ </m:t>
                      </m:r>
                      <m:r>
                        <m:rPr>
                          <m:nor/>
                        </m:rPr>
                        <a:rPr lang="nl-NL" sz="1700">
                          <a:ea typeface="Calibri" panose="020F0502020204030204" pitchFamily="34" charset="0"/>
                          <a:cs typeface="Times New Roman" panose="02020603050405020304" pitchFamily="18" charset="0"/>
                        </a:rPr>
                        <m:t>ph</m:t>
                      </m:r>
                      <m:r>
                        <m:rPr>
                          <m:nor/>
                        </m:rPr>
                        <a:rPr lang="nl-NL" sz="1700">
                          <a:ea typeface="Calibri" panose="020F0502020204030204" pitchFamily="34" charset="0"/>
                          <a:cs typeface="Times New Roman" panose="02020603050405020304" pitchFamily="18" charset="0"/>
                        </a:rPr>
                        <m:t>â</m:t>
                      </m:r>
                      <m:r>
                        <m:rPr>
                          <m:nor/>
                        </m:rPr>
                        <a:rPr lang="nl-NL" sz="1700">
                          <a:ea typeface="Calibri" panose="020F0502020204030204" pitchFamily="34" charset="0"/>
                          <a:cs typeface="Times New Roman" panose="02020603050405020304" pitchFamily="18" charset="0"/>
                        </a:rPr>
                        <m:t>n</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v</m:t>
                      </m:r>
                      <m:r>
                        <m:rPr>
                          <m:nor/>
                        </m:rPr>
                        <a:rPr lang="nl-NL" sz="1700">
                          <a:ea typeface="Calibri" panose="020F0502020204030204" pitchFamily="34" charset="0"/>
                          <a:cs typeface="Times New Roman" panose="02020603050405020304" pitchFamily="18" charset="0"/>
                        </a:rPr>
                        <m:t>ị </m:t>
                      </m:r>
                      <m:r>
                        <m:rPr>
                          <m:nor/>
                        </m:rPr>
                        <a:rPr lang="nl-NL" sz="1700">
                          <a:ea typeface="Calibri" panose="020F0502020204030204" pitchFamily="34" charset="0"/>
                          <a:cs typeface="Times New Roman" panose="02020603050405020304" pitchFamily="18" charset="0"/>
                        </a:rPr>
                        <m:t>th</m:t>
                      </m:r>
                      <m:r>
                        <m:rPr>
                          <m:nor/>
                        </m:rPr>
                        <a:rPr lang="nl-NL" sz="1700">
                          <a:ea typeface="Calibri" panose="020F0502020204030204" pitchFamily="34" charset="0"/>
                          <a:cs typeface="Times New Roman" panose="02020603050405020304" pitchFamily="18" charset="0"/>
                        </a:rPr>
                        <m:t>ứ </m:t>
                      </m:r>
                      <m:r>
                        <m:rPr>
                          <m:nor/>
                        </m:rPr>
                        <a:rPr lang="nl-NL" sz="1700">
                          <a:ea typeface="Calibri" panose="020F0502020204030204" pitchFamily="34" charset="0"/>
                          <a:cs typeface="Times New Roman" panose="02020603050405020304" pitchFamily="18" charset="0"/>
                        </a:rPr>
                        <m:t>nh</m:t>
                      </m:r>
                      <m:r>
                        <m:rPr>
                          <m:nor/>
                        </m:rPr>
                        <a:rPr lang="nl-NL" sz="1700">
                          <a:ea typeface="Calibri" panose="020F0502020204030204" pitchFamily="34" charset="0"/>
                          <a:cs typeface="Times New Roman" panose="02020603050405020304" pitchFamily="18" charset="0"/>
                        </a:rPr>
                        <m:t>ấ</m:t>
                      </m:r>
                      <m:r>
                        <m:rPr>
                          <m:nor/>
                        </m:rPr>
                        <a:rPr lang="nl-NL" sz="1700">
                          <a:ea typeface="Calibri" panose="020F0502020204030204" pitchFamily="34" charset="0"/>
                          <a:cs typeface="Times New Roman" panose="02020603050405020304" pitchFamily="18" charset="0"/>
                        </a:rPr>
                        <m:t>t</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c</m:t>
                      </m:r>
                      <m:r>
                        <m:rPr>
                          <m:nor/>
                        </m:rPr>
                        <a:rPr lang="nl-NL" sz="1700">
                          <a:ea typeface="Calibri" panose="020F0502020204030204" pitchFamily="34" charset="0"/>
                          <a:cs typeface="Times New Roman" panose="02020603050405020304" pitchFamily="18" charset="0"/>
                        </a:rPr>
                        <m:t>ủ</m:t>
                      </m:r>
                      <m:r>
                        <m:rPr>
                          <m:nor/>
                        </m:rPr>
                        <a:rPr lang="nl-NL" sz="1700">
                          <a:ea typeface="Calibri" panose="020F0502020204030204" pitchFamily="34" charset="0"/>
                          <a:cs typeface="Times New Roman" panose="02020603050405020304" pitchFamily="18" charset="0"/>
                        </a:rPr>
                        <m:t>a</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m</m:t>
                      </m:r>
                      <m:r>
                        <m:rPr>
                          <m:nor/>
                        </m:rPr>
                        <a:rPr lang="nl-NL" sz="1700">
                          <a:ea typeface="Calibri" panose="020F0502020204030204" pitchFamily="34" charset="0"/>
                          <a:cs typeface="Times New Roman" panose="02020603050405020304" pitchFamily="18" charset="0"/>
                        </a:rPr>
                        <m:t>ẫ</m:t>
                      </m:r>
                      <m:r>
                        <m:rPr>
                          <m:nor/>
                        </m:rPr>
                        <a:rPr lang="nl-NL" sz="1700">
                          <a:ea typeface="Calibri" panose="020F0502020204030204" pitchFamily="34" charset="0"/>
                          <a:cs typeface="Times New Roman" panose="02020603050405020304" pitchFamily="18" charset="0"/>
                        </a:rPr>
                        <m:t>u</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s</m:t>
                      </m:r>
                      <m:r>
                        <m:rPr>
                          <m:nor/>
                        </m:rPr>
                        <a:rPr lang="nl-NL" sz="1700">
                          <a:ea typeface="Calibri" panose="020F0502020204030204" pitchFamily="34" charset="0"/>
                          <a:cs typeface="Times New Roman" panose="02020603050405020304" pitchFamily="18" charset="0"/>
                        </a:rPr>
                        <m:t>ố </m:t>
                      </m:r>
                      <m:r>
                        <m:rPr>
                          <m:nor/>
                        </m:rPr>
                        <a:rPr lang="nl-NL" sz="1700">
                          <a:ea typeface="Calibri" panose="020F0502020204030204" pitchFamily="34" charset="0"/>
                          <a:cs typeface="Times New Roman" panose="02020603050405020304" pitchFamily="18" charset="0"/>
                        </a:rPr>
                        <m:t>li</m:t>
                      </m:r>
                      <m:r>
                        <m:rPr>
                          <m:nor/>
                        </m:rPr>
                        <a:rPr lang="nl-NL" sz="1700">
                          <a:ea typeface="Calibri" panose="020F0502020204030204" pitchFamily="34" charset="0"/>
                          <a:cs typeface="Times New Roman" panose="02020603050405020304" pitchFamily="18" charset="0"/>
                        </a:rPr>
                        <m:t>ệ</m:t>
                      </m:r>
                      <m:r>
                        <m:rPr>
                          <m:nor/>
                        </m:rPr>
                        <a:rPr lang="nl-NL" sz="1700">
                          <a:ea typeface="Calibri" panose="020F0502020204030204" pitchFamily="34" charset="0"/>
                          <a:cs typeface="Times New Roman" panose="02020603050405020304" pitchFamily="18" charset="0"/>
                        </a:rPr>
                        <m:t>u</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g</m:t>
                      </m:r>
                      <m:r>
                        <m:rPr>
                          <m:nor/>
                        </m:rPr>
                        <a:rPr lang="nl-NL" sz="1700">
                          <a:ea typeface="Calibri" panose="020F0502020204030204" pitchFamily="34" charset="0"/>
                          <a:cs typeface="Times New Roman" panose="02020603050405020304" pitchFamily="18" charset="0"/>
                        </a:rPr>
                        <m:t>ố</m:t>
                      </m:r>
                      <m:r>
                        <m:rPr>
                          <m:nor/>
                        </m:rPr>
                        <a:rPr lang="nl-NL" sz="1700">
                          <a:ea typeface="Calibri" panose="020F0502020204030204" pitchFamily="34" charset="0"/>
                          <a:cs typeface="Times New Roman" panose="02020603050405020304" pitchFamily="18" charset="0"/>
                        </a:rPr>
                        <m:t>c</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l</m:t>
                      </m:r>
                      <m:r>
                        <m:rPr>
                          <m:nor/>
                        </m:rPr>
                        <a:rPr lang="nl-NL"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7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1700" i="1">
                                  <a:effectLst/>
                                  <a:latin typeface="Cambria Math" panose="02040503050406030204" pitchFamily="18" charset="0"/>
                                  <a:ea typeface="Calibri" panose="020F0502020204030204" pitchFamily="34" charset="0"/>
                                  <a:cs typeface="Times New Roman" panose="02020603050405020304" pitchFamily="18" charset="0"/>
                                </a:rPr>
                                <m:t>20</m:t>
                              </m:r>
                            </m:sub>
                          </m:sSub>
                          <m:r>
                            <a:rPr lang="nl-NL" sz="17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7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1700" i="1">
                                  <a:effectLst/>
                                  <a:latin typeface="Cambria Math" panose="02040503050406030204" pitchFamily="18" charset="0"/>
                                  <a:ea typeface="Calibri" panose="020F0502020204030204" pitchFamily="34" charset="0"/>
                                  <a:cs typeface="Times New Roman" panose="02020603050405020304" pitchFamily="18" charset="0"/>
                                </a:rPr>
                                <m:t>21</m:t>
                              </m:r>
                            </m:sub>
                          </m:sSub>
                        </m:num>
                        <m:den>
                          <m:r>
                            <a:rPr lang="nl-NL" sz="1700" i="1">
                              <a:effectLst/>
                              <a:latin typeface="Cambria Math" panose="02040503050406030204" pitchFamily="18" charset="0"/>
                              <a:ea typeface="Calibri" panose="020F0502020204030204" pitchFamily="34" charset="0"/>
                              <a:cs typeface="Times New Roman" panose="02020603050405020304" pitchFamily="18" charset="0"/>
                            </a:rPr>
                            <m:t>2</m:t>
                          </m:r>
                        </m:den>
                      </m:f>
                      <m:r>
                        <m:rPr>
                          <m:nor/>
                        </m:rPr>
                        <a:rPr lang="en-US" sz="1700" b="0" i="0" smtClean="0">
                          <a:effectLst/>
                          <a:latin typeface="+mj-lt"/>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n</m:t>
                      </m:r>
                      <m:r>
                        <m:rPr>
                          <m:nor/>
                        </m:rPr>
                        <a:rPr lang="nl-NL" sz="1700">
                          <a:ea typeface="Calibri" panose="020F0502020204030204" pitchFamily="34" charset="0"/>
                          <a:cs typeface="Times New Roman" panose="02020603050405020304" pitchFamily="18" charset="0"/>
                        </a:rPr>
                        <m:t>ê</m:t>
                      </m:r>
                      <m:r>
                        <m:rPr>
                          <m:nor/>
                        </m:rPr>
                        <a:rPr lang="nl-NL" sz="1700">
                          <a:ea typeface="Calibri" panose="020F0502020204030204" pitchFamily="34" charset="0"/>
                          <a:cs typeface="Times New Roman" panose="02020603050405020304" pitchFamily="18" charset="0"/>
                        </a:rPr>
                        <m:t>n</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nh</m:t>
                      </m:r>
                      <m:r>
                        <m:rPr>
                          <m:nor/>
                        </m:rPr>
                        <a:rPr lang="nl-NL" sz="1700">
                          <a:ea typeface="Calibri" panose="020F0502020204030204" pitchFamily="34" charset="0"/>
                          <a:cs typeface="Times New Roman" panose="02020603050405020304" pitchFamily="18" charset="0"/>
                        </a:rPr>
                        <m:t>ó</m:t>
                      </m:r>
                      <m:r>
                        <m:rPr>
                          <m:nor/>
                        </m:rPr>
                        <a:rPr lang="nl-NL" sz="1700">
                          <a:ea typeface="Calibri" panose="020F0502020204030204" pitchFamily="34" charset="0"/>
                          <a:cs typeface="Times New Roman" panose="02020603050405020304" pitchFamily="18" charset="0"/>
                        </a:rPr>
                        <m:t>m</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ch</m:t>
                      </m:r>
                      <m:r>
                        <m:rPr>
                          <m:nor/>
                        </m:rPr>
                        <a:rPr lang="nl-NL" sz="1700">
                          <a:ea typeface="Calibri" panose="020F0502020204030204" pitchFamily="34" charset="0"/>
                          <a:cs typeface="Times New Roman" panose="02020603050405020304" pitchFamily="18" charset="0"/>
                        </a:rPr>
                        <m:t>ứ</m:t>
                      </m:r>
                      <m:r>
                        <m:rPr>
                          <m:nor/>
                        </m:rPr>
                        <a:rPr lang="nl-NL" sz="1700">
                          <a:ea typeface="Calibri" panose="020F0502020204030204" pitchFamily="34" charset="0"/>
                          <a:cs typeface="Times New Roman" panose="02020603050405020304" pitchFamily="18" charset="0"/>
                        </a:rPr>
                        <m:t>a</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t</m:t>
                      </m:r>
                      <m:r>
                        <m:rPr>
                          <m:nor/>
                        </m:rPr>
                        <a:rPr lang="nl-NL" sz="1700">
                          <a:ea typeface="Calibri" panose="020F0502020204030204" pitchFamily="34" charset="0"/>
                          <a:cs typeface="Times New Roman" panose="02020603050405020304" pitchFamily="18" charset="0"/>
                        </a:rPr>
                        <m:t>ứ </m:t>
                      </m:r>
                      <m:r>
                        <m:rPr>
                          <m:nor/>
                        </m:rPr>
                        <a:rPr lang="nl-NL" sz="1700">
                          <a:ea typeface="Calibri" panose="020F0502020204030204" pitchFamily="34" charset="0"/>
                          <a:cs typeface="Times New Roman" panose="02020603050405020304" pitchFamily="18" charset="0"/>
                        </a:rPr>
                        <m:t>ph</m:t>
                      </m:r>
                      <m:r>
                        <m:rPr>
                          <m:nor/>
                        </m:rPr>
                        <a:rPr lang="nl-NL" sz="1700">
                          <a:ea typeface="Calibri" panose="020F0502020204030204" pitchFamily="34" charset="0"/>
                          <a:cs typeface="Times New Roman" panose="02020603050405020304" pitchFamily="18" charset="0"/>
                        </a:rPr>
                        <m:t>â</m:t>
                      </m:r>
                      <m:r>
                        <m:rPr>
                          <m:nor/>
                        </m:rPr>
                        <a:rPr lang="nl-NL" sz="1700">
                          <a:ea typeface="Calibri" panose="020F0502020204030204" pitchFamily="34" charset="0"/>
                          <a:cs typeface="Times New Roman" panose="02020603050405020304" pitchFamily="18" charset="0"/>
                        </a:rPr>
                        <m:t>n</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v</m:t>
                      </m:r>
                      <m:r>
                        <m:rPr>
                          <m:nor/>
                        </m:rPr>
                        <a:rPr lang="nl-NL" sz="1700">
                          <a:ea typeface="Calibri" panose="020F0502020204030204" pitchFamily="34" charset="0"/>
                          <a:cs typeface="Times New Roman" panose="02020603050405020304" pitchFamily="18" charset="0"/>
                        </a:rPr>
                        <m:t>ị </m:t>
                      </m:r>
                      <m:r>
                        <m:rPr>
                          <m:nor/>
                        </m:rPr>
                        <a:rPr lang="nl-NL" sz="1700">
                          <a:ea typeface="Calibri" panose="020F0502020204030204" pitchFamily="34" charset="0"/>
                          <a:cs typeface="Times New Roman" panose="02020603050405020304" pitchFamily="18" charset="0"/>
                        </a:rPr>
                        <m:t>th</m:t>
                      </m:r>
                      <m:r>
                        <m:rPr>
                          <m:nor/>
                        </m:rPr>
                        <a:rPr lang="nl-NL" sz="1700">
                          <a:ea typeface="Calibri" panose="020F0502020204030204" pitchFamily="34" charset="0"/>
                          <a:cs typeface="Times New Roman" panose="02020603050405020304" pitchFamily="18" charset="0"/>
                        </a:rPr>
                        <m:t>ứ </m:t>
                      </m:r>
                      <m:r>
                        <m:rPr>
                          <m:nor/>
                        </m:rPr>
                        <a:rPr lang="nl-NL" sz="1700">
                          <a:ea typeface="Calibri" panose="020F0502020204030204" pitchFamily="34" charset="0"/>
                          <a:cs typeface="Times New Roman" panose="02020603050405020304" pitchFamily="18" charset="0"/>
                        </a:rPr>
                        <m:t>nh</m:t>
                      </m:r>
                      <m:r>
                        <m:rPr>
                          <m:nor/>
                        </m:rPr>
                        <a:rPr lang="nl-NL" sz="1700">
                          <a:ea typeface="Calibri" panose="020F0502020204030204" pitchFamily="34" charset="0"/>
                          <a:cs typeface="Times New Roman" panose="02020603050405020304" pitchFamily="18" charset="0"/>
                        </a:rPr>
                        <m:t>ấ</m:t>
                      </m:r>
                      <m:r>
                        <m:rPr>
                          <m:nor/>
                        </m:rPr>
                        <a:rPr lang="nl-NL" sz="1700">
                          <a:ea typeface="Calibri" panose="020F0502020204030204" pitchFamily="34" charset="0"/>
                          <a:cs typeface="Times New Roman" panose="02020603050405020304" pitchFamily="18" charset="0"/>
                        </a:rPr>
                        <m:t>t</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l</m:t>
                      </m:r>
                      <m:r>
                        <m:rPr>
                          <m:nor/>
                        </m:rPr>
                        <a:rPr lang="nl-NL" sz="1700">
                          <a:ea typeface="Calibri" panose="020F0502020204030204" pitchFamily="34" charset="0"/>
                          <a:cs typeface="Times New Roman" panose="02020603050405020304" pitchFamily="18" charset="0"/>
                        </a:rPr>
                        <m:t>à </m:t>
                      </m:r>
                      <m:r>
                        <m:rPr>
                          <m:nor/>
                        </m:rPr>
                        <a:rPr lang="nl-NL" sz="1700">
                          <a:ea typeface="Calibri" panose="020F0502020204030204" pitchFamily="34" charset="0"/>
                          <a:cs typeface="Times New Roman" panose="02020603050405020304" pitchFamily="18" charset="0"/>
                        </a:rPr>
                        <m:t>nh</m:t>
                      </m:r>
                      <m:r>
                        <m:rPr>
                          <m:nor/>
                        </m:rPr>
                        <a:rPr lang="nl-NL" sz="1700">
                          <a:ea typeface="Calibri" panose="020F0502020204030204" pitchFamily="34" charset="0"/>
                          <a:cs typeface="Times New Roman" panose="02020603050405020304" pitchFamily="18" charset="0"/>
                        </a:rPr>
                        <m:t>ó</m:t>
                      </m:r>
                      <m:r>
                        <m:rPr>
                          <m:nor/>
                        </m:rPr>
                        <a:rPr lang="nl-NL" sz="1700">
                          <a:ea typeface="Calibri" panose="020F0502020204030204" pitchFamily="34" charset="0"/>
                          <a:cs typeface="Times New Roman" panose="02020603050405020304" pitchFamily="18" charset="0"/>
                        </a:rPr>
                        <m:t>m</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nl-NL" sz="1700" i="1">
                          <a:latin typeface="Cambria Math" panose="02040503050406030204" pitchFamily="18" charset="0"/>
                          <a:ea typeface="Calibri" panose="020F0502020204030204" pitchFamily="34" charset="0"/>
                          <a:cs typeface="Times New Roman" panose="02020603050405020304" pitchFamily="18" charset="0"/>
                        </a:rPr>
                        <m:t>[1; 2)</m:t>
                      </m:r>
                      <m:r>
                        <m:rPr>
                          <m:nor/>
                        </m:rPr>
                        <a:rPr lang="en-US" sz="1700" b="0" i="0" smtClean="0">
                          <a:latin typeface="Cambria Math" panose="02040503050406030204" pitchFamily="18" charset="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v</m:t>
                      </m:r>
                      <m:r>
                        <m:rPr>
                          <m:nor/>
                        </m:rPr>
                        <a:rPr lang="nl-NL" sz="1700">
                          <a:ea typeface="Calibri" panose="020F0502020204030204" pitchFamily="34" charset="0"/>
                          <a:cs typeface="Times New Roman" panose="02020603050405020304" pitchFamily="18" charset="0"/>
                        </a:rPr>
                        <m:t>à </m:t>
                      </m:r>
                      <m:r>
                        <m:rPr>
                          <m:nor/>
                        </m:rPr>
                        <a:rPr lang="nl-NL" sz="1700">
                          <a:ea typeface="Calibri" panose="020F0502020204030204" pitchFamily="34" charset="0"/>
                          <a:cs typeface="Times New Roman" panose="02020603050405020304" pitchFamily="18" charset="0"/>
                        </a:rPr>
                        <m:t>ta</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c</m:t>
                      </m:r>
                      <m:r>
                        <m:rPr>
                          <m:nor/>
                        </m:rPr>
                        <a:rPr lang="nl-NL" sz="1700">
                          <a:ea typeface="Calibri" panose="020F0502020204030204" pitchFamily="34" charset="0"/>
                          <a:cs typeface="Times New Roman" panose="02020603050405020304" pitchFamily="18" charset="0"/>
                        </a:rPr>
                        <m:t>ó:</m:t>
                      </m:r>
                    </m:oMath>
                  </m:oMathPara>
                </a14:m>
                <a:endParaRPr lang="en-US" sz="1700">
                  <a:effectLst/>
                  <a:latin typeface="+mj-lt"/>
                  <a:ea typeface="Arial" panose="020B0604020202020204" pitchFamily="34" charset="0"/>
                  <a:cs typeface="Times New Roman" panose="02020603050405020304" pitchFamily="18" charset="0"/>
                </a:endParaRPr>
              </a:p>
              <a:p>
                <a:pPr algn="just">
                  <a:lnSpc>
                    <a:spcPct val="160000"/>
                  </a:lnSpc>
                </a:pPr>
                <a14:m>
                  <m:oMathPara xmlns:m="http://schemas.openxmlformats.org/officeDocument/2006/math">
                    <m:oMathParaPr>
                      <m:jc m:val="centerGroup"/>
                    </m:oMathParaPr>
                    <m:oMath xmlns:m="http://schemas.openxmlformats.org/officeDocument/2006/math">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700">
                              <a:effectLst/>
                              <a:latin typeface="Cambria Math" panose="02040503050406030204" pitchFamily="18" charset="0"/>
                              <a:ea typeface="Calibri" panose="020F0502020204030204" pitchFamily="34" charset="0"/>
                              <a:cs typeface="Times New Roman" panose="02020603050405020304" pitchFamily="18" charset="0"/>
                            </a:rPr>
                            <m:t>Q</m:t>
                          </m:r>
                        </m:e>
                        <m:sub>
                          <m:r>
                            <a:rPr lang="nl-NL" sz="1700">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1700">
                          <a:effectLst/>
                          <a:latin typeface="Cambria Math" panose="02040503050406030204" pitchFamily="18" charset="0"/>
                          <a:ea typeface="Calibri" panose="020F0502020204030204" pitchFamily="34" charset="0"/>
                          <a:cs typeface="Times New Roman" panose="02020603050405020304" pitchFamily="18" charset="0"/>
                        </a:rPr>
                        <m:t>=1+</m:t>
                      </m:r>
                      <m:d>
                        <m:dPr>
                          <m:begChr m:val="["/>
                          <m:end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700">
                                      <a:effectLst/>
                                      <a:latin typeface="Cambria Math" panose="02040503050406030204" pitchFamily="18" charset="0"/>
                                      <a:ea typeface="Calibri" panose="020F0502020204030204" pitchFamily="34" charset="0"/>
                                      <a:cs typeface="Times New Roman" panose="02020603050405020304" pitchFamily="18" charset="0"/>
                                    </a:rPr>
                                    <m:t>80</m:t>
                                  </m:r>
                                </m:num>
                                <m:den>
                                  <m:r>
                                    <a:rPr lang="nl-NL" sz="1700">
                                      <a:effectLst/>
                                      <a:latin typeface="Cambria Math" panose="02040503050406030204" pitchFamily="18" charset="0"/>
                                      <a:ea typeface="Calibri" panose="020F0502020204030204" pitchFamily="34" charset="0"/>
                                      <a:cs typeface="Times New Roman" panose="02020603050405020304" pitchFamily="18" charset="0"/>
                                    </a:rPr>
                                    <m:t>4</m:t>
                                  </m:r>
                                </m:den>
                              </m:f>
                              <m:r>
                                <a:rPr lang="nl-NL" sz="1700" i="1">
                                  <a:effectLst/>
                                  <a:latin typeface="Cambria Math" panose="02040503050406030204" pitchFamily="18" charset="0"/>
                                  <a:ea typeface="Calibri" panose="020F0502020204030204" pitchFamily="34" charset="0"/>
                                  <a:cs typeface="Times New Roman" panose="02020603050405020304" pitchFamily="18" charset="0"/>
                                </a:rPr>
                                <m:t>−</m:t>
                              </m:r>
                              <m:r>
                                <a:rPr lang="nl-NL" sz="1700">
                                  <a:effectLst/>
                                  <a:latin typeface="Cambria Math" panose="02040503050406030204" pitchFamily="18" charset="0"/>
                                  <a:ea typeface="Calibri" panose="020F0502020204030204" pitchFamily="34" charset="0"/>
                                  <a:cs typeface="Times New Roman" panose="02020603050405020304" pitchFamily="18" charset="0"/>
                                </a:rPr>
                                <m:t>8</m:t>
                              </m:r>
                            </m:num>
                            <m:den>
                              <m:r>
                                <a:rPr lang="nl-NL" sz="1700">
                                  <a:effectLst/>
                                  <a:latin typeface="Cambria Math" panose="02040503050406030204" pitchFamily="18" charset="0"/>
                                  <a:ea typeface="Calibri" panose="020F0502020204030204" pitchFamily="34" charset="0"/>
                                  <a:cs typeface="Times New Roman" panose="02020603050405020304" pitchFamily="18" charset="0"/>
                                </a:rPr>
                                <m:t>17</m:t>
                              </m:r>
                            </m:den>
                          </m:f>
                        </m:e>
                      </m:d>
                      <m:r>
                        <a:rPr lang="nl-NL" sz="1700">
                          <a:effectLst/>
                          <a:latin typeface="Cambria Math" panose="02040503050406030204" pitchFamily="18" charset="0"/>
                          <a:ea typeface="Calibri" panose="020F0502020204030204" pitchFamily="34" charset="0"/>
                          <a:cs typeface="Times New Roman" panose="02020603050405020304" pitchFamily="18" charset="0"/>
                        </a:rPr>
                        <m:t>.1≈1,7.</m:t>
                      </m:r>
                    </m:oMath>
                  </m:oMathPara>
                </a14:m>
                <a:endParaRPr lang="en-US" sz="1700">
                  <a:effectLst/>
                  <a:latin typeface="+mj-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3808" y="1043815"/>
                <a:ext cx="7768422" cy="3742050"/>
              </a:xfrm>
              <a:prstGeom prst="rect">
                <a:avLst/>
              </a:prstGeom>
              <a:blipFill>
                <a:blip r:embed="rId3"/>
                <a:stretch>
                  <a:fillRect l="-471" r="-471"/>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8230728" y="4304649"/>
            <a:ext cx="537285" cy="537285"/>
          </a:xfrm>
          <a:prstGeom prst="rect">
            <a:avLst/>
          </a:prstGeom>
        </p:spPr>
      </p:pic>
    </p:spTree>
    <p:extLst>
      <p:ext uri="{BB962C8B-B14F-4D97-AF65-F5344CB8AC3E}">
        <p14:creationId xmlns:p14="http://schemas.microsoft.com/office/powerpoint/2010/main" val="24108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83808" y="1059717"/>
                <a:ext cx="7768422" cy="2842958"/>
              </a:xfrm>
              <a:prstGeom prst="rect">
                <a:avLst/>
              </a:prstGeom>
            </p:spPr>
            <p:txBody>
              <a:bodyPr wrap="square">
                <a:spAutoFit/>
              </a:bodyPr>
              <a:lstStyle/>
              <a:p>
                <a:pPr lvl="0" algn="just">
                  <a:lnSpc>
                    <a:spcPct val="165000"/>
                  </a:lnSpc>
                </a:pPr>
                <a14:m>
                  <m:oMathPara xmlns:m="http://schemas.openxmlformats.org/officeDocument/2006/math">
                    <m:oMathParaPr>
                      <m:jc m:val="centerGroup"/>
                    </m:oMathParaPr>
                    <m:oMath xmlns:m="http://schemas.openxmlformats.org/officeDocument/2006/math">
                      <m:r>
                        <m:rPr>
                          <m:nor/>
                        </m:rPr>
                        <a:rPr lang="nl-NL" sz="1700">
                          <a:ea typeface="Calibri" panose="020F0502020204030204" pitchFamily="34" charset="0"/>
                          <a:cs typeface="Times New Roman" panose="02020603050405020304" pitchFamily="18" charset="0"/>
                        </a:rPr>
                        <m:t>T</m:t>
                      </m:r>
                      <m:r>
                        <m:rPr>
                          <m:nor/>
                        </m:rPr>
                        <a:rPr lang="nl-NL" sz="1700">
                          <a:ea typeface="Calibri" panose="020F0502020204030204" pitchFamily="34" charset="0"/>
                          <a:cs typeface="Times New Roman" panose="02020603050405020304" pitchFamily="18" charset="0"/>
                        </a:rPr>
                        <m:t>ứ </m:t>
                      </m:r>
                      <m:r>
                        <m:rPr>
                          <m:nor/>
                        </m:rPr>
                        <a:rPr lang="nl-NL" sz="1700">
                          <a:ea typeface="Calibri" panose="020F0502020204030204" pitchFamily="34" charset="0"/>
                          <a:cs typeface="Times New Roman" panose="02020603050405020304" pitchFamily="18" charset="0"/>
                        </a:rPr>
                        <m:t>ph</m:t>
                      </m:r>
                      <m:r>
                        <m:rPr>
                          <m:nor/>
                        </m:rPr>
                        <a:rPr lang="nl-NL" sz="1700">
                          <a:ea typeface="Calibri" panose="020F0502020204030204" pitchFamily="34" charset="0"/>
                          <a:cs typeface="Times New Roman" panose="02020603050405020304" pitchFamily="18" charset="0"/>
                        </a:rPr>
                        <m:t>â</m:t>
                      </m:r>
                      <m:r>
                        <m:rPr>
                          <m:nor/>
                        </m:rPr>
                        <a:rPr lang="nl-NL" sz="1700">
                          <a:ea typeface="Calibri" panose="020F0502020204030204" pitchFamily="34" charset="0"/>
                          <a:cs typeface="Times New Roman" panose="02020603050405020304" pitchFamily="18" charset="0"/>
                        </a:rPr>
                        <m:t>n</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v</m:t>
                      </m:r>
                      <m:r>
                        <m:rPr>
                          <m:nor/>
                        </m:rPr>
                        <a:rPr lang="nl-NL" sz="1700">
                          <a:ea typeface="Calibri" panose="020F0502020204030204" pitchFamily="34" charset="0"/>
                          <a:cs typeface="Times New Roman" panose="02020603050405020304" pitchFamily="18" charset="0"/>
                        </a:rPr>
                        <m:t>ị </m:t>
                      </m:r>
                      <m:r>
                        <m:rPr>
                          <m:nor/>
                        </m:rPr>
                        <a:rPr lang="nl-NL" sz="1700">
                          <a:ea typeface="Calibri" panose="020F0502020204030204" pitchFamily="34" charset="0"/>
                          <a:cs typeface="Times New Roman" panose="02020603050405020304" pitchFamily="18" charset="0"/>
                        </a:rPr>
                        <m:t>th</m:t>
                      </m:r>
                      <m:r>
                        <m:rPr>
                          <m:nor/>
                        </m:rPr>
                        <a:rPr lang="nl-NL" sz="1700">
                          <a:ea typeface="Calibri" panose="020F0502020204030204" pitchFamily="34" charset="0"/>
                          <a:cs typeface="Times New Roman" panose="02020603050405020304" pitchFamily="18" charset="0"/>
                        </a:rPr>
                        <m:t>ứ </m:t>
                      </m:r>
                      <m:r>
                        <m:rPr>
                          <m:nor/>
                        </m:rPr>
                        <a:rPr lang="nl-NL" sz="1700">
                          <a:ea typeface="Calibri" panose="020F0502020204030204" pitchFamily="34" charset="0"/>
                          <a:cs typeface="Times New Roman" panose="02020603050405020304" pitchFamily="18" charset="0"/>
                        </a:rPr>
                        <m:t>ba</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c</m:t>
                      </m:r>
                      <m:r>
                        <m:rPr>
                          <m:nor/>
                        </m:rPr>
                        <a:rPr lang="nl-NL" sz="1700">
                          <a:ea typeface="Calibri" panose="020F0502020204030204" pitchFamily="34" charset="0"/>
                          <a:cs typeface="Times New Roman" panose="02020603050405020304" pitchFamily="18" charset="0"/>
                        </a:rPr>
                        <m:t>ủ</m:t>
                      </m:r>
                      <m:r>
                        <m:rPr>
                          <m:nor/>
                        </m:rPr>
                        <a:rPr lang="nl-NL" sz="1700">
                          <a:ea typeface="Calibri" panose="020F0502020204030204" pitchFamily="34" charset="0"/>
                          <a:cs typeface="Times New Roman" panose="02020603050405020304" pitchFamily="18" charset="0"/>
                        </a:rPr>
                        <m:t>a</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m</m:t>
                      </m:r>
                      <m:r>
                        <m:rPr>
                          <m:nor/>
                        </m:rPr>
                        <a:rPr lang="nl-NL" sz="1700">
                          <a:ea typeface="Calibri" panose="020F0502020204030204" pitchFamily="34" charset="0"/>
                          <a:cs typeface="Times New Roman" panose="02020603050405020304" pitchFamily="18" charset="0"/>
                        </a:rPr>
                        <m:t>ẫ</m:t>
                      </m:r>
                      <m:r>
                        <m:rPr>
                          <m:nor/>
                        </m:rPr>
                        <a:rPr lang="nl-NL" sz="1700">
                          <a:ea typeface="Calibri" panose="020F0502020204030204" pitchFamily="34" charset="0"/>
                          <a:cs typeface="Times New Roman" panose="02020603050405020304" pitchFamily="18" charset="0"/>
                        </a:rPr>
                        <m:t>u</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s</m:t>
                      </m:r>
                      <m:r>
                        <m:rPr>
                          <m:nor/>
                        </m:rPr>
                        <a:rPr lang="nl-NL" sz="1700">
                          <a:ea typeface="Calibri" panose="020F0502020204030204" pitchFamily="34" charset="0"/>
                          <a:cs typeface="Times New Roman" panose="02020603050405020304" pitchFamily="18" charset="0"/>
                        </a:rPr>
                        <m:t>ố </m:t>
                      </m:r>
                      <m:r>
                        <m:rPr>
                          <m:nor/>
                        </m:rPr>
                        <a:rPr lang="nl-NL" sz="1700">
                          <a:ea typeface="Calibri" panose="020F0502020204030204" pitchFamily="34" charset="0"/>
                          <a:cs typeface="Times New Roman" panose="02020603050405020304" pitchFamily="18" charset="0"/>
                        </a:rPr>
                        <m:t>li</m:t>
                      </m:r>
                      <m:r>
                        <m:rPr>
                          <m:nor/>
                        </m:rPr>
                        <a:rPr lang="nl-NL" sz="1700">
                          <a:ea typeface="Calibri" panose="020F0502020204030204" pitchFamily="34" charset="0"/>
                          <a:cs typeface="Times New Roman" panose="02020603050405020304" pitchFamily="18" charset="0"/>
                        </a:rPr>
                        <m:t>ệ</m:t>
                      </m:r>
                      <m:r>
                        <m:rPr>
                          <m:nor/>
                        </m:rPr>
                        <a:rPr lang="nl-NL" sz="1700">
                          <a:ea typeface="Calibri" panose="020F0502020204030204" pitchFamily="34" charset="0"/>
                          <a:cs typeface="Times New Roman" panose="02020603050405020304" pitchFamily="18" charset="0"/>
                        </a:rPr>
                        <m:t>u</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g</m:t>
                      </m:r>
                      <m:r>
                        <m:rPr>
                          <m:nor/>
                        </m:rPr>
                        <a:rPr lang="nl-NL" sz="1700">
                          <a:ea typeface="Calibri" panose="020F0502020204030204" pitchFamily="34" charset="0"/>
                          <a:cs typeface="Times New Roman" panose="02020603050405020304" pitchFamily="18" charset="0"/>
                        </a:rPr>
                        <m:t>ố</m:t>
                      </m:r>
                      <m:r>
                        <m:rPr>
                          <m:nor/>
                        </m:rPr>
                        <a:rPr lang="nl-NL" sz="1700">
                          <a:ea typeface="Calibri" panose="020F0502020204030204" pitchFamily="34" charset="0"/>
                          <a:cs typeface="Times New Roman" panose="02020603050405020304" pitchFamily="18" charset="0"/>
                        </a:rPr>
                        <m:t>c</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l</m:t>
                      </m:r>
                      <m:r>
                        <m:rPr>
                          <m:nor/>
                        </m:rPr>
                        <a:rPr lang="nl-NL" sz="1700">
                          <a:ea typeface="Calibri" panose="020F0502020204030204" pitchFamily="34" charset="0"/>
                          <a:cs typeface="Times New Roman" panose="02020603050405020304" pitchFamily="18" charset="0"/>
                        </a:rPr>
                        <m:t>à </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a:rPr lang="nl-NL" sz="1700" i="1">
                                  <a:latin typeface="Cambria Math" panose="02040503050406030204" pitchFamily="18" charset="0"/>
                                  <a:ea typeface="Calibri" panose="020F0502020204030204" pitchFamily="34" charset="0"/>
                                  <a:cs typeface="Times New Roman" panose="02020603050405020304" pitchFamily="18" charset="0"/>
                                </a:rPr>
                                <m:t>𝑥</m:t>
                              </m:r>
                            </m:e>
                            <m:sub>
                              <m:r>
                                <a:rPr lang="nl-NL" sz="1700" i="1">
                                  <a:latin typeface="Cambria Math" panose="02040503050406030204" pitchFamily="18" charset="0"/>
                                  <a:ea typeface="Calibri" panose="020F0502020204030204" pitchFamily="34" charset="0"/>
                                  <a:cs typeface="Times New Roman" panose="02020603050405020304" pitchFamily="18" charset="0"/>
                                </a:rPr>
                                <m:t>60</m:t>
                              </m:r>
                            </m:sub>
                          </m:sSub>
                          <m:r>
                            <a:rPr lang="nl-NL" sz="17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a:rPr lang="nl-NL" sz="1700" i="1">
                                  <a:latin typeface="Cambria Math" panose="02040503050406030204" pitchFamily="18" charset="0"/>
                                  <a:ea typeface="Calibri" panose="020F0502020204030204" pitchFamily="34" charset="0"/>
                                  <a:cs typeface="Times New Roman" panose="02020603050405020304" pitchFamily="18" charset="0"/>
                                </a:rPr>
                                <m:t>𝑥</m:t>
                              </m:r>
                            </m:e>
                            <m:sub>
                              <m:r>
                                <a:rPr lang="nl-NL" sz="1700" i="1">
                                  <a:latin typeface="Cambria Math" panose="02040503050406030204" pitchFamily="18" charset="0"/>
                                  <a:ea typeface="Calibri" panose="020F0502020204030204" pitchFamily="34" charset="0"/>
                                  <a:cs typeface="Times New Roman" panose="02020603050405020304" pitchFamily="18" charset="0"/>
                                </a:rPr>
                                <m:t>61</m:t>
                              </m:r>
                            </m:sub>
                          </m:sSub>
                        </m:num>
                        <m:den>
                          <m:r>
                            <a:rPr lang="nl-NL" sz="1700" i="1">
                              <a:latin typeface="Cambria Math" panose="02040503050406030204" pitchFamily="18" charset="0"/>
                              <a:ea typeface="Calibri" panose="020F0502020204030204" pitchFamily="34" charset="0"/>
                              <a:cs typeface="Times New Roman" panose="02020603050405020304" pitchFamily="18" charset="0"/>
                            </a:rPr>
                            <m:t>2</m:t>
                          </m:r>
                        </m:den>
                      </m:f>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n</m:t>
                      </m:r>
                      <m:r>
                        <m:rPr>
                          <m:nor/>
                        </m:rPr>
                        <a:rPr lang="nl-NL" sz="1700">
                          <a:ea typeface="Calibri" panose="020F0502020204030204" pitchFamily="34" charset="0"/>
                          <a:cs typeface="Times New Roman" panose="02020603050405020304" pitchFamily="18" charset="0"/>
                        </a:rPr>
                        <m:t>ê</m:t>
                      </m:r>
                      <m:r>
                        <m:rPr>
                          <m:nor/>
                        </m:rPr>
                        <a:rPr lang="nl-NL" sz="1700">
                          <a:ea typeface="Calibri" panose="020F0502020204030204" pitchFamily="34" charset="0"/>
                          <a:cs typeface="Times New Roman" panose="02020603050405020304" pitchFamily="18" charset="0"/>
                        </a:rPr>
                        <m:t>n</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nh</m:t>
                      </m:r>
                      <m:r>
                        <m:rPr>
                          <m:nor/>
                        </m:rPr>
                        <a:rPr lang="nl-NL" sz="1700">
                          <a:ea typeface="Calibri" panose="020F0502020204030204" pitchFamily="34" charset="0"/>
                          <a:cs typeface="Times New Roman" panose="02020603050405020304" pitchFamily="18" charset="0"/>
                        </a:rPr>
                        <m:t>ó</m:t>
                      </m:r>
                      <m:r>
                        <m:rPr>
                          <m:nor/>
                        </m:rPr>
                        <a:rPr lang="nl-NL" sz="1700">
                          <a:ea typeface="Calibri" panose="020F0502020204030204" pitchFamily="34" charset="0"/>
                          <a:cs typeface="Times New Roman" panose="02020603050405020304" pitchFamily="18" charset="0"/>
                        </a:rPr>
                        <m:t>m</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ch</m:t>
                      </m:r>
                      <m:r>
                        <m:rPr>
                          <m:nor/>
                        </m:rPr>
                        <a:rPr lang="nl-NL" sz="1700">
                          <a:ea typeface="Calibri" panose="020F0502020204030204" pitchFamily="34" charset="0"/>
                          <a:cs typeface="Times New Roman" panose="02020603050405020304" pitchFamily="18" charset="0"/>
                        </a:rPr>
                        <m:t>ứ</m:t>
                      </m:r>
                      <m:r>
                        <m:rPr>
                          <m:nor/>
                        </m:rPr>
                        <a:rPr lang="nl-NL" sz="1700">
                          <a:ea typeface="Calibri" panose="020F0502020204030204" pitchFamily="34" charset="0"/>
                          <a:cs typeface="Times New Roman" panose="02020603050405020304" pitchFamily="18" charset="0"/>
                        </a:rPr>
                        <m:t>a</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t</m:t>
                      </m:r>
                      <m:r>
                        <m:rPr>
                          <m:nor/>
                        </m:rPr>
                        <a:rPr lang="nl-NL" sz="1700">
                          <a:ea typeface="Calibri" panose="020F0502020204030204" pitchFamily="34" charset="0"/>
                          <a:cs typeface="Times New Roman" panose="02020603050405020304" pitchFamily="18" charset="0"/>
                        </a:rPr>
                        <m:t>ứ </m:t>
                      </m:r>
                      <m:r>
                        <m:rPr>
                          <m:nor/>
                        </m:rPr>
                        <a:rPr lang="nl-NL" sz="1700">
                          <a:ea typeface="Calibri" panose="020F0502020204030204" pitchFamily="34" charset="0"/>
                          <a:cs typeface="Times New Roman" panose="02020603050405020304" pitchFamily="18" charset="0"/>
                        </a:rPr>
                        <m:t>ph</m:t>
                      </m:r>
                      <m:r>
                        <m:rPr>
                          <m:nor/>
                        </m:rPr>
                        <a:rPr lang="nl-NL" sz="1700">
                          <a:ea typeface="Calibri" panose="020F0502020204030204" pitchFamily="34" charset="0"/>
                          <a:cs typeface="Times New Roman" panose="02020603050405020304" pitchFamily="18" charset="0"/>
                        </a:rPr>
                        <m:t>â</m:t>
                      </m:r>
                      <m:r>
                        <m:rPr>
                          <m:nor/>
                        </m:rPr>
                        <a:rPr lang="nl-NL" sz="1700">
                          <a:ea typeface="Calibri" panose="020F0502020204030204" pitchFamily="34" charset="0"/>
                          <a:cs typeface="Times New Roman" panose="02020603050405020304" pitchFamily="18" charset="0"/>
                        </a:rPr>
                        <m:t>n</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v</m:t>
                      </m:r>
                      <m:r>
                        <m:rPr>
                          <m:nor/>
                        </m:rPr>
                        <a:rPr lang="nl-NL" sz="1700">
                          <a:ea typeface="Calibri" panose="020F0502020204030204" pitchFamily="34" charset="0"/>
                          <a:cs typeface="Times New Roman" panose="02020603050405020304" pitchFamily="18" charset="0"/>
                        </a:rPr>
                        <m:t>ị </m:t>
                      </m:r>
                      <m:r>
                        <m:rPr>
                          <m:nor/>
                        </m:rPr>
                        <a:rPr lang="nl-NL" sz="1700">
                          <a:ea typeface="Calibri" panose="020F0502020204030204" pitchFamily="34" charset="0"/>
                          <a:cs typeface="Times New Roman" panose="02020603050405020304" pitchFamily="18" charset="0"/>
                        </a:rPr>
                        <m:t>th</m:t>
                      </m:r>
                      <m:r>
                        <m:rPr>
                          <m:nor/>
                        </m:rPr>
                        <a:rPr lang="nl-NL" sz="1700">
                          <a:ea typeface="Calibri" panose="020F0502020204030204" pitchFamily="34" charset="0"/>
                          <a:cs typeface="Times New Roman" panose="02020603050405020304" pitchFamily="18" charset="0"/>
                        </a:rPr>
                        <m:t>ứ </m:t>
                      </m:r>
                      <m:r>
                        <m:rPr>
                          <m:nor/>
                        </m:rPr>
                        <a:rPr lang="nl-NL" sz="1700">
                          <a:ea typeface="Calibri" panose="020F0502020204030204" pitchFamily="34" charset="0"/>
                          <a:cs typeface="Times New Roman" panose="02020603050405020304" pitchFamily="18" charset="0"/>
                        </a:rPr>
                        <m:t>ba</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l</m:t>
                      </m:r>
                      <m:r>
                        <m:rPr>
                          <m:nor/>
                        </m:rPr>
                        <a:rPr lang="nl-NL" sz="1700">
                          <a:ea typeface="Calibri" panose="020F0502020204030204" pitchFamily="34" charset="0"/>
                          <a:cs typeface="Times New Roman" panose="02020603050405020304" pitchFamily="18" charset="0"/>
                        </a:rPr>
                        <m:t>à </m:t>
                      </m:r>
                      <m:r>
                        <m:rPr>
                          <m:nor/>
                        </m:rPr>
                        <a:rPr lang="nl-NL" sz="1700">
                          <a:ea typeface="Calibri" panose="020F0502020204030204" pitchFamily="34" charset="0"/>
                          <a:cs typeface="Times New Roman" panose="02020603050405020304" pitchFamily="18" charset="0"/>
                        </a:rPr>
                        <m:t>nh</m:t>
                      </m:r>
                      <m:r>
                        <m:rPr>
                          <m:nor/>
                        </m:rPr>
                        <a:rPr lang="nl-NL" sz="1700">
                          <a:ea typeface="Calibri" panose="020F0502020204030204" pitchFamily="34" charset="0"/>
                          <a:cs typeface="Times New Roman" panose="02020603050405020304" pitchFamily="18" charset="0"/>
                        </a:rPr>
                        <m:t>ó</m:t>
                      </m:r>
                      <m:r>
                        <m:rPr>
                          <m:nor/>
                        </m:rPr>
                        <a:rPr lang="nl-NL" sz="1700">
                          <a:ea typeface="Calibri" panose="020F0502020204030204" pitchFamily="34" charset="0"/>
                          <a:cs typeface="Times New Roman" panose="02020603050405020304" pitchFamily="18" charset="0"/>
                        </a:rPr>
                        <m:t>m</m:t>
                      </m:r>
                      <m:r>
                        <m:rPr>
                          <m:nor/>
                        </m:rPr>
                        <a:rPr lang="nl-NL" sz="1700">
                          <a:ea typeface="Calibri" panose="020F0502020204030204" pitchFamily="34" charset="0"/>
                          <a:cs typeface="Times New Roman" panose="02020603050405020304" pitchFamily="18" charset="0"/>
                        </a:rPr>
                        <m:t> </m:t>
                      </m:r>
                      <m:d>
                        <m:dPr>
                          <m:begChr m:val="["/>
                          <m:ctrlPr>
                            <a:rPr lang="nl-NL" sz="1700" i="1">
                              <a:latin typeface="Cambria Math" panose="02040503050406030204" pitchFamily="18" charset="0"/>
                              <a:ea typeface="Calibri" panose="020F0502020204030204" pitchFamily="34" charset="0"/>
                              <a:cs typeface="Times New Roman" panose="02020603050405020304" pitchFamily="18" charset="0"/>
                            </a:rPr>
                          </m:ctrlPr>
                        </m:dPr>
                        <m:e>
                          <m:r>
                            <a:rPr lang="nl-NL" sz="1700" i="1">
                              <a:latin typeface="Cambria Math" panose="02040503050406030204" pitchFamily="18" charset="0"/>
                              <a:ea typeface="Calibri" panose="020F0502020204030204" pitchFamily="34" charset="0"/>
                              <a:cs typeface="Times New Roman" panose="02020603050405020304" pitchFamily="18" charset="0"/>
                            </a:rPr>
                            <m:t>3; 4</m:t>
                          </m:r>
                        </m:e>
                      </m:d>
                      <m:r>
                        <m:rPr>
                          <m:nor/>
                        </m:rPr>
                        <a:rPr lang="nl-NL" sz="1700">
                          <a:ea typeface="Calibri" panose="020F0502020204030204" pitchFamily="34" charset="0"/>
                          <a:cs typeface="Times New Roman" panose="02020603050405020304" pitchFamily="18" charset="0"/>
                        </a:rPr>
                        <m:t>v</m:t>
                      </m:r>
                      <m:r>
                        <m:rPr>
                          <m:nor/>
                        </m:rPr>
                        <a:rPr lang="nl-NL" sz="1700">
                          <a:ea typeface="Calibri" panose="020F0502020204030204" pitchFamily="34" charset="0"/>
                          <a:cs typeface="Times New Roman" panose="02020603050405020304" pitchFamily="18" charset="0"/>
                        </a:rPr>
                        <m:t>à </m:t>
                      </m:r>
                      <m:r>
                        <m:rPr>
                          <m:nor/>
                        </m:rPr>
                        <a:rPr lang="nl-NL" sz="1700">
                          <a:ea typeface="Calibri" panose="020F0502020204030204" pitchFamily="34" charset="0"/>
                          <a:cs typeface="Times New Roman" panose="02020603050405020304" pitchFamily="18" charset="0"/>
                        </a:rPr>
                        <m:t>ta</m:t>
                      </m:r>
                      <m:r>
                        <m:rPr>
                          <m:nor/>
                        </m:rPr>
                        <a:rPr lang="nl-NL" sz="1700">
                          <a:ea typeface="Calibri" panose="020F0502020204030204" pitchFamily="34" charset="0"/>
                          <a:cs typeface="Times New Roman" panose="02020603050405020304" pitchFamily="18" charset="0"/>
                        </a:rPr>
                        <m:t> </m:t>
                      </m:r>
                      <m:r>
                        <m:rPr>
                          <m:nor/>
                        </m:rPr>
                        <a:rPr lang="nl-NL" sz="1700">
                          <a:ea typeface="Calibri" panose="020F0502020204030204" pitchFamily="34" charset="0"/>
                          <a:cs typeface="Times New Roman" panose="02020603050405020304" pitchFamily="18" charset="0"/>
                        </a:rPr>
                        <m:t>c</m:t>
                      </m:r>
                      <m:r>
                        <m:rPr>
                          <m:nor/>
                        </m:rPr>
                        <a:rPr lang="nl-NL" sz="1700">
                          <a:ea typeface="Calibri" panose="020F0502020204030204" pitchFamily="34" charset="0"/>
                          <a:cs typeface="Times New Roman" panose="02020603050405020304" pitchFamily="18" charset="0"/>
                        </a:rPr>
                        <m:t>ó:</m:t>
                      </m:r>
                    </m:oMath>
                  </m:oMathPara>
                </a14:m>
                <a:endParaRPr lang="en-US" sz="1700">
                  <a:ea typeface="Calibri" panose="020F0502020204030204" pitchFamily="34" charset="0"/>
                  <a:cs typeface="Times New Roman" panose="02020603050405020304" pitchFamily="18" charset="0"/>
                </a:endParaRPr>
              </a:p>
              <a:p>
                <a:pPr lvl="0" algn="just">
                  <a:lnSpc>
                    <a:spcPct val="165000"/>
                  </a:lnSpc>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700">
                              <a:latin typeface="Cambria Math" panose="02040503050406030204" pitchFamily="18" charset="0"/>
                              <a:ea typeface="Calibri" panose="020F0502020204030204" pitchFamily="34" charset="0"/>
                              <a:cs typeface="Times New Roman" panose="02020603050405020304" pitchFamily="18" charset="0"/>
                            </a:rPr>
                            <m:t>Q</m:t>
                          </m:r>
                        </m:e>
                        <m:sub>
                          <m:r>
                            <a:rPr lang="nl-NL" sz="1700">
                              <a:latin typeface="Cambria Math" panose="02040503050406030204" pitchFamily="18" charset="0"/>
                              <a:ea typeface="Calibri" panose="020F0502020204030204" pitchFamily="34" charset="0"/>
                              <a:cs typeface="Times New Roman" panose="02020603050405020304" pitchFamily="18" charset="0"/>
                            </a:rPr>
                            <m:t>3</m:t>
                          </m:r>
                        </m:sub>
                      </m:sSub>
                      <m:r>
                        <a:rPr lang="nl-NL" sz="1700">
                          <a:latin typeface="Cambria Math" panose="02040503050406030204" pitchFamily="18" charset="0"/>
                          <a:ea typeface="Calibri" panose="020F0502020204030204" pitchFamily="34" charset="0"/>
                          <a:cs typeface="Times New Roman" panose="02020603050405020304" pitchFamily="18" charset="0"/>
                        </a:rPr>
                        <m:t>=3+</m:t>
                      </m:r>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nl-NL" sz="1700" i="1">
                                      <a:latin typeface="Cambria Math" panose="02040503050406030204" pitchFamily="18" charset="0"/>
                                      <a:ea typeface="Calibri" panose="020F0502020204030204" pitchFamily="34" charset="0"/>
                                      <a:cs typeface="Times New Roman" panose="02020603050405020304" pitchFamily="18" charset="0"/>
                                    </a:rPr>
                                    <m:t>80</m:t>
                                  </m:r>
                                  <m:r>
                                    <a:rPr lang="nl-NL" sz="1700">
                                      <a:latin typeface="Cambria Math" panose="02040503050406030204" pitchFamily="18" charset="0"/>
                                      <a:ea typeface="Calibri" panose="020F0502020204030204" pitchFamily="34" charset="0"/>
                                      <a:cs typeface="Times New Roman" panose="02020603050405020304" pitchFamily="18" charset="0"/>
                                    </a:rPr>
                                    <m:t>.3</m:t>
                                  </m:r>
                                </m:num>
                                <m:den>
                                  <m:r>
                                    <a:rPr lang="nl-NL" sz="1700">
                                      <a:latin typeface="Cambria Math" panose="02040503050406030204" pitchFamily="18" charset="0"/>
                                      <a:ea typeface="Calibri" panose="020F0502020204030204" pitchFamily="34" charset="0"/>
                                      <a:cs typeface="Times New Roman" panose="02020603050405020304" pitchFamily="18" charset="0"/>
                                    </a:rPr>
                                    <m:t>4</m:t>
                                  </m:r>
                                </m:den>
                              </m:f>
                              <m:r>
                                <a:rPr lang="nl-NL" sz="1700" i="1">
                                  <a:latin typeface="Cambria Math" panose="02040503050406030204" pitchFamily="18" charset="0"/>
                                  <a:ea typeface="Calibri" panose="020F0502020204030204" pitchFamily="34" charset="0"/>
                                  <a:cs typeface="Times New Roman" panose="02020603050405020304" pitchFamily="18" charset="0"/>
                                </a:rPr>
                                <m:t>−</m:t>
                              </m:r>
                              <m:r>
                                <a:rPr lang="nl-NL" sz="1700">
                                  <a:latin typeface="Cambria Math" panose="02040503050406030204" pitchFamily="18" charset="0"/>
                                  <a:ea typeface="Calibri" panose="020F0502020204030204" pitchFamily="34" charset="0"/>
                                  <a:cs typeface="Times New Roman" panose="02020603050405020304" pitchFamily="18" charset="0"/>
                                </a:rPr>
                                <m:t>50</m:t>
                              </m:r>
                            </m:num>
                            <m:den>
                              <m:r>
                                <a:rPr lang="nl-NL" sz="1700">
                                  <a:latin typeface="Cambria Math" panose="02040503050406030204" pitchFamily="18" charset="0"/>
                                  <a:ea typeface="Calibri" panose="020F0502020204030204" pitchFamily="34" charset="0"/>
                                  <a:cs typeface="Times New Roman" panose="02020603050405020304" pitchFamily="18" charset="0"/>
                                </a:rPr>
                                <m:t>20</m:t>
                              </m:r>
                            </m:den>
                          </m:f>
                        </m:e>
                      </m:d>
                      <m:r>
                        <a:rPr lang="nl-NL" sz="1700">
                          <a:latin typeface="Cambria Math" panose="02040503050406030204" pitchFamily="18" charset="0"/>
                          <a:ea typeface="Calibri" panose="020F0502020204030204" pitchFamily="34" charset="0"/>
                          <a:cs typeface="Times New Roman" panose="02020603050405020304" pitchFamily="18" charset="0"/>
                        </a:rPr>
                        <m:t>.1=3,5.</m:t>
                      </m:r>
                    </m:oMath>
                  </m:oMathPara>
                </a14:m>
                <a:endParaRPr lang="en-US" sz="1700">
                  <a:ea typeface="Arial" panose="020B0604020202020204" pitchFamily="34" charset="0"/>
                  <a:cs typeface="Times New Roman" panose="02020603050405020304" pitchFamily="18" charset="0"/>
                </a:endParaRPr>
              </a:p>
              <a:p>
                <a:pPr lvl="0" algn="just">
                  <a:lnSpc>
                    <a:spcPct val="165000"/>
                  </a:lnSpc>
                  <a:defRPr/>
                </a:pPr>
                <a:r>
                  <a:rPr lang="nl-NL" sz="1700">
                    <a:ea typeface="Calibri" panose="020F0502020204030204" pitchFamily="34" charset="0"/>
                    <a:cs typeface="Times New Roman" panose="02020603050405020304" pitchFamily="18" charset="0"/>
                  </a:rPr>
                  <a:t>Vậy khoảng tứ phân vị của mẫu số liệu ghép nhóm là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700">
                            <a:latin typeface="Cambria Math" panose="02040503050406030204" pitchFamily="18" charset="0"/>
                            <a:ea typeface="Calibri" panose="020F0502020204030204" pitchFamily="34" charset="0"/>
                            <a:cs typeface="Times New Roman" panose="02020603050405020304" pitchFamily="18" charset="0"/>
                          </a:rPr>
                          <m:t>Δ</m:t>
                        </m:r>
                      </m:e>
                      <m:sub>
                        <m:r>
                          <m:rPr>
                            <m:sty m:val="p"/>
                          </m:rPr>
                          <a:rPr lang="nl-NL" sz="1700">
                            <a:latin typeface="Cambria Math" panose="02040503050406030204" pitchFamily="18" charset="0"/>
                            <a:ea typeface="Calibri" panose="020F0502020204030204" pitchFamily="34" charset="0"/>
                            <a:cs typeface="Times New Roman" panose="02020603050405020304" pitchFamily="18" charset="0"/>
                          </a:rPr>
                          <m:t>Q</m:t>
                        </m:r>
                      </m:sub>
                    </m:sSub>
                    <m:r>
                      <a:rPr lang="nl-NL" sz="17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700">
                            <a:latin typeface="Cambria Math" panose="02040503050406030204" pitchFamily="18" charset="0"/>
                            <a:ea typeface="Calibri" panose="020F0502020204030204" pitchFamily="34" charset="0"/>
                            <a:cs typeface="Times New Roman" panose="02020603050405020304" pitchFamily="18" charset="0"/>
                          </a:rPr>
                          <m:t>Q</m:t>
                        </m:r>
                      </m:e>
                      <m:sub>
                        <m:r>
                          <a:rPr lang="nl-NL" sz="1700">
                            <a:latin typeface="Cambria Math" panose="02040503050406030204" pitchFamily="18" charset="0"/>
                            <a:ea typeface="Calibri" panose="020F0502020204030204" pitchFamily="34" charset="0"/>
                            <a:cs typeface="Times New Roman" panose="02020603050405020304" pitchFamily="18" charset="0"/>
                          </a:rPr>
                          <m:t>3</m:t>
                        </m:r>
                      </m:sub>
                    </m:sSub>
                    <m:r>
                      <a:rPr lang="nl-NL" sz="17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700">
                            <a:latin typeface="Cambria Math" panose="02040503050406030204" pitchFamily="18" charset="0"/>
                            <a:ea typeface="Calibri" panose="020F0502020204030204" pitchFamily="34" charset="0"/>
                            <a:cs typeface="Times New Roman" panose="02020603050405020304" pitchFamily="18" charset="0"/>
                          </a:rPr>
                          <m:t>Q</m:t>
                        </m:r>
                      </m:e>
                      <m:sub>
                        <m:r>
                          <a:rPr lang="nl-NL" sz="1700">
                            <a:latin typeface="Cambria Math" panose="02040503050406030204" pitchFamily="18" charset="0"/>
                            <a:ea typeface="Calibri" panose="020F0502020204030204" pitchFamily="34" charset="0"/>
                            <a:cs typeface="Times New Roman" panose="02020603050405020304" pitchFamily="18" charset="0"/>
                          </a:rPr>
                          <m:t>1</m:t>
                        </m:r>
                      </m:sub>
                    </m:sSub>
                    <m:r>
                      <a:rPr lang="nl-NL" sz="1700">
                        <a:latin typeface="Cambria Math" panose="02040503050406030204" pitchFamily="18" charset="0"/>
                        <a:ea typeface="Calibri" panose="020F0502020204030204" pitchFamily="34" charset="0"/>
                        <a:cs typeface="Times New Roman" panose="02020603050405020304" pitchFamily="18" charset="0"/>
                      </a:rPr>
                      <m:t>≈1,8</m:t>
                    </m:r>
                    <m:r>
                      <a:rPr lang="en-US" sz="1700">
                        <a:latin typeface="Cambria Math" panose="02040503050406030204" pitchFamily="18" charset="0"/>
                        <a:ea typeface="Calibri" panose="020F0502020204030204" pitchFamily="34" charset="0"/>
                        <a:cs typeface="Times New Roman" panose="02020603050405020304" pitchFamily="18" charset="0"/>
                      </a:rPr>
                      <m:t>.</m:t>
                    </m:r>
                  </m:oMath>
                </a14:m>
                <a:endParaRPr lang="en-US" sz="17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3808" y="1059717"/>
                <a:ext cx="7768422" cy="2842958"/>
              </a:xfrm>
              <a:prstGeom prst="rect">
                <a:avLst/>
              </a:prstGeom>
              <a:blipFill>
                <a:blip r:embed="rId3"/>
                <a:stretch>
                  <a:fillRect l="-471" b="-128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8230728" y="4304649"/>
            <a:ext cx="537285" cy="537285"/>
          </a:xfrm>
          <a:prstGeom prst="rect">
            <a:avLst/>
          </a:prstGeom>
        </p:spPr>
      </p:pic>
      <p:sp>
        <p:nvSpPr>
          <p:cNvPr id="6" name="Rectangle 5"/>
          <p:cNvSpPr/>
          <p:nvPr/>
        </p:nvSpPr>
        <p:spPr>
          <a:xfrm>
            <a:off x="4210846" y="538492"/>
            <a:ext cx="7143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0070C0"/>
              </a:solidFill>
              <a:effectLst/>
              <a:uLnTx/>
              <a:uFillTx/>
              <a:latin typeface="Arial"/>
              <a:sym typeface="Arial"/>
            </a:endParaRPr>
          </a:p>
        </p:txBody>
      </p:sp>
    </p:spTree>
    <p:extLst>
      <p:ext uri="{BB962C8B-B14F-4D97-AF65-F5344CB8AC3E}">
        <p14:creationId xmlns:p14="http://schemas.microsoft.com/office/powerpoint/2010/main" val="407322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731"/>
        <p:cNvGrpSpPr/>
        <p:nvPr/>
      </p:nvGrpSpPr>
      <p:grpSpPr>
        <a:xfrm>
          <a:off x="0" y="0"/>
          <a:ext cx="0" cy="0"/>
          <a:chOff x="0" y="0"/>
          <a:chExt cx="0" cy="0"/>
        </a:xfrm>
      </p:grpSpPr>
      <p:grpSp>
        <p:nvGrpSpPr>
          <p:cNvPr id="5" name="Group 4"/>
          <p:cNvGrpSpPr/>
          <p:nvPr/>
        </p:nvGrpSpPr>
        <p:grpSpPr>
          <a:xfrm>
            <a:off x="262393" y="153948"/>
            <a:ext cx="8674874" cy="877163"/>
            <a:chOff x="477077" y="361041"/>
            <a:chExt cx="8674874" cy="877163"/>
          </a:xfrm>
        </p:grpSpPr>
        <p:sp>
          <p:nvSpPr>
            <p:cNvPr id="6" name="Rounded Rectangle 5"/>
            <p:cNvSpPr/>
            <p:nvPr/>
          </p:nvSpPr>
          <p:spPr>
            <a:xfrm>
              <a:off x="477077" y="482737"/>
              <a:ext cx="1757240" cy="63377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Vận</a:t>
              </a:r>
              <a:r>
                <a:rPr kumimoji="0" lang="en-US" sz="2300" b="1" i="0" u="none" strike="noStrike" kern="1200" cap="none" spc="0" normalizeH="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rPr>
                <a:t> dụng</a:t>
              </a:r>
              <a:endParaRPr kumimoji="0" lang="en-US" sz="2300" b="1" i="0" u="none" strike="noStrike" kern="1200" cap="none" spc="0" normalizeH="0" baseline="0" noProof="0">
                <a:ln>
                  <a:noFill/>
                </a:ln>
                <a:solidFill>
                  <a:srgbClr val="D9D9D9">
                    <a:lumMod val="10000"/>
                  </a:srgbClr>
                </a:solidFill>
                <a:effectLst/>
                <a:uLnTx/>
                <a:uFillTx/>
                <a:latin typeface="Arial" panose="020B0604020202020204" pitchFamily="34" charset="0"/>
                <a:ea typeface="+mn-ea"/>
                <a:cs typeface="Arial" panose="020B0604020202020204" pitchFamily="34" charset="0"/>
                <a:sym typeface="Arial"/>
              </a:endParaRPr>
            </a:p>
          </p:txBody>
        </p:sp>
        <p:sp>
          <p:nvSpPr>
            <p:cNvPr id="7" name="Rectangle 6"/>
            <p:cNvSpPr/>
            <p:nvPr/>
          </p:nvSpPr>
          <p:spPr>
            <a:xfrm>
              <a:off x="2335218" y="361041"/>
              <a:ext cx="6816733" cy="877163"/>
            </a:xfrm>
            <a:prstGeom prst="rect">
              <a:avLst/>
            </a:prstGeom>
          </p:spPr>
          <p:txBody>
            <a:bodyPr wrap="square">
              <a:spAutoFit/>
            </a:bodyPr>
            <a:lstStyle/>
            <a:p>
              <a:pPr lvl="0" algn="just">
                <a:lnSpc>
                  <a:spcPct val="150000"/>
                </a:lnSpc>
              </a:pPr>
              <a:r>
                <a:rPr lang="vi-VN" sz="1700">
                  <a:ea typeface="PMingLiU"/>
                  <a:cs typeface="Times New Roman" panose="02020603050405020304" pitchFamily="18" charset="0"/>
                </a:rPr>
                <a:t>Hãy giải bài toán trong tình huống mở đầu bằng cách sử dụng khoảng biến thiên và khoảng tứ phân vị của mẫu số liệu ghép nhóm.</a:t>
              </a:r>
              <a:endParaRPr kumimoji="0" lang="en-US" sz="1700" b="0" i="0" u="none" strike="noStrike" kern="0" cap="none" spc="0" normalizeH="0" baseline="0" noProof="0">
                <a:ln>
                  <a:noFill/>
                </a:ln>
                <a:solidFill>
                  <a:srgbClr val="000000"/>
                </a:solidFill>
                <a:effectLst/>
                <a:uLnTx/>
                <a:uFillTx/>
                <a:latin typeface="Arial"/>
                <a:ea typeface="PMingLiU"/>
                <a:cs typeface="Times New Roman" panose="02020603050405020304" pitchFamily="18" charset="0"/>
                <a:sym typeface="Arial"/>
              </a:endParaRPr>
            </a:p>
          </p:txBody>
        </p:sp>
      </p:grpSp>
      <p:sp>
        <p:nvSpPr>
          <p:cNvPr id="9" name="Rectangle 8"/>
          <p:cNvSpPr/>
          <p:nvPr/>
        </p:nvSpPr>
        <p:spPr>
          <a:xfrm>
            <a:off x="783839" y="1211136"/>
            <a:ext cx="71434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0070C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120533" y="1619879"/>
                <a:ext cx="6816733" cy="3440942"/>
              </a:xfrm>
              <a:prstGeom prst="rect">
                <a:avLst/>
              </a:prstGeom>
            </p:spPr>
            <p:txBody>
              <a:bodyPr wrap="square">
                <a:spAutoFit/>
              </a:bodyPr>
              <a:lstStyle/>
              <a:p>
                <a:pPr algn="just">
                  <a:lnSpc>
                    <a:spcPct val="160000"/>
                  </a:lnSpc>
                </a:pPr>
                <a:r>
                  <a:rPr lang="nl-NL" sz="1700">
                    <a:latin typeface="+mj-lt"/>
                    <a:ea typeface="Arial" panose="020B0604020202020204" pitchFamily="34" charset="0"/>
                    <a:cs typeface="Times New Roman" panose="02020603050405020304" pitchFamily="18" charset="0"/>
                  </a:rPr>
                  <a:t>1. Dựa vào khoảng biến thiên: </a:t>
                </a:r>
                <a:endParaRPr lang="en-US" sz="1700">
                  <a:latin typeface="+mj-lt"/>
                  <a:ea typeface="Arial" panose="020B0604020202020204" pitchFamily="34" charset="0"/>
                  <a:cs typeface="Times New Roman" panose="02020603050405020304" pitchFamily="18" charset="0"/>
                </a:endParaRPr>
              </a:p>
              <a:p>
                <a:pPr algn="just">
                  <a:lnSpc>
                    <a:spcPct val="160000"/>
                  </a:lnSpc>
                </a:pPr>
                <a:r>
                  <a:rPr lang="nl-NL" sz="1700">
                    <a:effectLst/>
                    <a:latin typeface="+mj-lt"/>
                    <a:ea typeface="Arial" panose="020B0604020202020204" pitchFamily="34" charset="0"/>
                    <a:cs typeface="Times New Roman" panose="02020603050405020304" pitchFamily="18" charset="0"/>
                  </a:rPr>
                  <a:t>Với mẫu số liệu năm 2021:</a:t>
                </a:r>
                <a:endParaRPr lang="en-US" sz="1700">
                  <a:latin typeface="+mj-lt"/>
                  <a:ea typeface="Arial" panose="020B0604020202020204" pitchFamily="34" charset="0"/>
                  <a:cs typeface="Times New Roman" panose="02020603050405020304" pitchFamily="18" charset="0"/>
                </a:endParaRPr>
              </a:p>
              <a:p>
                <a:pPr algn="just">
                  <a:lnSpc>
                    <a:spcPct val="160000"/>
                  </a:lnSpc>
                </a:pPr>
                <a14:m>
                  <m:oMathPara xmlns:m="http://schemas.openxmlformats.org/officeDocument/2006/math">
                    <m:oMathParaPr>
                      <m:jc m:val="centerGroup"/>
                    </m:oMathParaPr>
                    <m:oMath xmlns:m="http://schemas.openxmlformats.org/officeDocument/2006/math">
                      <m:r>
                        <a:rPr lang="en-US" sz="1700" i="1">
                          <a:effectLst/>
                          <a:latin typeface="Cambria Math" panose="02040503050406030204" pitchFamily="18" charset="0"/>
                          <a:ea typeface="Arial" panose="020B0604020202020204" pitchFamily="34" charset="0"/>
                          <a:cs typeface="Times New Roman" panose="02020603050405020304" pitchFamily="18" charset="0"/>
                        </a:rPr>
                        <m:t>𝑅</m:t>
                      </m:r>
                      <m:r>
                        <a:rPr lang="en-US" sz="1700" i="1">
                          <a:effectLst/>
                          <a:latin typeface="Cambria Math" panose="02040503050406030204" pitchFamily="18" charset="0"/>
                          <a:ea typeface="Arial" panose="020B0604020202020204" pitchFamily="34" charset="0"/>
                          <a:cs typeface="Times New Roman" panose="02020603050405020304" pitchFamily="18" charset="0"/>
                        </a:rPr>
                        <m:t>=40−30=10.</m:t>
                      </m:r>
                    </m:oMath>
                  </m:oMathPara>
                </a14:m>
                <a:endParaRPr lang="en-US" sz="1700">
                  <a:latin typeface="+mj-lt"/>
                  <a:ea typeface="Arial" panose="020B0604020202020204" pitchFamily="34" charset="0"/>
                  <a:cs typeface="Times New Roman" panose="02020603050405020304" pitchFamily="18" charset="0"/>
                </a:endParaRPr>
              </a:p>
              <a:p>
                <a:pPr algn="just">
                  <a:lnSpc>
                    <a:spcPct val="160000"/>
                  </a:lnSpc>
                </a:pPr>
                <a:r>
                  <a:rPr lang="en-US" sz="1700">
                    <a:effectLst/>
                    <a:latin typeface="+mj-lt"/>
                    <a:ea typeface="PMingLiU"/>
                    <a:cs typeface="Times New Roman" panose="02020603050405020304" pitchFamily="18" charset="0"/>
                  </a:rPr>
                  <a:t>Với mẫu số liệu năm 2022:</a:t>
                </a:r>
                <a:endParaRPr lang="en-US" sz="1700">
                  <a:latin typeface="+mj-lt"/>
                  <a:ea typeface="Arial" panose="020B0604020202020204" pitchFamily="34" charset="0"/>
                  <a:cs typeface="Times New Roman" panose="02020603050405020304" pitchFamily="18" charset="0"/>
                </a:endParaRPr>
              </a:p>
              <a:p>
                <a:pPr algn="just">
                  <a:lnSpc>
                    <a:spcPct val="160000"/>
                  </a:lnSpc>
                </a:pPr>
                <a14:m>
                  <m:oMathPara xmlns:m="http://schemas.openxmlformats.org/officeDocument/2006/math">
                    <m:oMathParaPr>
                      <m:jc m:val="centerGroup"/>
                    </m:oMathParaPr>
                    <m:oMath xmlns:m="http://schemas.openxmlformats.org/officeDocument/2006/math">
                      <m:r>
                        <a:rPr lang="en-US" sz="1700" i="1">
                          <a:effectLst/>
                          <a:latin typeface="Cambria Math" panose="02040503050406030204" pitchFamily="18" charset="0"/>
                          <a:ea typeface="Arial" panose="020B0604020202020204" pitchFamily="34" charset="0"/>
                          <a:cs typeface="Times New Roman" panose="02020603050405020304" pitchFamily="18" charset="0"/>
                        </a:rPr>
                        <m:t>𝑅</m:t>
                      </m:r>
                      <m:r>
                        <a:rPr lang="en-US" sz="1700" i="1">
                          <a:effectLst/>
                          <a:latin typeface="Cambria Math" panose="02040503050406030204" pitchFamily="18" charset="0"/>
                          <a:ea typeface="Arial" panose="020B0604020202020204" pitchFamily="34" charset="0"/>
                          <a:cs typeface="Times New Roman" panose="02020603050405020304" pitchFamily="18" charset="0"/>
                        </a:rPr>
                        <m:t>′=40−28=12.</m:t>
                      </m:r>
                    </m:oMath>
                  </m:oMathPara>
                </a14:m>
                <a:endParaRPr lang="en-US" sz="1700">
                  <a:latin typeface="+mj-lt"/>
                  <a:ea typeface="Arial" panose="020B0604020202020204" pitchFamily="34" charset="0"/>
                  <a:cs typeface="Times New Roman" panose="02020603050405020304" pitchFamily="18" charset="0"/>
                </a:endParaRPr>
              </a:p>
              <a:p>
                <a:pPr algn="just">
                  <a:lnSpc>
                    <a:spcPct val="160000"/>
                  </a:lnSpc>
                </a:pPr>
                <a:r>
                  <a:rPr lang="en-US" sz="1700">
                    <a:effectLst/>
                    <a:latin typeface="+mj-lt"/>
                    <a:ea typeface="PMingLiU"/>
                    <a:cs typeface="Times New Roman" panose="02020603050405020304" pitchFamily="18" charset="0"/>
                  </a:rPr>
                  <a:t>Vậy nếu dựa vào khoảng biến thiên </a:t>
                </a:r>
                <a:r>
                  <a:rPr lang="en-US" sz="1700">
                    <a:latin typeface="+mj-lt"/>
                    <a:ea typeface="PMingLiU"/>
                    <a:cs typeface="Times New Roman" panose="02020603050405020304" pitchFamily="18" charset="0"/>
                  </a:rPr>
                  <a:t>để kết luận thì </a:t>
                </a:r>
                <a:r>
                  <a:rPr lang="vi-VN" sz="1700">
                    <a:latin typeface="+mn-lt"/>
                    <a:ea typeface="PMingLiU"/>
                    <a:cs typeface="Times New Roman" panose="02020603050405020304" pitchFamily="18" charset="0"/>
                  </a:rPr>
                  <a:t>nhiệt độ cao nhất trong ngày vào tháng 6 năm 2022 biến đổi nhiều hơn nhiệt độ cao nhất trong ngày vào tháng 6 năm 2021.</a:t>
                </a:r>
                <a:endParaRPr lang="en-US" sz="1700">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20533" y="1619879"/>
                <a:ext cx="6816733" cy="3440942"/>
              </a:xfrm>
              <a:prstGeom prst="rect">
                <a:avLst/>
              </a:prstGeom>
              <a:blipFill>
                <a:blip r:embed="rId3"/>
                <a:stretch>
                  <a:fillRect l="-626" r="-537"/>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262393" y="3991561"/>
            <a:ext cx="744106" cy="792227"/>
          </a:xfrm>
          <a:prstGeom prst="rect">
            <a:avLst/>
          </a:prstGeom>
        </p:spPr>
      </p:pic>
    </p:spTree>
    <p:extLst>
      <p:ext uri="{BB962C8B-B14F-4D97-AF65-F5344CB8AC3E}">
        <p14:creationId xmlns:p14="http://schemas.microsoft.com/office/powerpoint/2010/main" val="147525313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up)">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up)">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731"/>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464716" y="4516340"/>
            <a:ext cx="445379" cy="47418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52174" y="63608"/>
                <a:ext cx="8449919" cy="5133906"/>
              </a:xfrm>
              <a:prstGeom prst="rect">
                <a:avLst/>
              </a:prstGeom>
            </p:spPr>
            <p:txBody>
              <a:bodyPr wrap="square">
                <a:spAutoFit/>
              </a:bodyPr>
              <a:lstStyle/>
              <a:p>
                <a:pPr algn="just">
                  <a:lnSpc>
                    <a:spcPct val="150000"/>
                  </a:lnSpc>
                </a:pPr>
                <a:r>
                  <a:rPr lang="en-US" sz="1600">
                    <a:latin typeface="+mj-lt"/>
                    <a:ea typeface="PMingLiU"/>
                    <a:cs typeface="Times New Roman" panose="02020603050405020304" pitchFamily="18" charset="0"/>
                  </a:rPr>
                  <a:t>2. Dựa vào khoảng tứ phân vị:</a:t>
                </a:r>
                <a:endParaRPr lang="en-US" sz="1600">
                  <a:latin typeface="+mj-lt"/>
                  <a:ea typeface="Arial" panose="020B060402020202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600">
                    <a:effectLst/>
                    <a:latin typeface="+mj-lt"/>
                    <a:ea typeface="PMingLiU"/>
                    <a:cs typeface="Times New Roman" panose="02020603050405020304" pitchFamily="18" charset="0"/>
                  </a:rPr>
                  <a:t>Với mẫu số liệu năm 2021:</a:t>
                </a:r>
                <a:endParaRPr lang="en-US" sz="1600">
                  <a:latin typeface="+mj-lt"/>
                  <a:ea typeface="Arial" panose="020B0604020202020204" pitchFamily="34" charset="0"/>
                  <a:cs typeface="Times New Roman" panose="02020603050405020304" pitchFamily="18" charset="0"/>
                </a:endParaRPr>
              </a:p>
              <a:p>
                <a:pPr algn="just">
                  <a:lnSpc>
                    <a:spcPct val="150000"/>
                  </a:lnSpc>
                </a:pPr>
                <a:r>
                  <a:rPr lang="en-US" sz="1600">
                    <a:effectLst/>
                    <a:latin typeface="+mj-lt"/>
                    <a:ea typeface="Calibri" panose="020F0502020204030204" pitchFamily="34" charset="0"/>
                    <a:cs typeface="Times New Roman" panose="02020603050405020304" pitchFamily="18" charset="0"/>
                  </a:rPr>
                  <a:t>Cỡ mẫu là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r>
                      <a:rPr lang="en-US" sz="16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1600">
                    <a:effectLst/>
                    <a:latin typeface="+mj-lt"/>
                    <a:ea typeface="Calibri" panose="020F0502020204030204" pitchFamily="34" charset="0"/>
                    <a:cs typeface="Times New Roman" panose="02020603050405020304" pitchFamily="18" charset="0"/>
                  </a:rPr>
                  <a:t>. Gọi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30</m:t>
                        </m:r>
                      </m:sub>
                    </m:sSub>
                  </m:oMath>
                </a14:m>
                <a:r>
                  <a:rPr lang="en-US" sz="1600">
                    <a:effectLst/>
                    <a:latin typeface="+mj-lt"/>
                    <a:ea typeface="Calibri" panose="020F0502020204030204" pitchFamily="34" charset="0"/>
                    <a:cs typeface="Times New Roman" panose="02020603050405020304" pitchFamily="18" charset="0"/>
                  </a:rPr>
                  <a:t> là nhiệt độ cao nhất trong ngày của tháng 6/2021 và        giả sử rằng dãy số liệu gốc này được sắp xếp theo thứ tự tăng dần.</a:t>
                </a:r>
                <a:endParaRPr lang="en-US" sz="1600">
                  <a:latin typeface="+mj-lt"/>
                  <a:ea typeface="Arial" panose="020B0604020202020204" pitchFamily="34" charset="0"/>
                  <a:cs typeface="Times New Roman" panose="02020603050405020304" pitchFamily="18" charset="0"/>
                </a:endParaRPr>
              </a:p>
              <a:p>
                <a:pPr algn="just">
                  <a:lnSpc>
                    <a:spcPct val="130000"/>
                  </a:lnSpc>
                </a:pPr>
                <a:r>
                  <a:rPr lang="en-US" sz="1600">
                    <a:effectLst/>
                    <a:latin typeface="+mj-lt"/>
                    <a:ea typeface="Calibri" panose="020F0502020204030204" pitchFamily="34" charset="0"/>
                    <a:cs typeface="Times New Roman" panose="02020603050405020304" pitchFamily="18" charset="0"/>
                  </a:rPr>
                  <a:t>Tứ phân vị thứ nhất của mẫu số liệu gốc là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8</m:t>
                        </m:r>
                      </m:sub>
                    </m:sSub>
                  </m:oMath>
                </a14:m>
                <a:r>
                  <a:rPr lang="en-US" sz="1600">
                    <a:effectLst/>
                    <a:latin typeface="+mj-lt"/>
                    <a:ea typeface="Calibri" panose="020F0502020204030204" pitchFamily="34" charset="0"/>
                    <a:cs typeface="Times New Roman" panose="02020603050405020304" pitchFamily="18" charset="0"/>
                  </a:rPr>
                  <a:t> nên nhóm chứa tứ phân vị thứ nhất là nhóm [32; 34) và ta có:</a:t>
                </a:r>
                <a:endParaRPr lang="en-US" sz="1600">
                  <a:latin typeface="+mj-lt"/>
                  <a:ea typeface="Arial" panose="020B0604020202020204" pitchFamily="34" charset="0"/>
                  <a:cs typeface="Times New Roman" panose="02020603050405020304" pitchFamily="18" charset="0"/>
                </a:endParaRPr>
              </a:p>
              <a:p>
                <a:pPr algn="just">
                  <a:lnSpc>
                    <a:spcPct val="130000"/>
                  </a:lnSpc>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00">
                              <a:effectLst/>
                              <a:latin typeface="Cambria Math" panose="02040503050406030204" pitchFamily="18" charset="0"/>
                              <a:ea typeface="Calibri" panose="020F0502020204030204" pitchFamily="34" charset="0"/>
                              <a:cs typeface="Times New Roman" panose="02020603050405020304" pitchFamily="18" charset="0"/>
                            </a:rPr>
                            <m:t>Q</m:t>
                          </m:r>
                        </m:e>
                        <m:sub>
                          <m:r>
                            <a:rPr lang="nl-NL" sz="1600">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1600">
                          <a:effectLst/>
                          <a:latin typeface="Cambria Math" panose="02040503050406030204" pitchFamily="18" charset="0"/>
                          <a:ea typeface="Calibri" panose="020F0502020204030204" pitchFamily="34" charset="0"/>
                          <a:cs typeface="Times New Roman" panose="02020603050405020304" pitchFamily="18" charset="0"/>
                        </a:rPr>
                        <m:t>=32+</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600">
                                      <a:effectLst/>
                                      <a:latin typeface="Cambria Math" panose="02040503050406030204" pitchFamily="18" charset="0"/>
                                      <a:ea typeface="Calibri" panose="020F0502020204030204" pitchFamily="34" charset="0"/>
                                      <a:cs typeface="Times New Roman" panose="02020603050405020304" pitchFamily="18" charset="0"/>
                                    </a:rPr>
                                    <m:t>30</m:t>
                                  </m:r>
                                </m:num>
                                <m:den>
                                  <m:r>
                                    <a:rPr lang="nl-NL" sz="1600">
                                      <a:effectLst/>
                                      <a:latin typeface="Cambria Math" panose="02040503050406030204" pitchFamily="18" charset="0"/>
                                      <a:ea typeface="Calibri" panose="020F0502020204030204" pitchFamily="34" charset="0"/>
                                      <a:cs typeface="Times New Roman" panose="02020603050405020304" pitchFamily="18" charset="0"/>
                                    </a:rPr>
                                    <m:t>4</m:t>
                                  </m:r>
                                </m:den>
                              </m:f>
                              <m:r>
                                <a:rPr lang="nl-NL" sz="1600" i="1">
                                  <a:effectLst/>
                                  <a:latin typeface="Cambria Math" panose="02040503050406030204" pitchFamily="18" charset="0"/>
                                  <a:ea typeface="Calibri" panose="020F0502020204030204" pitchFamily="34" charset="0"/>
                                  <a:cs typeface="Times New Roman" panose="02020603050405020304" pitchFamily="18" charset="0"/>
                                </a:rPr>
                                <m:t>−</m:t>
                              </m:r>
                              <m:r>
                                <a:rPr lang="nl-NL" sz="1600">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1600">
                                  <a:effectLst/>
                                  <a:latin typeface="Cambria Math" panose="02040503050406030204" pitchFamily="18" charset="0"/>
                                  <a:ea typeface="Calibri" panose="020F0502020204030204" pitchFamily="34" charset="0"/>
                                  <a:cs typeface="Times New Roman" panose="02020603050405020304" pitchFamily="18" charset="0"/>
                                </a:rPr>
                                <m:t>8</m:t>
                              </m:r>
                            </m:den>
                          </m:f>
                        </m:e>
                      </m:d>
                      <m:r>
                        <a:rPr lang="nl-NL" sz="1600">
                          <a:effectLst/>
                          <a:latin typeface="Cambria Math" panose="02040503050406030204" pitchFamily="18" charset="0"/>
                          <a:ea typeface="Calibri" panose="020F0502020204030204" pitchFamily="34" charset="0"/>
                          <a:cs typeface="Times New Roman" panose="02020603050405020304" pitchFamily="18" charset="0"/>
                        </a:rPr>
                        <m:t>.2=33,375.</m:t>
                      </m:r>
                    </m:oMath>
                  </m:oMathPara>
                </a14:m>
                <a:endParaRPr lang="en-US" sz="1600">
                  <a:latin typeface="+mj-lt"/>
                  <a:ea typeface="Arial" panose="020B0604020202020204" pitchFamily="34" charset="0"/>
                  <a:cs typeface="Times New Roman" panose="02020603050405020304" pitchFamily="18" charset="0"/>
                </a:endParaRPr>
              </a:p>
              <a:p>
                <a:pPr algn="just">
                  <a:lnSpc>
                    <a:spcPct val="150000"/>
                  </a:lnSpc>
                </a:pPr>
                <a:r>
                  <a:rPr lang="nl-NL" sz="1600">
                    <a:effectLst/>
                    <a:latin typeface="+mj-lt"/>
                    <a:ea typeface="Calibri" panose="020F0502020204030204" pitchFamily="34" charset="0"/>
                    <a:cs typeface="Times New Roman" panose="02020603050405020304" pitchFamily="18" charset="0"/>
                  </a:rPr>
                  <a:t>Tứ phân vị thứ ba của mẫu số liệu gốc là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1600" i="1">
                            <a:effectLst/>
                            <a:latin typeface="Cambria Math" panose="02040503050406030204" pitchFamily="18" charset="0"/>
                            <a:ea typeface="Calibri" panose="020F0502020204030204" pitchFamily="34" charset="0"/>
                            <a:cs typeface="Times New Roman" panose="02020603050405020304" pitchFamily="18" charset="0"/>
                          </a:rPr>
                          <m:t>23</m:t>
                        </m:r>
                      </m:sub>
                    </m:sSub>
                  </m:oMath>
                </a14:m>
                <a:r>
                  <a:rPr lang="nl-NL" sz="1600">
                    <a:effectLst/>
                    <a:latin typeface="+mj-lt"/>
                    <a:ea typeface="Calibri" panose="020F0502020204030204" pitchFamily="34" charset="0"/>
                    <a:cs typeface="Times New Roman" panose="02020603050405020304" pitchFamily="18" charset="0"/>
                  </a:rPr>
                  <a:t> nên nhóm chứa tứ phân vị thứ ba là nhóm [38; 40) và ta có:</a:t>
                </a:r>
                <a:endParaRPr lang="en-US" sz="1600">
                  <a:latin typeface="+mj-lt"/>
                  <a:ea typeface="Arial" panose="020B0604020202020204" pitchFamily="34" charset="0"/>
                  <a:cs typeface="Times New Roman" panose="02020603050405020304" pitchFamily="18" charset="0"/>
                </a:endParaRPr>
              </a:p>
              <a:p>
                <a:pPr algn="just">
                  <a:lnSpc>
                    <a:spcPct val="130000"/>
                  </a:lnSpc>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00">
                              <a:effectLst/>
                              <a:latin typeface="Cambria Math" panose="02040503050406030204" pitchFamily="18" charset="0"/>
                              <a:ea typeface="Calibri" panose="020F0502020204030204" pitchFamily="34" charset="0"/>
                              <a:cs typeface="Times New Roman" panose="02020603050405020304" pitchFamily="18" charset="0"/>
                            </a:rPr>
                            <m:t>Q</m:t>
                          </m:r>
                        </m:e>
                        <m:sub>
                          <m:r>
                            <a:rPr lang="nl-NL" sz="1600">
                              <a:effectLst/>
                              <a:latin typeface="Cambria Math" panose="02040503050406030204" pitchFamily="18" charset="0"/>
                              <a:ea typeface="Calibri" panose="020F0502020204030204" pitchFamily="34" charset="0"/>
                              <a:cs typeface="Times New Roman" panose="02020603050405020304" pitchFamily="18" charset="0"/>
                            </a:rPr>
                            <m:t>3</m:t>
                          </m:r>
                        </m:sub>
                      </m:sSub>
                      <m:r>
                        <a:rPr lang="nl-NL" sz="1600">
                          <a:effectLst/>
                          <a:latin typeface="Cambria Math" panose="02040503050406030204" pitchFamily="18" charset="0"/>
                          <a:ea typeface="Calibri" panose="020F0502020204030204" pitchFamily="34" charset="0"/>
                          <a:cs typeface="Times New Roman" panose="02020603050405020304" pitchFamily="18" charset="0"/>
                        </a:rPr>
                        <m:t>=38+</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600">
                                      <a:effectLst/>
                                      <a:latin typeface="Cambria Math" panose="02040503050406030204" pitchFamily="18" charset="0"/>
                                      <a:ea typeface="Calibri" panose="020F0502020204030204" pitchFamily="34" charset="0"/>
                                      <a:cs typeface="Times New Roman" panose="02020603050405020304" pitchFamily="18" charset="0"/>
                                    </a:rPr>
                                    <m:t>3.30</m:t>
                                  </m:r>
                                </m:num>
                                <m:den>
                                  <m:r>
                                    <a:rPr lang="nl-NL" sz="1600">
                                      <a:effectLst/>
                                      <a:latin typeface="Cambria Math" panose="02040503050406030204" pitchFamily="18" charset="0"/>
                                      <a:ea typeface="Calibri" panose="020F0502020204030204" pitchFamily="34" charset="0"/>
                                      <a:cs typeface="Times New Roman" panose="02020603050405020304" pitchFamily="18" charset="0"/>
                                    </a:rPr>
                                    <m:t>4</m:t>
                                  </m:r>
                                </m:den>
                              </m:f>
                              <m:r>
                                <a:rPr lang="nl-NL" sz="1600" i="1">
                                  <a:effectLst/>
                                  <a:latin typeface="Cambria Math" panose="02040503050406030204" pitchFamily="18" charset="0"/>
                                  <a:ea typeface="Calibri" panose="020F0502020204030204" pitchFamily="34" charset="0"/>
                                  <a:cs typeface="Times New Roman" panose="02020603050405020304" pitchFamily="18" charset="0"/>
                                </a:rPr>
                                <m:t>−</m:t>
                              </m:r>
                              <m:r>
                                <a:rPr lang="nl-NL" sz="1600">
                                  <a:effectLst/>
                                  <a:latin typeface="Cambria Math" panose="02040503050406030204" pitchFamily="18" charset="0"/>
                                  <a:ea typeface="Calibri" panose="020F0502020204030204" pitchFamily="34" charset="0"/>
                                  <a:cs typeface="Times New Roman" panose="02020603050405020304" pitchFamily="18" charset="0"/>
                                </a:rPr>
                                <m:t>21</m:t>
                              </m:r>
                            </m:num>
                            <m:den>
                              <m:r>
                                <a:rPr lang="nl-NL" sz="1600">
                                  <a:effectLst/>
                                  <a:latin typeface="Cambria Math" panose="02040503050406030204" pitchFamily="18" charset="0"/>
                                  <a:ea typeface="Calibri" panose="020F0502020204030204" pitchFamily="34" charset="0"/>
                                  <a:cs typeface="Times New Roman" panose="02020603050405020304" pitchFamily="18" charset="0"/>
                                </a:rPr>
                                <m:t>9</m:t>
                              </m:r>
                            </m:den>
                          </m:f>
                        </m:e>
                      </m:d>
                      <m:r>
                        <a:rPr lang="nl-NL" sz="1600">
                          <a:effectLst/>
                          <a:latin typeface="Cambria Math" panose="02040503050406030204" pitchFamily="18" charset="0"/>
                          <a:ea typeface="Calibri" panose="020F0502020204030204" pitchFamily="34" charset="0"/>
                          <a:cs typeface="Times New Roman" panose="02020603050405020304" pitchFamily="18" charset="0"/>
                        </a:rPr>
                        <m:t>.2</m:t>
                      </m:r>
                      <m:r>
                        <a:rPr lang="en-US" sz="1600" i="1">
                          <a:effectLst/>
                          <a:latin typeface="Cambria Math" panose="02040503050406030204" pitchFamily="18" charset="0"/>
                          <a:ea typeface="Arial" panose="020B0604020202020204" pitchFamily="34" charset="0"/>
                          <a:cs typeface="Times New Roman" panose="02020603050405020304" pitchFamily="18" charset="0"/>
                        </a:rPr>
                        <m:t>≈38,33</m:t>
                      </m:r>
                      <m:r>
                        <a:rPr lang="nl-NL" sz="16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600">
                  <a:latin typeface="+mj-lt"/>
                  <a:ea typeface="Arial" panose="020B0604020202020204" pitchFamily="34" charset="0"/>
                  <a:cs typeface="Times New Roman" panose="02020603050405020304" pitchFamily="18" charset="0"/>
                </a:endParaRPr>
              </a:p>
              <a:p>
                <a:pPr algn="just">
                  <a:lnSpc>
                    <a:spcPct val="150000"/>
                  </a:lnSpc>
                </a:pPr>
                <a:r>
                  <a:rPr lang="nl-NL" sz="1600">
                    <a:effectLst/>
                    <a:latin typeface="+mj-lt"/>
                    <a:ea typeface="Calibri" panose="020F0502020204030204" pitchFamily="34" charset="0"/>
                    <a:cs typeface="Times New Roman" panose="02020603050405020304" pitchFamily="18" charset="0"/>
                  </a:rPr>
                  <a:t>Vậy khoảng tứ phân vị của mẫu số liệu ghép nhóm là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00">
                            <a:effectLst/>
                            <a:latin typeface="Cambria Math" panose="02040503050406030204" pitchFamily="18" charset="0"/>
                            <a:ea typeface="Calibri" panose="020F0502020204030204" pitchFamily="34" charset="0"/>
                            <a:cs typeface="Times New Roman" panose="02020603050405020304" pitchFamily="18" charset="0"/>
                          </a:rPr>
                          <m:t>Δ</m:t>
                        </m:r>
                      </m:e>
                      <m:sub>
                        <m:r>
                          <m:rPr>
                            <m:sty m:val="p"/>
                          </m:rPr>
                          <a:rPr lang="nl-NL" sz="1600">
                            <a:effectLst/>
                            <a:latin typeface="Cambria Math" panose="02040503050406030204" pitchFamily="18" charset="0"/>
                            <a:ea typeface="Calibri" panose="020F0502020204030204" pitchFamily="34" charset="0"/>
                            <a:cs typeface="Times New Roman" panose="02020603050405020304" pitchFamily="18" charset="0"/>
                          </a:rPr>
                          <m:t>Q</m:t>
                        </m:r>
                      </m:sub>
                    </m:sSub>
                    <m:r>
                      <a:rPr lang="nl-NL" sz="1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00">
                            <a:effectLst/>
                            <a:latin typeface="Cambria Math" panose="02040503050406030204" pitchFamily="18" charset="0"/>
                            <a:ea typeface="Calibri" panose="020F0502020204030204" pitchFamily="34" charset="0"/>
                            <a:cs typeface="Times New Roman" panose="02020603050405020304" pitchFamily="18" charset="0"/>
                          </a:rPr>
                          <m:t>Q</m:t>
                        </m:r>
                      </m:e>
                      <m:sub>
                        <m:r>
                          <a:rPr lang="nl-NL" sz="1600">
                            <a:effectLst/>
                            <a:latin typeface="Cambria Math" panose="02040503050406030204" pitchFamily="18" charset="0"/>
                            <a:ea typeface="Calibri" panose="020F0502020204030204" pitchFamily="34" charset="0"/>
                            <a:cs typeface="Times New Roman" panose="02020603050405020304" pitchFamily="18" charset="0"/>
                          </a:rPr>
                          <m:t>3</m:t>
                        </m:r>
                      </m:sub>
                    </m:sSub>
                    <m:r>
                      <a:rPr lang="nl-NL"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1600">
                            <a:effectLst/>
                            <a:latin typeface="Cambria Math" panose="02040503050406030204" pitchFamily="18" charset="0"/>
                            <a:ea typeface="Calibri" panose="020F0502020204030204" pitchFamily="34" charset="0"/>
                            <a:cs typeface="Times New Roman" panose="02020603050405020304" pitchFamily="18" charset="0"/>
                          </a:rPr>
                          <m:t>Q</m:t>
                        </m:r>
                      </m:e>
                      <m:sub>
                        <m:r>
                          <a:rPr lang="nl-NL" sz="1600">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1600" i="1">
                        <a:effectLst/>
                        <a:latin typeface="Cambria Math" panose="02040503050406030204" pitchFamily="18" charset="0"/>
                        <a:ea typeface="Arial" panose="020B0604020202020204" pitchFamily="34" charset="0"/>
                        <a:cs typeface="Times New Roman" panose="02020603050405020304" pitchFamily="18" charset="0"/>
                      </a:rPr>
                      <m:t>≈4,96</m:t>
                    </m:r>
                    <m:r>
                      <a:rPr lang="nl-NL" sz="16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2174" y="63608"/>
                <a:ext cx="8449919" cy="5133906"/>
              </a:xfrm>
              <a:prstGeom prst="rect">
                <a:avLst/>
              </a:prstGeom>
              <a:blipFill>
                <a:blip r:embed="rId4"/>
                <a:stretch>
                  <a:fillRect l="-433" r="-361"/>
                </a:stretch>
              </a:blipFill>
            </p:spPr>
            <p:txBody>
              <a:bodyPr/>
              <a:lstStyle/>
              <a:p>
                <a:r>
                  <a:rPr lang="en-US">
                    <a:noFill/>
                  </a:rPr>
                  <a:t> </a:t>
                </a:r>
              </a:p>
            </p:txBody>
          </p:sp>
        </mc:Fallback>
      </mc:AlternateContent>
    </p:spTree>
    <p:extLst>
      <p:ext uri="{BB962C8B-B14F-4D97-AF65-F5344CB8AC3E}">
        <p14:creationId xmlns:p14="http://schemas.microsoft.com/office/powerpoint/2010/main" val="1516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73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1105" y="95412"/>
                <a:ext cx="8744114" cy="5147884"/>
              </a:xfrm>
              <a:prstGeom prst="rect">
                <a:avLst/>
              </a:prstGeom>
            </p:spPr>
            <p:txBody>
              <a:bodyPr wrap="square">
                <a:spAutoFit/>
              </a:bodyPr>
              <a:lstStyle/>
              <a:p>
                <a:pPr marL="285750" lvl="0" indent="-285750" algn="just">
                  <a:lnSpc>
                    <a:spcPct val="150000"/>
                  </a:lnSpc>
                  <a:buFont typeface="Arial" panose="020B0604020202020204" pitchFamily="34" charset="0"/>
                  <a:buChar char="•"/>
                  <a:defRPr/>
                </a:pPr>
                <a:r>
                  <a:rPr lang="nl-NL" sz="1500">
                    <a:ea typeface="PMingLiU"/>
                    <a:cs typeface="Times New Roman" panose="02020603050405020304" pitchFamily="18" charset="0"/>
                  </a:rPr>
                  <a:t>Với mẫu số liệu năm 2022:</a:t>
                </a:r>
                <a:endParaRPr lang="en-US" sz="1500">
                  <a:ea typeface="Arial" panose="020B0604020202020204" pitchFamily="34" charset="0"/>
                  <a:cs typeface="Times New Roman" panose="02020603050405020304" pitchFamily="18" charset="0"/>
                </a:endParaRPr>
              </a:p>
              <a:p>
                <a:pPr lvl="0" algn="just">
                  <a:lnSpc>
                    <a:spcPct val="150000"/>
                  </a:lnSpc>
                  <a:defRPr/>
                </a:pPr>
                <a:r>
                  <a:rPr lang="nl-NL" sz="1500">
                    <a:ea typeface="Calibri" panose="020F0502020204030204" pitchFamily="34" charset="0"/>
                    <a:cs typeface="Times New Roman" panose="02020603050405020304" pitchFamily="18" charset="0"/>
                  </a:rPr>
                  <a:t>Gọi </a:t>
                </a:r>
                <a14:m>
                  <m:oMath xmlns:m="http://schemas.openxmlformats.org/officeDocument/2006/math">
                    <m:sSubSup>
                      <m:sSubSupPr>
                        <m:ctrlPr>
                          <a:rPr lang="en-US" sz="1500" i="1">
                            <a:latin typeface="Cambria Math" panose="02040503050406030204" pitchFamily="18" charset="0"/>
                            <a:ea typeface="Calibri" panose="020F0502020204030204" pitchFamily="34" charset="0"/>
                            <a:cs typeface="Times New Roman" panose="02020603050405020304" pitchFamily="18" charset="0"/>
                          </a:rPr>
                        </m:ctrlPr>
                      </m:sSubSupPr>
                      <m:e>
                        <m:r>
                          <a:rPr lang="nl-NL" sz="1500" i="1">
                            <a:latin typeface="Cambria Math" panose="02040503050406030204" pitchFamily="18" charset="0"/>
                            <a:ea typeface="Calibri" panose="020F0502020204030204" pitchFamily="34" charset="0"/>
                            <a:cs typeface="Times New Roman" panose="02020603050405020304" pitchFamily="18" charset="0"/>
                          </a:rPr>
                          <m:t>𝑥</m:t>
                        </m:r>
                      </m:e>
                      <m:sub>
                        <m:r>
                          <a:rPr lang="nl-NL" sz="1500" i="1">
                            <a:latin typeface="Cambria Math" panose="02040503050406030204" pitchFamily="18" charset="0"/>
                            <a:ea typeface="Calibri" panose="020F0502020204030204" pitchFamily="34" charset="0"/>
                            <a:cs typeface="Times New Roman" panose="02020603050405020304" pitchFamily="18" charset="0"/>
                          </a:rPr>
                          <m:t>1</m:t>
                        </m:r>
                      </m:sub>
                      <m:sup>
                        <m:r>
                          <a:rPr lang="nl-NL" sz="1500" i="1">
                            <a:latin typeface="Cambria Math" panose="02040503050406030204" pitchFamily="18" charset="0"/>
                            <a:ea typeface="Calibri" panose="020F0502020204030204" pitchFamily="34" charset="0"/>
                            <a:cs typeface="Times New Roman" panose="02020603050405020304" pitchFamily="18" charset="0"/>
                          </a:rPr>
                          <m:t>′</m:t>
                        </m:r>
                      </m:sup>
                    </m:sSubSup>
                    <m:r>
                      <a:rPr lang="nl-NL" sz="15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500" i="1">
                            <a:latin typeface="Cambria Math" panose="02040503050406030204" pitchFamily="18" charset="0"/>
                            <a:ea typeface="Calibri" panose="020F0502020204030204" pitchFamily="34" charset="0"/>
                            <a:cs typeface="Times New Roman" panose="02020603050405020304" pitchFamily="18" charset="0"/>
                          </a:rPr>
                        </m:ctrlPr>
                      </m:sSubSupPr>
                      <m:e>
                        <m:r>
                          <a:rPr lang="nl-NL" sz="1500" i="1">
                            <a:latin typeface="Cambria Math" panose="02040503050406030204" pitchFamily="18" charset="0"/>
                            <a:ea typeface="Calibri" panose="020F0502020204030204" pitchFamily="34" charset="0"/>
                            <a:cs typeface="Times New Roman" panose="02020603050405020304" pitchFamily="18" charset="0"/>
                          </a:rPr>
                          <m:t>𝑥</m:t>
                        </m:r>
                      </m:e>
                      <m:sub>
                        <m:r>
                          <a:rPr lang="nl-NL" sz="1500" i="1">
                            <a:latin typeface="Cambria Math" panose="02040503050406030204" pitchFamily="18" charset="0"/>
                            <a:ea typeface="Calibri" panose="020F0502020204030204" pitchFamily="34" charset="0"/>
                            <a:cs typeface="Times New Roman" panose="02020603050405020304" pitchFamily="18" charset="0"/>
                          </a:rPr>
                          <m:t>30</m:t>
                        </m:r>
                      </m:sub>
                      <m:sup>
                        <m:r>
                          <a:rPr lang="nl-NL" sz="1500" i="1">
                            <a:latin typeface="Cambria Math" panose="02040503050406030204" pitchFamily="18" charset="0"/>
                            <a:ea typeface="Calibri" panose="020F0502020204030204" pitchFamily="34" charset="0"/>
                            <a:cs typeface="Times New Roman" panose="02020603050405020304" pitchFamily="18" charset="0"/>
                          </a:rPr>
                          <m:t>′</m:t>
                        </m:r>
                      </m:sup>
                    </m:sSubSup>
                  </m:oMath>
                </a14:m>
                <a:r>
                  <a:rPr lang="nl-NL" sz="1500">
                    <a:ea typeface="Calibri" panose="020F0502020204030204" pitchFamily="34" charset="0"/>
                    <a:cs typeface="Times New Roman" panose="02020603050405020304" pitchFamily="18" charset="0"/>
                  </a:rPr>
                  <a:t> là nhiệt độ cao nhất trong ngày của tháng 6/2022 và giả sử rằng dãy số liệu gốc này được sắp xếp theo thứ tự tăng dần.</a:t>
                </a:r>
                <a:endParaRPr lang="en-US" sz="1500">
                  <a:ea typeface="Arial" panose="020B0604020202020204" pitchFamily="34" charset="0"/>
                  <a:cs typeface="Times New Roman" panose="02020603050405020304" pitchFamily="18" charset="0"/>
                </a:endParaRPr>
              </a:p>
              <a:p>
                <a:pPr lvl="0" algn="just">
                  <a:lnSpc>
                    <a:spcPct val="150000"/>
                  </a:lnSpc>
                  <a:defRPr/>
                </a:pPr>
                <a:r>
                  <a:rPr lang="nl-NL" sz="1500">
                    <a:ea typeface="Calibri" panose="020F0502020204030204" pitchFamily="34" charset="0"/>
                    <a:cs typeface="Times New Roman" panose="02020603050405020304" pitchFamily="18" charset="0"/>
                  </a:rPr>
                  <a:t>Tứ phân vị thứ nhất của mẫu số liệu gốc là </a:t>
                </a:r>
                <a14:m>
                  <m:oMath xmlns:m="http://schemas.openxmlformats.org/officeDocument/2006/math">
                    <m:sSubSup>
                      <m:sSubSupPr>
                        <m:ctrlPr>
                          <a:rPr lang="en-US" sz="1500" i="1">
                            <a:latin typeface="Cambria Math" panose="02040503050406030204" pitchFamily="18" charset="0"/>
                            <a:ea typeface="Calibri" panose="020F0502020204030204" pitchFamily="34" charset="0"/>
                            <a:cs typeface="Times New Roman" panose="02020603050405020304" pitchFamily="18" charset="0"/>
                          </a:rPr>
                        </m:ctrlPr>
                      </m:sSubSupPr>
                      <m:e>
                        <m:r>
                          <a:rPr lang="nl-NL" sz="1500" i="1">
                            <a:latin typeface="Cambria Math" panose="02040503050406030204" pitchFamily="18" charset="0"/>
                            <a:ea typeface="Calibri" panose="020F0502020204030204" pitchFamily="34" charset="0"/>
                            <a:cs typeface="Times New Roman" panose="02020603050405020304" pitchFamily="18" charset="0"/>
                          </a:rPr>
                          <m:t>𝑥</m:t>
                        </m:r>
                      </m:e>
                      <m:sub>
                        <m:r>
                          <a:rPr lang="nl-NL" sz="1500" i="1">
                            <a:latin typeface="Cambria Math" panose="02040503050406030204" pitchFamily="18" charset="0"/>
                            <a:ea typeface="Calibri" panose="020F0502020204030204" pitchFamily="34" charset="0"/>
                            <a:cs typeface="Times New Roman" panose="02020603050405020304" pitchFamily="18" charset="0"/>
                          </a:rPr>
                          <m:t>8</m:t>
                        </m:r>
                      </m:sub>
                      <m:sup>
                        <m:r>
                          <a:rPr lang="nl-NL" sz="1500" i="1">
                            <a:latin typeface="Cambria Math" panose="02040503050406030204" pitchFamily="18" charset="0"/>
                            <a:ea typeface="Calibri" panose="020F0502020204030204" pitchFamily="34" charset="0"/>
                            <a:cs typeface="Times New Roman" panose="02020603050405020304" pitchFamily="18" charset="0"/>
                          </a:rPr>
                          <m:t>′</m:t>
                        </m:r>
                      </m:sup>
                    </m:sSubSup>
                  </m:oMath>
                </a14:m>
                <a:r>
                  <a:rPr lang="nl-NL" sz="1500">
                    <a:ea typeface="Calibri" panose="020F0502020204030204" pitchFamily="34" charset="0"/>
                    <a:cs typeface="Times New Roman" panose="02020603050405020304" pitchFamily="18" charset="0"/>
                  </a:rPr>
                  <a:t> nên nhóm chứa tứ phân vị thứ nhất là nhóm </a:t>
                </a:r>
                <a14:m>
                  <m:oMath xmlns:m="http://schemas.openxmlformats.org/officeDocument/2006/math">
                    <m:r>
                      <a:rPr lang="nl-NL" sz="1500" i="1" smtClean="0">
                        <a:latin typeface="Cambria Math" panose="02040503050406030204" pitchFamily="18" charset="0"/>
                        <a:ea typeface="Calibri" panose="020F0502020204030204" pitchFamily="34" charset="0"/>
                        <a:cs typeface="Times New Roman" panose="02020603050405020304" pitchFamily="18" charset="0"/>
                      </a:rPr>
                      <m:t>[32; 34) </m:t>
                    </m:r>
                  </m:oMath>
                </a14:m>
                <a:r>
                  <a:rPr lang="nl-NL" sz="1500">
                    <a:ea typeface="Calibri" panose="020F0502020204030204" pitchFamily="34" charset="0"/>
                    <a:cs typeface="Times New Roman" panose="02020603050405020304" pitchFamily="18" charset="0"/>
                  </a:rPr>
                  <a:t>và ta có:</a:t>
                </a:r>
                <a:endParaRPr lang="en-US" sz="1500">
                  <a:ea typeface="Arial" panose="020B0604020202020204" pitchFamily="34" charset="0"/>
                  <a:cs typeface="Times New Roman" panose="02020603050405020304" pitchFamily="18" charset="0"/>
                </a:endParaRPr>
              </a:p>
              <a:p>
                <a:pPr lvl="0" algn="just">
                  <a:lnSpc>
                    <a:spcPct val="120000"/>
                  </a:lnSpc>
                  <a:defRPr/>
                </a:pPr>
                <a14:m>
                  <m:oMathPara xmlns:m="http://schemas.openxmlformats.org/officeDocument/2006/math">
                    <m:oMathParaPr>
                      <m:jc m:val="centerGroup"/>
                    </m:oMathParaPr>
                    <m:oMath xmlns:m="http://schemas.openxmlformats.org/officeDocument/2006/math">
                      <m:sSubSup>
                        <m:sSubSupPr>
                          <m:ctrlPr>
                            <a:rPr lang="en-US" sz="1500" i="1">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nl-NL" sz="1500">
                              <a:latin typeface="Cambria Math" panose="02040503050406030204" pitchFamily="18" charset="0"/>
                              <a:ea typeface="Calibri" panose="020F0502020204030204" pitchFamily="34" charset="0"/>
                              <a:cs typeface="Times New Roman" panose="02020603050405020304" pitchFamily="18" charset="0"/>
                            </a:rPr>
                            <m:t>Q</m:t>
                          </m:r>
                        </m:e>
                        <m:sub>
                          <m:r>
                            <a:rPr lang="nl-NL" sz="1500">
                              <a:latin typeface="Cambria Math" panose="02040503050406030204" pitchFamily="18" charset="0"/>
                              <a:ea typeface="Calibri" panose="020F0502020204030204" pitchFamily="34" charset="0"/>
                              <a:cs typeface="Times New Roman" panose="02020603050405020304" pitchFamily="18" charset="0"/>
                            </a:rPr>
                            <m:t>1</m:t>
                          </m:r>
                        </m:sub>
                        <m:sup>
                          <m:r>
                            <a:rPr lang="nl-NL" sz="1500" i="1">
                              <a:latin typeface="Cambria Math" panose="02040503050406030204" pitchFamily="18" charset="0"/>
                              <a:ea typeface="Calibri" panose="020F0502020204030204" pitchFamily="34" charset="0"/>
                              <a:cs typeface="Times New Roman" panose="02020603050405020304" pitchFamily="18" charset="0"/>
                            </a:rPr>
                            <m:t>′</m:t>
                          </m:r>
                        </m:sup>
                      </m:sSubSup>
                      <m:r>
                        <a:rPr lang="nl-NL" sz="1500">
                          <a:latin typeface="Cambria Math" panose="02040503050406030204" pitchFamily="18" charset="0"/>
                          <a:ea typeface="Calibri" panose="020F0502020204030204" pitchFamily="34" charset="0"/>
                          <a:cs typeface="Times New Roman" panose="02020603050405020304" pitchFamily="18" charset="0"/>
                        </a:rPr>
                        <m:t>=32+</m:t>
                      </m:r>
                      <m:d>
                        <m:dPr>
                          <m:begChr m:val="["/>
                          <m:endChr m:val="]"/>
                          <m:ctrlPr>
                            <a:rPr lang="en-US" sz="15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500" i="1">
                                      <a:latin typeface="Cambria Math" panose="02040503050406030204" pitchFamily="18" charset="0"/>
                                      <a:ea typeface="Calibri" panose="020F0502020204030204" pitchFamily="34" charset="0"/>
                                      <a:cs typeface="Times New Roman" panose="02020603050405020304" pitchFamily="18" charset="0"/>
                                    </a:rPr>
                                  </m:ctrlPr>
                                </m:fPr>
                                <m:num>
                                  <m:r>
                                    <a:rPr lang="nl-NL" sz="1500">
                                      <a:latin typeface="Cambria Math" panose="02040503050406030204" pitchFamily="18" charset="0"/>
                                      <a:ea typeface="Calibri" panose="020F0502020204030204" pitchFamily="34" charset="0"/>
                                      <a:cs typeface="Times New Roman" panose="02020603050405020304" pitchFamily="18" charset="0"/>
                                    </a:rPr>
                                    <m:t>30</m:t>
                                  </m:r>
                                </m:num>
                                <m:den>
                                  <m:r>
                                    <a:rPr lang="nl-NL" sz="1500">
                                      <a:latin typeface="Cambria Math" panose="02040503050406030204" pitchFamily="18" charset="0"/>
                                      <a:ea typeface="Calibri" panose="020F0502020204030204" pitchFamily="34" charset="0"/>
                                      <a:cs typeface="Times New Roman" panose="02020603050405020304" pitchFamily="18" charset="0"/>
                                    </a:rPr>
                                    <m:t>4</m:t>
                                  </m:r>
                                </m:den>
                              </m:f>
                              <m:r>
                                <a:rPr lang="nl-NL" sz="1500" i="1">
                                  <a:latin typeface="Cambria Math" panose="02040503050406030204" pitchFamily="18" charset="0"/>
                                  <a:ea typeface="Calibri" panose="020F0502020204030204" pitchFamily="34" charset="0"/>
                                  <a:cs typeface="Times New Roman" panose="02020603050405020304" pitchFamily="18" charset="0"/>
                                </a:rPr>
                                <m:t>−</m:t>
                              </m:r>
                              <m:r>
                                <a:rPr lang="nl-NL" sz="1500">
                                  <a:latin typeface="Cambria Math" panose="02040503050406030204" pitchFamily="18" charset="0"/>
                                  <a:ea typeface="Calibri" panose="020F0502020204030204" pitchFamily="34" charset="0"/>
                                  <a:cs typeface="Times New Roman" panose="02020603050405020304" pitchFamily="18" charset="0"/>
                                </a:rPr>
                                <m:t>5</m:t>
                              </m:r>
                            </m:num>
                            <m:den>
                              <m:r>
                                <a:rPr lang="nl-NL" sz="1500">
                                  <a:latin typeface="Cambria Math" panose="02040503050406030204" pitchFamily="18" charset="0"/>
                                  <a:ea typeface="Calibri" panose="020F0502020204030204" pitchFamily="34" charset="0"/>
                                  <a:cs typeface="Times New Roman" panose="02020603050405020304" pitchFamily="18" charset="0"/>
                                </a:rPr>
                                <m:t>4</m:t>
                              </m:r>
                            </m:den>
                          </m:f>
                        </m:e>
                      </m:d>
                      <m:r>
                        <a:rPr lang="nl-NL" sz="1500">
                          <a:latin typeface="Cambria Math" panose="02040503050406030204" pitchFamily="18" charset="0"/>
                          <a:ea typeface="Calibri" panose="020F0502020204030204" pitchFamily="34" charset="0"/>
                          <a:cs typeface="Times New Roman" panose="02020603050405020304" pitchFamily="18" charset="0"/>
                        </a:rPr>
                        <m:t>.2=33,25.</m:t>
                      </m:r>
                    </m:oMath>
                  </m:oMathPara>
                </a14:m>
                <a:endParaRPr lang="en-US" sz="1500">
                  <a:ea typeface="Arial" panose="020B0604020202020204" pitchFamily="34" charset="0"/>
                  <a:cs typeface="Times New Roman" panose="02020603050405020304" pitchFamily="18" charset="0"/>
                </a:endParaRPr>
              </a:p>
              <a:p>
                <a:pPr lvl="0" algn="just">
                  <a:lnSpc>
                    <a:spcPct val="150000"/>
                  </a:lnSpc>
                  <a:defRPr/>
                </a:pPr>
                <a:r>
                  <a:rPr lang="nl-NL" sz="1500">
                    <a:ea typeface="Calibri" panose="020F0502020204030204" pitchFamily="34" charset="0"/>
                    <a:cs typeface="Times New Roman" panose="02020603050405020304" pitchFamily="18" charset="0"/>
                  </a:rPr>
                  <a:t>Tứ phân vị thứ ba của mẫu số liệu gốc là </a:t>
                </a:r>
                <a14:m>
                  <m:oMath xmlns:m="http://schemas.openxmlformats.org/officeDocument/2006/math">
                    <m:sSubSup>
                      <m:sSubSupPr>
                        <m:ctrlPr>
                          <a:rPr lang="en-US" sz="1500" i="1">
                            <a:latin typeface="Cambria Math" panose="02040503050406030204" pitchFamily="18" charset="0"/>
                            <a:ea typeface="Calibri" panose="020F0502020204030204" pitchFamily="34" charset="0"/>
                            <a:cs typeface="Times New Roman" panose="02020603050405020304" pitchFamily="18" charset="0"/>
                          </a:rPr>
                        </m:ctrlPr>
                      </m:sSubSupPr>
                      <m:e>
                        <m:r>
                          <a:rPr lang="nl-NL" sz="1500" i="1">
                            <a:latin typeface="Cambria Math" panose="02040503050406030204" pitchFamily="18" charset="0"/>
                            <a:ea typeface="Calibri" panose="020F0502020204030204" pitchFamily="34" charset="0"/>
                            <a:cs typeface="Times New Roman" panose="02020603050405020304" pitchFamily="18" charset="0"/>
                          </a:rPr>
                          <m:t>𝑥</m:t>
                        </m:r>
                      </m:e>
                      <m:sub>
                        <m:r>
                          <a:rPr lang="nl-NL" sz="1500" i="1">
                            <a:latin typeface="Cambria Math" panose="02040503050406030204" pitchFamily="18" charset="0"/>
                            <a:ea typeface="Calibri" panose="020F0502020204030204" pitchFamily="34" charset="0"/>
                            <a:cs typeface="Times New Roman" panose="02020603050405020304" pitchFamily="18" charset="0"/>
                          </a:rPr>
                          <m:t>23</m:t>
                        </m:r>
                      </m:sub>
                      <m:sup>
                        <m:r>
                          <a:rPr lang="nl-NL" sz="1500" i="1">
                            <a:latin typeface="Cambria Math" panose="02040503050406030204" pitchFamily="18" charset="0"/>
                            <a:ea typeface="Calibri" panose="020F0502020204030204" pitchFamily="34" charset="0"/>
                            <a:cs typeface="Times New Roman" panose="02020603050405020304" pitchFamily="18" charset="0"/>
                          </a:rPr>
                          <m:t>′</m:t>
                        </m:r>
                      </m:sup>
                    </m:sSubSup>
                  </m:oMath>
                </a14:m>
                <a:r>
                  <a:rPr lang="nl-NL" sz="1500">
                    <a:ea typeface="Calibri" panose="020F0502020204030204" pitchFamily="34" charset="0"/>
                    <a:cs typeface="Times New Roman" panose="02020603050405020304" pitchFamily="18" charset="0"/>
                  </a:rPr>
                  <a:t> nên nhóm chứa tứ phân vị thứ ba là nhóm </a:t>
                </a:r>
                <a14:m>
                  <m:oMath xmlns:m="http://schemas.openxmlformats.org/officeDocument/2006/math">
                    <m:r>
                      <a:rPr lang="nl-NL" sz="1500" i="1" smtClean="0">
                        <a:latin typeface="Cambria Math" panose="02040503050406030204" pitchFamily="18" charset="0"/>
                        <a:ea typeface="Calibri" panose="020F0502020204030204" pitchFamily="34" charset="0"/>
                        <a:cs typeface="Times New Roman" panose="02020603050405020304" pitchFamily="18" charset="0"/>
                      </a:rPr>
                      <m:t>[36; 38) </m:t>
                    </m:r>
                  </m:oMath>
                </a14:m>
                <a:r>
                  <a:rPr lang="nl-NL" sz="1500">
                    <a:ea typeface="Calibri" panose="020F0502020204030204" pitchFamily="34" charset="0"/>
                    <a:cs typeface="Times New Roman" panose="02020603050405020304" pitchFamily="18" charset="0"/>
                  </a:rPr>
                  <a:t>và ta có:</a:t>
                </a:r>
                <a:endParaRPr lang="en-US" sz="1500">
                  <a:ea typeface="Arial" panose="020B0604020202020204" pitchFamily="34" charset="0"/>
                  <a:cs typeface="Times New Roman" panose="02020603050405020304" pitchFamily="18" charset="0"/>
                </a:endParaRPr>
              </a:p>
              <a:p>
                <a:pPr lvl="0" algn="just">
                  <a:lnSpc>
                    <a:spcPct val="120000"/>
                  </a:lnSpc>
                  <a:defRPr/>
                </a:pPr>
                <a14:m>
                  <m:oMathPara xmlns:m="http://schemas.openxmlformats.org/officeDocument/2006/math">
                    <m:oMathParaPr>
                      <m:jc m:val="centerGroup"/>
                    </m:oMathParaPr>
                    <m:oMath xmlns:m="http://schemas.openxmlformats.org/officeDocument/2006/math">
                      <m:sSubSup>
                        <m:sSubSupPr>
                          <m:ctrlPr>
                            <a:rPr lang="en-US" sz="1500" i="1">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nl-NL" sz="1500">
                              <a:latin typeface="Cambria Math" panose="02040503050406030204" pitchFamily="18" charset="0"/>
                              <a:ea typeface="Calibri" panose="020F0502020204030204" pitchFamily="34" charset="0"/>
                              <a:cs typeface="Times New Roman" panose="02020603050405020304" pitchFamily="18" charset="0"/>
                            </a:rPr>
                            <m:t>Q</m:t>
                          </m:r>
                        </m:e>
                        <m:sub>
                          <m:r>
                            <a:rPr lang="nl-NL" sz="1500">
                              <a:latin typeface="Cambria Math" panose="02040503050406030204" pitchFamily="18" charset="0"/>
                              <a:ea typeface="Calibri" panose="020F0502020204030204" pitchFamily="34" charset="0"/>
                              <a:cs typeface="Times New Roman" panose="02020603050405020304" pitchFamily="18" charset="0"/>
                            </a:rPr>
                            <m:t>3</m:t>
                          </m:r>
                        </m:sub>
                        <m:sup>
                          <m:r>
                            <a:rPr lang="nl-NL" sz="1500" i="1">
                              <a:latin typeface="Cambria Math" panose="02040503050406030204" pitchFamily="18" charset="0"/>
                              <a:ea typeface="Calibri" panose="020F0502020204030204" pitchFamily="34" charset="0"/>
                              <a:cs typeface="Times New Roman" panose="02020603050405020304" pitchFamily="18" charset="0"/>
                            </a:rPr>
                            <m:t>′</m:t>
                          </m:r>
                        </m:sup>
                      </m:sSubSup>
                      <m:r>
                        <a:rPr lang="nl-NL" sz="1500">
                          <a:latin typeface="Cambria Math" panose="02040503050406030204" pitchFamily="18" charset="0"/>
                          <a:ea typeface="Calibri" panose="020F0502020204030204" pitchFamily="34" charset="0"/>
                          <a:cs typeface="Times New Roman" panose="02020603050405020304" pitchFamily="18" charset="0"/>
                        </a:rPr>
                        <m:t>=36+</m:t>
                      </m:r>
                      <m:d>
                        <m:dPr>
                          <m:begChr m:val="["/>
                          <m:endChr m:val="]"/>
                          <m:ctrlPr>
                            <a:rPr lang="en-US" sz="15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500" i="1">
                                      <a:latin typeface="Cambria Math" panose="02040503050406030204" pitchFamily="18" charset="0"/>
                                      <a:ea typeface="Calibri" panose="020F0502020204030204" pitchFamily="34" charset="0"/>
                                      <a:cs typeface="Times New Roman" panose="02020603050405020304" pitchFamily="18" charset="0"/>
                                    </a:rPr>
                                  </m:ctrlPr>
                                </m:fPr>
                                <m:num>
                                  <m:r>
                                    <a:rPr lang="nl-NL" sz="1500">
                                      <a:latin typeface="Cambria Math" panose="02040503050406030204" pitchFamily="18" charset="0"/>
                                      <a:ea typeface="Calibri" panose="020F0502020204030204" pitchFamily="34" charset="0"/>
                                      <a:cs typeface="Times New Roman" panose="02020603050405020304" pitchFamily="18" charset="0"/>
                                    </a:rPr>
                                    <m:t>3.30</m:t>
                                  </m:r>
                                </m:num>
                                <m:den>
                                  <m:r>
                                    <a:rPr lang="nl-NL" sz="1500">
                                      <a:latin typeface="Cambria Math" panose="02040503050406030204" pitchFamily="18" charset="0"/>
                                      <a:ea typeface="Calibri" panose="020F0502020204030204" pitchFamily="34" charset="0"/>
                                      <a:cs typeface="Times New Roman" panose="02020603050405020304" pitchFamily="18" charset="0"/>
                                    </a:rPr>
                                    <m:t>4</m:t>
                                  </m:r>
                                </m:den>
                              </m:f>
                              <m:r>
                                <a:rPr lang="nl-NL" sz="1500" i="1">
                                  <a:latin typeface="Cambria Math" panose="02040503050406030204" pitchFamily="18" charset="0"/>
                                  <a:ea typeface="Calibri" panose="020F0502020204030204" pitchFamily="34" charset="0"/>
                                  <a:cs typeface="Times New Roman" panose="02020603050405020304" pitchFamily="18" charset="0"/>
                                </a:rPr>
                                <m:t>−</m:t>
                              </m:r>
                              <m:r>
                                <a:rPr lang="nl-NL" sz="1500">
                                  <a:latin typeface="Cambria Math" panose="02040503050406030204" pitchFamily="18" charset="0"/>
                                  <a:ea typeface="Calibri" panose="020F0502020204030204" pitchFamily="34" charset="0"/>
                                  <a:cs typeface="Times New Roman" panose="02020603050405020304" pitchFamily="18" charset="0"/>
                                </a:rPr>
                                <m:t>20</m:t>
                              </m:r>
                            </m:num>
                            <m:den>
                              <m:r>
                                <a:rPr lang="nl-NL" sz="1500">
                                  <a:latin typeface="Cambria Math" panose="02040503050406030204" pitchFamily="18" charset="0"/>
                                  <a:ea typeface="Calibri" panose="020F0502020204030204" pitchFamily="34" charset="0"/>
                                  <a:cs typeface="Times New Roman" panose="02020603050405020304" pitchFamily="18" charset="0"/>
                                </a:rPr>
                                <m:t>8</m:t>
                              </m:r>
                            </m:den>
                          </m:f>
                        </m:e>
                      </m:d>
                      <m:r>
                        <a:rPr lang="nl-NL" sz="1500">
                          <a:latin typeface="Cambria Math" panose="02040503050406030204" pitchFamily="18" charset="0"/>
                          <a:ea typeface="Calibri" panose="020F0502020204030204" pitchFamily="34" charset="0"/>
                          <a:cs typeface="Times New Roman" panose="02020603050405020304" pitchFamily="18" charset="0"/>
                        </a:rPr>
                        <m:t>.2</m:t>
                      </m:r>
                      <m:r>
                        <a:rPr lang="en-US" sz="1500" i="1">
                          <a:latin typeface="Cambria Math" panose="02040503050406030204" pitchFamily="18" charset="0"/>
                          <a:ea typeface="Arial" panose="020B0604020202020204" pitchFamily="34" charset="0"/>
                          <a:cs typeface="Times New Roman" panose="02020603050405020304" pitchFamily="18" charset="0"/>
                        </a:rPr>
                        <m:t>=36,625</m:t>
                      </m:r>
                      <m:r>
                        <a:rPr lang="nl-NL" sz="15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500">
                  <a:ea typeface="Arial" panose="020B0604020202020204" pitchFamily="34" charset="0"/>
                  <a:cs typeface="Times New Roman" panose="02020603050405020304" pitchFamily="18" charset="0"/>
                </a:endParaRPr>
              </a:p>
              <a:p>
                <a:pPr lvl="0" algn="just">
                  <a:lnSpc>
                    <a:spcPct val="150000"/>
                  </a:lnSpc>
                  <a:defRPr/>
                </a:pPr>
                <a:r>
                  <a:rPr lang="nl-NL" sz="1500">
                    <a:ea typeface="Calibri" panose="020F0502020204030204" pitchFamily="34" charset="0"/>
                    <a:cs typeface="Times New Roman" panose="02020603050405020304" pitchFamily="18" charset="0"/>
                  </a:rPr>
                  <a:t>Vậy khoảng tứ phân vị của mẫu số liệu ghép nhóm là </a:t>
                </a:r>
                <a14:m>
                  <m:oMath xmlns:m="http://schemas.openxmlformats.org/officeDocument/2006/math">
                    <m:sSubSup>
                      <m:sSubSupPr>
                        <m:ctrlPr>
                          <a:rPr lang="en-US" sz="1500" i="1">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nl-NL" sz="1500">
                            <a:latin typeface="Cambria Math" panose="02040503050406030204" pitchFamily="18" charset="0"/>
                            <a:ea typeface="Calibri" panose="020F0502020204030204" pitchFamily="34" charset="0"/>
                            <a:cs typeface="Times New Roman" panose="02020603050405020304" pitchFamily="18" charset="0"/>
                          </a:rPr>
                          <m:t>Δ</m:t>
                        </m:r>
                      </m:e>
                      <m:sub>
                        <m:r>
                          <m:rPr>
                            <m:sty m:val="p"/>
                          </m:rPr>
                          <a:rPr lang="nl-NL" sz="1500">
                            <a:latin typeface="Cambria Math" panose="02040503050406030204" pitchFamily="18" charset="0"/>
                            <a:ea typeface="Calibri" panose="020F0502020204030204" pitchFamily="34" charset="0"/>
                            <a:cs typeface="Times New Roman" panose="02020603050405020304" pitchFamily="18" charset="0"/>
                          </a:rPr>
                          <m:t>Q</m:t>
                        </m:r>
                      </m:sub>
                      <m:sup>
                        <m:r>
                          <a:rPr lang="nl-NL" sz="1500" i="1">
                            <a:latin typeface="Cambria Math" panose="02040503050406030204" pitchFamily="18" charset="0"/>
                            <a:ea typeface="Calibri" panose="020F0502020204030204" pitchFamily="34" charset="0"/>
                            <a:cs typeface="Times New Roman" panose="02020603050405020304" pitchFamily="18" charset="0"/>
                          </a:rPr>
                          <m:t>′</m:t>
                        </m:r>
                      </m:sup>
                    </m:sSubSup>
                    <m:r>
                      <a:rPr lang="nl-NL" sz="1500">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500" i="1">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nl-NL" sz="1500">
                            <a:latin typeface="Cambria Math" panose="02040503050406030204" pitchFamily="18" charset="0"/>
                            <a:ea typeface="Calibri" panose="020F0502020204030204" pitchFamily="34" charset="0"/>
                            <a:cs typeface="Times New Roman" panose="02020603050405020304" pitchFamily="18" charset="0"/>
                          </a:rPr>
                          <m:t>Q</m:t>
                        </m:r>
                      </m:e>
                      <m:sub>
                        <m:r>
                          <a:rPr lang="nl-NL" sz="1500">
                            <a:latin typeface="Cambria Math" panose="02040503050406030204" pitchFamily="18" charset="0"/>
                            <a:ea typeface="Calibri" panose="020F0502020204030204" pitchFamily="34" charset="0"/>
                            <a:cs typeface="Times New Roman" panose="02020603050405020304" pitchFamily="18" charset="0"/>
                          </a:rPr>
                          <m:t>3</m:t>
                        </m:r>
                      </m:sub>
                      <m:sup>
                        <m:r>
                          <a:rPr lang="nl-NL" sz="1500" i="1">
                            <a:latin typeface="Cambria Math" panose="02040503050406030204" pitchFamily="18" charset="0"/>
                            <a:ea typeface="Calibri" panose="020F0502020204030204" pitchFamily="34" charset="0"/>
                            <a:cs typeface="Times New Roman" panose="02020603050405020304" pitchFamily="18" charset="0"/>
                          </a:rPr>
                          <m:t>′</m:t>
                        </m:r>
                      </m:sup>
                    </m:sSubSup>
                    <m:r>
                      <a:rPr lang="nl-NL" sz="15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500" i="1">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nl-NL" sz="1500">
                            <a:latin typeface="Cambria Math" panose="02040503050406030204" pitchFamily="18" charset="0"/>
                            <a:ea typeface="Calibri" panose="020F0502020204030204" pitchFamily="34" charset="0"/>
                            <a:cs typeface="Times New Roman" panose="02020603050405020304" pitchFamily="18" charset="0"/>
                          </a:rPr>
                          <m:t>Q</m:t>
                        </m:r>
                      </m:e>
                      <m:sub>
                        <m:r>
                          <a:rPr lang="nl-NL" sz="1500">
                            <a:latin typeface="Cambria Math" panose="02040503050406030204" pitchFamily="18" charset="0"/>
                            <a:ea typeface="Calibri" panose="020F0502020204030204" pitchFamily="34" charset="0"/>
                            <a:cs typeface="Times New Roman" panose="02020603050405020304" pitchFamily="18" charset="0"/>
                          </a:rPr>
                          <m:t>1</m:t>
                        </m:r>
                      </m:sub>
                      <m:sup>
                        <m:r>
                          <a:rPr lang="nl-NL" sz="1500" i="1">
                            <a:latin typeface="Cambria Math" panose="02040503050406030204" pitchFamily="18" charset="0"/>
                            <a:ea typeface="Calibri" panose="020F0502020204030204" pitchFamily="34" charset="0"/>
                            <a:cs typeface="Times New Roman" panose="02020603050405020304" pitchFamily="18" charset="0"/>
                          </a:rPr>
                          <m:t>′</m:t>
                        </m:r>
                      </m:sup>
                    </m:sSubSup>
                    <m:r>
                      <a:rPr lang="nl-NL" sz="1500" i="1">
                        <a:latin typeface="Cambria Math" panose="02040503050406030204" pitchFamily="18" charset="0"/>
                        <a:ea typeface="Calibri" panose="020F0502020204030204" pitchFamily="34" charset="0"/>
                        <a:cs typeface="Times New Roman" panose="02020603050405020304" pitchFamily="18" charset="0"/>
                      </a:rPr>
                      <m:t>=3,375</m:t>
                    </m:r>
                    <m:r>
                      <a:rPr lang="nl-NL" sz="1500">
                        <a:latin typeface="Cambria Math" panose="02040503050406030204" pitchFamily="18" charset="0"/>
                        <a:ea typeface="Calibri" panose="020F0502020204030204" pitchFamily="34" charset="0"/>
                        <a:cs typeface="Times New Roman" panose="02020603050405020304" pitchFamily="18" charset="0"/>
                      </a:rPr>
                      <m:t>.</m:t>
                    </m:r>
                  </m:oMath>
                </a14:m>
                <a:endParaRPr lang="en-US" sz="1500">
                  <a:ea typeface="Arial" panose="020B0604020202020204" pitchFamily="34" charset="0"/>
                  <a:cs typeface="Times New Roman" panose="02020603050405020304" pitchFamily="18" charset="0"/>
                </a:endParaRPr>
              </a:p>
              <a:p>
                <a:pPr lvl="0" algn="just">
                  <a:lnSpc>
                    <a:spcPct val="150000"/>
                  </a:lnSpc>
                  <a:defRPr/>
                </a:pPr>
                <a:r>
                  <a:rPr lang="nl-NL" sz="1500">
                    <a:ea typeface="PMingLiU"/>
                  </a:rPr>
                  <a:t>Nếu dựa vào khoảng tứ phân vị để kết luận thì </a:t>
                </a:r>
                <a:r>
                  <a:rPr lang="vi-VN" sz="1500">
                    <a:ea typeface="PMingLiU"/>
                  </a:rPr>
                  <a:t>nhiệt độ cao nhất trong ngày vào tháng 6 năm</a:t>
                </a:r>
                <a:r>
                  <a:rPr lang="en-US" sz="1500">
                    <a:ea typeface="PMingLiU"/>
                  </a:rPr>
                  <a:t> </a:t>
                </a:r>
                <a:r>
                  <a:rPr lang="vi-VN" sz="1500">
                    <a:ea typeface="PMingLiU"/>
                  </a:rPr>
                  <a:t>2021 biến đổi nhiều hơn nhiệt độ cao nhất trong ngày vào tháng 6 năm 2022.</a:t>
                </a:r>
                <a:endParaRPr lang="en-US" sz="1500"/>
              </a:p>
            </p:txBody>
          </p:sp>
        </mc:Choice>
        <mc:Fallback xmlns="">
          <p:sp>
            <p:nvSpPr>
              <p:cNvPr id="2" name="Rectangle 1"/>
              <p:cNvSpPr>
                <a:spLocks noRot="1" noChangeAspect="1" noMove="1" noResize="1" noEditPoints="1" noAdjustHandles="1" noChangeArrowheads="1" noChangeShapeType="1" noTextEdit="1"/>
              </p:cNvSpPr>
              <p:nvPr/>
            </p:nvSpPr>
            <p:spPr>
              <a:xfrm>
                <a:off x="201105" y="95412"/>
                <a:ext cx="8744114" cy="5147884"/>
              </a:xfrm>
              <a:prstGeom prst="rect">
                <a:avLst/>
              </a:prstGeom>
              <a:blipFill>
                <a:blip r:embed="rId3"/>
                <a:stretch>
                  <a:fillRect l="-279" r="-279"/>
                </a:stretch>
              </a:blipFill>
            </p:spPr>
            <p:txBody>
              <a:bodyPr/>
              <a:lstStyle/>
              <a:p>
                <a:r>
                  <a:rPr lang="en-US">
                    <a:noFill/>
                  </a:rPr>
                  <a:t> </a:t>
                </a:r>
              </a:p>
            </p:txBody>
          </p:sp>
        </mc:Fallback>
      </mc:AlternateContent>
    </p:spTree>
    <p:extLst>
      <p:ext uri="{BB962C8B-B14F-4D97-AF65-F5344CB8AC3E}">
        <p14:creationId xmlns:p14="http://schemas.microsoft.com/office/powerpoint/2010/main" val="374627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up)">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up)">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7" name="Rectangle 6"/>
          <p:cNvSpPr/>
          <p:nvPr/>
        </p:nvSpPr>
        <p:spPr>
          <a:xfrm>
            <a:off x="2904484" y="1500637"/>
            <a:ext cx="3288495" cy="300082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6300" b="1" i="0" u="none" strike="noStrike" kern="0" cap="none" spc="0" normalizeH="0" baseline="0" noProof="0">
                <a:ln>
                  <a:noFill/>
                </a:ln>
                <a:solidFill>
                  <a:srgbClr val="C6EAFF">
                    <a:lumMod val="25000"/>
                  </a:srgbClr>
                </a:solidFill>
                <a:effectLst/>
                <a:uLnTx/>
                <a:uFillTx/>
                <a:latin typeface="Arial"/>
                <a:cs typeface="Arial"/>
                <a:sym typeface="Darker Grotesque Black"/>
              </a:rPr>
              <a:t>LUYỆN</a:t>
            </a:r>
            <a:r>
              <a:rPr kumimoji="0" lang="en-US" sz="6300" b="1" i="0" u="none" strike="noStrike" kern="0" cap="none" spc="0" normalizeH="0" noProof="0">
                <a:ln>
                  <a:noFill/>
                </a:ln>
                <a:solidFill>
                  <a:srgbClr val="C6EAFF">
                    <a:lumMod val="25000"/>
                  </a:srgbClr>
                </a:solidFill>
                <a:effectLst/>
                <a:uLnTx/>
                <a:uFillTx/>
                <a:latin typeface="Arial"/>
                <a:cs typeface="Arial"/>
                <a:sym typeface="Darker Grotesque Black"/>
              </a:rPr>
              <a:t> TẬP</a:t>
            </a:r>
            <a:endParaRPr kumimoji="0" lang="en-US" sz="6300" b="1" i="0" u="none" strike="noStrike" kern="0" cap="none" spc="0" normalizeH="0" baseline="0" noProof="0">
              <a:ln>
                <a:noFill/>
              </a:ln>
              <a:solidFill>
                <a:srgbClr val="C6EAFF">
                  <a:lumMod val="25000"/>
                </a:srgbClr>
              </a:solidFill>
              <a:effectLst/>
              <a:uLnTx/>
              <a:uFillTx/>
              <a:latin typeface="Arial"/>
              <a:cs typeface="Arial"/>
              <a:sym typeface="Darker Grotesque Black"/>
            </a:endParaRPr>
          </a:p>
        </p:txBody>
      </p:sp>
    </p:spTree>
    <p:extLst>
      <p:ext uri="{BB962C8B-B14F-4D97-AF65-F5344CB8AC3E}">
        <p14:creationId xmlns:p14="http://schemas.microsoft.com/office/powerpoint/2010/main" val="3615159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sp>
        <p:nvSpPr>
          <p:cNvPr id="403" name="Rectangle 402"/>
          <p:cNvSpPr/>
          <p:nvPr/>
        </p:nvSpPr>
        <p:spPr>
          <a:xfrm>
            <a:off x="10762" y="1508069"/>
            <a:ext cx="9135665" cy="477054"/>
          </a:xfrm>
          <a:prstGeom prst="rect">
            <a:avLst/>
          </a:prstGeom>
        </p:spPr>
        <p:txBody>
          <a:bodyPr wrap="square">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FF00"/>
                </a:solidFill>
                <a:effectLst/>
                <a:uLnTx/>
                <a:uFillTx/>
                <a:latin typeface="Arial"/>
                <a:cs typeface="Arial"/>
                <a:sym typeface="Arial"/>
              </a:rPr>
              <a:t>BÍ MẬT NHỮNG TRANG SÁCH</a:t>
            </a:r>
            <a:endParaRPr kumimoji="0" lang="vi-VN" sz="2500" b="1" i="0" u="none" strike="noStrike" kern="0" cap="none" spc="0" normalizeH="0" baseline="0" noProof="0">
              <a:ln>
                <a:noFill/>
              </a:ln>
              <a:solidFill>
                <a:srgbClr val="FFFF00"/>
              </a:solidFill>
              <a:effectLst/>
              <a:uLnTx/>
              <a:uFillTx/>
              <a:latin typeface="Arial"/>
              <a:cs typeface="Arial"/>
              <a:sym typeface="Arial"/>
            </a:endParaRPr>
          </a:p>
        </p:txBody>
      </p:sp>
      <p:grpSp>
        <p:nvGrpSpPr>
          <p:cNvPr id="547" name="Google Shape;2954;p66"/>
          <p:cNvGrpSpPr/>
          <p:nvPr/>
        </p:nvGrpSpPr>
        <p:grpSpPr>
          <a:xfrm>
            <a:off x="704716" y="859708"/>
            <a:ext cx="3268775" cy="380199"/>
            <a:chOff x="713263" y="859708"/>
            <a:chExt cx="3268775" cy="380199"/>
          </a:xfrm>
        </p:grpSpPr>
        <p:sp>
          <p:nvSpPr>
            <p:cNvPr id="548" name="Google Shape;2955;p66"/>
            <p:cNvSpPr/>
            <p:nvPr/>
          </p:nvSpPr>
          <p:spPr>
            <a:xfrm>
              <a:off x="3796469" y="876794"/>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2956;p66"/>
            <p:cNvSpPr/>
            <p:nvPr/>
          </p:nvSpPr>
          <p:spPr>
            <a:xfrm>
              <a:off x="3911763" y="876794"/>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2957;p66"/>
            <p:cNvSpPr/>
            <p:nvPr/>
          </p:nvSpPr>
          <p:spPr>
            <a:xfrm>
              <a:off x="2525271" y="878428"/>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2958;p66"/>
            <p:cNvSpPr/>
            <p:nvPr/>
          </p:nvSpPr>
          <p:spPr>
            <a:xfrm>
              <a:off x="2607729" y="876794"/>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2959;p66"/>
            <p:cNvSpPr/>
            <p:nvPr/>
          </p:nvSpPr>
          <p:spPr>
            <a:xfrm>
              <a:off x="2737137" y="876794"/>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2960;p66"/>
            <p:cNvSpPr/>
            <p:nvPr/>
          </p:nvSpPr>
          <p:spPr>
            <a:xfrm>
              <a:off x="3140664" y="878428"/>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2961;p66"/>
            <p:cNvSpPr/>
            <p:nvPr/>
          </p:nvSpPr>
          <p:spPr>
            <a:xfrm>
              <a:off x="3262197" y="876794"/>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2962;p66"/>
            <p:cNvSpPr/>
            <p:nvPr/>
          </p:nvSpPr>
          <p:spPr>
            <a:xfrm>
              <a:off x="1833510" y="878428"/>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2963;p66"/>
            <p:cNvSpPr/>
            <p:nvPr/>
          </p:nvSpPr>
          <p:spPr>
            <a:xfrm>
              <a:off x="1955044" y="876794"/>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2964;p66"/>
            <p:cNvSpPr/>
            <p:nvPr/>
          </p:nvSpPr>
          <p:spPr>
            <a:xfrm>
              <a:off x="2146556" y="876794"/>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8" name="Google Shape;2965;p66"/>
            <p:cNvGrpSpPr/>
            <p:nvPr/>
          </p:nvGrpSpPr>
          <p:grpSpPr>
            <a:xfrm>
              <a:off x="713263" y="859708"/>
              <a:ext cx="3268775" cy="380199"/>
              <a:chOff x="975489" y="863689"/>
              <a:chExt cx="3268775" cy="380199"/>
            </a:xfrm>
          </p:grpSpPr>
          <p:sp>
            <p:nvSpPr>
              <p:cNvPr id="559" name="Google Shape;2966;p66"/>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2967;p66"/>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2968;p66"/>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2969;p66"/>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2970;p66"/>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2971;p66"/>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2972;p66"/>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2973;p66"/>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2974;p66"/>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2975;p66"/>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2976;p66"/>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2977;p66"/>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2978;p66"/>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2979;p66"/>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2980;p66"/>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2981;p66"/>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2982;p66"/>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2983;p66"/>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2984;p66"/>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2985;p66"/>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2986;p66"/>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2987;p66"/>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2988;p66"/>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2989;p66"/>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2990;p66"/>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2991;p66"/>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2992;p66"/>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2993;p66"/>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2994;p66"/>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2995;p66"/>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2996;p66"/>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2997;p66"/>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2998;p66"/>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2999;p66"/>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3000;p66"/>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3001;p66"/>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3002;p66"/>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3003;p66"/>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3004;p66"/>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3005;p66"/>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3006;p66"/>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3007;p66"/>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3008;p66"/>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3009;p66"/>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3010;p66"/>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3011;p66"/>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3012;p66"/>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3013;p66"/>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3014;p66"/>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3015;p66"/>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3016;p66"/>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3017;p66"/>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3018;p66"/>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3019;p66"/>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3020;p66"/>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3021;p66"/>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3022;p66"/>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3023;p66"/>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3024;p66"/>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3025;p66"/>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3026;p66"/>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3027;p66"/>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3028;p66"/>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3029;p66"/>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3030;p66"/>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3031;p66"/>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3032;p66"/>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3033;p66"/>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3034;p66"/>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3035;p66"/>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3036;p66"/>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3037;p66"/>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3038;p66"/>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3039;p66"/>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3040;p66"/>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3041;p66"/>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3042;p66"/>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3043;p66"/>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3044;p66"/>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3045;p66"/>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3046;p66"/>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3047;p66"/>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3048;p66"/>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3049;p66"/>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3050;p66"/>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3051;p66"/>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3052;p66"/>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3053;p66"/>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3054;p66"/>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3055;p66"/>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3056;p66"/>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3057;p66"/>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3058;p66"/>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3059;p66"/>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3060;p66"/>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3061;p66"/>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3062;p66"/>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3063;p66"/>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3064;p66"/>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3065;p66"/>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3066;p66"/>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3067;p66"/>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3068;p66"/>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3069;p66"/>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3070;p66"/>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3071;p66"/>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65" name="Google Shape;3072;p66"/>
          <p:cNvGrpSpPr/>
          <p:nvPr/>
        </p:nvGrpSpPr>
        <p:grpSpPr>
          <a:xfrm>
            <a:off x="5153416" y="859708"/>
            <a:ext cx="3268775" cy="380199"/>
            <a:chOff x="5161963" y="859708"/>
            <a:chExt cx="3268775" cy="380199"/>
          </a:xfrm>
        </p:grpSpPr>
        <p:sp>
          <p:nvSpPr>
            <p:cNvPr id="666" name="Google Shape;3073;p66"/>
            <p:cNvSpPr/>
            <p:nvPr/>
          </p:nvSpPr>
          <p:spPr>
            <a:xfrm flipH="1">
              <a:off x="5288102" y="876794"/>
              <a:ext cx="59429" cy="28229"/>
            </a:xfrm>
            <a:custGeom>
              <a:avLst/>
              <a:gdLst/>
              <a:ahLst/>
              <a:cxnLst/>
              <a:rect l="l" t="t" r="r" b="b"/>
              <a:pathLst>
                <a:path w="400" h="190" extrusionOk="0">
                  <a:moveTo>
                    <a:pt x="1" y="1"/>
                  </a:moveTo>
                  <a:lnTo>
                    <a:pt x="1" y="189"/>
                  </a:lnTo>
                  <a:lnTo>
                    <a:pt x="399" y="189"/>
                  </a:lnTo>
                  <a:lnTo>
                    <a:pt x="389"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3074;p66"/>
            <p:cNvSpPr/>
            <p:nvPr/>
          </p:nvSpPr>
          <p:spPr>
            <a:xfrm flipH="1">
              <a:off x="5169688" y="876794"/>
              <a:ext cx="62549" cy="28229"/>
            </a:xfrm>
            <a:custGeom>
              <a:avLst/>
              <a:gdLst/>
              <a:ahLst/>
              <a:cxnLst/>
              <a:rect l="l" t="t" r="r" b="b"/>
              <a:pathLst>
                <a:path w="421" h="190" extrusionOk="0">
                  <a:moveTo>
                    <a:pt x="1" y="1"/>
                  </a:moveTo>
                  <a:lnTo>
                    <a:pt x="11" y="189"/>
                  </a:lnTo>
                  <a:lnTo>
                    <a:pt x="420" y="189"/>
                  </a:lnTo>
                  <a:lnTo>
                    <a:pt x="42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3075;p66"/>
            <p:cNvSpPr/>
            <p:nvPr/>
          </p:nvSpPr>
          <p:spPr>
            <a:xfrm flipH="1">
              <a:off x="6581289" y="878428"/>
              <a:ext cx="37440" cy="18720"/>
            </a:xfrm>
            <a:custGeom>
              <a:avLst/>
              <a:gdLst/>
              <a:ahLst/>
              <a:cxnLst/>
              <a:rect l="l" t="t" r="r" b="b"/>
              <a:pathLst>
                <a:path w="252" h="126" extrusionOk="0">
                  <a:moveTo>
                    <a:pt x="0" y="0"/>
                  </a:moveTo>
                  <a:lnTo>
                    <a:pt x="10" y="126"/>
                  </a:lnTo>
                  <a:lnTo>
                    <a:pt x="252" y="126"/>
                  </a:lnTo>
                  <a:lnTo>
                    <a:pt x="252"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3076;p66"/>
            <p:cNvSpPr/>
            <p:nvPr/>
          </p:nvSpPr>
          <p:spPr>
            <a:xfrm flipH="1">
              <a:off x="6470602" y="876794"/>
              <a:ext cx="65669" cy="28229"/>
            </a:xfrm>
            <a:custGeom>
              <a:avLst/>
              <a:gdLst/>
              <a:ahLst/>
              <a:cxnLst/>
              <a:rect l="l" t="t" r="r" b="b"/>
              <a:pathLst>
                <a:path w="442" h="190" extrusionOk="0">
                  <a:moveTo>
                    <a:pt x="1" y="1"/>
                  </a:moveTo>
                  <a:lnTo>
                    <a:pt x="1" y="189"/>
                  </a:lnTo>
                  <a:lnTo>
                    <a:pt x="441" y="189"/>
                  </a:lnTo>
                  <a:lnTo>
                    <a:pt x="431"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3077;p66"/>
            <p:cNvSpPr/>
            <p:nvPr/>
          </p:nvSpPr>
          <p:spPr>
            <a:xfrm flipH="1">
              <a:off x="6338222" y="876794"/>
              <a:ext cx="68640" cy="28229"/>
            </a:xfrm>
            <a:custGeom>
              <a:avLst/>
              <a:gdLst/>
              <a:ahLst/>
              <a:cxnLst/>
              <a:rect l="l" t="t" r="r" b="b"/>
              <a:pathLst>
                <a:path w="462" h="190" extrusionOk="0">
                  <a:moveTo>
                    <a:pt x="0" y="1"/>
                  </a:moveTo>
                  <a:lnTo>
                    <a:pt x="0" y="189"/>
                  </a:lnTo>
                  <a:lnTo>
                    <a:pt x="462" y="189"/>
                  </a:lnTo>
                  <a:lnTo>
                    <a:pt x="462"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3078;p66"/>
            <p:cNvSpPr/>
            <p:nvPr/>
          </p:nvSpPr>
          <p:spPr>
            <a:xfrm flipH="1">
              <a:off x="5948661" y="878428"/>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3079;p66"/>
            <p:cNvSpPr/>
            <p:nvPr/>
          </p:nvSpPr>
          <p:spPr>
            <a:xfrm flipH="1">
              <a:off x="5785082" y="876794"/>
              <a:ext cx="96721" cy="28229"/>
            </a:xfrm>
            <a:custGeom>
              <a:avLst/>
              <a:gdLst/>
              <a:ahLst/>
              <a:cxnLst/>
              <a:rect l="l" t="t" r="r" b="b"/>
              <a:pathLst>
                <a:path w="651" h="190" extrusionOk="0">
                  <a:moveTo>
                    <a:pt x="0" y="1"/>
                  </a:moveTo>
                  <a:lnTo>
                    <a:pt x="0" y="189"/>
                  </a:lnTo>
                  <a:lnTo>
                    <a:pt x="64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3080;p66"/>
            <p:cNvSpPr/>
            <p:nvPr/>
          </p:nvSpPr>
          <p:spPr>
            <a:xfrm flipH="1">
              <a:off x="7255815" y="878428"/>
              <a:ext cx="54675" cy="18720"/>
            </a:xfrm>
            <a:custGeom>
              <a:avLst/>
              <a:gdLst/>
              <a:ahLst/>
              <a:cxnLst/>
              <a:rect l="l" t="t" r="r" b="b"/>
              <a:pathLst>
                <a:path w="368" h="126" extrusionOk="0">
                  <a:moveTo>
                    <a:pt x="0" y="0"/>
                  </a:moveTo>
                  <a:lnTo>
                    <a:pt x="0" y="126"/>
                  </a:lnTo>
                  <a:lnTo>
                    <a:pt x="367" y="126"/>
                  </a:lnTo>
                  <a:lnTo>
                    <a:pt x="367"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3081;p66"/>
            <p:cNvSpPr/>
            <p:nvPr/>
          </p:nvSpPr>
          <p:spPr>
            <a:xfrm flipH="1">
              <a:off x="7092236" y="876794"/>
              <a:ext cx="96721" cy="28229"/>
            </a:xfrm>
            <a:custGeom>
              <a:avLst/>
              <a:gdLst/>
              <a:ahLst/>
              <a:cxnLst/>
              <a:rect l="l" t="t" r="r" b="b"/>
              <a:pathLst>
                <a:path w="651" h="190" extrusionOk="0">
                  <a:moveTo>
                    <a:pt x="0" y="1"/>
                  </a:moveTo>
                  <a:lnTo>
                    <a:pt x="0" y="189"/>
                  </a:lnTo>
                  <a:lnTo>
                    <a:pt x="650" y="189"/>
                  </a:lnTo>
                  <a:lnTo>
                    <a:pt x="65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3082;p66"/>
            <p:cNvSpPr/>
            <p:nvPr/>
          </p:nvSpPr>
          <p:spPr>
            <a:xfrm flipH="1">
              <a:off x="6894484" y="876794"/>
              <a:ext cx="102961" cy="28229"/>
            </a:xfrm>
            <a:custGeom>
              <a:avLst/>
              <a:gdLst/>
              <a:ahLst/>
              <a:cxnLst/>
              <a:rect l="l" t="t" r="r" b="b"/>
              <a:pathLst>
                <a:path w="693" h="190" extrusionOk="0">
                  <a:moveTo>
                    <a:pt x="1" y="1"/>
                  </a:moveTo>
                  <a:lnTo>
                    <a:pt x="11" y="189"/>
                  </a:lnTo>
                  <a:lnTo>
                    <a:pt x="693" y="189"/>
                  </a:lnTo>
                  <a:lnTo>
                    <a:pt x="69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76" name="Google Shape;3083;p66"/>
            <p:cNvGrpSpPr/>
            <p:nvPr/>
          </p:nvGrpSpPr>
          <p:grpSpPr>
            <a:xfrm flipH="1">
              <a:off x="5161963" y="859708"/>
              <a:ext cx="3268775" cy="380199"/>
              <a:chOff x="975489" y="863689"/>
              <a:chExt cx="3268775" cy="380199"/>
            </a:xfrm>
          </p:grpSpPr>
          <p:sp>
            <p:nvSpPr>
              <p:cNvPr id="677" name="Google Shape;3084;p66"/>
              <p:cNvSpPr/>
              <p:nvPr/>
            </p:nvSpPr>
            <p:spPr>
              <a:xfrm>
                <a:off x="2505355" y="905736"/>
                <a:ext cx="166847" cy="338151"/>
              </a:xfrm>
              <a:custGeom>
                <a:avLst/>
                <a:gdLst/>
                <a:ahLst/>
                <a:cxnLst/>
                <a:rect l="l" t="t" r="r" b="b"/>
                <a:pathLst>
                  <a:path w="1123" h="2276" extrusionOk="0">
                    <a:moveTo>
                      <a:pt x="588" y="0"/>
                    </a:moveTo>
                    <a:lnTo>
                      <a:pt x="1" y="2171"/>
                    </a:lnTo>
                    <a:lnTo>
                      <a:pt x="546" y="2276"/>
                    </a:lnTo>
                    <a:lnTo>
                      <a:pt x="1123" y="74"/>
                    </a:lnTo>
                    <a:lnTo>
                      <a:pt x="58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3085;p66"/>
              <p:cNvSpPr/>
              <p:nvPr/>
            </p:nvSpPr>
            <p:spPr>
              <a:xfrm>
                <a:off x="2536556" y="905736"/>
                <a:ext cx="135647" cy="207407"/>
              </a:xfrm>
              <a:custGeom>
                <a:avLst/>
                <a:gdLst/>
                <a:ahLst/>
                <a:cxnLst/>
                <a:rect l="l" t="t" r="r" b="b"/>
                <a:pathLst>
                  <a:path w="913" h="1396" extrusionOk="0">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3086;p66"/>
              <p:cNvSpPr/>
              <p:nvPr/>
            </p:nvSpPr>
            <p:spPr>
              <a:xfrm>
                <a:off x="2592717" y="930696"/>
                <a:ext cx="54675" cy="45315"/>
              </a:xfrm>
              <a:custGeom>
                <a:avLst/>
                <a:gdLst/>
                <a:ahLst/>
                <a:cxnLst/>
                <a:rect l="l" t="t" r="r" b="b"/>
                <a:pathLst>
                  <a:path w="368" h="305" extrusionOk="0">
                    <a:moveTo>
                      <a:pt x="74" y="0"/>
                    </a:moveTo>
                    <a:lnTo>
                      <a:pt x="0" y="294"/>
                    </a:lnTo>
                    <a:lnTo>
                      <a:pt x="283" y="304"/>
                    </a:lnTo>
                    <a:lnTo>
                      <a:pt x="367"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3087;p66"/>
              <p:cNvSpPr/>
              <p:nvPr/>
            </p:nvSpPr>
            <p:spPr>
              <a:xfrm>
                <a:off x="2525710" y="1186094"/>
                <a:ext cx="51555" cy="45463"/>
              </a:xfrm>
              <a:custGeom>
                <a:avLst/>
                <a:gdLst/>
                <a:ahLst/>
                <a:cxnLst/>
                <a:rect l="l" t="t" r="r" b="b"/>
                <a:pathLst>
                  <a:path w="347" h="306" extrusionOk="0">
                    <a:moveTo>
                      <a:pt x="63" y="1"/>
                    </a:moveTo>
                    <a:lnTo>
                      <a:pt x="0" y="232"/>
                    </a:lnTo>
                    <a:lnTo>
                      <a:pt x="283" y="305"/>
                    </a:lnTo>
                    <a:lnTo>
                      <a:pt x="346" y="64"/>
                    </a:lnTo>
                    <a:lnTo>
                      <a:pt x="6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3088;p66"/>
              <p:cNvSpPr/>
              <p:nvPr/>
            </p:nvSpPr>
            <p:spPr>
              <a:xfrm>
                <a:off x="2598957" y="986708"/>
                <a:ext cx="14114" cy="32835"/>
              </a:xfrm>
              <a:custGeom>
                <a:avLst/>
                <a:gdLst/>
                <a:ahLst/>
                <a:cxnLst/>
                <a:rect l="l" t="t" r="r" b="b"/>
                <a:pathLst>
                  <a:path w="95" h="221" extrusionOk="0">
                    <a:moveTo>
                      <a:pt x="53" y="1"/>
                    </a:moveTo>
                    <a:lnTo>
                      <a:pt x="0" y="221"/>
                    </a:lnTo>
                    <a:lnTo>
                      <a:pt x="42" y="221"/>
                    </a:lnTo>
                    <a:lnTo>
                      <a:pt x="95"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3089;p66"/>
              <p:cNvSpPr/>
              <p:nvPr/>
            </p:nvSpPr>
            <p:spPr>
              <a:xfrm>
                <a:off x="1664130" y="896376"/>
                <a:ext cx="115441" cy="346025"/>
              </a:xfrm>
              <a:custGeom>
                <a:avLst/>
                <a:gdLst/>
                <a:ahLst/>
                <a:cxnLst/>
                <a:rect l="l" t="t" r="r" b="b"/>
                <a:pathLst>
                  <a:path w="777" h="2329" extrusionOk="0">
                    <a:moveTo>
                      <a:pt x="0" y="0"/>
                    </a:moveTo>
                    <a:lnTo>
                      <a:pt x="32" y="2328"/>
                    </a:lnTo>
                    <a:lnTo>
                      <a:pt x="776" y="2328"/>
                    </a:lnTo>
                    <a:lnTo>
                      <a:pt x="60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3090;p66"/>
              <p:cNvSpPr/>
              <p:nvPr/>
            </p:nvSpPr>
            <p:spPr>
              <a:xfrm>
                <a:off x="975489" y="896376"/>
                <a:ext cx="151247" cy="346025"/>
              </a:xfrm>
              <a:custGeom>
                <a:avLst/>
                <a:gdLst/>
                <a:ahLst/>
                <a:cxnLst/>
                <a:rect l="l" t="t" r="r" b="b"/>
                <a:pathLst>
                  <a:path w="1018" h="2329" extrusionOk="0">
                    <a:moveTo>
                      <a:pt x="32" y="0"/>
                    </a:moveTo>
                    <a:lnTo>
                      <a:pt x="0" y="2328"/>
                    </a:lnTo>
                    <a:lnTo>
                      <a:pt x="923" y="2328"/>
                    </a:lnTo>
                    <a:lnTo>
                      <a:pt x="101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3091;p66"/>
              <p:cNvSpPr/>
              <p:nvPr/>
            </p:nvSpPr>
            <p:spPr>
              <a:xfrm>
                <a:off x="1385256" y="991463"/>
                <a:ext cx="109201" cy="250939"/>
              </a:xfrm>
              <a:custGeom>
                <a:avLst/>
                <a:gdLst/>
                <a:ahLst/>
                <a:cxnLst/>
                <a:rect l="l" t="t" r="r" b="b"/>
                <a:pathLst>
                  <a:path w="735" h="1689" extrusionOk="0">
                    <a:moveTo>
                      <a:pt x="42" y="0"/>
                    </a:moveTo>
                    <a:lnTo>
                      <a:pt x="0" y="1688"/>
                    </a:lnTo>
                    <a:lnTo>
                      <a:pt x="734" y="1688"/>
                    </a:lnTo>
                    <a:lnTo>
                      <a:pt x="6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3092;p66"/>
              <p:cNvSpPr/>
              <p:nvPr/>
            </p:nvSpPr>
            <p:spPr>
              <a:xfrm>
                <a:off x="1280809" y="896376"/>
                <a:ext cx="88995" cy="346025"/>
              </a:xfrm>
              <a:custGeom>
                <a:avLst/>
                <a:gdLst/>
                <a:ahLst/>
                <a:cxnLst/>
                <a:rect l="l" t="t" r="r" b="b"/>
                <a:pathLst>
                  <a:path w="599" h="2329" extrusionOk="0">
                    <a:moveTo>
                      <a:pt x="1" y="0"/>
                    </a:moveTo>
                    <a:lnTo>
                      <a:pt x="64" y="2328"/>
                    </a:lnTo>
                    <a:lnTo>
                      <a:pt x="598" y="2328"/>
                    </a:lnTo>
                    <a:lnTo>
                      <a:pt x="5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3093;p66"/>
              <p:cNvSpPr/>
              <p:nvPr/>
            </p:nvSpPr>
            <p:spPr>
              <a:xfrm>
                <a:off x="1126589" y="929062"/>
                <a:ext cx="146641" cy="313339"/>
              </a:xfrm>
              <a:custGeom>
                <a:avLst/>
                <a:gdLst/>
                <a:ahLst/>
                <a:cxnLst/>
                <a:rect l="l" t="t" r="r" b="b"/>
                <a:pathLst>
                  <a:path w="987" h="2109" extrusionOk="0">
                    <a:moveTo>
                      <a:pt x="84" y="1"/>
                    </a:moveTo>
                    <a:lnTo>
                      <a:pt x="1" y="2108"/>
                    </a:lnTo>
                    <a:lnTo>
                      <a:pt x="986" y="2108"/>
                    </a:lnTo>
                    <a:lnTo>
                      <a:pt x="902" y="64"/>
                    </a:lnTo>
                    <a:lnTo>
                      <a:pt x="8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3094;p66"/>
              <p:cNvSpPr/>
              <p:nvPr/>
            </p:nvSpPr>
            <p:spPr>
              <a:xfrm>
                <a:off x="1502036" y="924456"/>
                <a:ext cx="151247" cy="317945"/>
              </a:xfrm>
              <a:custGeom>
                <a:avLst/>
                <a:gdLst/>
                <a:ahLst/>
                <a:cxnLst/>
                <a:rect l="l" t="t" r="r" b="b"/>
                <a:pathLst>
                  <a:path w="1018" h="2140" extrusionOk="0">
                    <a:moveTo>
                      <a:pt x="1" y="0"/>
                    </a:moveTo>
                    <a:lnTo>
                      <a:pt x="32" y="2139"/>
                    </a:lnTo>
                    <a:lnTo>
                      <a:pt x="1018" y="2139"/>
                    </a:lnTo>
                    <a:lnTo>
                      <a:pt x="913" y="32"/>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3095;p66"/>
              <p:cNvSpPr/>
              <p:nvPr/>
            </p:nvSpPr>
            <p:spPr>
              <a:xfrm>
                <a:off x="1667250" y="1116116"/>
                <a:ext cx="112321" cy="126287"/>
              </a:xfrm>
              <a:custGeom>
                <a:avLst/>
                <a:gdLst/>
                <a:ahLst/>
                <a:cxnLst/>
                <a:rect l="l" t="t" r="r" b="b"/>
                <a:pathLst>
                  <a:path w="756" h="850" extrusionOk="0">
                    <a:moveTo>
                      <a:pt x="0" y="0"/>
                    </a:moveTo>
                    <a:lnTo>
                      <a:pt x="11" y="839"/>
                    </a:lnTo>
                    <a:lnTo>
                      <a:pt x="755" y="849"/>
                    </a:lnTo>
                    <a:lnTo>
                      <a:pt x="713" y="315"/>
                    </a:lnTo>
                    <a:cubicBezTo>
                      <a:pt x="483" y="189"/>
                      <a:pt x="242" y="94"/>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3096;p66"/>
              <p:cNvSpPr/>
              <p:nvPr/>
            </p:nvSpPr>
            <p:spPr>
              <a:xfrm>
                <a:off x="975489" y="1031875"/>
                <a:ext cx="146641" cy="210527"/>
              </a:xfrm>
              <a:custGeom>
                <a:avLst/>
                <a:gdLst/>
                <a:ahLst/>
                <a:cxnLst/>
                <a:rect l="l" t="t" r="r" b="b"/>
                <a:pathLst>
                  <a:path w="987" h="1417" extrusionOk="0">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3097;p66"/>
              <p:cNvSpPr/>
              <p:nvPr/>
            </p:nvSpPr>
            <p:spPr>
              <a:xfrm>
                <a:off x="1385256" y="1049109"/>
                <a:ext cx="109201" cy="194779"/>
              </a:xfrm>
              <a:custGeom>
                <a:avLst/>
                <a:gdLst/>
                <a:ahLst/>
                <a:cxnLst/>
                <a:rect l="l" t="t" r="r" b="b"/>
                <a:pathLst>
                  <a:path w="735" h="1311" extrusionOk="0">
                    <a:moveTo>
                      <a:pt x="32" y="0"/>
                    </a:moveTo>
                    <a:lnTo>
                      <a:pt x="0" y="1311"/>
                    </a:lnTo>
                    <a:lnTo>
                      <a:pt x="734" y="1300"/>
                    </a:lnTo>
                    <a:lnTo>
                      <a:pt x="703" y="115"/>
                    </a:lnTo>
                    <a:cubicBezTo>
                      <a:pt x="483" y="74"/>
                      <a:pt x="262" y="32"/>
                      <a:pt x="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3098;p66"/>
              <p:cNvSpPr/>
              <p:nvPr/>
            </p:nvSpPr>
            <p:spPr>
              <a:xfrm>
                <a:off x="1283929" y="1036629"/>
                <a:ext cx="85875" cy="205773"/>
              </a:xfrm>
              <a:custGeom>
                <a:avLst/>
                <a:gdLst/>
                <a:ahLst/>
                <a:cxnLst/>
                <a:rect l="l" t="t" r="r" b="b"/>
                <a:pathLst>
                  <a:path w="578" h="1385" extrusionOk="0">
                    <a:moveTo>
                      <a:pt x="1" y="0"/>
                    </a:moveTo>
                    <a:lnTo>
                      <a:pt x="43" y="1384"/>
                    </a:lnTo>
                    <a:lnTo>
                      <a:pt x="577" y="1384"/>
                    </a:lnTo>
                    <a:lnTo>
                      <a:pt x="556" y="53"/>
                    </a:lnTo>
                    <a:cubicBezTo>
                      <a:pt x="378" y="32"/>
                      <a:pt x="189" y="11"/>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3099;p66"/>
              <p:cNvSpPr/>
              <p:nvPr/>
            </p:nvSpPr>
            <p:spPr>
              <a:xfrm>
                <a:off x="1126589" y="1031875"/>
                <a:ext cx="146641" cy="210527"/>
              </a:xfrm>
              <a:custGeom>
                <a:avLst/>
                <a:gdLst/>
                <a:ahLst/>
                <a:cxnLst/>
                <a:rect l="l" t="t" r="r" b="b"/>
                <a:pathLst>
                  <a:path w="987" h="1417" extrusionOk="0">
                    <a:moveTo>
                      <a:pt x="63" y="1"/>
                    </a:moveTo>
                    <a:lnTo>
                      <a:pt x="1" y="1416"/>
                    </a:lnTo>
                    <a:lnTo>
                      <a:pt x="986" y="1416"/>
                    </a:lnTo>
                    <a:lnTo>
                      <a:pt x="934" y="22"/>
                    </a:lnTo>
                    <a:cubicBezTo>
                      <a:pt x="630" y="1"/>
                      <a:pt x="347" y="1"/>
                      <a:pt x="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3100;p66"/>
              <p:cNvSpPr/>
              <p:nvPr/>
            </p:nvSpPr>
            <p:spPr>
              <a:xfrm>
                <a:off x="1505156" y="1069315"/>
                <a:ext cx="148127" cy="173087"/>
              </a:xfrm>
              <a:custGeom>
                <a:avLst/>
                <a:gdLst/>
                <a:ahLst/>
                <a:cxnLst/>
                <a:rect l="l" t="t" r="r" b="b"/>
                <a:pathLst>
                  <a:path w="997" h="1165" extrusionOk="0">
                    <a:moveTo>
                      <a:pt x="1" y="0"/>
                    </a:moveTo>
                    <a:lnTo>
                      <a:pt x="11" y="1164"/>
                    </a:lnTo>
                    <a:lnTo>
                      <a:pt x="997" y="1164"/>
                    </a:lnTo>
                    <a:lnTo>
                      <a:pt x="955" y="263"/>
                    </a:lnTo>
                    <a:cubicBezTo>
                      <a:pt x="640" y="158"/>
                      <a:pt x="326" y="6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3101;p66"/>
              <p:cNvSpPr/>
              <p:nvPr/>
            </p:nvSpPr>
            <p:spPr>
              <a:xfrm>
                <a:off x="995696" y="1203329"/>
                <a:ext cx="90481" cy="23474"/>
              </a:xfrm>
              <a:custGeom>
                <a:avLst/>
                <a:gdLst/>
                <a:ahLst/>
                <a:cxnLst/>
                <a:rect l="l" t="t" r="r" b="b"/>
                <a:pathLst>
                  <a:path w="609" h="158" extrusionOk="0">
                    <a:moveTo>
                      <a:pt x="11" y="0"/>
                    </a:moveTo>
                    <a:lnTo>
                      <a:pt x="1" y="158"/>
                    </a:lnTo>
                    <a:lnTo>
                      <a:pt x="609" y="158"/>
                    </a:lnTo>
                    <a:lnTo>
                      <a:pt x="609"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3102;p66"/>
              <p:cNvSpPr/>
              <p:nvPr/>
            </p:nvSpPr>
            <p:spPr>
              <a:xfrm>
                <a:off x="997330" y="1165888"/>
                <a:ext cx="90481" cy="21989"/>
              </a:xfrm>
              <a:custGeom>
                <a:avLst/>
                <a:gdLst/>
                <a:ahLst/>
                <a:cxnLst/>
                <a:rect l="l" t="t" r="r" b="b"/>
                <a:pathLst>
                  <a:path w="609" h="148" extrusionOk="0">
                    <a:moveTo>
                      <a:pt x="0" y="1"/>
                    </a:moveTo>
                    <a:lnTo>
                      <a:pt x="0" y="147"/>
                    </a:lnTo>
                    <a:lnTo>
                      <a:pt x="598" y="147"/>
                    </a:lnTo>
                    <a:lnTo>
                      <a:pt x="608"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3103;p66"/>
              <p:cNvSpPr/>
              <p:nvPr/>
            </p:nvSpPr>
            <p:spPr>
              <a:xfrm>
                <a:off x="1156155" y="1193969"/>
                <a:ext cx="85875" cy="29715"/>
              </a:xfrm>
              <a:custGeom>
                <a:avLst/>
                <a:gdLst/>
                <a:ahLst/>
                <a:cxnLst/>
                <a:rect l="l" t="t" r="r" b="b"/>
                <a:pathLst>
                  <a:path w="578" h="200" extrusionOk="0">
                    <a:moveTo>
                      <a:pt x="1" y="0"/>
                    </a:moveTo>
                    <a:lnTo>
                      <a:pt x="1" y="200"/>
                    </a:lnTo>
                    <a:lnTo>
                      <a:pt x="578" y="200"/>
                    </a:lnTo>
                    <a:lnTo>
                      <a:pt x="578"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3104;p66"/>
              <p:cNvSpPr/>
              <p:nvPr/>
            </p:nvSpPr>
            <p:spPr>
              <a:xfrm>
                <a:off x="989455" y="910341"/>
                <a:ext cx="99841" cy="20503"/>
              </a:xfrm>
              <a:custGeom>
                <a:avLst/>
                <a:gdLst/>
                <a:ahLst/>
                <a:cxnLst/>
                <a:rect l="l" t="t" r="r" b="b"/>
                <a:pathLst>
                  <a:path w="672" h="138" extrusionOk="0">
                    <a:moveTo>
                      <a:pt x="1" y="1"/>
                    </a:moveTo>
                    <a:lnTo>
                      <a:pt x="1" y="137"/>
                    </a:lnTo>
                    <a:lnTo>
                      <a:pt x="672" y="137"/>
                    </a:lnTo>
                    <a:lnTo>
                      <a:pt x="672"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3105;p66"/>
              <p:cNvSpPr/>
              <p:nvPr/>
            </p:nvSpPr>
            <p:spPr>
              <a:xfrm>
                <a:off x="1318695" y="916582"/>
                <a:ext cx="18423" cy="17383"/>
              </a:xfrm>
              <a:custGeom>
                <a:avLst/>
                <a:gdLst/>
                <a:ahLst/>
                <a:cxnLst/>
                <a:rect l="l" t="t" r="r" b="b"/>
                <a:pathLst>
                  <a:path w="124" h="117" extrusionOk="0">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3106;p66"/>
              <p:cNvSpPr/>
              <p:nvPr/>
            </p:nvSpPr>
            <p:spPr>
              <a:xfrm>
                <a:off x="1196122" y="1158163"/>
                <a:ext cx="16343" cy="11292"/>
              </a:xfrm>
              <a:custGeom>
                <a:avLst/>
                <a:gdLst/>
                <a:ahLst/>
                <a:cxnLst/>
                <a:rect l="l" t="t" r="r" b="b"/>
                <a:pathLst>
                  <a:path w="110" h="76" extrusionOk="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3107;p66"/>
              <p:cNvSpPr/>
              <p:nvPr/>
            </p:nvSpPr>
            <p:spPr>
              <a:xfrm>
                <a:off x="1405462" y="1207935"/>
                <a:ext cx="67155" cy="18869"/>
              </a:xfrm>
              <a:custGeom>
                <a:avLst/>
                <a:gdLst/>
                <a:ahLst/>
                <a:cxnLst/>
                <a:rect l="l" t="t" r="r" b="b"/>
                <a:pathLst>
                  <a:path w="452" h="127" extrusionOk="0">
                    <a:moveTo>
                      <a:pt x="11" y="1"/>
                    </a:moveTo>
                    <a:lnTo>
                      <a:pt x="1" y="127"/>
                    </a:lnTo>
                    <a:lnTo>
                      <a:pt x="452" y="127"/>
                    </a:lnTo>
                    <a:lnTo>
                      <a:pt x="452"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3108;p66"/>
              <p:cNvSpPr/>
              <p:nvPr/>
            </p:nvSpPr>
            <p:spPr>
              <a:xfrm>
                <a:off x="1304284" y="1187729"/>
                <a:ext cx="54675" cy="43829"/>
              </a:xfrm>
              <a:custGeom>
                <a:avLst/>
                <a:gdLst/>
                <a:ahLst/>
                <a:cxnLst/>
                <a:rect l="l" t="t" r="r" b="b"/>
                <a:pathLst>
                  <a:path w="368" h="295" extrusionOk="0">
                    <a:moveTo>
                      <a:pt x="367" y="0"/>
                    </a:moveTo>
                    <a:lnTo>
                      <a:pt x="0" y="11"/>
                    </a:lnTo>
                    <a:lnTo>
                      <a:pt x="0" y="294"/>
                    </a:lnTo>
                    <a:lnTo>
                      <a:pt x="357" y="273"/>
                    </a:lnTo>
                    <a:lnTo>
                      <a:pt x="367"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3109;p66"/>
              <p:cNvSpPr/>
              <p:nvPr/>
            </p:nvSpPr>
            <p:spPr>
              <a:xfrm>
                <a:off x="1534722" y="943176"/>
                <a:ext cx="78149" cy="34320"/>
              </a:xfrm>
              <a:custGeom>
                <a:avLst/>
                <a:gdLst/>
                <a:ahLst/>
                <a:cxnLst/>
                <a:rect l="l" t="t" r="r" b="b"/>
                <a:pathLst>
                  <a:path w="526" h="231" extrusionOk="0">
                    <a:moveTo>
                      <a:pt x="11" y="0"/>
                    </a:moveTo>
                    <a:lnTo>
                      <a:pt x="1" y="231"/>
                    </a:lnTo>
                    <a:lnTo>
                      <a:pt x="525" y="231"/>
                    </a:lnTo>
                    <a:lnTo>
                      <a:pt x="525"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3110;p66"/>
              <p:cNvSpPr/>
              <p:nvPr/>
            </p:nvSpPr>
            <p:spPr>
              <a:xfrm>
                <a:off x="1673490" y="913462"/>
                <a:ext cx="62400" cy="39075"/>
              </a:xfrm>
              <a:custGeom>
                <a:avLst/>
                <a:gdLst/>
                <a:ahLst/>
                <a:cxnLst/>
                <a:rect l="l" t="t" r="r" b="b"/>
                <a:pathLst>
                  <a:path w="420" h="263" extrusionOk="0">
                    <a:moveTo>
                      <a:pt x="11" y="1"/>
                    </a:moveTo>
                    <a:lnTo>
                      <a:pt x="0" y="242"/>
                    </a:lnTo>
                    <a:lnTo>
                      <a:pt x="420" y="263"/>
                    </a:lnTo>
                    <a:lnTo>
                      <a:pt x="420" y="22"/>
                    </a:lnTo>
                    <a:lnTo>
                      <a:pt x="11"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3111;p66"/>
              <p:cNvSpPr/>
              <p:nvPr/>
            </p:nvSpPr>
            <p:spPr>
              <a:xfrm>
                <a:off x="1523876" y="1200209"/>
                <a:ext cx="104595" cy="28229"/>
              </a:xfrm>
              <a:custGeom>
                <a:avLst/>
                <a:gdLst/>
                <a:ahLst/>
                <a:cxnLst/>
                <a:rect l="l" t="t" r="r" b="b"/>
                <a:pathLst>
                  <a:path w="704" h="190" extrusionOk="0">
                    <a:moveTo>
                      <a:pt x="1" y="0"/>
                    </a:moveTo>
                    <a:lnTo>
                      <a:pt x="11" y="189"/>
                    </a:lnTo>
                    <a:lnTo>
                      <a:pt x="703" y="189"/>
                    </a:lnTo>
                    <a:lnTo>
                      <a:pt x="693"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3112;p66"/>
              <p:cNvSpPr/>
              <p:nvPr/>
            </p:nvSpPr>
            <p:spPr>
              <a:xfrm>
                <a:off x="1679730" y="1161283"/>
                <a:ext cx="78001" cy="71761"/>
              </a:xfrm>
              <a:custGeom>
                <a:avLst/>
                <a:gdLst/>
                <a:ahLst/>
                <a:cxnLst/>
                <a:rect l="l" t="t" r="r" b="b"/>
                <a:pathLst>
                  <a:path w="525" h="483" extrusionOk="0">
                    <a:moveTo>
                      <a:pt x="0" y="0"/>
                    </a:moveTo>
                    <a:lnTo>
                      <a:pt x="11" y="483"/>
                    </a:lnTo>
                    <a:lnTo>
                      <a:pt x="525" y="483"/>
                    </a:lnTo>
                    <a:lnTo>
                      <a:pt x="514"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3113;p66"/>
              <p:cNvSpPr/>
              <p:nvPr/>
            </p:nvSpPr>
            <p:spPr>
              <a:xfrm>
                <a:off x="1327610" y="1144048"/>
                <a:ext cx="7874" cy="32983"/>
              </a:xfrm>
              <a:custGeom>
                <a:avLst/>
                <a:gdLst/>
                <a:ahLst/>
                <a:cxnLst/>
                <a:rect l="l" t="t" r="r" b="b"/>
                <a:pathLst>
                  <a:path w="53" h="222" extrusionOk="0">
                    <a:moveTo>
                      <a:pt x="53" y="1"/>
                    </a:moveTo>
                    <a:lnTo>
                      <a:pt x="0" y="11"/>
                    </a:lnTo>
                    <a:lnTo>
                      <a:pt x="0" y="221"/>
                    </a:lnTo>
                    <a:lnTo>
                      <a:pt x="53" y="221"/>
                    </a:lnTo>
                    <a:lnTo>
                      <a:pt x="5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3114;p66"/>
              <p:cNvSpPr/>
              <p:nvPr/>
            </p:nvSpPr>
            <p:spPr>
              <a:xfrm>
                <a:off x="1424183" y="1008252"/>
                <a:ext cx="26297" cy="21394"/>
              </a:xfrm>
              <a:custGeom>
                <a:avLst/>
                <a:gdLst/>
                <a:ahLst/>
                <a:cxnLst/>
                <a:rect l="l" t="t" r="r" b="b"/>
                <a:pathLst>
                  <a:path w="177" h="144" extrusionOk="0">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3115;p66"/>
              <p:cNvSpPr/>
              <p:nvPr/>
            </p:nvSpPr>
            <p:spPr>
              <a:xfrm>
                <a:off x="2778137" y="863689"/>
                <a:ext cx="74881" cy="378711"/>
              </a:xfrm>
              <a:custGeom>
                <a:avLst/>
                <a:gdLst/>
                <a:ahLst/>
                <a:cxnLst/>
                <a:rect l="l" t="t" r="r" b="b"/>
                <a:pathLst>
                  <a:path w="504" h="2549" extrusionOk="0">
                    <a:moveTo>
                      <a:pt x="0" y="0"/>
                    </a:moveTo>
                    <a:lnTo>
                      <a:pt x="21" y="2548"/>
                    </a:lnTo>
                    <a:lnTo>
                      <a:pt x="503" y="2548"/>
                    </a:lnTo>
                    <a:lnTo>
                      <a:pt x="39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3116;p66"/>
              <p:cNvSpPr/>
              <p:nvPr/>
            </p:nvSpPr>
            <p:spPr>
              <a:xfrm>
                <a:off x="3683250" y="925942"/>
                <a:ext cx="113955" cy="316459"/>
              </a:xfrm>
              <a:custGeom>
                <a:avLst/>
                <a:gdLst/>
                <a:ahLst/>
                <a:cxnLst/>
                <a:rect l="l" t="t" r="r" b="b"/>
                <a:pathLst>
                  <a:path w="767" h="2130" extrusionOk="0">
                    <a:moveTo>
                      <a:pt x="1" y="1"/>
                    </a:moveTo>
                    <a:lnTo>
                      <a:pt x="32" y="2129"/>
                    </a:lnTo>
                    <a:lnTo>
                      <a:pt x="766" y="2129"/>
                    </a:lnTo>
                    <a:lnTo>
                      <a:pt x="6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3117;p66"/>
              <p:cNvSpPr/>
              <p:nvPr/>
            </p:nvSpPr>
            <p:spPr>
              <a:xfrm>
                <a:off x="3801663" y="925942"/>
                <a:ext cx="98355" cy="316459"/>
              </a:xfrm>
              <a:custGeom>
                <a:avLst/>
                <a:gdLst/>
                <a:ahLst/>
                <a:cxnLst/>
                <a:rect l="l" t="t" r="r" b="b"/>
                <a:pathLst>
                  <a:path w="662" h="2130" extrusionOk="0">
                    <a:moveTo>
                      <a:pt x="22" y="1"/>
                    </a:moveTo>
                    <a:lnTo>
                      <a:pt x="1" y="2129"/>
                    </a:lnTo>
                    <a:lnTo>
                      <a:pt x="598" y="2129"/>
                    </a:lnTo>
                    <a:lnTo>
                      <a:pt x="6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3118;p66"/>
              <p:cNvSpPr/>
              <p:nvPr/>
            </p:nvSpPr>
            <p:spPr>
              <a:xfrm>
                <a:off x="3683250" y="925942"/>
                <a:ext cx="106081" cy="223007"/>
              </a:xfrm>
              <a:custGeom>
                <a:avLst/>
                <a:gdLst/>
                <a:ahLst/>
                <a:cxnLst/>
                <a:rect l="l" t="t" r="r" b="b"/>
                <a:pathLst>
                  <a:path w="714" h="1501" extrusionOk="0">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3119;p66"/>
              <p:cNvSpPr/>
              <p:nvPr/>
            </p:nvSpPr>
            <p:spPr>
              <a:xfrm>
                <a:off x="3801663" y="925942"/>
                <a:ext cx="98355" cy="218253"/>
              </a:xfrm>
              <a:custGeom>
                <a:avLst/>
                <a:gdLst/>
                <a:ahLst/>
                <a:cxnLst/>
                <a:rect l="l" t="t" r="r" b="b"/>
                <a:pathLst>
                  <a:path w="662" h="1469" extrusionOk="0">
                    <a:moveTo>
                      <a:pt x="22" y="1"/>
                    </a:moveTo>
                    <a:lnTo>
                      <a:pt x="1" y="1469"/>
                    </a:lnTo>
                    <a:cubicBezTo>
                      <a:pt x="221" y="1448"/>
                      <a:pt x="431" y="1416"/>
                      <a:pt x="619" y="1385"/>
                    </a:cubicBezTo>
                    <a:lnTo>
                      <a:pt x="6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3120;p66"/>
              <p:cNvSpPr/>
              <p:nvPr/>
            </p:nvSpPr>
            <p:spPr>
              <a:xfrm>
                <a:off x="3692610" y="940056"/>
                <a:ext cx="67155" cy="24960"/>
              </a:xfrm>
              <a:custGeom>
                <a:avLst/>
                <a:gdLst/>
                <a:ahLst/>
                <a:cxnLst/>
                <a:rect l="l" t="t" r="r" b="b"/>
                <a:pathLst>
                  <a:path w="452" h="168" extrusionOk="0">
                    <a:moveTo>
                      <a:pt x="1" y="0"/>
                    </a:moveTo>
                    <a:lnTo>
                      <a:pt x="11" y="168"/>
                    </a:lnTo>
                    <a:lnTo>
                      <a:pt x="451" y="168"/>
                    </a:lnTo>
                    <a:lnTo>
                      <a:pt x="441"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3121;p66"/>
              <p:cNvSpPr/>
              <p:nvPr/>
            </p:nvSpPr>
            <p:spPr>
              <a:xfrm>
                <a:off x="3817263" y="1189214"/>
                <a:ext cx="57795" cy="36103"/>
              </a:xfrm>
              <a:custGeom>
                <a:avLst/>
                <a:gdLst/>
                <a:ahLst/>
                <a:cxnLst/>
                <a:rect l="l" t="t" r="r" b="b"/>
                <a:pathLst>
                  <a:path w="389" h="243" extrusionOk="0">
                    <a:moveTo>
                      <a:pt x="0" y="1"/>
                    </a:moveTo>
                    <a:lnTo>
                      <a:pt x="11" y="242"/>
                    </a:lnTo>
                    <a:lnTo>
                      <a:pt x="388" y="242"/>
                    </a:lnTo>
                    <a:lnTo>
                      <a:pt x="388"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3122;p66"/>
              <p:cNvSpPr/>
              <p:nvPr/>
            </p:nvSpPr>
            <p:spPr>
              <a:xfrm>
                <a:off x="3821869" y="941542"/>
                <a:ext cx="70275" cy="21989"/>
              </a:xfrm>
              <a:custGeom>
                <a:avLst/>
                <a:gdLst/>
                <a:ahLst/>
                <a:cxnLst/>
                <a:rect l="l" t="t" r="r" b="b"/>
                <a:pathLst>
                  <a:path w="473" h="148" extrusionOk="0">
                    <a:moveTo>
                      <a:pt x="1" y="1"/>
                    </a:moveTo>
                    <a:lnTo>
                      <a:pt x="11" y="147"/>
                    </a:lnTo>
                    <a:lnTo>
                      <a:pt x="473" y="147"/>
                    </a:lnTo>
                    <a:lnTo>
                      <a:pt x="47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3123;p66"/>
              <p:cNvSpPr/>
              <p:nvPr/>
            </p:nvSpPr>
            <p:spPr>
              <a:xfrm>
                <a:off x="3734656" y="1203329"/>
                <a:ext cx="11143" cy="14114"/>
              </a:xfrm>
              <a:custGeom>
                <a:avLst/>
                <a:gdLst/>
                <a:ahLst/>
                <a:cxnLst/>
                <a:rect l="l" t="t" r="r" b="b"/>
                <a:pathLst>
                  <a:path w="75" h="95" extrusionOk="0">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3124;p66"/>
              <p:cNvSpPr/>
              <p:nvPr/>
            </p:nvSpPr>
            <p:spPr>
              <a:xfrm>
                <a:off x="3723810" y="985223"/>
                <a:ext cx="10994" cy="14114"/>
              </a:xfrm>
              <a:custGeom>
                <a:avLst/>
                <a:gdLst/>
                <a:ahLst/>
                <a:cxnLst/>
                <a:rect l="l" t="t" r="r" b="b"/>
                <a:pathLst>
                  <a:path w="74" h="95" extrusionOk="0">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3125;p66"/>
              <p:cNvSpPr/>
              <p:nvPr/>
            </p:nvSpPr>
            <p:spPr>
              <a:xfrm>
                <a:off x="3839104" y="1156528"/>
                <a:ext cx="12629" cy="17383"/>
              </a:xfrm>
              <a:custGeom>
                <a:avLst/>
                <a:gdLst/>
                <a:ahLst/>
                <a:cxnLst/>
                <a:rect l="l" t="t" r="r" b="b"/>
                <a:pathLst>
                  <a:path w="85" h="117" extrusionOk="0">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3126;p66"/>
              <p:cNvSpPr/>
              <p:nvPr/>
            </p:nvSpPr>
            <p:spPr>
              <a:xfrm>
                <a:off x="3918591" y="1013155"/>
                <a:ext cx="112321" cy="229247"/>
              </a:xfrm>
              <a:custGeom>
                <a:avLst/>
                <a:gdLst/>
                <a:ahLst/>
                <a:cxnLst/>
                <a:rect l="l" t="t" r="r" b="b"/>
                <a:pathLst>
                  <a:path w="756" h="1543" extrusionOk="0">
                    <a:moveTo>
                      <a:pt x="0" y="1"/>
                    </a:moveTo>
                    <a:lnTo>
                      <a:pt x="0" y="1542"/>
                    </a:lnTo>
                    <a:lnTo>
                      <a:pt x="713" y="1542"/>
                    </a:lnTo>
                    <a:lnTo>
                      <a:pt x="7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3127;p66"/>
              <p:cNvSpPr/>
              <p:nvPr/>
            </p:nvSpPr>
            <p:spPr>
              <a:xfrm>
                <a:off x="3918591" y="1013155"/>
                <a:ext cx="112321" cy="117075"/>
              </a:xfrm>
              <a:custGeom>
                <a:avLst/>
                <a:gdLst/>
                <a:ahLst/>
                <a:cxnLst/>
                <a:rect l="l" t="t" r="r" b="b"/>
                <a:pathLst>
                  <a:path w="756" h="788" extrusionOk="0">
                    <a:moveTo>
                      <a:pt x="0" y="1"/>
                    </a:moveTo>
                    <a:lnTo>
                      <a:pt x="0" y="662"/>
                    </a:lnTo>
                    <a:cubicBezTo>
                      <a:pt x="220" y="704"/>
                      <a:pt x="472" y="745"/>
                      <a:pt x="734" y="787"/>
                    </a:cubicBezTo>
                    <a:lnTo>
                      <a:pt x="7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3128;p66"/>
              <p:cNvSpPr/>
              <p:nvPr/>
            </p:nvSpPr>
            <p:spPr>
              <a:xfrm>
                <a:off x="3929437" y="1025635"/>
                <a:ext cx="76515" cy="32983"/>
              </a:xfrm>
              <a:custGeom>
                <a:avLst/>
                <a:gdLst/>
                <a:ahLst/>
                <a:cxnLst/>
                <a:rect l="l" t="t" r="r" b="b"/>
                <a:pathLst>
                  <a:path w="515" h="222" extrusionOk="0">
                    <a:moveTo>
                      <a:pt x="514" y="1"/>
                    </a:moveTo>
                    <a:lnTo>
                      <a:pt x="11" y="22"/>
                    </a:lnTo>
                    <a:lnTo>
                      <a:pt x="0" y="221"/>
                    </a:lnTo>
                    <a:lnTo>
                      <a:pt x="504" y="200"/>
                    </a:lnTo>
                    <a:lnTo>
                      <a:pt x="514"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3129;p66"/>
              <p:cNvSpPr/>
              <p:nvPr/>
            </p:nvSpPr>
            <p:spPr>
              <a:xfrm>
                <a:off x="3930922" y="1203329"/>
                <a:ext cx="71909" cy="32835"/>
              </a:xfrm>
              <a:custGeom>
                <a:avLst/>
                <a:gdLst/>
                <a:ahLst/>
                <a:cxnLst/>
                <a:rect l="l" t="t" r="r" b="b"/>
                <a:pathLst>
                  <a:path w="484" h="221" extrusionOk="0">
                    <a:moveTo>
                      <a:pt x="483" y="0"/>
                    </a:moveTo>
                    <a:lnTo>
                      <a:pt x="11" y="21"/>
                    </a:lnTo>
                    <a:lnTo>
                      <a:pt x="1" y="220"/>
                    </a:lnTo>
                    <a:lnTo>
                      <a:pt x="473" y="200"/>
                    </a:lnTo>
                    <a:lnTo>
                      <a:pt x="483"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3130;p66"/>
              <p:cNvSpPr/>
              <p:nvPr/>
            </p:nvSpPr>
            <p:spPr>
              <a:xfrm>
                <a:off x="4049336" y="863689"/>
                <a:ext cx="101475" cy="378711"/>
              </a:xfrm>
              <a:custGeom>
                <a:avLst/>
                <a:gdLst/>
                <a:ahLst/>
                <a:cxnLst/>
                <a:rect l="l" t="t" r="r" b="b"/>
                <a:pathLst>
                  <a:path w="683" h="2549" extrusionOk="0">
                    <a:moveTo>
                      <a:pt x="1" y="0"/>
                    </a:moveTo>
                    <a:lnTo>
                      <a:pt x="32" y="2548"/>
                    </a:lnTo>
                    <a:lnTo>
                      <a:pt x="683" y="2548"/>
                    </a:lnTo>
                    <a:lnTo>
                      <a:pt x="5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3131;p66"/>
              <p:cNvSpPr/>
              <p:nvPr/>
            </p:nvSpPr>
            <p:spPr>
              <a:xfrm>
                <a:off x="4155269" y="863689"/>
                <a:ext cx="88995" cy="378711"/>
              </a:xfrm>
              <a:custGeom>
                <a:avLst/>
                <a:gdLst/>
                <a:ahLst/>
                <a:cxnLst/>
                <a:rect l="l" t="t" r="r" b="b"/>
                <a:pathLst>
                  <a:path w="599" h="2549" extrusionOk="0">
                    <a:moveTo>
                      <a:pt x="22" y="0"/>
                    </a:moveTo>
                    <a:lnTo>
                      <a:pt x="1" y="2548"/>
                    </a:lnTo>
                    <a:lnTo>
                      <a:pt x="536" y="2548"/>
                    </a:lnTo>
                    <a:lnTo>
                      <a:pt x="5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3132;p66"/>
              <p:cNvSpPr/>
              <p:nvPr/>
            </p:nvSpPr>
            <p:spPr>
              <a:xfrm>
                <a:off x="4049336" y="863689"/>
                <a:ext cx="95235" cy="268025"/>
              </a:xfrm>
              <a:custGeom>
                <a:avLst/>
                <a:gdLst/>
                <a:ahLst/>
                <a:cxnLst/>
                <a:rect l="l" t="t" r="r" b="b"/>
                <a:pathLst>
                  <a:path w="641" h="1804" extrusionOk="0">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3133;p66"/>
              <p:cNvSpPr/>
              <p:nvPr/>
            </p:nvSpPr>
            <p:spPr>
              <a:xfrm>
                <a:off x="4156903" y="863689"/>
                <a:ext cx="87361" cy="261785"/>
              </a:xfrm>
              <a:custGeom>
                <a:avLst/>
                <a:gdLst/>
                <a:ahLst/>
                <a:cxnLst/>
                <a:rect l="l" t="t" r="r" b="b"/>
                <a:pathLst>
                  <a:path w="588" h="1762" extrusionOk="0">
                    <a:moveTo>
                      <a:pt x="21" y="0"/>
                    </a:moveTo>
                    <a:lnTo>
                      <a:pt x="0" y="1762"/>
                    </a:lnTo>
                    <a:cubicBezTo>
                      <a:pt x="189" y="1730"/>
                      <a:pt x="368" y="1699"/>
                      <a:pt x="556" y="1657"/>
                    </a:cubicBezTo>
                    <a:lnTo>
                      <a:pt x="58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3134;p66"/>
              <p:cNvSpPr/>
              <p:nvPr/>
            </p:nvSpPr>
            <p:spPr>
              <a:xfrm>
                <a:off x="4169384" y="1179854"/>
                <a:ext cx="53040" cy="42343"/>
              </a:xfrm>
              <a:custGeom>
                <a:avLst/>
                <a:gdLst/>
                <a:ahLst/>
                <a:cxnLst/>
                <a:rect l="l" t="t" r="r" b="b"/>
                <a:pathLst>
                  <a:path w="357" h="285" extrusionOk="0">
                    <a:moveTo>
                      <a:pt x="0" y="1"/>
                    </a:moveTo>
                    <a:lnTo>
                      <a:pt x="11" y="284"/>
                    </a:lnTo>
                    <a:lnTo>
                      <a:pt x="357" y="284"/>
                    </a:lnTo>
                    <a:lnTo>
                      <a:pt x="346"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3135;p66"/>
              <p:cNvSpPr/>
              <p:nvPr/>
            </p:nvSpPr>
            <p:spPr>
              <a:xfrm>
                <a:off x="4096137" y="1195455"/>
                <a:ext cx="9509" cy="17383"/>
              </a:xfrm>
              <a:custGeom>
                <a:avLst/>
                <a:gdLst/>
                <a:ahLst/>
                <a:cxnLst/>
                <a:rect l="l" t="t" r="r" b="b"/>
                <a:pathLst>
                  <a:path w="64" h="117" extrusionOk="0">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3136;p66"/>
              <p:cNvSpPr/>
              <p:nvPr/>
            </p:nvSpPr>
            <p:spPr>
              <a:xfrm>
                <a:off x="4086777" y="935302"/>
                <a:ext cx="9509" cy="15749"/>
              </a:xfrm>
              <a:custGeom>
                <a:avLst/>
                <a:gdLst/>
                <a:ahLst/>
                <a:cxnLst/>
                <a:rect l="l" t="t" r="r" b="b"/>
                <a:pathLst>
                  <a:path w="64" h="106" extrusionOk="0">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3137;p66"/>
              <p:cNvSpPr/>
              <p:nvPr/>
            </p:nvSpPr>
            <p:spPr>
              <a:xfrm>
                <a:off x="4189590" y="1140928"/>
                <a:ext cx="11143" cy="18869"/>
              </a:xfrm>
              <a:custGeom>
                <a:avLst/>
                <a:gdLst/>
                <a:ahLst/>
                <a:cxnLst/>
                <a:rect l="l" t="t" r="r" b="b"/>
                <a:pathLst>
                  <a:path w="75" h="127" extrusionOk="0">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3138;p66"/>
              <p:cNvSpPr/>
              <p:nvPr/>
            </p:nvSpPr>
            <p:spPr>
              <a:xfrm>
                <a:off x="2860596" y="863689"/>
                <a:ext cx="112321" cy="378711"/>
              </a:xfrm>
              <a:custGeom>
                <a:avLst/>
                <a:gdLst/>
                <a:ahLst/>
                <a:cxnLst/>
                <a:rect l="l" t="t" r="r" b="b"/>
                <a:pathLst>
                  <a:path w="756" h="2549" extrusionOk="0">
                    <a:moveTo>
                      <a:pt x="1" y="0"/>
                    </a:moveTo>
                    <a:lnTo>
                      <a:pt x="22" y="2548"/>
                    </a:lnTo>
                    <a:lnTo>
                      <a:pt x="756" y="2548"/>
                    </a:lnTo>
                    <a:lnTo>
                      <a:pt x="59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3139;p66"/>
              <p:cNvSpPr/>
              <p:nvPr/>
            </p:nvSpPr>
            <p:spPr>
              <a:xfrm>
                <a:off x="2977523" y="863689"/>
                <a:ext cx="98206" cy="378711"/>
              </a:xfrm>
              <a:custGeom>
                <a:avLst/>
                <a:gdLst/>
                <a:ahLst/>
                <a:cxnLst/>
                <a:rect l="l" t="t" r="r" b="b"/>
                <a:pathLst>
                  <a:path w="661" h="2549" extrusionOk="0">
                    <a:moveTo>
                      <a:pt x="21" y="0"/>
                    </a:moveTo>
                    <a:lnTo>
                      <a:pt x="0" y="2548"/>
                    </a:lnTo>
                    <a:lnTo>
                      <a:pt x="598" y="2548"/>
                    </a:lnTo>
                    <a:lnTo>
                      <a:pt x="66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3140;p66"/>
              <p:cNvSpPr/>
              <p:nvPr/>
            </p:nvSpPr>
            <p:spPr>
              <a:xfrm>
                <a:off x="2673690" y="894741"/>
                <a:ext cx="96721" cy="347660"/>
              </a:xfrm>
              <a:custGeom>
                <a:avLst/>
                <a:gdLst/>
                <a:ahLst/>
                <a:cxnLst/>
                <a:rect l="l" t="t" r="r" b="b"/>
                <a:pathLst>
                  <a:path w="651" h="2340" extrusionOk="0">
                    <a:moveTo>
                      <a:pt x="1" y="1"/>
                    </a:moveTo>
                    <a:lnTo>
                      <a:pt x="11" y="2339"/>
                    </a:lnTo>
                    <a:lnTo>
                      <a:pt x="651" y="2339"/>
                    </a:ln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3141;p66"/>
              <p:cNvSpPr/>
              <p:nvPr/>
            </p:nvSpPr>
            <p:spPr>
              <a:xfrm>
                <a:off x="2778137" y="863689"/>
                <a:ext cx="70126" cy="266539"/>
              </a:xfrm>
              <a:custGeom>
                <a:avLst/>
                <a:gdLst/>
                <a:ahLst/>
                <a:cxnLst/>
                <a:rect l="l" t="t" r="r" b="b"/>
                <a:pathLst>
                  <a:path w="472" h="1794" extrusionOk="0">
                    <a:moveTo>
                      <a:pt x="0" y="0"/>
                    </a:moveTo>
                    <a:lnTo>
                      <a:pt x="11" y="1772"/>
                    </a:lnTo>
                    <a:cubicBezTo>
                      <a:pt x="157" y="1783"/>
                      <a:pt x="315" y="1793"/>
                      <a:pt x="472" y="1793"/>
                    </a:cubicBezTo>
                    <a:lnTo>
                      <a:pt x="39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3142;p66"/>
              <p:cNvSpPr/>
              <p:nvPr/>
            </p:nvSpPr>
            <p:spPr>
              <a:xfrm>
                <a:off x="2860596" y="863689"/>
                <a:ext cx="104595" cy="268025"/>
              </a:xfrm>
              <a:custGeom>
                <a:avLst/>
                <a:gdLst/>
                <a:ahLst/>
                <a:cxnLst/>
                <a:rect l="l" t="t" r="r" b="b"/>
                <a:pathLst>
                  <a:path w="704" h="1804" extrusionOk="0">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3143;p66"/>
              <p:cNvSpPr/>
              <p:nvPr/>
            </p:nvSpPr>
            <p:spPr>
              <a:xfrm>
                <a:off x="2979009" y="863689"/>
                <a:ext cx="96721" cy="261785"/>
              </a:xfrm>
              <a:custGeom>
                <a:avLst/>
                <a:gdLst/>
                <a:ahLst/>
                <a:cxnLst/>
                <a:rect l="l" t="t" r="r" b="b"/>
                <a:pathLst>
                  <a:path w="651" h="1762" extrusionOk="0">
                    <a:moveTo>
                      <a:pt x="11" y="0"/>
                    </a:moveTo>
                    <a:lnTo>
                      <a:pt x="1" y="1762"/>
                    </a:lnTo>
                    <a:cubicBezTo>
                      <a:pt x="211" y="1730"/>
                      <a:pt x="410" y="1699"/>
                      <a:pt x="609" y="1657"/>
                    </a:cubicBezTo>
                    <a:lnTo>
                      <a:pt x="65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3144;p66"/>
              <p:cNvSpPr/>
              <p:nvPr/>
            </p:nvSpPr>
            <p:spPr>
              <a:xfrm>
                <a:off x="2673690" y="894741"/>
                <a:ext cx="93601" cy="230733"/>
              </a:xfrm>
              <a:custGeom>
                <a:avLst/>
                <a:gdLst/>
                <a:ahLst/>
                <a:cxnLst/>
                <a:rect l="l" t="t" r="r" b="b"/>
                <a:pathLst>
                  <a:path w="630" h="1553" extrusionOk="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3145;p66"/>
              <p:cNvSpPr/>
              <p:nvPr/>
            </p:nvSpPr>
            <p:spPr>
              <a:xfrm>
                <a:off x="2686170" y="913462"/>
                <a:ext cx="64035" cy="23623"/>
              </a:xfrm>
              <a:custGeom>
                <a:avLst/>
                <a:gdLst/>
                <a:ahLst/>
                <a:cxnLst/>
                <a:rect l="l" t="t" r="r" b="b"/>
                <a:pathLst>
                  <a:path w="431" h="159" extrusionOk="0">
                    <a:moveTo>
                      <a:pt x="0" y="1"/>
                    </a:moveTo>
                    <a:lnTo>
                      <a:pt x="0" y="158"/>
                    </a:lnTo>
                    <a:lnTo>
                      <a:pt x="43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3146;p66"/>
              <p:cNvSpPr/>
              <p:nvPr/>
            </p:nvSpPr>
            <p:spPr>
              <a:xfrm>
                <a:off x="2687656" y="952388"/>
                <a:ext cx="62549" cy="23623"/>
              </a:xfrm>
              <a:custGeom>
                <a:avLst/>
                <a:gdLst/>
                <a:ahLst/>
                <a:cxnLst/>
                <a:rect l="l" t="t" r="r" b="b"/>
                <a:pathLst>
                  <a:path w="421" h="159" extrusionOk="0">
                    <a:moveTo>
                      <a:pt x="1" y="1"/>
                    </a:moveTo>
                    <a:lnTo>
                      <a:pt x="1" y="158"/>
                    </a:lnTo>
                    <a:lnTo>
                      <a:pt x="420" y="158"/>
                    </a:lnTo>
                    <a:lnTo>
                      <a:pt x="42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3147;p66"/>
              <p:cNvSpPr/>
              <p:nvPr/>
            </p:nvSpPr>
            <p:spPr>
              <a:xfrm>
                <a:off x="2684536" y="1201695"/>
                <a:ext cx="70275" cy="20503"/>
              </a:xfrm>
              <a:custGeom>
                <a:avLst/>
                <a:gdLst/>
                <a:ahLst/>
                <a:cxnLst/>
                <a:rect l="l" t="t" r="r" b="b"/>
                <a:pathLst>
                  <a:path w="473" h="138" extrusionOk="0">
                    <a:moveTo>
                      <a:pt x="1" y="1"/>
                    </a:moveTo>
                    <a:lnTo>
                      <a:pt x="1" y="137"/>
                    </a:lnTo>
                    <a:lnTo>
                      <a:pt x="473" y="137"/>
                    </a:lnTo>
                    <a:lnTo>
                      <a:pt x="47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3148;p66"/>
              <p:cNvSpPr/>
              <p:nvPr/>
            </p:nvSpPr>
            <p:spPr>
              <a:xfrm>
                <a:off x="2807703" y="1198575"/>
                <a:ext cx="10994" cy="17383"/>
              </a:xfrm>
              <a:custGeom>
                <a:avLst/>
                <a:gdLst/>
                <a:ahLst/>
                <a:cxnLst/>
                <a:rect l="l" t="t" r="r" b="b"/>
                <a:pathLst>
                  <a:path w="74" h="117" extrusionOk="0">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3149;p66"/>
              <p:cNvSpPr/>
              <p:nvPr/>
            </p:nvSpPr>
            <p:spPr>
              <a:xfrm>
                <a:off x="2993124" y="1179854"/>
                <a:ext cx="59280" cy="42343"/>
              </a:xfrm>
              <a:custGeom>
                <a:avLst/>
                <a:gdLst/>
                <a:ahLst/>
                <a:cxnLst/>
                <a:rect l="l" t="t" r="r" b="b"/>
                <a:pathLst>
                  <a:path w="399" h="285" extrusionOk="0">
                    <a:moveTo>
                      <a:pt x="0" y="1"/>
                    </a:moveTo>
                    <a:lnTo>
                      <a:pt x="11" y="284"/>
                    </a:lnTo>
                    <a:lnTo>
                      <a:pt x="399" y="284"/>
                    </a:lnTo>
                    <a:lnTo>
                      <a:pt x="388"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3150;p66"/>
              <p:cNvSpPr/>
              <p:nvPr/>
            </p:nvSpPr>
            <p:spPr>
              <a:xfrm>
                <a:off x="2910517" y="1195455"/>
                <a:ext cx="10994" cy="17383"/>
              </a:xfrm>
              <a:custGeom>
                <a:avLst/>
                <a:gdLst/>
                <a:ahLst/>
                <a:cxnLst/>
                <a:rect l="l" t="t" r="r" b="b"/>
                <a:pathLst>
                  <a:path w="74" h="117" extrusionOk="0">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3151;p66"/>
              <p:cNvSpPr/>
              <p:nvPr/>
            </p:nvSpPr>
            <p:spPr>
              <a:xfrm>
                <a:off x="2901156" y="935302"/>
                <a:ext cx="12629" cy="15749"/>
              </a:xfrm>
              <a:custGeom>
                <a:avLst/>
                <a:gdLst/>
                <a:ahLst/>
                <a:cxnLst/>
                <a:rect l="l" t="t" r="r" b="b"/>
                <a:pathLst>
                  <a:path w="85" h="106" extrusionOk="0">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3152;p66"/>
              <p:cNvSpPr/>
              <p:nvPr/>
            </p:nvSpPr>
            <p:spPr>
              <a:xfrm>
                <a:off x="3014964" y="1140928"/>
                <a:ext cx="14114" cy="18869"/>
              </a:xfrm>
              <a:custGeom>
                <a:avLst/>
                <a:gdLst/>
                <a:ahLst/>
                <a:cxnLst/>
                <a:rect l="l" t="t" r="r" b="b"/>
                <a:pathLst>
                  <a:path w="95" h="127" extrusionOk="0">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3153;p66"/>
              <p:cNvSpPr/>
              <p:nvPr/>
            </p:nvSpPr>
            <p:spPr>
              <a:xfrm>
                <a:off x="3376296" y="863689"/>
                <a:ext cx="106081" cy="378711"/>
              </a:xfrm>
              <a:custGeom>
                <a:avLst/>
                <a:gdLst/>
                <a:ahLst/>
                <a:cxnLst/>
                <a:rect l="l" t="t" r="r" b="b"/>
                <a:pathLst>
                  <a:path w="714" h="2549" extrusionOk="0">
                    <a:moveTo>
                      <a:pt x="85" y="0"/>
                    </a:moveTo>
                    <a:lnTo>
                      <a:pt x="1" y="2548"/>
                    </a:lnTo>
                    <a:lnTo>
                      <a:pt x="714" y="2548"/>
                    </a:lnTo>
                    <a:lnTo>
                      <a:pt x="67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3154;p66"/>
              <p:cNvSpPr/>
              <p:nvPr/>
            </p:nvSpPr>
            <p:spPr>
              <a:xfrm>
                <a:off x="3094303" y="967988"/>
                <a:ext cx="112321" cy="274413"/>
              </a:xfrm>
              <a:custGeom>
                <a:avLst/>
                <a:gdLst/>
                <a:ahLst/>
                <a:cxnLst/>
                <a:rect l="l" t="t" r="r" b="b"/>
                <a:pathLst>
                  <a:path w="756" h="1847" extrusionOk="0">
                    <a:moveTo>
                      <a:pt x="1" y="1"/>
                    </a:moveTo>
                    <a:lnTo>
                      <a:pt x="1" y="1846"/>
                    </a:lnTo>
                    <a:lnTo>
                      <a:pt x="714" y="1846"/>
                    </a:lnTo>
                    <a:lnTo>
                      <a:pt x="7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3155;p66"/>
              <p:cNvSpPr/>
              <p:nvPr/>
            </p:nvSpPr>
            <p:spPr>
              <a:xfrm>
                <a:off x="3500949" y="863689"/>
                <a:ext cx="160607" cy="378711"/>
              </a:xfrm>
              <a:custGeom>
                <a:avLst/>
                <a:gdLst/>
                <a:ahLst/>
                <a:cxnLst/>
                <a:rect l="l" t="t" r="r" b="b"/>
                <a:pathLst>
                  <a:path w="1081" h="2549" extrusionOk="0">
                    <a:moveTo>
                      <a:pt x="64" y="0"/>
                    </a:moveTo>
                    <a:lnTo>
                      <a:pt x="1" y="2548"/>
                    </a:lnTo>
                    <a:lnTo>
                      <a:pt x="1081" y="2548"/>
                    </a:lnTo>
                    <a:lnTo>
                      <a:pt x="95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3156;p66"/>
              <p:cNvSpPr/>
              <p:nvPr/>
            </p:nvSpPr>
            <p:spPr>
              <a:xfrm>
                <a:off x="3220590" y="894741"/>
                <a:ext cx="141887" cy="347660"/>
              </a:xfrm>
              <a:custGeom>
                <a:avLst/>
                <a:gdLst/>
                <a:ahLst/>
                <a:cxnLst/>
                <a:rect l="l" t="t" r="r" b="b"/>
                <a:pathLst>
                  <a:path w="955" h="2340" extrusionOk="0">
                    <a:moveTo>
                      <a:pt x="74" y="1"/>
                    </a:moveTo>
                    <a:lnTo>
                      <a:pt x="0" y="2339"/>
                    </a:lnTo>
                    <a:lnTo>
                      <a:pt x="954" y="2339"/>
                    </a:lnTo>
                    <a:lnTo>
                      <a:pt x="944" y="32"/>
                    </a:lnTo>
                    <a:lnTo>
                      <a:pt x="7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3157;p66"/>
              <p:cNvSpPr/>
              <p:nvPr/>
            </p:nvSpPr>
            <p:spPr>
              <a:xfrm>
                <a:off x="3381050" y="863689"/>
                <a:ext cx="99841" cy="266539"/>
              </a:xfrm>
              <a:custGeom>
                <a:avLst/>
                <a:gdLst/>
                <a:ahLst/>
                <a:cxnLst/>
                <a:rect l="l" t="t" r="r" b="b"/>
                <a:pathLst>
                  <a:path w="672" h="1794" extrusionOk="0">
                    <a:moveTo>
                      <a:pt x="53" y="0"/>
                    </a:moveTo>
                    <a:lnTo>
                      <a:pt x="0" y="1772"/>
                    </a:lnTo>
                    <a:cubicBezTo>
                      <a:pt x="210" y="1783"/>
                      <a:pt x="441" y="1793"/>
                      <a:pt x="671" y="1793"/>
                    </a:cubicBezTo>
                    <a:lnTo>
                      <a:pt x="6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3158;p66"/>
              <p:cNvSpPr/>
              <p:nvPr/>
            </p:nvSpPr>
            <p:spPr>
              <a:xfrm>
                <a:off x="3094303" y="967988"/>
                <a:ext cx="112321" cy="140401"/>
              </a:xfrm>
              <a:custGeom>
                <a:avLst/>
                <a:gdLst/>
                <a:ahLst/>
                <a:cxnLst/>
                <a:rect l="l" t="t" r="r" b="b"/>
                <a:pathLst>
                  <a:path w="756" h="945" extrusionOk="0">
                    <a:moveTo>
                      <a:pt x="1" y="1"/>
                    </a:moveTo>
                    <a:lnTo>
                      <a:pt x="1" y="787"/>
                    </a:lnTo>
                    <a:cubicBezTo>
                      <a:pt x="232" y="850"/>
                      <a:pt x="473" y="903"/>
                      <a:pt x="735" y="945"/>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3159;p66"/>
              <p:cNvSpPr/>
              <p:nvPr/>
            </p:nvSpPr>
            <p:spPr>
              <a:xfrm>
                <a:off x="3504070" y="863689"/>
                <a:ext cx="151247" cy="268025"/>
              </a:xfrm>
              <a:custGeom>
                <a:avLst/>
                <a:gdLst/>
                <a:ahLst/>
                <a:cxnLst/>
                <a:rect l="l" t="t" r="r" b="b"/>
                <a:pathLst>
                  <a:path w="1018" h="1804" extrusionOk="0">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3160;p66"/>
              <p:cNvSpPr/>
              <p:nvPr/>
            </p:nvSpPr>
            <p:spPr>
              <a:xfrm>
                <a:off x="3225196" y="894741"/>
                <a:ext cx="135647" cy="230733"/>
              </a:xfrm>
              <a:custGeom>
                <a:avLst/>
                <a:gdLst/>
                <a:ahLst/>
                <a:cxnLst/>
                <a:rect l="l" t="t" r="r" b="b"/>
                <a:pathLst>
                  <a:path w="913" h="1553" extrusionOk="0">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3161;p66"/>
              <p:cNvSpPr/>
              <p:nvPr/>
            </p:nvSpPr>
            <p:spPr>
              <a:xfrm>
                <a:off x="3250157" y="913462"/>
                <a:ext cx="93601" cy="23623"/>
              </a:xfrm>
              <a:custGeom>
                <a:avLst/>
                <a:gdLst/>
                <a:ahLst/>
                <a:cxnLst/>
                <a:rect l="l" t="t" r="r" b="b"/>
                <a:pathLst>
                  <a:path w="630" h="159" extrusionOk="0">
                    <a:moveTo>
                      <a:pt x="0" y="1"/>
                    </a:moveTo>
                    <a:lnTo>
                      <a:pt x="0" y="158"/>
                    </a:lnTo>
                    <a:lnTo>
                      <a:pt x="630"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3162;p66"/>
              <p:cNvSpPr/>
              <p:nvPr/>
            </p:nvSpPr>
            <p:spPr>
              <a:xfrm>
                <a:off x="3250157" y="952388"/>
                <a:ext cx="93601" cy="23623"/>
              </a:xfrm>
              <a:custGeom>
                <a:avLst/>
                <a:gdLst/>
                <a:ahLst/>
                <a:cxnLst/>
                <a:rect l="l" t="t" r="r" b="b"/>
                <a:pathLst>
                  <a:path w="630" h="159" extrusionOk="0">
                    <a:moveTo>
                      <a:pt x="0" y="1"/>
                    </a:moveTo>
                    <a:lnTo>
                      <a:pt x="0" y="158"/>
                    </a:lnTo>
                    <a:lnTo>
                      <a:pt x="619" y="158"/>
                    </a:lnTo>
                    <a:lnTo>
                      <a:pt x="63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3163;p66"/>
              <p:cNvSpPr/>
              <p:nvPr/>
            </p:nvSpPr>
            <p:spPr>
              <a:xfrm>
                <a:off x="3234556" y="1201695"/>
                <a:ext cx="106081" cy="20503"/>
              </a:xfrm>
              <a:custGeom>
                <a:avLst/>
                <a:gdLst/>
                <a:ahLst/>
                <a:cxnLst/>
                <a:rect l="l" t="t" r="r" b="b"/>
                <a:pathLst>
                  <a:path w="714" h="138" extrusionOk="0">
                    <a:moveTo>
                      <a:pt x="1" y="1"/>
                    </a:moveTo>
                    <a:lnTo>
                      <a:pt x="1" y="137"/>
                    </a:lnTo>
                    <a:lnTo>
                      <a:pt x="703" y="137"/>
                    </a:lnTo>
                    <a:lnTo>
                      <a:pt x="714"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3164;p66"/>
              <p:cNvSpPr/>
              <p:nvPr/>
            </p:nvSpPr>
            <p:spPr>
              <a:xfrm>
                <a:off x="3416857" y="1198575"/>
                <a:ext cx="17234" cy="17383"/>
              </a:xfrm>
              <a:custGeom>
                <a:avLst/>
                <a:gdLst/>
                <a:ahLst/>
                <a:cxnLst/>
                <a:rect l="l" t="t" r="r" b="b"/>
                <a:pathLst>
                  <a:path w="116" h="117" extrusionOk="0">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3165;p66"/>
              <p:cNvSpPr/>
              <p:nvPr/>
            </p:nvSpPr>
            <p:spPr>
              <a:xfrm>
                <a:off x="3105297" y="982103"/>
                <a:ext cx="76515" cy="39075"/>
              </a:xfrm>
              <a:custGeom>
                <a:avLst/>
                <a:gdLst/>
                <a:ahLst/>
                <a:cxnLst/>
                <a:rect l="l" t="t" r="r" b="b"/>
                <a:pathLst>
                  <a:path w="515" h="263" extrusionOk="0">
                    <a:moveTo>
                      <a:pt x="514" y="0"/>
                    </a:moveTo>
                    <a:lnTo>
                      <a:pt x="11" y="21"/>
                    </a:lnTo>
                    <a:lnTo>
                      <a:pt x="0" y="262"/>
                    </a:lnTo>
                    <a:lnTo>
                      <a:pt x="514" y="241"/>
                    </a:lnTo>
                    <a:lnTo>
                      <a:pt x="514"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3166;p66"/>
              <p:cNvSpPr/>
              <p:nvPr/>
            </p:nvSpPr>
            <p:spPr>
              <a:xfrm>
                <a:off x="3106783" y="1195455"/>
                <a:ext cx="71909" cy="39223"/>
              </a:xfrm>
              <a:custGeom>
                <a:avLst/>
                <a:gdLst/>
                <a:ahLst/>
                <a:cxnLst/>
                <a:rect l="l" t="t" r="r" b="b"/>
                <a:pathLst>
                  <a:path w="484" h="264" extrusionOk="0">
                    <a:moveTo>
                      <a:pt x="483" y="1"/>
                    </a:moveTo>
                    <a:lnTo>
                      <a:pt x="11" y="22"/>
                    </a:lnTo>
                    <a:lnTo>
                      <a:pt x="1" y="263"/>
                    </a:lnTo>
                    <a:lnTo>
                      <a:pt x="483" y="242"/>
                    </a:lnTo>
                    <a:lnTo>
                      <a:pt x="483"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3167;p66"/>
              <p:cNvSpPr/>
              <p:nvPr/>
            </p:nvSpPr>
            <p:spPr>
              <a:xfrm>
                <a:off x="3571076" y="1195455"/>
                <a:ext cx="17234" cy="17383"/>
              </a:xfrm>
              <a:custGeom>
                <a:avLst/>
                <a:gdLst/>
                <a:ahLst/>
                <a:cxnLst/>
                <a:rect l="l" t="t" r="r" b="b"/>
                <a:pathLst>
                  <a:path w="116" h="117" extrusionOk="0">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3168;p66"/>
              <p:cNvSpPr/>
              <p:nvPr/>
            </p:nvSpPr>
            <p:spPr>
              <a:xfrm>
                <a:off x="3566471" y="935302"/>
                <a:ext cx="17234" cy="15749"/>
              </a:xfrm>
              <a:custGeom>
                <a:avLst/>
                <a:gdLst/>
                <a:ahLst/>
                <a:cxnLst/>
                <a:rect l="l" t="t" r="r" b="b"/>
                <a:pathLst>
                  <a:path w="116" h="106" extrusionOk="0">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3169;p66"/>
              <p:cNvSpPr/>
              <p:nvPr/>
            </p:nvSpPr>
            <p:spPr>
              <a:xfrm>
                <a:off x="2080137" y="863689"/>
                <a:ext cx="110687" cy="378711"/>
              </a:xfrm>
              <a:custGeom>
                <a:avLst/>
                <a:gdLst/>
                <a:ahLst/>
                <a:cxnLst/>
                <a:rect l="l" t="t" r="r" b="b"/>
                <a:pathLst>
                  <a:path w="745" h="2549" extrusionOk="0">
                    <a:moveTo>
                      <a:pt x="0" y="0"/>
                    </a:moveTo>
                    <a:lnTo>
                      <a:pt x="32" y="2548"/>
                    </a:lnTo>
                    <a:lnTo>
                      <a:pt x="745" y="2548"/>
                    </a:lnTo>
                    <a:lnTo>
                      <a:pt x="58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3170;p66"/>
              <p:cNvSpPr/>
              <p:nvPr/>
            </p:nvSpPr>
            <p:spPr>
              <a:xfrm>
                <a:off x="1790269" y="967988"/>
                <a:ext cx="118561" cy="274413"/>
              </a:xfrm>
              <a:custGeom>
                <a:avLst/>
                <a:gdLst/>
                <a:ahLst/>
                <a:cxnLst/>
                <a:rect l="l" t="t" r="r" b="b"/>
                <a:pathLst>
                  <a:path w="798" h="1847" extrusionOk="0">
                    <a:moveTo>
                      <a:pt x="1" y="1"/>
                    </a:moveTo>
                    <a:lnTo>
                      <a:pt x="85" y="1846"/>
                    </a:lnTo>
                    <a:lnTo>
                      <a:pt x="798" y="1846"/>
                    </a:lnTo>
                    <a:lnTo>
                      <a:pt x="76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3171;p66"/>
              <p:cNvSpPr/>
              <p:nvPr/>
            </p:nvSpPr>
            <p:spPr>
              <a:xfrm>
                <a:off x="2203156" y="863689"/>
                <a:ext cx="166847" cy="378711"/>
              </a:xfrm>
              <a:custGeom>
                <a:avLst/>
                <a:gdLst/>
                <a:ahLst/>
                <a:cxnLst/>
                <a:rect l="l" t="t" r="r" b="b"/>
                <a:pathLst>
                  <a:path w="1123" h="2549" extrusionOk="0">
                    <a:moveTo>
                      <a:pt x="1" y="0"/>
                    </a:moveTo>
                    <a:lnTo>
                      <a:pt x="43" y="2548"/>
                    </a:lnTo>
                    <a:lnTo>
                      <a:pt x="1123" y="2548"/>
                    </a:lnTo>
                    <a:lnTo>
                      <a:pt x="8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3172;p66"/>
              <p:cNvSpPr/>
              <p:nvPr/>
            </p:nvSpPr>
            <p:spPr>
              <a:xfrm>
                <a:off x="2377730" y="863689"/>
                <a:ext cx="145007" cy="378711"/>
              </a:xfrm>
              <a:custGeom>
                <a:avLst/>
                <a:gdLst/>
                <a:ahLst/>
                <a:cxnLst/>
                <a:rect l="l" t="t" r="r" b="b"/>
                <a:pathLst>
                  <a:path w="976" h="2549" extrusionOk="0">
                    <a:moveTo>
                      <a:pt x="32" y="0"/>
                    </a:moveTo>
                    <a:lnTo>
                      <a:pt x="0" y="2548"/>
                    </a:lnTo>
                    <a:lnTo>
                      <a:pt x="891" y="2548"/>
                    </a:lnTo>
                    <a:lnTo>
                      <a:pt x="9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3173;p66"/>
              <p:cNvSpPr/>
              <p:nvPr/>
            </p:nvSpPr>
            <p:spPr>
              <a:xfrm>
                <a:off x="1924283" y="894741"/>
                <a:ext cx="146641" cy="347660"/>
              </a:xfrm>
              <a:custGeom>
                <a:avLst/>
                <a:gdLst/>
                <a:ahLst/>
                <a:cxnLst/>
                <a:rect l="l" t="t" r="r" b="b"/>
                <a:pathLst>
                  <a:path w="987" h="2340" extrusionOk="0">
                    <a:moveTo>
                      <a:pt x="1" y="1"/>
                    </a:moveTo>
                    <a:lnTo>
                      <a:pt x="32" y="2339"/>
                    </a:lnTo>
                    <a:lnTo>
                      <a:pt x="986" y="2339"/>
                    </a:ln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3174;p66"/>
              <p:cNvSpPr/>
              <p:nvPr/>
            </p:nvSpPr>
            <p:spPr>
              <a:xfrm>
                <a:off x="2080137" y="863689"/>
                <a:ext cx="104446" cy="266539"/>
              </a:xfrm>
              <a:custGeom>
                <a:avLst/>
                <a:gdLst/>
                <a:ahLst/>
                <a:cxnLst/>
                <a:rect l="l" t="t" r="r" b="b"/>
                <a:pathLst>
                  <a:path w="703" h="1794" extrusionOk="0">
                    <a:moveTo>
                      <a:pt x="0" y="0"/>
                    </a:moveTo>
                    <a:lnTo>
                      <a:pt x="21" y="1772"/>
                    </a:lnTo>
                    <a:cubicBezTo>
                      <a:pt x="241" y="1783"/>
                      <a:pt x="472" y="1793"/>
                      <a:pt x="703" y="1793"/>
                    </a:cubicBezTo>
                    <a:lnTo>
                      <a:pt x="58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3175;p66"/>
              <p:cNvSpPr/>
              <p:nvPr/>
            </p:nvSpPr>
            <p:spPr>
              <a:xfrm>
                <a:off x="1790269" y="967988"/>
                <a:ext cx="115441" cy="140401"/>
              </a:xfrm>
              <a:custGeom>
                <a:avLst/>
                <a:gdLst/>
                <a:ahLst/>
                <a:cxnLst/>
                <a:rect l="l" t="t" r="r" b="b"/>
                <a:pathLst>
                  <a:path w="777" h="945" extrusionOk="0">
                    <a:moveTo>
                      <a:pt x="1" y="1"/>
                    </a:moveTo>
                    <a:lnTo>
                      <a:pt x="43" y="787"/>
                    </a:lnTo>
                    <a:cubicBezTo>
                      <a:pt x="263" y="850"/>
                      <a:pt x="515" y="903"/>
                      <a:pt x="777" y="945"/>
                    </a:cubicBezTo>
                    <a:lnTo>
                      <a:pt x="76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3176;p66"/>
              <p:cNvSpPr/>
              <p:nvPr/>
            </p:nvSpPr>
            <p:spPr>
              <a:xfrm>
                <a:off x="2203156" y="863689"/>
                <a:ext cx="156001" cy="268025"/>
              </a:xfrm>
              <a:custGeom>
                <a:avLst/>
                <a:gdLst/>
                <a:ahLst/>
                <a:cxnLst/>
                <a:rect l="l" t="t" r="r" b="b"/>
                <a:pathLst>
                  <a:path w="1050" h="1804" extrusionOk="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3177;p66"/>
              <p:cNvSpPr/>
              <p:nvPr/>
            </p:nvSpPr>
            <p:spPr>
              <a:xfrm>
                <a:off x="2379216" y="863689"/>
                <a:ext cx="145007" cy="261785"/>
              </a:xfrm>
              <a:custGeom>
                <a:avLst/>
                <a:gdLst/>
                <a:ahLst/>
                <a:cxnLst/>
                <a:rect l="l" t="t" r="r" b="b"/>
                <a:pathLst>
                  <a:path w="976" h="1762" extrusionOk="0">
                    <a:moveTo>
                      <a:pt x="22" y="0"/>
                    </a:moveTo>
                    <a:lnTo>
                      <a:pt x="1" y="1762"/>
                    </a:lnTo>
                    <a:cubicBezTo>
                      <a:pt x="315" y="1730"/>
                      <a:pt x="619" y="1699"/>
                      <a:pt x="913" y="1657"/>
                    </a:cubicBezTo>
                    <a:lnTo>
                      <a:pt x="97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3178;p66"/>
              <p:cNvSpPr/>
              <p:nvPr/>
            </p:nvSpPr>
            <p:spPr>
              <a:xfrm>
                <a:off x="1924283" y="894741"/>
                <a:ext cx="140401" cy="230733"/>
              </a:xfrm>
              <a:custGeom>
                <a:avLst/>
                <a:gdLst/>
                <a:ahLst/>
                <a:cxnLst/>
                <a:rect l="l" t="t" r="r" b="b"/>
                <a:pathLst>
                  <a:path w="945" h="1553" extrusionOk="0">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3179;p66"/>
              <p:cNvSpPr/>
              <p:nvPr/>
            </p:nvSpPr>
            <p:spPr>
              <a:xfrm>
                <a:off x="1944489" y="913462"/>
                <a:ext cx="93749" cy="23623"/>
              </a:xfrm>
              <a:custGeom>
                <a:avLst/>
                <a:gdLst/>
                <a:ahLst/>
                <a:cxnLst/>
                <a:rect l="l" t="t" r="r" b="b"/>
                <a:pathLst>
                  <a:path w="631" h="159" extrusionOk="0">
                    <a:moveTo>
                      <a:pt x="1" y="1"/>
                    </a:moveTo>
                    <a:lnTo>
                      <a:pt x="1" y="158"/>
                    </a:lnTo>
                    <a:lnTo>
                      <a:pt x="630" y="158"/>
                    </a:lnTo>
                    <a:lnTo>
                      <a:pt x="620"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3180;p66"/>
              <p:cNvSpPr/>
              <p:nvPr/>
            </p:nvSpPr>
            <p:spPr>
              <a:xfrm>
                <a:off x="1946123" y="952388"/>
                <a:ext cx="93601" cy="23623"/>
              </a:xfrm>
              <a:custGeom>
                <a:avLst/>
                <a:gdLst/>
                <a:ahLst/>
                <a:cxnLst/>
                <a:rect l="l" t="t" r="r" b="b"/>
                <a:pathLst>
                  <a:path w="630" h="159" extrusionOk="0">
                    <a:moveTo>
                      <a:pt x="0" y="1"/>
                    </a:moveTo>
                    <a:lnTo>
                      <a:pt x="0" y="158"/>
                    </a:lnTo>
                    <a:lnTo>
                      <a:pt x="630" y="158"/>
                    </a:lnTo>
                    <a:lnTo>
                      <a:pt x="619"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3181;p66"/>
              <p:cNvSpPr/>
              <p:nvPr/>
            </p:nvSpPr>
            <p:spPr>
              <a:xfrm>
                <a:off x="1941369" y="1201695"/>
                <a:ext cx="104595" cy="20503"/>
              </a:xfrm>
              <a:custGeom>
                <a:avLst/>
                <a:gdLst/>
                <a:ahLst/>
                <a:cxnLst/>
                <a:rect l="l" t="t" r="r" b="b"/>
                <a:pathLst>
                  <a:path w="704" h="138" extrusionOk="0">
                    <a:moveTo>
                      <a:pt x="1" y="1"/>
                    </a:moveTo>
                    <a:lnTo>
                      <a:pt x="1" y="137"/>
                    </a:lnTo>
                    <a:lnTo>
                      <a:pt x="704" y="137"/>
                    </a:lnTo>
                    <a:lnTo>
                      <a:pt x="704"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3182;p66"/>
              <p:cNvSpPr/>
              <p:nvPr/>
            </p:nvSpPr>
            <p:spPr>
              <a:xfrm>
                <a:off x="2122480" y="1201695"/>
                <a:ext cx="18572" cy="14263"/>
              </a:xfrm>
              <a:custGeom>
                <a:avLst/>
                <a:gdLst/>
                <a:ahLst/>
                <a:cxnLst/>
                <a:rect l="l" t="t" r="r" b="b"/>
                <a:pathLst>
                  <a:path w="125" h="96" extrusionOk="0">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3183;p66"/>
              <p:cNvSpPr/>
              <p:nvPr/>
            </p:nvSpPr>
            <p:spPr>
              <a:xfrm>
                <a:off x="2401057" y="1179854"/>
                <a:ext cx="85875" cy="42343"/>
              </a:xfrm>
              <a:custGeom>
                <a:avLst/>
                <a:gdLst/>
                <a:ahLst/>
                <a:cxnLst/>
                <a:rect l="l" t="t" r="r" b="b"/>
                <a:pathLst>
                  <a:path w="578" h="285" extrusionOk="0">
                    <a:moveTo>
                      <a:pt x="0" y="1"/>
                    </a:moveTo>
                    <a:lnTo>
                      <a:pt x="11" y="284"/>
                    </a:lnTo>
                    <a:lnTo>
                      <a:pt x="577" y="284"/>
                    </a:lnTo>
                    <a:lnTo>
                      <a:pt x="577"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3184;p66"/>
              <p:cNvSpPr/>
              <p:nvPr/>
            </p:nvSpPr>
            <p:spPr>
              <a:xfrm>
                <a:off x="1804384" y="982103"/>
                <a:ext cx="74881" cy="39075"/>
              </a:xfrm>
              <a:custGeom>
                <a:avLst/>
                <a:gdLst/>
                <a:ahLst/>
                <a:cxnLst/>
                <a:rect l="l" t="t" r="r" b="b"/>
                <a:pathLst>
                  <a:path w="504" h="263" extrusionOk="0">
                    <a:moveTo>
                      <a:pt x="503" y="0"/>
                    </a:moveTo>
                    <a:lnTo>
                      <a:pt x="0" y="21"/>
                    </a:lnTo>
                    <a:lnTo>
                      <a:pt x="0" y="262"/>
                    </a:lnTo>
                    <a:lnTo>
                      <a:pt x="503" y="241"/>
                    </a:lnTo>
                    <a:lnTo>
                      <a:pt x="503" y="0"/>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3185;p66"/>
              <p:cNvSpPr/>
              <p:nvPr/>
            </p:nvSpPr>
            <p:spPr>
              <a:xfrm>
                <a:off x="1815229" y="1195455"/>
                <a:ext cx="70275" cy="39223"/>
              </a:xfrm>
              <a:custGeom>
                <a:avLst/>
                <a:gdLst/>
                <a:ahLst/>
                <a:cxnLst/>
                <a:rect l="l" t="t" r="r" b="b"/>
                <a:pathLst>
                  <a:path w="473" h="264" extrusionOk="0">
                    <a:moveTo>
                      <a:pt x="472" y="1"/>
                    </a:moveTo>
                    <a:lnTo>
                      <a:pt x="1" y="22"/>
                    </a:lnTo>
                    <a:lnTo>
                      <a:pt x="1" y="263"/>
                    </a:lnTo>
                    <a:lnTo>
                      <a:pt x="472" y="242"/>
                    </a:lnTo>
                    <a:lnTo>
                      <a:pt x="472" y="1"/>
                    </a:ln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3186;p66"/>
              <p:cNvSpPr/>
              <p:nvPr/>
            </p:nvSpPr>
            <p:spPr>
              <a:xfrm>
                <a:off x="2276403" y="1195455"/>
                <a:ext cx="18869" cy="17383"/>
              </a:xfrm>
              <a:custGeom>
                <a:avLst/>
                <a:gdLst/>
                <a:ahLst/>
                <a:cxnLst/>
                <a:rect l="l" t="t" r="r" b="b"/>
                <a:pathLst>
                  <a:path w="127" h="117" extrusionOk="0">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3187;p66"/>
              <p:cNvSpPr/>
              <p:nvPr/>
            </p:nvSpPr>
            <p:spPr>
              <a:xfrm>
                <a:off x="2261100" y="938422"/>
                <a:ext cx="18572" cy="12629"/>
              </a:xfrm>
              <a:custGeom>
                <a:avLst/>
                <a:gdLst/>
                <a:ahLst/>
                <a:cxnLst/>
                <a:rect l="l" t="t" r="r" b="b"/>
                <a:pathLst>
                  <a:path w="125" h="85" extrusionOk="0">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3188;p66"/>
              <p:cNvSpPr/>
              <p:nvPr/>
            </p:nvSpPr>
            <p:spPr>
              <a:xfrm>
                <a:off x="2433743" y="1140928"/>
                <a:ext cx="18869" cy="18869"/>
              </a:xfrm>
              <a:custGeom>
                <a:avLst/>
                <a:gdLst/>
                <a:ahLst/>
                <a:cxnLst/>
                <a:rect l="l" t="t" r="r" b="b"/>
                <a:pathLst>
                  <a:path w="127" h="127" extrusionOk="0">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3189;p66"/>
              <p:cNvSpPr/>
              <p:nvPr/>
            </p:nvSpPr>
            <p:spPr>
              <a:xfrm>
                <a:off x="2446966" y="939759"/>
                <a:ext cx="23177" cy="15897"/>
              </a:xfrm>
              <a:custGeom>
                <a:avLst/>
                <a:gdLst/>
                <a:ahLst/>
                <a:cxnLst/>
                <a:rect l="l" t="t" r="r" b="b"/>
                <a:pathLst>
                  <a:path w="156" h="107" extrusionOk="0">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83" name="Google Shape;3190;p66"/>
          <p:cNvSpPr/>
          <p:nvPr/>
        </p:nvSpPr>
        <p:spPr>
          <a:xfrm>
            <a:off x="4" y="1229775"/>
            <a:ext cx="9143992" cy="78001"/>
          </a:xfrm>
          <a:custGeom>
            <a:avLst/>
            <a:gdLst/>
            <a:ahLst/>
            <a:cxnLst/>
            <a:rect l="l" t="t" r="r" b="b"/>
            <a:pathLst>
              <a:path w="27171" h="525" extrusionOk="0">
                <a:moveTo>
                  <a:pt x="1" y="1"/>
                </a:moveTo>
                <a:lnTo>
                  <a:pt x="1" y="525"/>
                </a:lnTo>
                <a:lnTo>
                  <a:pt x="27171" y="525"/>
                </a:lnTo>
                <a:lnTo>
                  <a:pt x="2717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90" name="Picture 78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692" y="2391767"/>
            <a:ext cx="1554615" cy="798645"/>
          </a:xfrm>
          <a:prstGeom prst="rect">
            <a:avLst/>
          </a:prstGeom>
        </p:spPr>
      </p:pic>
      <p:pic>
        <p:nvPicPr>
          <p:cNvPr id="791" name="Picture 79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5670" y="2391766"/>
            <a:ext cx="1554615" cy="798645"/>
          </a:xfrm>
          <a:prstGeom prst="rect">
            <a:avLst/>
          </a:prstGeom>
        </p:spPr>
      </p:pic>
      <p:pic>
        <p:nvPicPr>
          <p:cNvPr id="792" name="Picture 79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714" y="2391765"/>
            <a:ext cx="1554615" cy="798645"/>
          </a:xfrm>
          <a:prstGeom prst="rect">
            <a:avLst/>
          </a:prstGeom>
        </p:spPr>
      </p:pic>
      <p:pic>
        <p:nvPicPr>
          <p:cNvPr id="793" name="Picture 79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8756" y="3487019"/>
            <a:ext cx="1554615" cy="798645"/>
          </a:xfrm>
          <a:prstGeom prst="rect">
            <a:avLst/>
          </a:prstGeom>
        </p:spPr>
      </p:pic>
      <p:pic>
        <p:nvPicPr>
          <p:cNvPr id="794" name="Picture 793">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88902" y="3487020"/>
            <a:ext cx="1554615" cy="798645"/>
          </a:xfrm>
          <a:prstGeom prst="rect">
            <a:avLst/>
          </a:prstGeom>
        </p:spPr>
      </p:pic>
      <p:pic>
        <p:nvPicPr>
          <p:cNvPr id="5124" name="Picture 4" descr="https://cdn-icons-png.flaticon.com/128/585/585606.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4450" y="3810000"/>
            <a:ext cx="606439" cy="60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68899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91"/>
                                        </p:tgtEl>
                                        <p:attrNameLst>
                                          <p:attrName>r</p:attrName>
                                        </p:attrNameLst>
                                      </p:cBhvr>
                                    </p:animRot>
                                    <p:animRot by="-240000">
                                      <p:cBhvr>
                                        <p:cTn id="7" dur="200" fill="hold">
                                          <p:stCondLst>
                                            <p:cond delay="200"/>
                                          </p:stCondLst>
                                        </p:cTn>
                                        <p:tgtEl>
                                          <p:spTgt spid="791"/>
                                        </p:tgtEl>
                                        <p:attrNameLst>
                                          <p:attrName>r</p:attrName>
                                        </p:attrNameLst>
                                      </p:cBhvr>
                                    </p:animRot>
                                    <p:animRot by="240000">
                                      <p:cBhvr>
                                        <p:cTn id="8" dur="200" fill="hold">
                                          <p:stCondLst>
                                            <p:cond delay="400"/>
                                          </p:stCondLst>
                                        </p:cTn>
                                        <p:tgtEl>
                                          <p:spTgt spid="791"/>
                                        </p:tgtEl>
                                        <p:attrNameLst>
                                          <p:attrName>r</p:attrName>
                                        </p:attrNameLst>
                                      </p:cBhvr>
                                    </p:animRot>
                                    <p:animRot by="-240000">
                                      <p:cBhvr>
                                        <p:cTn id="9" dur="200" fill="hold">
                                          <p:stCondLst>
                                            <p:cond delay="600"/>
                                          </p:stCondLst>
                                        </p:cTn>
                                        <p:tgtEl>
                                          <p:spTgt spid="791"/>
                                        </p:tgtEl>
                                        <p:attrNameLst>
                                          <p:attrName>r</p:attrName>
                                        </p:attrNameLst>
                                      </p:cBhvr>
                                    </p:animRot>
                                    <p:animRot by="120000">
                                      <p:cBhvr>
                                        <p:cTn id="10" dur="200" fill="hold">
                                          <p:stCondLst>
                                            <p:cond delay="800"/>
                                          </p:stCondLst>
                                        </p:cTn>
                                        <p:tgtEl>
                                          <p:spTgt spid="79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790"/>
                                        </p:tgtEl>
                                        <p:attrNameLst>
                                          <p:attrName>r</p:attrName>
                                        </p:attrNameLst>
                                      </p:cBhvr>
                                    </p:animRot>
                                    <p:animRot by="-240000">
                                      <p:cBhvr>
                                        <p:cTn id="13" dur="200" fill="hold">
                                          <p:stCondLst>
                                            <p:cond delay="200"/>
                                          </p:stCondLst>
                                        </p:cTn>
                                        <p:tgtEl>
                                          <p:spTgt spid="790"/>
                                        </p:tgtEl>
                                        <p:attrNameLst>
                                          <p:attrName>r</p:attrName>
                                        </p:attrNameLst>
                                      </p:cBhvr>
                                    </p:animRot>
                                    <p:animRot by="240000">
                                      <p:cBhvr>
                                        <p:cTn id="14" dur="200" fill="hold">
                                          <p:stCondLst>
                                            <p:cond delay="400"/>
                                          </p:stCondLst>
                                        </p:cTn>
                                        <p:tgtEl>
                                          <p:spTgt spid="790"/>
                                        </p:tgtEl>
                                        <p:attrNameLst>
                                          <p:attrName>r</p:attrName>
                                        </p:attrNameLst>
                                      </p:cBhvr>
                                    </p:animRot>
                                    <p:animRot by="-240000">
                                      <p:cBhvr>
                                        <p:cTn id="15" dur="200" fill="hold">
                                          <p:stCondLst>
                                            <p:cond delay="600"/>
                                          </p:stCondLst>
                                        </p:cTn>
                                        <p:tgtEl>
                                          <p:spTgt spid="790"/>
                                        </p:tgtEl>
                                        <p:attrNameLst>
                                          <p:attrName>r</p:attrName>
                                        </p:attrNameLst>
                                      </p:cBhvr>
                                    </p:animRot>
                                    <p:animRot by="120000">
                                      <p:cBhvr>
                                        <p:cTn id="16" dur="200" fill="hold">
                                          <p:stCondLst>
                                            <p:cond delay="800"/>
                                          </p:stCondLst>
                                        </p:cTn>
                                        <p:tgtEl>
                                          <p:spTgt spid="79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792"/>
                                        </p:tgtEl>
                                        <p:attrNameLst>
                                          <p:attrName>r</p:attrName>
                                        </p:attrNameLst>
                                      </p:cBhvr>
                                    </p:animRot>
                                    <p:animRot by="-240000">
                                      <p:cBhvr>
                                        <p:cTn id="19" dur="200" fill="hold">
                                          <p:stCondLst>
                                            <p:cond delay="200"/>
                                          </p:stCondLst>
                                        </p:cTn>
                                        <p:tgtEl>
                                          <p:spTgt spid="792"/>
                                        </p:tgtEl>
                                        <p:attrNameLst>
                                          <p:attrName>r</p:attrName>
                                        </p:attrNameLst>
                                      </p:cBhvr>
                                    </p:animRot>
                                    <p:animRot by="240000">
                                      <p:cBhvr>
                                        <p:cTn id="20" dur="200" fill="hold">
                                          <p:stCondLst>
                                            <p:cond delay="400"/>
                                          </p:stCondLst>
                                        </p:cTn>
                                        <p:tgtEl>
                                          <p:spTgt spid="792"/>
                                        </p:tgtEl>
                                        <p:attrNameLst>
                                          <p:attrName>r</p:attrName>
                                        </p:attrNameLst>
                                      </p:cBhvr>
                                    </p:animRot>
                                    <p:animRot by="-240000">
                                      <p:cBhvr>
                                        <p:cTn id="21" dur="200" fill="hold">
                                          <p:stCondLst>
                                            <p:cond delay="600"/>
                                          </p:stCondLst>
                                        </p:cTn>
                                        <p:tgtEl>
                                          <p:spTgt spid="792"/>
                                        </p:tgtEl>
                                        <p:attrNameLst>
                                          <p:attrName>r</p:attrName>
                                        </p:attrNameLst>
                                      </p:cBhvr>
                                    </p:animRot>
                                    <p:animRot by="120000">
                                      <p:cBhvr>
                                        <p:cTn id="22" dur="200" fill="hold">
                                          <p:stCondLst>
                                            <p:cond delay="800"/>
                                          </p:stCondLst>
                                        </p:cTn>
                                        <p:tgtEl>
                                          <p:spTgt spid="79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793"/>
                                        </p:tgtEl>
                                        <p:attrNameLst>
                                          <p:attrName>r</p:attrName>
                                        </p:attrNameLst>
                                      </p:cBhvr>
                                    </p:animRot>
                                    <p:animRot by="-240000">
                                      <p:cBhvr>
                                        <p:cTn id="25" dur="200" fill="hold">
                                          <p:stCondLst>
                                            <p:cond delay="200"/>
                                          </p:stCondLst>
                                        </p:cTn>
                                        <p:tgtEl>
                                          <p:spTgt spid="793"/>
                                        </p:tgtEl>
                                        <p:attrNameLst>
                                          <p:attrName>r</p:attrName>
                                        </p:attrNameLst>
                                      </p:cBhvr>
                                    </p:animRot>
                                    <p:animRot by="240000">
                                      <p:cBhvr>
                                        <p:cTn id="26" dur="200" fill="hold">
                                          <p:stCondLst>
                                            <p:cond delay="400"/>
                                          </p:stCondLst>
                                        </p:cTn>
                                        <p:tgtEl>
                                          <p:spTgt spid="793"/>
                                        </p:tgtEl>
                                        <p:attrNameLst>
                                          <p:attrName>r</p:attrName>
                                        </p:attrNameLst>
                                      </p:cBhvr>
                                    </p:animRot>
                                    <p:animRot by="-240000">
                                      <p:cBhvr>
                                        <p:cTn id="27" dur="200" fill="hold">
                                          <p:stCondLst>
                                            <p:cond delay="600"/>
                                          </p:stCondLst>
                                        </p:cTn>
                                        <p:tgtEl>
                                          <p:spTgt spid="793"/>
                                        </p:tgtEl>
                                        <p:attrNameLst>
                                          <p:attrName>r</p:attrName>
                                        </p:attrNameLst>
                                      </p:cBhvr>
                                    </p:animRot>
                                    <p:animRot by="120000">
                                      <p:cBhvr>
                                        <p:cTn id="28" dur="200" fill="hold">
                                          <p:stCondLst>
                                            <p:cond delay="800"/>
                                          </p:stCondLst>
                                        </p:cTn>
                                        <p:tgtEl>
                                          <p:spTgt spid="793"/>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794"/>
                                        </p:tgtEl>
                                        <p:attrNameLst>
                                          <p:attrName>r</p:attrName>
                                        </p:attrNameLst>
                                      </p:cBhvr>
                                    </p:animRot>
                                    <p:animRot by="-240000">
                                      <p:cBhvr>
                                        <p:cTn id="31" dur="200" fill="hold">
                                          <p:stCondLst>
                                            <p:cond delay="200"/>
                                          </p:stCondLst>
                                        </p:cTn>
                                        <p:tgtEl>
                                          <p:spTgt spid="794"/>
                                        </p:tgtEl>
                                        <p:attrNameLst>
                                          <p:attrName>r</p:attrName>
                                        </p:attrNameLst>
                                      </p:cBhvr>
                                    </p:animRot>
                                    <p:animRot by="240000">
                                      <p:cBhvr>
                                        <p:cTn id="32" dur="200" fill="hold">
                                          <p:stCondLst>
                                            <p:cond delay="400"/>
                                          </p:stCondLst>
                                        </p:cTn>
                                        <p:tgtEl>
                                          <p:spTgt spid="794"/>
                                        </p:tgtEl>
                                        <p:attrNameLst>
                                          <p:attrName>r</p:attrName>
                                        </p:attrNameLst>
                                      </p:cBhvr>
                                    </p:animRot>
                                    <p:animRot by="-240000">
                                      <p:cBhvr>
                                        <p:cTn id="33" dur="200" fill="hold">
                                          <p:stCondLst>
                                            <p:cond delay="600"/>
                                          </p:stCondLst>
                                        </p:cTn>
                                        <p:tgtEl>
                                          <p:spTgt spid="794"/>
                                        </p:tgtEl>
                                        <p:attrNameLst>
                                          <p:attrName>r</p:attrName>
                                        </p:attrNameLst>
                                      </p:cBhvr>
                                    </p:animRot>
                                    <p:animRot by="120000">
                                      <p:cBhvr>
                                        <p:cTn id="34" dur="200" fill="hold">
                                          <p:stCondLst>
                                            <p:cond delay="800"/>
                                          </p:stCondLst>
                                        </p:cTn>
                                        <p:tgtEl>
                                          <p:spTgt spid="7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91"/>
                    </p:tgtEl>
                  </p:cond>
                </p:stCondLst>
                <p:endSync evt="end" delay="0">
                  <p:rtn val="all"/>
                </p:endSync>
                <p:childTnLst>
                  <p:par>
                    <p:cTn id="36" fill="hold">
                      <p:stCondLst>
                        <p:cond delay="0"/>
                      </p:stCondLst>
                      <p:childTnLst>
                        <p:par>
                          <p:cTn id="37" fill="hold">
                            <p:stCondLst>
                              <p:cond delay="0"/>
                            </p:stCondLst>
                            <p:childTnLst>
                              <p:par>
                                <p:cTn id="38" presetID="23" presetClass="exit" presetSubtype="32" fill="hold" nodeType="clickEffect">
                                  <p:stCondLst>
                                    <p:cond delay="0"/>
                                  </p:stCondLst>
                                  <p:childTnLst>
                                    <p:anim calcmode="lin" valueType="num">
                                      <p:cBhvr>
                                        <p:cTn id="39" dur="500"/>
                                        <p:tgtEl>
                                          <p:spTgt spid="791"/>
                                        </p:tgtEl>
                                        <p:attrNameLst>
                                          <p:attrName>ppt_w</p:attrName>
                                        </p:attrNameLst>
                                      </p:cBhvr>
                                      <p:tavLst>
                                        <p:tav tm="0">
                                          <p:val>
                                            <p:strVal val="ppt_w"/>
                                          </p:val>
                                        </p:tav>
                                        <p:tav tm="100000">
                                          <p:val>
                                            <p:fltVal val="0"/>
                                          </p:val>
                                        </p:tav>
                                      </p:tavLst>
                                    </p:anim>
                                    <p:anim calcmode="lin" valueType="num">
                                      <p:cBhvr>
                                        <p:cTn id="40" dur="500"/>
                                        <p:tgtEl>
                                          <p:spTgt spid="791"/>
                                        </p:tgtEl>
                                        <p:attrNameLst>
                                          <p:attrName>ppt_h</p:attrName>
                                        </p:attrNameLst>
                                      </p:cBhvr>
                                      <p:tavLst>
                                        <p:tav tm="0">
                                          <p:val>
                                            <p:strVal val="ppt_h"/>
                                          </p:val>
                                        </p:tav>
                                        <p:tav tm="100000">
                                          <p:val>
                                            <p:fltVal val="0"/>
                                          </p:val>
                                        </p:tav>
                                      </p:tavLst>
                                    </p:anim>
                                    <p:set>
                                      <p:cBhvr>
                                        <p:cTn id="41" dur="1" fill="hold">
                                          <p:stCondLst>
                                            <p:cond delay="499"/>
                                          </p:stCondLst>
                                        </p:cTn>
                                        <p:tgtEl>
                                          <p:spTgt spid="791"/>
                                        </p:tgtEl>
                                        <p:attrNameLst>
                                          <p:attrName>style.visibility</p:attrName>
                                        </p:attrNameLst>
                                      </p:cBhvr>
                                      <p:to>
                                        <p:strVal val="hidden"/>
                                      </p:to>
                                    </p:set>
                                  </p:childTnLst>
                                </p:cTn>
                              </p:par>
                            </p:childTnLst>
                          </p:cTn>
                        </p:par>
                      </p:childTnLst>
                    </p:cTn>
                  </p:par>
                </p:childTnLst>
              </p:cTn>
              <p:nextCondLst>
                <p:cond evt="onClick" delay="0">
                  <p:tgtEl>
                    <p:spTgt spid="791"/>
                  </p:tgtEl>
                </p:cond>
              </p:nextCondLst>
            </p:seq>
            <p:seq concurrent="1" nextAc="seek">
              <p:cTn id="42" restart="whenNotActive" fill="hold" evtFilter="cancelBubble" nodeType="interactiveSeq">
                <p:stCondLst>
                  <p:cond evt="onClick" delay="0">
                    <p:tgtEl>
                      <p:spTgt spid="790"/>
                    </p:tgtEl>
                  </p:cond>
                </p:stCondLst>
                <p:endSync evt="end" delay="0">
                  <p:rtn val="all"/>
                </p:endSync>
                <p:childTnLst>
                  <p:par>
                    <p:cTn id="43" fill="hold">
                      <p:stCondLst>
                        <p:cond delay="0"/>
                      </p:stCondLst>
                      <p:childTnLst>
                        <p:par>
                          <p:cTn id="44" fill="hold">
                            <p:stCondLst>
                              <p:cond delay="0"/>
                            </p:stCondLst>
                            <p:childTnLst>
                              <p:par>
                                <p:cTn id="45" presetID="23" presetClass="exit" presetSubtype="32" fill="hold" nodeType="clickEffect">
                                  <p:stCondLst>
                                    <p:cond delay="0"/>
                                  </p:stCondLst>
                                  <p:childTnLst>
                                    <p:anim calcmode="lin" valueType="num">
                                      <p:cBhvr>
                                        <p:cTn id="46" dur="500"/>
                                        <p:tgtEl>
                                          <p:spTgt spid="790"/>
                                        </p:tgtEl>
                                        <p:attrNameLst>
                                          <p:attrName>ppt_w</p:attrName>
                                        </p:attrNameLst>
                                      </p:cBhvr>
                                      <p:tavLst>
                                        <p:tav tm="0">
                                          <p:val>
                                            <p:strVal val="ppt_w"/>
                                          </p:val>
                                        </p:tav>
                                        <p:tav tm="100000">
                                          <p:val>
                                            <p:fltVal val="0"/>
                                          </p:val>
                                        </p:tav>
                                      </p:tavLst>
                                    </p:anim>
                                    <p:anim calcmode="lin" valueType="num">
                                      <p:cBhvr>
                                        <p:cTn id="47" dur="500"/>
                                        <p:tgtEl>
                                          <p:spTgt spid="790"/>
                                        </p:tgtEl>
                                        <p:attrNameLst>
                                          <p:attrName>ppt_h</p:attrName>
                                        </p:attrNameLst>
                                      </p:cBhvr>
                                      <p:tavLst>
                                        <p:tav tm="0">
                                          <p:val>
                                            <p:strVal val="ppt_h"/>
                                          </p:val>
                                        </p:tav>
                                        <p:tav tm="100000">
                                          <p:val>
                                            <p:fltVal val="0"/>
                                          </p:val>
                                        </p:tav>
                                      </p:tavLst>
                                    </p:anim>
                                    <p:set>
                                      <p:cBhvr>
                                        <p:cTn id="48" dur="1" fill="hold">
                                          <p:stCondLst>
                                            <p:cond delay="499"/>
                                          </p:stCondLst>
                                        </p:cTn>
                                        <p:tgtEl>
                                          <p:spTgt spid="790"/>
                                        </p:tgtEl>
                                        <p:attrNameLst>
                                          <p:attrName>style.visibility</p:attrName>
                                        </p:attrNameLst>
                                      </p:cBhvr>
                                      <p:to>
                                        <p:strVal val="hidden"/>
                                      </p:to>
                                    </p:set>
                                  </p:childTnLst>
                                </p:cTn>
                              </p:par>
                            </p:childTnLst>
                          </p:cTn>
                        </p:par>
                      </p:childTnLst>
                    </p:cTn>
                  </p:par>
                </p:childTnLst>
              </p:cTn>
              <p:nextCondLst>
                <p:cond evt="onClick" delay="0">
                  <p:tgtEl>
                    <p:spTgt spid="790"/>
                  </p:tgtEl>
                </p:cond>
              </p:nextCondLst>
            </p:seq>
            <p:seq concurrent="1" nextAc="seek">
              <p:cTn id="49" restart="whenNotActive" fill="hold" evtFilter="cancelBubble" nodeType="interactiveSeq">
                <p:stCondLst>
                  <p:cond evt="onClick" delay="0">
                    <p:tgtEl>
                      <p:spTgt spid="792"/>
                    </p:tgtEl>
                  </p:cond>
                </p:stCondLst>
                <p:endSync evt="end" delay="0">
                  <p:rtn val="all"/>
                </p:endSync>
                <p:childTnLst>
                  <p:par>
                    <p:cTn id="50" fill="hold">
                      <p:stCondLst>
                        <p:cond delay="0"/>
                      </p:stCondLst>
                      <p:childTnLst>
                        <p:par>
                          <p:cTn id="51" fill="hold">
                            <p:stCondLst>
                              <p:cond delay="0"/>
                            </p:stCondLst>
                            <p:childTnLst>
                              <p:par>
                                <p:cTn id="52" presetID="23" presetClass="exit" presetSubtype="32" fill="hold" nodeType="clickEffect">
                                  <p:stCondLst>
                                    <p:cond delay="0"/>
                                  </p:stCondLst>
                                  <p:childTnLst>
                                    <p:anim calcmode="lin" valueType="num">
                                      <p:cBhvr>
                                        <p:cTn id="53" dur="500"/>
                                        <p:tgtEl>
                                          <p:spTgt spid="792"/>
                                        </p:tgtEl>
                                        <p:attrNameLst>
                                          <p:attrName>ppt_w</p:attrName>
                                        </p:attrNameLst>
                                      </p:cBhvr>
                                      <p:tavLst>
                                        <p:tav tm="0">
                                          <p:val>
                                            <p:strVal val="ppt_w"/>
                                          </p:val>
                                        </p:tav>
                                        <p:tav tm="100000">
                                          <p:val>
                                            <p:fltVal val="0"/>
                                          </p:val>
                                        </p:tav>
                                      </p:tavLst>
                                    </p:anim>
                                    <p:anim calcmode="lin" valueType="num">
                                      <p:cBhvr>
                                        <p:cTn id="54" dur="500"/>
                                        <p:tgtEl>
                                          <p:spTgt spid="792"/>
                                        </p:tgtEl>
                                        <p:attrNameLst>
                                          <p:attrName>ppt_h</p:attrName>
                                        </p:attrNameLst>
                                      </p:cBhvr>
                                      <p:tavLst>
                                        <p:tav tm="0">
                                          <p:val>
                                            <p:strVal val="ppt_h"/>
                                          </p:val>
                                        </p:tav>
                                        <p:tav tm="100000">
                                          <p:val>
                                            <p:fltVal val="0"/>
                                          </p:val>
                                        </p:tav>
                                      </p:tavLst>
                                    </p:anim>
                                    <p:set>
                                      <p:cBhvr>
                                        <p:cTn id="55" dur="1" fill="hold">
                                          <p:stCondLst>
                                            <p:cond delay="499"/>
                                          </p:stCondLst>
                                        </p:cTn>
                                        <p:tgtEl>
                                          <p:spTgt spid="792"/>
                                        </p:tgtEl>
                                        <p:attrNameLst>
                                          <p:attrName>style.visibility</p:attrName>
                                        </p:attrNameLst>
                                      </p:cBhvr>
                                      <p:to>
                                        <p:strVal val="hidden"/>
                                      </p:to>
                                    </p:set>
                                  </p:childTnLst>
                                </p:cTn>
                              </p:par>
                            </p:childTnLst>
                          </p:cTn>
                        </p:par>
                      </p:childTnLst>
                    </p:cTn>
                  </p:par>
                </p:childTnLst>
              </p:cTn>
              <p:nextCondLst>
                <p:cond evt="onClick" delay="0">
                  <p:tgtEl>
                    <p:spTgt spid="792"/>
                  </p:tgtEl>
                </p:cond>
              </p:nextCondLst>
            </p:seq>
            <p:seq concurrent="1" nextAc="seek">
              <p:cTn id="56" restart="whenNotActive" fill="hold" evtFilter="cancelBubble" nodeType="interactiveSeq">
                <p:stCondLst>
                  <p:cond evt="onClick" delay="0">
                    <p:tgtEl>
                      <p:spTgt spid="793"/>
                    </p:tgtEl>
                  </p:cond>
                </p:stCondLst>
                <p:endSync evt="end" delay="0">
                  <p:rtn val="all"/>
                </p:endSync>
                <p:childTnLst>
                  <p:par>
                    <p:cTn id="57" fill="hold">
                      <p:stCondLst>
                        <p:cond delay="0"/>
                      </p:stCondLst>
                      <p:childTnLst>
                        <p:par>
                          <p:cTn id="58" fill="hold">
                            <p:stCondLst>
                              <p:cond delay="0"/>
                            </p:stCondLst>
                            <p:childTnLst>
                              <p:par>
                                <p:cTn id="59" presetID="23" presetClass="exit" presetSubtype="32" fill="hold" nodeType="clickEffect">
                                  <p:stCondLst>
                                    <p:cond delay="0"/>
                                  </p:stCondLst>
                                  <p:childTnLst>
                                    <p:anim calcmode="lin" valueType="num">
                                      <p:cBhvr>
                                        <p:cTn id="60" dur="500"/>
                                        <p:tgtEl>
                                          <p:spTgt spid="793"/>
                                        </p:tgtEl>
                                        <p:attrNameLst>
                                          <p:attrName>ppt_w</p:attrName>
                                        </p:attrNameLst>
                                      </p:cBhvr>
                                      <p:tavLst>
                                        <p:tav tm="0">
                                          <p:val>
                                            <p:strVal val="ppt_w"/>
                                          </p:val>
                                        </p:tav>
                                        <p:tav tm="100000">
                                          <p:val>
                                            <p:fltVal val="0"/>
                                          </p:val>
                                        </p:tav>
                                      </p:tavLst>
                                    </p:anim>
                                    <p:anim calcmode="lin" valueType="num">
                                      <p:cBhvr>
                                        <p:cTn id="61" dur="500"/>
                                        <p:tgtEl>
                                          <p:spTgt spid="793"/>
                                        </p:tgtEl>
                                        <p:attrNameLst>
                                          <p:attrName>ppt_h</p:attrName>
                                        </p:attrNameLst>
                                      </p:cBhvr>
                                      <p:tavLst>
                                        <p:tav tm="0">
                                          <p:val>
                                            <p:strVal val="ppt_h"/>
                                          </p:val>
                                        </p:tav>
                                        <p:tav tm="100000">
                                          <p:val>
                                            <p:fltVal val="0"/>
                                          </p:val>
                                        </p:tav>
                                      </p:tavLst>
                                    </p:anim>
                                    <p:set>
                                      <p:cBhvr>
                                        <p:cTn id="62" dur="1" fill="hold">
                                          <p:stCondLst>
                                            <p:cond delay="499"/>
                                          </p:stCondLst>
                                        </p:cTn>
                                        <p:tgtEl>
                                          <p:spTgt spid="793"/>
                                        </p:tgtEl>
                                        <p:attrNameLst>
                                          <p:attrName>style.visibility</p:attrName>
                                        </p:attrNameLst>
                                      </p:cBhvr>
                                      <p:to>
                                        <p:strVal val="hidden"/>
                                      </p:to>
                                    </p:set>
                                  </p:childTnLst>
                                </p:cTn>
                              </p:par>
                            </p:childTnLst>
                          </p:cTn>
                        </p:par>
                      </p:childTnLst>
                    </p:cTn>
                  </p:par>
                </p:childTnLst>
              </p:cTn>
              <p:nextCondLst>
                <p:cond evt="onClick" delay="0">
                  <p:tgtEl>
                    <p:spTgt spid="793"/>
                  </p:tgtEl>
                </p:cond>
              </p:nextCondLst>
            </p:seq>
            <p:seq concurrent="1" nextAc="seek">
              <p:cTn id="63" restart="whenNotActive" fill="hold" evtFilter="cancelBubble" nodeType="interactiveSeq">
                <p:stCondLst>
                  <p:cond evt="onClick" delay="0">
                    <p:tgtEl>
                      <p:spTgt spid="794"/>
                    </p:tgtEl>
                  </p:cond>
                </p:stCondLst>
                <p:endSync evt="end" delay="0">
                  <p:rtn val="all"/>
                </p:endSync>
                <p:childTnLst>
                  <p:par>
                    <p:cTn id="64" fill="hold">
                      <p:stCondLst>
                        <p:cond delay="0"/>
                      </p:stCondLst>
                      <p:childTnLst>
                        <p:par>
                          <p:cTn id="65" fill="hold">
                            <p:stCondLst>
                              <p:cond delay="0"/>
                            </p:stCondLst>
                            <p:childTnLst>
                              <p:par>
                                <p:cTn id="66" presetID="23" presetClass="exit" presetSubtype="32" fill="hold" nodeType="clickEffect">
                                  <p:stCondLst>
                                    <p:cond delay="0"/>
                                  </p:stCondLst>
                                  <p:childTnLst>
                                    <p:anim calcmode="lin" valueType="num">
                                      <p:cBhvr>
                                        <p:cTn id="67" dur="500"/>
                                        <p:tgtEl>
                                          <p:spTgt spid="794"/>
                                        </p:tgtEl>
                                        <p:attrNameLst>
                                          <p:attrName>ppt_w</p:attrName>
                                        </p:attrNameLst>
                                      </p:cBhvr>
                                      <p:tavLst>
                                        <p:tav tm="0">
                                          <p:val>
                                            <p:strVal val="ppt_w"/>
                                          </p:val>
                                        </p:tav>
                                        <p:tav tm="100000">
                                          <p:val>
                                            <p:fltVal val="0"/>
                                          </p:val>
                                        </p:tav>
                                      </p:tavLst>
                                    </p:anim>
                                    <p:anim calcmode="lin" valueType="num">
                                      <p:cBhvr>
                                        <p:cTn id="68" dur="500"/>
                                        <p:tgtEl>
                                          <p:spTgt spid="794"/>
                                        </p:tgtEl>
                                        <p:attrNameLst>
                                          <p:attrName>ppt_h</p:attrName>
                                        </p:attrNameLst>
                                      </p:cBhvr>
                                      <p:tavLst>
                                        <p:tav tm="0">
                                          <p:val>
                                            <p:strVal val="ppt_h"/>
                                          </p:val>
                                        </p:tav>
                                        <p:tav tm="100000">
                                          <p:val>
                                            <p:fltVal val="0"/>
                                          </p:val>
                                        </p:tav>
                                      </p:tavLst>
                                    </p:anim>
                                    <p:set>
                                      <p:cBhvr>
                                        <p:cTn id="69" dur="1" fill="hold">
                                          <p:stCondLst>
                                            <p:cond delay="499"/>
                                          </p:stCondLst>
                                        </p:cTn>
                                        <p:tgtEl>
                                          <p:spTgt spid="794"/>
                                        </p:tgtEl>
                                        <p:attrNameLst>
                                          <p:attrName>style.visibility</p:attrName>
                                        </p:attrNameLst>
                                      </p:cBhvr>
                                      <p:to>
                                        <p:strVal val="hidden"/>
                                      </p:to>
                                    </p:set>
                                  </p:childTnLst>
                                </p:cTn>
                              </p:par>
                            </p:childTnLst>
                          </p:cTn>
                        </p:par>
                      </p:childTnLst>
                    </p:cTn>
                  </p:par>
                </p:childTnLst>
              </p:cTn>
              <p:nextCondLst>
                <p:cond evt="onClick" delay="0">
                  <p:tgtEl>
                    <p:spTgt spid="79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9" name="Rectangle 8"/>
          <p:cNvSpPr/>
          <p:nvPr/>
        </p:nvSpPr>
        <p:spPr>
          <a:xfrm>
            <a:off x="1769530" y="912405"/>
            <a:ext cx="5609282"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143E63"/>
              </a:buClr>
              <a:buSzPts val="3000"/>
              <a:buFont typeface="Arial"/>
              <a:buNone/>
              <a:tabLst/>
              <a:defRPr/>
            </a:pPr>
            <a:r>
              <a:rPr kumimoji="0" lang="vi-VN" sz="3800" b="1" i="0" u="none" strike="noStrike" kern="0" cap="none" spc="0" normalizeH="0" baseline="0" noProof="0">
                <a:ln>
                  <a:noFill/>
                </a:ln>
                <a:solidFill>
                  <a:srgbClr val="EC7951">
                    <a:lumMod val="75000"/>
                  </a:srgbClr>
                </a:solidFill>
                <a:effectLst/>
                <a:uLnTx/>
                <a:uFillTx/>
                <a:latin typeface="Arial"/>
                <a:ea typeface="+mn-ea"/>
                <a:cs typeface="Arial"/>
                <a:sym typeface="Merriweather Sans"/>
              </a:rPr>
              <a:t>NỘI DUNG BÀI HỌC</a:t>
            </a:r>
          </a:p>
        </p:txBody>
      </p:sp>
      <p:sp>
        <p:nvSpPr>
          <p:cNvPr id="10" name="Rectangle 9"/>
          <p:cNvSpPr/>
          <p:nvPr/>
        </p:nvSpPr>
        <p:spPr>
          <a:xfrm>
            <a:off x="4282719" y="2382471"/>
            <a:ext cx="4026389" cy="430887"/>
          </a:xfrm>
          <a:prstGeom prst="rect">
            <a:avLst/>
          </a:prstGeom>
        </p:spPr>
        <p:txBody>
          <a:bodyPr wrap="square">
            <a:spAutoFit/>
          </a:bodyPr>
          <a:lstStyle/>
          <a:p>
            <a:pPr lvl="0" algn="just" defTabSz="457200">
              <a:spcBef>
                <a:spcPts val="300"/>
              </a:spcBef>
              <a:spcAft>
                <a:spcPts val="300"/>
              </a:spcAft>
              <a:buClrTx/>
            </a:pPr>
            <a:r>
              <a:rPr lang="vi-VN" sz="2200" b="1" kern="1200">
                <a:ea typeface="Calibri" panose="020F0502020204030204" pitchFamily="34" charset="0"/>
                <a:cs typeface="Times New Roman" panose="02020603050405020304" pitchFamily="18" charset="0"/>
              </a:rPr>
              <a:t>1. Khoảng biến thiên</a:t>
            </a:r>
            <a:endParaRPr kumimoji="0" lang="en-US" sz="2200" b="0" i="0" u="none" strike="noStrike" kern="12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11" name="Rectangle 10"/>
          <p:cNvSpPr/>
          <p:nvPr/>
        </p:nvSpPr>
        <p:spPr>
          <a:xfrm>
            <a:off x="4282719" y="3381225"/>
            <a:ext cx="3780938" cy="430887"/>
          </a:xfrm>
          <a:prstGeom prst="rect">
            <a:avLst/>
          </a:prstGeom>
        </p:spPr>
        <p:txBody>
          <a:bodyPr wrap="square">
            <a:spAutoFit/>
          </a:bodyPr>
          <a:lstStyle/>
          <a:p>
            <a:pPr lvl="0" algn="just" defTabSz="457200">
              <a:spcBef>
                <a:spcPts val="300"/>
              </a:spcBef>
              <a:spcAft>
                <a:spcPts val="300"/>
              </a:spcAft>
              <a:buClrTx/>
            </a:pPr>
            <a:r>
              <a:rPr lang="vi-VN" sz="2200" b="1" kern="1200">
                <a:latin typeface="Arial" panose="020B0604020202020204" pitchFamily="34" charset="0"/>
                <a:ea typeface="Calibri" panose="020F0502020204030204" pitchFamily="34" charset="0"/>
                <a:cs typeface="Times New Roman" panose="02020603050405020304" pitchFamily="18" charset="0"/>
              </a:rPr>
              <a:t>2. Khoảng tứ phân vị</a:t>
            </a:r>
            <a:endParaRPr kumimoji="0" lang="vi-VN" sz="2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4" name="Picture 3"/>
          <p:cNvPicPr>
            <a:picLocks noChangeAspect="1"/>
          </p:cNvPicPr>
          <p:nvPr/>
        </p:nvPicPr>
        <p:blipFill>
          <a:blip r:embed="rId3"/>
          <a:stretch>
            <a:fillRect/>
          </a:stretch>
        </p:blipFill>
        <p:spPr>
          <a:xfrm>
            <a:off x="1769530" y="2186608"/>
            <a:ext cx="1904184" cy="1816744"/>
          </a:xfrm>
          <a:prstGeom prst="rect">
            <a:avLst/>
          </a:prstGeom>
        </p:spPr>
      </p:pic>
    </p:spTree>
    <p:extLst>
      <p:ext uri="{BB962C8B-B14F-4D97-AF65-F5344CB8AC3E}">
        <p14:creationId xmlns:p14="http://schemas.microsoft.com/office/powerpoint/2010/main" val="38372748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018AD89B-885D-983C-F4F6-FC485515F49D}"/>
              </a:ext>
            </a:extLst>
          </p:cNvPr>
          <p:cNvSpPr/>
          <p:nvPr/>
        </p:nvSpPr>
        <p:spPr>
          <a:xfrm>
            <a:off x="522842" y="665381"/>
            <a:ext cx="8111503" cy="280933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đúng">
            <a:extLst>
              <a:ext uri="{FF2B5EF4-FFF2-40B4-BE49-F238E27FC236}">
                <a16:creationId xmlns:a16="http://schemas.microsoft.com/office/drawing/2014/main" id="{4D1DA2F5-D9A5-C765-0E47-25DD326F3067}"/>
              </a:ext>
            </a:extLst>
          </p:cNvPr>
          <p:cNvSpPr/>
          <p:nvPr/>
        </p:nvSpPr>
        <p:spPr>
          <a:xfrm>
            <a:off x="1259155" y="3784814"/>
            <a:ext cx="1029208"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A. 20.</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7" name="Đáp án sai 1">
            <a:extLst>
              <a:ext uri="{FF2B5EF4-FFF2-40B4-BE49-F238E27FC236}">
                <a16:creationId xmlns:a16="http://schemas.microsoft.com/office/drawing/2014/main" id="{1713963F-2894-56F2-E53C-4371936FB85C}"/>
              </a:ext>
            </a:extLst>
          </p:cNvPr>
          <p:cNvSpPr/>
          <p:nvPr/>
        </p:nvSpPr>
        <p:spPr>
          <a:xfrm>
            <a:off x="3081615" y="3784815"/>
            <a:ext cx="1029208"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B. 25.</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8" name="Đáp án sai 2">
            <a:extLst>
              <a:ext uri="{FF2B5EF4-FFF2-40B4-BE49-F238E27FC236}">
                <a16:creationId xmlns:a16="http://schemas.microsoft.com/office/drawing/2014/main" id="{72E080E8-9CBE-7E1E-25CC-340E27A4D017}"/>
              </a:ext>
            </a:extLst>
          </p:cNvPr>
          <p:cNvSpPr/>
          <p:nvPr/>
        </p:nvSpPr>
        <p:spPr>
          <a:xfrm>
            <a:off x="4904074" y="3784814"/>
            <a:ext cx="1029208"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C. 30.</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9" name="Đáp án sai 3">
            <a:extLst>
              <a:ext uri="{FF2B5EF4-FFF2-40B4-BE49-F238E27FC236}">
                <a16:creationId xmlns:a16="http://schemas.microsoft.com/office/drawing/2014/main" id="{98AC7C36-17E6-7D99-2014-5789447F054D}"/>
              </a:ext>
            </a:extLst>
          </p:cNvPr>
          <p:cNvSpPr/>
          <p:nvPr/>
        </p:nvSpPr>
        <p:spPr>
          <a:xfrm>
            <a:off x="6726534" y="3784815"/>
            <a:ext cx="1029208"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D. 35.</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0" name="Đáp án đúng">
            <a:extLst>
              <a:ext uri="{FF2B5EF4-FFF2-40B4-BE49-F238E27FC236}">
                <a16:creationId xmlns:a16="http://schemas.microsoft.com/office/drawing/2014/main" id="{F26A5EAB-E5AD-94BE-45D6-5F46AA945CA3}"/>
              </a:ext>
            </a:extLst>
          </p:cNvPr>
          <p:cNvSpPr/>
          <p:nvPr/>
        </p:nvSpPr>
        <p:spPr>
          <a:xfrm>
            <a:off x="3089700" y="3784814"/>
            <a:ext cx="1029208" cy="553521"/>
          </a:xfrm>
          <a:prstGeom prst="roundRect">
            <a:avLst/>
          </a:prstGeom>
          <a:solidFill>
            <a:srgbClr val="C3243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srgbClr val="F8F8F8"/>
                </a:solidFill>
                <a:cs typeface="Arial" panose="020B0604020202020204" pitchFamily="34" charset="0"/>
              </a:rPr>
              <a:t>B. 25.</a:t>
            </a:r>
            <a:endParaRPr lang="vi-VN" sz="1800" kern="1200" noProof="1">
              <a:solidFill>
                <a:srgbClr val="F8F8F8"/>
              </a:solidFill>
              <a:cs typeface="Arial" panose="020B0604020202020204" pitchFamily="34" charset="0"/>
            </a:endParaRPr>
          </a:p>
        </p:txBody>
      </p:sp>
      <p:pic>
        <p:nvPicPr>
          <p:cNvPr id="9218" name="Picture 2" descr="https://cdn-icons-png.flaticon.com/128/7988/7988979.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96866" y="4333874"/>
            <a:ext cx="706638" cy="7066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9715" y="768744"/>
            <a:ext cx="7752522" cy="923330"/>
          </a:xfrm>
          <a:prstGeom prst="rect">
            <a:avLst/>
          </a:prstGeom>
        </p:spPr>
        <p:txBody>
          <a:bodyPr wrap="square">
            <a:spAutoFit/>
          </a:bodyPr>
          <a:lstStyle/>
          <a:p>
            <a:pPr algn="just">
              <a:lnSpc>
                <a:spcPct val="150000"/>
              </a:lnSpc>
              <a:spcBef>
                <a:spcPts val="300"/>
              </a:spcBef>
              <a:spcAft>
                <a:spcPts val="300"/>
              </a:spcAft>
            </a:pPr>
            <a:r>
              <a:rPr lang="nl-NL" sz="1800">
                <a:latin typeface="+mj-lt"/>
                <a:ea typeface="Arial" panose="020B0604020202020204" pitchFamily="34" charset="0"/>
                <a:cs typeface="Times New Roman" panose="02020603050405020304" pitchFamily="18" charset="0"/>
              </a:rPr>
              <a:t>Số bóng đèn của một cửa hàng bán được mỗi ngày trong một tháng được thống kê trong bảng sau:</a:t>
            </a:r>
            <a:endParaRPr lang="en-US" sz="1800">
              <a:latin typeface="+mj-lt"/>
              <a:ea typeface="Arial" panose="020B060402020202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0816698"/>
              </p:ext>
            </p:extLst>
          </p:nvPr>
        </p:nvGraphicFramePr>
        <p:xfrm>
          <a:off x="1085353" y="1825046"/>
          <a:ext cx="6981246" cy="875072"/>
        </p:xfrm>
        <a:graphic>
          <a:graphicData uri="http://schemas.openxmlformats.org/drawingml/2006/table">
            <a:tbl>
              <a:tblPr firstRow="1" firstCol="1" bandRow="1"/>
              <a:tblGrid>
                <a:gridCol w="1515061">
                  <a:extLst>
                    <a:ext uri="{9D8B030D-6E8A-4147-A177-3AD203B41FA5}">
                      <a16:colId xmlns:a16="http://schemas.microsoft.com/office/drawing/2014/main" val="1297989304"/>
                    </a:ext>
                  </a:extLst>
                </a:gridCol>
                <a:gridCol w="1093237">
                  <a:extLst>
                    <a:ext uri="{9D8B030D-6E8A-4147-A177-3AD203B41FA5}">
                      <a16:colId xmlns:a16="http://schemas.microsoft.com/office/drawing/2014/main" val="413066610"/>
                    </a:ext>
                  </a:extLst>
                </a:gridCol>
                <a:gridCol w="1093237">
                  <a:extLst>
                    <a:ext uri="{9D8B030D-6E8A-4147-A177-3AD203B41FA5}">
                      <a16:colId xmlns:a16="http://schemas.microsoft.com/office/drawing/2014/main" val="772090697"/>
                    </a:ext>
                  </a:extLst>
                </a:gridCol>
                <a:gridCol w="1093237">
                  <a:extLst>
                    <a:ext uri="{9D8B030D-6E8A-4147-A177-3AD203B41FA5}">
                      <a16:colId xmlns:a16="http://schemas.microsoft.com/office/drawing/2014/main" val="39432796"/>
                    </a:ext>
                  </a:extLst>
                </a:gridCol>
                <a:gridCol w="1093237">
                  <a:extLst>
                    <a:ext uri="{9D8B030D-6E8A-4147-A177-3AD203B41FA5}">
                      <a16:colId xmlns:a16="http://schemas.microsoft.com/office/drawing/2014/main" val="3569418949"/>
                    </a:ext>
                  </a:extLst>
                </a:gridCol>
                <a:gridCol w="1093237">
                  <a:extLst>
                    <a:ext uri="{9D8B030D-6E8A-4147-A177-3AD203B41FA5}">
                      <a16:colId xmlns:a16="http://schemas.microsoft.com/office/drawing/2014/main" val="924033324"/>
                    </a:ext>
                  </a:extLst>
                </a:gridCol>
              </a:tblGrid>
              <a:tr h="437536">
                <a:tc>
                  <a:txBody>
                    <a:bodyPr/>
                    <a:lstStyle/>
                    <a:p>
                      <a:pPr algn="just">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Số bóng đèn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[10; 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[15; 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[20; 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[25; 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[30; 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714699"/>
                  </a:ext>
                </a:extLst>
              </a:tr>
              <a:tr h="437536">
                <a:tc>
                  <a:txBody>
                    <a:bodyPr/>
                    <a:lstStyle/>
                    <a:p>
                      <a:pPr algn="just">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Số ngày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837746"/>
                  </a:ext>
                </a:extLst>
              </a:tr>
            </a:tbl>
          </a:graphicData>
        </a:graphic>
      </p:graphicFrame>
      <p:sp>
        <p:nvSpPr>
          <p:cNvPr id="11" name="Rectangle 10"/>
          <p:cNvSpPr/>
          <p:nvPr/>
        </p:nvSpPr>
        <p:spPr>
          <a:xfrm>
            <a:off x="699715" y="2875048"/>
            <a:ext cx="6257676" cy="369332"/>
          </a:xfrm>
          <a:prstGeom prst="rect">
            <a:avLst/>
          </a:prstGeom>
        </p:spPr>
        <p:txBody>
          <a:bodyPr wrap="square">
            <a:spAutoFit/>
          </a:bodyPr>
          <a:lstStyle/>
          <a:p>
            <a:pPr lvl="0" algn="just">
              <a:spcBef>
                <a:spcPts val="300"/>
              </a:spcBef>
              <a:spcAft>
                <a:spcPts val="300"/>
              </a:spcAft>
            </a:pPr>
            <a:r>
              <a:rPr lang="nl-NL" sz="1800" b="1">
                <a:ea typeface="Arial" panose="020B0604020202020204" pitchFamily="34" charset="0"/>
                <a:cs typeface="Times New Roman" panose="02020603050405020304" pitchFamily="18" charset="0"/>
              </a:rPr>
              <a:t>Câu 1: </a:t>
            </a:r>
            <a:r>
              <a:rPr lang="nl-NL" sz="1800">
                <a:ea typeface="Arial" panose="020B0604020202020204" pitchFamily="34" charset="0"/>
                <a:cs typeface="Times New Roman" panose="02020603050405020304" pitchFamily="18" charset="0"/>
              </a:rPr>
              <a:t>Khoảng biến thiên của mẫu số liệu ghép nhóm là:</a:t>
            </a:r>
            <a:endParaRPr lang="en-US" sz="180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17014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âu hỏi">
            <a:extLst>
              <a:ext uri="{FF2B5EF4-FFF2-40B4-BE49-F238E27FC236}">
                <a16:creationId xmlns:a16="http://schemas.microsoft.com/office/drawing/2014/main" id="{018AD89B-885D-983C-F4F6-FC485515F49D}"/>
              </a:ext>
            </a:extLst>
          </p:cNvPr>
          <p:cNvSpPr/>
          <p:nvPr/>
        </p:nvSpPr>
        <p:spPr>
          <a:xfrm>
            <a:off x="522842" y="665381"/>
            <a:ext cx="8111503" cy="280933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2" name="Đáp án đúng">
            <a:extLst>
              <a:ext uri="{FF2B5EF4-FFF2-40B4-BE49-F238E27FC236}">
                <a16:creationId xmlns:a16="http://schemas.microsoft.com/office/drawing/2014/main" id="{4D1DA2F5-D9A5-C765-0E47-25DD326F3067}"/>
              </a:ext>
            </a:extLst>
          </p:cNvPr>
          <p:cNvSpPr/>
          <p:nvPr/>
        </p:nvSpPr>
        <p:spPr>
          <a:xfrm>
            <a:off x="974458" y="3780352"/>
            <a:ext cx="1340065"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A. 7,25.</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3" name="Đáp án sai 1">
            <a:extLst>
              <a:ext uri="{FF2B5EF4-FFF2-40B4-BE49-F238E27FC236}">
                <a16:creationId xmlns:a16="http://schemas.microsoft.com/office/drawing/2014/main" id="{1713963F-2894-56F2-E53C-4371936FB85C}"/>
              </a:ext>
            </a:extLst>
          </p:cNvPr>
          <p:cNvSpPr/>
          <p:nvPr/>
        </p:nvSpPr>
        <p:spPr>
          <a:xfrm>
            <a:off x="2936767" y="3780353"/>
            <a:ext cx="1340065"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B. 9,5.</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4" name="Đáp án sai 2">
            <a:extLst>
              <a:ext uri="{FF2B5EF4-FFF2-40B4-BE49-F238E27FC236}">
                <a16:creationId xmlns:a16="http://schemas.microsoft.com/office/drawing/2014/main" id="{72E080E8-9CBE-7E1E-25CC-340E27A4D017}"/>
              </a:ext>
            </a:extLst>
          </p:cNvPr>
          <p:cNvSpPr/>
          <p:nvPr/>
        </p:nvSpPr>
        <p:spPr>
          <a:xfrm>
            <a:off x="4899076" y="3780353"/>
            <a:ext cx="1340065"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C. 6,975.</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5" name="Đáp án sai 3">
            <a:extLst>
              <a:ext uri="{FF2B5EF4-FFF2-40B4-BE49-F238E27FC236}">
                <a16:creationId xmlns:a16="http://schemas.microsoft.com/office/drawing/2014/main" id="{98AC7C36-17E6-7D99-2014-5789447F054D}"/>
              </a:ext>
            </a:extLst>
          </p:cNvPr>
          <p:cNvSpPr/>
          <p:nvPr/>
        </p:nvSpPr>
        <p:spPr>
          <a:xfrm>
            <a:off x="6861385" y="3780353"/>
            <a:ext cx="1340065"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D. 8,75.</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8" name="Rectangle 17"/>
          <p:cNvSpPr/>
          <p:nvPr/>
        </p:nvSpPr>
        <p:spPr>
          <a:xfrm>
            <a:off x="699715" y="768744"/>
            <a:ext cx="7752522" cy="923330"/>
          </a:xfrm>
          <a:prstGeom prst="rect">
            <a:avLst/>
          </a:prstGeom>
        </p:spPr>
        <p:txBody>
          <a:bodyPr wrap="square">
            <a:spAutoFit/>
          </a:bodyPr>
          <a:lstStyle/>
          <a:p>
            <a:pPr algn="just">
              <a:lnSpc>
                <a:spcPct val="150000"/>
              </a:lnSpc>
              <a:spcBef>
                <a:spcPts val="300"/>
              </a:spcBef>
              <a:spcAft>
                <a:spcPts val="300"/>
              </a:spcAft>
            </a:pPr>
            <a:r>
              <a:rPr lang="nl-NL" sz="1800">
                <a:latin typeface="+mj-lt"/>
                <a:ea typeface="Arial" panose="020B0604020202020204" pitchFamily="34" charset="0"/>
                <a:cs typeface="Times New Roman" panose="02020603050405020304" pitchFamily="18" charset="0"/>
              </a:rPr>
              <a:t>Số bóng đèn của một cửa hàng bán được mỗi ngày trong một tháng được thống kê trong bảng sau:</a:t>
            </a:r>
            <a:endParaRPr lang="en-US" sz="1800">
              <a:latin typeface="+mj-lt"/>
              <a:ea typeface="Arial" panose="020B0604020202020204" pitchFamily="34"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799973321"/>
              </p:ext>
            </p:extLst>
          </p:nvPr>
        </p:nvGraphicFramePr>
        <p:xfrm>
          <a:off x="1085353" y="1825046"/>
          <a:ext cx="6981246" cy="875072"/>
        </p:xfrm>
        <a:graphic>
          <a:graphicData uri="http://schemas.openxmlformats.org/drawingml/2006/table">
            <a:tbl>
              <a:tblPr firstRow="1" firstCol="1" bandRow="1"/>
              <a:tblGrid>
                <a:gridCol w="1515061">
                  <a:extLst>
                    <a:ext uri="{9D8B030D-6E8A-4147-A177-3AD203B41FA5}">
                      <a16:colId xmlns:a16="http://schemas.microsoft.com/office/drawing/2014/main" val="1297989304"/>
                    </a:ext>
                  </a:extLst>
                </a:gridCol>
                <a:gridCol w="1093237">
                  <a:extLst>
                    <a:ext uri="{9D8B030D-6E8A-4147-A177-3AD203B41FA5}">
                      <a16:colId xmlns:a16="http://schemas.microsoft.com/office/drawing/2014/main" val="413066610"/>
                    </a:ext>
                  </a:extLst>
                </a:gridCol>
                <a:gridCol w="1093237">
                  <a:extLst>
                    <a:ext uri="{9D8B030D-6E8A-4147-A177-3AD203B41FA5}">
                      <a16:colId xmlns:a16="http://schemas.microsoft.com/office/drawing/2014/main" val="772090697"/>
                    </a:ext>
                  </a:extLst>
                </a:gridCol>
                <a:gridCol w="1093237">
                  <a:extLst>
                    <a:ext uri="{9D8B030D-6E8A-4147-A177-3AD203B41FA5}">
                      <a16:colId xmlns:a16="http://schemas.microsoft.com/office/drawing/2014/main" val="39432796"/>
                    </a:ext>
                  </a:extLst>
                </a:gridCol>
                <a:gridCol w="1093237">
                  <a:extLst>
                    <a:ext uri="{9D8B030D-6E8A-4147-A177-3AD203B41FA5}">
                      <a16:colId xmlns:a16="http://schemas.microsoft.com/office/drawing/2014/main" val="3569418949"/>
                    </a:ext>
                  </a:extLst>
                </a:gridCol>
                <a:gridCol w="1093237">
                  <a:extLst>
                    <a:ext uri="{9D8B030D-6E8A-4147-A177-3AD203B41FA5}">
                      <a16:colId xmlns:a16="http://schemas.microsoft.com/office/drawing/2014/main" val="924033324"/>
                    </a:ext>
                  </a:extLst>
                </a:gridCol>
              </a:tblGrid>
              <a:tr h="437536">
                <a:tc>
                  <a:txBody>
                    <a:bodyPr/>
                    <a:lstStyle/>
                    <a:p>
                      <a:pPr algn="just">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Số bóng đèn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[10; 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[15; 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[20; 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[25; 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[30; 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714699"/>
                  </a:ext>
                </a:extLst>
              </a:tr>
              <a:tr h="437536">
                <a:tc>
                  <a:txBody>
                    <a:bodyPr/>
                    <a:lstStyle/>
                    <a:p>
                      <a:pPr algn="just">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Số ngày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1700">
                          <a:solidFill>
                            <a:srgbClr val="000000"/>
                          </a:solidFill>
                          <a:effectLst/>
                          <a:latin typeface="+mj-lt"/>
                          <a:ea typeface="Arial" panose="020B060402020202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837746"/>
                  </a:ext>
                </a:extLst>
              </a:tr>
            </a:tbl>
          </a:graphicData>
        </a:graphic>
      </p:graphicFrame>
      <p:sp>
        <p:nvSpPr>
          <p:cNvPr id="20" name="Rectangle 19"/>
          <p:cNvSpPr/>
          <p:nvPr/>
        </p:nvSpPr>
        <p:spPr>
          <a:xfrm>
            <a:off x="699715" y="2875048"/>
            <a:ext cx="6257676" cy="369332"/>
          </a:xfrm>
          <a:prstGeom prst="rect">
            <a:avLst/>
          </a:prstGeom>
        </p:spPr>
        <p:txBody>
          <a:bodyPr wrap="square">
            <a:spAutoFit/>
          </a:bodyPr>
          <a:lstStyle/>
          <a:p>
            <a:pPr lvl="0" algn="just">
              <a:spcBef>
                <a:spcPts val="300"/>
              </a:spcBef>
              <a:spcAft>
                <a:spcPts val="300"/>
              </a:spcAft>
            </a:pPr>
            <a:r>
              <a:rPr lang="nl-NL" sz="1800" b="1">
                <a:ea typeface="Arial" panose="020B0604020202020204" pitchFamily="34" charset="0"/>
                <a:cs typeface="Times New Roman" panose="02020603050405020304" pitchFamily="18" charset="0"/>
              </a:rPr>
              <a:t>Câu 2: </a:t>
            </a:r>
            <a:r>
              <a:rPr lang="nl-NL" sz="1800">
                <a:ea typeface="Arial" panose="020B0604020202020204" pitchFamily="34" charset="0"/>
                <a:cs typeface="Times New Roman" panose="02020603050405020304" pitchFamily="18" charset="0"/>
              </a:rPr>
              <a:t>Khoảng tứ phân vị là:</a:t>
            </a:r>
            <a:endParaRPr lang="en-US" sz="1800">
              <a:ea typeface="Arial" panose="020B0604020202020204" pitchFamily="34" charset="0"/>
              <a:cs typeface="Times New Roman" panose="02020603050405020304" pitchFamily="18" charset="0"/>
            </a:endParaRPr>
          </a:p>
        </p:txBody>
      </p:sp>
      <p:sp>
        <p:nvSpPr>
          <p:cNvPr id="21" name="Đáp án đúng">
            <a:extLst>
              <a:ext uri="{FF2B5EF4-FFF2-40B4-BE49-F238E27FC236}">
                <a16:creationId xmlns:a16="http://schemas.microsoft.com/office/drawing/2014/main" id="{F26A5EAB-E5AD-94BE-45D6-5F46AA945CA3}"/>
              </a:ext>
            </a:extLst>
          </p:cNvPr>
          <p:cNvSpPr/>
          <p:nvPr/>
        </p:nvSpPr>
        <p:spPr>
          <a:xfrm>
            <a:off x="6861384" y="3780351"/>
            <a:ext cx="1340065" cy="553521"/>
          </a:xfrm>
          <a:prstGeom prst="roundRect">
            <a:avLst/>
          </a:prstGeom>
          <a:solidFill>
            <a:srgbClr val="C3243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srgbClr val="F8F8F8"/>
                </a:solidFill>
                <a:cs typeface="Arial" panose="020B0604020202020204" pitchFamily="34" charset="0"/>
              </a:rPr>
              <a:t>D. 8,75.</a:t>
            </a:r>
          </a:p>
        </p:txBody>
      </p:sp>
      <p:pic>
        <p:nvPicPr>
          <p:cNvPr id="22" name="Picture 2" descr="https://cdn-icons-png.flaticon.com/128/7988/7988979.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96866" y="4333874"/>
            <a:ext cx="706638" cy="70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469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018AD89B-885D-983C-F4F6-FC485515F49D}"/>
              </a:ext>
            </a:extLst>
          </p:cNvPr>
          <p:cNvSpPr/>
          <p:nvPr/>
        </p:nvSpPr>
        <p:spPr>
          <a:xfrm>
            <a:off x="425175" y="642253"/>
            <a:ext cx="8306835" cy="52116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vi-VN" sz="1700" b="1" kern="1200" noProof="1">
                <a:solidFill>
                  <a:prstClr val="black"/>
                </a:solidFill>
                <a:cs typeface="Arial" panose="020B0604020202020204" pitchFamily="34" charset="0"/>
              </a:rPr>
              <a:t>Câu 3: </a:t>
            </a:r>
            <a:r>
              <a:rPr lang="vi-VN" sz="1700" kern="1200" noProof="1">
                <a:solidFill>
                  <a:prstClr val="black"/>
                </a:solidFill>
                <a:cs typeface="Arial" panose="020B0604020202020204" pitchFamily="34" charset="0"/>
              </a:rPr>
              <a:t>Khoảng biến thiên của mẫu số liệu ghép nhóm là:</a:t>
            </a:r>
            <a:endParaRPr kumimoji="0" lang="vi-VN" sz="17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6" name="Đáp án đúng">
            <a:extLst>
              <a:ext uri="{FF2B5EF4-FFF2-40B4-BE49-F238E27FC236}">
                <a16:creationId xmlns:a16="http://schemas.microsoft.com/office/drawing/2014/main" id="{4D1DA2F5-D9A5-C765-0E47-25DD326F3067}"/>
              </a:ext>
            </a:extLst>
          </p:cNvPr>
          <p:cNvSpPr/>
          <p:nvPr/>
        </p:nvSpPr>
        <p:spPr>
          <a:xfrm>
            <a:off x="425175" y="1392413"/>
            <a:ext cx="8306836" cy="727335"/>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a:lnSpc>
                <a:spcPct val="150000"/>
              </a:lnSpc>
              <a:buClrTx/>
              <a:defRPr/>
            </a:pPr>
            <a:r>
              <a:rPr lang="en-US" sz="1650" kern="1200" noProof="1">
                <a:solidFill>
                  <a:prstClr val="black"/>
                </a:solidFill>
                <a:cs typeface="Arial" panose="020B0604020202020204" pitchFamily="34" charset="0"/>
              </a:rPr>
              <a:t>A. Tổng số giữa đầu mút phải của nhóm cuối cùng và đầu mút trái của nhóm đầu tiên có chứa dữ liệu của mẫu số liệu.</a:t>
            </a:r>
            <a:endParaRPr kumimoji="0" lang="vi-VN" sz="165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7" name="Đáp án sai 1">
            <a:extLst>
              <a:ext uri="{FF2B5EF4-FFF2-40B4-BE49-F238E27FC236}">
                <a16:creationId xmlns:a16="http://schemas.microsoft.com/office/drawing/2014/main" id="{1713963F-2894-56F2-E53C-4371936FB85C}"/>
              </a:ext>
            </a:extLst>
          </p:cNvPr>
          <p:cNvSpPr/>
          <p:nvPr/>
        </p:nvSpPr>
        <p:spPr>
          <a:xfrm>
            <a:off x="425175" y="2314787"/>
            <a:ext cx="8306836" cy="727335"/>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a:lnSpc>
                <a:spcPct val="150000"/>
              </a:lnSpc>
              <a:buClrTx/>
              <a:defRPr/>
            </a:pPr>
            <a:r>
              <a:rPr lang="en-US" sz="1650" kern="1200" noProof="1">
                <a:solidFill>
                  <a:prstClr val="black"/>
                </a:solidFill>
                <a:cs typeface="Arial" panose="020B0604020202020204" pitchFamily="34" charset="0"/>
              </a:rPr>
              <a:t>B. Hiệu số giữa đầu mút phải của nhóm cuối cùng và đầu mút trái của nhóm đầu tiên có chứa dữ liệu của mẫu số liệu.</a:t>
            </a:r>
            <a:endParaRPr kumimoji="0" lang="vi-VN" sz="165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8" name="Đáp án sai 2">
            <a:extLst>
              <a:ext uri="{FF2B5EF4-FFF2-40B4-BE49-F238E27FC236}">
                <a16:creationId xmlns:a16="http://schemas.microsoft.com/office/drawing/2014/main" id="{72E080E8-9CBE-7E1E-25CC-340E27A4D017}"/>
              </a:ext>
            </a:extLst>
          </p:cNvPr>
          <p:cNvSpPr/>
          <p:nvPr/>
        </p:nvSpPr>
        <p:spPr>
          <a:xfrm>
            <a:off x="425174" y="3237161"/>
            <a:ext cx="8306836" cy="5567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buClrTx/>
              <a:defRPr/>
            </a:pPr>
            <a:r>
              <a:rPr lang="en-US" sz="1650" kern="1200" noProof="1">
                <a:solidFill>
                  <a:prstClr val="black"/>
                </a:solidFill>
                <a:cs typeface="Arial" panose="020B0604020202020204" pitchFamily="34" charset="0"/>
              </a:rPr>
              <a:t>C. Tổng số giữa hai đầu mút của nhóm bất kì có chứa dữ liệu của mẫu số liệu.</a:t>
            </a:r>
            <a:endParaRPr kumimoji="0" lang="vi-VN" sz="165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9" name="Đáp án sai 3">
            <a:extLst>
              <a:ext uri="{FF2B5EF4-FFF2-40B4-BE49-F238E27FC236}">
                <a16:creationId xmlns:a16="http://schemas.microsoft.com/office/drawing/2014/main" id="{98AC7C36-17E6-7D99-2014-5789447F054D}"/>
              </a:ext>
            </a:extLst>
          </p:cNvPr>
          <p:cNvSpPr/>
          <p:nvPr/>
        </p:nvSpPr>
        <p:spPr>
          <a:xfrm>
            <a:off x="425174" y="3988934"/>
            <a:ext cx="8306836" cy="56306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buClrTx/>
              <a:defRPr/>
            </a:pPr>
            <a:r>
              <a:rPr lang="en-US" sz="1650" kern="1200" noProof="1">
                <a:solidFill>
                  <a:prstClr val="black"/>
                </a:solidFill>
                <a:cs typeface="Arial" panose="020B0604020202020204" pitchFamily="34" charset="0"/>
              </a:rPr>
              <a:t>D. Hiệu số giữa hai đầu mút của nhóm bất kì có chứa dữ liệu của mẫu số liệu.</a:t>
            </a:r>
            <a:endParaRPr kumimoji="0" lang="vi-VN" sz="165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0" name="Đáp án đúng">
            <a:extLst>
              <a:ext uri="{FF2B5EF4-FFF2-40B4-BE49-F238E27FC236}">
                <a16:creationId xmlns:a16="http://schemas.microsoft.com/office/drawing/2014/main" id="{F26A5EAB-E5AD-94BE-45D6-5F46AA945CA3}"/>
              </a:ext>
            </a:extLst>
          </p:cNvPr>
          <p:cNvSpPr/>
          <p:nvPr/>
        </p:nvSpPr>
        <p:spPr>
          <a:xfrm>
            <a:off x="425174" y="2314787"/>
            <a:ext cx="8306836" cy="727335"/>
          </a:xfrm>
          <a:prstGeom prst="roundRect">
            <a:avLst/>
          </a:prstGeom>
          <a:solidFill>
            <a:srgbClr val="C3243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a:lnSpc>
                <a:spcPct val="150000"/>
              </a:lnSpc>
              <a:buClrTx/>
              <a:defRPr/>
            </a:pPr>
            <a:r>
              <a:rPr lang="en-US" sz="1650" kern="1200" noProof="1">
                <a:solidFill>
                  <a:srgbClr val="F8F8F8"/>
                </a:solidFill>
                <a:cs typeface="Arial" panose="020B0604020202020204" pitchFamily="34" charset="0"/>
              </a:rPr>
              <a:t>B. Hiệu số giữa đầu mút phải của nhóm cuối cùng và đầu mút trái của nhóm đầu tiên có chứa dữ liệu của mẫu số liệu.</a:t>
            </a:r>
            <a:endParaRPr lang="vi-VN" sz="1650" kern="1200" noProof="1">
              <a:solidFill>
                <a:srgbClr val="F8F8F8"/>
              </a:solidFill>
              <a:cs typeface="Arial" panose="020B0604020202020204" pitchFamily="34" charset="0"/>
            </a:endParaRPr>
          </a:p>
        </p:txBody>
      </p:sp>
      <p:pic>
        <p:nvPicPr>
          <p:cNvPr id="11" name="Picture 2" descr="https://cdn-icons-png.flaticon.com/128/7988/7988979.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96866" y="4333874"/>
            <a:ext cx="706638" cy="70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450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âu hỏi">
            <a:extLst>
              <a:ext uri="{FF2B5EF4-FFF2-40B4-BE49-F238E27FC236}">
                <a16:creationId xmlns:a16="http://schemas.microsoft.com/office/drawing/2014/main" id="{018AD89B-885D-983C-F4F6-FC485515F49D}"/>
              </a:ext>
            </a:extLst>
          </p:cNvPr>
          <p:cNvSpPr/>
          <p:nvPr/>
        </p:nvSpPr>
        <p:spPr>
          <a:xfrm>
            <a:off x="425175" y="825175"/>
            <a:ext cx="8306835" cy="52116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vi-VN" sz="1700" b="1" kern="1200" noProof="1">
                <a:solidFill>
                  <a:prstClr val="black"/>
                </a:solidFill>
                <a:cs typeface="Arial" panose="020B0604020202020204" pitchFamily="34" charset="0"/>
              </a:rPr>
              <a:t>Câu 4: </a:t>
            </a:r>
            <a:r>
              <a:rPr lang="vi-VN" sz="1700" kern="1200" noProof="1">
                <a:solidFill>
                  <a:prstClr val="black"/>
                </a:solidFill>
                <a:cs typeface="Arial" panose="020B0604020202020204" pitchFamily="34" charset="0"/>
              </a:rPr>
              <a:t>Khoảng tứ phân vị của mẫu số liệu ghép nhóm là:</a:t>
            </a:r>
            <a:endParaRPr kumimoji="0" lang="vi-VN" sz="17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2" name="Đáp án đúng">
            <a:extLst>
              <a:ext uri="{FF2B5EF4-FFF2-40B4-BE49-F238E27FC236}">
                <a16:creationId xmlns:a16="http://schemas.microsoft.com/office/drawing/2014/main" id="{4D1DA2F5-D9A5-C765-0E47-25DD326F3067}"/>
              </a:ext>
            </a:extLst>
          </p:cNvPr>
          <p:cNvSpPr/>
          <p:nvPr/>
        </p:nvSpPr>
        <p:spPr>
          <a:xfrm>
            <a:off x="425174" y="1627888"/>
            <a:ext cx="8306836" cy="556735"/>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a:buClrTx/>
              <a:defRPr/>
            </a:pPr>
            <a:r>
              <a:rPr lang="en-US" sz="1650" kern="1200" noProof="1">
                <a:solidFill>
                  <a:prstClr val="black"/>
                </a:solidFill>
                <a:cs typeface="Arial" panose="020B0604020202020204" pitchFamily="34" charset="0"/>
              </a:rPr>
              <a:t>A. Hiệu giữa tứ phân vị thứ ba và tứ phân vị thứ nhất của mẫu số liệu ghép nhóm đó.</a:t>
            </a:r>
            <a:endParaRPr kumimoji="0" lang="vi-VN" sz="165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3" name="Đáp án sai 1">
            <a:extLst>
              <a:ext uri="{FF2B5EF4-FFF2-40B4-BE49-F238E27FC236}">
                <a16:creationId xmlns:a16="http://schemas.microsoft.com/office/drawing/2014/main" id="{1713963F-2894-56F2-E53C-4371936FB85C}"/>
              </a:ext>
            </a:extLst>
          </p:cNvPr>
          <p:cNvSpPr/>
          <p:nvPr/>
        </p:nvSpPr>
        <p:spPr>
          <a:xfrm>
            <a:off x="425174" y="2365608"/>
            <a:ext cx="8306836" cy="556735"/>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a:buClrTx/>
              <a:defRPr/>
            </a:pPr>
            <a:r>
              <a:rPr lang="en-US" sz="1650" kern="1200" noProof="1">
                <a:solidFill>
                  <a:prstClr val="black"/>
                </a:solidFill>
                <a:cs typeface="Arial" panose="020B0604020202020204" pitchFamily="34" charset="0"/>
              </a:rPr>
              <a:t>B. Tổng giữa tứ phân vị thứ ba và tứ phân vị thứ nhất của mẫu số liệu ghép nhóm đó.</a:t>
            </a:r>
            <a:endParaRPr kumimoji="0" lang="vi-VN" sz="165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4" name="Đáp án sai 2">
            <a:extLst>
              <a:ext uri="{FF2B5EF4-FFF2-40B4-BE49-F238E27FC236}">
                <a16:creationId xmlns:a16="http://schemas.microsoft.com/office/drawing/2014/main" id="{72E080E8-9CBE-7E1E-25CC-340E27A4D017}"/>
              </a:ext>
            </a:extLst>
          </p:cNvPr>
          <p:cNvSpPr/>
          <p:nvPr/>
        </p:nvSpPr>
        <p:spPr>
          <a:xfrm>
            <a:off x="425174" y="3097652"/>
            <a:ext cx="8306836" cy="5567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buClrTx/>
              <a:defRPr/>
            </a:pPr>
            <a:r>
              <a:rPr lang="en-US" sz="1650" kern="1200" noProof="1">
                <a:solidFill>
                  <a:prstClr val="black"/>
                </a:solidFill>
                <a:cs typeface="Arial" panose="020B0604020202020204" pitchFamily="34" charset="0"/>
              </a:rPr>
              <a:t>C. Hiệu giữa hai tứ phân vị bất kì của mẫu số liệu ghép nhóm đó.</a:t>
            </a:r>
            <a:endParaRPr kumimoji="0" lang="vi-VN" sz="165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5" name="Đáp án sai 3">
            <a:extLst>
              <a:ext uri="{FF2B5EF4-FFF2-40B4-BE49-F238E27FC236}">
                <a16:creationId xmlns:a16="http://schemas.microsoft.com/office/drawing/2014/main" id="{98AC7C36-17E6-7D99-2014-5789447F054D}"/>
              </a:ext>
            </a:extLst>
          </p:cNvPr>
          <p:cNvSpPr/>
          <p:nvPr/>
        </p:nvSpPr>
        <p:spPr>
          <a:xfrm>
            <a:off x="425174" y="3829696"/>
            <a:ext cx="8306836" cy="56306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buClrTx/>
              <a:defRPr/>
            </a:pPr>
            <a:r>
              <a:rPr lang="en-US" sz="1650" kern="1200" noProof="1">
                <a:solidFill>
                  <a:prstClr val="black"/>
                </a:solidFill>
                <a:cs typeface="Arial" panose="020B0604020202020204" pitchFamily="34" charset="0"/>
              </a:rPr>
              <a:t>D. Tổng giữa hai tứ phân vị bất kì của mẫu số liệu ghép nhóm đó.</a:t>
            </a:r>
            <a:endParaRPr kumimoji="0" lang="vi-VN" sz="165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6" name="Đáp án đúng">
            <a:extLst>
              <a:ext uri="{FF2B5EF4-FFF2-40B4-BE49-F238E27FC236}">
                <a16:creationId xmlns:a16="http://schemas.microsoft.com/office/drawing/2014/main" id="{F26A5EAB-E5AD-94BE-45D6-5F46AA945CA3}"/>
              </a:ext>
            </a:extLst>
          </p:cNvPr>
          <p:cNvSpPr/>
          <p:nvPr/>
        </p:nvSpPr>
        <p:spPr>
          <a:xfrm>
            <a:off x="425174" y="1612328"/>
            <a:ext cx="8306836" cy="572295"/>
          </a:xfrm>
          <a:prstGeom prst="roundRect">
            <a:avLst/>
          </a:prstGeom>
          <a:solidFill>
            <a:srgbClr val="C3243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a:buClrTx/>
              <a:defRPr/>
            </a:pPr>
            <a:r>
              <a:rPr lang="en-US" sz="1650" kern="1200" noProof="1">
                <a:solidFill>
                  <a:srgbClr val="F8F8F8"/>
                </a:solidFill>
                <a:cs typeface="Arial" panose="020B0604020202020204" pitchFamily="34" charset="0"/>
              </a:rPr>
              <a:t>A. Hiệu giữa tứ phân vị thứ ba và tứ phân vị thứ nhất của mẫu số liệu ghép nhóm đó.</a:t>
            </a:r>
            <a:endParaRPr lang="vi-VN" sz="1650" kern="1200" noProof="1">
              <a:solidFill>
                <a:srgbClr val="F8F8F8"/>
              </a:solidFill>
              <a:cs typeface="Arial" panose="020B0604020202020204" pitchFamily="34" charset="0"/>
            </a:endParaRPr>
          </a:p>
        </p:txBody>
      </p:sp>
      <p:pic>
        <p:nvPicPr>
          <p:cNvPr id="18" name="Picture 2" descr="https://cdn-icons-png.flaticon.com/128/7988/7988979.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96866" y="4333874"/>
            <a:ext cx="706638" cy="70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57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âu hỏi">
            <a:extLst>
              <a:ext uri="{FF2B5EF4-FFF2-40B4-BE49-F238E27FC236}">
                <a16:creationId xmlns:a16="http://schemas.microsoft.com/office/drawing/2014/main" id="{018AD89B-885D-983C-F4F6-FC485515F49D}"/>
              </a:ext>
            </a:extLst>
          </p:cNvPr>
          <p:cNvSpPr/>
          <p:nvPr/>
        </p:nvSpPr>
        <p:spPr>
          <a:xfrm>
            <a:off x="522842" y="665381"/>
            <a:ext cx="8111503" cy="280933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2" name="Đáp án đúng">
            <a:extLst>
              <a:ext uri="{FF2B5EF4-FFF2-40B4-BE49-F238E27FC236}">
                <a16:creationId xmlns:a16="http://schemas.microsoft.com/office/drawing/2014/main" id="{4D1DA2F5-D9A5-C765-0E47-25DD326F3067}"/>
              </a:ext>
            </a:extLst>
          </p:cNvPr>
          <p:cNvSpPr/>
          <p:nvPr/>
        </p:nvSpPr>
        <p:spPr>
          <a:xfrm>
            <a:off x="1259155" y="3784814"/>
            <a:ext cx="1029208"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A. 7.</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3" name="Đáp án sai 1">
            <a:extLst>
              <a:ext uri="{FF2B5EF4-FFF2-40B4-BE49-F238E27FC236}">
                <a16:creationId xmlns:a16="http://schemas.microsoft.com/office/drawing/2014/main" id="{1713963F-2894-56F2-E53C-4371936FB85C}"/>
              </a:ext>
            </a:extLst>
          </p:cNvPr>
          <p:cNvSpPr/>
          <p:nvPr/>
        </p:nvSpPr>
        <p:spPr>
          <a:xfrm>
            <a:off x="3081615" y="3784815"/>
            <a:ext cx="1029208"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B. 8.</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4" name="Đáp án sai 2">
            <a:extLst>
              <a:ext uri="{FF2B5EF4-FFF2-40B4-BE49-F238E27FC236}">
                <a16:creationId xmlns:a16="http://schemas.microsoft.com/office/drawing/2014/main" id="{72E080E8-9CBE-7E1E-25CC-340E27A4D017}"/>
              </a:ext>
            </a:extLst>
          </p:cNvPr>
          <p:cNvSpPr/>
          <p:nvPr/>
        </p:nvSpPr>
        <p:spPr>
          <a:xfrm>
            <a:off x="4904074" y="3784814"/>
            <a:ext cx="1029208"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C. 7,6.</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5" name="Đáp án sai 3">
            <a:extLst>
              <a:ext uri="{FF2B5EF4-FFF2-40B4-BE49-F238E27FC236}">
                <a16:creationId xmlns:a16="http://schemas.microsoft.com/office/drawing/2014/main" id="{98AC7C36-17E6-7D99-2014-5789447F054D}"/>
              </a:ext>
            </a:extLst>
          </p:cNvPr>
          <p:cNvSpPr/>
          <p:nvPr/>
        </p:nvSpPr>
        <p:spPr>
          <a:xfrm>
            <a:off x="6726534" y="3784815"/>
            <a:ext cx="1029208" cy="55352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prstClr val="black"/>
                </a:solidFill>
                <a:cs typeface="Arial" panose="020B0604020202020204" pitchFamily="34" charset="0"/>
              </a:rPr>
              <a:t>D. 8,8.</a:t>
            </a:r>
            <a:endParaRPr kumimoji="0" lang="vi-VN" sz="1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6" name="Đáp án đúng">
            <a:extLst>
              <a:ext uri="{FF2B5EF4-FFF2-40B4-BE49-F238E27FC236}">
                <a16:creationId xmlns:a16="http://schemas.microsoft.com/office/drawing/2014/main" id="{F26A5EAB-E5AD-94BE-45D6-5F46AA945CA3}"/>
              </a:ext>
            </a:extLst>
          </p:cNvPr>
          <p:cNvSpPr/>
          <p:nvPr/>
        </p:nvSpPr>
        <p:spPr>
          <a:xfrm>
            <a:off x="6726533" y="3788304"/>
            <a:ext cx="1029208" cy="553521"/>
          </a:xfrm>
          <a:prstGeom prst="roundRect">
            <a:avLst/>
          </a:prstGeom>
          <a:solidFill>
            <a:srgbClr val="C3243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en-US" sz="1800" kern="1200" noProof="1">
                <a:solidFill>
                  <a:srgbClr val="F8F8F8"/>
                </a:solidFill>
                <a:cs typeface="Arial" panose="020B0604020202020204" pitchFamily="34" charset="0"/>
              </a:rPr>
              <a:t>D. 8,8.</a:t>
            </a:r>
            <a:endParaRPr lang="vi-VN" sz="1800" kern="1200" noProof="1">
              <a:solidFill>
                <a:srgbClr val="F8F8F8"/>
              </a:solidFill>
              <a:cs typeface="Arial" panose="020B0604020202020204" pitchFamily="34" charset="0"/>
            </a:endParaRPr>
          </a:p>
        </p:txBody>
      </p:sp>
      <p:sp>
        <p:nvSpPr>
          <p:cNvPr id="18" name="Rectangle 17"/>
          <p:cNvSpPr/>
          <p:nvPr/>
        </p:nvSpPr>
        <p:spPr>
          <a:xfrm>
            <a:off x="699715" y="705136"/>
            <a:ext cx="7752522" cy="828688"/>
          </a:xfrm>
          <a:prstGeom prst="rect">
            <a:avLst/>
          </a:prstGeom>
        </p:spPr>
        <p:txBody>
          <a:bodyPr wrap="square">
            <a:spAutoFit/>
          </a:bodyPr>
          <a:lstStyle/>
          <a:p>
            <a:pPr algn="just">
              <a:lnSpc>
                <a:spcPct val="150000"/>
              </a:lnSpc>
              <a:spcBef>
                <a:spcPts val="300"/>
              </a:spcBef>
              <a:spcAft>
                <a:spcPts val="300"/>
              </a:spcAft>
            </a:pPr>
            <a:r>
              <a:rPr lang="vi-VN" sz="1700" b="1">
                <a:latin typeface="+mn-lt"/>
                <a:ea typeface="Arial" panose="020B0604020202020204" pitchFamily="34" charset="0"/>
                <a:cs typeface="Times New Roman" panose="02020603050405020304" pitchFamily="18" charset="0"/>
              </a:rPr>
              <a:t>Câu 5: </a:t>
            </a:r>
            <a:r>
              <a:rPr lang="vi-VN" sz="1700">
                <a:latin typeface="+mn-lt"/>
                <a:ea typeface="Arial" panose="020B0604020202020204" pitchFamily="34" charset="0"/>
                <a:cs typeface="Times New Roman" panose="02020603050405020304" pitchFamily="18" charset="0"/>
              </a:rPr>
              <a:t>Cho mẫu số liệu ghép nhóm về thời gian (phút) đi từ nhà đến nơi làm việc của các nhân viên một công ty như sau:</a:t>
            </a:r>
            <a:endParaRPr lang="en-US" sz="1700">
              <a:latin typeface="+mn-lt"/>
              <a:ea typeface="Arial" panose="020B0604020202020204" pitchFamily="34"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4275466346"/>
              </p:ext>
            </p:extLst>
          </p:nvPr>
        </p:nvGraphicFramePr>
        <p:xfrm>
          <a:off x="964094" y="1698267"/>
          <a:ext cx="7223759" cy="790102"/>
        </p:xfrm>
        <a:graphic>
          <a:graphicData uri="http://schemas.openxmlformats.org/drawingml/2006/table">
            <a:tbl>
              <a:tblPr firstRow="1" firstCol="1" bandRow="1"/>
              <a:tblGrid>
                <a:gridCol w="1396238">
                  <a:extLst>
                    <a:ext uri="{9D8B030D-6E8A-4147-A177-3AD203B41FA5}">
                      <a16:colId xmlns:a16="http://schemas.microsoft.com/office/drawing/2014/main" val="1297989304"/>
                    </a:ext>
                  </a:extLst>
                </a:gridCol>
                <a:gridCol w="832503">
                  <a:extLst>
                    <a:ext uri="{9D8B030D-6E8A-4147-A177-3AD203B41FA5}">
                      <a16:colId xmlns:a16="http://schemas.microsoft.com/office/drawing/2014/main" val="413066610"/>
                    </a:ext>
                  </a:extLst>
                </a:gridCol>
                <a:gridCol w="832503">
                  <a:extLst>
                    <a:ext uri="{9D8B030D-6E8A-4147-A177-3AD203B41FA5}">
                      <a16:colId xmlns:a16="http://schemas.microsoft.com/office/drawing/2014/main" val="772090697"/>
                    </a:ext>
                  </a:extLst>
                </a:gridCol>
                <a:gridCol w="832503">
                  <a:extLst>
                    <a:ext uri="{9D8B030D-6E8A-4147-A177-3AD203B41FA5}">
                      <a16:colId xmlns:a16="http://schemas.microsoft.com/office/drawing/2014/main" val="39432796"/>
                    </a:ext>
                  </a:extLst>
                </a:gridCol>
                <a:gridCol w="832503">
                  <a:extLst>
                    <a:ext uri="{9D8B030D-6E8A-4147-A177-3AD203B41FA5}">
                      <a16:colId xmlns:a16="http://schemas.microsoft.com/office/drawing/2014/main" val="3569418949"/>
                    </a:ext>
                  </a:extLst>
                </a:gridCol>
                <a:gridCol w="832503">
                  <a:extLst>
                    <a:ext uri="{9D8B030D-6E8A-4147-A177-3AD203B41FA5}">
                      <a16:colId xmlns:a16="http://schemas.microsoft.com/office/drawing/2014/main" val="924033324"/>
                    </a:ext>
                  </a:extLst>
                </a:gridCol>
                <a:gridCol w="832503">
                  <a:extLst>
                    <a:ext uri="{9D8B030D-6E8A-4147-A177-3AD203B41FA5}">
                      <a16:colId xmlns:a16="http://schemas.microsoft.com/office/drawing/2014/main" val="925634991"/>
                    </a:ext>
                  </a:extLst>
                </a:gridCol>
                <a:gridCol w="832503">
                  <a:extLst>
                    <a:ext uri="{9D8B030D-6E8A-4147-A177-3AD203B41FA5}">
                      <a16:colId xmlns:a16="http://schemas.microsoft.com/office/drawing/2014/main" val="2035026272"/>
                    </a:ext>
                  </a:extLst>
                </a:gridCol>
              </a:tblGrid>
              <a:tr h="395051">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Thời gian</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[15;20)</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[20;25)</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[25;30)</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[30;35)</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[35;40)</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[40;45)</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[45;50)</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714699"/>
                  </a:ext>
                </a:extLst>
              </a:tr>
              <a:tr h="395051">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Số nhân viên</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6</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14</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25</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37</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21</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13</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00000"/>
                        </a:lnSpc>
                        <a:spcAft>
                          <a:spcPts val="0"/>
                        </a:spcAft>
                      </a:pPr>
                      <a:r>
                        <a:rPr lang="vi-VN" sz="1600">
                          <a:solidFill>
                            <a:srgbClr val="000000"/>
                          </a:solidFill>
                          <a:effectLst/>
                          <a:latin typeface="+mn-lt"/>
                          <a:ea typeface="PMingLiU"/>
                          <a:cs typeface="Times New Roman" panose="02020603050405020304" pitchFamily="18" charset="0"/>
                        </a:rPr>
                        <a:t>9</a:t>
                      </a:r>
                      <a:endParaRPr lang="en-US" sz="16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837746"/>
                  </a:ext>
                </a:extLst>
              </a:tr>
            </a:tbl>
          </a:graphicData>
        </a:graphic>
      </p:graphicFrame>
      <p:sp>
        <p:nvSpPr>
          <p:cNvPr id="20" name="Rectangle 19"/>
          <p:cNvSpPr/>
          <p:nvPr/>
        </p:nvSpPr>
        <p:spPr>
          <a:xfrm>
            <a:off x="699713" y="2570413"/>
            <a:ext cx="7752523" cy="828688"/>
          </a:xfrm>
          <a:prstGeom prst="rect">
            <a:avLst/>
          </a:prstGeom>
        </p:spPr>
        <p:txBody>
          <a:bodyPr wrap="square">
            <a:spAutoFit/>
          </a:bodyPr>
          <a:lstStyle/>
          <a:p>
            <a:pPr lvl="0" algn="just">
              <a:lnSpc>
                <a:spcPct val="150000"/>
              </a:lnSpc>
            </a:pPr>
            <a:r>
              <a:rPr lang="nl-NL" sz="1700">
                <a:ea typeface="Arial" panose="020B0604020202020204" pitchFamily="34" charset="0"/>
                <a:cs typeface="Times New Roman" panose="02020603050405020304" pitchFamily="18" charset="0"/>
              </a:rPr>
              <a:t>Khoảng tứ phân vị của mẫu số liệu ghép nhóm gần nhất với số nào sau đây là:</a:t>
            </a:r>
            <a:endParaRPr lang="en-US" sz="1700">
              <a:ea typeface="Arial" panose="020B0604020202020204" pitchFamily="34" charset="0"/>
              <a:cs typeface="Times New Roman" panose="02020603050405020304" pitchFamily="18" charset="0"/>
            </a:endParaRPr>
          </a:p>
        </p:txBody>
      </p:sp>
      <p:pic>
        <p:nvPicPr>
          <p:cNvPr id="21" name="Picture 2" descr="https://cdn-icons-png.flaticon.com/128/7988/7988979.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96866" y="4333874"/>
            <a:ext cx="706638" cy="70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206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0"/>
        <p:cNvGrpSpPr/>
        <p:nvPr/>
      </p:nvGrpSpPr>
      <p:grpSpPr>
        <a:xfrm>
          <a:off x="0" y="0"/>
          <a:ext cx="0" cy="0"/>
          <a:chOff x="0" y="0"/>
          <a:chExt cx="0" cy="0"/>
        </a:xfrm>
      </p:grpSpPr>
      <p:grpSp>
        <p:nvGrpSpPr>
          <p:cNvPr id="2728" name="Google Shape;2728;p65"/>
          <p:cNvGrpSpPr/>
          <p:nvPr/>
        </p:nvGrpSpPr>
        <p:grpSpPr>
          <a:xfrm>
            <a:off x="-44918" y="237579"/>
            <a:ext cx="1979331" cy="5214332"/>
            <a:chOff x="187882" y="877704"/>
            <a:chExt cx="1979331" cy="5214332"/>
          </a:xfrm>
        </p:grpSpPr>
        <p:sp>
          <p:nvSpPr>
            <p:cNvPr id="2729" name="Google Shape;2729;p65"/>
            <p:cNvSpPr/>
            <p:nvPr/>
          </p:nvSpPr>
          <p:spPr>
            <a:xfrm>
              <a:off x="1641208" y="2357086"/>
              <a:ext cx="61964" cy="1294412"/>
            </a:xfrm>
            <a:custGeom>
              <a:avLst/>
              <a:gdLst/>
              <a:ahLst/>
              <a:cxnLst/>
              <a:rect l="l" t="t" r="r" b="b"/>
              <a:pathLst>
                <a:path w="264" h="5515" extrusionOk="0">
                  <a:moveTo>
                    <a:pt x="86" y="1"/>
                  </a:moveTo>
                  <a:lnTo>
                    <a:pt x="1" y="35"/>
                  </a:lnTo>
                  <a:cubicBezTo>
                    <a:pt x="162" y="874"/>
                    <a:pt x="120" y="2172"/>
                    <a:pt x="77" y="3318"/>
                  </a:cubicBezTo>
                  <a:cubicBezTo>
                    <a:pt x="43" y="4282"/>
                    <a:pt x="10" y="5120"/>
                    <a:pt x="119" y="5511"/>
                  </a:cubicBezTo>
                  <a:lnTo>
                    <a:pt x="119" y="5511"/>
                  </a:lnTo>
                  <a:lnTo>
                    <a:pt x="205" y="5472"/>
                  </a:lnTo>
                  <a:cubicBezTo>
                    <a:pt x="103" y="5107"/>
                    <a:pt x="137" y="4276"/>
                    <a:pt x="171" y="3318"/>
                  </a:cubicBezTo>
                  <a:cubicBezTo>
                    <a:pt x="213" y="2164"/>
                    <a:pt x="264" y="866"/>
                    <a:pt x="86" y="1"/>
                  </a:cubicBezTo>
                  <a:close/>
                  <a:moveTo>
                    <a:pt x="119" y="5511"/>
                  </a:moveTo>
                  <a:lnTo>
                    <a:pt x="111" y="5515"/>
                  </a:lnTo>
                  <a:lnTo>
                    <a:pt x="120" y="5515"/>
                  </a:lnTo>
                  <a:cubicBezTo>
                    <a:pt x="119" y="5514"/>
                    <a:pt x="119" y="5512"/>
                    <a:pt x="119" y="551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5"/>
            <p:cNvSpPr/>
            <p:nvPr/>
          </p:nvSpPr>
          <p:spPr>
            <a:xfrm>
              <a:off x="1621492" y="3597533"/>
              <a:ext cx="103743" cy="101863"/>
            </a:xfrm>
            <a:custGeom>
              <a:avLst/>
              <a:gdLst/>
              <a:ahLst/>
              <a:cxnLst/>
              <a:rect l="l" t="t" r="r" b="b"/>
              <a:pathLst>
                <a:path w="442" h="434" extrusionOk="0">
                  <a:moveTo>
                    <a:pt x="221" y="1"/>
                  </a:moveTo>
                  <a:cubicBezTo>
                    <a:pt x="102" y="1"/>
                    <a:pt x="0" y="94"/>
                    <a:pt x="0" y="213"/>
                  </a:cubicBezTo>
                  <a:cubicBezTo>
                    <a:pt x="0" y="331"/>
                    <a:pt x="93" y="433"/>
                    <a:pt x="212" y="433"/>
                  </a:cubicBezTo>
                  <a:cubicBezTo>
                    <a:pt x="331" y="433"/>
                    <a:pt x="433" y="331"/>
                    <a:pt x="433" y="213"/>
                  </a:cubicBezTo>
                  <a:cubicBezTo>
                    <a:pt x="441" y="94"/>
                    <a:pt x="339" y="1"/>
                    <a:pt x="22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1" name="Google Shape;2731;p65"/>
            <p:cNvSpPr/>
            <p:nvPr/>
          </p:nvSpPr>
          <p:spPr>
            <a:xfrm>
              <a:off x="1034000" y="1833450"/>
              <a:ext cx="109850" cy="4258586"/>
            </a:xfrm>
            <a:custGeom>
              <a:avLst/>
              <a:gdLst/>
              <a:ahLst/>
              <a:cxnLst/>
              <a:rect l="l" t="t" r="r" b="b"/>
              <a:pathLst>
                <a:path w="468" h="17637" extrusionOk="0">
                  <a:moveTo>
                    <a:pt x="1" y="1"/>
                  </a:moveTo>
                  <a:cubicBezTo>
                    <a:pt x="94" y="6431"/>
                    <a:pt x="111" y="12445"/>
                    <a:pt x="1" y="17637"/>
                  </a:cubicBezTo>
                  <a:lnTo>
                    <a:pt x="467" y="17637"/>
                  </a:lnTo>
                  <a:cubicBezTo>
                    <a:pt x="221" y="12140"/>
                    <a:pt x="255" y="6210"/>
                    <a:pt x="4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65"/>
            <p:cNvSpPr/>
            <p:nvPr/>
          </p:nvSpPr>
          <p:spPr>
            <a:xfrm>
              <a:off x="1034012" y="1833447"/>
              <a:ext cx="109845" cy="1810064"/>
            </a:xfrm>
            <a:custGeom>
              <a:avLst/>
              <a:gdLst/>
              <a:ahLst/>
              <a:cxnLst/>
              <a:rect l="l" t="t" r="r" b="b"/>
              <a:pathLst>
                <a:path w="468" h="7712" extrusionOk="0">
                  <a:moveTo>
                    <a:pt x="1" y="1"/>
                  </a:moveTo>
                  <a:cubicBezTo>
                    <a:pt x="35" y="2580"/>
                    <a:pt x="60" y="5099"/>
                    <a:pt x="69" y="7525"/>
                  </a:cubicBezTo>
                  <a:cubicBezTo>
                    <a:pt x="145" y="7593"/>
                    <a:pt x="221" y="7661"/>
                    <a:pt x="306" y="7712"/>
                  </a:cubicBezTo>
                  <a:cubicBezTo>
                    <a:pt x="323" y="5192"/>
                    <a:pt x="382" y="2622"/>
                    <a:pt x="4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65"/>
            <p:cNvSpPr/>
            <p:nvPr/>
          </p:nvSpPr>
          <p:spPr>
            <a:xfrm>
              <a:off x="187882" y="2265549"/>
              <a:ext cx="1979331" cy="448526"/>
            </a:xfrm>
            <a:custGeom>
              <a:avLst/>
              <a:gdLst/>
              <a:ahLst/>
              <a:cxnLst/>
              <a:rect l="l" t="t" r="r" b="b"/>
              <a:pathLst>
                <a:path w="8433" h="1911" extrusionOk="0">
                  <a:moveTo>
                    <a:pt x="382" y="0"/>
                  </a:moveTo>
                  <a:cubicBezTo>
                    <a:pt x="128" y="0"/>
                    <a:pt x="0" y="1723"/>
                    <a:pt x="212" y="1867"/>
                  </a:cubicBezTo>
                  <a:cubicBezTo>
                    <a:pt x="238" y="1883"/>
                    <a:pt x="265" y="1890"/>
                    <a:pt x="294" y="1890"/>
                  </a:cubicBezTo>
                  <a:cubicBezTo>
                    <a:pt x="505" y="1890"/>
                    <a:pt x="781" y="1502"/>
                    <a:pt x="781" y="1502"/>
                  </a:cubicBezTo>
                  <a:cubicBezTo>
                    <a:pt x="781" y="1502"/>
                    <a:pt x="849" y="1773"/>
                    <a:pt x="984" y="1807"/>
                  </a:cubicBezTo>
                  <a:cubicBezTo>
                    <a:pt x="998" y="1811"/>
                    <a:pt x="1012" y="1812"/>
                    <a:pt x="1026" y="1812"/>
                  </a:cubicBezTo>
                  <a:cubicBezTo>
                    <a:pt x="1151" y="1812"/>
                    <a:pt x="1281" y="1689"/>
                    <a:pt x="1281" y="1689"/>
                  </a:cubicBezTo>
                  <a:cubicBezTo>
                    <a:pt x="1281" y="1689"/>
                    <a:pt x="1341" y="1833"/>
                    <a:pt x="1553" y="1833"/>
                  </a:cubicBezTo>
                  <a:cubicBezTo>
                    <a:pt x="1765" y="1833"/>
                    <a:pt x="2045" y="1655"/>
                    <a:pt x="2045" y="1655"/>
                  </a:cubicBezTo>
                  <a:cubicBezTo>
                    <a:pt x="2045" y="1655"/>
                    <a:pt x="2299" y="1765"/>
                    <a:pt x="2460" y="1765"/>
                  </a:cubicBezTo>
                  <a:cubicBezTo>
                    <a:pt x="2622" y="1765"/>
                    <a:pt x="2834" y="1570"/>
                    <a:pt x="2834" y="1570"/>
                  </a:cubicBezTo>
                  <a:cubicBezTo>
                    <a:pt x="2834" y="1570"/>
                    <a:pt x="2893" y="1841"/>
                    <a:pt x="3131" y="1858"/>
                  </a:cubicBezTo>
                  <a:cubicBezTo>
                    <a:pt x="3134" y="1858"/>
                    <a:pt x="3137" y="1859"/>
                    <a:pt x="3140" y="1859"/>
                  </a:cubicBezTo>
                  <a:cubicBezTo>
                    <a:pt x="3276" y="1859"/>
                    <a:pt x="3473" y="1688"/>
                    <a:pt x="3589" y="1655"/>
                  </a:cubicBezTo>
                  <a:cubicBezTo>
                    <a:pt x="3593" y="1654"/>
                    <a:pt x="3598" y="1653"/>
                    <a:pt x="3603" y="1653"/>
                  </a:cubicBezTo>
                  <a:cubicBezTo>
                    <a:pt x="3719" y="1653"/>
                    <a:pt x="3901" y="1911"/>
                    <a:pt x="4038" y="1911"/>
                  </a:cubicBezTo>
                  <a:cubicBezTo>
                    <a:pt x="4044" y="1911"/>
                    <a:pt x="4049" y="1910"/>
                    <a:pt x="4055" y="1909"/>
                  </a:cubicBezTo>
                  <a:cubicBezTo>
                    <a:pt x="4284" y="1867"/>
                    <a:pt x="4428" y="1740"/>
                    <a:pt x="4556" y="1646"/>
                  </a:cubicBezTo>
                  <a:cubicBezTo>
                    <a:pt x="4556" y="1646"/>
                    <a:pt x="4708" y="1790"/>
                    <a:pt x="4844" y="1790"/>
                  </a:cubicBezTo>
                  <a:cubicBezTo>
                    <a:pt x="4988" y="1790"/>
                    <a:pt x="5107" y="1519"/>
                    <a:pt x="5107" y="1519"/>
                  </a:cubicBezTo>
                  <a:cubicBezTo>
                    <a:pt x="5107" y="1519"/>
                    <a:pt x="5362" y="1595"/>
                    <a:pt x="5574" y="1612"/>
                  </a:cubicBezTo>
                  <a:cubicBezTo>
                    <a:pt x="5581" y="1613"/>
                    <a:pt x="5588" y="1613"/>
                    <a:pt x="5596" y="1613"/>
                  </a:cubicBezTo>
                  <a:cubicBezTo>
                    <a:pt x="5808" y="1613"/>
                    <a:pt x="6108" y="1392"/>
                    <a:pt x="6108" y="1392"/>
                  </a:cubicBezTo>
                  <a:cubicBezTo>
                    <a:pt x="6108" y="1392"/>
                    <a:pt x="6244" y="1621"/>
                    <a:pt x="6456" y="1621"/>
                  </a:cubicBezTo>
                  <a:cubicBezTo>
                    <a:pt x="6676" y="1621"/>
                    <a:pt x="6804" y="1417"/>
                    <a:pt x="6804" y="1417"/>
                  </a:cubicBezTo>
                  <a:cubicBezTo>
                    <a:pt x="6804" y="1417"/>
                    <a:pt x="7035" y="1664"/>
                    <a:pt x="7196" y="1664"/>
                  </a:cubicBezTo>
                  <a:cubicBezTo>
                    <a:pt x="7201" y="1664"/>
                    <a:pt x="7206" y="1664"/>
                    <a:pt x="7211" y="1663"/>
                  </a:cubicBezTo>
                  <a:cubicBezTo>
                    <a:pt x="7381" y="1638"/>
                    <a:pt x="7584" y="1273"/>
                    <a:pt x="7584" y="1273"/>
                  </a:cubicBezTo>
                  <a:cubicBezTo>
                    <a:pt x="7584" y="1273"/>
                    <a:pt x="7791" y="1741"/>
                    <a:pt x="8111" y="1741"/>
                  </a:cubicBezTo>
                  <a:cubicBezTo>
                    <a:pt x="8122" y="1741"/>
                    <a:pt x="8133" y="1741"/>
                    <a:pt x="8144" y="1740"/>
                  </a:cubicBezTo>
                  <a:cubicBezTo>
                    <a:pt x="8432" y="1714"/>
                    <a:pt x="8280" y="272"/>
                    <a:pt x="8068" y="68"/>
                  </a:cubicBezTo>
                  <a:lnTo>
                    <a:pt x="8076" y="68"/>
                  </a:lnTo>
                  <a:lnTo>
                    <a:pt x="3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4" name="Google Shape;2734;p65"/>
            <p:cNvSpPr/>
            <p:nvPr/>
          </p:nvSpPr>
          <p:spPr>
            <a:xfrm>
              <a:off x="257591" y="1038950"/>
              <a:ext cx="1834043" cy="1328210"/>
            </a:xfrm>
            <a:custGeom>
              <a:avLst/>
              <a:gdLst/>
              <a:ahLst/>
              <a:cxnLst/>
              <a:rect l="l" t="t" r="r" b="b"/>
              <a:pathLst>
                <a:path w="7814" h="5659" extrusionOk="0">
                  <a:moveTo>
                    <a:pt x="6558" y="1"/>
                  </a:moveTo>
                  <a:cubicBezTo>
                    <a:pt x="6558" y="1"/>
                    <a:pt x="1256" y="43"/>
                    <a:pt x="1179" y="60"/>
                  </a:cubicBezTo>
                  <a:cubicBezTo>
                    <a:pt x="1095" y="86"/>
                    <a:pt x="0" y="5260"/>
                    <a:pt x="0" y="5260"/>
                  </a:cubicBezTo>
                  <a:cubicBezTo>
                    <a:pt x="1301" y="5561"/>
                    <a:pt x="2640" y="5659"/>
                    <a:pt x="3833" y="5659"/>
                  </a:cubicBezTo>
                  <a:cubicBezTo>
                    <a:pt x="6080" y="5659"/>
                    <a:pt x="7813" y="5311"/>
                    <a:pt x="7813" y="5311"/>
                  </a:cubicBezTo>
                  <a:lnTo>
                    <a:pt x="655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5" name="Google Shape;2735;p65"/>
            <p:cNvSpPr/>
            <p:nvPr/>
          </p:nvSpPr>
          <p:spPr>
            <a:xfrm>
              <a:off x="1535823" y="1787678"/>
              <a:ext cx="388449" cy="514009"/>
            </a:xfrm>
            <a:custGeom>
              <a:avLst/>
              <a:gdLst/>
              <a:ahLst/>
              <a:cxnLst/>
              <a:rect l="l" t="t" r="r" b="b"/>
              <a:pathLst>
                <a:path w="1655" h="2190" extrusionOk="0">
                  <a:moveTo>
                    <a:pt x="1426" y="1"/>
                  </a:moveTo>
                  <a:cubicBezTo>
                    <a:pt x="1425" y="1"/>
                    <a:pt x="1137" y="1137"/>
                    <a:pt x="0" y="2189"/>
                  </a:cubicBezTo>
                  <a:cubicBezTo>
                    <a:pt x="1324" y="1943"/>
                    <a:pt x="1655" y="1137"/>
                    <a:pt x="14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6" name="Google Shape;2736;p65"/>
            <p:cNvSpPr/>
            <p:nvPr/>
          </p:nvSpPr>
          <p:spPr>
            <a:xfrm>
              <a:off x="448645" y="1038950"/>
              <a:ext cx="1425878" cy="1286432"/>
            </a:xfrm>
            <a:custGeom>
              <a:avLst/>
              <a:gdLst/>
              <a:ahLst/>
              <a:cxnLst/>
              <a:rect l="l" t="t" r="r" b="b"/>
              <a:pathLst>
                <a:path w="6075" h="5481" extrusionOk="0">
                  <a:moveTo>
                    <a:pt x="5540" y="1"/>
                  </a:moveTo>
                  <a:cubicBezTo>
                    <a:pt x="4607" y="9"/>
                    <a:pt x="756" y="43"/>
                    <a:pt x="391" y="60"/>
                  </a:cubicBezTo>
                  <a:cubicBezTo>
                    <a:pt x="247" y="501"/>
                    <a:pt x="196" y="993"/>
                    <a:pt x="162" y="1502"/>
                  </a:cubicBezTo>
                  <a:cubicBezTo>
                    <a:pt x="1" y="4149"/>
                    <a:pt x="1434" y="5481"/>
                    <a:pt x="2987" y="5481"/>
                  </a:cubicBezTo>
                  <a:cubicBezTo>
                    <a:pt x="4539" y="5481"/>
                    <a:pt x="6074" y="3878"/>
                    <a:pt x="5786" y="1502"/>
                  </a:cubicBezTo>
                  <a:cubicBezTo>
                    <a:pt x="5727" y="968"/>
                    <a:pt x="5701" y="459"/>
                    <a:pt x="5540" y="1"/>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7" name="Google Shape;2737;p65"/>
            <p:cNvSpPr/>
            <p:nvPr/>
          </p:nvSpPr>
          <p:spPr>
            <a:xfrm>
              <a:off x="1571733" y="1049043"/>
              <a:ext cx="127449" cy="625495"/>
            </a:xfrm>
            <a:custGeom>
              <a:avLst/>
              <a:gdLst/>
              <a:ahLst/>
              <a:cxnLst/>
              <a:rect l="l" t="t" r="r" b="b"/>
              <a:pathLst>
                <a:path w="543" h="2665" extrusionOk="0">
                  <a:moveTo>
                    <a:pt x="127" y="0"/>
                  </a:moveTo>
                  <a:lnTo>
                    <a:pt x="127" y="0"/>
                  </a:lnTo>
                  <a:cubicBezTo>
                    <a:pt x="229" y="347"/>
                    <a:pt x="288" y="736"/>
                    <a:pt x="288" y="1141"/>
                  </a:cubicBezTo>
                  <a:lnTo>
                    <a:pt x="288" y="1141"/>
                  </a:lnTo>
                  <a:cubicBezTo>
                    <a:pt x="288" y="1708"/>
                    <a:pt x="178" y="2224"/>
                    <a:pt x="0" y="2664"/>
                  </a:cubicBezTo>
                  <a:cubicBezTo>
                    <a:pt x="322" y="2316"/>
                    <a:pt x="543" y="1638"/>
                    <a:pt x="543" y="857"/>
                  </a:cubicBezTo>
                  <a:cubicBezTo>
                    <a:pt x="543" y="594"/>
                    <a:pt x="518" y="340"/>
                    <a:pt x="475" y="102"/>
                  </a:cubicBezTo>
                  <a:cubicBezTo>
                    <a:pt x="458" y="77"/>
                    <a:pt x="450" y="43"/>
                    <a:pt x="433" y="9"/>
                  </a:cubicBezTo>
                  <a:cubicBezTo>
                    <a:pt x="390" y="9"/>
                    <a:pt x="280" y="9"/>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8" name="Google Shape;2738;p65"/>
            <p:cNvSpPr/>
            <p:nvPr/>
          </p:nvSpPr>
          <p:spPr>
            <a:xfrm>
              <a:off x="275429" y="2112283"/>
              <a:ext cx="1798132" cy="163591"/>
            </a:xfrm>
            <a:custGeom>
              <a:avLst/>
              <a:gdLst/>
              <a:ahLst/>
              <a:cxnLst/>
              <a:rect l="l" t="t" r="r" b="b"/>
              <a:pathLst>
                <a:path w="7661" h="697" extrusionOk="0">
                  <a:moveTo>
                    <a:pt x="68" y="0"/>
                  </a:moveTo>
                  <a:cubicBezTo>
                    <a:pt x="43" y="136"/>
                    <a:pt x="18" y="246"/>
                    <a:pt x="1" y="348"/>
                  </a:cubicBezTo>
                  <a:cubicBezTo>
                    <a:pt x="1284" y="609"/>
                    <a:pt x="2588" y="697"/>
                    <a:pt x="3763" y="697"/>
                  </a:cubicBezTo>
                  <a:cubicBezTo>
                    <a:pt x="5531" y="697"/>
                    <a:pt x="7003" y="498"/>
                    <a:pt x="7661" y="391"/>
                  </a:cubicBezTo>
                  <a:lnTo>
                    <a:pt x="7576" y="43"/>
                  </a:lnTo>
                  <a:cubicBezTo>
                    <a:pt x="6882" y="149"/>
                    <a:pt x="5456" y="334"/>
                    <a:pt x="3756" y="334"/>
                  </a:cubicBezTo>
                  <a:cubicBezTo>
                    <a:pt x="2608" y="334"/>
                    <a:pt x="1335" y="250"/>
                    <a:pt x="7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9" name="Google Shape;2739;p65"/>
            <p:cNvSpPr/>
            <p:nvPr/>
          </p:nvSpPr>
          <p:spPr>
            <a:xfrm>
              <a:off x="247498" y="2073086"/>
              <a:ext cx="1853994" cy="162887"/>
            </a:xfrm>
            <a:custGeom>
              <a:avLst/>
              <a:gdLst/>
              <a:ahLst/>
              <a:cxnLst/>
              <a:rect l="l" t="t" r="r" b="b"/>
              <a:pathLst>
                <a:path w="7899" h="694" extrusionOk="0">
                  <a:moveTo>
                    <a:pt x="181" y="0"/>
                  </a:moveTo>
                  <a:cubicBezTo>
                    <a:pt x="109" y="0"/>
                    <a:pt x="41" y="54"/>
                    <a:pt x="26" y="125"/>
                  </a:cubicBezTo>
                  <a:lnTo>
                    <a:pt x="26" y="133"/>
                  </a:lnTo>
                  <a:cubicBezTo>
                    <a:pt x="1" y="218"/>
                    <a:pt x="60" y="312"/>
                    <a:pt x="154" y="328"/>
                  </a:cubicBezTo>
                  <a:cubicBezTo>
                    <a:pt x="1418" y="602"/>
                    <a:pt x="2713" y="693"/>
                    <a:pt x="3874" y="693"/>
                  </a:cubicBezTo>
                  <a:cubicBezTo>
                    <a:pt x="5734" y="693"/>
                    <a:pt x="7250" y="460"/>
                    <a:pt x="7746" y="371"/>
                  </a:cubicBezTo>
                  <a:cubicBezTo>
                    <a:pt x="7839" y="362"/>
                    <a:pt x="7899" y="269"/>
                    <a:pt x="7873" y="176"/>
                  </a:cubicBezTo>
                  <a:lnTo>
                    <a:pt x="7873" y="167"/>
                  </a:lnTo>
                  <a:cubicBezTo>
                    <a:pt x="7858" y="93"/>
                    <a:pt x="7792" y="45"/>
                    <a:pt x="7719" y="45"/>
                  </a:cubicBezTo>
                  <a:cubicBezTo>
                    <a:pt x="7708" y="45"/>
                    <a:pt x="7697" y="46"/>
                    <a:pt x="7686" y="49"/>
                  </a:cubicBezTo>
                  <a:cubicBezTo>
                    <a:pt x="7136" y="137"/>
                    <a:pt x="5663" y="352"/>
                    <a:pt x="3868" y="352"/>
                  </a:cubicBezTo>
                  <a:cubicBezTo>
                    <a:pt x="2731" y="352"/>
                    <a:pt x="1465" y="266"/>
                    <a:pt x="221" y="6"/>
                  </a:cubicBezTo>
                  <a:cubicBezTo>
                    <a:pt x="208" y="2"/>
                    <a:pt x="194" y="0"/>
                    <a:pt x="1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0" name="Google Shape;2740;p65"/>
            <p:cNvSpPr/>
            <p:nvPr/>
          </p:nvSpPr>
          <p:spPr>
            <a:xfrm>
              <a:off x="498403" y="1038950"/>
              <a:ext cx="1332228" cy="143641"/>
            </a:xfrm>
            <a:custGeom>
              <a:avLst/>
              <a:gdLst/>
              <a:ahLst/>
              <a:cxnLst/>
              <a:rect l="l" t="t" r="r" b="b"/>
              <a:pathLst>
                <a:path w="5676" h="612" extrusionOk="0">
                  <a:moveTo>
                    <a:pt x="5667" y="593"/>
                  </a:moveTo>
                  <a:lnTo>
                    <a:pt x="5667" y="595"/>
                  </a:lnTo>
                  <a:lnTo>
                    <a:pt x="5676" y="595"/>
                  </a:lnTo>
                  <a:cubicBezTo>
                    <a:pt x="5673" y="594"/>
                    <a:pt x="5670" y="594"/>
                    <a:pt x="5667" y="593"/>
                  </a:cubicBezTo>
                  <a:close/>
                  <a:moveTo>
                    <a:pt x="5532" y="1"/>
                  </a:moveTo>
                  <a:cubicBezTo>
                    <a:pt x="5532" y="1"/>
                    <a:pt x="230" y="43"/>
                    <a:pt x="153" y="60"/>
                  </a:cubicBezTo>
                  <a:cubicBezTo>
                    <a:pt x="136" y="69"/>
                    <a:pt x="77" y="281"/>
                    <a:pt x="1" y="612"/>
                  </a:cubicBezTo>
                  <a:cubicBezTo>
                    <a:pt x="723" y="429"/>
                    <a:pt x="1650" y="351"/>
                    <a:pt x="2613" y="351"/>
                  </a:cubicBezTo>
                  <a:cubicBezTo>
                    <a:pt x="3661" y="351"/>
                    <a:pt x="4752" y="444"/>
                    <a:pt x="5667" y="593"/>
                  </a:cubicBezTo>
                  <a:lnTo>
                    <a:pt x="5667" y="593"/>
                  </a:lnTo>
                  <a:lnTo>
                    <a:pt x="553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65"/>
            <p:cNvSpPr/>
            <p:nvPr/>
          </p:nvSpPr>
          <p:spPr>
            <a:xfrm>
              <a:off x="406866" y="877704"/>
              <a:ext cx="1489486" cy="279067"/>
            </a:xfrm>
            <a:custGeom>
              <a:avLst/>
              <a:gdLst/>
              <a:ahLst/>
              <a:cxnLst/>
              <a:rect l="l" t="t" r="r" b="b"/>
              <a:pathLst>
                <a:path w="6346" h="1189" extrusionOk="0">
                  <a:moveTo>
                    <a:pt x="3283" y="1"/>
                  </a:moveTo>
                  <a:cubicBezTo>
                    <a:pt x="1561" y="1"/>
                    <a:pt x="238" y="332"/>
                    <a:pt x="119" y="366"/>
                  </a:cubicBezTo>
                  <a:cubicBezTo>
                    <a:pt x="0" y="408"/>
                    <a:pt x="425" y="1188"/>
                    <a:pt x="425" y="1188"/>
                  </a:cubicBezTo>
                  <a:cubicBezTo>
                    <a:pt x="1104" y="1007"/>
                    <a:pt x="2122" y="926"/>
                    <a:pt x="3173" y="926"/>
                  </a:cubicBezTo>
                  <a:cubicBezTo>
                    <a:pt x="4182" y="926"/>
                    <a:pt x="5222" y="1000"/>
                    <a:pt x="6023" y="1129"/>
                  </a:cubicBezTo>
                  <a:cubicBezTo>
                    <a:pt x="6023" y="1129"/>
                    <a:pt x="6346" y="612"/>
                    <a:pt x="6219" y="527"/>
                  </a:cubicBezTo>
                  <a:cubicBezTo>
                    <a:pt x="6100" y="450"/>
                    <a:pt x="5005" y="1"/>
                    <a:pt x="32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65"/>
            <p:cNvSpPr/>
            <p:nvPr/>
          </p:nvSpPr>
          <p:spPr>
            <a:xfrm>
              <a:off x="452635" y="877704"/>
              <a:ext cx="1405928" cy="195511"/>
            </a:xfrm>
            <a:custGeom>
              <a:avLst/>
              <a:gdLst/>
              <a:ahLst/>
              <a:cxnLst/>
              <a:rect l="l" t="t" r="r" b="b"/>
              <a:pathLst>
                <a:path w="5990" h="833" extrusionOk="0">
                  <a:moveTo>
                    <a:pt x="3088" y="1"/>
                  </a:moveTo>
                  <a:cubicBezTo>
                    <a:pt x="1485" y="1"/>
                    <a:pt x="314" y="264"/>
                    <a:pt x="1" y="349"/>
                  </a:cubicBezTo>
                  <a:cubicBezTo>
                    <a:pt x="637" y="637"/>
                    <a:pt x="1841" y="832"/>
                    <a:pt x="3216" y="832"/>
                  </a:cubicBezTo>
                  <a:cubicBezTo>
                    <a:pt x="4318" y="832"/>
                    <a:pt x="5311" y="705"/>
                    <a:pt x="5990" y="510"/>
                  </a:cubicBezTo>
                  <a:cubicBezTo>
                    <a:pt x="5752" y="391"/>
                    <a:pt x="4692" y="1"/>
                    <a:pt x="30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3" name="Google Shape;2743;p65"/>
            <p:cNvSpPr/>
            <p:nvPr/>
          </p:nvSpPr>
          <p:spPr>
            <a:xfrm>
              <a:off x="1219199" y="2412948"/>
              <a:ext cx="87782" cy="268975"/>
            </a:xfrm>
            <a:custGeom>
              <a:avLst/>
              <a:gdLst/>
              <a:ahLst/>
              <a:cxnLst/>
              <a:rect l="l" t="t" r="r" b="b"/>
              <a:pathLst>
                <a:path w="374" h="1146" extrusionOk="0">
                  <a:moveTo>
                    <a:pt x="187" y="0"/>
                  </a:moveTo>
                  <a:cubicBezTo>
                    <a:pt x="85" y="0"/>
                    <a:pt x="9" y="509"/>
                    <a:pt x="1" y="1137"/>
                  </a:cubicBezTo>
                  <a:cubicBezTo>
                    <a:pt x="60" y="1095"/>
                    <a:pt x="111" y="1052"/>
                    <a:pt x="162" y="1018"/>
                  </a:cubicBezTo>
                  <a:cubicBezTo>
                    <a:pt x="162" y="1018"/>
                    <a:pt x="264" y="1112"/>
                    <a:pt x="374" y="1145"/>
                  </a:cubicBezTo>
                  <a:cubicBezTo>
                    <a:pt x="374" y="509"/>
                    <a:pt x="289" y="0"/>
                    <a:pt x="1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4" name="Google Shape;2744;p65"/>
            <p:cNvSpPr/>
            <p:nvPr/>
          </p:nvSpPr>
          <p:spPr>
            <a:xfrm>
              <a:off x="1573611" y="2444634"/>
              <a:ext cx="83792" cy="183541"/>
            </a:xfrm>
            <a:custGeom>
              <a:avLst/>
              <a:gdLst/>
              <a:ahLst/>
              <a:cxnLst/>
              <a:rect l="l" t="t" r="r" b="b"/>
              <a:pathLst>
                <a:path w="357" h="782" extrusionOk="0">
                  <a:moveTo>
                    <a:pt x="179" y="1"/>
                  </a:moveTo>
                  <a:cubicBezTo>
                    <a:pt x="102" y="1"/>
                    <a:pt x="34" y="315"/>
                    <a:pt x="1" y="747"/>
                  </a:cubicBezTo>
                  <a:cubicBezTo>
                    <a:pt x="119" y="688"/>
                    <a:pt x="204" y="620"/>
                    <a:pt x="204" y="620"/>
                  </a:cubicBezTo>
                  <a:cubicBezTo>
                    <a:pt x="204" y="620"/>
                    <a:pt x="264" y="714"/>
                    <a:pt x="357" y="781"/>
                  </a:cubicBezTo>
                  <a:cubicBezTo>
                    <a:pt x="331" y="332"/>
                    <a:pt x="255" y="1"/>
                    <a:pt x="17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5" name="Google Shape;2745;p65"/>
            <p:cNvSpPr/>
            <p:nvPr/>
          </p:nvSpPr>
          <p:spPr>
            <a:xfrm>
              <a:off x="815028" y="2452614"/>
              <a:ext cx="87782" cy="243157"/>
            </a:xfrm>
            <a:custGeom>
              <a:avLst/>
              <a:gdLst/>
              <a:ahLst/>
              <a:cxnLst/>
              <a:rect l="l" t="t" r="r" b="b"/>
              <a:pathLst>
                <a:path w="374" h="1036" extrusionOk="0">
                  <a:moveTo>
                    <a:pt x="187" y="1"/>
                  </a:moveTo>
                  <a:cubicBezTo>
                    <a:pt x="94" y="1"/>
                    <a:pt x="26" y="374"/>
                    <a:pt x="1" y="892"/>
                  </a:cubicBezTo>
                  <a:cubicBezTo>
                    <a:pt x="94" y="832"/>
                    <a:pt x="162" y="773"/>
                    <a:pt x="162" y="773"/>
                  </a:cubicBezTo>
                  <a:cubicBezTo>
                    <a:pt x="162" y="773"/>
                    <a:pt x="204" y="968"/>
                    <a:pt x="374" y="1036"/>
                  </a:cubicBezTo>
                  <a:cubicBezTo>
                    <a:pt x="357" y="450"/>
                    <a:pt x="280" y="1"/>
                    <a:pt x="18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6" name="Google Shape;2746;p65"/>
            <p:cNvSpPr/>
            <p:nvPr/>
          </p:nvSpPr>
          <p:spPr>
            <a:xfrm>
              <a:off x="460615" y="2480544"/>
              <a:ext cx="85905" cy="213349"/>
            </a:xfrm>
            <a:custGeom>
              <a:avLst/>
              <a:gdLst/>
              <a:ahLst/>
              <a:cxnLst/>
              <a:rect l="l" t="t" r="r" b="b"/>
              <a:pathLst>
                <a:path w="366" h="909" extrusionOk="0">
                  <a:moveTo>
                    <a:pt x="179" y="1"/>
                  </a:moveTo>
                  <a:cubicBezTo>
                    <a:pt x="94" y="1"/>
                    <a:pt x="26" y="365"/>
                    <a:pt x="1" y="857"/>
                  </a:cubicBezTo>
                  <a:cubicBezTo>
                    <a:pt x="68" y="824"/>
                    <a:pt x="128" y="773"/>
                    <a:pt x="128" y="773"/>
                  </a:cubicBezTo>
                  <a:cubicBezTo>
                    <a:pt x="128" y="773"/>
                    <a:pt x="179" y="900"/>
                    <a:pt x="365" y="908"/>
                  </a:cubicBezTo>
                  <a:cubicBezTo>
                    <a:pt x="340" y="391"/>
                    <a:pt x="272" y="1"/>
                    <a:pt x="17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7" name="Google Shape;2747;p65"/>
            <p:cNvSpPr/>
            <p:nvPr/>
          </p:nvSpPr>
          <p:spPr>
            <a:xfrm>
              <a:off x="633831" y="2568091"/>
              <a:ext cx="67832" cy="103975"/>
            </a:xfrm>
            <a:custGeom>
              <a:avLst/>
              <a:gdLst/>
              <a:ahLst/>
              <a:cxnLst/>
              <a:rect l="l" t="t" r="r" b="b"/>
              <a:pathLst>
                <a:path w="289" h="443" extrusionOk="0">
                  <a:moveTo>
                    <a:pt x="145" y="1"/>
                  </a:moveTo>
                  <a:cubicBezTo>
                    <a:pt x="85" y="1"/>
                    <a:pt x="34" y="179"/>
                    <a:pt x="1" y="442"/>
                  </a:cubicBezTo>
                  <a:cubicBezTo>
                    <a:pt x="85" y="408"/>
                    <a:pt x="145" y="366"/>
                    <a:pt x="145" y="366"/>
                  </a:cubicBezTo>
                  <a:cubicBezTo>
                    <a:pt x="145" y="366"/>
                    <a:pt x="204" y="400"/>
                    <a:pt x="289" y="425"/>
                  </a:cubicBezTo>
                  <a:cubicBezTo>
                    <a:pt x="255" y="171"/>
                    <a:pt x="204" y="1"/>
                    <a:pt x="1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8" name="Google Shape;2748;p65"/>
            <p:cNvSpPr/>
            <p:nvPr/>
          </p:nvSpPr>
          <p:spPr>
            <a:xfrm>
              <a:off x="1370587" y="2558234"/>
              <a:ext cx="63842" cy="91771"/>
            </a:xfrm>
            <a:custGeom>
              <a:avLst/>
              <a:gdLst/>
              <a:ahLst/>
              <a:cxnLst/>
              <a:rect l="l" t="t" r="r" b="b"/>
              <a:pathLst>
                <a:path w="272" h="391" extrusionOk="0">
                  <a:moveTo>
                    <a:pt x="144" y="0"/>
                  </a:moveTo>
                  <a:cubicBezTo>
                    <a:pt x="85" y="0"/>
                    <a:pt x="43" y="153"/>
                    <a:pt x="0" y="391"/>
                  </a:cubicBezTo>
                  <a:cubicBezTo>
                    <a:pt x="43" y="331"/>
                    <a:pt x="68" y="272"/>
                    <a:pt x="68" y="272"/>
                  </a:cubicBezTo>
                  <a:cubicBezTo>
                    <a:pt x="68" y="272"/>
                    <a:pt x="153" y="297"/>
                    <a:pt x="272" y="323"/>
                  </a:cubicBezTo>
                  <a:cubicBezTo>
                    <a:pt x="238" y="119"/>
                    <a:pt x="195" y="0"/>
                    <a:pt x="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9" name="Google Shape;2749;p65"/>
            <p:cNvSpPr/>
            <p:nvPr/>
          </p:nvSpPr>
          <p:spPr>
            <a:xfrm>
              <a:off x="1768655" y="2540396"/>
              <a:ext cx="61964" cy="97638"/>
            </a:xfrm>
            <a:custGeom>
              <a:avLst/>
              <a:gdLst/>
              <a:ahLst/>
              <a:cxnLst/>
              <a:rect l="l" t="t" r="r" b="b"/>
              <a:pathLst>
                <a:path w="264" h="416" extrusionOk="0">
                  <a:moveTo>
                    <a:pt x="128" y="0"/>
                  </a:moveTo>
                  <a:cubicBezTo>
                    <a:pt x="77" y="0"/>
                    <a:pt x="35" y="127"/>
                    <a:pt x="1" y="331"/>
                  </a:cubicBezTo>
                  <a:cubicBezTo>
                    <a:pt x="43" y="289"/>
                    <a:pt x="69" y="246"/>
                    <a:pt x="69" y="246"/>
                  </a:cubicBezTo>
                  <a:cubicBezTo>
                    <a:pt x="69" y="246"/>
                    <a:pt x="162" y="339"/>
                    <a:pt x="264" y="416"/>
                  </a:cubicBezTo>
                  <a:cubicBezTo>
                    <a:pt x="230" y="161"/>
                    <a:pt x="179" y="0"/>
                    <a:pt x="1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0" name="Google Shape;2750;p65"/>
            <p:cNvSpPr/>
            <p:nvPr/>
          </p:nvSpPr>
          <p:spPr>
            <a:xfrm>
              <a:off x="992234" y="2558234"/>
              <a:ext cx="69944" cy="115711"/>
            </a:xfrm>
            <a:custGeom>
              <a:avLst/>
              <a:gdLst/>
              <a:ahLst/>
              <a:cxnLst/>
              <a:rect l="l" t="t" r="r" b="b"/>
              <a:pathLst>
                <a:path w="298" h="493" extrusionOk="0">
                  <a:moveTo>
                    <a:pt x="145" y="0"/>
                  </a:moveTo>
                  <a:cubicBezTo>
                    <a:pt x="146" y="0"/>
                    <a:pt x="148" y="1"/>
                    <a:pt x="149" y="1"/>
                  </a:cubicBezTo>
                  <a:lnTo>
                    <a:pt x="149" y="1"/>
                  </a:lnTo>
                  <a:cubicBezTo>
                    <a:pt x="150" y="1"/>
                    <a:pt x="152" y="0"/>
                    <a:pt x="153" y="0"/>
                  </a:cubicBezTo>
                  <a:close/>
                  <a:moveTo>
                    <a:pt x="149" y="1"/>
                  </a:moveTo>
                  <a:cubicBezTo>
                    <a:pt x="83" y="9"/>
                    <a:pt x="34" y="202"/>
                    <a:pt x="0" y="493"/>
                  </a:cubicBezTo>
                  <a:cubicBezTo>
                    <a:pt x="60" y="459"/>
                    <a:pt x="119" y="425"/>
                    <a:pt x="162" y="408"/>
                  </a:cubicBezTo>
                  <a:cubicBezTo>
                    <a:pt x="166" y="407"/>
                    <a:pt x="171" y="406"/>
                    <a:pt x="176" y="406"/>
                  </a:cubicBezTo>
                  <a:cubicBezTo>
                    <a:pt x="209" y="406"/>
                    <a:pt x="253" y="430"/>
                    <a:pt x="297" y="467"/>
                  </a:cubicBezTo>
                  <a:cubicBezTo>
                    <a:pt x="264" y="185"/>
                    <a:pt x="215" y="8"/>
                    <a:pt x="1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51" name="Google Shape;2751;p65"/>
          <p:cNvGrpSpPr/>
          <p:nvPr/>
        </p:nvGrpSpPr>
        <p:grpSpPr>
          <a:xfrm>
            <a:off x="5132324" y="3297476"/>
            <a:ext cx="3903858" cy="1826856"/>
            <a:chOff x="-1294235" y="2130167"/>
            <a:chExt cx="859843" cy="402382"/>
          </a:xfrm>
        </p:grpSpPr>
        <p:sp>
          <p:nvSpPr>
            <p:cNvPr id="2752" name="Google Shape;2752;p65"/>
            <p:cNvSpPr/>
            <p:nvPr/>
          </p:nvSpPr>
          <p:spPr>
            <a:xfrm>
              <a:off x="-678565" y="2155913"/>
              <a:ext cx="43569" cy="20853"/>
            </a:xfrm>
            <a:custGeom>
              <a:avLst/>
              <a:gdLst/>
              <a:ahLst/>
              <a:cxnLst/>
              <a:rect l="l" t="t" r="r" b="b"/>
              <a:pathLst>
                <a:path w="374" h="179" extrusionOk="0">
                  <a:moveTo>
                    <a:pt x="0" y="0"/>
                  </a:moveTo>
                  <a:lnTo>
                    <a:pt x="0" y="178"/>
                  </a:lnTo>
                  <a:lnTo>
                    <a:pt x="374" y="178"/>
                  </a:lnTo>
                  <a:lnTo>
                    <a:pt x="3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3" name="Google Shape;2753;p65"/>
            <p:cNvSpPr/>
            <p:nvPr/>
          </p:nvSpPr>
          <p:spPr>
            <a:xfrm>
              <a:off x="-568945" y="2146943"/>
              <a:ext cx="77236" cy="39726"/>
            </a:xfrm>
            <a:custGeom>
              <a:avLst/>
              <a:gdLst/>
              <a:ahLst/>
              <a:cxnLst/>
              <a:rect l="l" t="t" r="r" b="b"/>
              <a:pathLst>
                <a:path w="663" h="341" extrusionOk="0">
                  <a:moveTo>
                    <a:pt x="663" y="1"/>
                  </a:moveTo>
                  <a:lnTo>
                    <a:pt x="1" y="35"/>
                  </a:lnTo>
                  <a:lnTo>
                    <a:pt x="9" y="340"/>
                  </a:lnTo>
                  <a:lnTo>
                    <a:pt x="663" y="315"/>
                  </a:lnTo>
                  <a:lnTo>
                    <a:pt x="66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4" name="Google Shape;2754;p65"/>
            <p:cNvSpPr/>
            <p:nvPr/>
          </p:nvSpPr>
          <p:spPr>
            <a:xfrm>
              <a:off x="-1294235" y="2185503"/>
              <a:ext cx="147366" cy="347046"/>
            </a:xfrm>
            <a:custGeom>
              <a:avLst/>
              <a:gdLst/>
              <a:ahLst/>
              <a:cxnLst/>
              <a:rect l="l" t="t" r="r" b="b"/>
              <a:pathLst>
                <a:path w="1265" h="2979" extrusionOk="0">
                  <a:moveTo>
                    <a:pt x="111" y="1"/>
                  </a:moveTo>
                  <a:lnTo>
                    <a:pt x="0" y="2978"/>
                  </a:lnTo>
                  <a:lnTo>
                    <a:pt x="1264" y="2978"/>
                  </a:lnTo>
                  <a:lnTo>
                    <a:pt x="1154" y="85"/>
                  </a:lnTo>
                  <a:lnTo>
                    <a:pt x="11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5" name="Google Shape;2755;p65"/>
            <p:cNvSpPr/>
            <p:nvPr/>
          </p:nvSpPr>
          <p:spPr>
            <a:xfrm>
              <a:off x="-693360" y="2130167"/>
              <a:ext cx="98904" cy="402382"/>
            </a:xfrm>
            <a:custGeom>
              <a:avLst/>
              <a:gdLst/>
              <a:ahLst/>
              <a:cxnLst/>
              <a:rect l="l" t="t" r="r" b="b"/>
              <a:pathLst>
                <a:path w="849" h="3454" extrusionOk="0">
                  <a:moveTo>
                    <a:pt x="0" y="1"/>
                  </a:moveTo>
                  <a:lnTo>
                    <a:pt x="26" y="3453"/>
                  </a:lnTo>
                  <a:lnTo>
                    <a:pt x="848" y="3453"/>
                  </a:lnTo>
                  <a:lnTo>
                    <a:pt x="67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6" name="Google Shape;2756;p65"/>
            <p:cNvSpPr/>
            <p:nvPr/>
          </p:nvSpPr>
          <p:spPr>
            <a:xfrm>
              <a:off x="-584671" y="2130167"/>
              <a:ext cx="150279" cy="402382"/>
            </a:xfrm>
            <a:custGeom>
              <a:avLst/>
              <a:gdLst/>
              <a:ahLst/>
              <a:cxnLst/>
              <a:rect l="l" t="t" r="r" b="b"/>
              <a:pathLst>
                <a:path w="1290" h="3454" extrusionOk="0">
                  <a:moveTo>
                    <a:pt x="0" y="1"/>
                  </a:moveTo>
                  <a:lnTo>
                    <a:pt x="51" y="3453"/>
                  </a:lnTo>
                  <a:lnTo>
                    <a:pt x="1290" y="3453"/>
                  </a:lnTo>
                  <a:lnTo>
                    <a:pt x="102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7" name="Google Shape;2757;p65"/>
            <p:cNvSpPr/>
            <p:nvPr/>
          </p:nvSpPr>
          <p:spPr>
            <a:xfrm>
              <a:off x="-834667" y="2163835"/>
              <a:ext cx="131523" cy="368715"/>
            </a:xfrm>
            <a:custGeom>
              <a:avLst/>
              <a:gdLst/>
              <a:ahLst/>
              <a:cxnLst/>
              <a:rect l="l" t="t" r="r" b="b"/>
              <a:pathLst>
                <a:path w="1129" h="3165" extrusionOk="0">
                  <a:moveTo>
                    <a:pt x="0" y="0"/>
                  </a:moveTo>
                  <a:lnTo>
                    <a:pt x="34" y="3164"/>
                  </a:lnTo>
                  <a:lnTo>
                    <a:pt x="1128" y="3164"/>
                  </a:lnTo>
                  <a:lnTo>
                    <a:pt x="1009" y="42"/>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8" name="Google Shape;2758;p65"/>
            <p:cNvSpPr/>
            <p:nvPr/>
          </p:nvSpPr>
          <p:spPr>
            <a:xfrm>
              <a:off x="-915747" y="2158825"/>
              <a:ext cx="65354" cy="373724"/>
            </a:xfrm>
            <a:custGeom>
              <a:avLst/>
              <a:gdLst/>
              <a:ahLst/>
              <a:cxnLst/>
              <a:rect l="l" t="t" r="r" b="b"/>
              <a:pathLst>
                <a:path w="561" h="3208" extrusionOk="0">
                  <a:moveTo>
                    <a:pt x="0" y="1"/>
                  </a:moveTo>
                  <a:lnTo>
                    <a:pt x="26" y="3207"/>
                  </a:lnTo>
                  <a:lnTo>
                    <a:pt x="560" y="3207"/>
                  </a:lnTo>
                  <a:lnTo>
                    <a:pt x="44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9" name="Google Shape;2759;p65"/>
            <p:cNvSpPr/>
            <p:nvPr/>
          </p:nvSpPr>
          <p:spPr>
            <a:xfrm>
              <a:off x="-1146987" y="2279400"/>
              <a:ext cx="123601" cy="253149"/>
            </a:xfrm>
            <a:custGeom>
              <a:avLst/>
              <a:gdLst/>
              <a:ahLst/>
              <a:cxnLst/>
              <a:rect l="l" t="t" r="r" b="b"/>
              <a:pathLst>
                <a:path w="1061" h="2173" extrusionOk="0">
                  <a:moveTo>
                    <a:pt x="0" y="1"/>
                  </a:moveTo>
                  <a:lnTo>
                    <a:pt x="111" y="2172"/>
                  </a:lnTo>
                  <a:lnTo>
                    <a:pt x="1061" y="2172"/>
                  </a:lnTo>
                  <a:lnTo>
                    <a:pt x="101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0" name="Google Shape;2760;p65"/>
            <p:cNvSpPr/>
            <p:nvPr/>
          </p:nvSpPr>
          <p:spPr>
            <a:xfrm>
              <a:off x="-1007660" y="2188532"/>
              <a:ext cx="86090" cy="344017"/>
            </a:xfrm>
            <a:custGeom>
              <a:avLst/>
              <a:gdLst/>
              <a:ahLst/>
              <a:cxnLst/>
              <a:rect l="l" t="t" r="r" b="b"/>
              <a:pathLst>
                <a:path w="739" h="2953" extrusionOk="0">
                  <a:moveTo>
                    <a:pt x="0" y="0"/>
                  </a:moveTo>
                  <a:lnTo>
                    <a:pt x="26" y="2952"/>
                  </a:lnTo>
                  <a:lnTo>
                    <a:pt x="739" y="2952"/>
                  </a:lnTo>
                  <a:lnTo>
                    <a:pt x="662" y="43"/>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1" name="Google Shape;2761;p65"/>
            <p:cNvSpPr/>
            <p:nvPr/>
          </p:nvSpPr>
          <p:spPr>
            <a:xfrm>
              <a:off x="-671692" y="2496784"/>
              <a:ext cx="60461" cy="22834"/>
            </a:xfrm>
            <a:custGeom>
              <a:avLst/>
              <a:gdLst/>
              <a:ahLst/>
              <a:cxnLst/>
              <a:rect l="l" t="t" r="r" b="b"/>
              <a:pathLst>
                <a:path w="519" h="196" extrusionOk="0">
                  <a:moveTo>
                    <a:pt x="1" y="1"/>
                  </a:moveTo>
                  <a:lnTo>
                    <a:pt x="1" y="196"/>
                  </a:lnTo>
                  <a:lnTo>
                    <a:pt x="518" y="196"/>
                  </a:lnTo>
                  <a:lnTo>
                    <a:pt x="5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2" name="Google Shape;2762;p65"/>
            <p:cNvSpPr/>
            <p:nvPr/>
          </p:nvSpPr>
          <p:spPr>
            <a:xfrm>
              <a:off x="-672624" y="2457291"/>
              <a:ext cx="60344" cy="23882"/>
            </a:xfrm>
            <a:custGeom>
              <a:avLst/>
              <a:gdLst/>
              <a:ahLst/>
              <a:cxnLst/>
              <a:rect l="l" t="t" r="r" b="b"/>
              <a:pathLst>
                <a:path w="518" h="205" extrusionOk="0">
                  <a:moveTo>
                    <a:pt x="0" y="0"/>
                  </a:moveTo>
                  <a:lnTo>
                    <a:pt x="0" y="204"/>
                  </a:lnTo>
                  <a:lnTo>
                    <a:pt x="518" y="204"/>
                  </a:lnTo>
                  <a:lnTo>
                    <a:pt x="5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3" name="Google Shape;2763;p65"/>
            <p:cNvSpPr/>
            <p:nvPr/>
          </p:nvSpPr>
          <p:spPr>
            <a:xfrm>
              <a:off x="-801117" y="2484901"/>
              <a:ext cx="67334" cy="30755"/>
            </a:xfrm>
            <a:custGeom>
              <a:avLst/>
              <a:gdLst/>
              <a:ahLst/>
              <a:cxnLst/>
              <a:rect l="l" t="t" r="r" b="b"/>
              <a:pathLst>
                <a:path w="578" h="264" extrusionOk="0">
                  <a:moveTo>
                    <a:pt x="0" y="1"/>
                  </a:moveTo>
                  <a:lnTo>
                    <a:pt x="9" y="264"/>
                  </a:lnTo>
                  <a:lnTo>
                    <a:pt x="577" y="264"/>
                  </a:lnTo>
                  <a:lnTo>
                    <a:pt x="5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4" name="Google Shape;2764;p65"/>
            <p:cNvSpPr/>
            <p:nvPr/>
          </p:nvSpPr>
          <p:spPr>
            <a:xfrm>
              <a:off x="-904913" y="2501793"/>
              <a:ext cx="40657" cy="17824"/>
            </a:xfrm>
            <a:custGeom>
              <a:avLst/>
              <a:gdLst/>
              <a:ahLst/>
              <a:cxnLst/>
              <a:rect l="l" t="t" r="r" b="b"/>
              <a:pathLst>
                <a:path w="349" h="153" extrusionOk="0">
                  <a:moveTo>
                    <a:pt x="1" y="0"/>
                  </a:moveTo>
                  <a:lnTo>
                    <a:pt x="1" y="153"/>
                  </a:lnTo>
                  <a:lnTo>
                    <a:pt x="349" y="153"/>
                  </a:lnTo>
                  <a:lnTo>
                    <a:pt x="34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5" name="Google Shape;2765;p65"/>
            <p:cNvSpPr/>
            <p:nvPr/>
          </p:nvSpPr>
          <p:spPr>
            <a:xfrm>
              <a:off x="-991817" y="2475115"/>
              <a:ext cx="47530" cy="42522"/>
            </a:xfrm>
            <a:custGeom>
              <a:avLst/>
              <a:gdLst/>
              <a:ahLst/>
              <a:cxnLst/>
              <a:rect l="l" t="t" r="r" b="b"/>
              <a:pathLst>
                <a:path w="408" h="365" extrusionOk="0">
                  <a:moveTo>
                    <a:pt x="0" y="0"/>
                  </a:moveTo>
                  <a:lnTo>
                    <a:pt x="9" y="365"/>
                  </a:lnTo>
                  <a:lnTo>
                    <a:pt x="407" y="365"/>
                  </a:lnTo>
                  <a:lnTo>
                    <a:pt x="39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6" name="Google Shape;2766;p65"/>
            <p:cNvSpPr/>
            <p:nvPr/>
          </p:nvSpPr>
          <p:spPr>
            <a:xfrm>
              <a:off x="-1256724" y="2204259"/>
              <a:ext cx="57432" cy="38677"/>
            </a:xfrm>
            <a:custGeom>
              <a:avLst/>
              <a:gdLst/>
              <a:ahLst/>
              <a:cxnLst/>
              <a:rect l="l" t="t" r="r" b="b"/>
              <a:pathLst>
                <a:path w="493" h="332" extrusionOk="0">
                  <a:moveTo>
                    <a:pt x="1" y="1"/>
                  </a:moveTo>
                  <a:lnTo>
                    <a:pt x="1" y="306"/>
                  </a:lnTo>
                  <a:lnTo>
                    <a:pt x="493" y="332"/>
                  </a:lnTo>
                  <a:lnTo>
                    <a:pt x="484" y="26"/>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7" name="Google Shape;2767;p65"/>
            <p:cNvSpPr/>
            <p:nvPr/>
          </p:nvSpPr>
          <p:spPr>
            <a:xfrm>
              <a:off x="-565916" y="2481989"/>
              <a:ext cx="111719" cy="38677"/>
            </a:xfrm>
            <a:custGeom>
              <a:avLst/>
              <a:gdLst/>
              <a:ahLst/>
              <a:cxnLst/>
              <a:rect l="l" t="t" r="r" b="b"/>
              <a:pathLst>
                <a:path w="959" h="332" extrusionOk="0">
                  <a:moveTo>
                    <a:pt x="0" y="1"/>
                  </a:moveTo>
                  <a:lnTo>
                    <a:pt x="9" y="314"/>
                  </a:lnTo>
                  <a:lnTo>
                    <a:pt x="959" y="331"/>
                  </a:lnTo>
                  <a:lnTo>
                    <a:pt x="942" y="26"/>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8" name="Google Shape;2768;p65"/>
            <p:cNvSpPr/>
            <p:nvPr/>
          </p:nvSpPr>
          <p:spPr>
            <a:xfrm>
              <a:off x="-1126251" y="2494803"/>
              <a:ext cx="85158" cy="22834"/>
            </a:xfrm>
            <a:custGeom>
              <a:avLst/>
              <a:gdLst/>
              <a:ahLst/>
              <a:cxnLst/>
              <a:rect l="l" t="t" r="r" b="b"/>
              <a:pathLst>
                <a:path w="731" h="196" extrusionOk="0">
                  <a:moveTo>
                    <a:pt x="1" y="1"/>
                  </a:moveTo>
                  <a:lnTo>
                    <a:pt x="9" y="196"/>
                  </a:lnTo>
                  <a:lnTo>
                    <a:pt x="730" y="196"/>
                  </a:lnTo>
                  <a:lnTo>
                    <a:pt x="72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69" name="Google Shape;2769;p65"/>
          <p:cNvGrpSpPr/>
          <p:nvPr/>
        </p:nvGrpSpPr>
        <p:grpSpPr>
          <a:xfrm>
            <a:off x="1075975" y="3503269"/>
            <a:ext cx="3968311" cy="1621089"/>
            <a:chOff x="-2184318" y="2154918"/>
            <a:chExt cx="863803" cy="352871"/>
          </a:xfrm>
        </p:grpSpPr>
        <p:sp>
          <p:nvSpPr>
            <p:cNvPr id="2770" name="Google Shape;2770;p65"/>
            <p:cNvSpPr/>
            <p:nvPr/>
          </p:nvSpPr>
          <p:spPr>
            <a:xfrm>
              <a:off x="-2184318" y="2154918"/>
              <a:ext cx="150279" cy="352871"/>
            </a:xfrm>
            <a:custGeom>
              <a:avLst/>
              <a:gdLst/>
              <a:ahLst/>
              <a:cxnLst/>
              <a:rect l="l" t="t" r="r" b="b"/>
              <a:pathLst>
                <a:path w="1290" h="3029" extrusionOk="0">
                  <a:moveTo>
                    <a:pt x="0" y="0"/>
                  </a:moveTo>
                  <a:lnTo>
                    <a:pt x="51" y="3028"/>
                  </a:lnTo>
                  <a:lnTo>
                    <a:pt x="1289" y="3028"/>
                  </a:lnTo>
                  <a:lnTo>
                    <a:pt x="102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1" name="Google Shape;2771;p65"/>
            <p:cNvSpPr/>
            <p:nvPr/>
          </p:nvSpPr>
          <p:spPr>
            <a:xfrm>
              <a:off x="-1419535" y="2154918"/>
              <a:ext cx="99021" cy="352871"/>
            </a:xfrm>
            <a:custGeom>
              <a:avLst/>
              <a:gdLst/>
              <a:ahLst/>
              <a:cxnLst/>
              <a:rect l="l" t="t" r="r" b="b"/>
              <a:pathLst>
                <a:path w="850" h="3029" extrusionOk="0">
                  <a:moveTo>
                    <a:pt x="1" y="0"/>
                  </a:moveTo>
                  <a:lnTo>
                    <a:pt x="35" y="3028"/>
                  </a:lnTo>
                  <a:lnTo>
                    <a:pt x="849" y="3028"/>
                  </a:lnTo>
                  <a:lnTo>
                    <a:pt x="6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2" name="Google Shape;2772;p65"/>
            <p:cNvSpPr/>
            <p:nvPr/>
          </p:nvSpPr>
          <p:spPr>
            <a:xfrm>
              <a:off x="-2018314" y="2154918"/>
              <a:ext cx="131523" cy="352871"/>
            </a:xfrm>
            <a:custGeom>
              <a:avLst/>
              <a:gdLst/>
              <a:ahLst/>
              <a:cxnLst/>
              <a:rect l="l" t="t" r="r" b="b"/>
              <a:pathLst>
                <a:path w="1129" h="3029" extrusionOk="0">
                  <a:moveTo>
                    <a:pt x="34" y="0"/>
                  </a:moveTo>
                  <a:lnTo>
                    <a:pt x="0" y="3028"/>
                  </a:lnTo>
                  <a:lnTo>
                    <a:pt x="1018" y="3028"/>
                  </a:lnTo>
                  <a:lnTo>
                    <a:pt x="11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3" name="Google Shape;2773;p65"/>
            <p:cNvSpPr/>
            <p:nvPr/>
          </p:nvSpPr>
          <p:spPr>
            <a:xfrm>
              <a:off x="-1662542" y="2252660"/>
              <a:ext cx="94943" cy="255130"/>
            </a:xfrm>
            <a:custGeom>
              <a:avLst/>
              <a:gdLst/>
              <a:ahLst/>
              <a:cxnLst/>
              <a:rect l="l" t="t" r="r" b="b"/>
              <a:pathLst>
                <a:path w="815" h="2190" extrusionOk="0">
                  <a:moveTo>
                    <a:pt x="42" y="1"/>
                  </a:moveTo>
                  <a:lnTo>
                    <a:pt x="0" y="2189"/>
                  </a:lnTo>
                  <a:lnTo>
                    <a:pt x="814" y="2189"/>
                  </a:lnTo>
                  <a:lnTo>
                    <a:pt x="77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4" name="Google Shape;2774;p65"/>
            <p:cNvSpPr/>
            <p:nvPr/>
          </p:nvSpPr>
          <p:spPr>
            <a:xfrm>
              <a:off x="-1753523" y="2154918"/>
              <a:ext cx="77236" cy="352871"/>
            </a:xfrm>
            <a:custGeom>
              <a:avLst/>
              <a:gdLst/>
              <a:ahLst/>
              <a:cxnLst/>
              <a:rect l="l" t="t" r="r" b="b"/>
              <a:pathLst>
                <a:path w="663" h="3029" extrusionOk="0">
                  <a:moveTo>
                    <a:pt x="1" y="0"/>
                  </a:moveTo>
                  <a:lnTo>
                    <a:pt x="68" y="3028"/>
                  </a:lnTo>
                  <a:lnTo>
                    <a:pt x="662" y="3028"/>
                  </a:lnTo>
                  <a:lnTo>
                    <a:pt x="6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5" name="Google Shape;2775;p65"/>
            <p:cNvSpPr/>
            <p:nvPr/>
          </p:nvSpPr>
          <p:spPr>
            <a:xfrm>
              <a:off x="-1886909" y="2189402"/>
              <a:ext cx="127562" cy="318388"/>
            </a:xfrm>
            <a:custGeom>
              <a:avLst/>
              <a:gdLst/>
              <a:ahLst/>
              <a:cxnLst/>
              <a:rect l="l" t="t" r="r" b="b"/>
              <a:pathLst>
                <a:path w="1095" h="2733" extrusionOk="0">
                  <a:moveTo>
                    <a:pt x="94" y="1"/>
                  </a:moveTo>
                  <a:lnTo>
                    <a:pt x="0" y="2732"/>
                  </a:lnTo>
                  <a:lnTo>
                    <a:pt x="1095" y="2732"/>
                  </a:lnTo>
                  <a:lnTo>
                    <a:pt x="993" y="77"/>
                  </a:lnTo>
                  <a:lnTo>
                    <a:pt x="9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6" name="Google Shape;2776;p65"/>
            <p:cNvSpPr/>
            <p:nvPr/>
          </p:nvSpPr>
          <p:spPr>
            <a:xfrm>
              <a:off x="-1560842" y="2183577"/>
              <a:ext cx="131639" cy="324213"/>
            </a:xfrm>
            <a:custGeom>
              <a:avLst/>
              <a:gdLst/>
              <a:ahLst/>
              <a:cxnLst/>
              <a:rect l="l" t="t" r="r" b="b"/>
              <a:pathLst>
                <a:path w="1130" h="2783" extrusionOk="0">
                  <a:moveTo>
                    <a:pt x="1" y="0"/>
                  </a:moveTo>
                  <a:lnTo>
                    <a:pt x="35" y="2782"/>
                  </a:lnTo>
                  <a:lnTo>
                    <a:pt x="1129" y="2782"/>
                  </a:lnTo>
                  <a:lnTo>
                    <a:pt x="1010" y="42"/>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7" name="Google Shape;2777;p65"/>
            <p:cNvSpPr/>
            <p:nvPr/>
          </p:nvSpPr>
          <p:spPr>
            <a:xfrm>
              <a:off x="-2000607" y="2469111"/>
              <a:ext cx="78168" cy="23882"/>
            </a:xfrm>
            <a:custGeom>
              <a:avLst/>
              <a:gdLst/>
              <a:ahLst/>
              <a:cxnLst/>
              <a:rect l="l" t="t" r="r" b="b"/>
              <a:pathLst>
                <a:path w="671" h="205" extrusionOk="0">
                  <a:moveTo>
                    <a:pt x="1" y="1"/>
                  </a:moveTo>
                  <a:lnTo>
                    <a:pt x="1" y="204"/>
                  </a:lnTo>
                  <a:lnTo>
                    <a:pt x="663" y="204"/>
                  </a:lnTo>
                  <a:lnTo>
                    <a:pt x="67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8" name="Google Shape;2778;p65"/>
            <p:cNvSpPr/>
            <p:nvPr/>
          </p:nvSpPr>
          <p:spPr>
            <a:xfrm>
              <a:off x="-1999558" y="2429619"/>
              <a:ext cx="78168" cy="23765"/>
            </a:xfrm>
            <a:custGeom>
              <a:avLst/>
              <a:gdLst/>
              <a:ahLst/>
              <a:cxnLst/>
              <a:rect l="l" t="t" r="r" b="b"/>
              <a:pathLst>
                <a:path w="671" h="204" extrusionOk="0">
                  <a:moveTo>
                    <a:pt x="9" y="0"/>
                  </a:moveTo>
                  <a:lnTo>
                    <a:pt x="0" y="204"/>
                  </a:lnTo>
                  <a:lnTo>
                    <a:pt x="670" y="204"/>
                  </a:lnTo>
                  <a:lnTo>
                    <a:pt x="67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9" name="Google Shape;2779;p65"/>
            <p:cNvSpPr/>
            <p:nvPr/>
          </p:nvSpPr>
          <p:spPr>
            <a:xfrm>
              <a:off x="-1862212" y="2459209"/>
              <a:ext cx="76188" cy="30755"/>
            </a:xfrm>
            <a:custGeom>
              <a:avLst/>
              <a:gdLst/>
              <a:ahLst/>
              <a:cxnLst/>
              <a:rect l="l" t="t" r="r" b="b"/>
              <a:pathLst>
                <a:path w="654" h="264" extrusionOk="0">
                  <a:moveTo>
                    <a:pt x="9" y="1"/>
                  </a:moveTo>
                  <a:lnTo>
                    <a:pt x="0" y="264"/>
                  </a:lnTo>
                  <a:lnTo>
                    <a:pt x="645" y="264"/>
                  </a:lnTo>
                  <a:lnTo>
                    <a:pt x="65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0" name="Google Shape;2780;p65"/>
            <p:cNvSpPr/>
            <p:nvPr/>
          </p:nvSpPr>
          <p:spPr>
            <a:xfrm>
              <a:off x="-2006548" y="2169713"/>
              <a:ext cx="87138" cy="20853"/>
            </a:xfrm>
            <a:custGeom>
              <a:avLst/>
              <a:gdLst/>
              <a:ahLst/>
              <a:cxnLst/>
              <a:rect l="l" t="t" r="r" b="b"/>
              <a:pathLst>
                <a:path w="748" h="179" extrusionOk="0">
                  <a:moveTo>
                    <a:pt x="1" y="0"/>
                  </a:moveTo>
                  <a:lnTo>
                    <a:pt x="1" y="178"/>
                  </a:lnTo>
                  <a:lnTo>
                    <a:pt x="747" y="178"/>
                  </a:lnTo>
                  <a:lnTo>
                    <a:pt x="74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1" name="Google Shape;2781;p65"/>
            <p:cNvSpPr/>
            <p:nvPr/>
          </p:nvSpPr>
          <p:spPr>
            <a:xfrm>
              <a:off x="-1644834" y="2473072"/>
              <a:ext cx="58480" cy="18873"/>
            </a:xfrm>
            <a:custGeom>
              <a:avLst/>
              <a:gdLst/>
              <a:ahLst/>
              <a:cxnLst/>
              <a:rect l="l" t="t" r="r" b="b"/>
              <a:pathLst>
                <a:path w="502" h="162" extrusionOk="0">
                  <a:moveTo>
                    <a:pt x="9" y="1"/>
                  </a:moveTo>
                  <a:lnTo>
                    <a:pt x="1" y="162"/>
                  </a:lnTo>
                  <a:lnTo>
                    <a:pt x="493" y="162"/>
                  </a:lnTo>
                  <a:lnTo>
                    <a:pt x="50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2" name="Google Shape;2782;p65"/>
            <p:cNvSpPr/>
            <p:nvPr/>
          </p:nvSpPr>
          <p:spPr>
            <a:xfrm>
              <a:off x="-1732787" y="2452336"/>
              <a:ext cx="46598" cy="44619"/>
            </a:xfrm>
            <a:custGeom>
              <a:avLst/>
              <a:gdLst/>
              <a:ahLst/>
              <a:cxnLst/>
              <a:rect l="l" t="t" r="r" b="b"/>
              <a:pathLst>
                <a:path w="400" h="383" extrusionOk="0">
                  <a:moveTo>
                    <a:pt x="399" y="0"/>
                  </a:moveTo>
                  <a:lnTo>
                    <a:pt x="1" y="17"/>
                  </a:lnTo>
                  <a:lnTo>
                    <a:pt x="1" y="382"/>
                  </a:lnTo>
                  <a:lnTo>
                    <a:pt x="399" y="365"/>
                  </a:lnTo>
                  <a:lnTo>
                    <a:pt x="39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3" name="Google Shape;2783;p65"/>
            <p:cNvSpPr/>
            <p:nvPr/>
          </p:nvSpPr>
          <p:spPr>
            <a:xfrm>
              <a:off x="-1533117" y="2202333"/>
              <a:ext cx="68266" cy="36697"/>
            </a:xfrm>
            <a:custGeom>
              <a:avLst/>
              <a:gdLst/>
              <a:ahLst/>
              <a:cxnLst/>
              <a:rect l="l" t="t" r="r" b="b"/>
              <a:pathLst>
                <a:path w="586" h="315" extrusionOk="0">
                  <a:moveTo>
                    <a:pt x="9" y="0"/>
                  </a:moveTo>
                  <a:lnTo>
                    <a:pt x="0" y="314"/>
                  </a:lnTo>
                  <a:lnTo>
                    <a:pt x="586" y="314"/>
                  </a:lnTo>
                  <a:lnTo>
                    <a:pt x="58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4" name="Google Shape;2784;p65"/>
            <p:cNvSpPr/>
            <p:nvPr/>
          </p:nvSpPr>
          <p:spPr>
            <a:xfrm>
              <a:off x="-1412546" y="2173674"/>
              <a:ext cx="55452" cy="38677"/>
            </a:xfrm>
            <a:custGeom>
              <a:avLst/>
              <a:gdLst/>
              <a:ahLst/>
              <a:cxnLst/>
              <a:rect l="l" t="t" r="r" b="b"/>
              <a:pathLst>
                <a:path w="476" h="332" extrusionOk="0">
                  <a:moveTo>
                    <a:pt x="9" y="0"/>
                  </a:moveTo>
                  <a:lnTo>
                    <a:pt x="0" y="306"/>
                  </a:lnTo>
                  <a:lnTo>
                    <a:pt x="467" y="331"/>
                  </a:lnTo>
                  <a:lnTo>
                    <a:pt x="475" y="17"/>
                  </a:lnTo>
                  <a:lnTo>
                    <a:pt x="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5" name="Google Shape;2785;p65"/>
            <p:cNvSpPr/>
            <p:nvPr/>
          </p:nvSpPr>
          <p:spPr>
            <a:xfrm>
              <a:off x="-2153796" y="2449307"/>
              <a:ext cx="68383" cy="38677"/>
            </a:xfrm>
            <a:custGeom>
              <a:avLst/>
              <a:gdLst/>
              <a:ahLst/>
              <a:cxnLst/>
              <a:rect l="l" t="t" r="r" b="b"/>
              <a:pathLst>
                <a:path w="587" h="332" extrusionOk="0">
                  <a:moveTo>
                    <a:pt x="586" y="1"/>
                  </a:moveTo>
                  <a:lnTo>
                    <a:pt x="9" y="26"/>
                  </a:lnTo>
                  <a:lnTo>
                    <a:pt x="1" y="332"/>
                  </a:lnTo>
                  <a:lnTo>
                    <a:pt x="578" y="306"/>
                  </a:lnTo>
                  <a:lnTo>
                    <a:pt x="5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6" name="Google Shape;2786;p65"/>
            <p:cNvSpPr/>
            <p:nvPr/>
          </p:nvSpPr>
          <p:spPr>
            <a:xfrm>
              <a:off x="-2172552" y="2174606"/>
              <a:ext cx="87138" cy="37745"/>
            </a:xfrm>
            <a:custGeom>
              <a:avLst/>
              <a:gdLst/>
              <a:ahLst/>
              <a:cxnLst/>
              <a:rect l="l" t="t" r="r" b="b"/>
              <a:pathLst>
                <a:path w="748" h="324" extrusionOk="0">
                  <a:moveTo>
                    <a:pt x="747" y="1"/>
                  </a:moveTo>
                  <a:lnTo>
                    <a:pt x="9" y="18"/>
                  </a:lnTo>
                  <a:lnTo>
                    <a:pt x="1" y="323"/>
                  </a:lnTo>
                  <a:lnTo>
                    <a:pt x="739" y="315"/>
                  </a:lnTo>
                  <a:lnTo>
                    <a:pt x="7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7" name="Google Shape;2787;p65"/>
            <p:cNvSpPr/>
            <p:nvPr/>
          </p:nvSpPr>
          <p:spPr>
            <a:xfrm>
              <a:off x="-1542087" y="2466199"/>
              <a:ext cx="90051" cy="27726"/>
            </a:xfrm>
            <a:custGeom>
              <a:avLst/>
              <a:gdLst/>
              <a:ahLst/>
              <a:cxnLst/>
              <a:rect l="l" t="t" r="r" b="b"/>
              <a:pathLst>
                <a:path w="773" h="238" extrusionOk="0">
                  <a:moveTo>
                    <a:pt x="1" y="0"/>
                  </a:moveTo>
                  <a:lnTo>
                    <a:pt x="18" y="238"/>
                  </a:lnTo>
                  <a:lnTo>
                    <a:pt x="773" y="238"/>
                  </a:lnTo>
                  <a:lnTo>
                    <a:pt x="76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8" name="Google Shape;2788;p65"/>
            <p:cNvSpPr/>
            <p:nvPr/>
          </p:nvSpPr>
          <p:spPr>
            <a:xfrm>
              <a:off x="-1407653" y="2425658"/>
              <a:ext cx="68266" cy="73277"/>
            </a:xfrm>
            <a:custGeom>
              <a:avLst/>
              <a:gdLst/>
              <a:ahLst/>
              <a:cxnLst/>
              <a:rect l="l" t="t" r="r" b="b"/>
              <a:pathLst>
                <a:path w="586" h="629" extrusionOk="0">
                  <a:moveTo>
                    <a:pt x="1" y="0"/>
                  </a:moveTo>
                  <a:lnTo>
                    <a:pt x="9" y="628"/>
                  </a:lnTo>
                  <a:lnTo>
                    <a:pt x="586" y="628"/>
                  </a:lnTo>
                  <a:lnTo>
                    <a:pt x="5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 name="Group 91"/>
          <p:cNvGrpSpPr/>
          <p:nvPr/>
        </p:nvGrpSpPr>
        <p:grpSpPr>
          <a:xfrm>
            <a:off x="2540108" y="1028181"/>
            <a:ext cx="5823593" cy="1733742"/>
            <a:chOff x="401290" y="2228155"/>
            <a:chExt cx="4955364" cy="1964002"/>
          </a:xfrm>
        </p:grpSpPr>
        <p:sp>
          <p:nvSpPr>
            <p:cNvPr id="93" name="Google Shape;660;p30"/>
            <p:cNvSpPr/>
            <p:nvPr/>
          </p:nvSpPr>
          <p:spPr>
            <a:xfrm>
              <a:off x="401290" y="2228155"/>
              <a:ext cx="4925742" cy="1921417"/>
            </a:xfrm>
            <a:prstGeom prst="round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661;p30"/>
            <p:cNvSpPr/>
            <p:nvPr/>
          </p:nvSpPr>
          <p:spPr>
            <a:xfrm>
              <a:off x="430912" y="2259283"/>
              <a:ext cx="4925742" cy="1921417"/>
            </a:xfrm>
            <a:prstGeom prst="roundRect">
              <a:avLst/>
            </a:prstGeom>
            <a:no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TextBox 94"/>
            <p:cNvSpPr txBox="1"/>
            <p:nvPr/>
          </p:nvSpPr>
          <p:spPr>
            <a:xfrm>
              <a:off x="694752" y="2507080"/>
              <a:ext cx="4363076" cy="168507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1" i="0" u="none" strike="noStrike" kern="0" cap="none" spc="0" normalizeH="0" baseline="0" noProof="0">
                  <a:ln>
                    <a:noFill/>
                  </a:ln>
                  <a:solidFill>
                    <a:srgbClr val="000000"/>
                  </a:solidFill>
                  <a:effectLst/>
                  <a:uLnTx/>
                  <a:uFillTx/>
                  <a:latin typeface="Arial"/>
                  <a:cs typeface="Arial"/>
                  <a:sym typeface="Arial"/>
                </a:rPr>
                <a:t>Trò chơi kết thúc, mời cả lớp cùng chuyển sang nội dung tiếp theo!</a:t>
              </a:r>
            </a:p>
          </p:txBody>
        </p:sp>
      </p:grpSp>
    </p:spTree>
    <p:extLst>
      <p:ext uri="{BB962C8B-B14F-4D97-AF65-F5344CB8AC3E}">
        <p14:creationId xmlns:p14="http://schemas.microsoft.com/office/powerpoint/2010/main" val="1293701839"/>
      </p:ext>
    </p:extLst>
  </p:cSld>
  <p:clrMapOvr>
    <a:masterClrMapping/>
  </p:clrMapOvr>
  <p:transition spd="med">
    <p:split orient="ver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809"/>
        <p:cNvGrpSpPr/>
        <p:nvPr/>
      </p:nvGrpSpPr>
      <p:grpSpPr>
        <a:xfrm>
          <a:off x="0" y="0"/>
          <a:ext cx="0" cy="0"/>
          <a:chOff x="0" y="0"/>
          <a:chExt cx="0" cy="0"/>
        </a:xfrm>
      </p:grpSpPr>
      <p:sp>
        <p:nvSpPr>
          <p:cNvPr id="19" name="Rectangle 18"/>
          <p:cNvSpPr/>
          <p:nvPr/>
        </p:nvSpPr>
        <p:spPr>
          <a:xfrm>
            <a:off x="623760" y="856433"/>
            <a:ext cx="8146528" cy="461665"/>
          </a:xfrm>
          <a:prstGeom prst="rect">
            <a:avLst/>
          </a:prstGeom>
        </p:spPr>
        <p:txBody>
          <a:bodyPr wrap="square">
            <a:spAutoFit/>
          </a:bodyPr>
          <a:lstStyle/>
          <a:p>
            <a:pPr algn="just">
              <a:lnSpc>
                <a:spcPct val="150000"/>
              </a:lnSpc>
              <a:spcBef>
                <a:spcPts val="300"/>
              </a:spcBef>
              <a:spcAft>
                <a:spcPts val="300"/>
              </a:spcAft>
            </a:pPr>
            <a:r>
              <a:rPr lang="en-US" sz="1600" b="1">
                <a:latin typeface="+mj-lt"/>
                <a:ea typeface="Arial" panose="020B0604020202020204" pitchFamily="34" charset="0"/>
                <a:cs typeface="Times New Roman" panose="02020603050405020304" pitchFamily="18" charset="0"/>
              </a:rPr>
              <a:t>Câu 1: </a:t>
            </a:r>
            <a:r>
              <a:rPr lang="en-US" sz="1600">
                <a:latin typeface="+mj-lt"/>
                <a:ea typeface="Arial" panose="020B0604020202020204" pitchFamily="34" charset="0"/>
                <a:cs typeface="Times New Roman" panose="02020603050405020304" pitchFamily="18" charset="0"/>
              </a:rPr>
              <a:t>Điểm tổng kết Toán học kì I của lớp 12A và lớp 12B được thống kê ở bảng sau:</a:t>
            </a:r>
            <a:endParaRPr lang="en-US" sz="1600">
              <a:effectLst/>
              <a:latin typeface="+mj-lt"/>
              <a:ea typeface="Arial" panose="020B0604020202020204" pitchFamily="34"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179195" y="3543290"/>
            <a:ext cx="326003" cy="310025"/>
          </a:xfrm>
          <a:prstGeom prst="rect">
            <a:avLst/>
          </a:prstGeom>
        </p:spPr>
      </p:pic>
      <p:pic>
        <p:nvPicPr>
          <p:cNvPr id="23" name="Picture 22"/>
          <p:cNvPicPr>
            <a:picLocks noChangeAspect="1"/>
          </p:cNvPicPr>
          <p:nvPr/>
        </p:nvPicPr>
        <p:blipFill>
          <a:blip r:embed="rId4"/>
          <a:stretch>
            <a:fillRect/>
          </a:stretch>
        </p:blipFill>
        <p:spPr>
          <a:xfrm>
            <a:off x="179195" y="2992511"/>
            <a:ext cx="318052" cy="291048"/>
          </a:xfrm>
          <a:prstGeom prst="rect">
            <a:avLst/>
          </a:prstGeom>
        </p:spPr>
      </p:pic>
      <p:sp>
        <p:nvSpPr>
          <p:cNvPr id="2" name="Rectangle 1"/>
          <p:cNvSpPr/>
          <p:nvPr/>
        </p:nvSpPr>
        <p:spPr>
          <a:xfrm>
            <a:off x="583643" y="213722"/>
            <a:ext cx="3781805" cy="446276"/>
          </a:xfrm>
          <a:prstGeom prst="rect">
            <a:avLst/>
          </a:prstGeom>
        </p:spPr>
        <p:txBody>
          <a:bodyPr wrap="none">
            <a:spAutoFit/>
          </a:bodyPr>
          <a:lstStyle/>
          <a:p>
            <a:pPr lvl="0" algn="ctr">
              <a:buClr>
                <a:srgbClr val="143E63"/>
              </a:buClr>
              <a:defRPr/>
            </a:pPr>
            <a:r>
              <a:rPr lang="vi-VN" sz="2300" b="1">
                <a:solidFill>
                  <a:srgbClr val="0070C0"/>
                </a:solidFill>
                <a:ea typeface="+mn-ea"/>
                <a:cs typeface="+mn-cs"/>
              </a:rPr>
              <a:t>Câu trắc nghiệm đúng sai</a:t>
            </a:r>
            <a:endParaRPr lang="en-US" sz="2300" b="1">
              <a:solidFill>
                <a:srgbClr val="0070C0"/>
              </a:solidFil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182246616"/>
              </p:ext>
            </p:extLst>
          </p:nvPr>
        </p:nvGraphicFramePr>
        <p:xfrm>
          <a:off x="1723919" y="1513095"/>
          <a:ext cx="5724942" cy="1172094"/>
        </p:xfrm>
        <a:graphic>
          <a:graphicData uri="http://schemas.openxmlformats.org/drawingml/2006/table">
            <a:tbl>
              <a:tblPr firstRow="1" firstCol="1" bandRow="1"/>
              <a:tblGrid>
                <a:gridCol w="2067262">
                  <a:extLst>
                    <a:ext uri="{9D8B030D-6E8A-4147-A177-3AD203B41FA5}">
                      <a16:colId xmlns:a16="http://schemas.microsoft.com/office/drawing/2014/main" val="353216297"/>
                    </a:ext>
                  </a:extLst>
                </a:gridCol>
                <a:gridCol w="914420">
                  <a:extLst>
                    <a:ext uri="{9D8B030D-6E8A-4147-A177-3AD203B41FA5}">
                      <a16:colId xmlns:a16="http://schemas.microsoft.com/office/drawing/2014/main" val="3626922394"/>
                    </a:ext>
                  </a:extLst>
                </a:gridCol>
                <a:gridCol w="914420">
                  <a:extLst>
                    <a:ext uri="{9D8B030D-6E8A-4147-A177-3AD203B41FA5}">
                      <a16:colId xmlns:a16="http://schemas.microsoft.com/office/drawing/2014/main" val="3641390050"/>
                    </a:ext>
                  </a:extLst>
                </a:gridCol>
                <a:gridCol w="914420">
                  <a:extLst>
                    <a:ext uri="{9D8B030D-6E8A-4147-A177-3AD203B41FA5}">
                      <a16:colId xmlns:a16="http://schemas.microsoft.com/office/drawing/2014/main" val="949226185"/>
                    </a:ext>
                  </a:extLst>
                </a:gridCol>
                <a:gridCol w="914420">
                  <a:extLst>
                    <a:ext uri="{9D8B030D-6E8A-4147-A177-3AD203B41FA5}">
                      <a16:colId xmlns:a16="http://schemas.microsoft.com/office/drawing/2014/main" val="2039321319"/>
                    </a:ext>
                  </a:extLst>
                </a:gridCol>
              </a:tblGrid>
              <a:tr h="390698">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Điểm Toán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[6; 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[7; 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[8; 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[9; 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207033"/>
                  </a:ext>
                </a:extLst>
              </a:tr>
              <a:tr h="390698">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Só học sinh lớp 12A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85847"/>
                  </a:ext>
                </a:extLst>
              </a:tr>
              <a:tr h="390698">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Số học sinh lớp 12B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575761"/>
                  </a:ext>
                </a:extLst>
              </a:tr>
            </a:tbl>
          </a:graphicData>
        </a:graphic>
      </p:graphicFrame>
      <p:sp>
        <p:nvSpPr>
          <p:cNvPr id="5" name="Rectangle 4"/>
          <p:cNvSpPr/>
          <p:nvPr/>
        </p:nvSpPr>
        <p:spPr>
          <a:xfrm>
            <a:off x="623760" y="2776869"/>
            <a:ext cx="8377116" cy="2216504"/>
          </a:xfrm>
          <a:prstGeom prst="rect">
            <a:avLst/>
          </a:prstGeom>
        </p:spPr>
        <p:txBody>
          <a:bodyPr wrap="square">
            <a:spAutoFit/>
          </a:bodyPr>
          <a:lstStyle/>
          <a:p>
            <a:pPr algn="just">
              <a:lnSpc>
                <a:spcPct val="200000"/>
              </a:lnSpc>
              <a:spcBef>
                <a:spcPts val="300"/>
              </a:spcBef>
              <a:spcAft>
                <a:spcPts val="300"/>
              </a:spcAft>
            </a:pPr>
            <a:r>
              <a:rPr lang="en-US" sz="1600">
                <a:latin typeface="+mj-lt"/>
                <a:ea typeface="Arial" panose="020B0604020202020204" pitchFamily="34" charset="0"/>
                <a:cs typeface="Times New Roman" panose="02020603050405020304" pitchFamily="18" charset="0"/>
              </a:rPr>
              <a:t>a) Khoảng biến thiên của mẫu số liệu trên là 5.</a:t>
            </a:r>
          </a:p>
          <a:p>
            <a:pPr algn="just">
              <a:lnSpc>
                <a:spcPct val="200000"/>
              </a:lnSpc>
              <a:spcBef>
                <a:spcPts val="300"/>
              </a:spcBef>
              <a:spcAft>
                <a:spcPts val="300"/>
              </a:spcAft>
            </a:pPr>
            <a:r>
              <a:rPr lang="en-US" sz="1600">
                <a:latin typeface="+mj-lt"/>
                <a:ea typeface="Arial" panose="020B0604020202020204" pitchFamily="34" charset="0"/>
                <a:cs typeface="Times New Roman" panose="02020603050405020304" pitchFamily="18" charset="0"/>
              </a:rPr>
              <a:t>b) Tứ phân vị thứ nhất của mẫu số liệu ghép nhóm về điểm tổng kết Toán lớp 12A là 7,39.</a:t>
            </a:r>
          </a:p>
          <a:p>
            <a:pPr algn="just">
              <a:lnSpc>
                <a:spcPct val="200000"/>
              </a:lnSpc>
              <a:spcBef>
                <a:spcPts val="300"/>
              </a:spcBef>
              <a:spcAft>
                <a:spcPts val="300"/>
              </a:spcAft>
            </a:pPr>
            <a:r>
              <a:rPr lang="en-US" sz="1600">
                <a:latin typeface="+mj-lt"/>
                <a:ea typeface="Arial" panose="020B0604020202020204" pitchFamily="34" charset="0"/>
                <a:cs typeface="Times New Roman" panose="02020603050405020304" pitchFamily="18" charset="0"/>
              </a:rPr>
              <a:t>c) Tứ phân vị thứ ba của mẫu số liệu ghép nhóm về điểm tổng kết Toán lớp 12B là 8,53.</a:t>
            </a:r>
          </a:p>
          <a:p>
            <a:pPr algn="just">
              <a:lnSpc>
                <a:spcPct val="200000"/>
              </a:lnSpc>
              <a:spcBef>
                <a:spcPts val="300"/>
              </a:spcBef>
              <a:spcAft>
                <a:spcPts val="300"/>
              </a:spcAft>
            </a:pPr>
            <a:r>
              <a:rPr lang="en-US" sz="1600">
                <a:latin typeface="+mj-lt"/>
                <a:ea typeface="Arial" panose="020B0604020202020204" pitchFamily="34" charset="0"/>
                <a:cs typeface="Times New Roman" panose="02020603050405020304" pitchFamily="18" charset="0"/>
              </a:rPr>
              <a:t>d) Điểm tổng kết Toán của lớp 12A đồng đều hơn.</a:t>
            </a:r>
          </a:p>
        </p:txBody>
      </p:sp>
      <p:pic>
        <p:nvPicPr>
          <p:cNvPr id="6" name="Picture 5"/>
          <p:cNvPicPr>
            <a:picLocks noChangeAspect="1"/>
          </p:cNvPicPr>
          <p:nvPr/>
        </p:nvPicPr>
        <p:blipFill>
          <a:blip r:embed="rId5"/>
          <a:stretch>
            <a:fillRect/>
          </a:stretch>
        </p:blipFill>
        <p:spPr>
          <a:xfrm>
            <a:off x="8315580" y="94367"/>
            <a:ext cx="591363" cy="762066"/>
          </a:xfrm>
          <a:prstGeom prst="rect">
            <a:avLst/>
          </a:prstGeom>
        </p:spPr>
      </p:pic>
      <p:pic>
        <p:nvPicPr>
          <p:cNvPr id="24" name="Picture 23"/>
          <p:cNvPicPr>
            <a:picLocks noChangeAspect="1"/>
          </p:cNvPicPr>
          <p:nvPr/>
        </p:nvPicPr>
        <p:blipFill>
          <a:blip r:embed="rId4"/>
          <a:stretch>
            <a:fillRect/>
          </a:stretch>
        </p:blipFill>
        <p:spPr>
          <a:xfrm>
            <a:off x="171244" y="4120997"/>
            <a:ext cx="318052" cy="291048"/>
          </a:xfrm>
          <a:prstGeom prst="rect">
            <a:avLst/>
          </a:prstGeom>
        </p:spPr>
      </p:pic>
      <p:pic>
        <p:nvPicPr>
          <p:cNvPr id="25" name="Picture 24"/>
          <p:cNvPicPr>
            <a:picLocks noChangeAspect="1"/>
          </p:cNvPicPr>
          <p:nvPr/>
        </p:nvPicPr>
        <p:blipFill>
          <a:blip r:embed="rId4"/>
          <a:stretch>
            <a:fillRect/>
          </a:stretch>
        </p:blipFill>
        <p:spPr>
          <a:xfrm>
            <a:off x="163293" y="4687678"/>
            <a:ext cx="318052" cy="291048"/>
          </a:xfrm>
          <a:prstGeom prst="rect">
            <a:avLst/>
          </a:prstGeom>
        </p:spPr>
      </p:pic>
    </p:spTree>
    <p:extLst>
      <p:ext uri="{BB962C8B-B14F-4D97-AF65-F5344CB8AC3E}">
        <p14:creationId xmlns:p14="http://schemas.microsoft.com/office/powerpoint/2010/main" val="196946703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809"/>
        <p:cNvGrpSpPr/>
        <p:nvPr/>
      </p:nvGrpSpPr>
      <p:grpSpPr>
        <a:xfrm>
          <a:off x="0" y="0"/>
          <a:ext cx="0" cy="0"/>
          <a:chOff x="0" y="0"/>
          <a:chExt cx="0" cy="0"/>
        </a:xfrm>
      </p:grpSpPr>
      <p:sp>
        <p:nvSpPr>
          <p:cNvPr id="19" name="Rectangle 18"/>
          <p:cNvSpPr/>
          <p:nvPr/>
        </p:nvSpPr>
        <p:spPr>
          <a:xfrm>
            <a:off x="615809" y="840531"/>
            <a:ext cx="8146528" cy="785343"/>
          </a:xfrm>
          <a:prstGeom prst="rect">
            <a:avLst/>
          </a:prstGeom>
        </p:spPr>
        <p:txBody>
          <a:bodyPr wrap="square">
            <a:spAutoFit/>
          </a:bodyPr>
          <a:lstStyle/>
          <a:p>
            <a:pPr lvl="0" algn="just">
              <a:lnSpc>
                <a:spcPct val="150000"/>
              </a:lnSpc>
              <a:spcBef>
                <a:spcPts val="300"/>
              </a:spcBef>
              <a:spcAft>
                <a:spcPts val="300"/>
              </a:spcAft>
            </a:pPr>
            <a:r>
              <a:rPr lang="vi-VN" sz="1600" b="1">
                <a:ea typeface="Arial" panose="020B0604020202020204" pitchFamily="34" charset="0"/>
                <a:cs typeface="Times New Roman" panose="02020603050405020304" pitchFamily="18" charset="0"/>
              </a:rPr>
              <a:t>Câu 2: </a:t>
            </a:r>
            <a:r>
              <a:rPr lang="vi-VN" sz="1600">
                <a:ea typeface="Arial" panose="020B0604020202020204" pitchFamily="34" charset="0"/>
                <a:cs typeface="Times New Roman" panose="02020603050405020304" pitchFamily="18" charset="0"/>
              </a:rPr>
              <a:t>Một chủ cửa hàng thống kế lại số lượt người đến mua hàng trong 2 tuần thu được kết quả ở bảng sau:</a:t>
            </a:r>
            <a:endParaRPr kumimoji="0" lang="en-US" sz="160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751794829"/>
              </p:ext>
            </p:extLst>
          </p:nvPr>
        </p:nvGraphicFramePr>
        <p:xfrm>
          <a:off x="1592795" y="1838211"/>
          <a:ext cx="6192556" cy="837420"/>
        </p:xfrm>
        <a:graphic>
          <a:graphicData uri="http://schemas.openxmlformats.org/drawingml/2006/table">
            <a:tbl>
              <a:tblPr firstRow="1" firstCol="1" bandRow="1"/>
              <a:tblGrid>
                <a:gridCol w="2236116">
                  <a:extLst>
                    <a:ext uri="{9D8B030D-6E8A-4147-A177-3AD203B41FA5}">
                      <a16:colId xmlns:a16="http://schemas.microsoft.com/office/drawing/2014/main" val="353216297"/>
                    </a:ext>
                  </a:extLst>
                </a:gridCol>
                <a:gridCol w="989110">
                  <a:extLst>
                    <a:ext uri="{9D8B030D-6E8A-4147-A177-3AD203B41FA5}">
                      <a16:colId xmlns:a16="http://schemas.microsoft.com/office/drawing/2014/main" val="3626922394"/>
                    </a:ext>
                  </a:extLst>
                </a:gridCol>
                <a:gridCol w="989110">
                  <a:extLst>
                    <a:ext uri="{9D8B030D-6E8A-4147-A177-3AD203B41FA5}">
                      <a16:colId xmlns:a16="http://schemas.microsoft.com/office/drawing/2014/main" val="3641390050"/>
                    </a:ext>
                  </a:extLst>
                </a:gridCol>
                <a:gridCol w="989110">
                  <a:extLst>
                    <a:ext uri="{9D8B030D-6E8A-4147-A177-3AD203B41FA5}">
                      <a16:colId xmlns:a16="http://schemas.microsoft.com/office/drawing/2014/main" val="949226185"/>
                    </a:ext>
                  </a:extLst>
                </a:gridCol>
                <a:gridCol w="989110">
                  <a:extLst>
                    <a:ext uri="{9D8B030D-6E8A-4147-A177-3AD203B41FA5}">
                      <a16:colId xmlns:a16="http://schemas.microsoft.com/office/drawing/2014/main" val="2039321319"/>
                    </a:ext>
                  </a:extLst>
                </a:gridCol>
              </a:tblGrid>
              <a:tr h="418710">
                <a:tc>
                  <a:txBody>
                    <a:bodyPr/>
                    <a:lstStyle/>
                    <a:p>
                      <a:pP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Số người đến mua hàng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[30; 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[35; 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[40; 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[45; 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207033"/>
                  </a:ext>
                </a:extLst>
              </a:tr>
              <a:tr h="418710">
                <a:tc>
                  <a:txBody>
                    <a:bodyPr/>
                    <a:lstStyle/>
                    <a:p>
                      <a:pP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Số ngày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500">
                          <a:solidFill>
                            <a:srgbClr val="000000"/>
                          </a:solidFill>
                          <a:effectLst/>
                          <a:latin typeface="+mj-lt"/>
                          <a:ea typeface="Arial" panose="020B060402020202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85847"/>
                  </a:ext>
                </a:extLst>
              </a:tr>
            </a:tbl>
          </a:graphicData>
        </a:graphic>
      </p:graphicFrame>
      <p:sp>
        <p:nvSpPr>
          <p:cNvPr id="5" name="Rectangle 4"/>
          <p:cNvSpPr/>
          <p:nvPr/>
        </p:nvSpPr>
        <p:spPr>
          <a:xfrm>
            <a:off x="2241851" y="2768618"/>
            <a:ext cx="5657770" cy="2292935"/>
          </a:xfrm>
          <a:prstGeom prst="rect">
            <a:avLst/>
          </a:prstGeom>
        </p:spPr>
        <p:txBody>
          <a:bodyPr wrap="square">
            <a:spAutoFit/>
          </a:bodyPr>
          <a:lstStyle/>
          <a:p>
            <a:pPr lvl="0" algn="just">
              <a:lnSpc>
                <a:spcPct val="200000"/>
              </a:lnSpc>
              <a:spcBef>
                <a:spcPts val="300"/>
              </a:spcBef>
              <a:spcAft>
                <a:spcPts val="300"/>
              </a:spcAft>
            </a:pPr>
            <a:r>
              <a:rPr lang="en-US" sz="1600">
                <a:ea typeface="Arial" panose="020B0604020202020204" pitchFamily="34" charset="0"/>
                <a:cs typeface="Times New Roman" panose="02020603050405020304" pitchFamily="18" charset="0"/>
              </a:rPr>
              <a:t>a) Khoảng biến thiên của mẫu số liệu ghép nhóm trên là 15.</a:t>
            </a:r>
          </a:p>
          <a:p>
            <a:pPr lvl="0" algn="just">
              <a:lnSpc>
                <a:spcPct val="200000"/>
              </a:lnSpc>
              <a:spcBef>
                <a:spcPts val="300"/>
              </a:spcBef>
              <a:spcAft>
                <a:spcPts val="300"/>
              </a:spcAft>
            </a:pPr>
            <a:r>
              <a:rPr lang="en-US" sz="1600">
                <a:ea typeface="Arial" panose="020B0604020202020204" pitchFamily="34" charset="0"/>
                <a:cs typeface="Times New Roman" panose="02020603050405020304" pitchFamily="18" charset="0"/>
              </a:rPr>
              <a:t>b) Khoảng chứa tứ phân vị thứ nhất là [35; 40).</a:t>
            </a:r>
          </a:p>
          <a:p>
            <a:pPr lvl="0" algn="just">
              <a:lnSpc>
                <a:spcPct val="200000"/>
              </a:lnSpc>
              <a:spcBef>
                <a:spcPts val="300"/>
              </a:spcBef>
              <a:spcAft>
                <a:spcPts val="300"/>
              </a:spcAft>
            </a:pPr>
            <a:r>
              <a:rPr lang="en-US" sz="1600">
                <a:ea typeface="Arial" panose="020B0604020202020204" pitchFamily="34" charset="0"/>
                <a:cs typeface="Times New Roman" panose="02020603050405020304" pitchFamily="18" charset="0"/>
              </a:rPr>
              <a:t>c) Tứ phân vị thứ ba là 42,5.</a:t>
            </a:r>
          </a:p>
          <a:p>
            <a:pPr lvl="0" algn="just">
              <a:lnSpc>
                <a:spcPct val="200000"/>
              </a:lnSpc>
              <a:spcBef>
                <a:spcPts val="300"/>
              </a:spcBef>
              <a:spcAft>
                <a:spcPts val="300"/>
              </a:spcAft>
            </a:pPr>
            <a:r>
              <a:rPr lang="en-US" sz="1600">
                <a:ea typeface="Arial" panose="020B0604020202020204" pitchFamily="34" charset="0"/>
                <a:cs typeface="Times New Roman" panose="02020603050405020304" pitchFamily="18" charset="0"/>
              </a:rPr>
              <a:t>d) Khoảng tứ phân vị là 6,5.</a:t>
            </a:r>
          </a:p>
        </p:txBody>
      </p:sp>
      <p:pic>
        <p:nvPicPr>
          <p:cNvPr id="10" name="Picture 9"/>
          <p:cNvPicPr>
            <a:picLocks noChangeAspect="1"/>
          </p:cNvPicPr>
          <p:nvPr/>
        </p:nvPicPr>
        <p:blipFill>
          <a:blip r:embed="rId3"/>
          <a:stretch>
            <a:fillRect/>
          </a:stretch>
        </p:blipFill>
        <p:spPr>
          <a:xfrm>
            <a:off x="8170974" y="4259732"/>
            <a:ext cx="591363" cy="762066"/>
          </a:xfrm>
          <a:prstGeom prst="rect">
            <a:avLst/>
          </a:prstGeom>
        </p:spPr>
      </p:pic>
      <p:pic>
        <p:nvPicPr>
          <p:cNvPr id="11" name="Picture 10"/>
          <p:cNvPicPr>
            <a:picLocks noChangeAspect="1"/>
          </p:cNvPicPr>
          <p:nvPr/>
        </p:nvPicPr>
        <p:blipFill>
          <a:blip r:embed="rId4"/>
          <a:stretch>
            <a:fillRect/>
          </a:stretch>
        </p:blipFill>
        <p:spPr>
          <a:xfrm>
            <a:off x="1660397" y="3535338"/>
            <a:ext cx="326003" cy="310025"/>
          </a:xfrm>
          <a:prstGeom prst="rect">
            <a:avLst/>
          </a:prstGeom>
        </p:spPr>
      </p:pic>
      <p:pic>
        <p:nvPicPr>
          <p:cNvPr id="12" name="Picture 11"/>
          <p:cNvPicPr>
            <a:picLocks noChangeAspect="1"/>
          </p:cNvPicPr>
          <p:nvPr/>
        </p:nvPicPr>
        <p:blipFill>
          <a:blip r:embed="rId5"/>
          <a:stretch>
            <a:fillRect/>
          </a:stretch>
        </p:blipFill>
        <p:spPr>
          <a:xfrm>
            <a:off x="1660397" y="2984559"/>
            <a:ext cx="318052" cy="291048"/>
          </a:xfrm>
          <a:prstGeom prst="rect">
            <a:avLst/>
          </a:prstGeom>
        </p:spPr>
      </p:pic>
      <p:pic>
        <p:nvPicPr>
          <p:cNvPr id="13" name="Picture 12"/>
          <p:cNvPicPr>
            <a:picLocks noChangeAspect="1"/>
          </p:cNvPicPr>
          <p:nvPr/>
        </p:nvPicPr>
        <p:blipFill>
          <a:blip r:embed="rId5"/>
          <a:stretch>
            <a:fillRect/>
          </a:stretch>
        </p:blipFill>
        <p:spPr>
          <a:xfrm>
            <a:off x="1652446" y="4113045"/>
            <a:ext cx="318052" cy="291048"/>
          </a:xfrm>
          <a:prstGeom prst="rect">
            <a:avLst/>
          </a:prstGeom>
        </p:spPr>
      </p:pic>
      <p:pic>
        <p:nvPicPr>
          <p:cNvPr id="14" name="Picture 13"/>
          <p:cNvPicPr>
            <a:picLocks noChangeAspect="1"/>
          </p:cNvPicPr>
          <p:nvPr/>
        </p:nvPicPr>
        <p:blipFill>
          <a:blip r:embed="rId5"/>
          <a:stretch>
            <a:fillRect/>
          </a:stretch>
        </p:blipFill>
        <p:spPr>
          <a:xfrm>
            <a:off x="1644495" y="4679726"/>
            <a:ext cx="318052" cy="291048"/>
          </a:xfrm>
          <a:prstGeom prst="rect">
            <a:avLst/>
          </a:prstGeom>
        </p:spPr>
      </p:pic>
      <p:sp>
        <p:nvSpPr>
          <p:cNvPr id="15" name="Rectangle 14"/>
          <p:cNvSpPr/>
          <p:nvPr/>
        </p:nvSpPr>
        <p:spPr>
          <a:xfrm>
            <a:off x="591956" y="213722"/>
            <a:ext cx="3781805" cy="446276"/>
          </a:xfrm>
          <a:prstGeom prst="rect">
            <a:avLst/>
          </a:prstGeom>
        </p:spPr>
        <p:txBody>
          <a:bodyPr wrap="none">
            <a:spAutoFit/>
          </a:bodyPr>
          <a:lstStyle/>
          <a:p>
            <a:pPr lvl="0" algn="ctr">
              <a:buClr>
                <a:srgbClr val="143E63"/>
              </a:buClr>
              <a:defRPr/>
            </a:pPr>
            <a:r>
              <a:rPr lang="vi-VN" sz="2300" b="1">
                <a:solidFill>
                  <a:srgbClr val="0070C0"/>
                </a:solidFill>
                <a:ea typeface="+mn-ea"/>
                <a:cs typeface="+mn-cs"/>
              </a:rPr>
              <a:t>Câu trắc nghiệm đúng sai</a:t>
            </a:r>
            <a:endParaRPr lang="en-US" sz="2300" b="1">
              <a:solidFill>
                <a:srgbClr val="0070C0"/>
              </a:solidFill>
              <a:ea typeface="+mn-ea"/>
              <a:cs typeface="+mn-cs"/>
            </a:endParaRPr>
          </a:p>
        </p:txBody>
      </p:sp>
    </p:spTree>
    <p:extLst>
      <p:ext uri="{BB962C8B-B14F-4D97-AF65-F5344CB8AC3E}">
        <p14:creationId xmlns:p14="http://schemas.microsoft.com/office/powerpoint/2010/main" val="167237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702"/>
        <p:cNvGrpSpPr/>
        <p:nvPr/>
      </p:nvGrpSpPr>
      <p:grpSpPr>
        <a:xfrm>
          <a:off x="0" y="0"/>
          <a:ext cx="0" cy="0"/>
          <a:chOff x="0" y="0"/>
          <a:chExt cx="0" cy="0"/>
        </a:xfrm>
      </p:grpSpPr>
      <p:sp>
        <p:nvSpPr>
          <p:cNvPr id="34" name="Rectangle 33"/>
          <p:cNvSpPr/>
          <p:nvPr/>
        </p:nvSpPr>
        <p:spPr>
          <a:xfrm>
            <a:off x="289737" y="748506"/>
            <a:ext cx="8577407" cy="830997"/>
          </a:xfrm>
          <a:prstGeom prst="rect">
            <a:avLst/>
          </a:prstGeom>
        </p:spPr>
        <p:txBody>
          <a:bodyPr wrap="square">
            <a:spAutoFit/>
          </a:bodyPr>
          <a:lstStyle/>
          <a:p>
            <a:pPr algn="just">
              <a:lnSpc>
                <a:spcPct val="150000"/>
              </a:lnSpc>
              <a:spcBef>
                <a:spcPts val="300"/>
              </a:spcBef>
              <a:spcAft>
                <a:spcPts val="300"/>
              </a:spcAft>
            </a:pPr>
            <a:r>
              <a:rPr lang="vi-VN" sz="1600">
                <a:latin typeface="+mn-lt"/>
                <a:ea typeface="Arial" panose="020B0604020202020204" pitchFamily="34" charset="0"/>
                <a:cs typeface="Times New Roman" panose="02020603050405020304" pitchFamily="18" charset="0"/>
              </a:rPr>
              <a:t>Lớp 10A thi tâng cầu để lấy điểm cuối học kì I. Kết quả của 45 học sinh được cho trong bảng sau:</a:t>
            </a:r>
            <a:endParaRPr lang="en-US" sz="1600">
              <a:effectLst/>
              <a:latin typeface="+mn-lt"/>
              <a:ea typeface="Arial" panose="020B0604020202020204" pitchFamily="34" charset="0"/>
              <a:cs typeface="Times New Roman" panose="02020603050405020304" pitchFamily="18" charset="0"/>
            </a:endParaRPr>
          </a:p>
        </p:txBody>
      </p:sp>
      <p:sp>
        <p:nvSpPr>
          <p:cNvPr id="35" name="Rectangle 34"/>
          <p:cNvSpPr/>
          <p:nvPr/>
        </p:nvSpPr>
        <p:spPr>
          <a:xfrm>
            <a:off x="256491" y="198867"/>
            <a:ext cx="4270721" cy="446276"/>
          </a:xfrm>
          <a:prstGeom prst="rect">
            <a:avLst/>
          </a:prstGeom>
        </p:spPr>
        <p:txBody>
          <a:bodyPr wrap="none">
            <a:spAutoFit/>
          </a:bodyPr>
          <a:lstStyle/>
          <a:p>
            <a:pPr lvl="0">
              <a:buClr>
                <a:srgbClr val="143E63"/>
              </a:buClr>
              <a:defRPr/>
            </a:pPr>
            <a:r>
              <a:rPr lang="vi-VN" sz="2300" b="1">
                <a:solidFill>
                  <a:srgbClr val="0070C0"/>
                </a:solidFill>
                <a:ea typeface="+mn-ea"/>
                <a:cs typeface="+mn-cs"/>
              </a:rPr>
              <a:t>Câu </a:t>
            </a:r>
            <a:r>
              <a:rPr lang="en-US" sz="2300" b="1">
                <a:solidFill>
                  <a:srgbClr val="0070C0"/>
                </a:solidFill>
                <a:ea typeface="+mn-ea"/>
                <a:cs typeface="+mn-cs"/>
              </a:rPr>
              <a:t>t</a:t>
            </a:r>
            <a:r>
              <a:rPr lang="vi-VN" sz="2300" b="1">
                <a:solidFill>
                  <a:srgbClr val="0070C0"/>
                </a:solidFill>
                <a:ea typeface="+mn-ea"/>
                <a:cs typeface="+mn-cs"/>
              </a:rPr>
              <a:t>rắc nghiệm trả lời ngắn</a:t>
            </a:r>
            <a:endParaRPr lang="en-US" sz="2300" b="1">
              <a:solidFill>
                <a:srgbClr val="0070C0"/>
              </a:solidFill>
              <a:ea typeface="+mn-ea"/>
              <a:cs typeface="+mn-cs"/>
            </a:endParaRPr>
          </a:p>
        </p:txBody>
      </p:sp>
      <p:graphicFrame>
        <p:nvGraphicFramePr>
          <p:cNvPr id="36" name="Table 35"/>
          <p:cNvGraphicFramePr>
            <a:graphicFrameLocks noGrp="1"/>
          </p:cNvGraphicFramePr>
          <p:nvPr>
            <p:extLst>
              <p:ext uri="{D42A27DB-BD31-4B8C-83A1-F6EECF244321}">
                <p14:modId xmlns:p14="http://schemas.microsoft.com/office/powerpoint/2010/main" val="3744356389"/>
              </p:ext>
            </p:extLst>
          </p:nvPr>
        </p:nvGraphicFramePr>
        <p:xfrm>
          <a:off x="1238136" y="1674915"/>
          <a:ext cx="6680608" cy="837696"/>
        </p:xfrm>
        <a:graphic>
          <a:graphicData uri="http://schemas.openxmlformats.org/drawingml/2006/table">
            <a:tbl>
              <a:tblPr firstRow="1" firstCol="1" bandRow="1"/>
              <a:tblGrid>
                <a:gridCol w="2080103">
                  <a:extLst>
                    <a:ext uri="{9D8B030D-6E8A-4147-A177-3AD203B41FA5}">
                      <a16:colId xmlns:a16="http://schemas.microsoft.com/office/drawing/2014/main" val="353216297"/>
                    </a:ext>
                  </a:extLst>
                </a:gridCol>
                <a:gridCol w="920101">
                  <a:extLst>
                    <a:ext uri="{9D8B030D-6E8A-4147-A177-3AD203B41FA5}">
                      <a16:colId xmlns:a16="http://schemas.microsoft.com/office/drawing/2014/main" val="3626922394"/>
                    </a:ext>
                  </a:extLst>
                </a:gridCol>
                <a:gridCol w="920101">
                  <a:extLst>
                    <a:ext uri="{9D8B030D-6E8A-4147-A177-3AD203B41FA5}">
                      <a16:colId xmlns:a16="http://schemas.microsoft.com/office/drawing/2014/main" val="3641390050"/>
                    </a:ext>
                  </a:extLst>
                </a:gridCol>
                <a:gridCol w="920101">
                  <a:extLst>
                    <a:ext uri="{9D8B030D-6E8A-4147-A177-3AD203B41FA5}">
                      <a16:colId xmlns:a16="http://schemas.microsoft.com/office/drawing/2014/main" val="949226185"/>
                    </a:ext>
                  </a:extLst>
                </a:gridCol>
                <a:gridCol w="920101">
                  <a:extLst>
                    <a:ext uri="{9D8B030D-6E8A-4147-A177-3AD203B41FA5}">
                      <a16:colId xmlns:a16="http://schemas.microsoft.com/office/drawing/2014/main" val="2039321319"/>
                    </a:ext>
                  </a:extLst>
                </a:gridCol>
                <a:gridCol w="920101">
                  <a:extLst>
                    <a:ext uri="{9D8B030D-6E8A-4147-A177-3AD203B41FA5}">
                      <a16:colId xmlns:a16="http://schemas.microsoft.com/office/drawing/2014/main" val="3957255390"/>
                    </a:ext>
                  </a:extLst>
                </a:gridCol>
              </a:tblGrid>
              <a:tr h="418848">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Số quả</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[0; 10)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[10; 20)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[20; 30)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[30; 40)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[40; 50)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207033"/>
                  </a:ext>
                </a:extLst>
              </a:tr>
              <a:tr h="418848">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Số học</a:t>
                      </a:r>
                      <a:r>
                        <a:rPr lang="en-US" sz="1500" baseline="0">
                          <a:solidFill>
                            <a:srgbClr val="000000"/>
                          </a:solidFill>
                          <a:effectLst/>
                          <a:latin typeface="+mj-lt"/>
                          <a:ea typeface="Times New Roman" panose="02020603050405020304" pitchFamily="18" charset="0"/>
                          <a:cs typeface="Times New Roman" panose="02020603050405020304" pitchFamily="18" charset="0"/>
                        </a:rPr>
                        <a:t> sinh</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1</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4</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12</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20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61950" algn="l"/>
                        </a:tabLst>
                      </a:pPr>
                      <a:r>
                        <a:rPr lang="en-US" sz="1500">
                          <a:solidFill>
                            <a:srgbClr val="000000"/>
                          </a:solidFill>
                          <a:effectLst/>
                          <a:latin typeface="+mj-lt"/>
                          <a:ea typeface="Times New Roman" panose="02020603050405020304" pitchFamily="18" charset="0"/>
                          <a:cs typeface="Times New Roman" panose="02020603050405020304" pitchFamily="18" charset="0"/>
                        </a:rPr>
                        <a:t>8</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85847"/>
                  </a:ext>
                </a:extLst>
              </a:tr>
            </a:tbl>
          </a:graphicData>
        </a:graphic>
      </p:graphicFrame>
      <p:sp>
        <p:nvSpPr>
          <p:cNvPr id="37" name="Rectangle 36"/>
          <p:cNvSpPr/>
          <p:nvPr/>
        </p:nvSpPr>
        <p:spPr>
          <a:xfrm>
            <a:off x="289737" y="2651127"/>
            <a:ext cx="8577407" cy="2449901"/>
          </a:xfrm>
          <a:prstGeom prst="rect">
            <a:avLst/>
          </a:prstGeom>
        </p:spPr>
        <p:txBody>
          <a:bodyPr wrap="square">
            <a:spAutoFit/>
          </a:bodyPr>
          <a:lstStyle/>
          <a:p>
            <a:pPr algn="just">
              <a:lnSpc>
                <a:spcPct val="200000"/>
              </a:lnSpc>
              <a:spcBef>
                <a:spcPts val="300"/>
              </a:spcBef>
              <a:spcAft>
                <a:spcPts val="300"/>
              </a:spcAft>
            </a:pPr>
            <a:r>
              <a:rPr lang="en-US" sz="1600" b="1">
                <a:latin typeface="+mj-lt"/>
                <a:ea typeface="Arial" panose="020B0604020202020204" pitchFamily="34" charset="0"/>
                <a:cs typeface="Times New Roman" panose="02020603050405020304" pitchFamily="18" charset="0"/>
              </a:rPr>
              <a:t>Câu 1: </a:t>
            </a:r>
            <a:r>
              <a:rPr lang="en-US" sz="1600">
                <a:latin typeface="+mj-lt"/>
                <a:ea typeface="Arial" panose="020B0604020202020204" pitchFamily="34" charset="0"/>
                <a:cs typeface="Times New Roman" panose="02020603050405020304" pitchFamily="18" charset="0"/>
              </a:rPr>
              <a:t>Hãy xác định khoảng biến thiên của mẫu số liệu ghép nhóm trên.</a:t>
            </a:r>
          </a:p>
          <a:p>
            <a:pPr lvl="0" algn="just" defTabSz="457200">
              <a:lnSpc>
                <a:spcPct val="170000"/>
              </a:lnSpc>
              <a:spcBef>
                <a:spcPts val="1200"/>
              </a:spcBef>
              <a:spcAft>
                <a:spcPts val="1200"/>
              </a:spcAft>
              <a:buClrTx/>
              <a:defRPr/>
            </a:pPr>
            <a:r>
              <a:rPr lang="en-US" sz="1600" kern="1200">
                <a:latin typeface="Arial" panose="020B0604020202020204" pitchFamily="34" charset="0"/>
                <a:ea typeface="Times New Roman" panose="02020603050405020304" pitchFamily="18" charset="0"/>
                <a:cs typeface="Times New Roman" panose="02020603050405020304" pitchFamily="18" charset="0"/>
              </a:rPr>
              <a:t>..</a:t>
            </a:r>
            <a:r>
              <a:rPr lang="vi-VN" sz="1600" kern="1200">
                <a:latin typeface="Arial" panose="020B0604020202020204" pitchFamily="34" charset="0"/>
                <a:ea typeface="Times New Roman" panose="02020603050405020304" pitchFamily="18" charset="0"/>
                <a:cs typeface="Times New Roman" panose="02020603050405020304" pitchFamily="18" charset="0"/>
              </a:rPr>
              <a:t>..........................................................................................................................</a:t>
            </a:r>
            <a:r>
              <a:rPr lang="en-US" sz="1600" kern="1200">
                <a:latin typeface="Arial" panose="020B0604020202020204" pitchFamily="34" charset="0"/>
                <a:ea typeface="Times New Roman" panose="02020603050405020304" pitchFamily="18" charset="0"/>
                <a:cs typeface="Times New Roman" panose="02020603050405020304" pitchFamily="18" charset="0"/>
              </a:rPr>
              <a:t>......................</a:t>
            </a:r>
            <a:endParaRPr lang="en-US" sz="1600">
              <a:latin typeface="+mj-lt"/>
              <a:ea typeface="Arial" panose="020B0604020202020204" pitchFamily="34" charset="0"/>
              <a:cs typeface="Times New Roman" panose="02020603050405020304" pitchFamily="18" charset="0"/>
            </a:endParaRPr>
          </a:p>
          <a:p>
            <a:pPr algn="just">
              <a:lnSpc>
                <a:spcPct val="200000"/>
              </a:lnSpc>
              <a:spcBef>
                <a:spcPts val="300"/>
              </a:spcBef>
              <a:spcAft>
                <a:spcPts val="300"/>
              </a:spcAft>
            </a:pPr>
            <a:r>
              <a:rPr lang="en-US" sz="1600" b="1">
                <a:latin typeface="+mj-lt"/>
                <a:ea typeface="Arial" panose="020B0604020202020204" pitchFamily="34" charset="0"/>
                <a:cs typeface="Times New Roman" panose="02020603050405020304" pitchFamily="18" charset="0"/>
              </a:rPr>
              <a:t>Câu 2: </a:t>
            </a:r>
            <a:r>
              <a:rPr lang="en-US" sz="1600">
                <a:latin typeface="+mj-lt"/>
                <a:ea typeface="Arial" panose="020B0604020202020204" pitchFamily="34" charset="0"/>
                <a:cs typeface="Times New Roman" panose="02020603050405020304" pitchFamily="18" charset="0"/>
              </a:rPr>
              <a:t>Tính khoảng tứ phân vị của mẫu số liệu ghép nhóm trên (sau dấu phẩy lấy 2 chữ số).</a:t>
            </a:r>
          </a:p>
          <a:p>
            <a:pPr lvl="0" algn="just">
              <a:lnSpc>
                <a:spcPct val="200000"/>
              </a:lnSpc>
              <a:spcBef>
                <a:spcPts val="300"/>
              </a:spcBef>
              <a:spcAft>
                <a:spcPts val="300"/>
              </a:spcAft>
            </a:pPr>
            <a:r>
              <a:rPr lang="en-US" sz="1600" kern="1200">
                <a:latin typeface="Arial" panose="020B0604020202020204" pitchFamily="34" charset="0"/>
                <a:ea typeface="Times New Roman" panose="02020603050405020304" pitchFamily="18" charset="0"/>
                <a:cs typeface="Times New Roman" panose="02020603050405020304" pitchFamily="18" charset="0"/>
              </a:rPr>
              <a:t>..</a:t>
            </a:r>
            <a:r>
              <a:rPr lang="vi-VN" sz="1600" kern="1200">
                <a:latin typeface="Arial" panose="020B0604020202020204" pitchFamily="34" charset="0"/>
                <a:ea typeface="Times New Roman" panose="02020603050405020304" pitchFamily="18" charset="0"/>
                <a:cs typeface="Times New Roman" panose="02020603050405020304" pitchFamily="18" charset="0"/>
              </a:rPr>
              <a:t>..........................................................................................................................</a:t>
            </a:r>
            <a:r>
              <a:rPr lang="en-US" sz="1600" kern="1200">
                <a:latin typeface="Arial" panose="020B0604020202020204" pitchFamily="34" charset="0"/>
                <a:ea typeface="Times New Roman" panose="02020603050405020304" pitchFamily="18" charset="0"/>
                <a:cs typeface="Times New Roman" panose="02020603050405020304" pitchFamily="18" charset="0"/>
              </a:rPr>
              <a:t>......................</a:t>
            </a:r>
            <a:endParaRPr lang="en-US" sz="1600" kern="1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Rectangle 37"/>
              <p:cNvSpPr/>
              <p:nvPr/>
            </p:nvSpPr>
            <p:spPr>
              <a:xfrm>
                <a:off x="4333822" y="3269534"/>
                <a:ext cx="489236"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
                    </m:oMathParaPr>
                    <m:oMath xmlns:m="http://schemas.openxmlformats.org/officeDocument/2006/math">
                      <m:r>
                        <a:rPr kumimoji="0" lang="en-US" sz="1600" b="1" i="1" u="none" strike="noStrike" kern="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𝟓𝟎</m:t>
                      </m:r>
                    </m:oMath>
                  </m:oMathPara>
                </a14:m>
                <a:endParaRPr kumimoji="0" lang="en-US" sz="1600" b="1" i="0" u="none" strike="noStrike" kern="0" cap="none" spc="0" normalizeH="0" baseline="0" noProof="0">
                  <a:ln>
                    <a:noFill/>
                  </a:ln>
                  <a:solidFill>
                    <a:srgbClr val="C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38" name="Rectangle 37"/>
              <p:cNvSpPr>
                <a:spLocks noRot="1" noChangeAspect="1" noMove="1" noResize="1" noEditPoints="1" noAdjustHandles="1" noChangeArrowheads="1" noChangeShapeType="1" noTextEdit="1"/>
              </p:cNvSpPr>
              <p:nvPr/>
            </p:nvSpPr>
            <p:spPr>
              <a:xfrm>
                <a:off x="4333822" y="3269534"/>
                <a:ext cx="489236" cy="338554"/>
              </a:xfrm>
              <a:prstGeom prst="rect">
                <a:avLst/>
              </a:prstGeom>
              <a:blipFill>
                <a:blip r:embed="rId3"/>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7918744" y="-93828"/>
            <a:ext cx="876839" cy="762314"/>
          </a:xfrm>
          <a:prstGeom prst="rect">
            <a:avLst/>
          </a:prstGeom>
        </p:spPr>
      </p:pic>
      <mc:AlternateContent xmlns:mc="http://schemas.openxmlformats.org/markup-compatibility/2006" xmlns:a14="http://schemas.microsoft.com/office/drawing/2010/main">
        <mc:Choice Requires="a14">
          <p:sp>
            <p:nvSpPr>
              <p:cNvPr id="40" name="Rectangle 39"/>
              <p:cNvSpPr/>
              <p:nvPr/>
            </p:nvSpPr>
            <p:spPr>
              <a:xfrm>
                <a:off x="3911622" y="4517007"/>
                <a:ext cx="1333635" cy="357214"/>
              </a:xfrm>
              <a:prstGeom prst="rect">
                <a:avLst/>
              </a:prstGeom>
            </p:spPr>
            <p:txBody>
              <a:bodyPr wrap="none">
                <a:spAutoFit/>
              </a:bodyPr>
              <a:lstStyle/>
              <a:p>
                <a:pPr lvl="0" defTabSz="457200">
                  <a:buClrTx/>
                  <a:defRPr/>
                </a:pPr>
                <a14:m>
                  <m:oMathPara xmlns:m="http://schemas.openxmlformats.org/officeDocument/2006/math">
                    <m:oMathParaPr>
                      <m:jc m:val="center"/>
                    </m:oMathParaPr>
                    <m:oMath xmlns:m="http://schemas.openxmlformats.org/officeDocument/2006/math">
                      <m:sSub>
                        <m:sSubPr>
                          <m:ctrlPr>
                            <a:rPr lang="en-US" sz="1600" b="1" i="1" smtClean="0">
                              <a:solidFill>
                                <a:srgbClr val="C00000"/>
                              </a:solidFill>
                              <a:latin typeface="Cambria Math" panose="02040503050406030204" pitchFamily="18" charset="0"/>
                              <a:cs typeface="Times New Roman" panose="02020603050405020304" pitchFamily="18" charset="0"/>
                            </a:rPr>
                          </m:ctrlPr>
                        </m:sSubPr>
                        <m:e>
                          <m:r>
                            <a:rPr lang="en-US" sz="1600" b="1" i="1" kern="0">
                              <a:solidFill>
                                <a:srgbClr val="C00000"/>
                              </a:solidFill>
                              <a:effectLst/>
                              <a:latin typeface="Cambria Math" panose="02040503050406030204" pitchFamily="18" charset="0"/>
                              <a:ea typeface="Arial" panose="020B0604020202020204" pitchFamily="34" charset="0"/>
                              <a:cs typeface="Times New Roman" panose="02020603050405020304" pitchFamily="18" charset="0"/>
                            </a:rPr>
                            <m:t>𝜟</m:t>
                          </m:r>
                        </m:e>
                        <m:sub>
                          <m:r>
                            <a:rPr lang="en-US" sz="1600" b="1" i="1" kern="0">
                              <a:solidFill>
                                <a:srgbClr val="C00000"/>
                              </a:solidFill>
                              <a:effectLst/>
                              <a:latin typeface="Cambria Math" panose="02040503050406030204" pitchFamily="18" charset="0"/>
                              <a:ea typeface="Arial" panose="020B0604020202020204" pitchFamily="34" charset="0"/>
                              <a:cs typeface="Times New Roman" panose="02020603050405020304" pitchFamily="18" charset="0"/>
                            </a:rPr>
                            <m:t>𝑸</m:t>
                          </m:r>
                        </m:sub>
                      </m:sSub>
                      <m:r>
                        <a:rPr lang="en-US" sz="1600" b="1" i="1" kern="0">
                          <a:solidFill>
                            <a:srgbClr val="C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600" b="1" i="1" kern="0">
                          <a:solidFill>
                            <a:srgbClr val="C00000"/>
                          </a:solidFill>
                          <a:effectLst/>
                          <a:latin typeface="Cambria Math" panose="02040503050406030204" pitchFamily="18" charset="0"/>
                          <a:ea typeface="Arial" panose="020B0604020202020204" pitchFamily="34" charset="0"/>
                          <a:cs typeface="Times New Roman" panose="02020603050405020304" pitchFamily="18" charset="0"/>
                        </a:rPr>
                        <m:t>𝟏𝟑</m:t>
                      </m:r>
                      <m:r>
                        <a:rPr lang="en-US" sz="1600" b="1" i="1" kern="0">
                          <a:solidFill>
                            <a:srgbClr val="C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600" b="1" i="1" kern="0">
                          <a:solidFill>
                            <a:srgbClr val="C00000"/>
                          </a:solidFill>
                          <a:effectLst/>
                          <a:latin typeface="Cambria Math" panose="02040503050406030204" pitchFamily="18" charset="0"/>
                          <a:ea typeface="Arial" panose="020B0604020202020204" pitchFamily="34" charset="0"/>
                          <a:cs typeface="Times New Roman" panose="02020603050405020304" pitchFamily="18" charset="0"/>
                        </a:rPr>
                        <m:t>𝟏𝟕</m:t>
                      </m:r>
                    </m:oMath>
                  </m:oMathPara>
                </a14:m>
                <a:endParaRPr kumimoji="0" lang="en-US" sz="1600" b="1" i="0" u="none" strike="noStrike" kern="0" cap="none" spc="0" normalizeH="0" baseline="0" noProof="0">
                  <a:ln>
                    <a:noFill/>
                  </a:ln>
                  <a:solidFill>
                    <a:srgbClr val="C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40" name="Rectangle 39"/>
              <p:cNvSpPr>
                <a:spLocks noRot="1" noChangeAspect="1" noMove="1" noResize="1" noEditPoints="1" noAdjustHandles="1" noChangeArrowheads="1" noChangeShapeType="1" noTextEdit="1"/>
              </p:cNvSpPr>
              <p:nvPr/>
            </p:nvSpPr>
            <p:spPr>
              <a:xfrm>
                <a:off x="3911622" y="4517007"/>
                <a:ext cx="1333635" cy="357214"/>
              </a:xfrm>
              <a:prstGeom prst="rect">
                <a:avLst/>
              </a:prstGeom>
              <a:blipFill>
                <a:blip r:embed="rId5"/>
                <a:stretch>
                  <a:fillRect b="-339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anim calcmode="lin" valueType="num">
                                      <p:cBhvr>
                                        <p:cTn id="23" dur="500" fill="hold"/>
                                        <p:tgtEl>
                                          <p:spTgt spid="37"/>
                                        </p:tgtEl>
                                        <p:attrNameLst>
                                          <p:attrName>ppt_x</p:attrName>
                                        </p:attrNameLst>
                                      </p:cBhvr>
                                      <p:tavLst>
                                        <p:tav tm="0">
                                          <p:val>
                                            <p:strVal val="#ppt_x"/>
                                          </p:val>
                                        </p:tav>
                                        <p:tav tm="100000">
                                          <p:val>
                                            <p:strVal val="#ppt_x"/>
                                          </p:val>
                                        </p:tav>
                                      </p:tavLst>
                                    </p:anim>
                                    <p:anim calcmode="lin" valueType="num">
                                      <p:cBhvr>
                                        <p:cTn id="2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38" grpId="0"/>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1747"/>
        <p:cNvGrpSpPr/>
        <p:nvPr/>
      </p:nvGrpSpPr>
      <p:grpSpPr>
        <a:xfrm>
          <a:off x="0" y="0"/>
          <a:ext cx="0" cy="0"/>
          <a:chOff x="0" y="0"/>
          <a:chExt cx="0" cy="0"/>
        </a:xfrm>
      </p:grpSpPr>
      <p:sp>
        <p:nvSpPr>
          <p:cNvPr id="23" name="Rectangle 22"/>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4" name="Rectangle 23"/>
          <p:cNvSpPr/>
          <p:nvPr/>
        </p:nvSpPr>
        <p:spPr>
          <a:xfrm>
            <a:off x="442179" y="254442"/>
            <a:ext cx="8267583" cy="785343"/>
          </a:xfrm>
          <a:prstGeom prst="rect">
            <a:avLst/>
          </a:prstGeom>
        </p:spPr>
        <p:txBody>
          <a:bodyPr wrap="square">
            <a:spAutoFit/>
          </a:bodyPr>
          <a:lstStyle/>
          <a:p>
            <a:pPr lvl="0" algn="just">
              <a:lnSpc>
                <a:spcPct val="150000"/>
              </a:lnSpc>
              <a:buClrTx/>
              <a:tabLst>
                <a:tab pos="361950" algn="l"/>
              </a:tabLst>
              <a:defRPr/>
            </a:pPr>
            <a:r>
              <a:rPr kumimoji="0" lang="en-US" sz="1600" b="1"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Bài 3.1 (SGK-tr78) </a:t>
            </a:r>
            <a:r>
              <a:rPr lang="vi-VN" sz="1600" kern="1200">
                <a:latin typeface="Arial" panose="020B0604020202020204" pitchFamily="34" charset="0"/>
                <a:ea typeface="Times New Roman" panose="02020603050405020304" pitchFamily="18" charset="0"/>
                <a:cs typeface="Times New Roman" panose="02020603050405020304" pitchFamily="18" charset="0"/>
              </a:rPr>
              <a:t>Thống kê số thẻ vàng của mỗi câu lạc bộ trong giải ngoại hạng Anh mùa giải 2021 – 2022 cho kết quả sau:</a:t>
            </a:r>
            <a:endParaRPr lang="vi-VN" sz="1600" kern="1200">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41964472"/>
              </p:ext>
            </p:extLst>
          </p:nvPr>
        </p:nvGraphicFramePr>
        <p:xfrm>
          <a:off x="1527970" y="1118888"/>
          <a:ext cx="6096000" cy="741680"/>
        </p:xfrm>
        <a:graphic>
          <a:graphicData uri="http://schemas.openxmlformats.org/drawingml/2006/table">
            <a:tbl>
              <a:tblPr firstRow="1" bandRow="1">
                <a:tableStyleId>{EA32DCED-1590-4154-9D4A-24ECD52398CE}</a:tableStyleId>
              </a:tblPr>
              <a:tblGrid>
                <a:gridCol w="609600">
                  <a:extLst>
                    <a:ext uri="{9D8B030D-6E8A-4147-A177-3AD203B41FA5}">
                      <a16:colId xmlns:a16="http://schemas.microsoft.com/office/drawing/2014/main" val="2878603507"/>
                    </a:ext>
                  </a:extLst>
                </a:gridCol>
                <a:gridCol w="609600">
                  <a:extLst>
                    <a:ext uri="{9D8B030D-6E8A-4147-A177-3AD203B41FA5}">
                      <a16:colId xmlns:a16="http://schemas.microsoft.com/office/drawing/2014/main" val="2940087883"/>
                    </a:ext>
                  </a:extLst>
                </a:gridCol>
                <a:gridCol w="609600">
                  <a:extLst>
                    <a:ext uri="{9D8B030D-6E8A-4147-A177-3AD203B41FA5}">
                      <a16:colId xmlns:a16="http://schemas.microsoft.com/office/drawing/2014/main" val="2964334431"/>
                    </a:ext>
                  </a:extLst>
                </a:gridCol>
                <a:gridCol w="609600">
                  <a:extLst>
                    <a:ext uri="{9D8B030D-6E8A-4147-A177-3AD203B41FA5}">
                      <a16:colId xmlns:a16="http://schemas.microsoft.com/office/drawing/2014/main" val="1679925343"/>
                    </a:ext>
                  </a:extLst>
                </a:gridCol>
                <a:gridCol w="609600">
                  <a:extLst>
                    <a:ext uri="{9D8B030D-6E8A-4147-A177-3AD203B41FA5}">
                      <a16:colId xmlns:a16="http://schemas.microsoft.com/office/drawing/2014/main" val="236197801"/>
                    </a:ext>
                  </a:extLst>
                </a:gridCol>
                <a:gridCol w="609600">
                  <a:extLst>
                    <a:ext uri="{9D8B030D-6E8A-4147-A177-3AD203B41FA5}">
                      <a16:colId xmlns:a16="http://schemas.microsoft.com/office/drawing/2014/main" val="890554967"/>
                    </a:ext>
                  </a:extLst>
                </a:gridCol>
                <a:gridCol w="609600">
                  <a:extLst>
                    <a:ext uri="{9D8B030D-6E8A-4147-A177-3AD203B41FA5}">
                      <a16:colId xmlns:a16="http://schemas.microsoft.com/office/drawing/2014/main" val="2267098211"/>
                    </a:ext>
                  </a:extLst>
                </a:gridCol>
                <a:gridCol w="609600">
                  <a:extLst>
                    <a:ext uri="{9D8B030D-6E8A-4147-A177-3AD203B41FA5}">
                      <a16:colId xmlns:a16="http://schemas.microsoft.com/office/drawing/2014/main" val="3064610357"/>
                    </a:ext>
                  </a:extLst>
                </a:gridCol>
                <a:gridCol w="609600">
                  <a:extLst>
                    <a:ext uri="{9D8B030D-6E8A-4147-A177-3AD203B41FA5}">
                      <a16:colId xmlns:a16="http://schemas.microsoft.com/office/drawing/2014/main" val="2437831037"/>
                    </a:ext>
                  </a:extLst>
                </a:gridCol>
                <a:gridCol w="609600">
                  <a:extLst>
                    <a:ext uri="{9D8B030D-6E8A-4147-A177-3AD203B41FA5}">
                      <a16:colId xmlns:a16="http://schemas.microsoft.com/office/drawing/2014/main" val="435486424"/>
                    </a:ext>
                  </a:extLst>
                </a:gridCol>
              </a:tblGrid>
              <a:tr h="370840">
                <a:tc>
                  <a:txBody>
                    <a:bodyPr/>
                    <a:lstStyle/>
                    <a:p>
                      <a:pPr algn="ctr"/>
                      <a:r>
                        <a:rPr lang="en-US" sz="1600"/>
                        <a:t>101</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79</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79</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78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75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73</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68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67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67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63</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777326029"/>
                  </a:ext>
                </a:extLst>
              </a:tr>
              <a:tr h="370840">
                <a:tc>
                  <a:txBody>
                    <a:bodyPr/>
                    <a:lstStyle/>
                    <a:p>
                      <a:pPr algn="ctr"/>
                      <a:r>
                        <a:rPr lang="en-US" sz="1600"/>
                        <a:t>63</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61</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60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59</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57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55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55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47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1600"/>
                        <a:t>42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47779093"/>
                  </a:ext>
                </a:extLst>
              </a:tr>
            </a:tbl>
          </a:graphicData>
        </a:graphic>
      </p:graphicFrame>
      <p:sp>
        <p:nvSpPr>
          <p:cNvPr id="14" name="Rectangle 13"/>
          <p:cNvSpPr/>
          <p:nvPr/>
        </p:nvSpPr>
        <p:spPr>
          <a:xfrm>
            <a:off x="434228" y="1844666"/>
            <a:ext cx="8267583" cy="1569660"/>
          </a:xfrm>
          <a:prstGeom prst="rect">
            <a:avLst/>
          </a:prstGeom>
        </p:spPr>
        <p:txBody>
          <a:bodyPr wrap="square">
            <a:spAutoFit/>
          </a:bodyPr>
          <a:lstStyle/>
          <a:p>
            <a:pPr lvl="0" algn="just">
              <a:lnSpc>
                <a:spcPct val="150000"/>
              </a:lnSpc>
              <a:buClrTx/>
              <a:tabLst>
                <a:tab pos="361950" algn="l"/>
              </a:tabLst>
              <a:defRPr/>
            </a:pPr>
            <a:r>
              <a:rPr lang="vi-VN" sz="1600" kern="1200">
                <a:latin typeface="Arial" panose="020B0604020202020204" pitchFamily="34" charset="0"/>
                <a:ea typeface="Times New Roman" panose="02020603050405020304" pitchFamily="18" charset="0"/>
                <a:cs typeface="Times New Roman" panose="02020603050405020304" pitchFamily="18" charset="0"/>
              </a:rPr>
              <a:t>a) Hãy ghép nhóm dãy số liệu trên thành các nhóm có độ dài bằng nhau với nhóm đầu tiên là [40; 50).</a:t>
            </a:r>
          </a:p>
          <a:p>
            <a:pPr lvl="0" algn="just">
              <a:lnSpc>
                <a:spcPct val="150000"/>
              </a:lnSpc>
              <a:buClrTx/>
              <a:tabLst>
                <a:tab pos="361950" algn="l"/>
              </a:tabLst>
              <a:defRPr/>
            </a:pPr>
            <a:r>
              <a:rPr lang="vi-VN" sz="1600" kern="1200">
                <a:latin typeface="Arial" panose="020B0604020202020204" pitchFamily="34" charset="0"/>
                <a:ea typeface="Times New Roman" panose="02020603050405020304" pitchFamily="18" charset="0"/>
                <a:cs typeface="Times New Roman" panose="02020603050405020304" pitchFamily="18" charset="0"/>
              </a:rPr>
              <a:t>b) Tính khoảng biến thiên, khoảng tứ phân vị của mẫu số liệu gốc và mẫu số liệu ghép nhóm thu được ở câu a. Giá trị nào là giá trị chính xác? Giá trị nào là giá trị xấp xỉ?</a:t>
            </a:r>
            <a:endParaRPr lang="vi-VN" sz="1600" kern="1200">
              <a:ea typeface="Calibri" panose="020F0502020204030204" pitchFamily="34" charset="0"/>
              <a:cs typeface="Times New Roman" panose="02020603050405020304" pitchFamily="18" charset="0"/>
            </a:endParaRPr>
          </a:p>
        </p:txBody>
      </p:sp>
      <p:sp>
        <p:nvSpPr>
          <p:cNvPr id="30" name="Rectangle 29"/>
          <p:cNvSpPr/>
          <p:nvPr/>
        </p:nvSpPr>
        <p:spPr>
          <a:xfrm>
            <a:off x="434228" y="3517013"/>
            <a:ext cx="71434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rgbClr val="0070C0"/>
              </a:solidFill>
              <a:effectLst/>
              <a:uLnTx/>
              <a:uFillTx/>
              <a:latin typeface="Arial"/>
              <a:sym typeface="Arial"/>
            </a:endParaRPr>
          </a:p>
        </p:txBody>
      </p:sp>
      <p:sp>
        <p:nvSpPr>
          <p:cNvPr id="15" name="Rectangle 14"/>
          <p:cNvSpPr/>
          <p:nvPr/>
        </p:nvSpPr>
        <p:spPr>
          <a:xfrm>
            <a:off x="1148575" y="3517013"/>
            <a:ext cx="2614818" cy="338554"/>
          </a:xfrm>
          <a:prstGeom prst="rect">
            <a:avLst/>
          </a:prstGeom>
        </p:spPr>
        <p:txBody>
          <a:bodyPr wrap="none">
            <a:spAutoFit/>
          </a:bodyPr>
          <a:lstStyle/>
          <a:p>
            <a:pPr algn="just">
              <a:spcBef>
                <a:spcPts val="300"/>
              </a:spcBef>
              <a:spcAft>
                <a:spcPts val="300"/>
              </a:spcAft>
            </a:pPr>
            <a:r>
              <a:rPr lang="en-US" sz="1600">
                <a:latin typeface="+mj-lt"/>
                <a:ea typeface="Arial" panose="020B0604020202020204" pitchFamily="34" charset="0"/>
                <a:cs typeface="Times New Roman" panose="02020603050405020304" pitchFamily="18" charset="0"/>
              </a:rPr>
              <a:t>a) Mẫu số liệu ghép nhóm:</a:t>
            </a:r>
          </a:p>
        </p:txBody>
      </p:sp>
      <p:graphicFrame>
        <p:nvGraphicFramePr>
          <p:cNvPr id="16" name="Table 15"/>
          <p:cNvGraphicFramePr>
            <a:graphicFrameLocks noGrp="1"/>
          </p:cNvGraphicFramePr>
          <p:nvPr>
            <p:extLst>
              <p:ext uri="{D42A27DB-BD31-4B8C-83A1-F6EECF244321}">
                <p14:modId xmlns:p14="http://schemas.microsoft.com/office/powerpoint/2010/main" val="2080103475"/>
              </p:ext>
            </p:extLst>
          </p:nvPr>
        </p:nvGraphicFramePr>
        <p:xfrm>
          <a:off x="442179" y="4066687"/>
          <a:ext cx="8259631" cy="742366"/>
        </p:xfrm>
        <a:graphic>
          <a:graphicData uri="http://schemas.openxmlformats.org/drawingml/2006/table">
            <a:tbl>
              <a:tblPr firstRow="1" firstCol="1" bandRow="1"/>
              <a:tblGrid>
                <a:gridCol w="1110560">
                  <a:extLst>
                    <a:ext uri="{9D8B030D-6E8A-4147-A177-3AD203B41FA5}">
                      <a16:colId xmlns:a16="http://schemas.microsoft.com/office/drawing/2014/main" val="2518825155"/>
                    </a:ext>
                  </a:extLst>
                </a:gridCol>
                <a:gridCol w="1035578">
                  <a:extLst>
                    <a:ext uri="{9D8B030D-6E8A-4147-A177-3AD203B41FA5}">
                      <a16:colId xmlns:a16="http://schemas.microsoft.com/office/drawing/2014/main" val="781893184"/>
                    </a:ext>
                  </a:extLst>
                </a:gridCol>
                <a:gridCol w="1034745">
                  <a:extLst>
                    <a:ext uri="{9D8B030D-6E8A-4147-A177-3AD203B41FA5}">
                      <a16:colId xmlns:a16="http://schemas.microsoft.com/office/drawing/2014/main" val="2916701539"/>
                    </a:ext>
                  </a:extLst>
                </a:gridCol>
                <a:gridCol w="1034745">
                  <a:extLst>
                    <a:ext uri="{9D8B030D-6E8A-4147-A177-3AD203B41FA5}">
                      <a16:colId xmlns:a16="http://schemas.microsoft.com/office/drawing/2014/main" val="1439742955"/>
                    </a:ext>
                  </a:extLst>
                </a:gridCol>
                <a:gridCol w="1034745">
                  <a:extLst>
                    <a:ext uri="{9D8B030D-6E8A-4147-A177-3AD203B41FA5}">
                      <a16:colId xmlns:a16="http://schemas.microsoft.com/office/drawing/2014/main" val="2966896471"/>
                    </a:ext>
                  </a:extLst>
                </a:gridCol>
                <a:gridCol w="901443">
                  <a:extLst>
                    <a:ext uri="{9D8B030D-6E8A-4147-A177-3AD203B41FA5}">
                      <a16:colId xmlns:a16="http://schemas.microsoft.com/office/drawing/2014/main" val="1948240217"/>
                    </a:ext>
                  </a:extLst>
                </a:gridCol>
                <a:gridCol w="973928">
                  <a:extLst>
                    <a:ext uri="{9D8B030D-6E8A-4147-A177-3AD203B41FA5}">
                      <a16:colId xmlns:a16="http://schemas.microsoft.com/office/drawing/2014/main" val="643552682"/>
                    </a:ext>
                  </a:extLst>
                </a:gridCol>
                <a:gridCol w="1133887">
                  <a:extLst>
                    <a:ext uri="{9D8B030D-6E8A-4147-A177-3AD203B41FA5}">
                      <a16:colId xmlns:a16="http://schemas.microsoft.com/office/drawing/2014/main" val="1100723384"/>
                    </a:ext>
                  </a:extLst>
                </a:gridCol>
              </a:tblGrid>
              <a:tr h="371183">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Nhóm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[40; 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[40; 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[60; 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[70; 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[80;90)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[90;100)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[100; 110)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434531"/>
                  </a:ext>
                </a:extLst>
              </a:tr>
              <a:tr h="371183">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Tần số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1600">
                          <a:solidFill>
                            <a:srgbClr val="000000"/>
                          </a:solidFill>
                          <a:effectLst/>
                          <a:latin typeface="+mj-lt"/>
                          <a:ea typeface="Arial" panose="020B060402020202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400231"/>
                  </a:ext>
                </a:extLst>
              </a:tr>
            </a:tbl>
          </a:graphicData>
        </a:graphic>
      </p:graphicFrame>
      <p:sp>
        <p:nvSpPr>
          <p:cNvPr id="33" name="Google Shape;1771;p48"/>
          <p:cNvSpPr/>
          <p:nvPr/>
        </p:nvSpPr>
        <p:spPr>
          <a:xfrm rot="10800000">
            <a:off x="8353095" y="868807"/>
            <a:ext cx="636737" cy="250081"/>
          </a:xfrm>
          <a:prstGeom prst="chevron">
            <a:avLst>
              <a:gd name="adj" fmla="val 28620"/>
            </a:avLst>
          </a:prstGeom>
          <a:solidFill>
            <a:schemeClr val="accent3"/>
          </a:solidFill>
          <a:ln>
            <a:noFill/>
          </a:ln>
          <a:effectLst>
            <a:outerShdw dist="38100" dir="318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7" name="Rectangle 6"/>
          <p:cNvSpPr/>
          <p:nvPr/>
        </p:nvSpPr>
        <p:spPr>
          <a:xfrm>
            <a:off x="3370000" y="1151500"/>
            <a:ext cx="2615165" cy="387798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100" b="1" i="0" u="none" strike="noStrike" kern="0" cap="none" spc="0" normalizeH="0" baseline="0" noProof="0">
                <a:ln>
                  <a:noFill/>
                </a:ln>
                <a:solidFill>
                  <a:srgbClr val="C6EAFF">
                    <a:lumMod val="25000"/>
                  </a:srgbClr>
                </a:solidFill>
                <a:effectLst/>
                <a:uLnTx/>
                <a:uFillTx/>
                <a:latin typeface="Arial"/>
                <a:cs typeface="Arial"/>
                <a:sym typeface="Darker Grotesque Black"/>
              </a:rPr>
              <a:t>1. </a:t>
            </a:r>
          </a:p>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100" b="1" i="0" u="none" strike="noStrike" kern="0" cap="none" spc="0" normalizeH="0" baseline="0" noProof="0">
                <a:ln>
                  <a:noFill/>
                </a:ln>
                <a:solidFill>
                  <a:srgbClr val="C6EAFF">
                    <a:lumMod val="25000"/>
                  </a:srgbClr>
                </a:solidFill>
                <a:effectLst/>
                <a:uLnTx/>
                <a:uFillTx/>
                <a:latin typeface="Arial"/>
                <a:cs typeface="Arial"/>
                <a:sym typeface="Darker Grotesque Black"/>
              </a:rPr>
              <a:t>KHOẢNG</a:t>
            </a:r>
            <a:r>
              <a:rPr kumimoji="0" lang="en-US" sz="4100" b="1" i="0" u="none" strike="noStrike" kern="0" cap="none" spc="0" normalizeH="0" noProof="0">
                <a:ln>
                  <a:noFill/>
                </a:ln>
                <a:solidFill>
                  <a:srgbClr val="C6EAFF">
                    <a:lumMod val="25000"/>
                  </a:srgbClr>
                </a:solidFill>
                <a:effectLst/>
                <a:uLnTx/>
                <a:uFillTx/>
                <a:latin typeface="Arial"/>
                <a:cs typeface="Arial"/>
                <a:sym typeface="Darker Grotesque Black"/>
              </a:rPr>
              <a:t> </a:t>
            </a:r>
          </a:p>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100" b="1" i="0" u="none" strike="noStrike" kern="0" cap="none" spc="0" normalizeH="0" noProof="0">
                <a:ln>
                  <a:noFill/>
                </a:ln>
                <a:solidFill>
                  <a:srgbClr val="C6EAFF">
                    <a:lumMod val="25000"/>
                  </a:srgbClr>
                </a:solidFill>
                <a:effectLst/>
                <a:uLnTx/>
                <a:uFillTx/>
                <a:latin typeface="Arial"/>
                <a:cs typeface="Arial"/>
                <a:sym typeface="Darker Grotesque Black"/>
              </a:rPr>
              <a:t>BIẾN </a:t>
            </a:r>
          </a:p>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100" b="1" i="0" u="none" strike="noStrike" kern="0" cap="none" spc="0" normalizeH="0" noProof="0">
                <a:ln>
                  <a:noFill/>
                </a:ln>
                <a:solidFill>
                  <a:srgbClr val="C6EAFF">
                    <a:lumMod val="25000"/>
                  </a:srgbClr>
                </a:solidFill>
                <a:effectLst/>
                <a:uLnTx/>
                <a:uFillTx/>
                <a:latin typeface="Arial"/>
                <a:cs typeface="Arial"/>
                <a:sym typeface="Darker Grotesque Black"/>
              </a:rPr>
              <a:t>THIÊN</a:t>
            </a:r>
            <a:endParaRPr kumimoji="0" lang="en-US" sz="4100" b="0" i="0" u="none" strike="noStrike" kern="0" cap="none" spc="0" normalizeH="0" baseline="0" noProof="0">
              <a:ln>
                <a:noFill/>
              </a:ln>
              <a:solidFill>
                <a:srgbClr val="C6EAFF">
                  <a:lumMod val="25000"/>
                </a:srgbClr>
              </a:solidFill>
              <a:effectLst/>
              <a:uLnTx/>
              <a:uFillTx/>
              <a:latin typeface="Arial"/>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1747"/>
        <p:cNvGrpSpPr/>
        <p:nvPr/>
      </p:nvGrpSpPr>
      <p:grpSpPr>
        <a:xfrm>
          <a:off x="0" y="0"/>
          <a:ext cx="0" cy="0"/>
          <a:chOff x="0" y="0"/>
          <a:chExt cx="0" cy="0"/>
        </a:xfrm>
      </p:grpSpPr>
      <p:sp>
        <p:nvSpPr>
          <p:cNvPr id="23" name="Rectangle 22"/>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89005" y="349854"/>
                <a:ext cx="8162014" cy="4439870"/>
              </a:xfrm>
              <a:prstGeom prst="rect">
                <a:avLst/>
              </a:prstGeom>
            </p:spPr>
            <p:txBody>
              <a:bodyPr wrap="square">
                <a:spAutoFit/>
              </a:bodyPr>
              <a:lstStyle/>
              <a:p>
                <a:pPr algn="just">
                  <a:lnSpc>
                    <a:spcPct val="150000"/>
                  </a:lnSpc>
                </a:pPr>
                <a:r>
                  <a:rPr lang="en-US" sz="1600">
                    <a:latin typeface="+mj-lt"/>
                    <a:ea typeface="Arial" panose="020B0604020202020204" pitchFamily="34" charset="0"/>
                    <a:cs typeface="Times New Roman" panose="02020603050405020304" pitchFamily="18" charset="0"/>
                  </a:rPr>
                  <a:t>b) </a:t>
                </a:r>
              </a:p>
              <a:p>
                <a:pPr marL="285750" indent="-285750" algn="just">
                  <a:lnSpc>
                    <a:spcPct val="150000"/>
                  </a:lnSpc>
                  <a:buFont typeface="Arial" panose="020B0604020202020204" pitchFamily="34" charset="0"/>
                  <a:buChar char="•"/>
                </a:pPr>
                <a:r>
                  <a:rPr lang="en-US" sz="1600">
                    <a:effectLst/>
                    <a:latin typeface="+mj-lt"/>
                    <a:ea typeface="PMingLiU"/>
                    <a:cs typeface="Times New Roman" panose="02020603050405020304" pitchFamily="18" charset="0"/>
                  </a:rPr>
                  <a:t>Với mẫu số liệu gốc, khoảng biến thiên là </a:t>
                </a:r>
                <a14:m>
                  <m:oMath xmlns:m="http://schemas.openxmlformats.org/officeDocument/2006/math">
                    <m:sSub>
                      <m:sSubPr>
                        <m:ctrlPr>
                          <a:rPr lang="en-US" sz="1600" i="1">
                            <a:effectLst/>
                            <a:latin typeface="Cambria Math" panose="02040503050406030204" pitchFamily="18" charset="0"/>
                            <a:ea typeface="PMingLiU"/>
                            <a:cs typeface="Times New Roman" panose="02020603050405020304" pitchFamily="18" charset="0"/>
                          </a:rPr>
                        </m:ctrlPr>
                      </m:sSubPr>
                      <m:e>
                        <m:r>
                          <a:rPr lang="en-US" sz="1600" i="1">
                            <a:effectLst/>
                            <a:latin typeface="Cambria Math" panose="02040503050406030204" pitchFamily="18" charset="0"/>
                            <a:ea typeface="PMingLiU"/>
                            <a:cs typeface="Times New Roman" panose="02020603050405020304" pitchFamily="18" charset="0"/>
                          </a:rPr>
                          <m:t>𝑅</m:t>
                        </m:r>
                      </m:e>
                      <m:sub>
                        <m:r>
                          <a:rPr lang="en-US" sz="1600" i="1">
                            <a:effectLst/>
                            <a:latin typeface="Cambria Math" panose="02040503050406030204" pitchFamily="18" charset="0"/>
                            <a:ea typeface="PMingLiU"/>
                            <a:cs typeface="Times New Roman" panose="02020603050405020304" pitchFamily="18" charset="0"/>
                          </a:rPr>
                          <m:t>1</m:t>
                        </m:r>
                      </m:sub>
                    </m:sSub>
                    <m:r>
                      <a:rPr lang="en-US" sz="1600" i="1">
                        <a:effectLst/>
                        <a:latin typeface="Cambria Math" panose="02040503050406030204" pitchFamily="18" charset="0"/>
                        <a:ea typeface="PMingLiU"/>
                        <a:cs typeface="Times New Roman" panose="02020603050405020304" pitchFamily="18" charset="0"/>
                      </a:rPr>
                      <m:t>=101−42=59.</m:t>
                    </m:r>
                  </m:oMath>
                </a14:m>
                <a:endParaRPr lang="en-US" sz="1600">
                  <a:latin typeface="+mj-lt"/>
                  <a:ea typeface="Arial" panose="020B0604020202020204" pitchFamily="34" charset="0"/>
                  <a:cs typeface="Times New Roman" panose="02020603050405020304" pitchFamily="18" charset="0"/>
                </a:endParaRPr>
              </a:p>
              <a:p>
                <a:pPr algn="just">
                  <a:lnSpc>
                    <a:spcPct val="150000"/>
                  </a:lnSpc>
                </a:pPr>
                <a:r>
                  <a:rPr lang="en-US" sz="1600">
                    <a:effectLst/>
                    <a:latin typeface="+mj-lt"/>
                    <a:ea typeface="PMingLiU"/>
                    <a:cs typeface="Times New Roman" panose="02020603050405020304" pitchFamily="18" charset="0"/>
                  </a:rPr>
                  <a:t>Sắp xếp mẫu số liệu theo thứ tự không giảm là: </a:t>
                </a:r>
              </a:p>
              <a:p>
                <a:pPr algn="just">
                  <a:lnSpc>
                    <a:spcPct val="150000"/>
                  </a:lnSpc>
                </a:pPr>
                <a14:m>
                  <m:oMathPara xmlns:m="http://schemas.openxmlformats.org/officeDocument/2006/math">
                    <m:oMathParaPr>
                      <m:jc m:val="centerGroup"/>
                    </m:oMathParaPr>
                    <m:oMath xmlns:m="http://schemas.openxmlformats.org/officeDocument/2006/math">
                      <m:r>
                        <a:rPr lang="en-US" sz="1600" i="1" smtClean="0">
                          <a:effectLst/>
                          <a:latin typeface="Cambria Math" panose="02040503050406030204" pitchFamily="18" charset="0"/>
                          <a:ea typeface="PMingLiU"/>
                          <a:cs typeface="Times New Roman" panose="02020603050405020304" pitchFamily="18" charset="0"/>
                        </a:rPr>
                        <m:t>42; 47; 50; 55; 55; 57; 59; 60; 61; 63; 63; 67; 67; 68; 73; 75; 78; 79; 79; 101.</m:t>
                      </m:r>
                    </m:oMath>
                  </m:oMathPara>
                </a14:m>
                <a:endParaRPr lang="en-US" sz="1600">
                  <a:latin typeface="+mj-lt"/>
                  <a:ea typeface="Arial" panose="020B0604020202020204" pitchFamily="34" charset="0"/>
                  <a:cs typeface="Times New Roman" panose="02020603050405020304" pitchFamily="18" charset="0"/>
                </a:endParaRPr>
              </a:p>
              <a:p>
                <a:pPr algn="just">
                  <a:lnSpc>
                    <a:spcPct val="150000"/>
                  </a:lnSpc>
                </a:pPr>
                <a:r>
                  <a:rPr lang="en-US" sz="1600">
                    <a:effectLst/>
                    <a:latin typeface="+mj-lt"/>
                    <a:ea typeface="PMingLiU"/>
                    <a:cs typeface="Times New Roman" panose="02020603050405020304" pitchFamily="18" charset="0"/>
                  </a:rPr>
                  <a:t>Vì </a:t>
                </a:r>
                <a14:m>
                  <m:oMath xmlns:m="http://schemas.openxmlformats.org/officeDocument/2006/math">
                    <m:r>
                      <a:rPr lang="en-US" sz="1600" i="1">
                        <a:effectLst/>
                        <a:latin typeface="Cambria Math" panose="02040503050406030204" pitchFamily="18" charset="0"/>
                        <a:ea typeface="PMingLiU"/>
                        <a:cs typeface="Times New Roman" panose="02020603050405020304" pitchFamily="18" charset="0"/>
                      </a:rPr>
                      <m:t>𝑛</m:t>
                    </m:r>
                    <m:r>
                      <a:rPr lang="en-US" sz="1600" i="1">
                        <a:effectLst/>
                        <a:latin typeface="Cambria Math" panose="02040503050406030204" pitchFamily="18" charset="0"/>
                        <a:ea typeface="PMingLiU"/>
                        <a:cs typeface="Times New Roman" panose="02020603050405020304" pitchFamily="18" charset="0"/>
                      </a:rPr>
                      <m:t>=20</m:t>
                    </m:r>
                  </m:oMath>
                </a14:m>
                <a:r>
                  <a:rPr lang="en-US" sz="1600">
                    <a:effectLst/>
                    <a:latin typeface="+mj-lt"/>
                    <a:ea typeface="PMingLiU"/>
                    <a:cs typeface="Times New Roman" panose="02020603050405020304" pitchFamily="18" charset="0"/>
                  </a:rPr>
                  <a:t> nên thứ phân vị thứ nhất là trung vị của dãy số liệu: </a:t>
                </a:r>
              </a:p>
              <a:p>
                <a:pPr algn="just">
                  <a:lnSpc>
                    <a:spcPct val="150000"/>
                  </a:lnSpc>
                </a:pPr>
                <a14:m>
                  <m:oMathPara xmlns:m="http://schemas.openxmlformats.org/officeDocument/2006/math">
                    <m:oMathParaPr>
                      <m:jc m:val="center"/>
                    </m:oMathParaPr>
                    <m:oMath xmlns:m="http://schemas.openxmlformats.org/officeDocument/2006/math">
                      <m:r>
                        <a:rPr lang="en-US" sz="1600" i="0" smtClean="0">
                          <a:effectLst/>
                          <a:latin typeface="Cambria Math" panose="02040503050406030204" pitchFamily="18" charset="0"/>
                          <a:ea typeface="PMingLiU"/>
                          <a:cs typeface="Times New Roman" panose="02020603050405020304" pitchFamily="18" charset="0"/>
                        </a:rPr>
                        <m:t>42</m:t>
                      </m:r>
                      <m:r>
                        <a:rPr lang="en-US" sz="1600" i="0">
                          <a:effectLst/>
                          <a:latin typeface="Cambria Math" panose="02040503050406030204" pitchFamily="18" charset="0"/>
                          <a:ea typeface="PMingLiU"/>
                          <a:cs typeface="Times New Roman" panose="02020603050405020304" pitchFamily="18" charset="0"/>
                        </a:rPr>
                        <m:t>; 47; 50; 55; 55; 57; 59; 60; 61; 63. </m:t>
                      </m:r>
                    </m:oMath>
                  </m:oMathPara>
                </a14:m>
                <a:endParaRPr lang="en-US" sz="1600">
                  <a:effectLst/>
                  <a:latin typeface="+mj-lt"/>
                  <a:ea typeface="PMingLiU"/>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600">
                          <a:ea typeface="PMingLiU"/>
                          <a:cs typeface="Times New Roman" panose="02020603050405020304" pitchFamily="18" charset="0"/>
                        </a:rPr>
                        <m:t>Do</m:t>
                      </m:r>
                      <m:r>
                        <m:rPr>
                          <m:nor/>
                        </m:rPr>
                        <a:rPr lang="en-US" sz="1600">
                          <a:ea typeface="PMingLiU"/>
                          <a:cs typeface="Times New Roman" panose="02020603050405020304" pitchFamily="18" charset="0"/>
                        </a:rPr>
                        <m:t> đó,</m:t>
                      </m:r>
                      <m:r>
                        <a:rPr lang="en-US" sz="1600" b="0" i="1" smtClean="0">
                          <a:latin typeface="Cambria Math" panose="02040503050406030204" pitchFamily="18" charset="0"/>
                          <a:ea typeface="PMingLiU"/>
                          <a:cs typeface="Times New Roman" panose="02020603050405020304" pitchFamily="18" charset="0"/>
                        </a:rPr>
                        <m:t>   </m:t>
                      </m:r>
                      <m:sSub>
                        <m:sSubPr>
                          <m:ctrlPr>
                            <a:rPr lang="en-US" sz="1600" i="1">
                              <a:effectLst/>
                              <a:latin typeface="Cambria Math" panose="02040503050406030204" pitchFamily="18" charset="0"/>
                              <a:ea typeface="PMingLiU"/>
                              <a:cs typeface="Times New Roman" panose="02020603050405020304" pitchFamily="18" charset="0"/>
                            </a:rPr>
                          </m:ctrlPr>
                        </m:sSubPr>
                        <m:e>
                          <m:r>
                            <a:rPr lang="en-US" sz="1600" i="1">
                              <a:effectLst/>
                              <a:latin typeface="Cambria Math" panose="02040503050406030204" pitchFamily="18" charset="0"/>
                              <a:ea typeface="PMingLiU"/>
                              <a:cs typeface="Times New Roman" panose="02020603050405020304" pitchFamily="18" charset="0"/>
                            </a:rPr>
                            <m:t>𝑄</m:t>
                          </m:r>
                        </m:e>
                        <m:sub>
                          <m:r>
                            <a:rPr lang="en-US" sz="1600" i="1">
                              <a:effectLst/>
                              <a:latin typeface="Cambria Math" panose="02040503050406030204" pitchFamily="18" charset="0"/>
                              <a:ea typeface="PMingLiU"/>
                              <a:cs typeface="Times New Roman" panose="02020603050405020304" pitchFamily="18" charset="0"/>
                            </a:rPr>
                            <m:t>1</m:t>
                          </m:r>
                        </m:sub>
                      </m:sSub>
                      <m:r>
                        <a:rPr lang="en-US" sz="1600" i="1">
                          <a:effectLst/>
                          <a:latin typeface="Cambria Math" panose="02040503050406030204" pitchFamily="18" charset="0"/>
                          <a:ea typeface="PMingLiU"/>
                          <a:cs typeface="Times New Roman" panose="02020603050405020304" pitchFamily="18" charset="0"/>
                        </a:rPr>
                        <m:t>=</m:t>
                      </m:r>
                      <m:f>
                        <m:fPr>
                          <m:ctrlPr>
                            <a:rPr lang="en-US" sz="1600" i="1">
                              <a:effectLst/>
                              <a:latin typeface="Cambria Math" panose="02040503050406030204" pitchFamily="18" charset="0"/>
                              <a:ea typeface="PMingLiU"/>
                              <a:cs typeface="Times New Roman" panose="02020603050405020304" pitchFamily="18" charset="0"/>
                            </a:rPr>
                          </m:ctrlPr>
                        </m:fPr>
                        <m:num>
                          <m:r>
                            <a:rPr lang="en-US" sz="1600" i="1">
                              <a:effectLst/>
                              <a:latin typeface="Cambria Math" panose="02040503050406030204" pitchFamily="18" charset="0"/>
                              <a:ea typeface="PMingLiU"/>
                              <a:cs typeface="Times New Roman" panose="02020603050405020304" pitchFamily="18" charset="0"/>
                            </a:rPr>
                            <m:t>55+57</m:t>
                          </m:r>
                        </m:num>
                        <m:den>
                          <m:r>
                            <a:rPr lang="en-US" sz="1600" i="1">
                              <a:effectLst/>
                              <a:latin typeface="Cambria Math" panose="02040503050406030204" pitchFamily="18" charset="0"/>
                              <a:ea typeface="PMingLiU"/>
                              <a:cs typeface="Times New Roman" panose="02020603050405020304" pitchFamily="18" charset="0"/>
                            </a:rPr>
                            <m:t>2</m:t>
                          </m:r>
                        </m:den>
                      </m:f>
                      <m:r>
                        <a:rPr lang="en-US" sz="1600" i="1">
                          <a:effectLst/>
                          <a:latin typeface="Cambria Math" panose="02040503050406030204" pitchFamily="18" charset="0"/>
                          <a:ea typeface="PMingLiU"/>
                          <a:cs typeface="Times New Roman" panose="02020603050405020304" pitchFamily="18" charset="0"/>
                        </a:rPr>
                        <m:t>=56</m:t>
                      </m:r>
                      <m:r>
                        <a:rPr lang="en-US" sz="1600" b="0" i="0" smtClean="0">
                          <a:effectLst/>
                          <a:latin typeface="Cambria Math" panose="02040503050406030204" pitchFamily="18" charset="0"/>
                          <a:ea typeface="PMingLiU"/>
                          <a:cs typeface="Times New Roman" panose="02020603050405020304" pitchFamily="18" charset="0"/>
                        </a:rPr>
                        <m:t>.</m:t>
                      </m:r>
                    </m:oMath>
                  </m:oMathPara>
                </a14:m>
                <a:endParaRPr lang="en-US" sz="1600">
                  <a:latin typeface="+mj-lt"/>
                  <a:ea typeface="Arial" panose="020B0604020202020204" pitchFamily="34" charset="0"/>
                  <a:cs typeface="Times New Roman" panose="02020603050405020304" pitchFamily="18" charset="0"/>
                </a:endParaRPr>
              </a:p>
              <a:p>
                <a:pPr algn="just">
                  <a:lnSpc>
                    <a:spcPct val="150000"/>
                  </a:lnSpc>
                </a:pPr>
                <a:r>
                  <a:rPr lang="en-US" sz="1600">
                    <a:effectLst/>
                    <a:latin typeface="+mj-lt"/>
                    <a:ea typeface="PMingLiU"/>
                    <a:cs typeface="Times New Roman" panose="02020603050405020304" pitchFamily="18" charset="0"/>
                  </a:rPr>
                  <a:t>Tứ phân vị thứ ba là trung vị của dãy số liệu: </a:t>
                </a:r>
                <a14:m>
                  <m:oMath xmlns:m="http://schemas.openxmlformats.org/officeDocument/2006/math">
                    <m:r>
                      <a:rPr lang="en-US" sz="1600" i="1" smtClean="0">
                        <a:effectLst/>
                        <a:latin typeface="Cambria Math" panose="02040503050406030204" pitchFamily="18" charset="0"/>
                        <a:ea typeface="PMingLiU"/>
                        <a:cs typeface="Times New Roman" panose="02020603050405020304" pitchFamily="18" charset="0"/>
                      </a:rPr>
                      <m:t>63; </m:t>
                    </m:r>
                    <m:r>
                      <a:rPr lang="en-US" sz="1600" i="1">
                        <a:effectLst/>
                        <a:latin typeface="Cambria Math" panose="02040503050406030204" pitchFamily="18" charset="0"/>
                        <a:ea typeface="PMingLiU"/>
                        <a:cs typeface="Times New Roman" panose="02020603050405020304" pitchFamily="18" charset="0"/>
                      </a:rPr>
                      <m:t>67; 67; 68; 73; 75; 78; 79; 79; 101. </m:t>
                    </m:r>
                  </m:oMath>
                </a14:m>
                <a:endParaRPr lang="en-US" sz="1600">
                  <a:effectLst/>
                  <a:latin typeface="+mj-lt"/>
                  <a:ea typeface="PMingLiU"/>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600">
                          <a:ea typeface="PMingLiU"/>
                          <a:cs typeface="Times New Roman" panose="02020603050405020304" pitchFamily="18" charset="0"/>
                        </a:rPr>
                        <m:t>Do</m:t>
                      </m:r>
                      <m:r>
                        <m:rPr>
                          <m:nor/>
                        </m:rPr>
                        <a:rPr lang="en-US" sz="1600">
                          <a:ea typeface="PMingLiU"/>
                          <a:cs typeface="Times New Roman" panose="02020603050405020304" pitchFamily="18" charset="0"/>
                        </a:rPr>
                        <m:t> đó,</m:t>
                      </m:r>
                      <m:r>
                        <a:rPr lang="en-US" sz="1600" b="0" i="1" smtClean="0">
                          <a:latin typeface="Cambria Math" panose="02040503050406030204" pitchFamily="18" charset="0"/>
                          <a:ea typeface="PMingLiU"/>
                          <a:cs typeface="Times New Roman" panose="02020603050405020304" pitchFamily="18" charset="0"/>
                        </a:rPr>
                        <m:t>   </m:t>
                      </m:r>
                      <m:sSub>
                        <m:sSubPr>
                          <m:ctrlPr>
                            <a:rPr lang="en-US" sz="1600" i="1">
                              <a:effectLst/>
                              <a:latin typeface="Cambria Math" panose="02040503050406030204" pitchFamily="18" charset="0"/>
                              <a:ea typeface="PMingLiU"/>
                              <a:cs typeface="Times New Roman" panose="02020603050405020304" pitchFamily="18" charset="0"/>
                            </a:rPr>
                          </m:ctrlPr>
                        </m:sSubPr>
                        <m:e>
                          <m:r>
                            <a:rPr lang="en-US" sz="1600" i="1">
                              <a:effectLst/>
                              <a:latin typeface="Cambria Math" panose="02040503050406030204" pitchFamily="18" charset="0"/>
                              <a:ea typeface="PMingLiU"/>
                              <a:cs typeface="Times New Roman" panose="02020603050405020304" pitchFamily="18" charset="0"/>
                            </a:rPr>
                            <m:t>𝑄</m:t>
                          </m:r>
                        </m:e>
                        <m:sub>
                          <m:r>
                            <a:rPr lang="en-US" sz="1600" i="1">
                              <a:effectLst/>
                              <a:latin typeface="Cambria Math" panose="02040503050406030204" pitchFamily="18" charset="0"/>
                              <a:ea typeface="PMingLiU"/>
                              <a:cs typeface="Times New Roman" panose="02020603050405020304" pitchFamily="18" charset="0"/>
                            </a:rPr>
                            <m:t>3</m:t>
                          </m:r>
                        </m:sub>
                      </m:sSub>
                      <m:r>
                        <a:rPr lang="en-US" sz="1600" i="1">
                          <a:effectLst/>
                          <a:latin typeface="Cambria Math" panose="02040503050406030204" pitchFamily="18" charset="0"/>
                          <a:ea typeface="PMingLiU"/>
                          <a:cs typeface="Times New Roman" panose="02020603050405020304" pitchFamily="18" charset="0"/>
                        </a:rPr>
                        <m:t>=</m:t>
                      </m:r>
                      <m:f>
                        <m:fPr>
                          <m:ctrlPr>
                            <a:rPr lang="en-US" sz="1600" i="1">
                              <a:effectLst/>
                              <a:latin typeface="Cambria Math" panose="02040503050406030204" pitchFamily="18" charset="0"/>
                              <a:ea typeface="PMingLiU"/>
                              <a:cs typeface="Times New Roman" panose="02020603050405020304" pitchFamily="18" charset="0"/>
                            </a:rPr>
                          </m:ctrlPr>
                        </m:fPr>
                        <m:num>
                          <m:r>
                            <a:rPr lang="en-US" sz="1600" i="1">
                              <a:effectLst/>
                              <a:latin typeface="Cambria Math" panose="02040503050406030204" pitchFamily="18" charset="0"/>
                              <a:ea typeface="PMingLiU"/>
                              <a:cs typeface="Times New Roman" panose="02020603050405020304" pitchFamily="18" charset="0"/>
                            </a:rPr>
                            <m:t>73+75</m:t>
                          </m:r>
                        </m:num>
                        <m:den>
                          <m:r>
                            <a:rPr lang="en-US" sz="1600" i="1">
                              <a:effectLst/>
                              <a:latin typeface="Cambria Math" panose="02040503050406030204" pitchFamily="18" charset="0"/>
                              <a:ea typeface="PMingLiU"/>
                              <a:cs typeface="Times New Roman" panose="02020603050405020304" pitchFamily="18" charset="0"/>
                            </a:rPr>
                            <m:t>2</m:t>
                          </m:r>
                        </m:den>
                      </m:f>
                      <m:r>
                        <a:rPr lang="en-US" sz="1600" i="1">
                          <a:effectLst/>
                          <a:latin typeface="Cambria Math" panose="02040503050406030204" pitchFamily="18" charset="0"/>
                          <a:ea typeface="PMingLiU"/>
                          <a:cs typeface="Times New Roman" panose="02020603050405020304" pitchFamily="18" charset="0"/>
                        </a:rPr>
                        <m:t>=74</m:t>
                      </m:r>
                      <m:r>
                        <a:rPr lang="en-US" sz="1600" b="0" i="0" smtClean="0">
                          <a:effectLst/>
                          <a:latin typeface="Cambria Math" panose="02040503050406030204" pitchFamily="18" charset="0"/>
                          <a:ea typeface="PMingLiU"/>
                          <a:cs typeface="Times New Roman" panose="02020603050405020304" pitchFamily="18" charset="0"/>
                        </a:rPr>
                        <m:t>.</m:t>
                      </m:r>
                    </m:oMath>
                  </m:oMathPara>
                </a14:m>
                <a:endParaRPr lang="en-US" sz="1600">
                  <a:latin typeface="+mj-lt"/>
                  <a:ea typeface="Arial" panose="020B0604020202020204" pitchFamily="34" charset="0"/>
                  <a:cs typeface="Times New Roman" panose="02020603050405020304" pitchFamily="18" charset="0"/>
                </a:endParaRPr>
              </a:p>
              <a:p>
                <a:pPr algn="just">
                  <a:lnSpc>
                    <a:spcPct val="150000"/>
                  </a:lnSpc>
                </a:pPr>
                <a:r>
                  <a:rPr lang="en-US" sz="1600">
                    <a:effectLst/>
                    <a:latin typeface="+mj-lt"/>
                    <a:ea typeface="PMingLiU"/>
                    <a:cs typeface="Times New Roman" panose="02020603050405020304" pitchFamily="18" charset="0"/>
                  </a:rPr>
                  <a:t>Khoảng tứ phân vị là </a:t>
                </a:r>
                <a14:m>
                  <m:oMath xmlns:m="http://schemas.openxmlformats.org/officeDocument/2006/math">
                    <m:sSub>
                      <m:sSubPr>
                        <m:ctrlPr>
                          <a:rPr lang="en-US" sz="1600" i="1">
                            <a:effectLst/>
                            <a:latin typeface="Cambria Math" panose="02040503050406030204" pitchFamily="18" charset="0"/>
                            <a:ea typeface="PMingLiU"/>
                            <a:cs typeface="Times New Roman" panose="02020603050405020304" pitchFamily="18" charset="0"/>
                          </a:rPr>
                        </m:ctrlPr>
                      </m:sSubPr>
                      <m:e>
                        <m:r>
                          <m:rPr>
                            <m:sty m:val="p"/>
                          </m:rPr>
                          <a:rPr lang="en-US" sz="1600">
                            <a:effectLst/>
                            <a:latin typeface="Cambria Math" panose="02040503050406030204" pitchFamily="18" charset="0"/>
                            <a:ea typeface="PMingLiU"/>
                            <a:cs typeface="Times New Roman" panose="02020603050405020304" pitchFamily="18" charset="0"/>
                          </a:rPr>
                          <m:t>Δ</m:t>
                        </m:r>
                      </m:e>
                      <m:sub>
                        <m:r>
                          <a:rPr lang="en-US" sz="1600" i="1">
                            <a:effectLst/>
                            <a:latin typeface="Cambria Math" panose="02040503050406030204" pitchFamily="18" charset="0"/>
                            <a:ea typeface="PMingLiU"/>
                            <a:cs typeface="Times New Roman" panose="02020603050405020304" pitchFamily="18" charset="0"/>
                          </a:rPr>
                          <m:t>𝑄</m:t>
                        </m:r>
                      </m:sub>
                    </m:sSub>
                    <m:r>
                      <a:rPr lang="en-US" sz="1600" i="1">
                        <a:effectLst/>
                        <a:latin typeface="Cambria Math" panose="02040503050406030204" pitchFamily="18" charset="0"/>
                        <a:ea typeface="PMingLiU"/>
                        <a:cs typeface="Times New Roman" panose="02020603050405020304" pitchFamily="18" charset="0"/>
                      </a:rPr>
                      <m:t>=74−56=18</m:t>
                    </m:r>
                  </m:oMath>
                </a14:m>
                <a:r>
                  <a:rPr lang="en-US" sz="1600">
                    <a:effectLst/>
                    <a:latin typeface="+mj-lt"/>
                    <a:ea typeface="PMingLiU"/>
                    <a:cs typeface="Times New Roman" panose="02020603050405020304" pitchFamily="18" charset="0"/>
                  </a:rPr>
                  <a:t>. Đây là giá trị chính xác.</a:t>
                </a:r>
                <a:endParaRPr lang="en-US" sz="1600">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9005" y="349854"/>
                <a:ext cx="8162014" cy="4439870"/>
              </a:xfrm>
              <a:prstGeom prst="rect">
                <a:avLst/>
              </a:prstGeom>
              <a:blipFill>
                <a:blip r:embed="rId3"/>
                <a:stretch>
                  <a:fillRect l="-373" b="-274"/>
                </a:stretch>
              </a:blipFill>
            </p:spPr>
            <p:txBody>
              <a:bodyPr/>
              <a:lstStyle/>
              <a:p>
                <a:r>
                  <a:rPr lang="en-US">
                    <a:noFill/>
                  </a:rPr>
                  <a:t> </a:t>
                </a:r>
              </a:p>
            </p:txBody>
          </p:sp>
        </mc:Fallback>
      </mc:AlternateContent>
      <p:sp>
        <p:nvSpPr>
          <p:cNvPr id="11" name="Google Shape;1771;p48"/>
          <p:cNvSpPr/>
          <p:nvPr/>
        </p:nvSpPr>
        <p:spPr>
          <a:xfrm rot="10800000">
            <a:off x="8304509" y="129401"/>
            <a:ext cx="636737" cy="250081"/>
          </a:xfrm>
          <a:prstGeom prst="chevron">
            <a:avLst>
              <a:gd name="adj" fmla="val 28620"/>
            </a:avLst>
          </a:prstGeom>
          <a:solidFill>
            <a:schemeClr val="accent3"/>
          </a:solidFill>
          <a:ln>
            <a:noFill/>
          </a:ln>
          <a:effectLst>
            <a:outerShdw dist="38100" dir="3180000" algn="bl" rotWithShape="0">
              <a:schemeClr val="dk1">
                <a:alpha val="3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89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up)">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up)">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up)">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up)">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1747"/>
        <p:cNvGrpSpPr/>
        <p:nvPr/>
      </p:nvGrpSpPr>
      <p:grpSpPr>
        <a:xfrm>
          <a:off x="0" y="0"/>
          <a:ext cx="0" cy="0"/>
          <a:chOff x="0" y="0"/>
          <a:chExt cx="0" cy="0"/>
        </a:xfrm>
      </p:grpSpPr>
      <p:sp>
        <p:nvSpPr>
          <p:cNvPr id="23" name="Rectangle 22"/>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53838" y="278295"/>
                <a:ext cx="8448254" cy="4760919"/>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500" b="0" i="0" u="none" strike="noStrike" kern="0" cap="none" spc="0" normalizeH="0" baseline="0" noProof="0">
                    <a:ln>
                      <a:noFill/>
                    </a:ln>
                    <a:solidFill>
                      <a:srgbClr val="000000"/>
                    </a:solidFill>
                    <a:effectLst/>
                    <a:uLnTx/>
                    <a:uFillTx/>
                    <a:ea typeface="PMingLiU"/>
                    <a:cs typeface="Times New Roman" panose="02020603050405020304" pitchFamily="18" charset="0"/>
                    <a:sym typeface="Arial"/>
                  </a:rPr>
                  <a:t>Với mẫu số liệu ghép nhóm, khoảng biến thiên là: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𝑅</m:t>
                    </m:r>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′=110−40=70</m:t>
                    </m:r>
                  </m:oMath>
                </a14:m>
                <a:r>
                  <a:rPr kumimoji="0" lang="en-US" sz="1500" b="0" i="0" u="none" strike="noStrike" kern="0" cap="none" spc="0" normalizeH="0" baseline="0" noProof="0">
                    <a:ln>
                      <a:noFill/>
                    </a:ln>
                    <a:solidFill>
                      <a:srgbClr val="000000"/>
                    </a:solidFill>
                    <a:effectLst/>
                    <a:uLnTx/>
                    <a:uFillTx/>
                    <a:ea typeface="PMingLiU"/>
                    <a:cs typeface="Times New Roman" panose="02020603050405020304" pitchFamily="18" charset="0"/>
                    <a:sym typeface="Arial"/>
                  </a:rPr>
                  <a:t>.</a:t>
                </a:r>
                <a:endParaRPr kumimoji="0" lang="en-US" sz="15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0" i="0" u="none" strike="noStrike" kern="0" cap="none" spc="0" normalizeH="0" baseline="0" noProof="0">
                    <a:ln>
                      <a:noFill/>
                    </a:ln>
                    <a:solidFill>
                      <a:srgbClr val="000000"/>
                    </a:solidFill>
                    <a:effectLst/>
                    <a:uLnTx/>
                    <a:uFillTx/>
                    <a:ea typeface="PMingLiU"/>
                    <a:cs typeface="Times New Roman" panose="02020603050405020304" pitchFamily="18" charset="0"/>
                    <a:sym typeface="Arial"/>
                  </a:rPr>
                  <a:t>Cỡ mẫu là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𝑛</m:t>
                    </m:r>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=20</m:t>
                    </m:r>
                  </m:oMath>
                </a14:m>
                <a:r>
                  <a:rPr kumimoji="0" lang="en-US" sz="1500" b="0" i="0" u="none" strike="noStrike" kern="0" cap="none" spc="0" normalizeH="0" baseline="0" noProof="0">
                    <a:ln>
                      <a:noFill/>
                    </a:ln>
                    <a:solidFill>
                      <a:srgbClr val="000000"/>
                    </a:solidFill>
                    <a:effectLst/>
                    <a:uLnTx/>
                    <a:uFillTx/>
                    <a:ea typeface="PMingLiU"/>
                    <a:cs typeface="Times New Roman" panose="02020603050405020304" pitchFamily="18" charset="0"/>
                    <a:sym typeface="Arial"/>
                  </a:rPr>
                  <a:t>. Giả sử </a:t>
                </a:r>
                <a14:m>
                  <m:oMath xmlns:m="http://schemas.openxmlformats.org/officeDocument/2006/math">
                    <m:sSub>
                      <m:sSubPr>
                        <m:ctrlP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sSubPr>
                      <m:e>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𝑥</m:t>
                        </m:r>
                      </m:e>
                      <m:sub>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1</m:t>
                        </m:r>
                      </m:sub>
                    </m:sSub>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m:t>
                    </m:r>
                    <m:sSub>
                      <m:sSubPr>
                        <m:ctrlP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sSubPr>
                      <m:e>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𝑥</m:t>
                        </m:r>
                      </m:e>
                      <m:sub>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20</m:t>
                        </m:r>
                      </m:sub>
                    </m:sSub>
                  </m:oMath>
                </a14:m>
                <a:r>
                  <a:rPr kumimoji="0" lang="en-US" sz="1500" b="0" i="0" u="none" strike="noStrike" kern="0" cap="none" spc="0" normalizeH="0" baseline="0" noProof="0">
                    <a:ln>
                      <a:noFill/>
                    </a:ln>
                    <a:solidFill>
                      <a:srgbClr val="000000"/>
                    </a:solidFill>
                    <a:effectLst/>
                    <a:uLnTx/>
                    <a:uFillTx/>
                    <a:ea typeface="PMingLiU"/>
                    <a:cs typeface="Times New Roman" panose="02020603050405020304" pitchFamily="18" charset="0"/>
                    <a:sym typeface="Arial"/>
                  </a:rPr>
                  <a:t> là số thẻ vàng mà mỗi câu lạc bộ ngoại hạng Anh nhận được mùa giải 2021-2022, các giá trị này đã được sắp xếp theo thứ tự không giảm.</a:t>
                </a:r>
                <a:endParaRPr kumimoji="0" lang="en-US" sz="15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lvl="0" algn="just">
                  <a:lnSpc>
                    <a:spcPct val="130000"/>
                  </a:lnSpc>
                </a:pPr>
                <a14:m>
                  <m:oMathPara xmlns:m="http://schemas.openxmlformats.org/officeDocument/2006/math">
                    <m:oMathParaPr>
                      <m:jc m:val="left"/>
                    </m:oMathParaPr>
                    <m:oMath xmlns:m="http://schemas.openxmlformats.org/officeDocument/2006/math">
                      <m:r>
                        <m:rPr>
                          <m:nor/>
                        </m:rPr>
                        <a:rPr lang="en-US" sz="1500">
                          <a:ea typeface="PMingLiU"/>
                          <a:cs typeface="Times New Roman" panose="02020603050405020304" pitchFamily="18" charset="0"/>
                        </a:rPr>
                        <m:t>T</m:t>
                      </m:r>
                      <m:r>
                        <m:rPr>
                          <m:nor/>
                        </m:rPr>
                        <a:rPr lang="en-US" sz="1500">
                          <a:ea typeface="PMingLiU"/>
                          <a:cs typeface="Times New Roman" panose="02020603050405020304" pitchFamily="18" charset="0"/>
                        </a:rPr>
                        <m:t>ứ </m:t>
                      </m:r>
                      <m:r>
                        <m:rPr>
                          <m:nor/>
                        </m:rPr>
                        <a:rPr lang="en-US" sz="1500">
                          <a:ea typeface="PMingLiU"/>
                          <a:cs typeface="Times New Roman" panose="02020603050405020304" pitchFamily="18" charset="0"/>
                        </a:rPr>
                        <m:t>ph</m:t>
                      </m:r>
                      <m:r>
                        <m:rPr>
                          <m:nor/>
                        </m:rPr>
                        <a:rPr lang="en-US" sz="1500">
                          <a:ea typeface="PMingLiU"/>
                          <a:cs typeface="Times New Roman" panose="02020603050405020304" pitchFamily="18" charset="0"/>
                        </a:rPr>
                        <m:t>â</m:t>
                      </m:r>
                      <m:r>
                        <m:rPr>
                          <m:nor/>
                        </m:rPr>
                        <a:rPr lang="en-US" sz="1500">
                          <a:ea typeface="PMingLiU"/>
                          <a:cs typeface="Times New Roman" panose="02020603050405020304" pitchFamily="18" charset="0"/>
                        </a:rPr>
                        <m:t>n</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v</m:t>
                      </m:r>
                      <m:r>
                        <m:rPr>
                          <m:nor/>
                        </m:rPr>
                        <a:rPr lang="en-US" sz="1500">
                          <a:ea typeface="PMingLiU"/>
                          <a:cs typeface="Times New Roman" panose="02020603050405020304" pitchFamily="18" charset="0"/>
                        </a:rPr>
                        <m:t>ị </m:t>
                      </m:r>
                      <m:r>
                        <m:rPr>
                          <m:nor/>
                        </m:rPr>
                        <a:rPr lang="en-US" sz="1500">
                          <a:ea typeface="PMingLiU"/>
                          <a:cs typeface="Times New Roman" panose="02020603050405020304" pitchFamily="18" charset="0"/>
                        </a:rPr>
                        <m:t>th</m:t>
                      </m:r>
                      <m:r>
                        <m:rPr>
                          <m:nor/>
                        </m:rPr>
                        <a:rPr lang="en-US" sz="1500">
                          <a:ea typeface="PMingLiU"/>
                          <a:cs typeface="Times New Roman" panose="02020603050405020304" pitchFamily="18" charset="0"/>
                        </a:rPr>
                        <m:t>ứ </m:t>
                      </m:r>
                      <m:r>
                        <m:rPr>
                          <m:nor/>
                        </m:rPr>
                        <a:rPr lang="en-US" sz="1500">
                          <a:ea typeface="PMingLiU"/>
                          <a:cs typeface="Times New Roman" panose="02020603050405020304" pitchFamily="18" charset="0"/>
                        </a:rPr>
                        <m:t>nh</m:t>
                      </m:r>
                      <m:r>
                        <m:rPr>
                          <m:nor/>
                        </m:rPr>
                        <a:rPr lang="en-US" sz="1500">
                          <a:ea typeface="PMingLiU"/>
                          <a:cs typeface="Times New Roman" panose="02020603050405020304" pitchFamily="18" charset="0"/>
                        </a:rPr>
                        <m:t>ấ</m:t>
                      </m:r>
                      <m:r>
                        <m:rPr>
                          <m:nor/>
                        </m:rPr>
                        <a:rPr lang="en-US" sz="1500">
                          <a:ea typeface="PMingLiU"/>
                          <a:cs typeface="Times New Roman" panose="02020603050405020304" pitchFamily="18" charset="0"/>
                        </a:rPr>
                        <m:t>t</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c</m:t>
                      </m:r>
                      <m:r>
                        <m:rPr>
                          <m:nor/>
                        </m:rPr>
                        <a:rPr lang="en-US" sz="1500">
                          <a:ea typeface="PMingLiU"/>
                          <a:cs typeface="Times New Roman" panose="02020603050405020304" pitchFamily="18" charset="0"/>
                        </a:rPr>
                        <m:t>ủ</m:t>
                      </m:r>
                      <m:r>
                        <m:rPr>
                          <m:nor/>
                        </m:rPr>
                        <a:rPr lang="en-US" sz="1500">
                          <a:ea typeface="PMingLiU"/>
                          <a:cs typeface="Times New Roman" panose="02020603050405020304" pitchFamily="18" charset="0"/>
                        </a:rPr>
                        <m:t>a</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m</m:t>
                      </m:r>
                      <m:r>
                        <m:rPr>
                          <m:nor/>
                        </m:rPr>
                        <a:rPr lang="en-US" sz="1500">
                          <a:ea typeface="PMingLiU"/>
                          <a:cs typeface="Times New Roman" panose="02020603050405020304" pitchFamily="18" charset="0"/>
                        </a:rPr>
                        <m:t>ẫ</m:t>
                      </m:r>
                      <m:r>
                        <m:rPr>
                          <m:nor/>
                        </m:rPr>
                        <a:rPr lang="en-US" sz="1500">
                          <a:ea typeface="PMingLiU"/>
                          <a:cs typeface="Times New Roman" panose="02020603050405020304" pitchFamily="18" charset="0"/>
                        </a:rPr>
                        <m:t>u</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s</m:t>
                      </m:r>
                      <m:r>
                        <m:rPr>
                          <m:nor/>
                        </m:rPr>
                        <a:rPr lang="en-US" sz="1500">
                          <a:ea typeface="PMingLiU"/>
                          <a:cs typeface="Times New Roman" panose="02020603050405020304" pitchFamily="18" charset="0"/>
                        </a:rPr>
                        <m:t>ố </m:t>
                      </m:r>
                      <m:r>
                        <m:rPr>
                          <m:nor/>
                        </m:rPr>
                        <a:rPr lang="en-US" sz="1500">
                          <a:ea typeface="PMingLiU"/>
                          <a:cs typeface="Times New Roman" panose="02020603050405020304" pitchFamily="18" charset="0"/>
                        </a:rPr>
                        <m:t>li</m:t>
                      </m:r>
                      <m:r>
                        <m:rPr>
                          <m:nor/>
                        </m:rPr>
                        <a:rPr lang="en-US" sz="1500">
                          <a:ea typeface="PMingLiU"/>
                          <a:cs typeface="Times New Roman" panose="02020603050405020304" pitchFamily="18" charset="0"/>
                        </a:rPr>
                        <m:t>ệ</m:t>
                      </m:r>
                      <m:r>
                        <m:rPr>
                          <m:nor/>
                        </m:rPr>
                        <a:rPr lang="en-US" sz="1500">
                          <a:ea typeface="PMingLiU"/>
                          <a:cs typeface="Times New Roman" panose="02020603050405020304" pitchFamily="18" charset="0"/>
                        </a:rPr>
                        <m:t>u</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g</m:t>
                      </m:r>
                      <m:r>
                        <m:rPr>
                          <m:nor/>
                        </m:rPr>
                        <a:rPr lang="en-US" sz="1500">
                          <a:ea typeface="PMingLiU"/>
                          <a:cs typeface="Times New Roman" panose="02020603050405020304" pitchFamily="18" charset="0"/>
                        </a:rPr>
                        <m:t>ố</m:t>
                      </m:r>
                      <m:r>
                        <m:rPr>
                          <m:nor/>
                        </m:rPr>
                        <a:rPr lang="en-US" sz="1500">
                          <a:ea typeface="PMingLiU"/>
                          <a:cs typeface="Times New Roman" panose="02020603050405020304" pitchFamily="18" charset="0"/>
                        </a:rPr>
                        <m:t>c</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l</m:t>
                      </m:r>
                      <m:r>
                        <m:rPr>
                          <m:nor/>
                        </m:rPr>
                        <a:rPr lang="en-US" sz="1500">
                          <a:ea typeface="PMingLiU"/>
                          <a:cs typeface="Times New Roman" panose="02020603050405020304" pitchFamily="18" charset="0"/>
                        </a:rPr>
                        <m:t>à  </m:t>
                      </m:r>
                      <m:f>
                        <m:fPr>
                          <m:ctrlPr>
                            <a:rPr lang="en-US" sz="1500" i="1">
                              <a:latin typeface="Cambria Math" panose="02040503050406030204" pitchFamily="18" charset="0"/>
                              <a:ea typeface="PMingLiU"/>
                              <a:cs typeface="Times New Roman" panose="02020603050405020304" pitchFamily="18" charset="0"/>
                            </a:rPr>
                          </m:ctrlPr>
                        </m:fPr>
                        <m:num>
                          <m:sSub>
                            <m:sSubPr>
                              <m:ctrlPr>
                                <a:rPr lang="en-US" sz="1500" i="1">
                                  <a:latin typeface="Cambria Math" panose="02040503050406030204" pitchFamily="18" charset="0"/>
                                  <a:ea typeface="PMingLiU"/>
                                  <a:cs typeface="Times New Roman" panose="02020603050405020304" pitchFamily="18" charset="0"/>
                                </a:rPr>
                              </m:ctrlPr>
                            </m:sSubPr>
                            <m:e>
                              <m:r>
                                <a:rPr lang="en-US" sz="1500" i="1">
                                  <a:latin typeface="Cambria Math" panose="02040503050406030204" pitchFamily="18" charset="0"/>
                                  <a:ea typeface="PMingLiU"/>
                                  <a:cs typeface="Times New Roman" panose="02020603050405020304" pitchFamily="18" charset="0"/>
                                </a:rPr>
                                <m:t>𝑥</m:t>
                              </m:r>
                            </m:e>
                            <m:sub>
                              <m:r>
                                <a:rPr lang="en-US" sz="1500" i="1">
                                  <a:latin typeface="Cambria Math" panose="02040503050406030204" pitchFamily="18" charset="0"/>
                                  <a:ea typeface="PMingLiU"/>
                                  <a:cs typeface="Times New Roman" panose="02020603050405020304" pitchFamily="18" charset="0"/>
                                </a:rPr>
                                <m:t>5</m:t>
                              </m:r>
                            </m:sub>
                          </m:sSub>
                          <m:r>
                            <a:rPr lang="en-US" sz="1500" i="1">
                              <a:latin typeface="Cambria Math" panose="02040503050406030204" pitchFamily="18" charset="0"/>
                              <a:ea typeface="PMingLiU"/>
                              <a:cs typeface="Times New Roman" panose="02020603050405020304" pitchFamily="18" charset="0"/>
                            </a:rPr>
                            <m:t>+</m:t>
                          </m:r>
                          <m:sSub>
                            <m:sSubPr>
                              <m:ctrlPr>
                                <a:rPr lang="en-US" sz="1500" i="1">
                                  <a:latin typeface="Cambria Math" panose="02040503050406030204" pitchFamily="18" charset="0"/>
                                  <a:ea typeface="PMingLiU"/>
                                  <a:cs typeface="Times New Roman" panose="02020603050405020304" pitchFamily="18" charset="0"/>
                                </a:rPr>
                              </m:ctrlPr>
                            </m:sSubPr>
                            <m:e>
                              <m:r>
                                <a:rPr lang="en-US" sz="1500" i="1">
                                  <a:latin typeface="Cambria Math" panose="02040503050406030204" pitchFamily="18" charset="0"/>
                                  <a:ea typeface="PMingLiU"/>
                                  <a:cs typeface="Times New Roman" panose="02020603050405020304" pitchFamily="18" charset="0"/>
                                </a:rPr>
                                <m:t>𝑥</m:t>
                              </m:r>
                            </m:e>
                            <m:sub>
                              <m:r>
                                <a:rPr lang="en-US" sz="1500" i="1">
                                  <a:latin typeface="Cambria Math" panose="02040503050406030204" pitchFamily="18" charset="0"/>
                                  <a:ea typeface="PMingLiU"/>
                                  <a:cs typeface="Times New Roman" panose="02020603050405020304" pitchFamily="18" charset="0"/>
                                </a:rPr>
                                <m:t>6</m:t>
                              </m:r>
                            </m:sub>
                          </m:sSub>
                        </m:num>
                        <m:den>
                          <m:r>
                            <a:rPr lang="en-US" sz="1500" i="1">
                              <a:latin typeface="Cambria Math" panose="02040503050406030204" pitchFamily="18" charset="0"/>
                              <a:ea typeface="PMingLiU"/>
                              <a:cs typeface="Times New Roman" panose="02020603050405020304" pitchFamily="18" charset="0"/>
                            </a:rPr>
                            <m:t>2</m:t>
                          </m:r>
                        </m:den>
                      </m:f>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n</m:t>
                      </m:r>
                      <m:r>
                        <m:rPr>
                          <m:nor/>
                        </m:rPr>
                        <a:rPr lang="en-US" sz="1500">
                          <a:ea typeface="PMingLiU"/>
                          <a:cs typeface="Times New Roman" panose="02020603050405020304" pitchFamily="18" charset="0"/>
                        </a:rPr>
                        <m:t>ê</m:t>
                      </m:r>
                      <m:r>
                        <m:rPr>
                          <m:nor/>
                        </m:rPr>
                        <a:rPr lang="en-US" sz="1500">
                          <a:ea typeface="PMingLiU"/>
                          <a:cs typeface="Times New Roman" panose="02020603050405020304" pitchFamily="18" charset="0"/>
                        </a:rPr>
                        <m:t>n</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nh</m:t>
                      </m:r>
                      <m:r>
                        <m:rPr>
                          <m:nor/>
                        </m:rPr>
                        <a:rPr lang="en-US" sz="1500">
                          <a:ea typeface="PMingLiU"/>
                          <a:cs typeface="Times New Roman" panose="02020603050405020304" pitchFamily="18" charset="0"/>
                        </a:rPr>
                        <m:t>ó</m:t>
                      </m:r>
                      <m:r>
                        <m:rPr>
                          <m:nor/>
                        </m:rPr>
                        <a:rPr lang="en-US" sz="1500">
                          <a:ea typeface="PMingLiU"/>
                          <a:cs typeface="Times New Roman" panose="02020603050405020304" pitchFamily="18" charset="0"/>
                        </a:rPr>
                        <m:t>m</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ch</m:t>
                      </m:r>
                      <m:r>
                        <m:rPr>
                          <m:nor/>
                        </m:rPr>
                        <a:rPr lang="en-US" sz="1500">
                          <a:ea typeface="PMingLiU"/>
                          <a:cs typeface="Times New Roman" panose="02020603050405020304" pitchFamily="18" charset="0"/>
                        </a:rPr>
                        <m:t>ứ</m:t>
                      </m:r>
                      <m:r>
                        <m:rPr>
                          <m:nor/>
                        </m:rPr>
                        <a:rPr lang="en-US" sz="1500">
                          <a:ea typeface="PMingLiU"/>
                          <a:cs typeface="Times New Roman" panose="02020603050405020304" pitchFamily="18" charset="0"/>
                        </a:rPr>
                        <m:t>a</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t</m:t>
                      </m:r>
                      <m:r>
                        <m:rPr>
                          <m:nor/>
                        </m:rPr>
                        <a:rPr lang="en-US" sz="1500">
                          <a:ea typeface="PMingLiU"/>
                          <a:cs typeface="Times New Roman" panose="02020603050405020304" pitchFamily="18" charset="0"/>
                        </a:rPr>
                        <m:t>ứ </m:t>
                      </m:r>
                      <m:r>
                        <m:rPr>
                          <m:nor/>
                        </m:rPr>
                        <a:rPr lang="en-US" sz="1500">
                          <a:ea typeface="PMingLiU"/>
                          <a:cs typeface="Times New Roman" panose="02020603050405020304" pitchFamily="18" charset="0"/>
                        </a:rPr>
                        <m:t>ph</m:t>
                      </m:r>
                      <m:r>
                        <m:rPr>
                          <m:nor/>
                        </m:rPr>
                        <a:rPr lang="en-US" sz="1500">
                          <a:ea typeface="PMingLiU"/>
                          <a:cs typeface="Times New Roman" panose="02020603050405020304" pitchFamily="18" charset="0"/>
                        </a:rPr>
                        <m:t>â</m:t>
                      </m:r>
                      <m:r>
                        <m:rPr>
                          <m:nor/>
                        </m:rPr>
                        <a:rPr lang="en-US" sz="1500">
                          <a:ea typeface="PMingLiU"/>
                          <a:cs typeface="Times New Roman" panose="02020603050405020304" pitchFamily="18" charset="0"/>
                        </a:rPr>
                        <m:t>n</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v</m:t>
                      </m:r>
                      <m:r>
                        <m:rPr>
                          <m:nor/>
                        </m:rPr>
                        <a:rPr lang="en-US" sz="1500">
                          <a:ea typeface="PMingLiU"/>
                          <a:cs typeface="Times New Roman" panose="02020603050405020304" pitchFamily="18" charset="0"/>
                        </a:rPr>
                        <m:t>ị </m:t>
                      </m:r>
                      <m:r>
                        <m:rPr>
                          <m:nor/>
                        </m:rPr>
                        <a:rPr lang="en-US" sz="1500">
                          <a:ea typeface="PMingLiU"/>
                          <a:cs typeface="Times New Roman" panose="02020603050405020304" pitchFamily="18" charset="0"/>
                        </a:rPr>
                        <m:t>th</m:t>
                      </m:r>
                      <m:r>
                        <m:rPr>
                          <m:nor/>
                        </m:rPr>
                        <a:rPr lang="en-US" sz="1500">
                          <a:ea typeface="PMingLiU"/>
                          <a:cs typeface="Times New Roman" panose="02020603050405020304" pitchFamily="18" charset="0"/>
                        </a:rPr>
                        <m:t>ứ </m:t>
                      </m:r>
                      <m:r>
                        <m:rPr>
                          <m:nor/>
                        </m:rPr>
                        <a:rPr lang="en-US" sz="1500">
                          <a:ea typeface="PMingLiU"/>
                          <a:cs typeface="Times New Roman" panose="02020603050405020304" pitchFamily="18" charset="0"/>
                        </a:rPr>
                        <m:t>nh</m:t>
                      </m:r>
                      <m:r>
                        <m:rPr>
                          <m:nor/>
                        </m:rPr>
                        <a:rPr lang="en-US" sz="1500">
                          <a:ea typeface="PMingLiU"/>
                          <a:cs typeface="Times New Roman" panose="02020603050405020304" pitchFamily="18" charset="0"/>
                        </a:rPr>
                        <m:t>ấ</m:t>
                      </m:r>
                      <m:r>
                        <m:rPr>
                          <m:nor/>
                        </m:rPr>
                        <a:rPr lang="en-US" sz="1500">
                          <a:ea typeface="PMingLiU"/>
                          <a:cs typeface="Times New Roman" panose="02020603050405020304" pitchFamily="18" charset="0"/>
                        </a:rPr>
                        <m:t>t</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l</m:t>
                      </m:r>
                      <m:r>
                        <m:rPr>
                          <m:nor/>
                        </m:rPr>
                        <a:rPr lang="en-US" sz="1500">
                          <a:ea typeface="PMingLiU"/>
                          <a:cs typeface="Times New Roman" panose="02020603050405020304" pitchFamily="18" charset="0"/>
                        </a:rPr>
                        <m:t>à </m:t>
                      </m:r>
                      <m:r>
                        <m:rPr>
                          <m:nor/>
                        </m:rPr>
                        <a:rPr lang="en-US" sz="1500">
                          <a:ea typeface="PMingLiU"/>
                          <a:cs typeface="Times New Roman" panose="02020603050405020304" pitchFamily="18" charset="0"/>
                        </a:rPr>
                        <m:t>nh</m:t>
                      </m:r>
                      <m:r>
                        <m:rPr>
                          <m:nor/>
                        </m:rPr>
                        <a:rPr lang="en-US" sz="1500">
                          <a:ea typeface="PMingLiU"/>
                          <a:cs typeface="Times New Roman" panose="02020603050405020304" pitchFamily="18" charset="0"/>
                        </a:rPr>
                        <m:t>ó</m:t>
                      </m:r>
                      <m:r>
                        <m:rPr>
                          <m:nor/>
                        </m:rPr>
                        <a:rPr lang="en-US" sz="1500">
                          <a:ea typeface="PMingLiU"/>
                          <a:cs typeface="Times New Roman" panose="02020603050405020304" pitchFamily="18" charset="0"/>
                        </a:rPr>
                        <m:t>m</m:t>
                      </m:r>
                      <m:r>
                        <m:rPr>
                          <m:nor/>
                        </m:rPr>
                        <a:rPr lang="en-US" sz="1500">
                          <a:ea typeface="PMingLiU"/>
                          <a:cs typeface="Times New Roman" panose="02020603050405020304" pitchFamily="18" charset="0"/>
                        </a:rPr>
                        <m:t> </m:t>
                      </m:r>
                    </m:oMath>
                  </m:oMathPara>
                </a14:m>
                <a:endParaRPr lang="en-US" sz="1500">
                  <a:ea typeface="PMingLiU"/>
                  <a:cs typeface="Times New Roman" panose="02020603050405020304" pitchFamily="18" charset="0"/>
                </a:endParaRPr>
              </a:p>
              <a:p>
                <a:pPr lvl="0" algn="just">
                  <a:lnSpc>
                    <a:spcPct val="120000"/>
                  </a:lnSpc>
                </a:pPr>
                <a14:m>
                  <m:oMathPara xmlns:m="http://schemas.openxmlformats.org/officeDocument/2006/math">
                    <m:oMathParaPr>
                      <m:jc m:val="left"/>
                    </m:oMathParaPr>
                    <m:oMath xmlns:m="http://schemas.openxmlformats.org/officeDocument/2006/math">
                      <m:d>
                        <m:dPr>
                          <m:begChr m:val="["/>
                          <m:ctrlPr>
                            <a:rPr lang="en-US" sz="1500" i="1">
                              <a:latin typeface="Cambria Math" panose="02040503050406030204" pitchFamily="18" charset="0"/>
                              <a:ea typeface="PMingLiU"/>
                              <a:cs typeface="Times New Roman" panose="02020603050405020304" pitchFamily="18" charset="0"/>
                            </a:rPr>
                          </m:ctrlPr>
                        </m:dPr>
                        <m:e>
                          <m:r>
                            <a:rPr lang="en-US" sz="1500" i="1">
                              <a:latin typeface="Cambria Math" panose="02040503050406030204" pitchFamily="18" charset="0"/>
                              <a:ea typeface="PMingLiU"/>
                              <a:cs typeface="Times New Roman" panose="02020603050405020304" pitchFamily="18" charset="0"/>
                            </a:rPr>
                            <m:t>50; 60</m:t>
                          </m:r>
                        </m:e>
                      </m:d>
                      <m:r>
                        <m:rPr>
                          <m:nor/>
                        </m:rPr>
                        <a:rPr lang="en-US" sz="1500" b="0" i="0" smtClean="0">
                          <a:latin typeface="Cambria Math" panose="02040503050406030204" pitchFamily="18" charset="0"/>
                          <a:ea typeface="PMingLiU"/>
                          <a:cs typeface="Times New Roman" panose="02020603050405020304" pitchFamily="18" charset="0"/>
                        </a:rPr>
                        <m:t> </m:t>
                      </m:r>
                      <m:r>
                        <m:rPr>
                          <m:nor/>
                        </m:rPr>
                        <a:rPr lang="en-US" sz="1500">
                          <a:ea typeface="PMingLiU"/>
                          <a:cs typeface="Times New Roman" panose="02020603050405020304" pitchFamily="18" charset="0"/>
                        </a:rPr>
                        <m:t>v</m:t>
                      </m:r>
                      <m:r>
                        <m:rPr>
                          <m:nor/>
                        </m:rPr>
                        <a:rPr lang="en-US" sz="1500">
                          <a:ea typeface="PMingLiU"/>
                          <a:cs typeface="Times New Roman" panose="02020603050405020304" pitchFamily="18" charset="0"/>
                        </a:rPr>
                        <m:t>à </m:t>
                      </m:r>
                      <m:r>
                        <m:rPr>
                          <m:nor/>
                        </m:rPr>
                        <a:rPr lang="en-US" sz="1500">
                          <a:ea typeface="PMingLiU"/>
                          <a:cs typeface="Times New Roman" panose="02020603050405020304" pitchFamily="18" charset="0"/>
                        </a:rPr>
                        <m:t>ta</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c</m:t>
                      </m:r>
                      <m:r>
                        <m:rPr>
                          <m:nor/>
                        </m:rPr>
                        <a:rPr lang="en-US" sz="1500">
                          <a:ea typeface="PMingLiU"/>
                          <a:cs typeface="Times New Roman" panose="02020603050405020304" pitchFamily="18" charset="0"/>
                        </a:rPr>
                        <m:t>ó:</m:t>
                      </m:r>
                      <m:r>
                        <a:rPr lang="en-US" sz="1500" b="0" i="1" smtClean="0">
                          <a:latin typeface="Cambria Math" panose="02040503050406030204" pitchFamily="18" charset="0"/>
                          <a:ea typeface="PMingLiU"/>
                          <a:cs typeface="Times New Roman" panose="02020603050405020304" pitchFamily="18" charset="0"/>
                        </a:rPr>
                        <m:t> </m:t>
                      </m:r>
                    </m:oMath>
                  </m:oMathPara>
                </a14:m>
                <a:endParaRPr lang="en-US" sz="1500" b="0" i="1">
                  <a:latin typeface="Cambria Math" panose="02040503050406030204" pitchFamily="18" charset="0"/>
                  <a:ea typeface="PMingLiU"/>
                  <a:cs typeface="Times New Roman" panose="02020603050405020304" pitchFamily="18" charset="0"/>
                </a:endParaRPr>
              </a:p>
              <a:p>
                <a:pPr lvl="0" algn="just">
                  <a:lnSpc>
                    <a:spcPct val="120000"/>
                  </a:lnSpc>
                </a:pPr>
                <a14:m>
                  <m:oMathPara xmlns:m="http://schemas.openxmlformats.org/officeDocument/2006/math">
                    <m:oMathParaPr>
                      <m:jc m:val="centerGroup"/>
                    </m:oMathParaPr>
                    <m:oMath xmlns:m="http://schemas.openxmlformats.org/officeDocument/2006/math">
                      <m:sSubSup>
                        <m:sSubSupPr>
                          <m:ctrlP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sSubSupPr>
                        <m:e>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𝑄</m:t>
                          </m:r>
                        </m:e>
                        <m:sub>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1</m:t>
                          </m:r>
                        </m:sub>
                        <m:sup>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m:t>
                          </m:r>
                        </m:sup>
                      </m:sSubSup>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=50+</m:t>
                      </m:r>
                      <m:f>
                        <m:fPr>
                          <m:ctrlP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fPr>
                        <m:num>
                          <m:f>
                            <m:fPr>
                              <m:ctrlP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fPr>
                            <m:num>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20</m:t>
                              </m:r>
                            </m:num>
                            <m:den>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4</m:t>
                              </m:r>
                            </m:den>
                          </m:f>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−2</m:t>
                          </m:r>
                        </m:num>
                        <m:den>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5</m:t>
                          </m:r>
                        </m:den>
                      </m:f>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.10=56.</m:t>
                      </m:r>
                    </m:oMath>
                  </m:oMathPara>
                </a14:m>
                <a:endParaRPr kumimoji="0" lang="en-US" sz="15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lvl="0" algn="just">
                  <a:lnSpc>
                    <a:spcPct val="130000"/>
                  </a:lnSpc>
                </a:pPr>
                <a14:m>
                  <m:oMathPara xmlns:m="http://schemas.openxmlformats.org/officeDocument/2006/math">
                    <m:oMathParaPr>
                      <m:jc m:val="left"/>
                    </m:oMathParaPr>
                    <m:oMath xmlns:m="http://schemas.openxmlformats.org/officeDocument/2006/math">
                      <m:r>
                        <m:rPr>
                          <m:nor/>
                        </m:rPr>
                        <a:rPr lang="en-US" sz="1500">
                          <a:ea typeface="PMingLiU"/>
                          <a:cs typeface="Times New Roman" panose="02020603050405020304" pitchFamily="18" charset="0"/>
                        </a:rPr>
                        <m:t>T</m:t>
                      </m:r>
                      <m:r>
                        <m:rPr>
                          <m:nor/>
                        </m:rPr>
                        <a:rPr lang="en-US" sz="1500">
                          <a:ea typeface="PMingLiU"/>
                          <a:cs typeface="Times New Roman" panose="02020603050405020304" pitchFamily="18" charset="0"/>
                        </a:rPr>
                        <m:t>ứ </m:t>
                      </m:r>
                      <m:r>
                        <m:rPr>
                          <m:nor/>
                        </m:rPr>
                        <a:rPr lang="en-US" sz="1500">
                          <a:ea typeface="PMingLiU"/>
                          <a:cs typeface="Times New Roman" panose="02020603050405020304" pitchFamily="18" charset="0"/>
                        </a:rPr>
                        <m:t>ph</m:t>
                      </m:r>
                      <m:r>
                        <m:rPr>
                          <m:nor/>
                        </m:rPr>
                        <a:rPr lang="en-US" sz="1500">
                          <a:ea typeface="PMingLiU"/>
                          <a:cs typeface="Times New Roman" panose="02020603050405020304" pitchFamily="18" charset="0"/>
                        </a:rPr>
                        <m:t>â</m:t>
                      </m:r>
                      <m:r>
                        <m:rPr>
                          <m:nor/>
                        </m:rPr>
                        <a:rPr lang="en-US" sz="1500">
                          <a:ea typeface="PMingLiU"/>
                          <a:cs typeface="Times New Roman" panose="02020603050405020304" pitchFamily="18" charset="0"/>
                        </a:rPr>
                        <m:t>n</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v</m:t>
                      </m:r>
                      <m:r>
                        <m:rPr>
                          <m:nor/>
                        </m:rPr>
                        <a:rPr lang="en-US" sz="1500">
                          <a:ea typeface="PMingLiU"/>
                          <a:cs typeface="Times New Roman" panose="02020603050405020304" pitchFamily="18" charset="0"/>
                        </a:rPr>
                        <m:t>ị </m:t>
                      </m:r>
                      <m:r>
                        <m:rPr>
                          <m:nor/>
                        </m:rPr>
                        <a:rPr lang="en-US" sz="1500">
                          <a:ea typeface="PMingLiU"/>
                          <a:cs typeface="Times New Roman" panose="02020603050405020304" pitchFamily="18" charset="0"/>
                        </a:rPr>
                        <m:t>th</m:t>
                      </m:r>
                      <m:r>
                        <m:rPr>
                          <m:nor/>
                        </m:rPr>
                        <a:rPr lang="en-US" sz="1500">
                          <a:ea typeface="PMingLiU"/>
                          <a:cs typeface="Times New Roman" panose="02020603050405020304" pitchFamily="18" charset="0"/>
                        </a:rPr>
                        <m:t>ứ </m:t>
                      </m:r>
                      <m:r>
                        <m:rPr>
                          <m:nor/>
                        </m:rPr>
                        <a:rPr lang="en-US" sz="1500">
                          <a:ea typeface="PMingLiU"/>
                          <a:cs typeface="Times New Roman" panose="02020603050405020304" pitchFamily="18" charset="0"/>
                        </a:rPr>
                        <m:t>ba</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c</m:t>
                      </m:r>
                      <m:r>
                        <m:rPr>
                          <m:nor/>
                        </m:rPr>
                        <a:rPr lang="en-US" sz="1500">
                          <a:ea typeface="PMingLiU"/>
                          <a:cs typeface="Times New Roman" panose="02020603050405020304" pitchFamily="18" charset="0"/>
                        </a:rPr>
                        <m:t>ủ</m:t>
                      </m:r>
                      <m:r>
                        <m:rPr>
                          <m:nor/>
                        </m:rPr>
                        <a:rPr lang="en-US" sz="1500">
                          <a:ea typeface="PMingLiU"/>
                          <a:cs typeface="Times New Roman" panose="02020603050405020304" pitchFamily="18" charset="0"/>
                        </a:rPr>
                        <m:t>a</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m</m:t>
                      </m:r>
                      <m:r>
                        <m:rPr>
                          <m:nor/>
                        </m:rPr>
                        <a:rPr lang="en-US" sz="1500">
                          <a:ea typeface="PMingLiU"/>
                          <a:cs typeface="Times New Roman" panose="02020603050405020304" pitchFamily="18" charset="0"/>
                        </a:rPr>
                        <m:t>ẫ</m:t>
                      </m:r>
                      <m:r>
                        <m:rPr>
                          <m:nor/>
                        </m:rPr>
                        <a:rPr lang="en-US" sz="1500">
                          <a:ea typeface="PMingLiU"/>
                          <a:cs typeface="Times New Roman" panose="02020603050405020304" pitchFamily="18" charset="0"/>
                        </a:rPr>
                        <m:t>u</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s</m:t>
                      </m:r>
                      <m:r>
                        <m:rPr>
                          <m:nor/>
                        </m:rPr>
                        <a:rPr lang="en-US" sz="1500">
                          <a:ea typeface="PMingLiU"/>
                          <a:cs typeface="Times New Roman" panose="02020603050405020304" pitchFamily="18" charset="0"/>
                        </a:rPr>
                        <m:t>ố </m:t>
                      </m:r>
                      <m:r>
                        <m:rPr>
                          <m:nor/>
                        </m:rPr>
                        <a:rPr lang="en-US" sz="1500">
                          <a:ea typeface="PMingLiU"/>
                          <a:cs typeface="Times New Roman" panose="02020603050405020304" pitchFamily="18" charset="0"/>
                        </a:rPr>
                        <m:t>li</m:t>
                      </m:r>
                      <m:r>
                        <m:rPr>
                          <m:nor/>
                        </m:rPr>
                        <a:rPr lang="en-US" sz="1500">
                          <a:ea typeface="PMingLiU"/>
                          <a:cs typeface="Times New Roman" panose="02020603050405020304" pitchFamily="18" charset="0"/>
                        </a:rPr>
                        <m:t>ệ</m:t>
                      </m:r>
                      <m:r>
                        <m:rPr>
                          <m:nor/>
                        </m:rPr>
                        <a:rPr lang="en-US" sz="1500">
                          <a:ea typeface="PMingLiU"/>
                          <a:cs typeface="Times New Roman" panose="02020603050405020304" pitchFamily="18" charset="0"/>
                        </a:rPr>
                        <m:t>u</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g</m:t>
                      </m:r>
                      <m:r>
                        <m:rPr>
                          <m:nor/>
                        </m:rPr>
                        <a:rPr lang="en-US" sz="1500">
                          <a:ea typeface="PMingLiU"/>
                          <a:cs typeface="Times New Roman" panose="02020603050405020304" pitchFamily="18" charset="0"/>
                        </a:rPr>
                        <m:t>ố</m:t>
                      </m:r>
                      <m:r>
                        <m:rPr>
                          <m:nor/>
                        </m:rPr>
                        <a:rPr lang="en-US" sz="1500">
                          <a:ea typeface="PMingLiU"/>
                          <a:cs typeface="Times New Roman" panose="02020603050405020304" pitchFamily="18" charset="0"/>
                        </a:rPr>
                        <m:t>c</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l</m:t>
                      </m:r>
                      <m:r>
                        <m:rPr>
                          <m:nor/>
                        </m:rPr>
                        <a:rPr lang="en-US" sz="1500">
                          <a:ea typeface="PMingLiU"/>
                          <a:cs typeface="Times New Roman" panose="02020603050405020304" pitchFamily="18" charset="0"/>
                        </a:rPr>
                        <m:t>à  </m:t>
                      </m:r>
                      <m:f>
                        <m:fPr>
                          <m:ctrlPr>
                            <a:rPr lang="en-US" sz="1500" i="1">
                              <a:latin typeface="Cambria Math" panose="02040503050406030204" pitchFamily="18" charset="0"/>
                              <a:ea typeface="PMingLiU"/>
                              <a:cs typeface="Times New Roman" panose="02020603050405020304" pitchFamily="18" charset="0"/>
                            </a:rPr>
                          </m:ctrlPr>
                        </m:fPr>
                        <m:num>
                          <m:sSub>
                            <m:sSubPr>
                              <m:ctrlPr>
                                <a:rPr lang="en-US" sz="1500" i="1">
                                  <a:latin typeface="Cambria Math" panose="02040503050406030204" pitchFamily="18" charset="0"/>
                                  <a:ea typeface="PMingLiU"/>
                                  <a:cs typeface="Times New Roman" panose="02020603050405020304" pitchFamily="18" charset="0"/>
                                </a:rPr>
                              </m:ctrlPr>
                            </m:sSubPr>
                            <m:e>
                              <m:r>
                                <a:rPr lang="en-US" sz="1500" i="1">
                                  <a:latin typeface="Cambria Math" panose="02040503050406030204" pitchFamily="18" charset="0"/>
                                  <a:ea typeface="PMingLiU"/>
                                  <a:cs typeface="Times New Roman" panose="02020603050405020304" pitchFamily="18" charset="0"/>
                                </a:rPr>
                                <m:t>𝑥</m:t>
                              </m:r>
                            </m:e>
                            <m:sub>
                              <m:r>
                                <a:rPr lang="en-US" sz="1500" i="1">
                                  <a:latin typeface="Cambria Math" panose="02040503050406030204" pitchFamily="18" charset="0"/>
                                  <a:ea typeface="PMingLiU"/>
                                  <a:cs typeface="Times New Roman" panose="02020603050405020304" pitchFamily="18" charset="0"/>
                                </a:rPr>
                                <m:t>15</m:t>
                              </m:r>
                            </m:sub>
                          </m:sSub>
                          <m:r>
                            <a:rPr lang="en-US" sz="1500" b="0" i="1" smtClean="0">
                              <a:latin typeface="Cambria Math" panose="02040503050406030204" pitchFamily="18" charset="0"/>
                              <a:ea typeface="PMingLiU"/>
                              <a:cs typeface="Times New Roman" panose="02020603050405020304" pitchFamily="18" charset="0"/>
                            </a:rPr>
                            <m:t> </m:t>
                          </m:r>
                          <m:r>
                            <a:rPr lang="en-US" sz="1500" i="1">
                              <a:latin typeface="Cambria Math" panose="02040503050406030204" pitchFamily="18" charset="0"/>
                              <a:ea typeface="PMingLiU"/>
                              <a:cs typeface="Times New Roman" panose="02020603050405020304" pitchFamily="18" charset="0"/>
                            </a:rPr>
                            <m:t>+</m:t>
                          </m:r>
                          <m:r>
                            <a:rPr lang="en-US" sz="1500" b="0" i="1" smtClean="0">
                              <a:latin typeface="Cambria Math" panose="02040503050406030204" pitchFamily="18" charset="0"/>
                              <a:ea typeface="PMingLiU"/>
                              <a:cs typeface="Times New Roman" panose="02020603050405020304" pitchFamily="18" charset="0"/>
                            </a:rPr>
                            <m:t> </m:t>
                          </m:r>
                          <m:sSub>
                            <m:sSubPr>
                              <m:ctrlPr>
                                <a:rPr lang="en-US" sz="1500" i="1">
                                  <a:latin typeface="Cambria Math" panose="02040503050406030204" pitchFamily="18" charset="0"/>
                                  <a:ea typeface="PMingLiU"/>
                                  <a:cs typeface="Times New Roman" panose="02020603050405020304" pitchFamily="18" charset="0"/>
                                </a:rPr>
                              </m:ctrlPr>
                            </m:sSubPr>
                            <m:e>
                              <m:r>
                                <a:rPr lang="en-US" sz="1500" b="0" i="1" smtClean="0">
                                  <a:latin typeface="Cambria Math" panose="02040503050406030204" pitchFamily="18" charset="0"/>
                                  <a:ea typeface="PMingLiU"/>
                                  <a:cs typeface="Times New Roman" panose="02020603050405020304" pitchFamily="18" charset="0"/>
                                </a:rPr>
                                <m:t> </m:t>
                              </m:r>
                              <m:r>
                                <a:rPr lang="en-US" sz="1500" i="1">
                                  <a:latin typeface="Cambria Math" panose="02040503050406030204" pitchFamily="18" charset="0"/>
                                  <a:ea typeface="PMingLiU"/>
                                  <a:cs typeface="Times New Roman" panose="02020603050405020304" pitchFamily="18" charset="0"/>
                                </a:rPr>
                                <m:t>𝑥</m:t>
                              </m:r>
                            </m:e>
                            <m:sub>
                              <m:r>
                                <a:rPr lang="en-US" sz="1500" i="1">
                                  <a:latin typeface="Cambria Math" panose="02040503050406030204" pitchFamily="18" charset="0"/>
                                  <a:ea typeface="PMingLiU"/>
                                  <a:cs typeface="Times New Roman" panose="02020603050405020304" pitchFamily="18" charset="0"/>
                                </a:rPr>
                                <m:t>16</m:t>
                              </m:r>
                            </m:sub>
                          </m:sSub>
                        </m:num>
                        <m:den>
                          <m:r>
                            <a:rPr lang="en-US" sz="1500" i="1">
                              <a:latin typeface="Cambria Math" panose="02040503050406030204" pitchFamily="18" charset="0"/>
                              <a:ea typeface="PMingLiU"/>
                              <a:cs typeface="Times New Roman" panose="02020603050405020304" pitchFamily="18" charset="0"/>
                            </a:rPr>
                            <m:t>2</m:t>
                          </m:r>
                        </m:den>
                      </m:f>
                      <m:r>
                        <m:rPr>
                          <m:nor/>
                        </m:rPr>
                        <a:rPr lang="en-US" sz="1500">
                          <a:ea typeface="PMingLiU"/>
                          <a:cs typeface="Times New Roman" panose="02020603050405020304" pitchFamily="18" charset="0"/>
                        </a:rPr>
                        <m:t> </m:t>
                      </m:r>
                      <m:r>
                        <m:rPr>
                          <m:nor/>
                        </m:rPr>
                        <a:rPr lang="en-US" sz="1500" b="0" i="0" smtClean="0">
                          <a:ea typeface="PMingLiU"/>
                          <a:cs typeface="Times New Roman" panose="02020603050405020304" pitchFamily="18" charset="0"/>
                        </a:rPr>
                        <m:t> </m:t>
                      </m:r>
                      <m:r>
                        <m:rPr>
                          <m:nor/>
                        </m:rPr>
                        <a:rPr lang="en-US" sz="1500">
                          <a:ea typeface="PMingLiU"/>
                          <a:cs typeface="Times New Roman" panose="02020603050405020304" pitchFamily="18" charset="0"/>
                        </a:rPr>
                        <m:t>n</m:t>
                      </m:r>
                      <m:r>
                        <m:rPr>
                          <m:nor/>
                        </m:rPr>
                        <a:rPr lang="en-US" sz="1500">
                          <a:ea typeface="PMingLiU"/>
                          <a:cs typeface="Times New Roman" panose="02020603050405020304" pitchFamily="18" charset="0"/>
                        </a:rPr>
                        <m:t>ê</m:t>
                      </m:r>
                      <m:r>
                        <m:rPr>
                          <m:nor/>
                        </m:rPr>
                        <a:rPr lang="en-US" sz="1500">
                          <a:ea typeface="PMingLiU"/>
                          <a:cs typeface="Times New Roman" panose="02020603050405020304" pitchFamily="18" charset="0"/>
                        </a:rPr>
                        <m:t>n</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nh</m:t>
                      </m:r>
                      <m:r>
                        <m:rPr>
                          <m:nor/>
                        </m:rPr>
                        <a:rPr lang="en-US" sz="1500">
                          <a:ea typeface="PMingLiU"/>
                          <a:cs typeface="Times New Roman" panose="02020603050405020304" pitchFamily="18" charset="0"/>
                        </a:rPr>
                        <m:t>ó</m:t>
                      </m:r>
                      <m:r>
                        <m:rPr>
                          <m:nor/>
                        </m:rPr>
                        <a:rPr lang="en-US" sz="1500">
                          <a:ea typeface="PMingLiU"/>
                          <a:cs typeface="Times New Roman" panose="02020603050405020304" pitchFamily="18" charset="0"/>
                        </a:rPr>
                        <m:t>m</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ch</m:t>
                      </m:r>
                      <m:r>
                        <m:rPr>
                          <m:nor/>
                        </m:rPr>
                        <a:rPr lang="en-US" sz="1500">
                          <a:ea typeface="PMingLiU"/>
                          <a:cs typeface="Times New Roman" panose="02020603050405020304" pitchFamily="18" charset="0"/>
                        </a:rPr>
                        <m:t>ứ</m:t>
                      </m:r>
                      <m:r>
                        <m:rPr>
                          <m:nor/>
                        </m:rPr>
                        <a:rPr lang="en-US" sz="1500">
                          <a:ea typeface="PMingLiU"/>
                          <a:cs typeface="Times New Roman" panose="02020603050405020304" pitchFamily="18" charset="0"/>
                        </a:rPr>
                        <m:t>a</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t</m:t>
                      </m:r>
                      <m:r>
                        <m:rPr>
                          <m:nor/>
                        </m:rPr>
                        <a:rPr lang="en-US" sz="1500">
                          <a:ea typeface="PMingLiU"/>
                          <a:cs typeface="Times New Roman" panose="02020603050405020304" pitchFamily="18" charset="0"/>
                        </a:rPr>
                        <m:t>ứ </m:t>
                      </m:r>
                      <m:r>
                        <m:rPr>
                          <m:nor/>
                        </m:rPr>
                        <a:rPr lang="en-US" sz="1500">
                          <a:ea typeface="PMingLiU"/>
                          <a:cs typeface="Times New Roman" panose="02020603050405020304" pitchFamily="18" charset="0"/>
                        </a:rPr>
                        <m:t>ph</m:t>
                      </m:r>
                      <m:r>
                        <m:rPr>
                          <m:nor/>
                        </m:rPr>
                        <a:rPr lang="en-US" sz="1500">
                          <a:ea typeface="PMingLiU"/>
                          <a:cs typeface="Times New Roman" panose="02020603050405020304" pitchFamily="18" charset="0"/>
                        </a:rPr>
                        <m:t>â</m:t>
                      </m:r>
                      <m:r>
                        <m:rPr>
                          <m:nor/>
                        </m:rPr>
                        <a:rPr lang="en-US" sz="1500">
                          <a:ea typeface="PMingLiU"/>
                          <a:cs typeface="Times New Roman" panose="02020603050405020304" pitchFamily="18" charset="0"/>
                        </a:rPr>
                        <m:t>n</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v</m:t>
                      </m:r>
                      <m:r>
                        <m:rPr>
                          <m:nor/>
                        </m:rPr>
                        <a:rPr lang="en-US" sz="1500">
                          <a:ea typeface="PMingLiU"/>
                          <a:cs typeface="Times New Roman" panose="02020603050405020304" pitchFamily="18" charset="0"/>
                        </a:rPr>
                        <m:t>ị </m:t>
                      </m:r>
                      <m:r>
                        <m:rPr>
                          <m:nor/>
                        </m:rPr>
                        <a:rPr lang="en-US" sz="1500">
                          <a:ea typeface="PMingLiU"/>
                          <a:cs typeface="Times New Roman" panose="02020603050405020304" pitchFamily="18" charset="0"/>
                        </a:rPr>
                        <m:t>th</m:t>
                      </m:r>
                      <m:r>
                        <m:rPr>
                          <m:nor/>
                        </m:rPr>
                        <a:rPr lang="en-US" sz="1500">
                          <a:ea typeface="PMingLiU"/>
                          <a:cs typeface="Times New Roman" panose="02020603050405020304" pitchFamily="18" charset="0"/>
                        </a:rPr>
                        <m:t>ứ </m:t>
                      </m:r>
                      <m:r>
                        <m:rPr>
                          <m:nor/>
                        </m:rPr>
                        <a:rPr lang="en-US" sz="1500">
                          <a:ea typeface="PMingLiU"/>
                          <a:cs typeface="Times New Roman" panose="02020603050405020304" pitchFamily="18" charset="0"/>
                        </a:rPr>
                        <m:t>ba</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l</m:t>
                      </m:r>
                      <m:r>
                        <m:rPr>
                          <m:nor/>
                        </m:rPr>
                        <a:rPr lang="en-US" sz="1500">
                          <a:ea typeface="PMingLiU"/>
                          <a:cs typeface="Times New Roman" panose="02020603050405020304" pitchFamily="18" charset="0"/>
                        </a:rPr>
                        <m:t>à </m:t>
                      </m:r>
                      <m:r>
                        <m:rPr>
                          <m:nor/>
                        </m:rPr>
                        <a:rPr lang="en-US" sz="1500">
                          <a:ea typeface="PMingLiU"/>
                          <a:cs typeface="Times New Roman" panose="02020603050405020304" pitchFamily="18" charset="0"/>
                        </a:rPr>
                        <m:t>nh</m:t>
                      </m:r>
                      <m:r>
                        <m:rPr>
                          <m:nor/>
                        </m:rPr>
                        <a:rPr lang="en-US" sz="1500">
                          <a:ea typeface="PMingLiU"/>
                          <a:cs typeface="Times New Roman" panose="02020603050405020304" pitchFamily="18" charset="0"/>
                        </a:rPr>
                        <m:t>ó</m:t>
                      </m:r>
                      <m:r>
                        <m:rPr>
                          <m:nor/>
                        </m:rPr>
                        <a:rPr lang="en-US" sz="1500">
                          <a:ea typeface="PMingLiU"/>
                          <a:cs typeface="Times New Roman" panose="02020603050405020304" pitchFamily="18" charset="0"/>
                        </a:rPr>
                        <m:t>m</m:t>
                      </m:r>
                    </m:oMath>
                  </m:oMathPara>
                </a14:m>
                <a:endParaRPr lang="en-US" sz="1500">
                  <a:ea typeface="PMingLiU"/>
                  <a:cs typeface="Times New Roman" panose="02020603050405020304" pitchFamily="18" charset="0"/>
                </a:endParaRPr>
              </a:p>
              <a:p>
                <a:pPr lvl="0" algn="just">
                  <a:lnSpc>
                    <a:spcPct val="130000"/>
                  </a:lnSpc>
                </a:pPr>
                <a14:m>
                  <m:oMathPara xmlns:m="http://schemas.openxmlformats.org/officeDocument/2006/math">
                    <m:oMathParaPr>
                      <m:jc m:val="left"/>
                    </m:oMathParaPr>
                    <m:oMath xmlns:m="http://schemas.openxmlformats.org/officeDocument/2006/math">
                      <m:d>
                        <m:dPr>
                          <m:begChr m:val="["/>
                          <m:ctrlPr>
                            <a:rPr lang="en-US" sz="1500" i="1">
                              <a:latin typeface="Cambria Math" panose="02040503050406030204" pitchFamily="18" charset="0"/>
                              <a:ea typeface="PMingLiU"/>
                              <a:cs typeface="Times New Roman" panose="02020603050405020304" pitchFamily="18" charset="0"/>
                            </a:rPr>
                          </m:ctrlPr>
                        </m:dPr>
                        <m:e>
                          <m:r>
                            <a:rPr lang="en-US" sz="1500" i="1">
                              <a:latin typeface="Cambria Math" panose="02040503050406030204" pitchFamily="18" charset="0"/>
                              <a:ea typeface="PMingLiU"/>
                              <a:cs typeface="Times New Roman" panose="02020603050405020304" pitchFamily="18" charset="0"/>
                            </a:rPr>
                            <m:t>70; 80</m:t>
                          </m:r>
                        </m:e>
                      </m:d>
                      <m:r>
                        <m:rPr>
                          <m:nor/>
                        </m:rPr>
                        <a:rPr lang="en-US" sz="1500" b="0" i="0" smtClean="0">
                          <a:latin typeface="Cambria Math" panose="02040503050406030204" pitchFamily="18" charset="0"/>
                          <a:ea typeface="PMingLiU"/>
                          <a:cs typeface="Times New Roman" panose="02020603050405020304" pitchFamily="18" charset="0"/>
                        </a:rPr>
                        <m:t> </m:t>
                      </m:r>
                      <m:r>
                        <m:rPr>
                          <m:nor/>
                        </m:rPr>
                        <a:rPr lang="en-US" sz="1500">
                          <a:ea typeface="PMingLiU"/>
                          <a:cs typeface="Times New Roman" panose="02020603050405020304" pitchFamily="18" charset="0"/>
                        </a:rPr>
                        <m:t>v</m:t>
                      </m:r>
                      <m:r>
                        <m:rPr>
                          <m:nor/>
                        </m:rPr>
                        <a:rPr lang="en-US" sz="1500">
                          <a:ea typeface="PMingLiU"/>
                          <a:cs typeface="Times New Roman" panose="02020603050405020304" pitchFamily="18" charset="0"/>
                        </a:rPr>
                        <m:t>à </m:t>
                      </m:r>
                      <m:r>
                        <m:rPr>
                          <m:nor/>
                        </m:rPr>
                        <a:rPr lang="en-US" sz="1500">
                          <a:ea typeface="PMingLiU"/>
                          <a:cs typeface="Times New Roman" panose="02020603050405020304" pitchFamily="18" charset="0"/>
                        </a:rPr>
                        <m:t>ta</m:t>
                      </m:r>
                      <m:r>
                        <m:rPr>
                          <m:nor/>
                        </m:rPr>
                        <a:rPr lang="en-US" sz="1500">
                          <a:ea typeface="PMingLiU"/>
                          <a:cs typeface="Times New Roman" panose="02020603050405020304" pitchFamily="18" charset="0"/>
                        </a:rPr>
                        <m:t> </m:t>
                      </m:r>
                      <m:r>
                        <m:rPr>
                          <m:nor/>
                        </m:rPr>
                        <a:rPr lang="en-US" sz="1500">
                          <a:ea typeface="PMingLiU"/>
                          <a:cs typeface="Times New Roman" panose="02020603050405020304" pitchFamily="18" charset="0"/>
                        </a:rPr>
                        <m:t>c</m:t>
                      </m:r>
                      <m:r>
                        <m:rPr>
                          <m:nor/>
                        </m:rPr>
                        <a:rPr lang="en-US" sz="1500">
                          <a:ea typeface="PMingLiU"/>
                          <a:cs typeface="Times New Roman" panose="02020603050405020304" pitchFamily="18" charset="0"/>
                        </a:rPr>
                        <m:t>ó:</m:t>
                      </m:r>
                    </m:oMath>
                  </m:oMathPara>
                </a14:m>
                <a:endParaRPr lang="en-US" sz="1500">
                  <a:ea typeface="PMingLiU"/>
                  <a:cs typeface="Times New Roman" panose="02020603050405020304" pitchFamily="18" charset="0"/>
                </a:endParaRPr>
              </a:p>
              <a:p>
                <a:pPr lvl="0" algn="just">
                  <a:lnSpc>
                    <a:spcPct val="130000"/>
                  </a:lnSpc>
                </a:pPr>
                <a14:m>
                  <m:oMathPara xmlns:m="http://schemas.openxmlformats.org/officeDocument/2006/math">
                    <m:oMathParaPr>
                      <m:jc m:val="center"/>
                    </m:oMathParaPr>
                    <m:oMath xmlns:m="http://schemas.openxmlformats.org/officeDocument/2006/math">
                      <m:sSubSup>
                        <m:sSubSupPr>
                          <m:ctrlP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sSubSupPr>
                        <m:e>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𝑄</m:t>
                          </m:r>
                        </m:e>
                        <m:sub>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3</m:t>
                          </m:r>
                        </m:sub>
                        <m:sup>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m:t>
                          </m:r>
                        </m:sup>
                      </m:sSubSup>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=70+</m:t>
                      </m:r>
                      <m:f>
                        <m:fPr>
                          <m:ctrlP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fPr>
                        <m:num>
                          <m:f>
                            <m:fPr>
                              <m:ctrlP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fPr>
                            <m:num>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3.20</m:t>
                              </m:r>
                            </m:num>
                            <m:den>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4</m:t>
                              </m:r>
                            </m:den>
                          </m:f>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−14</m:t>
                          </m:r>
                        </m:num>
                        <m:den>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5</m:t>
                          </m:r>
                        </m:den>
                      </m:f>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.10=72.</m:t>
                      </m:r>
                    </m:oMath>
                  </m:oMathPara>
                </a14:m>
                <a:endParaRPr kumimoji="0" lang="en-US" sz="15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0" i="0" u="none" strike="noStrike" kern="0" cap="none" spc="0" normalizeH="0" baseline="0" noProof="0">
                    <a:ln>
                      <a:noFill/>
                    </a:ln>
                    <a:solidFill>
                      <a:srgbClr val="000000"/>
                    </a:solidFill>
                    <a:effectLst/>
                    <a:uLnTx/>
                    <a:uFillTx/>
                    <a:ea typeface="PMingLiU"/>
                    <a:cs typeface="Times New Roman" panose="02020603050405020304" pitchFamily="18" charset="0"/>
                    <a:sym typeface="Arial"/>
                  </a:rPr>
                  <a:t>Vậy khoảng tứ phân vị của mẫu số liệu ghép nhóm là: </a:t>
                </a:r>
                <a14:m>
                  <m:oMath xmlns:m="http://schemas.openxmlformats.org/officeDocument/2006/math">
                    <m:sSubSup>
                      <m:sSubSupPr>
                        <m:ctrlP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sSubSupPr>
                      <m:e>
                        <m:r>
                          <m:rPr>
                            <m:sty m:val="p"/>
                          </m:rPr>
                          <a:rPr kumimoji="0" lang="en-US" sz="1500" b="0" i="0"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Δ</m:t>
                        </m:r>
                      </m:e>
                      <m:sub>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𝑄</m:t>
                        </m:r>
                      </m:sub>
                      <m:sup>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m:t>
                        </m:r>
                      </m:sup>
                    </m:sSubSup>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=72−56=16</m:t>
                    </m:r>
                  </m:oMath>
                </a14:m>
                <a:r>
                  <a:rPr kumimoji="0" lang="en-US" sz="1500" b="0" i="0" u="none" strike="noStrike" kern="0" cap="none" spc="0" normalizeH="0" baseline="0" noProof="0">
                    <a:ln>
                      <a:noFill/>
                    </a:ln>
                    <a:solidFill>
                      <a:srgbClr val="000000"/>
                    </a:solidFill>
                    <a:effectLst/>
                    <a:uLnTx/>
                    <a:uFillTx/>
                    <a:ea typeface="PMingLiU"/>
                    <a:cs typeface="Times New Roman" panose="02020603050405020304" pitchFamily="18" charset="0"/>
                    <a:sym typeface="Arial"/>
                  </a:rPr>
                  <a:t>. Đây là giá trị xấp xỉ.</a:t>
                </a:r>
                <a:endParaRPr kumimoji="0" lang="en-US" sz="15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353838" y="278295"/>
                <a:ext cx="8448254" cy="4760919"/>
              </a:xfrm>
              <a:prstGeom prst="rect">
                <a:avLst/>
              </a:prstGeom>
              <a:blipFill>
                <a:blip r:embed="rId3"/>
                <a:stretch>
                  <a:fillRect l="-289" r="-289"/>
                </a:stretch>
              </a:blipFill>
            </p:spPr>
            <p:txBody>
              <a:bodyPr/>
              <a:lstStyle/>
              <a:p>
                <a:r>
                  <a:rPr lang="en-US">
                    <a:noFill/>
                  </a:rPr>
                  <a:t> </a:t>
                </a:r>
              </a:p>
            </p:txBody>
          </p:sp>
        </mc:Fallback>
      </mc:AlternateContent>
      <p:sp>
        <p:nvSpPr>
          <p:cNvPr id="10" name="Google Shape;1771;p48"/>
          <p:cNvSpPr/>
          <p:nvPr/>
        </p:nvSpPr>
        <p:spPr>
          <a:xfrm rot="10800000">
            <a:off x="8304509" y="129401"/>
            <a:ext cx="636737" cy="250081"/>
          </a:xfrm>
          <a:prstGeom prst="chevron">
            <a:avLst>
              <a:gd name="adj" fmla="val 28620"/>
            </a:avLst>
          </a:prstGeom>
          <a:solidFill>
            <a:schemeClr val="accent3"/>
          </a:solidFill>
          <a:ln>
            <a:noFill/>
          </a:ln>
          <a:effectLst>
            <a:outerShdw dist="38100" dir="3180000" algn="bl" rotWithShape="0">
              <a:schemeClr val="dk1">
                <a:alpha val="3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696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left)">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wipe(left)">
                                      <p:cBhvr>
                                        <p:cTn id="4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7" name="Rectangle 6"/>
          <p:cNvSpPr/>
          <p:nvPr/>
        </p:nvSpPr>
        <p:spPr>
          <a:xfrm>
            <a:off x="2904484" y="1500637"/>
            <a:ext cx="3288495" cy="282115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6300" b="1" i="0" u="none" strike="noStrike" kern="0" cap="none" spc="0" normalizeH="0" baseline="0" noProof="0">
                <a:ln>
                  <a:noFill/>
                </a:ln>
                <a:solidFill>
                  <a:srgbClr val="C6EAFF">
                    <a:lumMod val="25000"/>
                  </a:srgbClr>
                </a:solidFill>
                <a:effectLst/>
                <a:uLnTx/>
                <a:uFillTx/>
                <a:latin typeface="Arial"/>
                <a:cs typeface="Arial"/>
                <a:sym typeface="Darker Grotesque Black"/>
              </a:rPr>
              <a:t>VẬN</a:t>
            </a:r>
            <a:r>
              <a:rPr kumimoji="0" lang="en-US" sz="6300" b="1" i="0" u="none" strike="noStrike" kern="0" cap="none" spc="0" normalizeH="0" noProof="0">
                <a:ln>
                  <a:noFill/>
                </a:ln>
                <a:solidFill>
                  <a:srgbClr val="C6EAFF">
                    <a:lumMod val="25000"/>
                  </a:srgbClr>
                </a:solidFill>
                <a:effectLst/>
                <a:uLnTx/>
                <a:uFillTx/>
                <a:latin typeface="Arial"/>
                <a:cs typeface="Arial"/>
                <a:sym typeface="Darker Grotesque Black"/>
              </a:rPr>
              <a:t> DỤNG</a:t>
            </a:r>
            <a:endParaRPr kumimoji="0" lang="en-US" sz="6300" b="1" i="0" u="none" strike="noStrike" kern="0" cap="none" spc="0" normalizeH="0" baseline="0" noProof="0">
              <a:ln>
                <a:noFill/>
              </a:ln>
              <a:solidFill>
                <a:srgbClr val="C6EAFF">
                  <a:lumMod val="25000"/>
                </a:srgbClr>
              </a:solidFill>
              <a:effectLst/>
              <a:uLnTx/>
              <a:uFillTx/>
              <a:latin typeface="Arial"/>
              <a:cs typeface="Arial"/>
              <a:sym typeface="Darker Grotesque Black"/>
            </a:endParaRPr>
          </a:p>
        </p:txBody>
      </p:sp>
    </p:spTree>
    <p:extLst>
      <p:ext uri="{BB962C8B-B14F-4D97-AF65-F5344CB8AC3E}">
        <p14:creationId xmlns:p14="http://schemas.microsoft.com/office/powerpoint/2010/main" val="2936833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747"/>
        <p:cNvGrpSpPr/>
        <p:nvPr/>
      </p:nvGrpSpPr>
      <p:grpSpPr>
        <a:xfrm>
          <a:off x="0" y="0"/>
          <a:ext cx="0" cy="0"/>
          <a:chOff x="0" y="0"/>
          <a:chExt cx="0" cy="0"/>
        </a:xfrm>
      </p:grpSpPr>
      <p:sp>
        <p:nvSpPr>
          <p:cNvPr id="24" name="Rectangle 23"/>
          <p:cNvSpPr/>
          <p:nvPr/>
        </p:nvSpPr>
        <p:spPr>
          <a:xfrm>
            <a:off x="145542" y="150107"/>
            <a:ext cx="7938496" cy="338554"/>
          </a:xfrm>
          <a:prstGeom prst="rect">
            <a:avLst/>
          </a:prstGeom>
        </p:spPr>
        <p:txBody>
          <a:bodyPr wrap="square">
            <a:spAutoFit/>
          </a:bodyPr>
          <a:lstStyle/>
          <a:p>
            <a:pPr lvl="0" algn="just">
              <a:buClrTx/>
              <a:tabLst>
                <a:tab pos="361950" algn="l"/>
              </a:tabLst>
              <a:defRPr/>
            </a:pPr>
            <a:r>
              <a:rPr kumimoji="0" lang="en-US" sz="16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3.2 (SGK-tr79) </a:t>
            </a:r>
            <a:r>
              <a:rPr lang="vi-VN" sz="1600" kern="1200">
                <a:latin typeface="Arial" panose="020B0604020202020204" pitchFamily="34" charset="0"/>
                <a:ea typeface="Times New Roman" panose="02020603050405020304" pitchFamily="18" charset="0"/>
                <a:cs typeface="Times New Roman" panose="02020603050405020304" pitchFamily="18" charset="0"/>
              </a:rPr>
              <a:t>Thu nhập theo tháng của người lao động ở hai nhà máy như sau:</a:t>
            </a:r>
            <a:endParaRPr kumimoji="0" lang="vi-VN" sz="16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14" name="Rectangle 13"/>
          <p:cNvSpPr/>
          <p:nvPr/>
        </p:nvSpPr>
        <p:spPr>
          <a:xfrm>
            <a:off x="145542" y="1790776"/>
            <a:ext cx="8844952" cy="830997"/>
          </a:xfrm>
          <a:prstGeom prst="rect">
            <a:avLst/>
          </a:prstGeom>
        </p:spPr>
        <p:txBody>
          <a:bodyPr wrap="square">
            <a:spAutoFit/>
          </a:bodyPr>
          <a:lstStyle/>
          <a:p>
            <a:pPr lvl="0" algn="just">
              <a:lnSpc>
                <a:spcPct val="150000"/>
              </a:lnSpc>
              <a:buClrTx/>
              <a:tabLst>
                <a:tab pos="361950" algn="l"/>
              </a:tabLst>
              <a:defRPr/>
            </a:pPr>
            <a:r>
              <a:rPr lang="vi-VN" sz="1600" kern="1200">
                <a:latin typeface="Arial" panose="020B0604020202020204" pitchFamily="34" charset="0"/>
                <a:ea typeface="Times New Roman" panose="02020603050405020304" pitchFamily="18" charset="0"/>
                <a:cs typeface="Times New Roman" panose="02020603050405020304" pitchFamily="18" charset="0"/>
              </a:rPr>
              <a:t>Tính mức thu nhập trung bình của người lao động ở hai nhà máy trên. Dựa vào khoảng tứ phân vị, hãy xác định xem mức thu nhập của người lao động ở nhà máy nào biến động nhiều hơn.</a:t>
            </a:r>
            <a:endParaRPr kumimoji="0" lang="vi-VN" sz="16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30" name="Rectangle 29"/>
          <p:cNvSpPr/>
          <p:nvPr/>
        </p:nvSpPr>
        <p:spPr>
          <a:xfrm>
            <a:off x="137591" y="2752250"/>
            <a:ext cx="714347" cy="33855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rgbClr val="0070C0"/>
              </a:solidFill>
              <a:effectLst/>
              <a:uLnTx/>
              <a:uFillTx/>
              <a:latin typeface="Arial"/>
              <a:cs typeface="Arial"/>
              <a:sym typeface="Arial"/>
            </a:endParaRPr>
          </a:p>
        </p:txBody>
      </p:sp>
      <p:sp>
        <p:nvSpPr>
          <p:cNvPr id="15" name="Rectangle 14"/>
          <p:cNvSpPr/>
          <p:nvPr/>
        </p:nvSpPr>
        <p:spPr>
          <a:xfrm>
            <a:off x="962102" y="2752250"/>
            <a:ext cx="1656223" cy="338554"/>
          </a:xfrm>
          <a:prstGeom prst="rect">
            <a:avLst/>
          </a:prstGeom>
        </p:spPr>
        <p:txBody>
          <a:bodyPr wrap="none">
            <a:spAutoFit/>
          </a:bodyPr>
          <a:lstStyle/>
          <a:p>
            <a:pPr lvl="0" algn="just">
              <a:spcBef>
                <a:spcPts val="300"/>
              </a:spcBef>
              <a:spcAft>
                <a:spcPts val="300"/>
              </a:spcAft>
            </a:pPr>
            <a:r>
              <a:rPr lang="en-US" sz="1600">
                <a:ea typeface="Arial" panose="020B0604020202020204" pitchFamily="34" charset="0"/>
                <a:cs typeface="Times New Roman" panose="02020603050405020304" pitchFamily="18" charset="0"/>
              </a:rPr>
              <a:t>Ta có bảng sau:</a:t>
            </a:r>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100996301"/>
              </p:ext>
            </p:extLst>
          </p:nvPr>
        </p:nvGraphicFramePr>
        <p:xfrm>
          <a:off x="962102" y="635394"/>
          <a:ext cx="7211831" cy="1099827"/>
        </p:xfrm>
        <a:graphic>
          <a:graphicData uri="http://schemas.openxmlformats.org/drawingml/2006/table">
            <a:tbl>
              <a:tblPr firstRow="1" firstCol="1" bandRow="1">
                <a:tableStyleId>{EA32DCED-1590-4154-9D4A-24ECD52398CE}</a:tableStyleId>
              </a:tblPr>
              <a:tblGrid>
                <a:gridCol w="2923811">
                  <a:extLst>
                    <a:ext uri="{9D8B030D-6E8A-4147-A177-3AD203B41FA5}">
                      <a16:colId xmlns:a16="http://schemas.microsoft.com/office/drawing/2014/main" val="1341866953"/>
                    </a:ext>
                  </a:extLst>
                </a:gridCol>
                <a:gridCol w="857604">
                  <a:extLst>
                    <a:ext uri="{9D8B030D-6E8A-4147-A177-3AD203B41FA5}">
                      <a16:colId xmlns:a16="http://schemas.microsoft.com/office/drawing/2014/main" val="2624179584"/>
                    </a:ext>
                  </a:extLst>
                </a:gridCol>
                <a:gridCol w="857604">
                  <a:extLst>
                    <a:ext uri="{9D8B030D-6E8A-4147-A177-3AD203B41FA5}">
                      <a16:colId xmlns:a16="http://schemas.microsoft.com/office/drawing/2014/main" val="562436918"/>
                    </a:ext>
                  </a:extLst>
                </a:gridCol>
                <a:gridCol w="857604">
                  <a:extLst>
                    <a:ext uri="{9D8B030D-6E8A-4147-A177-3AD203B41FA5}">
                      <a16:colId xmlns:a16="http://schemas.microsoft.com/office/drawing/2014/main" val="2085920786"/>
                    </a:ext>
                  </a:extLst>
                </a:gridCol>
                <a:gridCol w="857604">
                  <a:extLst>
                    <a:ext uri="{9D8B030D-6E8A-4147-A177-3AD203B41FA5}">
                      <a16:colId xmlns:a16="http://schemas.microsoft.com/office/drawing/2014/main" val="974884599"/>
                    </a:ext>
                  </a:extLst>
                </a:gridCol>
                <a:gridCol w="857604">
                  <a:extLst>
                    <a:ext uri="{9D8B030D-6E8A-4147-A177-3AD203B41FA5}">
                      <a16:colId xmlns:a16="http://schemas.microsoft.com/office/drawing/2014/main" val="4267513282"/>
                    </a:ext>
                  </a:extLst>
                </a:gridCol>
              </a:tblGrid>
              <a:tr h="366609">
                <a:tc>
                  <a:txBody>
                    <a:bodyPr/>
                    <a:lstStyle/>
                    <a:p>
                      <a:pPr algn="l">
                        <a:lnSpc>
                          <a:spcPct val="100000"/>
                        </a:lnSpc>
                        <a:spcBef>
                          <a:spcPts val="300"/>
                        </a:spcBef>
                        <a:spcAft>
                          <a:spcPts val="300"/>
                        </a:spcAft>
                      </a:pPr>
                      <a:r>
                        <a:rPr lang="en-US" sz="1500">
                          <a:effectLst/>
                        </a:rPr>
                        <a:t>Thu nhập </a:t>
                      </a:r>
                      <a:r>
                        <a:rPr kumimoji="0" lang="vi-VN" sz="1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(đơn vị: triệu đồng) </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[5; 8)</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[8; 11)</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[11; 14)</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[14; 17)</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[17; 20)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5606812"/>
                  </a:ext>
                </a:extLst>
              </a:tr>
              <a:tr h="366609">
                <a:tc>
                  <a:txBody>
                    <a:bodyPr/>
                    <a:lstStyle/>
                    <a:p>
                      <a:pPr algn="l">
                        <a:lnSpc>
                          <a:spcPct val="100000"/>
                        </a:lnSpc>
                        <a:spcBef>
                          <a:spcPts val="300"/>
                        </a:spcBef>
                        <a:spcAft>
                          <a:spcPts val="300"/>
                        </a:spcAft>
                      </a:pPr>
                      <a:r>
                        <a:rPr lang="en-US" sz="1500">
                          <a:effectLst/>
                        </a:rPr>
                        <a:t>Số người của nhà máy A</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20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35</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45</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35</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20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564054"/>
                  </a:ext>
                </a:extLst>
              </a:tr>
              <a:tr h="366609">
                <a:tc>
                  <a:txBody>
                    <a:bodyPr/>
                    <a:lstStyle/>
                    <a:p>
                      <a:pPr algn="l">
                        <a:lnSpc>
                          <a:spcPct val="100000"/>
                        </a:lnSpc>
                        <a:spcBef>
                          <a:spcPts val="300"/>
                        </a:spcBef>
                        <a:spcAft>
                          <a:spcPts val="300"/>
                        </a:spcAft>
                      </a:pPr>
                      <a:r>
                        <a:rPr lang="en-US" sz="1500">
                          <a:effectLst/>
                        </a:rPr>
                        <a:t>Số người của nhà máy B</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17</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23</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30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23</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17</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125171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11700574"/>
              </p:ext>
            </p:extLst>
          </p:nvPr>
        </p:nvGraphicFramePr>
        <p:xfrm>
          <a:off x="962102" y="3324646"/>
          <a:ext cx="7211831" cy="1644920"/>
        </p:xfrm>
        <a:graphic>
          <a:graphicData uri="http://schemas.openxmlformats.org/drawingml/2006/table">
            <a:tbl>
              <a:tblPr firstRow="1" firstCol="1" bandRow="1"/>
              <a:tblGrid>
                <a:gridCol w="2863111">
                  <a:extLst>
                    <a:ext uri="{9D8B030D-6E8A-4147-A177-3AD203B41FA5}">
                      <a16:colId xmlns:a16="http://schemas.microsoft.com/office/drawing/2014/main" val="1274093928"/>
                    </a:ext>
                  </a:extLst>
                </a:gridCol>
                <a:gridCol w="869744">
                  <a:extLst>
                    <a:ext uri="{9D8B030D-6E8A-4147-A177-3AD203B41FA5}">
                      <a16:colId xmlns:a16="http://schemas.microsoft.com/office/drawing/2014/main" val="3540500590"/>
                    </a:ext>
                  </a:extLst>
                </a:gridCol>
                <a:gridCol w="869744">
                  <a:extLst>
                    <a:ext uri="{9D8B030D-6E8A-4147-A177-3AD203B41FA5}">
                      <a16:colId xmlns:a16="http://schemas.microsoft.com/office/drawing/2014/main" val="3262671952"/>
                    </a:ext>
                  </a:extLst>
                </a:gridCol>
                <a:gridCol w="869744">
                  <a:extLst>
                    <a:ext uri="{9D8B030D-6E8A-4147-A177-3AD203B41FA5}">
                      <a16:colId xmlns:a16="http://schemas.microsoft.com/office/drawing/2014/main" val="2022875566"/>
                    </a:ext>
                  </a:extLst>
                </a:gridCol>
                <a:gridCol w="869744">
                  <a:extLst>
                    <a:ext uri="{9D8B030D-6E8A-4147-A177-3AD203B41FA5}">
                      <a16:colId xmlns:a16="http://schemas.microsoft.com/office/drawing/2014/main" val="1406319203"/>
                    </a:ext>
                  </a:extLst>
                </a:gridCol>
                <a:gridCol w="869744">
                  <a:extLst>
                    <a:ext uri="{9D8B030D-6E8A-4147-A177-3AD203B41FA5}">
                      <a16:colId xmlns:a16="http://schemas.microsoft.com/office/drawing/2014/main" val="4150930850"/>
                    </a:ext>
                  </a:extLst>
                </a:gridCol>
              </a:tblGrid>
              <a:tr h="411230">
                <a:tc>
                  <a:txBody>
                    <a:bodyPr/>
                    <a:lstStyle/>
                    <a:p>
                      <a:pP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Thu nhập </a:t>
                      </a:r>
                      <a:r>
                        <a:rPr kumimoji="0" lang="vi-VN" sz="1500" b="0" i="0" u="none" strike="noStrike" kern="1200" cap="none" spc="0" normalizeH="0" baseline="0" noProof="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a:rPr>
                        <a:t>(đơn vị: triệu đồng) </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[5; 8)</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[8; 11)</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[11; 14)</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[14; 17)</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[17; 20)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9947726"/>
                  </a:ext>
                </a:extLst>
              </a:tr>
              <a:tr h="411230">
                <a:tc>
                  <a:txBody>
                    <a:bodyPr/>
                    <a:lstStyle/>
                    <a:p>
                      <a:pP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Giá trị đại diện</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6,5</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9,5</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12,5</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15,5</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18,5</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20744"/>
                  </a:ext>
                </a:extLst>
              </a:tr>
              <a:tr h="411230">
                <a:tc>
                  <a:txBody>
                    <a:bodyPr/>
                    <a:lstStyle/>
                    <a:p>
                      <a:pP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Số người của nhà máy A</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20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35</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45</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35</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20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6344586"/>
                  </a:ext>
                </a:extLst>
              </a:tr>
              <a:tr h="411230">
                <a:tc>
                  <a:txBody>
                    <a:bodyPr/>
                    <a:lstStyle/>
                    <a:p>
                      <a:pP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Số người của nhà máy B</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17</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23</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30</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23</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300"/>
                        </a:spcBef>
                        <a:spcAft>
                          <a:spcPts val="300"/>
                        </a:spcAft>
                      </a:pPr>
                      <a:r>
                        <a:rPr lang="en-US" sz="1500">
                          <a:solidFill>
                            <a:srgbClr val="000000"/>
                          </a:solidFill>
                          <a:effectLst/>
                          <a:latin typeface="+mj-lt"/>
                          <a:ea typeface="PMingLiU"/>
                          <a:cs typeface="Times New Roman" panose="02020603050405020304" pitchFamily="18" charset="0"/>
                        </a:rPr>
                        <a:t>17</a:t>
                      </a:r>
                      <a:endParaRPr lang="en-US" sz="15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826749"/>
                  </a:ext>
                </a:extLst>
              </a:tr>
            </a:tbl>
          </a:graphicData>
        </a:graphic>
      </p:graphicFrame>
      <p:pic>
        <p:nvPicPr>
          <p:cNvPr id="7" name="Picture 6"/>
          <p:cNvPicPr>
            <a:picLocks noChangeAspect="1"/>
          </p:cNvPicPr>
          <p:nvPr/>
        </p:nvPicPr>
        <p:blipFill>
          <a:blip r:embed="rId3"/>
          <a:stretch>
            <a:fillRect/>
          </a:stretch>
        </p:blipFill>
        <p:spPr>
          <a:xfrm>
            <a:off x="8383945" y="-729217"/>
            <a:ext cx="1069973" cy="1458434"/>
          </a:xfrm>
          <a:prstGeom prst="rect">
            <a:avLst/>
          </a:prstGeom>
        </p:spPr>
      </p:pic>
    </p:spTree>
    <p:extLst>
      <p:ext uri="{BB962C8B-B14F-4D97-AF65-F5344CB8AC3E}">
        <p14:creationId xmlns:p14="http://schemas.microsoft.com/office/powerpoint/2010/main" val="384172558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P spid="30"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747"/>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3945" y="-729217"/>
            <a:ext cx="1069973" cy="145843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53739" y="182443"/>
                <a:ext cx="8635821" cy="4821705"/>
              </a:xfrm>
              <a:prstGeom prst="rect">
                <a:avLst/>
              </a:prstGeom>
            </p:spPr>
            <p:txBody>
              <a:bodyPr wrap="square">
                <a:spAutoFit/>
              </a:bodyPr>
              <a:lstStyle/>
              <a:p>
                <a:pPr marL="285750" indent="-285750" algn="just">
                  <a:lnSpc>
                    <a:spcPct val="155000"/>
                  </a:lnSpc>
                  <a:buFont typeface="Arial" panose="020B0604020202020204" pitchFamily="34" charset="0"/>
                  <a:buChar char="•"/>
                </a:pPr>
                <a:r>
                  <a:rPr lang="en-US" sz="1600">
                    <a:latin typeface="+mn-lt"/>
                    <a:ea typeface="PMingLiU"/>
                    <a:cs typeface="Times New Roman" panose="02020603050405020304" pitchFamily="18" charset="0"/>
                  </a:rPr>
                  <a:t>Mức thu nhập trung bình của công nhân nhà máy </a:t>
                </a:r>
                <a14:m>
                  <m:oMath xmlns:m="http://schemas.openxmlformats.org/officeDocument/2006/math">
                    <m:r>
                      <a:rPr lang="en-US" sz="1600" i="1" smtClean="0">
                        <a:latin typeface="Cambria Math" panose="02040503050406030204" pitchFamily="18" charset="0"/>
                        <a:ea typeface="PMingLiU"/>
                        <a:cs typeface="Times New Roman" panose="02020603050405020304" pitchFamily="18" charset="0"/>
                      </a:rPr>
                      <m:t>𝐴</m:t>
                    </m:r>
                    <m:r>
                      <a:rPr lang="en-US" sz="1600" i="1" smtClean="0">
                        <a:latin typeface="Cambria Math" panose="02040503050406030204" pitchFamily="18" charset="0"/>
                        <a:ea typeface="PMingLiU"/>
                        <a:cs typeface="Times New Roman" panose="02020603050405020304" pitchFamily="18" charset="0"/>
                      </a:rPr>
                      <m:t>, </m:t>
                    </m:r>
                    <m:r>
                      <a:rPr lang="en-US" sz="1600" i="1" smtClean="0">
                        <a:latin typeface="Cambria Math" panose="02040503050406030204" pitchFamily="18" charset="0"/>
                        <a:ea typeface="PMingLiU"/>
                        <a:cs typeface="Times New Roman" panose="02020603050405020304" pitchFamily="18" charset="0"/>
                      </a:rPr>
                      <m:t>𝐵</m:t>
                    </m:r>
                  </m:oMath>
                </a14:m>
                <a:r>
                  <a:rPr lang="en-US" sz="1600">
                    <a:latin typeface="+mn-lt"/>
                    <a:ea typeface="PMingLiU"/>
                    <a:cs typeface="Times New Roman" panose="02020603050405020304" pitchFamily="18" charset="0"/>
                  </a:rPr>
                  <a:t> tương ứng là</a:t>
                </a:r>
                <a:endParaRPr lang="en-US" sz="1600">
                  <a:latin typeface="+mn-lt"/>
                  <a:ea typeface="Arial" panose="020B0604020202020204" pitchFamily="34" charset="0"/>
                  <a:cs typeface="Times New Roman" panose="02020603050405020304" pitchFamily="18" charset="0"/>
                </a:endParaRPr>
              </a:p>
              <a:p>
                <a:pPr algn="just">
                  <a:lnSpc>
                    <a:spcPct val="155000"/>
                  </a:lnSpc>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ea typeface="PMingLiU"/>
                              <a:cs typeface="Times New Roman" panose="02020603050405020304" pitchFamily="18" charset="0"/>
                            </a:rPr>
                          </m:ctrlPr>
                        </m:accPr>
                        <m:e>
                          <m:sSub>
                            <m:sSubPr>
                              <m:ctrlPr>
                                <a:rPr lang="en-US" sz="1600" i="1">
                                  <a:effectLst/>
                                  <a:latin typeface="Cambria Math" panose="02040503050406030204" pitchFamily="18" charset="0"/>
                                  <a:ea typeface="PMingLiU"/>
                                  <a:cs typeface="Times New Roman" panose="02020603050405020304" pitchFamily="18" charset="0"/>
                                </a:rPr>
                              </m:ctrlPr>
                            </m:sSubPr>
                            <m:e>
                              <m:r>
                                <a:rPr lang="en-US" sz="1600" i="1">
                                  <a:effectLst/>
                                  <a:latin typeface="Cambria Math" panose="02040503050406030204" pitchFamily="18" charset="0"/>
                                  <a:ea typeface="PMingLiU"/>
                                  <a:cs typeface="Times New Roman" panose="02020603050405020304" pitchFamily="18" charset="0"/>
                                </a:rPr>
                                <m:t>𝑥</m:t>
                              </m:r>
                            </m:e>
                            <m:sub>
                              <m:r>
                                <a:rPr lang="en-US" sz="1600" i="1">
                                  <a:effectLst/>
                                  <a:latin typeface="Cambria Math" panose="02040503050406030204" pitchFamily="18" charset="0"/>
                                  <a:ea typeface="PMingLiU"/>
                                  <a:cs typeface="Times New Roman" panose="02020603050405020304" pitchFamily="18" charset="0"/>
                                </a:rPr>
                                <m:t>𝐴</m:t>
                              </m:r>
                            </m:sub>
                          </m:sSub>
                        </m:e>
                      </m:acc>
                      <m:r>
                        <a:rPr lang="en-US" sz="1600" i="1">
                          <a:effectLst/>
                          <a:latin typeface="Cambria Math" panose="02040503050406030204" pitchFamily="18" charset="0"/>
                          <a:ea typeface="PMingLiU"/>
                          <a:cs typeface="Times New Roman" panose="02020603050405020304" pitchFamily="18" charset="0"/>
                        </a:rPr>
                        <m:t>=</m:t>
                      </m:r>
                      <m:f>
                        <m:fPr>
                          <m:ctrlPr>
                            <a:rPr lang="en-US" sz="1600" i="1">
                              <a:effectLst/>
                              <a:latin typeface="Cambria Math" panose="02040503050406030204" pitchFamily="18" charset="0"/>
                              <a:ea typeface="PMingLiU"/>
                              <a:cs typeface="Times New Roman" panose="02020603050405020304" pitchFamily="18" charset="0"/>
                            </a:rPr>
                          </m:ctrlPr>
                        </m:fPr>
                        <m:num>
                          <m:r>
                            <a:rPr lang="en-US" sz="1600" i="1">
                              <a:effectLst/>
                              <a:latin typeface="Cambria Math" panose="02040503050406030204" pitchFamily="18" charset="0"/>
                              <a:ea typeface="PMingLiU"/>
                              <a:cs typeface="Times New Roman" panose="02020603050405020304" pitchFamily="18" charset="0"/>
                            </a:rPr>
                            <m:t>20.6,5+35.9,5+45.12,5+35.15,5+20.18,5</m:t>
                          </m:r>
                        </m:num>
                        <m:den>
                          <m:r>
                            <a:rPr lang="en-US" sz="1600" i="1">
                              <a:effectLst/>
                              <a:latin typeface="Cambria Math" panose="02040503050406030204" pitchFamily="18" charset="0"/>
                              <a:ea typeface="PMingLiU"/>
                              <a:cs typeface="Times New Roman" panose="02020603050405020304" pitchFamily="18" charset="0"/>
                            </a:rPr>
                            <m:t>155</m:t>
                          </m:r>
                        </m:den>
                      </m:f>
                      <m:r>
                        <a:rPr lang="en-US" sz="1600" i="1">
                          <a:effectLst/>
                          <a:latin typeface="Cambria Math" panose="02040503050406030204" pitchFamily="18" charset="0"/>
                          <a:ea typeface="PMingLiU"/>
                          <a:cs typeface="Times New Roman" panose="02020603050405020304" pitchFamily="18" charset="0"/>
                        </a:rPr>
                        <m:t>= 12,5</m:t>
                      </m:r>
                    </m:oMath>
                  </m:oMathPara>
                </a14:m>
                <a:br>
                  <a:rPr lang="en-US" sz="1600">
                    <a:latin typeface="+mn-lt"/>
                    <a:ea typeface="Arial" panose="020B0604020202020204" pitchFamily="34" charset="0"/>
                    <a:cs typeface="Times New Roman" panose="02020603050405020304" pitchFamily="18" charset="0"/>
                  </a:rPr>
                </a:br>
                <a:endParaRPr lang="en-US" sz="1600">
                  <a:latin typeface="+mn-lt"/>
                  <a:ea typeface="Arial" panose="020B0604020202020204" pitchFamily="34" charset="0"/>
                  <a:cs typeface="Times New Roman" panose="02020603050405020304" pitchFamily="18" charset="0"/>
                </a:endParaRPr>
              </a:p>
              <a:p>
                <a:pPr algn="just">
                  <a:lnSpc>
                    <a:spcPct val="155000"/>
                  </a:lnSpc>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ea typeface="PMingLiU"/>
                              <a:cs typeface="Times New Roman" panose="02020603050405020304" pitchFamily="18" charset="0"/>
                            </a:rPr>
                          </m:ctrlPr>
                        </m:accPr>
                        <m:e>
                          <m:sSub>
                            <m:sSubPr>
                              <m:ctrlPr>
                                <a:rPr lang="en-US" sz="1600" i="1">
                                  <a:effectLst/>
                                  <a:latin typeface="Cambria Math" panose="02040503050406030204" pitchFamily="18" charset="0"/>
                                  <a:ea typeface="PMingLiU"/>
                                  <a:cs typeface="Times New Roman" panose="02020603050405020304" pitchFamily="18" charset="0"/>
                                </a:rPr>
                              </m:ctrlPr>
                            </m:sSubPr>
                            <m:e>
                              <m:r>
                                <a:rPr lang="en-US" sz="1600" i="1">
                                  <a:effectLst/>
                                  <a:latin typeface="Cambria Math" panose="02040503050406030204" pitchFamily="18" charset="0"/>
                                  <a:ea typeface="PMingLiU"/>
                                  <a:cs typeface="Times New Roman" panose="02020603050405020304" pitchFamily="18" charset="0"/>
                                </a:rPr>
                                <m:t>𝑥</m:t>
                              </m:r>
                            </m:e>
                            <m:sub>
                              <m:r>
                                <a:rPr lang="en-US" sz="1600" i="1">
                                  <a:effectLst/>
                                  <a:latin typeface="Cambria Math" panose="02040503050406030204" pitchFamily="18" charset="0"/>
                                  <a:ea typeface="PMingLiU"/>
                                  <a:cs typeface="Times New Roman" panose="02020603050405020304" pitchFamily="18" charset="0"/>
                                </a:rPr>
                                <m:t>𝐵</m:t>
                              </m:r>
                            </m:sub>
                          </m:sSub>
                        </m:e>
                      </m:acc>
                      <m:r>
                        <a:rPr lang="en-US" sz="1600" i="1">
                          <a:effectLst/>
                          <a:latin typeface="Cambria Math" panose="02040503050406030204" pitchFamily="18" charset="0"/>
                          <a:ea typeface="PMingLiU"/>
                          <a:cs typeface="Times New Roman" panose="02020603050405020304" pitchFamily="18" charset="0"/>
                        </a:rPr>
                        <m:t>=</m:t>
                      </m:r>
                      <m:f>
                        <m:fPr>
                          <m:ctrlPr>
                            <a:rPr lang="en-US" sz="1600" i="1">
                              <a:effectLst/>
                              <a:latin typeface="Cambria Math" panose="02040503050406030204" pitchFamily="18" charset="0"/>
                              <a:ea typeface="PMingLiU"/>
                              <a:cs typeface="Times New Roman" panose="02020603050405020304" pitchFamily="18" charset="0"/>
                            </a:rPr>
                          </m:ctrlPr>
                        </m:fPr>
                        <m:num>
                          <m:r>
                            <a:rPr lang="en-US" sz="1600" i="1">
                              <a:effectLst/>
                              <a:latin typeface="Cambria Math" panose="02040503050406030204" pitchFamily="18" charset="0"/>
                              <a:ea typeface="PMingLiU"/>
                              <a:cs typeface="Times New Roman" panose="02020603050405020304" pitchFamily="18" charset="0"/>
                            </a:rPr>
                            <m:t>17.6,5+23.9,5+30.12,5+23.15,5+17.18,5</m:t>
                          </m:r>
                        </m:num>
                        <m:den>
                          <m:r>
                            <a:rPr lang="en-US" sz="1600" i="1">
                              <a:effectLst/>
                              <a:latin typeface="Cambria Math" panose="02040503050406030204" pitchFamily="18" charset="0"/>
                              <a:ea typeface="PMingLiU"/>
                              <a:cs typeface="Times New Roman" panose="02020603050405020304" pitchFamily="18" charset="0"/>
                            </a:rPr>
                            <m:t>155</m:t>
                          </m:r>
                        </m:den>
                      </m:f>
                      <m:r>
                        <a:rPr lang="en-US" sz="1600" i="1">
                          <a:effectLst/>
                          <a:latin typeface="Cambria Math" panose="02040503050406030204" pitchFamily="18" charset="0"/>
                          <a:ea typeface="PMingLiU"/>
                          <a:cs typeface="Times New Roman" panose="02020603050405020304" pitchFamily="18" charset="0"/>
                        </a:rPr>
                        <m:t>=12,5</m:t>
                      </m:r>
                    </m:oMath>
                  </m:oMathPara>
                </a14:m>
                <a:endParaRPr lang="en-US" sz="1600">
                  <a:latin typeface="+mn-lt"/>
                  <a:ea typeface="Arial" panose="020B0604020202020204" pitchFamily="34" charset="0"/>
                  <a:cs typeface="Times New Roman" panose="02020603050405020304" pitchFamily="18" charset="0"/>
                </a:endParaRPr>
              </a:p>
              <a:p>
                <a:pPr marL="285750" indent="-285750" algn="just">
                  <a:lnSpc>
                    <a:spcPct val="155000"/>
                  </a:lnSpc>
                  <a:buFont typeface="Arial" panose="020B0604020202020204" pitchFamily="34" charset="0"/>
                  <a:buChar char="•"/>
                </a:pPr>
                <a:r>
                  <a:rPr lang="en-US" sz="1600">
                    <a:effectLst/>
                    <a:latin typeface="+mn-lt"/>
                    <a:ea typeface="PMingLiU"/>
                    <a:cs typeface="Times New Roman" panose="02020603050405020304" pitchFamily="18" charset="0"/>
                  </a:rPr>
                  <a:t>Tính khoảng tứ phân vị của thu nhập người lao động ở nhà máy </a:t>
                </a:r>
                <a14:m>
                  <m:oMath xmlns:m="http://schemas.openxmlformats.org/officeDocument/2006/math">
                    <m:r>
                      <a:rPr lang="en-US" sz="1600" i="1" smtClean="0">
                        <a:effectLst/>
                        <a:latin typeface="Cambria Math" panose="02040503050406030204" pitchFamily="18" charset="0"/>
                        <a:ea typeface="PMingLiU"/>
                        <a:cs typeface="Times New Roman" panose="02020603050405020304" pitchFamily="18" charset="0"/>
                      </a:rPr>
                      <m:t>𝐴</m:t>
                    </m:r>
                  </m:oMath>
                </a14:m>
                <a:r>
                  <a:rPr lang="en-US" sz="1600">
                    <a:effectLst/>
                    <a:latin typeface="+mn-lt"/>
                    <a:ea typeface="PMingLiU"/>
                    <a:cs typeface="Times New Roman" panose="02020603050405020304" pitchFamily="18" charset="0"/>
                  </a:rPr>
                  <a:t> là:</a:t>
                </a:r>
                <a:endParaRPr lang="en-US" sz="1600">
                  <a:latin typeface="+mn-lt"/>
                  <a:ea typeface="Arial" panose="020B0604020202020204" pitchFamily="34" charset="0"/>
                  <a:cs typeface="Times New Roman" panose="02020603050405020304" pitchFamily="18" charset="0"/>
                </a:endParaRPr>
              </a:p>
              <a:p>
                <a:pPr algn="just">
                  <a:lnSpc>
                    <a:spcPct val="155000"/>
                  </a:lnSpc>
                </a:pPr>
                <a:r>
                  <a:rPr lang="en-US" sz="1600">
                    <a:effectLst/>
                    <a:latin typeface="+mn-lt"/>
                    <a:ea typeface="Calibri" panose="020F0502020204030204" pitchFamily="34" charset="0"/>
                    <a:cs typeface="Times New Roman" panose="02020603050405020304" pitchFamily="18" charset="0"/>
                  </a:rPr>
                  <a:t>Cỡ mẫu là </a:t>
                </a:r>
                <a14:m>
                  <m:oMath xmlns:m="http://schemas.openxmlformats.org/officeDocument/2006/math">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n</m:t>
                    </m:r>
                    <m:r>
                      <a:rPr lang="en-US" sz="1600">
                        <a:effectLst/>
                        <a:latin typeface="Cambria Math" panose="02040503050406030204" pitchFamily="18" charset="0"/>
                        <a:ea typeface="Calibri" panose="020F0502020204030204" pitchFamily="34" charset="0"/>
                        <a:cs typeface="Times New Roman" panose="02020603050405020304" pitchFamily="18" charset="0"/>
                      </a:rPr>
                      <m:t>=155</m:t>
                    </m:r>
                  </m:oMath>
                </a14:m>
                <a:r>
                  <a:rPr lang="en-US" sz="1600">
                    <a:effectLst/>
                    <a:latin typeface="+mn-lt"/>
                    <a:ea typeface="Calibri" panose="020F0502020204030204" pitchFamily="34" charset="0"/>
                    <a:cs typeface="Times New Roman" panose="02020603050405020304" pitchFamily="18" charset="0"/>
                  </a:rPr>
                  <a:t>. Gọi</a:t>
                </a:r>
                <a:r>
                  <a:rPr lang="en-US" sz="1600" i="1">
                    <a:effectLst/>
                    <a:latin typeface="+mn-lt"/>
                    <a:ea typeface="Calibri" panose="020F0502020204030204" pitchFamily="34" charset="0"/>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155</m:t>
                        </m:r>
                      </m:sub>
                    </m:sSub>
                  </m:oMath>
                </a14:m>
                <a:r>
                  <a:rPr lang="nl-NL" sz="1600" i="1">
                    <a:effectLst/>
                    <a:latin typeface="+mn-lt"/>
                    <a:ea typeface="Calibri" panose="020F0502020204030204" pitchFamily="34" charset="0"/>
                    <a:cs typeface="Times New Roman" panose="02020603050405020304" pitchFamily="18" charset="0"/>
                  </a:rPr>
                  <a:t> </a:t>
                </a:r>
                <a:r>
                  <a:rPr lang="en-US" sz="1600">
                    <a:effectLst/>
                    <a:latin typeface="+mn-lt"/>
                    <a:ea typeface="Calibri" panose="020F0502020204030204" pitchFamily="34" charset="0"/>
                    <a:cs typeface="Times New Roman" panose="02020603050405020304" pitchFamily="18" charset="0"/>
                  </a:rPr>
                  <a:t>là thu nhập theo tháng của người lao động tại nhà máy </a:t>
                </a:r>
                <a14:m>
                  <m:oMath xmlns:m="http://schemas.openxmlformats.org/officeDocument/2006/math">
                    <m:r>
                      <a:rPr lang="en-US" sz="1600" i="1"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600">
                    <a:effectLst/>
                    <a:latin typeface="+mn-lt"/>
                    <a:ea typeface="Calibri" panose="020F0502020204030204" pitchFamily="34" charset="0"/>
                    <a:cs typeface="Times New Roman" panose="02020603050405020304" pitchFamily="18" charset="0"/>
                  </a:rPr>
                  <a:t> và giả sử rằng dãy số liệu gốc này được sắp xếp theo thứ tự tăng dần.</a:t>
                </a:r>
                <a:endParaRPr lang="en-US" sz="1600">
                  <a:latin typeface="+mn-lt"/>
                  <a:ea typeface="Arial" panose="020B0604020202020204" pitchFamily="34" charset="0"/>
                  <a:cs typeface="Times New Roman" panose="02020603050405020304" pitchFamily="18" charset="0"/>
                </a:endParaRPr>
              </a:p>
              <a:p>
                <a:pPr algn="just">
                  <a:lnSpc>
                    <a:spcPct val="155000"/>
                  </a:lnSpc>
                </a:pPr>
                <a:r>
                  <a:rPr lang="en-US" sz="1600">
                    <a:effectLst/>
                    <a:latin typeface="+mn-lt"/>
                    <a:ea typeface="Calibri" panose="020F0502020204030204" pitchFamily="34" charset="0"/>
                    <a:cs typeface="Times New Roman" panose="02020603050405020304" pitchFamily="18" charset="0"/>
                  </a:rPr>
                  <a:t>Tứ phân vị thứ nhất của mẫu số liệu gốc là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39</m:t>
                        </m:r>
                      </m:sub>
                    </m:sSub>
                  </m:oMath>
                </a14:m>
                <a:r>
                  <a:rPr lang="en-US" sz="1600">
                    <a:effectLst/>
                    <a:latin typeface="+mn-lt"/>
                    <a:ea typeface="Calibri" panose="020F0502020204030204" pitchFamily="34" charset="0"/>
                    <a:cs typeface="Times New Roman" panose="02020603050405020304" pitchFamily="18" charset="0"/>
                  </a:rPr>
                  <a:t> nên nhóm chứa tứ phân vị thứ nhất là nhóm </a:t>
                </a:r>
                <a14:m>
                  <m:oMath xmlns:m="http://schemas.openxmlformats.org/officeDocument/2006/math">
                    <m:r>
                      <a:rPr lang="en-US" sz="1600" i="1" smtClean="0">
                        <a:effectLst/>
                        <a:latin typeface="Cambria Math" panose="02040503050406030204" pitchFamily="18" charset="0"/>
                        <a:ea typeface="Calibri" panose="020F0502020204030204" pitchFamily="34" charset="0"/>
                        <a:cs typeface="Times New Roman" panose="02020603050405020304" pitchFamily="18" charset="0"/>
                      </a:rPr>
                      <m:t>[8; 11) </m:t>
                    </m:r>
                  </m:oMath>
                </a14:m>
                <a:r>
                  <a:rPr lang="en-US" sz="1600">
                    <a:effectLst/>
                    <a:latin typeface="+mn-lt"/>
                    <a:ea typeface="Calibri" panose="020F0502020204030204" pitchFamily="34" charset="0"/>
                    <a:cs typeface="Times New Roman" panose="02020603050405020304" pitchFamily="18" charset="0"/>
                  </a:rPr>
                  <a:t>và ta có:</a:t>
                </a:r>
                <a:endParaRPr lang="en-US" sz="1600">
                  <a:latin typeface="+mn-lt"/>
                  <a:ea typeface="Arial" panose="020B0604020202020204" pitchFamily="34" charset="0"/>
                  <a:cs typeface="Times New Roman" panose="02020603050405020304" pitchFamily="18" charset="0"/>
                </a:endParaRPr>
              </a:p>
              <a:p>
                <a:pPr algn="just">
                  <a:lnSpc>
                    <a:spcPct val="155000"/>
                  </a:lnSpc>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nl-NL"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1600">
                          <a:effectLst/>
                          <a:latin typeface="Cambria Math" panose="02040503050406030204" pitchFamily="18" charset="0"/>
                          <a:ea typeface="Calibri" panose="020F0502020204030204" pitchFamily="34" charset="0"/>
                          <a:cs typeface="Times New Roman" panose="02020603050405020304" pitchFamily="18" charset="0"/>
                        </a:rPr>
                        <m:t>=8+</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600">
                                      <a:effectLst/>
                                      <a:latin typeface="Cambria Math" panose="02040503050406030204" pitchFamily="18" charset="0"/>
                                      <a:ea typeface="Calibri" panose="020F0502020204030204" pitchFamily="34" charset="0"/>
                                      <a:cs typeface="Times New Roman" panose="02020603050405020304" pitchFamily="18" charset="0"/>
                                    </a:rPr>
                                    <m:t>155</m:t>
                                  </m:r>
                                </m:num>
                                <m:den>
                                  <m:r>
                                    <a:rPr lang="nl-NL" sz="1600">
                                      <a:effectLst/>
                                      <a:latin typeface="Cambria Math" panose="02040503050406030204" pitchFamily="18" charset="0"/>
                                      <a:ea typeface="Calibri" panose="020F0502020204030204" pitchFamily="34" charset="0"/>
                                      <a:cs typeface="Times New Roman" panose="02020603050405020304" pitchFamily="18" charset="0"/>
                                    </a:rPr>
                                    <m:t>4</m:t>
                                  </m:r>
                                </m:den>
                              </m:f>
                              <m:r>
                                <a:rPr lang="nl-NL" sz="1600" i="1">
                                  <a:effectLst/>
                                  <a:latin typeface="Cambria Math" panose="02040503050406030204" pitchFamily="18" charset="0"/>
                                  <a:ea typeface="Calibri" panose="020F0502020204030204" pitchFamily="34" charset="0"/>
                                  <a:cs typeface="Times New Roman" panose="02020603050405020304" pitchFamily="18" charset="0"/>
                                </a:rPr>
                                <m:t>−</m:t>
                              </m:r>
                              <m:r>
                                <a:rPr lang="nl-NL" sz="1600">
                                  <a:effectLst/>
                                  <a:latin typeface="Cambria Math" panose="02040503050406030204" pitchFamily="18" charset="0"/>
                                  <a:ea typeface="Calibri" panose="020F0502020204030204" pitchFamily="34" charset="0"/>
                                  <a:cs typeface="Times New Roman" panose="02020603050405020304" pitchFamily="18" charset="0"/>
                                </a:rPr>
                                <m:t>20</m:t>
                              </m:r>
                            </m:num>
                            <m:den>
                              <m:r>
                                <a:rPr lang="nl-NL" sz="1600">
                                  <a:effectLst/>
                                  <a:latin typeface="Cambria Math" panose="02040503050406030204" pitchFamily="18" charset="0"/>
                                  <a:ea typeface="Calibri" panose="020F0502020204030204" pitchFamily="34" charset="0"/>
                                  <a:cs typeface="Times New Roman" panose="02020603050405020304" pitchFamily="18" charset="0"/>
                                </a:rPr>
                                <m:t>35</m:t>
                              </m:r>
                            </m:den>
                          </m:f>
                        </m:e>
                      </m:d>
                      <m:r>
                        <a:rPr lang="nl-NL" sz="1600">
                          <a:effectLst/>
                          <a:latin typeface="Cambria Math" panose="02040503050406030204" pitchFamily="18" charset="0"/>
                          <a:ea typeface="Calibri" panose="020F0502020204030204" pitchFamily="34" charset="0"/>
                          <a:cs typeface="Times New Roman" panose="02020603050405020304" pitchFamily="18" charset="0"/>
                        </a:rPr>
                        <m:t>.3≈9,61.</m:t>
                      </m:r>
                    </m:oMath>
                  </m:oMathPara>
                </a14:m>
                <a:endParaRPr lang="en-US" sz="1600">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3739" y="182443"/>
                <a:ext cx="8635821" cy="4821705"/>
              </a:xfrm>
              <a:prstGeom prst="rect">
                <a:avLst/>
              </a:prstGeom>
              <a:blipFill>
                <a:blip r:embed="rId4"/>
                <a:stretch>
                  <a:fillRect l="-424" r="-353"/>
                </a:stretch>
              </a:blipFill>
            </p:spPr>
            <p:txBody>
              <a:bodyPr/>
              <a:lstStyle/>
              <a:p>
                <a:r>
                  <a:rPr lang="en-US">
                    <a:noFill/>
                  </a:rPr>
                  <a:t> </a:t>
                </a:r>
              </a:p>
            </p:txBody>
          </p:sp>
        </mc:Fallback>
      </mc:AlternateContent>
    </p:spTree>
    <p:extLst>
      <p:ext uri="{BB962C8B-B14F-4D97-AF65-F5344CB8AC3E}">
        <p14:creationId xmlns:p14="http://schemas.microsoft.com/office/powerpoint/2010/main" val="197779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74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53739" y="47276"/>
                <a:ext cx="8635821" cy="50831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Tứ phân vị thứ ba của mẫu số liệu gốc là </a:t>
                </a:r>
                <a14:m>
                  <m:oMath xmlns:m="http://schemas.openxmlformats.org/officeDocument/2006/math">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117</m:t>
                        </m:r>
                      </m:sub>
                    </m:sSub>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nên nhóm chứa tứ phân vị thứ ba là nhóm </a:t>
                </a:r>
                <a14:m>
                  <m:oMath xmlns:m="http://schemas.openxmlformats.org/officeDocument/2006/math">
                    <m:r>
                      <a:rPr kumimoji="0" lang="nl-NL" sz="16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[14; 17)</m:t>
                    </m:r>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ta có:</a:t>
                </a:r>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b>
                      </m:sSub>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=14+</m:t>
                      </m:r>
                      <m:d>
                        <m:dPr>
                          <m:begChr m:val="["/>
                          <m:end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3.155</m:t>
                                  </m:r>
                                </m:num>
                                <m:den>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en>
                              </m:f>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num>
                            <m:den>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35</m:t>
                              </m:r>
                            </m:den>
                          </m:f>
                        </m:e>
                      </m:d>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≈15,39</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khoảng tứ phân vị của mẫu số liệu ghép nhóm là </a:t>
                </a:r>
                <a14:m>
                  <m:oMath xmlns:m="http://schemas.openxmlformats.org/officeDocument/2006/math">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𝛥</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sub>
                    </m:s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b>
                    </m:s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≈5,78</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l-NL" sz="1600" b="0" i="0" u="none" strike="noStrike" kern="0" cap="none" spc="0" normalizeH="0" baseline="0" noProof="0">
                    <a:ln>
                      <a:noFill/>
                    </a:ln>
                    <a:solidFill>
                      <a:srgbClr val="000000"/>
                    </a:solidFill>
                    <a:effectLst/>
                    <a:uLnTx/>
                    <a:uFillTx/>
                    <a:latin typeface="Arial"/>
                    <a:ea typeface="PMingLiU"/>
                    <a:cs typeface="Times New Roman" panose="02020603050405020304" pitchFamily="18" charset="0"/>
                    <a:sym typeface="Arial"/>
                  </a:rPr>
                  <a:t>Tính khoảng tứ phân vị của thu nhập người lao động ở nhà máy B là:</a:t>
                </a:r>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Cỡ mẫu là </a:t>
                </a:r>
                <a14:m>
                  <m:oMath xmlns:m="http://schemas.openxmlformats.org/officeDocument/2006/math">
                    <m:r>
                      <m:rPr>
                        <m:sty m:val="p"/>
                      </m:rP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n</m:t>
                    </m:r>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=110</m:t>
                    </m:r>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Gọi </a:t>
                </a:r>
                <a14:m>
                  <m:oMath xmlns:m="http://schemas.openxmlformats.org/officeDocument/2006/math">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110</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là thu nhập theo tháng của người lao động tại nhà máy B và giả sử rằng dãy số liệu gốc này được sắp xếp theo thứ tự tăng dần.</a:t>
                </a:r>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Tứ phân vị thứ nhất của mẫu số liệu gốc là </a:t>
                </a:r>
                <a14:m>
                  <m:oMath xmlns:m="http://schemas.openxmlformats.org/officeDocument/2006/math">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28</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nên nhóm chứa tứ phân vị thứ nhất là nhóm </a:t>
                </a:r>
                <a14:m>
                  <m:oMath xmlns:m="http://schemas.openxmlformats.org/officeDocument/2006/math">
                    <m:r>
                      <a:rPr kumimoji="0" lang="nl-NL" sz="16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 11) </m:t>
                    </m:r>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và ta có:</a:t>
                </a:r>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
                        <m:dPr>
                          <m:begChr m:val="["/>
                          <m:end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110</m:t>
                                  </m:r>
                                </m:num>
                                <m:den>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en>
                              </m:f>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17</m:t>
                              </m:r>
                            </m:num>
                            <m:den>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23</m:t>
                              </m:r>
                            </m:den>
                          </m:f>
                        </m:e>
                      </m:d>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.3≈9,37.</m:t>
                      </m:r>
                    </m:oMath>
                  </m:oMathPara>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253739" y="47276"/>
                <a:ext cx="8635821" cy="5083123"/>
              </a:xfrm>
              <a:prstGeom prst="rect">
                <a:avLst/>
              </a:prstGeom>
              <a:blipFill>
                <a:blip r:embed="rId3"/>
                <a:stretch>
                  <a:fillRect l="-424" r="-353"/>
                </a:stretch>
              </a:blipFill>
            </p:spPr>
            <p:txBody>
              <a:bodyPr/>
              <a:lstStyle/>
              <a:p>
                <a:r>
                  <a:rPr lang="en-US">
                    <a:noFill/>
                  </a:rPr>
                  <a:t> </a:t>
                </a:r>
              </a:p>
            </p:txBody>
          </p:sp>
        </mc:Fallback>
      </mc:AlternateContent>
    </p:spTree>
    <p:extLst>
      <p:ext uri="{BB962C8B-B14F-4D97-AF65-F5344CB8AC3E}">
        <p14:creationId xmlns:p14="http://schemas.microsoft.com/office/powerpoint/2010/main" val="2706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Shape 174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52522" y="357372"/>
                <a:ext cx="8214400" cy="3323217"/>
              </a:xfrm>
              <a:prstGeom prst="rect">
                <a:avLst/>
              </a:prstGeom>
            </p:spPr>
            <p:txBody>
              <a:bodyPr wrap="square">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Tứ phân vị thứ ba của mẫu số liệu gốc là </a:t>
                </a:r>
                <a14:m>
                  <m:oMath xmlns:m="http://schemas.openxmlformats.org/officeDocument/2006/math">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83</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nên nhóm chứa tứ phân vị thứ ba là nhóm </a:t>
                </a:r>
                <a14:m>
                  <m:oMath xmlns:m="http://schemas.openxmlformats.org/officeDocument/2006/math">
                    <m:r>
                      <a:rPr kumimoji="0" lang="nl-NL" sz="16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[14; 17) </m:t>
                    </m:r>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và ta có:</a:t>
                </a:r>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=14+</m:t>
                      </m:r>
                      <m:d>
                        <m:dPr>
                          <m:begChr m:val="["/>
                          <m:end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3.110</m:t>
                                  </m:r>
                                </m:num>
                                <m:den>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en>
                              </m:f>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70</m:t>
                              </m:r>
                            </m:num>
                            <m:den>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23</m:t>
                              </m:r>
                            </m:den>
                          </m:f>
                        </m:e>
                      </m:d>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≈15,63</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khoảng tứ phân vị của mẫu số liệu ghép nhóm là </a:t>
                </a:r>
                <a14:m>
                  <m:oMath xmlns:m="http://schemas.openxmlformats.org/officeDocument/2006/math">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𝛥</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bSup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sup>
                    </m:sSub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≈6,23</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lvl="0" algn="just">
                  <a:lnSpc>
                    <a:spcPct val="165000"/>
                  </a:lnSpc>
                </a:pPr>
                <a:r>
                  <a:rPr kumimoji="0" lang="nl-NL" sz="1600" b="0" i="0" u="none" strike="noStrike" kern="0" cap="none" spc="0" normalizeH="0" baseline="0" noProof="0">
                    <a:ln>
                      <a:noFill/>
                    </a:ln>
                    <a:solidFill>
                      <a:srgbClr val="000000"/>
                    </a:solidFill>
                    <a:effectLst/>
                    <a:uLnTx/>
                    <a:uFillTx/>
                    <a:latin typeface="Arial"/>
                    <a:ea typeface="PMingLiU"/>
                    <a:cs typeface="Times New Roman" panose="02020603050405020304" pitchFamily="18" charset="0"/>
                    <a:sym typeface="Arial"/>
                  </a:rPr>
                  <a:t>Dựa vào tứ phân vị thì có thể khẳng định </a:t>
                </a:r>
                <a:r>
                  <a:rPr lang="vi-VN" sz="1600">
                    <a:ea typeface="PMingLiU"/>
                    <a:cs typeface="Times New Roman" panose="02020603050405020304" pitchFamily="18" charset="0"/>
                  </a:rPr>
                  <a:t>mức thu nhập của người lao động ở nhà máy </a:t>
                </a:r>
                <a14:m>
                  <m:oMath xmlns:m="http://schemas.openxmlformats.org/officeDocument/2006/math">
                    <m:r>
                      <a:rPr lang="vi-VN" sz="1600" i="1" smtClean="0">
                        <a:latin typeface="Cambria Math" panose="02040503050406030204" pitchFamily="18" charset="0"/>
                        <a:ea typeface="PMingLiU"/>
                        <a:cs typeface="Times New Roman" panose="02020603050405020304" pitchFamily="18" charset="0"/>
                      </a:rPr>
                      <m:t>𝐵</m:t>
                    </m:r>
                  </m:oMath>
                </a14:m>
                <a:r>
                  <a:rPr lang="vi-VN" sz="1600">
                    <a:ea typeface="PMingLiU"/>
                    <a:cs typeface="Times New Roman" panose="02020603050405020304" pitchFamily="18" charset="0"/>
                  </a:rPr>
                  <a:t> biến động nhiều hơn.</a:t>
                </a:r>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452522" y="357372"/>
                <a:ext cx="8214400" cy="3323217"/>
              </a:xfrm>
              <a:prstGeom prst="rect">
                <a:avLst/>
              </a:prstGeom>
              <a:blipFill>
                <a:blip r:embed="rId3"/>
                <a:stretch>
                  <a:fillRect l="-371" r="-371"/>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rot="1476085">
            <a:off x="8179545" y="3046336"/>
            <a:ext cx="1684454" cy="2300484"/>
          </a:xfrm>
          <a:prstGeom prst="rect">
            <a:avLst/>
          </a:prstGeom>
        </p:spPr>
      </p:pic>
    </p:spTree>
    <p:extLst>
      <p:ext uri="{BB962C8B-B14F-4D97-AF65-F5344CB8AC3E}">
        <p14:creationId xmlns:p14="http://schemas.microsoft.com/office/powerpoint/2010/main" val="283150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1747"/>
        <p:cNvGrpSpPr/>
        <p:nvPr/>
      </p:nvGrpSpPr>
      <p:grpSpPr>
        <a:xfrm>
          <a:off x="0" y="0"/>
          <a:ext cx="0" cy="0"/>
          <a:chOff x="0" y="0"/>
          <a:chExt cx="0" cy="0"/>
        </a:xfrm>
      </p:grpSpPr>
      <p:sp>
        <p:nvSpPr>
          <p:cNvPr id="23" name="Rectangle 22"/>
          <p:cNvSpPr/>
          <p:nvPr/>
        </p:nvSpPr>
        <p:spPr>
          <a:xfrm>
            <a:off x="135172" y="127222"/>
            <a:ext cx="8881607" cy="4882099"/>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4" name="Rectangle 23"/>
          <p:cNvSpPr/>
          <p:nvPr/>
        </p:nvSpPr>
        <p:spPr>
          <a:xfrm>
            <a:off x="174929" y="356463"/>
            <a:ext cx="8722581" cy="353943"/>
          </a:xfrm>
          <a:prstGeom prst="rect">
            <a:avLst/>
          </a:prstGeom>
        </p:spPr>
        <p:txBody>
          <a:bodyPr wrap="square">
            <a:spAutoFit/>
          </a:bodyPr>
          <a:lstStyle/>
          <a:p>
            <a:pPr lvl="0">
              <a:buClrTx/>
              <a:tabLst>
                <a:tab pos="361950" algn="l"/>
              </a:tabLst>
              <a:defRPr/>
            </a:pPr>
            <a:r>
              <a:rPr kumimoji="0" lang="en-US" sz="1700" b="1"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Bài 3.3 (SGK-tr79) </a:t>
            </a:r>
            <a:r>
              <a:rPr lang="vi-VN" sz="1700" kern="1200">
                <a:latin typeface="Arial" panose="020B0604020202020204" pitchFamily="34" charset="0"/>
                <a:ea typeface="Times New Roman" panose="02020603050405020304" pitchFamily="18" charset="0"/>
                <a:cs typeface="Times New Roman" panose="02020603050405020304" pitchFamily="18" charset="0"/>
              </a:rPr>
              <a:t>Bảng sau đây cho biết chiều cao của các học sinh lớp 12A và 12B.</a:t>
            </a:r>
            <a:endParaRPr kumimoji="0" lang="vi-VN" sz="1700" b="0" i="0" u="none" strike="noStrike" kern="12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14" name="Rectangle 13"/>
          <p:cNvSpPr/>
          <p:nvPr/>
        </p:nvSpPr>
        <p:spPr>
          <a:xfrm>
            <a:off x="174929" y="2468010"/>
            <a:ext cx="8722581" cy="1760675"/>
          </a:xfrm>
          <a:prstGeom prst="rect">
            <a:avLst/>
          </a:prstGeom>
        </p:spPr>
        <p:txBody>
          <a:bodyPr wrap="square">
            <a:spAutoFit/>
          </a:bodyPr>
          <a:lstStyle/>
          <a:p>
            <a:pPr lvl="0" algn="just">
              <a:lnSpc>
                <a:spcPct val="165000"/>
              </a:lnSpc>
              <a:buClrTx/>
              <a:tabLst>
                <a:tab pos="361950" algn="l"/>
              </a:tabLst>
              <a:defRPr/>
            </a:pPr>
            <a:r>
              <a:rPr lang="vi-VN" sz="1700" kern="1200">
                <a:latin typeface="Arial" panose="020B0604020202020204" pitchFamily="34" charset="0"/>
                <a:ea typeface="Times New Roman" panose="02020603050405020304" pitchFamily="18" charset="0"/>
                <a:cs typeface="Times New Roman" panose="02020603050405020304" pitchFamily="18" charset="0"/>
              </a:rPr>
              <a:t>a) Tìm khoảng biến thiên, khoảng tứ phân vị cho các mẫu số liệu ghép nhóm về chiều cao của học sinh lớp 12A</a:t>
            </a:r>
            <a:r>
              <a:rPr lang="en-US" sz="1700" kern="1200">
                <a:latin typeface="Arial" panose="020B0604020202020204" pitchFamily="34" charset="0"/>
                <a:ea typeface="Times New Roman" panose="02020603050405020304" pitchFamily="18" charset="0"/>
                <a:cs typeface="Times New Roman" panose="02020603050405020304" pitchFamily="18" charset="0"/>
              </a:rPr>
              <a:t> và </a:t>
            </a:r>
            <a:r>
              <a:rPr lang="vi-VN" sz="1700" kern="1200">
                <a:latin typeface="Arial" panose="020B0604020202020204" pitchFamily="34" charset="0"/>
                <a:ea typeface="Times New Roman" panose="02020603050405020304" pitchFamily="18" charset="0"/>
                <a:cs typeface="Times New Roman" panose="02020603050405020304" pitchFamily="18" charset="0"/>
              </a:rPr>
              <a:t>12B.</a:t>
            </a:r>
          </a:p>
          <a:p>
            <a:pPr lvl="0" algn="just">
              <a:lnSpc>
                <a:spcPct val="165000"/>
              </a:lnSpc>
              <a:buClrTx/>
              <a:tabLst>
                <a:tab pos="361950" algn="l"/>
              </a:tabLst>
              <a:defRPr/>
            </a:pPr>
            <a:r>
              <a:rPr lang="vi-VN" sz="1700" kern="1200">
                <a:latin typeface="Arial" panose="020B0604020202020204" pitchFamily="34" charset="0"/>
                <a:ea typeface="Times New Roman" panose="02020603050405020304" pitchFamily="18" charset="0"/>
                <a:cs typeface="Times New Roman" panose="02020603050405020304" pitchFamily="18" charset="0"/>
              </a:rPr>
              <a:t>b) Để so sánh độ phân tán về chiều cao của học sinh hai lớp này ta nên dùng khoảng biến thiên hay khoảng tứ phân vị? Vì sao?</a:t>
            </a:r>
            <a:endParaRPr kumimoji="0" lang="vi-VN" sz="1700" b="0" i="0" u="none" strike="noStrike" kern="12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3118742624"/>
              </p:ext>
            </p:extLst>
          </p:nvPr>
        </p:nvGraphicFramePr>
        <p:xfrm>
          <a:off x="262390" y="940159"/>
          <a:ext cx="8635120" cy="1389567"/>
        </p:xfrm>
        <a:graphic>
          <a:graphicData uri="http://schemas.openxmlformats.org/drawingml/2006/table">
            <a:tbl>
              <a:tblPr firstRow="1" firstCol="1" bandRow="1">
                <a:tableStyleId>{EA32DCED-1590-4154-9D4A-24ECD52398CE}</a:tableStyleId>
              </a:tblPr>
              <a:tblGrid>
                <a:gridCol w="2368432">
                  <a:extLst>
                    <a:ext uri="{9D8B030D-6E8A-4147-A177-3AD203B41FA5}">
                      <a16:colId xmlns:a16="http://schemas.microsoft.com/office/drawing/2014/main" val="1341866953"/>
                    </a:ext>
                  </a:extLst>
                </a:gridCol>
                <a:gridCol w="1044448">
                  <a:extLst>
                    <a:ext uri="{9D8B030D-6E8A-4147-A177-3AD203B41FA5}">
                      <a16:colId xmlns:a16="http://schemas.microsoft.com/office/drawing/2014/main" val="2624179584"/>
                    </a:ext>
                  </a:extLst>
                </a:gridCol>
                <a:gridCol w="1044448">
                  <a:extLst>
                    <a:ext uri="{9D8B030D-6E8A-4147-A177-3AD203B41FA5}">
                      <a16:colId xmlns:a16="http://schemas.microsoft.com/office/drawing/2014/main" val="562436918"/>
                    </a:ext>
                  </a:extLst>
                </a:gridCol>
                <a:gridCol w="1044448">
                  <a:extLst>
                    <a:ext uri="{9D8B030D-6E8A-4147-A177-3AD203B41FA5}">
                      <a16:colId xmlns:a16="http://schemas.microsoft.com/office/drawing/2014/main" val="2085920786"/>
                    </a:ext>
                  </a:extLst>
                </a:gridCol>
                <a:gridCol w="1044448">
                  <a:extLst>
                    <a:ext uri="{9D8B030D-6E8A-4147-A177-3AD203B41FA5}">
                      <a16:colId xmlns:a16="http://schemas.microsoft.com/office/drawing/2014/main" val="974884599"/>
                    </a:ext>
                  </a:extLst>
                </a:gridCol>
                <a:gridCol w="1044448">
                  <a:extLst>
                    <a:ext uri="{9D8B030D-6E8A-4147-A177-3AD203B41FA5}">
                      <a16:colId xmlns:a16="http://schemas.microsoft.com/office/drawing/2014/main" val="4267513282"/>
                    </a:ext>
                  </a:extLst>
                </a:gridCol>
                <a:gridCol w="1044448">
                  <a:extLst>
                    <a:ext uri="{9D8B030D-6E8A-4147-A177-3AD203B41FA5}">
                      <a16:colId xmlns:a16="http://schemas.microsoft.com/office/drawing/2014/main" val="3865204455"/>
                    </a:ext>
                  </a:extLst>
                </a:gridCol>
              </a:tblGrid>
              <a:tr h="463189">
                <a:tc>
                  <a:txBody>
                    <a:bodyPr/>
                    <a:lstStyle/>
                    <a:p>
                      <a:pPr algn="l">
                        <a:lnSpc>
                          <a:spcPct val="100000"/>
                        </a:lnSpc>
                        <a:spcBef>
                          <a:spcPts val="300"/>
                        </a:spcBef>
                        <a:spcAft>
                          <a:spcPts val="300"/>
                        </a:spcAft>
                      </a:pPr>
                      <a:r>
                        <a:rPr lang="en-US" sz="1500">
                          <a:effectLst/>
                        </a:rPr>
                        <a:t>Chiều</a:t>
                      </a:r>
                      <a:r>
                        <a:rPr lang="en-US" sz="1500" baseline="0">
                          <a:effectLst/>
                        </a:rPr>
                        <a:t> cao </a:t>
                      </a:r>
                      <a:r>
                        <a:rPr kumimoji="0" lang="vi-VN" sz="1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cm</a:t>
                      </a:r>
                      <a:r>
                        <a:rPr kumimoji="0" lang="vi-VN" sz="1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[145; 150)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[150; 155)</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[155; 160)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[160; 165)</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[165; 170)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[170; 175)</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5606812"/>
                  </a:ext>
                </a:extLst>
              </a:tr>
              <a:tr h="463189">
                <a:tc>
                  <a:txBody>
                    <a:bodyPr/>
                    <a:lstStyle/>
                    <a:p>
                      <a:pPr algn="l">
                        <a:lnSpc>
                          <a:spcPct val="100000"/>
                        </a:lnSpc>
                        <a:spcBef>
                          <a:spcPts val="300"/>
                        </a:spcBef>
                        <a:spcAft>
                          <a:spcPts val="300"/>
                        </a:spcAft>
                      </a:pPr>
                      <a:r>
                        <a:rPr lang="en-US" sz="1500">
                          <a:effectLst/>
                        </a:rPr>
                        <a:t>Số học</a:t>
                      </a:r>
                      <a:r>
                        <a:rPr lang="en-US" sz="1500" baseline="0">
                          <a:effectLst/>
                        </a:rPr>
                        <a:t> sinh của lớp 12</a:t>
                      </a:r>
                      <a:r>
                        <a:rPr lang="en-US" sz="1500">
                          <a:effectLst/>
                        </a:rPr>
                        <a:t>A</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15</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12</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5</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564054"/>
                  </a:ext>
                </a:extLst>
              </a:tr>
              <a:tr h="463189">
                <a:tc>
                  <a:txBody>
                    <a:bodyPr/>
                    <a:lstStyle/>
                    <a:p>
                      <a:pPr algn="l">
                        <a:lnSpc>
                          <a:spcPct val="100000"/>
                        </a:lnSpc>
                        <a:spcBef>
                          <a:spcPts val="300"/>
                        </a:spcBef>
                        <a:spcAft>
                          <a:spcPts val="300"/>
                        </a:spcAft>
                      </a:pPr>
                      <a:r>
                        <a:rPr lang="en-US" sz="1500">
                          <a:effectLst/>
                        </a:rPr>
                        <a:t>Số học</a:t>
                      </a:r>
                      <a:r>
                        <a:rPr lang="en-US" sz="1500" baseline="0">
                          <a:effectLst/>
                        </a:rPr>
                        <a:t> sinh của lớp 12</a:t>
                      </a:r>
                      <a:r>
                        <a:rPr lang="en-US" sz="1500">
                          <a:effectLst/>
                        </a:rPr>
                        <a:t>B</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17</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10</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9</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en-US" sz="1500">
                          <a:effectLst/>
                        </a:rPr>
                        <a:t>6</a:t>
                      </a:r>
                      <a:endParaRPr lang="en-US" sz="1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1251716"/>
                  </a:ext>
                </a:extLst>
              </a:tr>
            </a:tbl>
          </a:graphicData>
        </a:graphic>
      </p:graphicFrame>
      <p:pic>
        <p:nvPicPr>
          <p:cNvPr id="3" name="Picture 2"/>
          <p:cNvPicPr>
            <a:picLocks noChangeAspect="1"/>
          </p:cNvPicPr>
          <p:nvPr/>
        </p:nvPicPr>
        <p:blipFill>
          <a:blip r:embed="rId3"/>
          <a:stretch>
            <a:fillRect/>
          </a:stretch>
        </p:blipFill>
        <p:spPr>
          <a:xfrm>
            <a:off x="8167095" y="4244587"/>
            <a:ext cx="730415" cy="693432"/>
          </a:xfrm>
          <a:prstGeom prst="rect">
            <a:avLst/>
          </a:prstGeom>
        </p:spPr>
      </p:pic>
    </p:spTree>
    <p:extLst>
      <p:ext uri="{BB962C8B-B14F-4D97-AF65-F5344CB8AC3E}">
        <p14:creationId xmlns:p14="http://schemas.microsoft.com/office/powerpoint/2010/main" val="275080386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1747"/>
        <p:cNvGrpSpPr/>
        <p:nvPr/>
      </p:nvGrpSpPr>
      <p:grpSpPr>
        <a:xfrm>
          <a:off x="0" y="0"/>
          <a:ext cx="0" cy="0"/>
          <a:chOff x="0" y="0"/>
          <a:chExt cx="0" cy="0"/>
        </a:xfrm>
      </p:grpSpPr>
      <p:sp>
        <p:nvSpPr>
          <p:cNvPr id="23" name="Rectangle 22"/>
          <p:cNvSpPr/>
          <p:nvPr/>
        </p:nvSpPr>
        <p:spPr>
          <a:xfrm>
            <a:off x="135172" y="127222"/>
            <a:ext cx="8881607" cy="4882099"/>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7" name="Rectangle 6"/>
          <p:cNvSpPr/>
          <p:nvPr/>
        </p:nvSpPr>
        <p:spPr>
          <a:xfrm>
            <a:off x="291105" y="299440"/>
            <a:ext cx="714347"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0070C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91105" y="754042"/>
                <a:ext cx="8582552" cy="4135363"/>
              </a:xfrm>
              <a:prstGeom prst="rect">
                <a:avLst/>
              </a:prstGeom>
            </p:spPr>
            <p:txBody>
              <a:bodyPr wrap="square">
                <a:spAutoFit/>
              </a:bodyPr>
              <a:lstStyle/>
              <a:p>
                <a:pPr algn="just">
                  <a:lnSpc>
                    <a:spcPct val="155000"/>
                  </a:lnSpc>
                </a:pPr>
                <a:r>
                  <a:rPr lang="en-US" sz="1600">
                    <a:latin typeface="+mj-lt"/>
                    <a:ea typeface="PMingLiU"/>
                    <a:cs typeface="Times New Roman" panose="02020603050405020304" pitchFamily="18" charset="0"/>
                  </a:rPr>
                  <a:t>a) Với số liệu về chiều cao của học sinh lớp 12A:</a:t>
                </a:r>
                <a:endParaRPr lang="en-US" sz="1600">
                  <a:latin typeface="+mj-lt"/>
                  <a:ea typeface="Arial" panose="020B0604020202020204" pitchFamily="34" charset="0"/>
                  <a:cs typeface="Times New Roman" panose="02020603050405020304" pitchFamily="18" charset="0"/>
                </a:endParaRPr>
              </a:p>
              <a:p>
                <a:pPr marL="285750" indent="-285750" algn="just">
                  <a:lnSpc>
                    <a:spcPct val="155000"/>
                  </a:lnSpc>
                  <a:buFontTx/>
                  <a:buChar char="-"/>
                </a:pPr>
                <a:r>
                  <a:rPr lang="en-US" sz="1600">
                    <a:effectLst/>
                    <a:latin typeface="+mj-lt"/>
                    <a:ea typeface="PMingLiU"/>
                    <a:cs typeface="Times New Roman" panose="02020603050405020304" pitchFamily="18" charset="0"/>
                  </a:rPr>
                  <a:t>Khoảng biến thiên của mẫu số liệu ghép nhóm:</a:t>
                </a:r>
                <a:r>
                  <a:rPr lang="en-US" sz="1600">
                    <a:latin typeface="+mj-lt"/>
                    <a:ea typeface="PMingLiU"/>
                    <a:cs typeface="Times New Roman" panose="02020603050405020304" pitchFamily="18" charset="0"/>
                  </a:rPr>
                  <a:t> </a:t>
                </a:r>
                <a14:m>
                  <m:oMath xmlns:m="http://schemas.openxmlformats.org/officeDocument/2006/math">
                    <m:r>
                      <a:rPr lang="en-US" sz="1600" i="1">
                        <a:effectLst/>
                        <a:latin typeface="Cambria Math" panose="02040503050406030204" pitchFamily="18" charset="0"/>
                        <a:ea typeface="PMingLiU"/>
                        <a:cs typeface="Times New Roman" panose="02020603050405020304" pitchFamily="18" charset="0"/>
                      </a:rPr>
                      <m:t>𝑅</m:t>
                    </m:r>
                    <m:r>
                      <a:rPr lang="en-US" sz="1600" i="1">
                        <a:effectLst/>
                        <a:latin typeface="Cambria Math" panose="02040503050406030204" pitchFamily="18" charset="0"/>
                        <a:ea typeface="PMingLiU"/>
                        <a:cs typeface="Times New Roman" panose="02020603050405020304" pitchFamily="18" charset="0"/>
                      </a:rPr>
                      <m:t>=175−145=30.</m:t>
                    </m:r>
                  </m:oMath>
                </a14:m>
                <a:endParaRPr lang="en-US" sz="1600">
                  <a:effectLst/>
                  <a:latin typeface="+mj-lt"/>
                  <a:ea typeface="PMingLiU"/>
                  <a:cs typeface="Times New Roman" panose="02020603050405020304" pitchFamily="18" charset="0"/>
                </a:endParaRPr>
              </a:p>
              <a:p>
                <a:pPr marL="285750" indent="-285750" algn="just">
                  <a:lnSpc>
                    <a:spcPct val="155000"/>
                  </a:lnSpc>
                  <a:buFontTx/>
                  <a:buChar char="-"/>
                </a:pPr>
                <a:r>
                  <a:rPr lang="en-US" sz="1600">
                    <a:effectLst/>
                    <a:latin typeface="+mj-lt"/>
                    <a:ea typeface="Calibri" panose="020F0502020204030204" pitchFamily="34" charset="0"/>
                    <a:cs typeface="Times New Roman" panose="02020603050405020304" pitchFamily="18" charset="0"/>
                  </a:rPr>
                  <a:t>Khoảng tứ phân vị của mẫu số liệu ghép nhóm:</a:t>
                </a:r>
                <a:endParaRPr lang="en-US" sz="1600">
                  <a:latin typeface="+mj-lt"/>
                  <a:ea typeface="Arial" panose="020B0604020202020204" pitchFamily="34" charset="0"/>
                  <a:cs typeface="Times New Roman" panose="02020603050405020304" pitchFamily="18" charset="0"/>
                </a:endParaRPr>
              </a:p>
              <a:p>
                <a:pPr marL="285750" indent="-285750" algn="just">
                  <a:lnSpc>
                    <a:spcPct val="155000"/>
                  </a:lnSpc>
                  <a:buFont typeface="Arial" panose="020B0604020202020204" pitchFamily="34" charset="0"/>
                  <a:buChar char="•"/>
                </a:pPr>
                <a:r>
                  <a:rPr lang="en-US" sz="1600">
                    <a:effectLst/>
                    <a:latin typeface="+mj-lt"/>
                    <a:ea typeface="Calibri" panose="020F0502020204030204" pitchFamily="34" charset="0"/>
                    <a:cs typeface="Times New Roman" panose="02020603050405020304" pitchFamily="18" charset="0"/>
                  </a:rPr>
                  <a:t>Với số liệu chiều cao của học inh lớp 12A:</a:t>
                </a:r>
                <a:endParaRPr lang="en-US" sz="1600">
                  <a:latin typeface="+mj-lt"/>
                  <a:ea typeface="Arial" panose="020B0604020202020204" pitchFamily="34" charset="0"/>
                  <a:cs typeface="Times New Roman" panose="02020603050405020304" pitchFamily="18" charset="0"/>
                </a:endParaRPr>
              </a:p>
              <a:p>
                <a:pPr algn="just">
                  <a:lnSpc>
                    <a:spcPct val="155000"/>
                  </a:lnSpc>
                </a:pPr>
                <a:r>
                  <a:rPr lang="en-US" sz="1600">
                    <a:effectLst/>
                    <a:latin typeface="+mj-lt"/>
                    <a:ea typeface="Calibri" panose="020F0502020204030204" pitchFamily="34" charset="0"/>
                    <a:cs typeface="Times New Roman" panose="02020603050405020304" pitchFamily="18" charset="0"/>
                  </a:rPr>
                  <a:t>Cỡ mẫu là</a:t>
                </a:r>
                <a:r>
                  <a:rPr lang="en-US" sz="1600" i="1">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=43</m:t>
                    </m:r>
                  </m:oMath>
                </a14:m>
                <a:r>
                  <a:rPr lang="en-US" sz="1600">
                    <a:effectLst/>
                    <a:latin typeface="+mj-lt"/>
                    <a:ea typeface="Calibri" panose="020F0502020204030204" pitchFamily="34" charset="0"/>
                    <a:cs typeface="Times New Roman" panose="02020603050405020304" pitchFamily="18" charset="0"/>
                  </a:rPr>
                  <a:t>. Gọi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43</m:t>
                        </m:r>
                      </m:sub>
                    </m:sSub>
                  </m:oMath>
                </a14:m>
                <a:r>
                  <a:rPr lang="en-US" sz="1600">
                    <a:effectLst/>
                    <a:latin typeface="+mj-lt"/>
                    <a:ea typeface="Calibri" panose="020F0502020204030204" pitchFamily="34" charset="0"/>
                    <a:cs typeface="Times New Roman" panose="02020603050405020304" pitchFamily="18" charset="0"/>
                  </a:rPr>
                  <a:t> là chiều cao của học sinh lớp 12A và giả sử rằng dãy số liệu gốc này được sắp xếp theo thứ tự tăng dần.</a:t>
                </a:r>
                <a:endParaRPr lang="en-US" sz="1600">
                  <a:latin typeface="+mj-lt"/>
                  <a:ea typeface="Arial" panose="020B0604020202020204" pitchFamily="34" charset="0"/>
                  <a:cs typeface="Times New Roman" panose="02020603050405020304" pitchFamily="18" charset="0"/>
                </a:endParaRPr>
              </a:p>
              <a:p>
                <a:pPr algn="just">
                  <a:lnSpc>
                    <a:spcPct val="155000"/>
                  </a:lnSpc>
                </a:pPr>
                <a:r>
                  <a:rPr lang="en-US" sz="1600">
                    <a:effectLst/>
                    <a:latin typeface="+mj-lt"/>
                    <a:ea typeface="Calibri" panose="020F0502020204030204" pitchFamily="34" charset="0"/>
                    <a:cs typeface="Times New Roman" panose="02020603050405020304" pitchFamily="18" charset="0"/>
                  </a:rPr>
                  <a:t>Tứ phân vị thứ nhất của mẫu số liệu gốc là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11</m:t>
                        </m:r>
                      </m:sub>
                    </m:sSub>
                  </m:oMath>
                </a14:m>
                <a:r>
                  <a:rPr lang="en-US" sz="1600">
                    <a:effectLst/>
                    <a:latin typeface="+mj-lt"/>
                    <a:ea typeface="Calibri" panose="020F0502020204030204" pitchFamily="34" charset="0"/>
                    <a:cs typeface="Times New Roman" panose="02020603050405020304" pitchFamily="18" charset="0"/>
                  </a:rPr>
                  <a:t> nên nhóm chứa tứ phân vị thứ nhất là nhóm </a:t>
                </a:r>
                <a14:m>
                  <m:oMath xmlns:m="http://schemas.openxmlformats.org/officeDocument/2006/math">
                    <m:r>
                      <a:rPr lang="en-US" sz="1600" i="1" smtClean="0">
                        <a:effectLst/>
                        <a:latin typeface="Cambria Math" panose="02040503050406030204" pitchFamily="18" charset="0"/>
                        <a:ea typeface="Calibri" panose="020F0502020204030204" pitchFamily="34" charset="0"/>
                        <a:cs typeface="Times New Roman" panose="02020603050405020304" pitchFamily="18" charset="0"/>
                      </a:rPr>
                      <m:t>[155; 160) </m:t>
                    </m:r>
                  </m:oMath>
                </a14:m>
                <a:r>
                  <a:rPr lang="en-US" sz="1600">
                    <a:effectLst/>
                    <a:latin typeface="+mj-lt"/>
                    <a:ea typeface="Calibri" panose="020F0502020204030204" pitchFamily="34" charset="0"/>
                    <a:cs typeface="Times New Roman" panose="02020603050405020304" pitchFamily="18" charset="0"/>
                  </a:rPr>
                  <a:t>và ta có:</a:t>
                </a:r>
                <a:endParaRPr lang="en-US" sz="1600">
                  <a:latin typeface="+mj-lt"/>
                  <a:ea typeface="Arial" panose="020B0604020202020204" pitchFamily="34" charset="0"/>
                  <a:cs typeface="Times New Roman" panose="02020603050405020304" pitchFamily="18" charset="0"/>
                </a:endParaRPr>
              </a:p>
              <a:p>
                <a:pPr algn="just">
                  <a:lnSpc>
                    <a:spcPct val="155000"/>
                  </a:lnSpc>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nl-NL"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nl-NL" sz="1600">
                          <a:effectLst/>
                          <a:latin typeface="Cambria Math" panose="02040503050406030204" pitchFamily="18" charset="0"/>
                          <a:ea typeface="Calibri" panose="020F0502020204030204" pitchFamily="34" charset="0"/>
                          <a:cs typeface="Times New Roman" panose="02020603050405020304" pitchFamily="18" charset="0"/>
                        </a:rPr>
                        <m:t>=155+</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600">
                                      <a:effectLst/>
                                      <a:latin typeface="Cambria Math" panose="02040503050406030204" pitchFamily="18" charset="0"/>
                                      <a:ea typeface="Calibri" panose="020F0502020204030204" pitchFamily="34" charset="0"/>
                                      <a:cs typeface="Times New Roman" panose="02020603050405020304" pitchFamily="18" charset="0"/>
                                    </a:rPr>
                                    <m:t>43</m:t>
                                  </m:r>
                                </m:num>
                                <m:den>
                                  <m:r>
                                    <a:rPr lang="nl-NL" sz="1600">
                                      <a:effectLst/>
                                      <a:latin typeface="Cambria Math" panose="02040503050406030204" pitchFamily="18" charset="0"/>
                                      <a:ea typeface="Calibri" panose="020F0502020204030204" pitchFamily="34" charset="0"/>
                                      <a:cs typeface="Times New Roman" panose="02020603050405020304" pitchFamily="18" charset="0"/>
                                    </a:rPr>
                                    <m:t>4</m:t>
                                  </m:r>
                                </m:den>
                              </m:f>
                              <m:r>
                                <a:rPr lang="nl-NL" sz="1600" i="1">
                                  <a:effectLst/>
                                  <a:latin typeface="Cambria Math" panose="02040503050406030204" pitchFamily="18" charset="0"/>
                                  <a:ea typeface="Calibri" panose="020F0502020204030204" pitchFamily="34" charset="0"/>
                                  <a:cs typeface="Times New Roman" panose="02020603050405020304" pitchFamily="18" charset="0"/>
                                </a:rPr>
                                <m:t>−</m:t>
                              </m:r>
                              <m:r>
                                <a:rPr lang="nl-NL" sz="160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1600">
                                  <a:effectLst/>
                                  <a:latin typeface="Cambria Math" panose="02040503050406030204" pitchFamily="18" charset="0"/>
                                  <a:ea typeface="Calibri" panose="020F0502020204030204" pitchFamily="34" charset="0"/>
                                  <a:cs typeface="Times New Roman" panose="02020603050405020304" pitchFamily="18" charset="0"/>
                                </a:rPr>
                                <m:t>15</m:t>
                              </m:r>
                            </m:den>
                          </m:f>
                        </m:e>
                      </m:d>
                      <m:r>
                        <a:rPr lang="nl-NL" sz="1600">
                          <a:effectLst/>
                          <a:latin typeface="Cambria Math" panose="02040503050406030204" pitchFamily="18" charset="0"/>
                          <a:ea typeface="Calibri" panose="020F0502020204030204" pitchFamily="34" charset="0"/>
                          <a:cs typeface="Times New Roman" panose="02020603050405020304" pitchFamily="18" charset="0"/>
                        </a:rPr>
                        <m:t>.5=158,25.</m:t>
                      </m:r>
                    </m:oMath>
                  </m:oMathPara>
                </a14:m>
                <a:endParaRPr lang="en-US" sz="1600">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1105" y="754042"/>
                <a:ext cx="8582552" cy="4135363"/>
              </a:xfrm>
              <a:prstGeom prst="rect">
                <a:avLst/>
              </a:prstGeom>
              <a:blipFill>
                <a:blip r:embed="rId3"/>
                <a:stretch>
                  <a:fillRect l="-426" r="-355"/>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8217525" y="341928"/>
            <a:ext cx="656132" cy="622910"/>
          </a:xfrm>
          <a:prstGeom prst="rect">
            <a:avLst/>
          </a:prstGeom>
        </p:spPr>
      </p:pic>
    </p:spTree>
    <p:extLst>
      <p:ext uri="{BB962C8B-B14F-4D97-AF65-F5344CB8AC3E}">
        <p14:creationId xmlns:p14="http://schemas.microsoft.com/office/powerpoint/2010/main" val="307086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up)">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up)">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1747"/>
        <p:cNvGrpSpPr/>
        <p:nvPr/>
      </p:nvGrpSpPr>
      <p:grpSpPr>
        <a:xfrm>
          <a:off x="0" y="0"/>
          <a:ext cx="0" cy="0"/>
          <a:chOff x="0" y="0"/>
          <a:chExt cx="0" cy="0"/>
        </a:xfrm>
      </p:grpSpPr>
      <p:sp>
        <p:nvSpPr>
          <p:cNvPr id="23" name="Rectangle 22"/>
          <p:cNvSpPr/>
          <p:nvPr/>
        </p:nvSpPr>
        <p:spPr>
          <a:xfrm>
            <a:off x="135172" y="127222"/>
            <a:ext cx="8881607" cy="4882099"/>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84699" y="181541"/>
                <a:ext cx="8582552" cy="4905958"/>
              </a:xfrm>
              <a:prstGeom prst="rect">
                <a:avLst/>
              </a:prstGeom>
            </p:spPr>
            <p:txBody>
              <a:bodyPr wrap="square">
                <a:spAutoFit/>
              </a:bodyPr>
              <a:lstStyle/>
              <a:p>
                <a:pPr lvl="0" algn="just">
                  <a:lnSpc>
                    <a:spcPct val="130000"/>
                  </a:lnSpc>
                  <a:defRPr/>
                </a:pPr>
                <a:r>
                  <a:rPr lang="nl-NL" sz="1600">
                    <a:ea typeface="Calibri" panose="020F0502020204030204" pitchFamily="34" charset="0"/>
                    <a:cs typeface="Times New Roman" panose="02020603050405020304" pitchFamily="18" charset="0"/>
                  </a:rPr>
                  <a:t>Tứ phân vị thứ ba của mẫu số liệu gốc là </a:t>
                </a:r>
                <a14:m>
                  <m:oMath xmlns:m="http://schemas.openxmlformats.org/officeDocument/2006/math">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nl-NL" sz="1600" i="1">
                            <a:latin typeface="Cambria Math" panose="02040503050406030204" pitchFamily="18" charset="0"/>
                            <a:ea typeface="Calibri" panose="020F0502020204030204" pitchFamily="34" charset="0"/>
                            <a:cs typeface="Times New Roman" panose="02020603050405020304" pitchFamily="18" charset="0"/>
                          </a:rPr>
                          <m:t>𝑥</m:t>
                        </m:r>
                      </m:e>
                      <m:sub>
                        <m:r>
                          <a:rPr lang="nl-NL" sz="1600" i="1">
                            <a:latin typeface="Cambria Math" panose="02040503050406030204" pitchFamily="18" charset="0"/>
                            <a:ea typeface="Calibri" panose="020F0502020204030204" pitchFamily="34" charset="0"/>
                            <a:cs typeface="Times New Roman" panose="02020603050405020304" pitchFamily="18" charset="0"/>
                          </a:rPr>
                          <m:t>33</m:t>
                        </m:r>
                      </m:sub>
                    </m:sSub>
                  </m:oMath>
                </a14:m>
                <a:r>
                  <a:rPr lang="nl-NL" sz="1600">
                    <a:ea typeface="Calibri" panose="020F0502020204030204" pitchFamily="34" charset="0"/>
                    <a:cs typeface="Times New Roman" panose="02020603050405020304" pitchFamily="18" charset="0"/>
                  </a:rPr>
                  <a:t> nên nhóm chứa tứ phân vị thứ ba là nhóm </a:t>
                </a:r>
                <a14:m>
                  <m:oMath xmlns:m="http://schemas.openxmlformats.org/officeDocument/2006/math">
                    <m:r>
                      <a:rPr lang="nl-NL" sz="1600" i="1" smtClean="0">
                        <a:latin typeface="Cambria Math" panose="02040503050406030204" pitchFamily="18" charset="0"/>
                        <a:ea typeface="Calibri" panose="020F0502020204030204" pitchFamily="34" charset="0"/>
                        <a:cs typeface="Times New Roman" panose="02020603050405020304" pitchFamily="18" charset="0"/>
                      </a:rPr>
                      <m:t>[165; 170) </m:t>
                    </m:r>
                  </m:oMath>
                </a14:m>
                <a:r>
                  <a:rPr lang="nl-NL" sz="1600">
                    <a:ea typeface="Calibri" panose="020F0502020204030204" pitchFamily="34" charset="0"/>
                    <a:cs typeface="Times New Roman" panose="02020603050405020304" pitchFamily="18" charset="0"/>
                  </a:rPr>
                  <a:t>và ta có:</a:t>
                </a:r>
                <a:endParaRPr lang="en-US" sz="1600">
                  <a:ea typeface="Arial" panose="020B0604020202020204" pitchFamily="34" charset="0"/>
                  <a:cs typeface="Times New Roman" panose="02020603050405020304" pitchFamily="18" charset="0"/>
                </a:endParaRPr>
              </a:p>
              <a:p>
                <a:pPr lvl="0" algn="just">
                  <a:lnSpc>
                    <a:spcPct val="130000"/>
                  </a:lnSpc>
                  <a:defRPr/>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nl-NL" sz="1600" i="1">
                              <a:latin typeface="Cambria Math" panose="02040503050406030204" pitchFamily="18" charset="0"/>
                              <a:ea typeface="Calibri" panose="020F0502020204030204" pitchFamily="34" charset="0"/>
                              <a:cs typeface="Times New Roman" panose="02020603050405020304" pitchFamily="18" charset="0"/>
                            </a:rPr>
                            <m:t>𝑄</m:t>
                          </m:r>
                        </m:e>
                        <m:sub>
                          <m:r>
                            <a:rPr lang="nl-NL" sz="1600" i="1">
                              <a:latin typeface="Cambria Math" panose="02040503050406030204" pitchFamily="18" charset="0"/>
                              <a:ea typeface="Calibri" panose="020F0502020204030204" pitchFamily="34" charset="0"/>
                              <a:cs typeface="Times New Roman" panose="02020603050405020304" pitchFamily="18" charset="0"/>
                            </a:rPr>
                            <m:t>3</m:t>
                          </m:r>
                        </m:sub>
                      </m:sSub>
                      <m:r>
                        <a:rPr lang="nl-NL" sz="1600">
                          <a:latin typeface="Cambria Math" panose="02040503050406030204" pitchFamily="18" charset="0"/>
                          <a:ea typeface="Calibri" panose="020F0502020204030204" pitchFamily="34" charset="0"/>
                          <a:cs typeface="Times New Roman" panose="02020603050405020304" pitchFamily="18" charset="0"/>
                        </a:rPr>
                        <m:t>=165+</m:t>
                      </m:r>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r>
                                    <a:rPr lang="nl-NL" sz="1600">
                                      <a:latin typeface="Cambria Math" panose="02040503050406030204" pitchFamily="18" charset="0"/>
                                      <a:ea typeface="Calibri" panose="020F0502020204030204" pitchFamily="34" charset="0"/>
                                      <a:cs typeface="Times New Roman" panose="02020603050405020304" pitchFamily="18" charset="0"/>
                                    </a:rPr>
                                    <m:t>3.43</m:t>
                                  </m:r>
                                </m:num>
                                <m:den>
                                  <m:r>
                                    <a:rPr lang="nl-NL" sz="1600">
                                      <a:latin typeface="Cambria Math" panose="02040503050406030204" pitchFamily="18" charset="0"/>
                                      <a:ea typeface="Calibri" panose="020F0502020204030204" pitchFamily="34" charset="0"/>
                                      <a:cs typeface="Times New Roman" panose="02020603050405020304" pitchFamily="18" charset="0"/>
                                    </a:rPr>
                                    <m:t>4</m:t>
                                  </m:r>
                                </m:den>
                              </m:f>
                              <m:r>
                                <a:rPr lang="nl-NL" sz="1600" i="1">
                                  <a:latin typeface="Cambria Math" panose="02040503050406030204" pitchFamily="18" charset="0"/>
                                  <a:ea typeface="Calibri" panose="020F0502020204030204" pitchFamily="34" charset="0"/>
                                  <a:cs typeface="Times New Roman" panose="02020603050405020304" pitchFamily="18" charset="0"/>
                                </a:rPr>
                                <m:t>−</m:t>
                              </m:r>
                              <m:r>
                                <a:rPr lang="nl-NL" sz="1600">
                                  <a:latin typeface="Cambria Math" panose="02040503050406030204" pitchFamily="18" charset="0"/>
                                  <a:ea typeface="Calibri" panose="020F0502020204030204" pitchFamily="34" charset="0"/>
                                  <a:cs typeface="Times New Roman" panose="02020603050405020304" pitchFamily="18" charset="0"/>
                                </a:rPr>
                                <m:t>28</m:t>
                              </m:r>
                            </m:num>
                            <m:den>
                              <m:r>
                                <a:rPr lang="nl-NL" sz="1600">
                                  <a:latin typeface="Cambria Math" panose="02040503050406030204" pitchFamily="18" charset="0"/>
                                  <a:ea typeface="Calibri" panose="020F0502020204030204" pitchFamily="34" charset="0"/>
                                  <a:cs typeface="Times New Roman" panose="02020603050405020304" pitchFamily="18" charset="0"/>
                                </a:rPr>
                                <m:t>10</m:t>
                              </m:r>
                            </m:den>
                          </m:f>
                        </m:e>
                      </m:d>
                      <m:r>
                        <a:rPr lang="nl-NL" sz="1600">
                          <a:latin typeface="Cambria Math" panose="02040503050406030204" pitchFamily="18" charset="0"/>
                          <a:ea typeface="Calibri" panose="020F0502020204030204" pitchFamily="34" charset="0"/>
                          <a:cs typeface="Times New Roman" panose="02020603050405020304" pitchFamily="18" charset="0"/>
                        </a:rPr>
                        <m:t>.5</m:t>
                      </m:r>
                      <m:r>
                        <a:rPr lang="en-US" sz="1600" i="1">
                          <a:latin typeface="Cambria Math" panose="02040503050406030204" pitchFamily="18" charset="0"/>
                          <a:ea typeface="Arial" panose="020B0604020202020204" pitchFamily="34" charset="0"/>
                          <a:cs typeface="Times New Roman" panose="02020603050405020304" pitchFamily="18" charset="0"/>
                        </a:rPr>
                        <m:t>=167,125</m:t>
                      </m:r>
                      <m:r>
                        <a:rPr lang="nl-NL" sz="16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600">
                  <a:ea typeface="Arial" panose="020B0604020202020204" pitchFamily="34" charset="0"/>
                  <a:cs typeface="Times New Roman" panose="02020603050405020304" pitchFamily="18" charset="0"/>
                </a:endParaRPr>
              </a:p>
              <a:p>
                <a:pPr lvl="0" algn="just">
                  <a:lnSpc>
                    <a:spcPct val="150000"/>
                  </a:lnSpc>
                  <a:defRPr/>
                </a:pPr>
                <a:r>
                  <a:rPr lang="nl-NL" sz="1600">
                    <a:ea typeface="Calibri" panose="020F0502020204030204" pitchFamily="34" charset="0"/>
                    <a:cs typeface="Times New Roman" panose="02020603050405020304" pitchFamily="18" charset="0"/>
                  </a:rPr>
                  <a:t>Vậy khoảng tứ phân vị của mẫu số liệu ghép nhóm là </a:t>
                </a:r>
                <a14:m>
                  <m:oMath xmlns:m="http://schemas.openxmlformats.org/officeDocument/2006/math">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nl-NL" sz="1600" i="1">
                            <a:latin typeface="Cambria Math" panose="02040503050406030204" pitchFamily="18" charset="0"/>
                            <a:ea typeface="Calibri" panose="020F0502020204030204" pitchFamily="34" charset="0"/>
                            <a:cs typeface="Times New Roman" panose="02020603050405020304" pitchFamily="18" charset="0"/>
                          </a:rPr>
                          <m:t>𝛥</m:t>
                        </m:r>
                      </m:e>
                      <m:sub>
                        <m:r>
                          <a:rPr lang="nl-NL" sz="1600" i="1">
                            <a:latin typeface="Cambria Math" panose="02040503050406030204" pitchFamily="18" charset="0"/>
                            <a:ea typeface="Calibri" panose="020F0502020204030204" pitchFamily="34" charset="0"/>
                            <a:cs typeface="Times New Roman" panose="02020603050405020304" pitchFamily="18" charset="0"/>
                          </a:rPr>
                          <m:t>𝑄</m:t>
                        </m:r>
                      </m:sub>
                    </m:sSub>
                    <m:r>
                      <a:rPr lang="nl-NL"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nl-NL" sz="1600" i="1">
                            <a:latin typeface="Cambria Math" panose="02040503050406030204" pitchFamily="18" charset="0"/>
                            <a:ea typeface="Calibri" panose="020F0502020204030204" pitchFamily="34" charset="0"/>
                            <a:cs typeface="Times New Roman" panose="02020603050405020304" pitchFamily="18" charset="0"/>
                          </a:rPr>
                          <m:t>𝑄</m:t>
                        </m:r>
                      </m:e>
                      <m:sub>
                        <m:r>
                          <a:rPr lang="nl-NL" sz="1600" i="1">
                            <a:latin typeface="Cambria Math" panose="02040503050406030204" pitchFamily="18" charset="0"/>
                            <a:ea typeface="Calibri" panose="020F0502020204030204" pitchFamily="34" charset="0"/>
                            <a:cs typeface="Times New Roman" panose="02020603050405020304" pitchFamily="18" charset="0"/>
                          </a:rPr>
                          <m:t>3</m:t>
                        </m:r>
                      </m:sub>
                    </m:sSub>
                    <m:r>
                      <a:rPr lang="nl-NL"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nl-NL" sz="1600" i="1">
                            <a:latin typeface="Cambria Math" panose="02040503050406030204" pitchFamily="18" charset="0"/>
                            <a:ea typeface="Calibri" panose="020F0502020204030204" pitchFamily="34" charset="0"/>
                            <a:cs typeface="Times New Roman" panose="02020603050405020304" pitchFamily="18" charset="0"/>
                          </a:rPr>
                          <m:t>𝑄</m:t>
                        </m:r>
                      </m:e>
                      <m:sub>
                        <m:r>
                          <a:rPr lang="nl-NL" sz="1600" i="1">
                            <a:latin typeface="Cambria Math" panose="02040503050406030204" pitchFamily="18" charset="0"/>
                            <a:ea typeface="Calibri" panose="020F0502020204030204" pitchFamily="34" charset="0"/>
                            <a:cs typeface="Times New Roman" panose="02020603050405020304" pitchFamily="18" charset="0"/>
                          </a:rPr>
                          <m:t>1</m:t>
                        </m:r>
                      </m:sub>
                    </m:sSub>
                    <m:r>
                      <a:rPr lang="nl-NL" sz="1600" i="1">
                        <a:latin typeface="Cambria Math" panose="02040503050406030204" pitchFamily="18" charset="0"/>
                        <a:ea typeface="Arial" panose="020B0604020202020204" pitchFamily="34" charset="0"/>
                        <a:cs typeface="Times New Roman" panose="02020603050405020304" pitchFamily="18" charset="0"/>
                      </a:rPr>
                      <m:t>=8,875</m:t>
                    </m:r>
                    <m:r>
                      <a:rPr lang="nl-NL" sz="1600">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ea typeface="Arial" panose="020B060402020202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defRPr/>
                </a:pPr>
                <a:r>
                  <a:rPr lang="nl-NL" sz="1600">
                    <a:ea typeface="PMingLiU"/>
                    <a:cs typeface="Times New Roman" panose="02020603050405020304" pitchFamily="18" charset="0"/>
                  </a:rPr>
                  <a:t>Với số liệu về chiều cao của học sinh lớp 12B:</a:t>
                </a:r>
                <a:endParaRPr lang="en-US" sz="1600">
                  <a:ea typeface="Arial" panose="020B0604020202020204" pitchFamily="34" charset="0"/>
                  <a:cs typeface="Times New Roman" panose="02020603050405020304" pitchFamily="18" charset="0"/>
                </a:endParaRPr>
              </a:p>
              <a:p>
                <a:pPr lvl="0" algn="just">
                  <a:lnSpc>
                    <a:spcPct val="150000"/>
                  </a:lnSpc>
                  <a:defRPr/>
                </a:pPr>
                <a:r>
                  <a:rPr lang="nl-NL" sz="1600">
                    <a:ea typeface="PMingLiU"/>
                    <a:cs typeface="Times New Roman" panose="02020603050405020304" pitchFamily="18" charset="0"/>
                  </a:rPr>
                  <a:t>Khoảng biến thiên của mẫu số liệu ghép nhóm:</a:t>
                </a:r>
                <a:r>
                  <a:rPr lang="en-US" sz="1600">
                    <a:ea typeface="PMingLiU"/>
                    <a:cs typeface="Times New Roman" panose="02020603050405020304" pitchFamily="18" charset="0"/>
                  </a:rPr>
                  <a:t> </a:t>
                </a:r>
                <a14:m>
                  <m:oMath xmlns:m="http://schemas.openxmlformats.org/officeDocument/2006/math">
                    <m:r>
                      <a:rPr lang="en-US" sz="1600" i="1">
                        <a:latin typeface="Cambria Math" panose="02040503050406030204" pitchFamily="18" charset="0"/>
                        <a:ea typeface="PMingLiU"/>
                        <a:cs typeface="Times New Roman" panose="02020603050405020304" pitchFamily="18" charset="0"/>
                      </a:rPr>
                      <m:t>𝑅</m:t>
                    </m:r>
                    <m:r>
                      <a:rPr lang="en-US" sz="1600" i="1">
                        <a:latin typeface="Cambria Math" panose="02040503050406030204" pitchFamily="18" charset="0"/>
                        <a:ea typeface="PMingLiU"/>
                        <a:cs typeface="Times New Roman" panose="02020603050405020304" pitchFamily="18" charset="0"/>
                      </a:rPr>
                      <m:t>′=175−155=20.</m:t>
                    </m:r>
                  </m:oMath>
                </a14:m>
                <a:endParaRPr lang="en-US" sz="1600">
                  <a:ea typeface="Arial" panose="020B0604020202020204" pitchFamily="34" charset="0"/>
                  <a:cs typeface="Times New Roman" panose="02020603050405020304" pitchFamily="18" charset="0"/>
                </a:endParaRPr>
              </a:p>
              <a:p>
                <a:pPr lvl="0" algn="just">
                  <a:lnSpc>
                    <a:spcPct val="150000"/>
                  </a:lnSpc>
                  <a:defRPr/>
                </a:pPr>
                <a:r>
                  <a:rPr lang="en-US" sz="1600">
                    <a:ea typeface="Calibri" panose="020F0502020204030204" pitchFamily="34" charset="0"/>
                    <a:cs typeface="Times New Roman" panose="02020603050405020304" pitchFamily="18" charset="0"/>
                  </a:rPr>
                  <a:t>Cỡ mẫu là </a:t>
                </a:r>
                <a14:m>
                  <m:oMath xmlns:m="http://schemas.openxmlformats.org/officeDocument/2006/math">
                    <m:r>
                      <m:rPr>
                        <m:sty m:val="p"/>
                      </m:rPr>
                      <a:rPr lang="en-US" sz="1600">
                        <a:latin typeface="Cambria Math" panose="02040503050406030204" pitchFamily="18" charset="0"/>
                        <a:ea typeface="Calibri" panose="020F0502020204030204" pitchFamily="34" charset="0"/>
                        <a:cs typeface="Times New Roman" panose="02020603050405020304" pitchFamily="18" charset="0"/>
                      </a:rPr>
                      <m:t>n</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a:latin typeface="Cambria Math" panose="02040503050406030204" pitchFamily="18" charset="0"/>
                        <a:ea typeface="Calibri" panose="020F0502020204030204" pitchFamily="34" charset="0"/>
                        <a:cs typeface="Times New Roman" panose="02020603050405020304" pitchFamily="18" charset="0"/>
                      </a:rPr>
                      <m:t>=42</m:t>
                    </m:r>
                  </m:oMath>
                </a14:m>
                <a:r>
                  <a:rPr lang="en-US" sz="1600">
                    <a:ea typeface="Calibri" panose="020F0502020204030204" pitchFamily="34" charset="0"/>
                    <a:cs typeface="Times New Roman" panose="02020603050405020304" pitchFamily="18" charset="0"/>
                  </a:rPr>
                  <a:t>. Gọi</a:t>
                </a:r>
                <a:r>
                  <a:rPr lang="en-US" sz="1600" i="1">
                    <a:ea typeface="Calibri" panose="020F0502020204030204" pitchFamily="34" charset="0"/>
                    <a:cs typeface="Times New Roman" panose="02020603050405020304" pitchFamily="18" charset="0"/>
                  </a:rPr>
                  <a:t> </a:t>
                </a:r>
                <a14:m>
                  <m:oMath xmlns:m="http://schemas.openxmlformats.org/officeDocument/2006/math">
                    <m:sSubSup>
                      <m:sSub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latin typeface="Cambria Math" panose="02040503050406030204" pitchFamily="18" charset="0"/>
                            <a:ea typeface="Calibri" panose="020F0502020204030204" pitchFamily="34" charset="0"/>
                            <a:cs typeface="Times New Roman" panose="02020603050405020304" pitchFamily="18" charset="0"/>
                          </a:rPr>
                          <m:t>1</m:t>
                        </m:r>
                      </m:sub>
                      <m:sup>
                        <m:r>
                          <a:rPr lang="en-US" sz="1600" i="1">
                            <a:latin typeface="Cambria Math" panose="02040503050406030204" pitchFamily="18" charset="0"/>
                            <a:ea typeface="Calibri" panose="020F0502020204030204" pitchFamily="34" charset="0"/>
                            <a:cs typeface="Times New Roman" panose="02020603050405020304" pitchFamily="18" charset="0"/>
                          </a:rPr>
                          <m:t>′</m:t>
                        </m:r>
                      </m:sup>
                    </m:sSubSup>
                    <m:r>
                      <a:rPr lang="en-US" sz="16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latin typeface="Cambria Math" panose="02040503050406030204" pitchFamily="18" charset="0"/>
                            <a:ea typeface="Calibri" panose="020F0502020204030204" pitchFamily="34" charset="0"/>
                            <a:cs typeface="Times New Roman" panose="02020603050405020304" pitchFamily="18" charset="0"/>
                          </a:rPr>
                          <m:t>42</m:t>
                        </m:r>
                      </m:sub>
                      <m:sup>
                        <m:r>
                          <a:rPr lang="en-US" sz="1600" i="1">
                            <a:latin typeface="Cambria Math" panose="02040503050406030204" pitchFamily="18" charset="0"/>
                            <a:ea typeface="Calibri" panose="020F0502020204030204" pitchFamily="34" charset="0"/>
                            <a:cs typeface="Times New Roman" panose="02020603050405020304" pitchFamily="18" charset="0"/>
                          </a:rPr>
                          <m:t>′</m:t>
                        </m:r>
                      </m:sup>
                    </m:sSubSup>
                  </m:oMath>
                </a14:m>
                <a:r>
                  <a:rPr lang="nl-NL" sz="1600" i="1">
                    <a:ea typeface="Calibri" panose="020F0502020204030204" pitchFamily="34" charset="0"/>
                    <a:cs typeface="Times New Roman" panose="02020603050405020304" pitchFamily="18" charset="0"/>
                  </a:rPr>
                  <a:t> </a:t>
                </a:r>
                <a:r>
                  <a:rPr lang="en-US" sz="1600">
                    <a:ea typeface="Calibri" panose="020F0502020204030204" pitchFamily="34" charset="0"/>
                    <a:cs typeface="Times New Roman" panose="02020603050405020304" pitchFamily="18" charset="0"/>
                  </a:rPr>
                  <a:t>là chiều cao của học sinh lớp 12B và giả sử rằng dãy số liệu gốc này được sắp xếp theo thứ tự tăng dần.</a:t>
                </a:r>
              </a:p>
              <a:p>
                <a:pPr lvl="0" algn="just">
                  <a:lnSpc>
                    <a:spcPct val="130000"/>
                  </a:lnSpc>
                  <a:defRPr/>
                </a:pPr>
                <a:r>
                  <a:rPr lang="en-US" sz="1600">
                    <a:ea typeface="Calibri" panose="020F0502020204030204" pitchFamily="34" charset="0"/>
                    <a:cs typeface="Times New Roman" panose="02020603050405020304" pitchFamily="18" charset="0"/>
                  </a:rPr>
                  <a:t>Tứ phân vị thứ nhất của mẫu số liệu gốc là </a:t>
                </a:r>
                <a14:m>
                  <m:oMath xmlns:m="http://schemas.openxmlformats.org/officeDocument/2006/math">
                    <m:sSubSup>
                      <m:sSub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latin typeface="Cambria Math" panose="02040503050406030204" pitchFamily="18" charset="0"/>
                            <a:ea typeface="Calibri" panose="020F0502020204030204" pitchFamily="34" charset="0"/>
                            <a:cs typeface="Times New Roman" panose="02020603050405020304" pitchFamily="18" charset="0"/>
                          </a:rPr>
                          <m:t>𝑥</m:t>
                        </m:r>
                      </m:e>
                      <m:sub>
                        <m:r>
                          <a:rPr lang="en-US" sz="1600" i="1">
                            <a:latin typeface="Cambria Math" panose="02040503050406030204" pitchFamily="18" charset="0"/>
                            <a:ea typeface="Calibri" panose="020F0502020204030204" pitchFamily="34" charset="0"/>
                            <a:cs typeface="Times New Roman" panose="02020603050405020304" pitchFamily="18" charset="0"/>
                          </a:rPr>
                          <m:t>11</m:t>
                        </m:r>
                      </m:sub>
                      <m:sup>
                        <m:r>
                          <a:rPr lang="en-US" sz="1600" i="1">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600">
                    <a:ea typeface="Calibri" panose="020F0502020204030204" pitchFamily="34" charset="0"/>
                    <a:cs typeface="Times New Roman" panose="02020603050405020304" pitchFamily="18" charset="0"/>
                  </a:rPr>
                  <a:t> nên nhóm chứa tứ phân vị thứ nhất là nhóm </a:t>
                </a:r>
                <a14:m>
                  <m:oMath xmlns:m="http://schemas.openxmlformats.org/officeDocument/2006/math">
                    <m:r>
                      <a:rPr lang="en-US" sz="1600" i="1" smtClean="0">
                        <a:latin typeface="Cambria Math" panose="02040503050406030204" pitchFamily="18" charset="0"/>
                        <a:ea typeface="Calibri" panose="020F0502020204030204" pitchFamily="34" charset="0"/>
                        <a:cs typeface="Times New Roman" panose="02020603050405020304" pitchFamily="18" charset="0"/>
                      </a:rPr>
                      <m:t>[155; 160) </m:t>
                    </m:r>
                  </m:oMath>
                </a14:m>
                <a:r>
                  <a:rPr lang="en-US" sz="1600">
                    <a:ea typeface="Calibri" panose="020F0502020204030204" pitchFamily="34" charset="0"/>
                    <a:cs typeface="Times New Roman" panose="02020603050405020304" pitchFamily="18" charset="0"/>
                  </a:rPr>
                  <a:t>và ta có:</a:t>
                </a:r>
                <a:endParaRPr lang="en-US" sz="1600">
                  <a:ea typeface="Arial" panose="020B0604020202020204" pitchFamily="34" charset="0"/>
                  <a:cs typeface="Times New Roman" panose="02020603050405020304" pitchFamily="18" charset="0"/>
                </a:endParaRPr>
              </a:p>
              <a:p>
                <a:pPr lvl="0" algn="just">
                  <a:lnSpc>
                    <a:spcPct val="130000"/>
                  </a:lnSpc>
                  <a:defRPr/>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bSupPr>
                        <m:e>
                          <m:r>
                            <a:rPr lang="nl-NL" sz="1600" i="1">
                              <a:latin typeface="Cambria Math" panose="02040503050406030204" pitchFamily="18" charset="0"/>
                              <a:ea typeface="Calibri" panose="020F0502020204030204" pitchFamily="34" charset="0"/>
                              <a:cs typeface="Times New Roman" panose="02020603050405020304" pitchFamily="18" charset="0"/>
                            </a:rPr>
                            <m:t>𝑄</m:t>
                          </m:r>
                        </m:e>
                        <m:sub>
                          <m:r>
                            <a:rPr lang="nl-NL" sz="1600" i="1">
                              <a:latin typeface="Cambria Math" panose="02040503050406030204" pitchFamily="18" charset="0"/>
                              <a:ea typeface="Calibri" panose="020F0502020204030204" pitchFamily="34" charset="0"/>
                              <a:cs typeface="Times New Roman" panose="02020603050405020304" pitchFamily="18" charset="0"/>
                            </a:rPr>
                            <m:t>1</m:t>
                          </m:r>
                        </m:sub>
                        <m:sup>
                          <m:r>
                            <a:rPr lang="nl-NL" sz="1600" i="1">
                              <a:latin typeface="Cambria Math" panose="02040503050406030204" pitchFamily="18" charset="0"/>
                              <a:ea typeface="Calibri" panose="020F0502020204030204" pitchFamily="34" charset="0"/>
                              <a:cs typeface="Times New Roman" panose="02020603050405020304" pitchFamily="18" charset="0"/>
                            </a:rPr>
                            <m:t>′</m:t>
                          </m:r>
                        </m:sup>
                      </m:sSubSup>
                      <m:r>
                        <a:rPr lang="nl-NL" sz="1600">
                          <a:latin typeface="Cambria Math" panose="02040503050406030204" pitchFamily="18" charset="0"/>
                          <a:ea typeface="Calibri" panose="020F0502020204030204" pitchFamily="34" charset="0"/>
                          <a:cs typeface="Times New Roman" panose="02020603050405020304" pitchFamily="18" charset="0"/>
                        </a:rPr>
                        <m:t>=155+</m:t>
                      </m:r>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r>
                                    <a:rPr lang="nl-NL" sz="1600">
                                      <a:latin typeface="Cambria Math" panose="02040503050406030204" pitchFamily="18" charset="0"/>
                                      <a:ea typeface="Calibri" panose="020F0502020204030204" pitchFamily="34" charset="0"/>
                                      <a:cs typeface="Times New Roman" panose="02020603050405020304" pitchFamily="18" charset="0"/>
                                    </a:rPr>
                                    <m:t>42</m:t>
                                  </m:r>
                                </m:num>
                                <m:den>
                                  <m:r>
                                    <a:rPr lang="nl-NL" sz="1600">
                                      <a:latin typeface="Cambria Math" panose="02040503050406030204" pitchFamily="18" charset="0"/>
                                      <a:ea typeface="Calibri" panose="020F0502020204030204" pitchFamily="34" charset="0"/>
                                      <a:cs typeface="Times New Roman" panose="02020603050405020304" pitchFamily="18" charset="0"/>
                                    </a:rPr>
                                    <m:t>4</m:t>
                                  </m:r>
                                </m:den>
                              </m:f>
                              <m:r>
                                <a:rPr lang="nl-NL" sz="1600" i="1">
                                  <a:latin typeface="Cambria Math" panose="02040503050406030204" pitchFamily="18" charset="0"/>
                                  <a:ea typeface="Calibri" panose="020F0502020204030204" pitchFamily="34" charset="0"/>
                                  <a:cs typeface="Times New Roman" panose="02020603050405020304" pitchFamily="18" charset="0"/>
                                </a:rPr>
                                <m:t>−</m:t>
                              </m:r>
                              <m:r>
                                <a:rPr lang="nl-NL" sz="1600">
                                  <a:latin typeface="Cambria Math" panose="02040503050406030204" pitchFamily="18" charset="0"/>
                                  <a:ea typeface="Calibri" panose="020F0502020204030204" pitchFamily="34" charset="0"/>
                                  <a:cs typeface="Times New Roman" panose="02020603050405020304" pitchFamily="18" charset="0"/>
                                </a:rPr>
                                <m:t>0</m:t>
                              </m:r>
                            </m:num>
                            <m:den>
                              <m:r>
                                <a:rPr lang="nl-NL" sz="1600">
                                  <a:latin typeface="Cambria Math" panose="02040503050406030204" pitchFamily="18" charset="0"/>
                                  <a:ea typeface="Calibri" panose="020F0502020204030204" pitchFamily="34" charset="0"/>
                                  <a:cs typeface="Times New Roman" panose="02020603050405020304" pitchFamily="18" charset="0"/>
                                </a:rPr>
                                <m:t>17</m:t>
                              </m:r>
                            </m:den>
                          </m:f>
                        </m:e>
                      </m:d>
                      <m:r>
                        <a:rPr lang="nl-NL" sz="1600">
                          <a:latin typeface="Cambria Math" panose="02040503050406030204" pitchFamily="18" charset="0"/>
                          <a:ea typeface="Calibri" panose="020F0502020204030204" pitchFamily="34" charset="0"/>
                          <a:cs typeface="Times New Roman" panose="02020603050405020304" pitchFamily="18" charset="0"/>
                        </a:rPr>
                        <m:t>.5≈158,09.</m:t>
                      </m:r>
                    </m:oMath>
                  </m:oMathPara>
                </a14:m>
                <a:endParaRPr lang="en-US" sz="16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4699" y="181541"/>
                <a:ext cx="8582552" cy="4905958"/>
              </a:xfrm>
              <a:prstGeom prst="rect">
                <a:avLst/>
              </a:prstGeom>
              <a:blipFill>
                <a:blip r:embed="rId3"/>
                <a:stretch>
                  <a:fillRect l="-426" r="-355"/>
                </a:stretch>
              </a:blipFill>
            </p:spPr>
            <p:txBody>
              <a:bodyPr/>
              <a:lstStyle/>
              <a:p>
                <a:r>
                  <a:rPr lang="en-US">
                    <a:noFill/>
                  </a:rPr>
                  <a:t> </a:t>
                </a:r>
              </a:p>
            </p:txBody>
          </p:sp>
        </mc:Fallback>
      </mc:AlternateContent>
    </p:spTree>
    <p:extLst>
      <p:ext uri="{BB962C8B-B14F-4D97-AF65-F5344CB8AC3E}">
        <p14:creationId xmlns:p14="http://schemas.microsoft.com/office/powerpoint/2010/main" val="296013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52"/>
        <p:cNvGrpSpPr/>
        <p:nvPr/>
      </p:nvGrpSpPr>
      <p:grpSpPr>
        <a:xfrm>
          <a:off x="0" y="0"/>
          <a:ext cx="0" cy="0"/>
          <a:chOff x="0" y="0"/>
          <a:chExt cx="0" cy="0"/>
        </a:xfrm>
      </p:grpSpPr>
      <p:sp>
        <p:nvSpPr>
          <p:cNvPr id="16" name="Rectangle 15"/>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Google Shape;1655;p43"/>
          <p:cNvSpPr/>
          <p:nvPr/>
        </p:nvSpPr>
        <p:spPr>
          <a:xfrm>
            <a:off x="8229602" y="88614"/>
            <a:ext cx="787179" cy="277147"/>
          </a:xfrm>
          <a:prstGeom prst="chevron">
            <a:avLst>
              <a:gd name="adj" fmla="val 28620"/>
            </a:avLst>
          </a:prstGeom>
          <a:solidFill>
            <a:schemeClr val="accent3"/>
          </a:solidFill>
          <a:ln>
            <a:noFill/>
          </a:ln>
          <a:effectLst>
            <a:outerShdw dist="38100" dir="318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18" name="Rectangle 17"/>
              <p:cNvSpPr/>
              <p:nvPr/>
            </p:nvSpPr>
            <p:spPr>
              <a:xfrm>
                <a:off x="392925" y="279055"/>
                <a:ext cx="8353509" cy="2192331"/>
              </a:xfrm>
              <a:prstGeom prst="rect">
                <a:avLst/>
              </a:prstGeom>
            </p:spPr>
            <p:txBody>
              <a:bodyPr wrap="square">
                <a:spAutoFit/>
              </a:bodyPr>
              <a:lstStyle/>
              <a:p>
                <a:pPr marL="342900" indent="-342900" algn="just">
                  <a:lnSpc>
                    <a:spcPct val="165000"/>
                  </a:lnSpc>
                  <a:buClr>
                    <a:srgbClr val="C00000"/>
                  </a:buClr>
                  <a:buFont typeface="Wingdings" panose="05000000000000000000" pitchFamily="2" charset="2"/>
                  <a:buChar char="q"/>
                </a:pPr>
                <a:r>
                  <a:rPr kumimoji="0" lang="vi-VN" sz="17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HĐ1:</a:t>
                </a:r>
                <a:r>
                  <a:rPr kumimoji="0" lang="en-US" sz="1700" b="1" i="0" u="none" strike="noStrike" kern="1200" cap="none" spc="0" normalizeH="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en-US" sz="1700">
                    <a:latin typeface="+mn-lt"/>
                    <a:ea typeface="Arial" panose="020B0604020202020204" pitchFamily="34" charset="0"/>
                    <a:cs typeface="Times New Roman" panose="02020603050405020304" pitchFamily="18" charset="0"/>
                  </a:rPr>
                  <a:t>Trong tình huống mở đầu, gọi </a:t>
                </a:r>
                <a14:m>
                  <m:oMath xmlns:m="http://schemas.openxmlformats.org/officeDocument/2006/math">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1</m:t>
                        </m:r>
                      </m:sub>
                    </m:sSub>
                    <m:r>
                      <a:rPr lang="en-US" sz="1700" i="1">
                        <a:effectLst/>
                        <a:latin typeface="Cambria Math" panose="02040503050406030204" pitchFamily="18" charset="0"/>
                        <a:ea typeface="Arial" panose="020B0604020202020204" pitchFamily="34" charset="0"/>
                        <a:cs typeface="Times New Roman" panose="02020603050405020304" pitchFamily="18" charset="0"/>
                      </a:rPr>
                      <m:t>, </m:t>
                    </m:r>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2</m:t>
                        </m:r>
                      </m:sub>
                    </m:sSub>
                    <m:r>
                      <a:rPr lang="en-US" sz="17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30</m:t>
                        </m:r>
                      </m:sub>
                    </m:sSub>
                  </m:oMath>
                </a14:m>
                <a:r>
                  <a:rPr lang="en-US" sz="1700">
                    <a:effectLst/>
                    <a:latin typeface="+mn-lt"/>
                    <a:ea typeface="PMingLiU"/>
                    <a:cs typeface="Times New Roman" panose="02020603050405020304" pitchFamily="18" charset="0"/>
                  </a:rPr>
                  <a:t> là nhiệt độ cao nhất trong ngày của 30 ngày tháng Sáu năm 2021 (mẫu số liệu gốc).</a:t>
                </a:r>
                <a:endParaRPr lang="en-US" sz="1700">
                  <a:effectLst/>
                  <a:latin typeface="+mn-lt"/>
                  <a:ea typeface="Arial" panose="020B0604020202020204" pitchFamily="34" charset="0"/>
                  <a:cs typeface="Times New Roman" panose="02020603050405020304" pitchFamily="18" charset="0"/>
                </a:endParaRPr>
              </a:p>
              <a:p>
                <a:pPr marL="357188" algn="just">
                  <a:lnSpc>
                    <a:spcPct val="165000"/>
                  </a:lnSpc>
                </a:pPr>
                <a:r>
                  <a:rPr lang="en-US" sz="1700">
                    <a:effectLst/>
                    <a:latin typeface="+mn-lt"/>
                    <a:ea typeface="PMingLiU"/>
                    <a:cs typeface="Times New Roman" panose="02020603050405020304" pitchFamily="18" charset="0"/>
                  </a:rPr>
                  <a:t>a) Có thể tính chính xác khoảng biến thiên cho mẫu số liệu gốc hay không?</a:t>
                </a:r>
                <a:endParaRPr lang="en-US" sz="1700">
                  <a:effectLst/>
                  <a:latin typeface="+mn-lt"/>
                  <a:ea typeface="Arial" panose="020B0604020202020204" pitchFamily="34" charset="0"/>
                  <a:cs typeface="Times New Roman" panose="02020603050405020304" pitchFamily="18" charset="0"/>
                </a:endParaRPr>
              </a:p>
              <a:p>
                <a:pPr marL="357188" algn="just">
                  <a:lnSpc>
                    <a:spcPct val="165000"/>
                  </a:lnSpc>
                </a:pPr>
                <a:r>
                  <a:rPr lang="en-US" sz="1700">
                    <a:effectLst/>
                    <a:latin typeface="+mn-lt"/>
                    <a:ea typeface="PMingLiU"/>
                    <a:cs typeface="Times New Roman" panose="02020603050405020304" pitchFamily="18" charset="0"/>
                  </a:rPr>
                  <a:t>b) Giá trị lớn nhất, giá trị nhỏ nhất </a:t>
                </a:r>
                <a14:m>
                  <m:oMath xmlns:m="http://schemas.openxmlformats.org/officeDocument/2006/math">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𝑖</m:t>
                        </m:r>
                      </m:sub>
                    </m:sSub>
                  </m:oMath>
                </a14:m>
                <a:r>
                  <a:rPr lang="en-US" sz="1700">
                    <a:effectLst/>
                    <a:latin typeface="+mn-lt"/>
                    <a:ea typeface="PMingLiU"/>
                    <a:cs typeface="Times New Roman" panose="02020603050405020304" pitchFamily="18" charset="0"/>
                  </a:rPr>
                  <a:t> có thể nhận là gì?</a:t>
                </a:r>
                <a:endParaRPr lang="en-US" sz="1700">
                  <a:effectLst/>
                  <a:latin typeface="+mn-lt"/>
                  <a:ea typeface="Arial" panose="020B0604020202020204" pitchFamily="34" charset="0"/>
                  <a:cs typeface="Times New Roman" panose="02020603050405020304" pitchFamily="18" charset="0"/>
                </a:endParaRPr>
              </a:p>
              <a:p>
                <a:pPr marL="357188" algn="just">
                  <a:lnSpc>
                    <a:spcPct val="165000"/>
                  </a:lnSpc>
                </a:pPr>
                <a:r>
                  <a:rPr lang="en-US" sz="1700">
                    <a:effectLst/>
                    <a:latin typeface="+mn-lt"/>
                    <a:ea typeface="PMingLiU"/>
                    <a:cs typeface="Times New Roman" panose="02020603050405020304" pitchFamily="18" charset="0"/>
                  </a:rPr>
                  <a:t>c) Hãy đưa ra một giá trị xấp xỉ cho khoảng biến thiên của mẫu số liệu gốc.</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92925" y="279055"/>
                <a:ext cx="8353509" cy="2192331"/>
              </a:xfrm>
              <a:prstGeom prst="rect">
                <a:avLst/>
              </a:prstGeom>
              <a:blipFill>
                <a:blip r:embed="rId3"/>
                <a:stretch>
                  <a:fillRect l="-292" r="-438" b="-3064"/>
                </a:stretch>
              </a:blipFill>
            </p:spPr>
            <p:txBody>
              <a:bodyPr/>
              <a:lstStyle/>
              <a:p>
                <a:r>
                  <a:rPr lang="en-US">
                    <a:noFill/>
                  </a:rPr>
                  <a:t> </a:t>
                </a:r>
              </a:p>
            </p:txBody>
          </p:sp>
        </mc:Fallback>
      </mc:AlternateContent>
      <p:sp>
        <p:nvSpPr>
          <p:cNvPr id="20" name="Rectangle 19"/>
          <p:cNvSpPr/>
          <p:nvPr/>
        </p:nvSpPr>
        <p:spPr>
          <a:xfrm>
            <a:off x="4232832" y="2611555"/>
            <a:ext cx="670376" cy="35394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1" i="1" u="sng" strike="noStrike" kern="100" cap="none" spc="0" normalizeH="0" baseline="0" noProof="0">
                <a:ln>
                  <a:noFill/>
                </a:ln>
                <a:solidFill>
                  <a:srgbClr val="C6EAFF">
                    <a:lumMod val="25000"/>
                  </a:srgbClr>
                </a:solidFill>
                <a:effectLst/>
                <a:uLnTx/>
                <a:uFillTx/>
                <a:ea typeface="Calibri" panose="020F0502020204030204" pitchFamily="34" charset="0"/>
                <a:cs typeface="Times New Roman" panose="02020603050405020304" pitchFamily="18" charset="0"/>
              </a:rPr>
              <a:t>Giải:</a:t>
            </a:r>
            <a:endParaRPr kumimoji="0" lang="en-US" sz="1700" b="0" i="0" u="sng" strike="noStrike" kern="0" cap="none" spc="0" normalizeH="0" baseline="0" noProof="0">
              <a:ln>
                <a:noFill/>
              </a:ln>
              <a:solidFill>
                <a:srgbClr val="C6EAFF">
                  <a:lumMod val="25000"/>
                </a:srgbClr>
              </a:solidFill>
              <a:effectLst/>
              <a:uLnTx/>
              <a:uFillTx/>
            </a:endParaRPr>
          </a:p>
        </p:txBody>
      </p:sp>
      <mc:AlternateContent xmlns:mc="http://schemas.openxmlformats.org/markup-compatibility/2006" xmlns:a14="http://schemas.microsoft.com/office/drawing/2010/main">
        <mc:Choice Requires="a14">
          <p:sp>
            <p:nvSpPr>
              <p:cNvPr id="5" name="Rectangle 4"/>
              <p:cNvSpPr/>
              <p:nvPr/>
            </p:nvSpPr>
            <p:spPr>
              <a:xfrm>
                <a:off x="728113" y="3165750"/>
                <a:ext cx="8018321" cy="1405962"/>
              </a:xfrm>
              <a:prstGeom prst="rect">
                <a:avLst/>
              </a:prstGeom>
            </p:spPr>
            <p:txBody>
              <a:bodyPr wrap="square">
                <a:spAutoFit/>
              </a:bodyPr>
              <a:lstStyle/>
              <a:p>
                <a:pPr algn="just">
                  <a:lnSpc>
                    <a:spcPct val="165000"/>
                  </a:lnSpc>
                  <a:spcBef>
                    <a:spcPts val="300"/>
                  </a:spcBef>
                  <a:spcAft>
                    <a:spcPts val="300"/>
                  </a:spcAft>
                </a:pPr>
                <a:r>
                  <a:rPr lang="en-US" sz="1700">
                    <a:latin typeface="+mj-lt"/>
                    <a:ea typeface="Arial" panose="020B0604020202020204" pitchFamily="34" charset="0"/>
                    <a:cs typeface="Times New Roman" panose="02020603050405020304" pitchFamily="18" charset="0"/>
                  </a:rPr>
                  <a:t>a) Không thể tính chính xác khoảng biến thiên cho mẫu số liệu gốc do ta không biết các giá trị </a:t>
                </a:r>
                <a14:m>
                  <m:oMath xmlns:m="http://schemas.openxmlformats.org/officeDocument/2006/math">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𝑖</m:t>
                        </m:r>
                      </m:sub>
                    </m:sSub>
                  </m:oMath>
                </a14:m>
                <a:r>
                  <a:rPr lang="en-US" sz="1700">
                    <a:effectLst/>
                    <a:latin typeface="+mj-lt"/>
                    <a:ea typeface="PMingLiU"/>
                    <a:cs typeface="Times New Roman" panose="02020603050405020304" pitchFamily="18" charset="0"/>
                  </a:rPr>
                  <a:t>.</a:t>
                </a:r>
                <a:endParaRPr lang="en-US" sz="1700">
                  <a:latin typeface="+mj-lt"/>
                  <a:ea typeface="Arial" panose="020B0604020202020204" pitchFamily="34" charset="0"/>
                  <a:cs typeface="Times New Roman" panose="02020603050405020304" pitchFamily="18" charset="0"/>
                </a:endParaRPr>
              </a:p>
              <a:p>
                <a:pPr algn="just">
                  <a:lnSpc>
                    <a:spcPct val="165000"/>
                  </a:lnSpc>
                  <a:spcBef>
                    <a:spcPts val="300"/>
                  </a:spcBef>
                  <a:spcAft>
                    <a:spcPts val="300"/>
                  </a:spcAft>
                </a:pPr>
                <a:r>
                  <a:rPr lang="en-US" sz="1700">
                    <a:effectLst/>
                    <a:latin typeface="+mj-lt"/>
                    <a:ea typeface="Arial" panose="020B0604020202020204" pitchFamily="34" charset="0"/>
                    <a:cs typeface="Times New Roman" panose="02020603050405020304" pitchFamily="18" charset="0"/>
                  </a:rPr>
                  <a:t>b) Giá trị bé nhất các </a:t>
                </a:r>
                <a14:m>
                  <m:oMath xmlns:m="http://schemas.openxmlformats.org/officeDocument/2006/math">
                    <m:sSub>
                      <m:sSub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1700" i="1">
                            <a:effectLst/>
                            <a:latin typeface="Cambria Math" panose="02040503050406030204" pitchFamily="18" charset="0"/>
                            <a:ea typeface="Arial" panose="020B0604020202020204" pitchFamily="34" charset="0"/>
                            <a:cs typeface="Times New Roman" panose="02020603050405020304" pitchFamily="18" charset="0"/>
                          </a:rPr>
                          <m:t>𝑥</m:t>
                        </m:r>
                      </m:e>
                      <m:sub>
                        <m:r>
                          <a:rPr lang="en-US" sz="1700" i="1">
                            <a:effectLst/>
                            <a:latin typeface="Cambria Math" panose="02040503050406030204" pitchFamily="18" charset="0"/>
                            <a:ea typeface="Arial" panose="020B0604020202020204" pitchFamily="34" charset="0"/>
                            <a:cs typeface="Times New Roman" panose="02020603050405020304" pitchFamily="18" charset="0"/>
                          </a:rPr>
                          <m:t>𝑖</m:t>
                        </m:r>
                      </m:sub>
                    </m:sSub>
                  </m:oMath>
                </a14:m>
                <a:r>
                  <a:rPr lang="en-US" sz="1700">
                    <a:effectLst/>
                    <a:latin typeface="+mj-lt"/>
                    <a:ea typeface="PMingLiU"/>
                    <a:cs typeface="Times New Roman" panose="02020603050405020304" pitchFamily="18" charset="0"/>
                  </a:rPr>
                  <a:t> có thể nhận là 30; giá trị lớn nhất của </a:t>
                </a:r>
                <a14:m>
                  <m:oMath xmlns:m="http://schemas.openxmlformats.org/officeDocument/2006/math">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𝑖</m:t>
                        </m:r>
                      </m:sub>
                    </m:sSub>
                    <m:r>
                      <a:rPr lang="en-US" sz="1700" i="1">
                        <a:effectLst/>
                        <a:latin typeface="Cambria Math" panose="02040503050406030204" pitchFamily="18" charset="0"/>
                        <a:ea typeface="PMingLiU"/>
                        <a:cs typeface="Times New Roman" panose="02020603050405020304" pitchFamily="18" charset="0"/>
                      </a:rPr>
                      <m:t>∈</m:t>
                    </m:r>
                    <m:d>
                      <m:dPr>
                        <m:begChr m:val="["/>
                        <m:ctrlPr>
                          <a:rPr lang="en-US" sz="1700" i="1">
                            <a:effectLst/>
                            <a:latin typeface="Cambria Math" panose="02040503050406030204" pitchFamily="18" charset="0"/>
                            <a:ea typeface="PMingLiU"/>
                            <a:cs typeface="Times New Roman" panose="02020603050405020304" pitchFamily="18" charset="0"/>
                          </a:rPr>
                        </m:ctrlPr>
                      </m:dPr>
                      <m:e>
                        <m:r>
                          <a:rPr lang="en-US" sz="1700" i="1">
                            <a:effectLst/>
                            <a:latin typeface="Cambria Math" panose="02040503050406030204" pitchFamily="18" charset="0"/>
                            <a:ea typeface="PMingLiU"/>
                            <a:cs typeface="Times New Roman" panose="02020603050405020304" pitchFamily="18" charset="0"/>
                          </a:rPr>
                          <m:t>38;40</m:t>
                        </m:r>
                      </m:e>
                    </m:d>
                  </m:oMath>
                </a14:m>
                <a:r>
                  <a:rPr lang="en-US" sz="1700">
                    <a:effectLst/>
                    <a:latin typeface="+mj-lt"/>
                    <a:ea typeface="PMingLiU"/>
                    <a:cs typeface="Times New Roman" panose="02020603050405020304" pitchFamily="18" charset="0"/>
                  </a:rPr>
                  <a:t>.</a:t>
                </a:r>
                <a:endParaRPr lang="en-US" sz="1700">
                  <a:latin typeface="+mj-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28113" y="3165750"/>
                <a:ext cx="8018321" cy="1405962"/>
              </a:xfrm>
              <a:prstGeom prst="rect">
                <a:avLst/>
              </a:prstGeom>
              <a:blipFill>
                <a:blip r:embed="rId4"/>
                <a:stretch>
                  <a:fillRect l="-456" r="-456" b="-4762"/>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96265" y="4198982"/>
            <a:ext cx="275134" cy="8330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1747"/>
        <p:cNvGrpSpPr/>
        <p:nvPr/>
      </p:nvGrpSpPr>
      <p:grpSpPr>
        <a:xfrm>
          <a:off x="0" y="0"/>
          <a:ext cx="0" cy="0"/>
          <a:chOff x="0" y="0"/>
          <a:chExt cx="0" cy="0"/>
        </a:xfrm>
      </p:grpSpPr>
      <p:sp>
        <p:nvSpPr>
          <p:cNvPr id="23" name="Rectangle 22"/>
          <p:cNvSpPr/>
          <p:nvPr/>
        </p:nvSpPr>
        <p:spPr>
          <a:xfrm>
            <a:off x="135172" y="127222"/>
            <a:ext cx="8881607" cy="4882099"/>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84699" y="289394"/>
                <a:ext cx="8582552" cy="3855414"/>
              </a:xfrm>
              <a:prstGeom prst="rect">
                <a:avLst/>
              </a:prstGeom>
            </p:spPr>
            <p:txBody>
              <a:bodyPr wrap="square">
                <a:spAutoFit/>
              </a:bodyPr>
              <a:lstStyle/>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Tứ phân vị thứ ba của mẫu số liệu gốc là </a:t>
                </a:r>
                <a14:m>
                  <m:oMath xmlns:m="http://schemas.openxmlformats.org/officeDocument/2006/math">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32</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nên nhóm chứa tứ phân vị thứ ba là nhóm </a:t>
                </a:r>
                <a14:m>
                  <m:oMath xmlns:m="http://schemas.openxmlformats.org/officeDocument/2006/math">
                    <m:r>
                      <a:rPr kumimoji="0" lang="nl-NL" sz="16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[165; 170) </m:t>
                    </m:r>
                  </m:oMath>
                </a14:m>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và ta có:</a:t>
                </a:r>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up>
                      </m:sSubSup>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=165+</m:t>
                      </m:r>
                      <m:d>
                        <m:dPr>
                          <m:begChr m:val="["/>
                          <m:end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3.42</m:t>
                                  </m:r>
                                </m:num>
                                <m:den>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en>
                              </m:f>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num>
                            <m:den>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den>
                          </m:f>
                        </m:e>
                      </m:d>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=167,5</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khoảng tứ phân vị của mẫu số liệu ghép nhóm là</a:t>
                </a:r>
              </a:p>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nl-NL"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sSubSupPr>
                      <m:e>
                        <m:r>
                          <m:rPr>
                            <m:sty m:val="p"/>
                          </m:rP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Δ</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𝑄</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m:t>
                        </m:r>
                      </m:sup>
                    </m:sSub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m:t>
                    </m:r>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sSubSup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3</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m:t>
                        </m:r>
                      </m:sup>
                    </m:sSub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m:t>
                    </m:r>
                    <m:sSubSup>
                      <m:sSub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sSubSup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𝑄</m:t>
                        </m:r>
                      </m:e>
                      <m:sub>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1</m:t>
                        </m:r>
                      </m:sub>
                      <m: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m:t>
                        </m:r>
                      </m:sup>
                    </m:sSubSup>
                    <m:r>
                      <a:rPr kumimoji="0" lang="nl-NL" sz="16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≈9,41</m:t>
                    </m:r>
                    <m:r>
                      <a:rPr kumimoji="0" lang="nl-NL"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lvl="0" algn="just">
                  <a:lnSpc>
                    <a:spcPct val="160000"/>
                  </a:lnSpc>
                  <a:defRPr/>
                </a:pPr>
                <a:r>
                  <a:rPr lang="vi-VN" sz="1600">
                    <a:ea typeface="PMingLiU"/>
                    <a:cs typeface="Times New Roman" panose="02020603050405020304" pitchFamily="18" charset="0"/>
                  </a:rPr>
                  <a:t>b) Để so sánh độ phân tán về chiều cao của học sinh hai lớp này, ta nên dùng khoảng tứ phân vị vì khoảng tứ phân vị chỉ phụ thuộc vào nửa giữa của mẫu số liệu, không bị ảnh hưởng bởi các giá trị bất thường.</a:t>
                </a:r>
              </a:p>
            </p:txBody>
          </p:sp>
        </mc:Choice>
        <mc:Fallback xmlns="">
          <p:sp>
            <p:nvSpPr>
              <p:cNvPr id="2" name="Rectangle 1"/>
              <p:cNvSpPr>
                <a:spLocks noRot="1" noChangeAspect="1" noMove="1" noResize="1" noEditPoints="1" noAdjustHandles="1" noChangeArrowheads="1" noChangeShapeType="1" noTextEdit="1"/>
              </p:cNvSpPr>
              <p:nvPr/>
            </p:nvSpPr>
            <p:spPr>
              <a:xfrm>
                <a:off x="284699" y="289394"/>
                <a:ext cx="8582552" cy="3855414"/>
              </a:xfrm>
              <a:prstGeom prst="rect">
                <a:avLst/>
              </a:prstGeom>
              <a:blipFill>
                <a:blip r:embed="rId3"/>
                <a:stretch>
                  <a:fillRect l="-426" r="-355" b="-1106"/>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8193672" y="4287170"/>
            <a:ext cx="656132" cy="622910"/>
          </a:xfrm>
          <a:prstGeom prst="rect">
            <a:avLst/>
          </a:prstGeom>
        </p:spPr>
      </p:pic>
    </p:spTree>
    <p:extLst>
      <p:ext uri="{BB962C8B-B14F-4D97-AF65-F5344CB8AC3E}">
        <p14:creationId xmlns:p14="http://schemas.microsoft.com/office/powerpoint/2010/main" val="206534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5" name="Rectangle 4"/>
          <p:cNvSpPr/>
          <p:nvPr/>
        </p:nvSpPr>
        <p:spPr>
          <a:xfrm>
            <a:off x="1987636" y="1795506"/>
            <a:ext cx="5173069" cy="2462213"/>
          </a:xfrm>
          <a:prstGeom prst="rect">
            <a:avLst/>
          </a:prstGeom>
        </p:spPr>
        <p:txBody>
          <a:bodyPr wrap="square">
            <a:spAutoFit/>
          </a:bodyPr>
          <a:lstStyle/>
          <a:p>
            <a:pPr marL="257175" marR="0" lvl="0" indent="-257175" algn="just" defTabSz="685800" rtl="0" eaLnBrk="1" fontAlgn="auto" latinLnBrk="0" hangingPunct="1">
              <a:lnSpc>
                <a:spcPct val="150000"/>
              </a:lnSpc>
              <a:spcBef>
                <a:spcPts val="1200"/>
              </a:spcBef>
              <a:spcAft>
                <a:spcPts val="1200"/>
              </a:spcAft>
              <a:buClr>
                <a:srgbClr val="000000"/>
              </a:buClr>
              <a:buSzTx/>
              <a:buFont typeface="Wingdings" panose="05000000000000000000" pitchFamily="2" charset="2"/>
              <a:buChar char="q"/>
              <a:tabLst/>
              <a:defRPr/>
            </a:pPr>
            <a:r>
              <a:rPr kumimoji="0" lang="vi-VN" sz="19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Ghi nhớ kiến thức trong bài</a:t>
            </a:r>
            <a:r>
              <a:rPr kumimoji="0" lang="en-US" sz="19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a:t>
            </a:r>
            <a:endParaRPr kumimoji="0" lang="vi-VN" sz="19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257175" marR="0" lvl="0" indent="-257175" algn="just" defTabSz="685800" rtl="0" eaLnBrk="1" fontAlgn="auto" latinLnBrk="0" hangingPunct="1">
              <a:lnSpc>
                <a:spcPct val="150000"/>
              </a:lnSpc>
              <a:spcBef>
                <a:spcPts val="1200"/>
              </a:spcBef>
              <a:spcAft>
                <a:spcPts val="1200"/>
              </a:spcAft>
              <a:buClr>
                <a:srgbClr val="000000"/>
              </a:buClr>
              <a:buSzTx/>
              <a:buFont typeface="Wingdings" panose="05000000000000000000" pitchFamily="2" charset="2"/>
              <a:buChar char="q"/>
              <a:tabLst/>
              <a:defRPr/>
            </a:pPr>
            <a:r>
              <a:rPr kumimoji="0" lang="vi-VN" sz="19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Hoàn thành bài tập trong SBT</a:t>
            </a:r>
            <a:r>
              <a:rPr kumimoji="0" lang="en-US" sz="19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a:t>
            </a:r>
            <a:endParaRPr kumimoji="0" lang="vi-VN" sz="19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257175" lvl="0" indent="-257175" algn="just" defTabSz="685800">
              <a:lnSpc>
                <a:spcPct val="150000"/>
              </a:lnSpc>
              <a:spcBef>
                <a:spcPts val="1200"/>
              </a:spcBef>
              <a:spcAft>
                <a:spcPts val="1200"/>
              </a:spcAft>
              <a:buFont typeface="Wingdings" panose="05000000000000000000" pitchFamily="2" charset="2"/>
              <a:buChar char="q"/>
            </a:pPr>
            <a:r>
              <a:rPr kumimoji="0" lang="vi-VN" sz="19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Chuẩn bị bài sau </a:t>
            </a:r>
            <a:r>
              <a:rPr lang="vi-VN" sz="1900" b="1" i="1" kern="100">
                <a:ea typeface="Calibri" panose="020F0502020204030204" pitchFamily="34" charset="0"/>
                <a:cs typeface="Times New Roman" panose="02020603050405020304" pitchFamily="18" charset="0"/>
              </a:rPr>
              <a:t>“</a:t>
            </a:r>
            <a:r>
              <a:rPr lang="en-US" sz="1900" b="1" i="1" kern="100">
                <a:ea typeface="Calibri" panose="020F0502020204030204" pitchFamily="34" charset="0"/>
                <a:cs typeface="Times New Roman" panose="02020603050405020304" pitchFamily="18" charset="0"/>
              </a:rPr>
              <a:t>Bài 10: </a:t>
            </a:r>
            <a:r>
              <a:rPr lang="vi-VN" sz="1900" b="1" i="1" kern="100">
                <a:ea typeface="Calibri" panose="020F0502020204030204" pitchFamily="34" charset="0"/>
                <a:cs typeface="Times New Roman" panose="02020603050405020304" pitchFamily="18" charset="0"/>
              </a:rPr>
              <a:t>Phương sai và độ lệch chu</a:t>
            </a:r>
            <a:r>
              <a:rPr lang="en-US" sz="1900" b="1" i="1" kern="100">
                <a:ea typeface="Calibri" panose="020F0502020204030204" pitchFamily="34" charset="0"/>
                <a:cs typeface="Times New Roman" panose="02020603050405020304" pitchFamily="18" charset="0"/>
              </a:rPr>
              <a:t>ẩn</a:t>
            </a:r>
            <a:r>
              <a:rPr lang="vi-VN" sz="1900" b="1" i="1" kern="100">
                <a:ea typeface="Calibri" panose="020F0502020204030204" pitchFamily="34" charset="0"/>
                <a:cs typeface="Times New Roman" panose="02020603050405020304" pitchFamily="18" charset="0"/>
              </a:rPr>
              <a:t>”</a:t>
            </a:r>
            <a:r>
              <a:rPr kumimoji="0" lang="en-US" sz="1900" b="1" i="1"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a:t>
            </a:r>
            <a:endParaRPr kumimoji="0" lang="vi-VN" sz="1900" b="1" i="1"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8" name="Rectangle 7"/>
          <p:cNvSpPr/>
          <p:nvPr/>
        </p:nvSpPr>
        <p:spPr>
          <a:xfrm>
            <a:off x="1833139" y="928309"/>
            <a:ext cx="5609282" cy="646331"/>
          </a:xfrm>
          <a:prstGeom prst="rect">
            <a:avLst/>
          </a:prstGeom>
        </p:spPr>
        <p:txBody>
          <a:bodyPr wrap="square">
            <a:spAutoFit/>
          </a:bodyPr>
          <a:lstStyle/>
          <a:p>
            <a:pPr lvl="0" algn="ctr">
              <a:buClr>
                <a:srgbClr val="143E63"/>
              </a:buClr>
              <a:buSzPts val="3000"/>
              <a:defRPr/>
            </a:pPr>
            <a:r>
              <a:rPr lang="vi-VN" sz="3500" b="1">
                <a:solidFill>
                  <a:srgbClr val="EC7951">
                    <a:lumMod val="75000"/>
                  </a:srgbClr>
                </a:solidFill>
                <a:ea typeface="+mn-ea"/>
                <a:sym typeface="Merriweather Sans"/>
              </a:rPr>
              <a:t>HƯỚNG DẪN VỀ NHÀ</a:t>
            </a:r>
          </a:p>
        </p:txBody>
      </p:sp>
    </p:spTree>
    <p:extLst>
      <p:ext uri="{BB962C8B-B14F-4D97-AF65-F5344CB8AC3E}">
        <p14:creationId xmlns:p14="http://schemas.microsoft.com/office/powerpoint/2010/main" val="296061734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652"/>
        <p:cNvGrpSpPr/>
        <p:nvPr/>
      </p:nvGrpSpPr>
      <p:grpSpPr>
        <a:xfrm>
          <a:off x="0" y="0"/>
          <a:ext cx="0" cy="0"/>
          <a:chOff x="0" y="0"/>
          <a:chExt cx="0" cy="0"/>
        </a:xfrm>
      </p:grpSpPr>
      <p:sp>
        <p:nvSpPr>
          <p:cNvPr id="16" name="Rectangle 15"/>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18" name="Rectangle 17"/>
              <p:cNvSpPr/>
              <p:nvPr/>
            </p:nvSpPr>
            <p:spPr>
              <a:xfrm>
                <a:off x="392925" y="279055"/>
                <a:ext cx="8353509" cy="2192331"/>
              </a:xfrm>
              <a:prstGeom prst="rect">
                <a:avLst/>
              </a:prstGeom>
            </p:spPr>
            <p:txBody>
              <a:bodyPr wrap="square">
                <a:spAutoFit/>
              </a:bodyPr>
              <a:lstStyle/>
              <a:p>
                <a:pPr marL="342900" marR="0" lvl="0" indent="-342900" algn="just" defTabSz="914400" rtl="0" eaLnBrk="1" fontAlgn="auto" latinLnBrk="0" hangingPunct="1">
                  <a:lnSpc>
                    <a:spcPct val="165000"/>
                  </a:lnSpc>
                  <a:spcBef>
                    <a:spcPts val="0"/>
                  </a:spcBef>
                  <a:spcAft>
                    <a:spcPts val="0"/>
                  </a:spcAft>
                  <a:buClr>
                    <a:srgbClr val="C00000"/>
                  </a:buClr>
                  <a:buSzTx/>
                  <a:buFont typeface="Wingdings" panose="05000000000000000000" pitchFamily="2" charset="2"/>
                  <a:buChar char="q"/>
                  <a:tabLst/>
                  <a:defRPr/>
                </a:pPr>
                <a:r>
                  <a:rPr kumimoji="0" lang="vi-VN" sz="17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HĐ1:</a:t>
                </a:r>
                <a:r>
                  <a:rPr kumimoji="0" lang="en-US" sz="17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Trong tình huống mở đầu, gọi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b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b>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sub>
                    </m:sSub>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 </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b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b>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ub>
                    </m:sSub>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b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b>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m:t>
                        </m:r>
                      </m:sub>
                    </m:sSub>
                  </m:oMath>
                </a14:m>
                <a:r>
                  <a:rPr kumimoji="0" lang="en-US" sz="1700" b="0" i="0" u="none" strike="noStrike" kern="0" cap="none" spc="0" normalizeH="0" baseline="0" noProof="0">
                    <a:ln>
                      <a:noFill/>
                    </a:ln>
                    <a:solidFill>
                      <a:srgbClr val="000000"/>
                    </a:solidFill>
                    <a:effectLst/>
                    <a:uLnTx/>
                    <a:uFillTx/>
                    <a:latin typeface="Arial"/>
                    <a:ea typeface="PMingLiU"/>
                    <a:cs typeface="Times New Roman" panose="02020603050405020304" pitchFamily="18" charset="0"/>
                    <a:sym typeface="Arial"/>
                  </a:rPr>
                  <a:t> là nhiệt độ cao nhất trong ngày của 30 ngày tháng Sáu năm 2021 (mẫu số liệu gốc).</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357188"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srgbClr val="000000"/>
                    </a:solidFill>
                    <a:effectLst/>
                    <a:uLnTx/>
                    <a:uFillTx/>
                    <a:latin typeface="Arial"/>
                    <a:ea typeface="PMingLiU"/>
                    <a:cs typeface="Times New Roman" panose="02020603050405020304" pitchFamily="18" charset="0"/>
                    <a:sym typeface="Arial"/>
                  </a:rPr>
                  <a:t>a) Có thể tính chính xác khoảng biến thiên cho mẫu số liệu gốc hay không?</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357188"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srgbClr val="000000"/>
                    </a:solidFill>
                    <a:effectLst/>
                    <a:uLnTx/>
                    <a:uFillTx/>
                    <a:latin typeface="Arial"/>
                    <a:ea typeface="PMingLiU"/>
                    <a:cs typeface="Times New Roman" panose="02020603050405020304" pitchFamily="18" charset="0"/>
                    <a:sym typeface="Arial"/>
                  </a:rPr>
                  <a:t>b) Giá trị lớn nhất, giá trị nhỏ nhất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ctrlPr>
                      </m:sSubPr>
                      <m:e>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𝑥</m:t>
                        </m:r>
                      </m:e>
                      <m:sub>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PMingLiU"/>
                            <a:cs typeface="Times New Roman" panose="02020603050405020304" pitchFamily="18" charset="0"/>
                            <a:sym typeface="Arial"/>
                          </a:rPr>
                          <m:t>𝑖</m:t>
                        </m:r>
                      </m:sub>
                    </m:sSub>
                  </m:oMath>
                </a14:m>
                <a:r>
                  <a:rPr kumimoji="0" lang="en-US" sz="1700" b="0" i="0" u="none" strike="noStrike" kern="0" cap="none" spc="0" normalizeH="0" baseline="0" noProof="0">
                    <a:ln>
                      <a:noFill/>
                    </a:ln>
                    <a:solidFill>
                      <a:srgbClr val="000000"/>
                    </a:solidFill>
                    <a:effectLst/>
                    <a:uLnTx/>
                    <a:uFillTx/>
                    <a:latin typeface="Arial"/>
                    <a:ea typeface="PMingLiU"/>
                    <a:cs typeface="Times New Roman" panose="02020603050405020304" pitchFamily="18" charset="0"/>
                    <a:sym typeface="Arial"/>
                  </a:rPr>
                  <a:t> có thể nhận là gì?</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357188"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srgbClr val="000000"/>
                    </a:solidFill>
                    <a:effectLst/>
                    <a:uLnTx/>
                    <a:uFillTx/>
                    <a:latin typeface="Arial"/>
                    <a:ea typeface="PMingLiU"/>
                    <a:cs typeface="Times New Roman" panose="02020603050405020304" pitchFamily="18" charset="0"/>
                    <a:sym typeface="Arial"/>
                  </a:rPr>
                  <a:t>c) Hãy đưa ra một giá trị xấp xỉ cho khoảng biến thiên của mẫu số liệu gốc.</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18" name="Rectangle 17"/>
              <p:cNvSpPr>
                <a:spLocks noRot="1" noChangeAspect="1" noMove="1" noResize="1" noEditPoints="1" noAdjustHandles="1" noChangeArrowheads="1" noChangeShapeType="1" noTextEdit="1"/>
              </p:cNvSpPr>
              <p:nvPr/>
            </p:nvSpPr>
            <p:spPr>
              <a:xfrm>
                <a:off x="392925" y="279055"/>
                <a:ext cx="8353509" cy="2192331"/>
              </a:xfrm>
              <a:prstGeom prst="rect">
                <a:avLst/>
              </a:prstGeom>
              <a:blipFill>
                <a:blip r:embed="rId3"/>
                <a:stretch>
                  <a:fillRect l="-292" r="-438" b="-3064"/>
                </a:stretch>
              </a:blipFill>
            </p:spPr>
            <p:txBody>
              <a:bodyPr/>
              <a:lstStyle/>
              <a:p>
                <a:r>
                  <a:rPr lang="en-US">
                    <a:noFill/>
                  </a:rPr>
                  <a:t> </a:t>
                </a:r>
              </a:p>
            </p:txBody>
          </p:sp>
        </mc:Fallback>
      </mc:AlternateContent>
      <p:sp>
        <p:nvSpPr>
          <p:cNvPr id="20" name="Rectangle 19"/>
          <p:cNvSpPr/>
          <p:nvPr/>
        </p:nvSpPr>
        <p:spPr>
          <a:xfrm>
            <a:off x="4232832" y="2611555"/>
            <a:ext cx="67037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6EAFF">
                  <a:lumMod val="2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28113" y="3133946"/>
                <a:ext cx="8018321" cy="1613519"/>
              </a:xfrm>
              <a:prstGeom prst="rect">
                <a:avLst/>
              </a:prstGeom>
            </p:spPr>
            <p:txBody>
              <a:bodyPr wrap="square">
                <a:spAutoFit/>
              </a:bodyPr>
              <a:lstStyle/>
              <a:p>
                <a:pPr algn="just">
                  <a:lnSpc>
                    <a:spcPct val="150000"/>
                  </a:lnSpc>
                </a:pPr>
                <a:r>
                  <a:rPr lang="en-US" sz="1700">
                    <a:latin typeface="+mj-lt"/>
                    <a:ea typeface="PMingLiU"/>
                    <a:cs typeface="Times New Roman" panose="02020603050405020304" pitchFamily="18" charset="0"/>
                  </a:rPr>
                  <a:t>c) Giả sử dãy </a:t>
                </a:r>
                <a14:m>
                  <m:oMath xmlns:m="http://schemas.openxmlformats.org/officeDocument/2006/math">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1</m:t>
                        </m:r>
                      </m:sub>
                    </m:sSub>
                    <m:r>
                      <a:rPr lang="en-US" sz="1700" i="1">
                        <a:effectLst/>
                        <a:latin typeface="Cambria Math" panose="02040503050406030204" pitchFamily="18" charset="0"/>
                        <a:ea typeface="PMingLiU"/>
                        <a:cs typeface="Times New Roman" panose="02020603050405020304" pitchFamily="18" charset="0"/>
                      </a:rPr>
                      <m:t>,…,</m:t>
                    </m:r>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𝑛</m:t>
                        </m:r>
                      </m:sub>
                    </m:sSub>
                  </m:oMath>
                </a14:m>
                <a:r>
                  <a:rPr lang="en-US" sz="1700">
                    <a:effectLst/>
                    <a:latin typeface="+mj-lt"/>
                    <a:ea typeface="PMingLiU"/>
                    <a:cs typeface="Times New Roman" panose="02020603050405020304" pitchFamily="18" charset="0"/>
                  </a:rPr>
                  <a:t> đã đượcsaắp xếp theo thứ tự không giảm. </a:t>
                </a:r>
              </a:p>
              <a:p>
                <a:pPr algn="just">
                  <a:lnSpc>
                    <a:spcPct val="150000"/>
                  </a:lnSpc>
                </a:pPr>
                <a:r>
                  <a:rPr lang="en-US" sz="1700">
                    <a:effectLst/>
                    <a:latin typeface="+mj-lt"/>
                    <a:ea typeface="PMingLiU"/>
                    <a:cs typeface="Times New Roman" panose="02020603050405020304" pitchFamily="18" charset="0"/>
                  </a:rPr>
                  <a:t>Khi đó giá trị chính xác của khoảng biến thiên là </a:t>
                </a:r>
                <a14:m>
                  <m:oMath xmlns:m="http://schemas.openxmlformats.org/officeDocument/2006/math">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𝑛</m:t>
                        </m:r>
                      </m:sub>
                    </m:sSub>
                    <m:r>
                      <a:rPr lang="en-US" sz="1700" i="1">
                        <a:effectLst/>
                        <a:latin typeface="Cambria Math" panose="02040503050406030204" pitchFamily="18" charset="0"/>
                        <a:ea typeface="PMingLiU"/>
                        <a:cs typeface="Times New Roman" panose="02020603050405020304" pitchFamily="18" charset="0"/>
                      </a:rPr>
                      <m:t>−</m:t>
                    </m:r>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1</m:t>
                        </m:r>
                      </m:sub>
                    </m:sSub>
                  </m:oMath>
                </a14:m>
                <a:r>
                  <a:rPr lang="en-US" sz="1700">
                    <a:effectLst/>
                    <a:latin typeface="+mj-lt"/>
                    <a:ea typeface="PMingLiU"/>
                    <a:cs typeface="Times New Roman" panose="02020603050405020304" pitchFamily="18" charset="0"/>
                  </a:rPr>
                  <a:t>. </a:t>
                </a:r>
              </a:p>
              <a:p>
                <a:pPr algn="just">
                  <a:lnSpc>
                    <a:spcPct val="150000"/>
                  </a:lnSpc>
                </a:pPr>
                <a:r>
                  <a:rPr lang="en-US" sz="1700">
                    <a:effectLst/>
                    <a:latin typeface="+mj-lt"/>
                    <a:ea typeface="PMingLiU"/>
                    <a:cs typeface="Times New Roman" panose="02020603050405020304" pitchFamily="18" charset="0"/>
                  </a:rPr>
                  <a:t>Do </a:t>
                </a:r>
                <a14:m>
                  <m:oMath xmlns:m="http://schemas.openxmlformats.org/officeDocument/2006/math">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𝑛</m:t>
                        </m:r>
                      </m:sub>
                    </m:sSub>
                    <m:r>
                      <a:rPr lang="en-US" sz="1700" i="1">
                        <a:effectLst/>
                        <a:latin typeface="Cambria Math" panose="02040503050406030204" pitchFamily="18" charset="0"/>
                        <a:ea typeface="PMingLiU"/>
                        <a:cs typeface="Times New Roman" panose="02020603050405020304" pitchFamily="18" charset="0"/>
                      </a:rPr>
                      <m:t>&lt;</m:t>
                    </m:r>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𝑎</m:t>
                        </m:r>
                      </m:e>
                      <m:sub>
                        <m:r>
                          <a:rPr lang="en-US" sz="1700" i="1">
                            <a:effectLst/>
                            <a:latin typeface="Cambria Math" panose="02040503050406030204" pitchFamily="18" charset="0"/>
                            <a:ea typeface="PMingLiU"/>
                            <a:cs typeface="Times New Roman" panose="02020603050405020304" pitchFamily="18" charset="0"/>
                          </a:rPr>
                          <m:t>𝑘</m:t>
                        </m:r>
                        <m:r>
                          <a:rPr lang="en-US" sz="1700" i="1">
                            <a:effectLst/>
                            <a:latin typeface="Cambria Math" panose="02040503050406030204" pitchFamily="18" charset="0"/>
                            <a:ea typeface="PMingLiU"/>
                            <a:cs typeface="Times New Roman" panose="02020603050405020304" pitchFamily="18" charset="0"/>
                          </a:rPr>
                          <m:t>+1</m:t>
                        </m:r>
                      </m:sub>
                    </m:sSub>
                  </m:oMath>
                </a14:m>
                <a:r>
                  <a:rPr lang="en-US" sz="1700">
                    <a:effectLst/>
                    <a:latin typeface="+mj-lt"/>
                    <a:ea typeface="PMingLiU"/>
                    <a:cs typeface="Times New Roman" panose="02020603050405020304" pitchFamily="18" charset="0"/>
                  </a:rPr>
                  <a:t> và </a:t>
                </a:r>
                <a14:m>
                  <m:oMath xmlns:m="http://schemas.openxmlformats.org/officeDocument/2006/math">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1</m:t>
                        </m:r>
                      </m:sub>
                    </m:sSub>
                    <m:r>
                      <a:rPr lang="en-US" sz="1700" i="1">
                        <a:effectLst/>
                        <a:latin typeface="Cambria Math" panose="02040503050406030204" pitchFamily="18" charset="0"/>
                        <a:ea typeface="PMingLiU"/>
                        <a:cs typeface="Times New Roman" panose="02020603050405020304" pitchFamily="18" charset="0"/>
                      </a:rPr>
                      <m:t>&gt;</m:t>
                    </m:r>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𝑎</m:t>
                        </m:r>
                      </m:e>
                      <m:sub>
                        <m:r>
                          <a:rPr lang="en-US" sz="1700" i="1">
                            <a:effectLst/>
                            <a:latin typeface="Cambria Math" panose="02040503050406030204" pitchFamily="18" charset="0"/>
                            <a:ea typeface="PMingLiU"/>
                            <a:cs typeface="Times New Roman" panose="02020603050405020304" pitchFamily="18" charset="0"/>
                          </a:rPr>
                          <m:t>1</m:t>
                        </m:r>
                      </m:sub>
                    </m:sSub>
                  </m:oMath>
                </a14:m>
                <a:r>
                  <a:rPr lang="en-US" sz="1700">
                    <a:effectLst/>
                    <a:latin typeface="+mj-lt"/>
                    <a:ea typeface="PMingLiU"/>
                    <a:cs typeface="Times New Roman" panose="02020603050405020304" pitchFamily="18" charset="0"/>
                  </a:rPr>
                  <a:t> nên </a:t>
                </a:r>
                <a14:m>
                  <m:oMath xmlns:m="http://schemas.openxmlformats.org/officeDocument/2006/math">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𝑛</m:t>
                        </m:r>
                      </m:sub>
                    </m:sSub>
                    <m:r>
                      <a:rPr lang="en-US" sz="1700" i="1">
                        <a:effectLst/>
                        <a:latin typeface="Cambria Math" panose="02040503050406030204" pitchFamily="18" charset="0"/>
                        <a:ea typeface="PMingLiU"/>
                        <a:cs typeface="Times New Roman" panose="02020603050405020304" pitchFamily="18" charset="0"/>
                      </a:rPr>
                      <m:t>−</m:t>
                    </m:r>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𝑥</m:t>
                        </m:r>
                      </m:e>
                      <m:sub>
                        <m:r>
                          <a:rPr lang="en-US" sz="1700" i="1">
                            <a:effectLst/>
                            <a:latin typeface="Cambria Math" panose="02040503050406030204" pitchFamily="18" charset="0"/>
                            <a:ea typeface="PMingLiU"/>
                            <a:cs typeface="Times New Roman" panose="02020603050405020304" pitchFamily="18" charset="0"/>
                          </a:rPr>
                          <m:t>1</m:t>
                        </m:r>
                      </m:sub>
                    </m:sSub>
                    <m:r>
                      <a:rPr lang="en-US" sz="1700" i="1">
                        <a:effectLst/>
                        <a:latin typeface="Cambria Math" panose="02040503050406030204" pitchFamily="18" charset="0"/>
                        <a:ea typeface="PMingLiU"/>
                        <a:cs typeface="Times New Roman" panose="02020603050405020304" pitchFamily="18" charset="0"/>
                      </a:rPr>
                      <m:t>&lt;</m:t>
                    </m:r>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𝑎</m:t>
                        </m:r>
                      </m:e>
                      <m:sub>
                        <m:r>
                          <a:rPr lang="en-US" sz="1700" i="1">
                            <a:effectLst/>
                            <a:latin typeface="Cambria Math" panose="02040503050406030204" pitchFamily="18" charset="0"/>
                            <a:ea typeface="PMingLiU"/>
                            <a:cs typeface="Times New Roman" panose="02020603050405020304" pitchFamily="18" charset="0"/>
                          </a:rPr>
                          <m:t>𝑘</m:t>
                        </m:r>
                        <m:r>
                          <a:rPr lang="en-US" sz="1700" i="1">
                            <a:effectLst/>
                            <a:latin typeface="Cambria Math" panose="02040503050406030204" pitchFamily="18" charset="0"/>
                            <a:ea typeface="PMingLiU"/>
                            <a:cs typeface="Times New Roman" panose="02020603050405020304" pitchFamily="18" charset="0"/>
                          </a:rPr>
                          <m:t>+1</m:t>
                        </m:r>
                      </m:sub>
                    </m:sSub>
                    <m:r>
                      <a:rPr lang="en-US" sz="1700" i="1">
                        <a:effectLst/>
                        <a:latin typeface="Cambria Math" panose="02040503050406030204" pitchFamily="18" charset="0"/>
                        <a:ea typeface="PMingLiU"/>
                        <a:cs typeface="Times New Roman" panose="02020603050405020304" pitchFamily="18" charset="0"/>
                      </a:rPr>
                      <m:t>−</m:t>
                    </m:r>
                    <m:sSub>
                      <m:sSubPr>
                        <m:ctrlPr>
                          <a:rPr lang="en-US" sz="1700" i="1">
                            <a:effectLst/>
                            <a:latin typeface="Cambria Math" panose="02040503050406030204" pitchFamily="18" charset="0"/>
                            <a:ea typeface="PMingLiU"/>
                            <a:cs typeface="Times New Roman" panose="02020603050405020304" pitchFamily="18" charset="0"/>
                          </a:rPr>
                        </m:ctrlPr>
                      </m:sSubPr>
                      <m:e>
                        <m:r>
                          <a:rPr lang="en-US" sz="1700" i="1">
                            <a:effectLst/>
                            <a:latin typeface="Cambria Math" panose="02040503050406030204" pitchFamily="18" charset="0"/>
                            <a:ea typeface="PMingLiU"/>
                            <a:cs typeface="Times New Roman" panose="02020603050405020304" pitchFamily="18" charset="0"/>
                          </a:rPr>
                          <m:t>𝑎</m:t>
                        </m:r>
                      </m:e>
                      <m:sub>
                        <m:r>
                          <a:rPr lang="en-US" sz="1700" i="1">
                            <a:effectLst/>
                            <a:latin typeface="Cambria Math" panose="02040503050406030204" pitchFamily="18" charset="0"/>
                            <a:ea typeface="PMingLiU"/>
                            <a:cs typeface="Times New Roman" panose="02020603050405020304" pitchFamily="18" charset="0"/>
                          </a:rPr>
                          <m:t>1</m:t>
                        </m:r>
                      </m:sub>
                    </m:sSub>
                  </m:oMath>
                </a14:m>
                <a:r>
                  <a:rPr lang="en-US" sz="1700">
                    <a:effectLst/>
                    <a:latin typeface="+mj-lt"/>
                    <a:ea typeface="PMingLiU"/>
                    <a:cs typeface="Times New Roman" panose="02020603050405020304" pitchFamily="18" charset="0"/>
                  </a:rPr>
                  <a:t> nói các khác đi khoảng biến thiên của mẫu số liệu ghép nhóm lớn hơn khoảng biến thiên của mẫu số liệu gốc.</a:t>
                </a:r>
                <a:endParaRPr lang="en-US" sz="1700">
                  <a:effectLst/>
                  <a:latin typeface="+mj-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28113" y="3133946"/>
                <a:ext cx="8018321" cy="1613519"/>
              </a:xfrm>
              <a:prstGeom prst="rect">
                <a:avLst/>
              </a:prstGeom>
              <a:blipFill>
                <a:blip r:embed="rId4"/>
                <a:stretch>
                  <a:fillRect l="-456" r="-456" b="-4151"/>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96265" y="4198982"/>
            <a:ext cx="275134" cy="833045"/>
          </a:xfrm>
          <a:prstGeom prst="rect">
            <a:avLst/>
          </a:prstGeom>
        </p:spPr>
      </p:pic>
      <p:sp>
        <p:nvSpPr>
          <p:cNvPr id="8" name="Google Shape;1655;p43"/>
          <p:cNvSpPr/>
          <p:nvPr/>
        </p:nvSpPr>
        <p:spPr>
          <a:xfrm>
            <a:off x="8229602" y="88614"/>
            <a:ext cx="787179" cy="277147"/>
          </a:xfrm>
          <a:prstGeom prst="chevron">
            <a:avLst>
              <a:gd name="adj" fmla="val 28620"/>
            </a:avLst>
          </a:prstGeom>
          <a:solidFill>
            <a:schemeClr val="accent3"/>
          </a:solidFill>
          <a:ln>
            <a:noFill/>
          </a:ln>
          <a:effectLst>
            <a:outerShdw dist="38100" dir="318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86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809"/>
        <p:cNvGrpSpPr/>
        <p:nvPr/>
      </p:nvGrpSpPr>
      <p:grpSpPr>
        <a:xfrm>
          <a:off x="0" y="0"/>
          <a:ext cx="0" cy="0"/>
          <a:chOff x="0" y="0"/>
          <a:chExt cx="0" cy="0"/>
        </a:xfrm>
      </p:grpSpPr>
      <p:grpSp>
        <p:nvGrpSpPr>
          <p:cNvPr id="13" name="Google Shape;2166;p61"/>
          <p:cNvGrpSpPr/>
          <p:nvPr/>
        </p:nvGrpSpPr>
        <p:grpSpPr>
          <a:xfrm>
            <a:off x="229925" y="237098"/>
            <a:ext cx="8770023" cy="4692712"/>
            <a:chOff x="4534903" y="1830925"/>
            <a:chExt cx="3354010" cy="2379900"/>
          </a:xfrm>
        </p:grpSpPr>
        <p:sp>
          <p:nvSpPr>
            <p:cNvPr id="14" name="Google Shape;2167;p61"/>
            <p:cNvSpPr/>
            <p:nvPr/>
          </p:nvSpPr>
          <p:spPr>
            <a:xfrm>
              <a:off x="4623675" y="1878150"/>
              <a:ext cx="3144300" cy="2264400"/>
            </a:xfrm>
            <a:prstGeom prst="rect">
              <a:avLst/>
            </a:prstGeom>
            <a:solidFill>
              <a:schemeClr val="lt2"/>
            </a:solidFill>
            <a:ln>
              <a:noFill/>
            </a:ln>
            <a:effectLst>
              <a:outerShdw blurRad="57150" dist="38100" dir="3360000" algn="bl" rotWithShape="0">
                <a:schemeClr val="dk2">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68;p61"/>
            <p:cNvSpPr/>
            <p:nvPr/>
          </p:nvSpPr>
          <p:spPr>
            <a:xfrm rot="-151581">
              <a:off x="4622672" y="1899132"/>
              <a:ext cx="3144356" cy="2243485"/>
            </a:xfrm>
            <a:prstGeom prst="rect">
              <a:avLst/>
            </a:prstGeom>
            <a:solidFill>
              <a:schemeClr val="lt2"/>
            </a:solidFill>
            <a:ln>
              <a:noFill/>
            </a:ln>
            <a:effectLst>
              <a:outerShdw blurRad="57150" dist="38100" dir="3360000" algn="bl" rotWithShape="0">
                <a:schemeClr val="dk2">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69;p61"/>
            <p:cNvSpPr/>
            <p:nvPr/>
          </p:nvSpPr>
          <p:spPr>
            <a:xfrm>
              <a:off x="4534903" y="3453876"/>
              <a:ext cx="214795" cy="602475"/>
            </a:xfrm>
            <a:custGeom>
              <a:avLst/>
              <a:gdLst/>
              <a:ahLst/>
              <a:cxnLst/>
              <a:rect l="l" t="t" r="r" b="b"/>
              <a:pathLst>
                <a:path w="10681" h="29959" extrusionOk="0">
                  <a:moveTo>
                    <a:pt x="0" y="29959"/>
                  </a:moveTo>
                  <a:lnTo>
                    <a:pt x="2084" y="28570"/>
                  </a:lnTo>
                  <a:lnTo>
                    <a:pt x="3039" y="29525"/>
                  </a:lnTo>
                  <a:lnTo>
                    <a:pt x="4515" y="28135"/>
                  </a:lnTo>
                  <a:lnTo>
                    <a:pt x="6339" y="29612"/>
                  </a:lnTo>
                  <a:lnTo>
                    <a:pt x="7033" y="28743"/>
                  </a:lnTo>
                  <a:lnTo>
                    <a:pt x="8336" y="29872"/>
                  </a:lnTo>
                  <a:lnTo>
                    <a:pt x="9812" y="28135"/>
                  </a:lnTo>
                  <a:lnTo>
                    <a:pt x="10681" y="29264"/>
                  </a:lnTo>
                  <a:lnTo>
                    <a:pt x="10507" y="434"/>
                  </a:lnTo>
                  <a:lnTo>
                    <a:pt x="8944" y="1563"/>
                  </a:lnTo>
                  <a:lnTo>
                    <a:pt x="7468" y="174"/>
                  </a:lnTo>
                  <a:lnTo>
                    <a:pt x="6512" y="1650"/>
                  </a:lnTo>
                  <a:lnTo>
                    <a:pt x="5297" y="0"/>
                  </a:lnTo>
                  <a:lnTo>
                    <a:pt x="3907" y="2084"/>
                  </a:lnTo>
                  <a:lnTo>
                    <a:pt x="2257" y="87"/>
                  </a:lnTo>
                  <a:lnTo>
                    <a:pt x="1997" y="1302"/>
                  </a:lnTo>
                  <a:lnTo>
                    <a:pt x="173" y="347"/>
                  </a:lnTo>
                  <a:close/>
                </a:path>
              </a:pathLst>
            </a:custGeom>
            <a:solidFill>
              <a:srgbClr val="F7DAD9">
                <a:alpha val="54210"/>
              </a:srgbClr>
            </a:solidFill>
            <a:ln>
              <a:noFill/>
            </a:ln>
          </p:spPr>
        </p:sp>
        <p:sp>
          <p:nvSpPr>
            <p:cNvPr id="17" name="Google Shape;2170;p61"/>
            <p:cNvSpPr/>
            <p:nvPr/>
          </p:nvSpPr>
          <p:spPr>
            <a:xfrm rot="-203970">
              <a:off x="7656440" y="2218915"/>
              <a:ext cx="214799" cy="602487"/>
            </a:xfrm>
            <a:custGeom>
              <a:avLst/>
              <a:gdLst/>
              <a:ahLst/>
              <a:cxnLst/>
              <a:rect l="l" t="t" r="r" b="b"/>
              <a:pathLst>
                <a:path w="10681" h="29959" extrusionOk="0">
                  <a:moveTo>
                    <a:pt x="0" y="29959"/>
                  </a:moveTo>
                  <a:lnTo>
                    <a:pt x="2084" y="28570"/>
                  </a:lnTo>
                  <a:lnTo>
                    <a:pt x="3039" y="29525"/>
                  </a:lnTo>
                  <a:lnTo>
                    <a:pt x="4515" y="28135"/>
                  </a:lnTo>
                  <a:lnTo>
                    <a:pt x="6339" y="29612"/>
                  </a:lnTo>
                  <a:lnTo>
                    <a:pt x="7033" y="28743"/>
                  </a:lnTo>
                  <a:lnTo>
                    <a:pt x="8336" y="29872"/>
                  </a:lnTo>
                  <a:lnTo>
                    <a:pt x="9812" y="28135"/>
                  </a:lnTo>
                  <a:lnTo>
                    <a:pt x="10681" y="29264"/>
                  </a:lnTo>
                  <a:lnTo>
                    <a:pt x="10507" y="434"/>
                  </a:lnTo>
                  <a:lnTo>
                    <a:pt x="8944" y="1563"/>
                  </a:lnTo>
                  <a:lnTo>
                    <a:pt x="7468" y="174"/>
                  </a:lnTo>
                  <a:lnTo>
                    <a:pt x="6512" y="1650"/>
                  </a:lnTo>
                  <a:lnTo>
                    <a:pt x="5297" y="0"/>
                  </a:lnTo>
                  <a:lnTo>
                    <a:pt x="3907" y="2084"/>
                  </a:lnTo>
                  <a:lnTo>
                    <a:pt x="2257" y="87"/>
                  </a:lnTo>
                  <a:lnTo>
                    <a:pt x="1997" y="1302"/>
                  </a:lnTo>
                  <a:lnTo>
                    <a:pt x="173" y="347"/>
                  </a:lnTo>
                  <a:close/>
                </a:path>
              </a:pathLst>
            </a:custGeom>
            <a:solidFill>
              <a:srgbClr val="F7DAD9">
                <a:alpha val="54210"/>
              </a:srgbClr>
            </a:solidFill>
            <a:ln>
              <a:noFill/>
            </a:ln>
          </p:spPr>
        </p:sp>
      </p:grpSp>
      <p:sp>
        <p:nvSpPr>
          <p:cNvPr id="10" name="Rectangle 9"/>
          <p:cNvSpPr/>
          <p:nvPr/>
        </p:nvSpPr>
        <p:spPr>
          <a:xfrm>
            <a:off x="890654" y="538367"/>
            <a:ext cx="1891487" cy="600164"/>
          </a:xfrm>
          <a:prstGeom prst="rect">
            <a:avLst/>
          </a:prstGeom>
        </p:spPr>
        <p:txBody>
          <a:bodyPr wrap="square">
            <a:spAutoFit/>
          </a:bodyPr>
          <a:lstStyle/>
          <a:p>
            <a:pPr>
              <a:tabLst>
                <a:tab pos="361950" algn="l"/>
              </a:tabLst>
            </a:pPr>
            <a:r>
              <a:rPr lang="vi-VN" sz="3300" b="1">
                <a:solidFill>
                  <a:srgbClr val="C00000"/>
                </a:solidFill>
                <a:latin typeface="+mn-lt"/>
                <a:ea typeface="Times New Roman" panose="02020603050405020304" pitchFamily="18" charset="0"/>
                <a:cs typeface="Times New Roman" panose="02020603050405020304" pitchFamily="18" charset="0"/>
              </a:rPr>
              <a:t>Ghi nhớ</a:t>
            </a:r>
            <a:endParaRPr lang="en-US" sz="3300" b="1">
              <a:solidFill>
                <a:srgbClr val="C00000"/>
              </a:solidFill>
              <a:latin typeface="+mn-lt"/>
              <a:ea typeface="Times New Roman" panose="02020603050405020304" pitchFamily="18" charset="0"/>
              <a:cs typeface="Times New Roman" panose="02020603050405020304" pitchFamily="18" charset="0"/>
            </a:endParaRPr>
          </a:p>
        </p:txBody>
      </p:sp>
      <p:sp>
        <p:nvSpPr>
          <p:cNvPr id="3" name="Rectangle 2"/>
          <p:cNvSpPr/>
          <p:nvPr/>
        </p:nvSpPr>
        <p:spPr>
          <a:xfrm>
            <a:off x="914507" y="1392067"/>
            <a:ext cx="3542306" cy="384721"/>
          </a:xfrm>
          <a:prstGeom prst="rect">
            <a:avLst/>
          </a:prstGeom>
        </p:spPr>
        <p:txBody>
          <a:bodyPr wrap="square">
            <a:spAutoFit/>
          </a:bodyPr>
          <a:lstStyle/>
          <a:p>
            <a:pPr lvl="0" algn="just">
              <a:spcBef>
                <a:spcPts val="600"/>
              </a:spcBef>
              <a:spcAft>
                <a:spcPts val="600"/>
              </a:spcAft>
              <a:tabLst>
                <a:tab pos="361950" algn="l"/>
              </a:tabLst>
            </a:pPr>
            <a:r>
              <a:rPr lang="vi-VN" sz="1900">
                <a:latin typeface="Arial" panose="020B0604020202020204" pitchFamily="34" charset="0"/>
                <a:ea typeface="Times New Roman" panose="02020603050405020304" pitchFamily="18" charset="0"/>
                <a:cs typeface="Times New Roman" panose="02020603050405020304" pitchFamily="18" charset="0"/>
              </a:rPr>
              <a:t>Cho mẫu số liệu ghép nhóm</a:t>
            </a:r>
            <a:r>
              <a:rPr lang="en-US" sz="1900">
                <a:latin typeface="Arial" panose="020B0604020202020204" pitchFamily="34" charset="0"/>
                <a:ea typeface="Times New Roman" panose="02020603050405020304" pitchFamily="18" charset="0"/>
                <a:cs typeface="Times New Roman" panose="02020603050405020304" pitchFamily="18" charset="0"/>
              </a:rPr>
              <a:t>:</a:t>
            </a:r>
            <a:endParaRPr lang="vi-VN" sz="1900">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Rectangle 17"/>
          <p:cNvSpPr/>
          <p:nvPr/>
        </p:nvSpPr>
        <p:spPr>
          <a:xfrm>
            <a:off x="2183811" y="2997856"/>
            <a:ext cx="4572000" cy="353943"/>
          </a:xfrm>
          <a:prstGeom prst="rect">
            <a:avLst/>
          </a:prstGeom>
        </p:spPr>
        <p:txBody>
          <a:bodyPr>
            <a:spAutoFit/>
          </a:bodyPr>
          <a:lstStyle/>
          <a:p>
            <a:pPr lvl="0" algn="ctr">
              <a:spcBef>
                <a:spcPts val="600"/>
              </a:spcBef>
              <a:spcAft>
                <a:spcPts val="600"/>
              </a:spcAft>
              <a:tabLst>
                <a:tab pos="361950" algn="l"/>
              </a:tabLst>
            </a:pPr>
            <a:r>
              <a:rPr lang="vi-VN" sz="1700" i="1">
                <a:latin typeface="Arial" panose="020B0604020202020204" pitchFamily="34" charset="0"/>
                <a:ea typeface="Times New Roman" panose="02020603050405020304" pitchFamily="18" charset="0"/>
                <a:cs typeface="Times New Roman" panose="02020603050405020304" pitchFamily="18" charset="0"/>
              </a:rPr>
              <a:t>Bảng</a:t>
            </a:r>
            <a:r>
              <a:rPr lang="en-US" sz="1700" i="1">
                <a:latin typeface="Arial" panose="020B0604020202020204" pitchFamily="34" charset="0"/>
                <a:ea typeface="Times New Roman" panose="02020603050405020304" pitchFamily="18" charset="0"/>
                <a:cs typeface="Times New Roman" panose="02020603050405020304" pitchFamily="18" charset="0"/>
              </a:rPr>
              <a:t> 3.1 M</a:t>
            </a:r>
            <a:r>
              <a:rPr lang="vi-VN" sz="1700" i="1">
                <a:latin typeface="Arial" panose="020B0604020202020204" pitchFamily="34" charset="0"/>
                <a:ea typeface="Times New Roman" panose="02020603050405020304" pitchFamily="18" charset="0"/>
                <a:cs typeface="Times New Roman" panose="02020603050405020304" pitchFamily="18" charset="0"/>
              </a:rPr>
              <a:t>ẫu số liệu ghép nhóm</a:t>
            </a:r>
          </a:p>
        </p:txBody>
      </p:sp>
      <mc:AlternateContent xmlns:mc="http://schemas.openxmlformats.org/markup-compatibility/2006" xmlns:a14="http://schemas.microsoft.com/office/drawing/2010/main">
        <mc:Choice Requires="a14">
          <p:sp>
            <p:nvSpPr>
              <p:cNvPr id="5" name="Rectangle 4"/>
              <p:cNvSpPr/>
              <p:nvPr/>
            </p:nvSpPr>
            <p:spPr>
              <a:xfrm>
                <a:off x="914507" y="3394654"/>
                <a:ext cx="7646274" cy="1069203"/>
              </a:xfrm>
              <a:prstGeom prst="rect">
                <a:avLst/>
              </a:prstGeom>
            </p:spPr>
            <p:txBody>
              <a:bodyPr wrap="square">
                <a:spAutoFit/>
              </a:bodyPr>
              <a:lstStyle/>
              <a:p>
                <a:pPr algn="just">
                  <a:lnSpc>
                    <a:spcPct val="150000"/>
                  </a:lnSpc>
                  <a:spcBef>
                    <a:spcPts val="600"/>
                  </a:spcBef>
                  <a:spcAft>
                    <a:spcPts val="600"/>
                  </a:spcAft>
                </a:pPr>
                <a:r>
                  <a:rPr lang="en-US" sz="1900">
                    <a:latin typeface="+mj-lt"/>
                    <a:ea typeface="Times New Roman" panose="02020603050405020304" pitchFamily="18" charset="0"/>
                    <a:cs typeface="Times New Roman" panose="02020603050405020304" pitchFamily="18" charset="0"/>
                  </a:rPr>
                  <a:t>trong đó các tần số </a:t>
                </a:r>
                <a14:m>
                  <m:oMath xmlns:m="http://schemas.openxmlformats.org/officeDocument/2006/math">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&gt;0,</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&gt;0</m:t>
                    </m:r>
                  </m:oMath>
                </a14:m>
                <a:r>
                  <a:rPr lang="en-US" sz="1900">
                    <a:effectLst/>
                    <a:latin typeface="+mj-lt"/>
                    <a:ea typeface="Times New Roman" panose="02020603050405020304" pitchFamily="18" charset="0"/>
                    <a:cs typeface="Times New Roman" panose="02020603050405020304" pitchFamily="18" charset="0"/>
                  </a:rPr>
                  <a:t> và </a:t>
                </a: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oMath>
                </a14:m>
                <a:r>
                  <a:rPr lang="en-US" sz="1900">
                    <a:effectLst/>
                    <a:latin typeface="+mj-lt"/>
                    <a:ea typeface="Times New Roman" panose="02020603050405020304" pitchFamily="18" charset="0"/>
                    <a:cs typeface="Times New Roman" panose="02020603050405020304" pitchFamily="18" charset="0"/>
                  </a:rPr>
                  <a:t> là cỡ mẫu.</a:t>
                </a:r>
                <a:endParaRPr lang="en-US" sz="1900">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900">
                    <a:effectLst/>
                    <a:latin typeface="+mj-lt"/>
                    <a:ea typeface="Times New Roman" panose="02020603050405020304" pitchFamily="18" charset="0"/>
                    <a:cs typeface="Times New Roman" panose="02020603050405020304" pitchFamily="18" charset="0"/>
                  </a:rPr>
                  <a:t>Khoảng biến thiên của mẫu số liệu ghép nhóm trên là </a:t>
                </a: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900">
                    <a:effectLst/>
                    <a:latin typeface="+mj-lt"/>
                    <a:ea typeface="Times New Roman" panose="02020603050405020304" pitchFamily="18" charset="0"/>
                    <a:cs typeface="Times New Roman" panose="02020603050405020304" pitchFamily="18" charset="0"/>
                  </a:rPr>
                  <a:t>.</a:t>
                </a:r>
                <a:endParaRPr lang="en-US" sz="1900">
                  <a:latin typeface="+mj-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14507" y="3394654"/>
                <a:ext cx="7646274" cy="1069203"/>
              </a:xfrm>
              <a:prstGeom prst="rect">
                <a:avLst/>
              </a:prstGeom>
              <a:blipFill>
                <a:blip r:embed="rId3"/>
                <a:stretch>
                  <a:fillRect l="-718" b="-9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73931258"/>
                  </p:ext>
                </p:extLst>
              </p:nvPr>
            </p:nvGraphicFramePr>
            <p:xfrm>
              <a:off x="1632004" y="1946845"/>
              <a:ext cx="5899868" cy="854088"/>
            </p:xfrm>
            <a:graphic>
              <a:graphicData uri="http://schemas.openxmlformats.org/drawingml/2006/table">
                <a:tbl>
                  <a:tblPr firstRow="1" firstCol="1" bandRow="1"/>
                  <a:tblGrid>
                    <a:gridCol w="1116326">
                      <a:extLst>
                        <a:ext uri="{9D8B030D-6E8A-4147-A177-3AD203B41FA5}">
                          <a16:colId xmlns:a16="http://schemas.microsoft.com/office/drawing/2014/main" val="3453846084"/>
                        </a:ext>
                      </a:extLst>
                    </a:gridCol>
                    <a:gridCol w="1046428">
                      <a:extLst>
                        <a:ext uri="{9D8B030D-6E8A-4147-A177-3AD203B41FA5}">
                          <a16:colId xmlns:a16="http://schemas.microsoft.com/office/drawing/2014/main" val="487145733"/>
                        </a:ext>
                      </a:extLst>
                    </a:gridCol>
                    <a:gridCol w="691764">
                      <a:extLst>
                        <a:ext uri="{9D8B030D-6E8A-4147-A177-3AD203B41FA5}">
                          <a16:colId xmlns:a16="http://schemas.microsoft.com/office/drawing/2014/main" val="2460176424"/>
                        </a:ext>
                      </a:extLst>
                    </a:gridCol>
                    <a:gridCol w="1144988">
                      <a:extLst>
                        <a:ext uri="{9D8B030D-6E8A-4147-A177-3AD203B41FA5}">
                          <a16:colId xmlns:a16="http://schemas.microsoft.com/office/drawing/2014/main" val="3486882371"/>
                        </a:ext>
                      </a:extLst>
                    </a:gridCol>
                    <a:gridCol w="699715">
                      <a:extLst>
                        <a:ext uri="{9D8B030D-6E8A-4147-A177-3AD203B41FA5}">
                          <a16:colId xmlns:a16="http://schemas.microsoft.com/office/drawing/2014/main" val="3027508916"/>
                        </a:ext>
                      </a:extLst>
                    </a:gridCol>
                    <a:gridCol w="1200647">
                      <a:extLst>
                        <a:ext uri="{9D8B030D-6E8A-4147-A177-3AD203B41FA5}">
                          <a16:colId xmlns:a16="http://schemas.microsoft.com/office/drawing/2014/main" val="2828478080"/>
                        </a:ext>
                      </a:extLst>
                    </a:gridCol>
                  </a:tblGrid>
                  <a:tr h="427044">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Nhóm</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7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7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US" sz="17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200418"/>
                      </a:ext>
                    </a:extLst>
                  </a:tr>
                  <a:tr h="427044">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Tần số</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17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17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17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7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sub>
                                </m:sSub>
                              </m:oMath>
                            </m:oMathPara>
                          </a14:m>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35834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73931258"/>
                  </p:ext>
                </p:extLst>
              </p:nvPr>
            </p:nvGraphicFramePr>
            <p:xfrm>
              <a:off x="1632004" y="1946845"/>
              <a:ext cx="5899868" cy="854088"/>
            </p:xfrm>
            <a:graphic>
              <a:graphicData uri="http://schemas.openxmlformats.org/drawingml/2006/table">
                <a:tbl>
                  <a:tblPr firstRow="1" firstCol="1" bandRow="1"/>
                  <a:tblGrid>
                    <a:gridCol w="1116326">
                      <a:extLst>
                        <a:ext uri="{9D8B030D-6E8A-4147-A177-3AD203B41FA5}">
                          <a16:colId xmlns:a16="http://schemas.microsoft.com/office/drawing/2014/main" val="3453846084"/>
                        </a:ext>
                      </a:extLst>
                    </a:gridCol>
                    <a:gridCol w="1046428">
                      <a:extLst>
                        <a:ext uri="{9D8B030D-6E8A-4147-A177-3AD203B41FA5}">
                          <a16:colId xmlns:a16="http://schemas.microsoft.com/office/drawing/2014/main" val="487145733"/>
                        </a:ext>
                      </a:extLst>
                    </a:gridCol>
                    <a:gridCol w="691764">
                      <a:extLst>
                        <a:ext uri="{9D8B030D-6E8A-4147-A177-3AD203B41FA5}">
                          <a16:colId xmlns:a16="http://schemas.microsoft.com/office/drawing/2014/main" val="2460176424"/>
                        </a:ext>
                      </a:extLst>
                    </a:gridCol>
                    <a:gridCol w="1144988">
                      <a:extLst>
                        <a:ext uri="{9D8B030D-6E8A-4147-A177-3AD203B41FA5}">
                          <a16:colId xmlns:a16="http://schemas.microsoft.com/office/drawing/2014/main" val="3486882371"/>
                        </a:ext>
                      </a:extLst>
                    </a:gridCol>
                    <a:gridCol w="699715">
                      <a:extLst>
                        <a:ext uri="{9D8B030D-6E8A-4147-A177-3AD203B41FA5}">
                          <a16:colId xmlns:a16="http://schemas.microsoft.com/office/drawing/2014/main" val="3027508916"/>
                        </a:ext>
                      </a:extLst>
                    </a:gridCol>
                    <a:gridCol w="1200647">
                      <a:extLst>
                        <a:ext uri="{9D8B030D-6E8A-4147-A177-3AD203B41FA5}">
                          <a16:colId xmlns:a16="http://schemas.microsoft.com/office/drawing/2014/main" val="2828478080"/>
                        </a:ext>
                      </a:extLst>
                    </a:gridCol>
                  </a:tblGrid>
                  <a:tr h="427044">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Nhóm</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6977" t="-1408" r="-358140" b="-118310"/>
                          </a:stretch>
                        </a:blipFill>
                      </a:tcPr>
                    </a:tc>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50000" t="-1408" r="-167021" b="-118310"/>
                          </a:stretch>
                        </a:blipFill>
                      </a:tcPr>
                    </a:tc>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2386" t="-1408" r="-1015" b="-118310"/>
                          </a:stretch>
                        </a:blipFill>
                      </a:tcPr>
                    </a:tc>
                    <a:extLst>
                      <a:ext uri="{0D108BD9-81ED-4DB2-BD59-A6C34878D82A}">
                        <a16:rowId xmlns:a16="http://schemas.microsoft.com/office/drawing/2014/main" val="3850200418"/>
                      </a:ext>
                    </a:extLst>
                  </a:tr>
                  <a:tr h="427044">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Tần số</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6977" t="-102857" r="-358140" b="-20000"/>
                          </a:stretch>
                        </a:blipFill>
                      </a:tcPr>
                    </a:tc>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50000" t="-102857" r="-167021" b="-20000"/>
                          </a:stretch>
                        </a:blipFill>
                      </a:tcPr>
                    </a:tc>
                    <a:tc>
                      <a:txBody>
                        <a:bodyPr/>
                        <a:lstStyle/>
                        <a:p>
                          <a:pPr algn="ctr">
                            <a:lnSpc>
                              <a:spcPct val="150000"/>
                            </a:lnSpc>
                            <a:spcAft>
                              <a:spcPts val="0"/>
                            </a:spcAft>
                          </a:pPr>
                          <a:r>
                            <a:rPr lang="en-US" sz="1700">
                              <a:solidFill>
                                <a:srgbClr val="000000"/>
                              </a:solidFill>
                              <a:effectLst/>
                              <a:latin typeface="+mn-lt"/>
                              <a:ea typeface="Times New Roman" panose="02020603050405020304" pitchFamily="18" charset="0"/>
                              <a:cs typeface="Times New Roman" panose="02020603050405020304" pitchFamily="18" charset="0"/>
                            </a:rPr>
                            <a:t>...</a:t>
                          </a:r>
                          <a:endParaRPr lang="en-US" sz="1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92386" t="-102857" r="-1015" b="-20000"/>
                          </a:stretch>
                        </a:blipFill>
                      </a:tcPr>
                    </a:tc>
                    <a:extLst>
                      <a:ext uri="{0D108BD9-81ED-4DB2-BD59-A6C34878D82A}">
                        <a16:rowId xmlns:a16="http://schemas.microsoft.com/office/drawing/2014/main" val="2519358344"/>
                      </a:ext>
                    </a:extLst>
                  </a:tr>
                </a:tbl>
              </a:graphicData>
            </a:graphic>
          </p:graphicFrame>
        </mc:Fallback>
      </mc:AlternateContent>
      <p:pic>
        <p:nvPicPr>
          <p:cNvPr id="7" name="Picture 6"/>
          <p:cNvPicPr>
            <a:picLocks noChangeAspect="1"/>
          </p:cNvPicPr>
          <p:nvPr/>
        </p:nvPicPr>
        <p:blipFill>
          <a:blip r:embed="rId5"/>
          <a:stretch>
            <a:fillRect/>
          </a:stretch>
        </p:blipFill>
        <p:spPr>
          <a:xfrm>
            <a:off x="7333156" y="454105"/>
            <a:ext cx="935461" cy="752785"/>
          </a:xfrm>
          <a:prstGeom prst="rect">
            <a:avLst/>
          </a:prstGeom>
        </p:spPr>
      </p:pic>
    </p:spTree>
    <p:extLst>
      <p:ext uri="{BB962C8B-B14F-4D97-AF65-F5344CB8AC3E}">
        <p14:creationId xmlns:p14="http://schemas.microsoft.com/office/powerpoint/2010/main" val="383977271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22" name="Rectangle 21"/>
          <p:cNvSpPr/>
          <p:nvPr/>
        </p:nvSpPr>
        <p:spPr>
          <a:xfrm>
            <a:off x="294194" y="246491"/>
            <a:ext cx="8547653" cy="4651512"/>
          </a:xfrm>
          <a:prstGeom prst="rect">
            <a:avLst/>
          </a:prstGeom>
          <a:solidFill>
            <a:srgbClr val="FCFAF6"/>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sym typeface="Arial"/>
            </a:endParaRPr>
          </a:p>
        </p:txBody>
      </p:sp>
      <p:grpSp>
        <p:nvGrpSpPr>
          <p:cNvPr id="23" name="Group 22"/>
          <p:cNvGrpSpPr/>
          <p:nvPr/>
        </p:nvGrpSpPr>
        <p:grpSpPr>
          <a:xfrm>
            <a:off x="617147" y="411087"/>
            <a:ext cx="7933550" cy="969496"/>
            <a:chOff x="726328" y="392409"/>
            <a:chExt cx="7933550" cy="969496"/>
          </a:xfrm>
        </p:grpSpPr>
        <p:pic>
          <p:nvPicPr>
            <p:cNvPr id="24" name="Picture 23"/>
            <p:cNvPicPr>
              <a:picLocks noChangeAspect="1"/>
            </p:cNvPicPr>
            <p:nvPr/>
          </p:nvPicPr>
          <p:blipFill>
            <a:blip r:embed="rId3"/>
            <a:stretch>
              <a:fillRect/>
            </a:stretch>
          </p:blipFill>
          <p:spPr>
            <a:xfrm>
              <a:off x="726328" y="523129"/>
              <a:ext cx="781115" cy="739859"/>
            </a:xfrm>
            <a:prstGeom prst="rect">
              <a:avLst/>
            </a:prstGeom>
          </p:spPr>
        </p:pic>
        <p:sp>
          <p:nvSpPr>
            <p:cNvPr id="25" name="Rectangle 24"/>
            <p:cNvSpPr/>
            <p:nvPr/>
          </p:nvSpPr>
          <p:spPr>
            <a:xfrm>
              <a:off x="1626042" y="392409"/>
              <a:ext cx="7033836" cy="969496"/>
            </a:xfrm>
            <a:prstGeom prst="rect">
              <a:avLst/>
            </a:prstGeom>
          </p:spPr>
          <p:txBody>
            <a:bodyPr wrap="square">
              <a:spAutoFit/>
            </a:bodyPr>
            <a:lstStyle/>
            <a:p>
              <a:pPr lvl="0" algn="just">
                <a:lnSpc>
                  <a:spcPct val="150000"/>
                </a:lnSpc>
                <a:spcBef>
                  <a:spcPts val="300"/>
                </a:spcBef>
                <a:spcAft>
                  <a:spcPts val="300"/>
                </a:spcAft>
              </a:pPr>
              <a:r>
                <a:rPr lang="vi-VN" sz="1900">
                  <a:ea typeface="PMingLiU"/>
                  <a:cs typeface="Times New Roman" panose="02020603050405020304" pitchFamily="18" charset="0"/>
                </a:rPr>
                <a:t>Chỉ ra rằng khoảng biến thiên của mẫu số liệu ghép nhóm trong bảng 3.1 lớn hơn khoảng biến thiên của mẫu số liệu gốc.</a:t>
              </a:r>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grpSp>
      <p:sp>
        <p:nvSpPr>
          <p:cNvPr id="27" name="Rectangle 26"/>
          <p:cNvSpPr/>
          <p:nvPr/>
        </p:nvSpPr>
        <p:spPr>
          <a:xfrm>
            <a:off x="3953782" y="1602696"/>
            <a:ext cx="1228476" cy="384721"/>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900" b="1" i="1" u="sng" strike="noStrike" kern="1200" cap="none" spc="0" normalizeH="0" baseline="0" noProof="0">
                <a:ln>
                  <a:noFill/>
                </a:ln>
                <a:solidFill>
                  <a:srgbClr val="011C26">
                    <a:lumMod val="90000"/>
                    <a:lumOff val="10000"/>
                  </a:srgbClr>
                </a:solidFill>
                <a:effectLst/>
                <a:uLnTx/>
                <a:uFillTx/>
                <a:latin typeface="Arial"/>
                <a:ea typeface="+mn-ea"/>
                <a:cs typeface="Arial"/>
                <a:sym typeface="Arial"/>
              </a:rPr>
              <a:t>Trả lời:</a:t>
            </a:r>
            <a:endParaRPr kumimoji="0" lang="en-US" sz="1900" b="1" i="1" u="sng" strike="noStrike" kern="1200" cap="none" spc="0" normalizeH="0" baseline="0" noProof="0" dirty="0">
              <a:ln>
                <a:noFill/>
              </a:ln>
              <a:solidFill>
                <a:srgbClr val="011C26">
                  <a:lumMod val="90000"/>
                  <a:lumOff val="1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617147" y="2262456"/>
                <a:ext cx="7933550" cy="2490682"/>
              </a:xfrm>
              <a:prstGeom prst="rect">
                <a:avLst/>
              </a:prstGeom>
            </p:spPr>
            <p:txBody>
              <a:bodyPr wrap="square">
                <a:spAutoFit/>
              </a:bodyPr>
              <a:lstStyle/>
              <a:p>
                <a:pPr algn="just">
                  <a:lnSpc>
                    <a:spcPct val="165000"/>
                  </a:lnSpc>
                  <a:spcBef>
                    <a:spcPts val="100"/>
                  </a:spcBef>
                  <a:spcAft>
                    <a:spcPts val="100"/>
                  </a:spcAft>
                </a:pPr>
                <a:r>
                  <a:rPr lang="en-US" sz="1900">
                    <a:latin typeface="+mj-lt"/>
                    <a:ea typeface="Times New Roman" panose="02020603050405020304" pitchFamily="18" charset="0"/>
                    <a:cs typeface="Times New Roman" panose="02020603050405020304" pitchFamily="18" charset="0"/>
                  </a:rPr>
                  <a:t>Giả sử dãy </a:t>
                </a:r>
                <a14:m>
                  <m:oMath xmlns:m="http://schemas.openxmlformats.org/officeDocument/2006/math">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sz="1900">
                    <a:effectLst/>
                    <a:latin typeface="+mj-lt"/>
                    <a:ea typeface="Times New Roman" panose="02020603050405020304" pitchFamily="18" charset="0"/>
                    <a:cs typeface="Times New Roman" panose="02020603050405020304" pitchFamily="18" charset="0"/>
                  </a:rPr>
                  <a:t> đã được sắp xếp theo thứ tự không giảm. </a:t>
                </a:r>
              </a:p>
              <a:p>
                <a:pPr algn="just">
                  <a:lnSpc>
                    <a:spcPct val="165000"/>
                  </a:lnSpc>
                  <a:spcBef>
                    <a:spcPts val="100"/>
                  </a:spcBef>
                  <a:spcAft>
                    <a:spcPts val="100"/>
                  </a:spcAft>
                </a:pPr>
                <a:r>
                  <a:rPr lang="en-US" sz="1900">
                    <a:effectLst/>
                    <a:latin typeface="+mj-lt"/>
                    <a:ea typeface="Times New Roman" panose="02020603050405020304" pitchFamily="18" charset="0"/>
                    <a:cs typeface="Times New Roman" panose="02020603050405020304" pitchFamily="18" charset="0"/>
                  </a:rPr>
                  <a:t>Khi đó giá trị chính xác của khoảng biến thiên là </a:t>
                </a:r>
                <a14:m>
                  <m:oMath xmlns:m="http://schemas.openxmlformats.org/officeDocument/2006/math">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900">
                    <a:effectLst/>
                    <a:latin typeface="+mj-lt"/>
                    <a:ea typeface="Times New Roman" panose="02020603050405020304" pitchFamily="18" charset="0"/>
                    <a:cs typeface="Times New Roman" panose="02020603050405020304" pitchFamily="18" charset="0"/>
                  </a:rPr>
                  <a:t> </a:t>
                </a:r>
              </a:p>
              <a:p>
                <a:pPr algn="just">
                  <a:lnSpc>
                    <a:spcPct val="165000"/>
                  </a:lnSpc>
                  <a:spcBef>
                    <a:spcPts val="100"/>
                  </a:spcBef>
                  <a:spcAft>
                    <a:spcPts val="100"/>
                  </a:spcAft>
                </a:pPr>
                <a:r>
                  <a:rPr lang="en-US" sz="1900">
                    <a:effectLst/>
                    <a:latin typeface="+mj-lt"/>
                    <a:ea typeface="Times New Roman" panose="02020603050405020304" pitchFamily="18" charset="0"/>
                    <a:cs typeface="Times New Roman" panose="02020603050405020304" pitchFamily="18" charset="0"/>
                  </a:rPr>
                  <a:t>Do </a:t>
                </a:r>
                <a14:m>
                  <m:oMath xmlns:m="http://schemas.openxmlformats.org/officeDocument/2006/math">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900">
                    <a:effectLst/>
                    <a:latin typeface="+mj-lt"/>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900">
                    <a:effectLst/>
                    <a:latin typeface="+mj-lt"/>
                    <a:ea typeface="Times New Roman" panose="02020603050405020304" pitchFamily="18" charset="0"/>
                    <a:cs typeface="Times New Roman" panose="02020603050405020304" pitchFamily="18" charset="0"/>
                  </a:rPr>
                  <a:t> nên </a:t>
                </a:r>
                <a14:m>
                  <m:oMath xmlns:m="http://schemas.openxmlformats.org/officeDocument/2006/math">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900">
                    <a:effectLst/>
                    <a:latin typeface="+mj-lt"/>
                    <a:ea typeface="Times New Roman" panose="02020603050405020304" pitchFamily="18" charset="0"/>
                    <a:cs typeface="Times New Roman" panose="02020603050405020304" pitchFamily="18" charset="0"/>
                  </a:rPr>
                  <a:t> hay khoảng biến thiên của mẫu số liệu ghép nhóm lớn hơn khoảng biến thiên của mẫu số       liệu gốc.</a:t>
                </a:r>
                <a:endParaRPr lang="en-US" sz="1900">
                  <a:latin typeface="+mj-lt"/>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17147" y="2262456"/>
                <a:ext cx="7933550" cy="2490682"/>
              </a:xfrm>
              <a:prstGeom prst="rect">
                <a:avLst/>
              </a:prstGeom>
              <a:blipFill>
                <a:blip r:embed="rId4"/>
                <a:stretch>
                  <a:fillRect l="-691" r="-691" b="-3178"/>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617350" y="3943091"/>
            <a:ext cx="1362122" cy="1925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9" name="Rectangle 8"/>
          <p:cNvSpPr/>
          <p:nvPr/>
        </p:nvSpPr>
        <p:spPr>
          <a:xfrm>
            <a:off x="1244377" y="937723"/>
            <a:ext cx="1891487" cy="584775"/>
          </a:xfrm>
          <a:prstGeom prst="rect">
            <a:avLst/>
          </a:prstGeom>
        </p:spPr>
        <p:txBody>
          <a:bodyPr wrap="square">
            <a:spAutoFit/>
          </a:bodyPr>
          <a:lstStyle/>
          <a:p>
            <a:pPr>
              <a:tabLst>
                <a:tab pos="361950" algn="l"/>
              </a:tabLst>
            </a:pPr>
            <a:r>
              <a:rPr lang="vi-VN" sz="3200" b="1">
                <a:solidFill>
                  <a:srgbClr val="C00000"/>
                </a:solidFill>
                <a:latin typeface="+mn-lt"/>
                <a:ea typeface="Times New Roman" panose="02020603050405020304" pitchFamily="18" charset="0"/>
                <a:cs typeface="Times New Roman" panose="02020603050405020304" pitchFamily="18" charset="0"/>
              </a:rPr>
              <a:t>Ý nghĩa: </a:t>
            </a:r>
          </a:p>
        </p:txBody>
      </p:sp>
      <p:sp>
        <p:nvSpPr>
          <p:cNvPr id="3" name="Rectangle 2"/>
          <p:cNvSpPr/>
          <p:nvPr/>
        </p:nvSpPr>
        <p:spPr>
          <a:xfrm>
            <a:off x="1244377" y="1648070"/>
            <a:ext cx="6619461" cy="2439386"/>
          </a:xfrm>
          <a:prstGeom prst="rect">
            <a:avLst/>
          </a:prstGeom>
        </p:spPr>
        <p:txBody>
          <a:bodyPr wrap="square">
            <a:spAutoFit/>
          </a:bodyPr>
          <a:lstStyle/>
          <a:p>
            <a:pPr algn="just">
              <a:lnSpc>
                <a:spcPct val="165000"/>
              </a:lnSpc>
            </a:pPr>
            <a:r>
              <a:rPr lang="en-US" sz="1900">
                <a:latin typeface="+mj-lt"/>
                <a:ea typeface="Times New Roman" panose="02020603050405020304" pitchFamily="18" charset="0"/>
                <a:cs typeface="Times New Roman" panose="02020603050405020304" pitchFamily="18" charset="0"/>
              </a:rPr>
              <a:t>Khoảng biến thiên của mẫu số liệu ghép nhóm xấp xỉ khoảng biến thiên của mẫu số liệu gốc. Khoảng biến thiên được dùng để đo mức độ phân tán của mẫu số liệu ghép nhóm. Khoảng biến thiên càng lớn thì mẫu số liệu càng phân tán.</a:t>
            </a:r>
            <a:endParaRPr lang="en-US" sz="1900">
              <a:latin typeface="+mj-lt"/>
              <a:ea typeface="Arial" panose="020B060402020202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124178" y="850257"/>
            <a:ext cx="652197" cy="611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theme/theme1.xml><?xml version="1.0" encoding="utf-8"?>
<a:theme xmlns:a="http://schemas.openxmlformats.org/drawingml/2006/main" name="Minimalist Style Oblong Notebook Student Education Pack by Slidesgo">
  <a:themeElements>
    <a:clrScheme name="Simple Light">
      <a:dk1>
        <a:srgbClr val="5D5247"/>
      </a:dk1>
      <a:lt1>
        <a:srgbClr val="ECEAE3"/>
      </a:lt1>
      <a:dk2>
        <a:srgbClr val="897B6F"/>
      </a:dk2>
      <a:lt2>
        <a:srgbClr val="FFF5EA"/>
      </a:lt2>
      <a:accent1>
        <a:srgbClr val="D6D2C4"/>
      </a:accent1>
      <a:accent2>
        <a:srgbClr val="FCFAF6"/>
      </a:accent2>
      <a:accent3>
        <a:srgbClr val="F7DAD9"/>
      </a:accent3>
      <a:accent4>
        <a:srgbClr val="FFCDCC"/>
      </a:accent4>
      <a:accent5>
        <a:srgbClr val="FFFFFF"/>
      </a:accent5>
      <a:accent6>
        <a:srgbClr val="FFFFFF"/>
      </a:accent6>
      <a:hlink>
        <a:srgbClr val="5D52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ional Library Workers Day XL by Slidesgo">
  <a:themeElements>
    <a:clrScheme name="Simple Light">
      <a:dk1>
        <a:srgbClr val="421B1A"/>
      </a:dk1>
      <a:lt1>
        <a:srgbClr val="FFF0D7"/>
      </a:lt1>
      <a:dk2>
        <a:srgbClr val="C13633"/>
      </a:dk2>
      <a:lt2>
        <a:srgbClr val="893128"/>
      </a:lt2>
      <a:accent1>
        <a:srgbClr val="722420"/>
      </a:accent1>
      <a:accent2>
        <a:srgbClr val="904D9E"/>
      </a:accent2>
      <a:accent3>
        <a:srgbClr val="3D7391"/>
      </a:accent3>
      <a:accent4>
        <a:srgbClr val="D88445"/>
      </a:accent4>
      <a:accent5>
        <a:srgbClr val="827423"/>
      </a:accent5>
      <a:accent6>
        <a:srgbClr val="C13633"/>
      </a:accent6>
      <a:hlink>
        <a:srgbClr val="FFBE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5118</Words>
  <Application>Microsoft Office PowerPoint</Application>
  <PresentationFormat>On-screen Show (16:9)</PresentationFormat>
  <Paragraphs>522</Paragraphs>
  <Slides>51</Slides>
  <Notes>51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51</vt:i4>
      </vt:variant>
    </vt:vector>
  </HeadingPairs>
  <TitlesOfParts>
    <vt:vector size="64" baseType="lpstr">
      <vt:lpstr>Calibri</vt:lpstr>
      <vt:lpstr>Abril Fatface</vt:lpstr>
      <vt:lpstr>Inter</vt:lpstr>
      <vt:lpstr>Cambria Math</vt:lpstr>
      <vt:lpstr>Merriweather Sans</vt:lpstr>
      <vt:lpstr>Nunito</vt:lpstr>
      <vt:lpstr>Lexend Medium</vt:lpstr>
      <vt:lpstr>Arial</vt:lpstr>
      <vt:lpstr>PMingLiU</vt:lpstr>
      <vt:lpstr>Wingdings</vt:lpstr>
      <vt:lpstr>Times New Roman</vt:lpstr>
      <vt:lpstr>Minimalist Style Oblong Notebook Student Education Pack by Slidesgo</vt:lpstr>
      <vt:lpstr>National Library Workers Day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cp:lastModifiedBy>May Trần Văn</cp:lastModifiedBy>
  <cp:revision>40</cp:revision>
  <dcterms:modified xsi:type="dcterms:W3CDTF">2025-11-22T04:14:22Z</dcterms:modified>
</cp:coreProperties>
</file>